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18" Type="http://schemas.openxmlformats.org/officeDocument/2006/relationships/image" Target="../media/image7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6.png"/><Relationship Id="rId2" Type="http://schemas.openxmlformats.org/officeDocument/2006/relationships/audio" Target="../media/media3.m4a"/><Relationship Id="rId16" Type="http://schemas.openxmlformats.org/officeDocument/2006/relationships/slide" Target="slide3.xml"/><Relationship Id="rId20" Type="http://schemas.openxmlformats.org/officeDocument/2006/relationships/image" Target="../media/image2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slide" Target="slide4.xml"/><Relationship Id="rId10" Type="http://schemas.openxmlformats.org/officeDocument/2006/relationships/image" Target="../media/image5.png"/><Relationship Id="rId19" Type="http://schemas.openxmlformats.org/officeDocument/2006/relationships/image" Target="../media/image8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0.gi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8DB2F926-ED28-F144-8954-3AEAF0436F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8097" y="5302744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6506" y="1586713"/>
            <a:ext cx="12192000" cy="2739211"/>
            <a:chOff x="-47901" y="2348200"/>
            <a:chExt cx="12192000" cy="2739211"/>
          </a:xfrm>
        </p:grpSpPr>
        <p:sp>
          <p:nvSpPr>
            <p:cNvPr id="6" name="TextBox 5"/>
            <p:cNvSpPr txBox="1"/>
            <p:nvPr/>
          </p:nvSpPr>
          <p:spPr>
            <a:xfrm>
              <a:off x="-47901" y="2348200"/>
              <a:ext cx="12192000" cy="2739211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smtClean="0">
                  <a:latin typeface="+mj-lt"/>
                </a:rPr>
                <a:t>                 </a:t>
              </a:r>
              <a:r>
                <a:rPr lang="ar-BH" sz="4000" b="1" smtClean="0">
                  <a:latin typeface="+mj-lt"/>
                </a:rPr>
                <a:t>                                   </a:t>
              </a:r>
              <a:r>
                <a:rPr lang="en-US" sz="4000" b="1" smtClean="0">
                  <a:latin typeface="+mj-lt"/>
                </a:rPr>
                <a:t>         </a:t>
              </a:r>
              <a:r>
                <a:rPr lang="en-US" sz="4000" b="1" smtClean="0">
                  <a:solidFill>
                    <a:srgbClr val="FF0000"/>
                  </a:solidFill>
                  <a:latin typeface="+mj-lt"/>
                  <a:cs typeface="Sakkal Majalla" panose="02000000000000000000" pitchFamily="2" charset="-78"/>
                </a:rPr>
                <a:t> </a:t>
              </a:r>
              <a:r>
                <a:rPr lang="ar-BH" sz="4000" b="1" dirty="0">
                  <a:solidFill>
                    <a:srgbClr val="FF0000"/>
                  </a:solidFill>
                  <a:latin typeface="+mj-lt"/>
                  <a:cs typeface="Sakkal Majalla" panose="02000000000000000000" pitchFamily="2" charset="-78"/>
                </a:rPr>
                <a:t>التربية </a:t>
              </a:r>
              <a:r>
                <a:rPr lang="ar-BH" sz="4000" b="1" dirty="0" smtClean="0">
                  <a:solidFill>
                    <a:srgbClr val="FF0000"/>
                  </a:solidFill>
                  <a:latin typeface="+mj-lt"/>
                  <a:cs typeface="Sakkal Majalla" panose="02000000000000000000" pitchFamily="2" charset="-78"/>
                </a:rPr>
                <a:t>الرياضية</a:t>
              </a:r>
              <a:endParaRPr lang="en-US" sz="1200" b="1" dirty="0" smtClean="0"/>
            </a:p>
            <a:p>
              <a:pPr algn="r" rtl="1"/>
              <a:r>
                <a:rPr lang="en-US" sz="48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07346" y="2491893"/>
              <a:ext cx="2557477" cy="2492991"/>
              <a:chOff x="-236094" y="2551115"/>
              <a:chExt cx="2510472" cy="253896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-236094" y="2551116"/>
                <a:ext cx="2510472" cy="25389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148" y="2551115"/>
                <a:ext cx="1924595" cy="2538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188156" y="3725743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11" name="الوقوف على الراس">
            <a:hlinkClick r:id="" action="ppaction://media"/>
            <a:extLst>
              <a:ext uri="{FF2B5EF4-FFF2-40B4-BE49-F238E27FC236}">
                <a16:creationId xmlns:a16="http://schemas.microsoft.com/office/drawing/2014/main" id="{95B4AF2C-0BF9-7941-9B93-2D31772722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147" y="5302744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lum contrast="40000"/>
          </a:blip>
          <a:srcRect t="5147"/>
          <a:stretch/>
        </p:blipFill>
        <p:spPr>
          <a:xfrm>
            <a:off x="4993417" y="4458338"/>
            <a:ext cx="2032410" cy="2229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>
            <a:lum contrast="40000"/>
          </a:blip>
          <a:srcRect t="5147"/>
          <a:stretch/>
        </p:blipFill>
        <p:spPr>
          <a:xfrm>
            <a:off x="1334814" y="3281964"/>
            <a:ext cx="2823522" cy="30978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Freeform 4">
            <a:hlinkClick r:id="rId14" action="ppaction://hlinksldjump"/>
          </p:cNvPr>
          <p:cNvSpPr/>
          <p:nvPr/>
        </p:nvSpPr>
        <p:spPr>
          <a:xfrm>
            <a:off x="7782919" y="359965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>
            <a:hlinkClick r:id="rId15" action="ppaction://hlinksldjump"/>
          </p:cNvPr>
          <p:cNvSpPr/>
          <p:nvPr/>
        </p:nvSpPr>
        <p:spPr>
          <a:xfrm>
            <a:off x="5946858" y="278658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>
            <a:hlinkClick r:id="rId16" action="ppaction://hlinksldjump"/>
          </p:cNvPr>
          <p:cNvSpPr/>
          <p:nvPr/>
        </p:nvSpPr>
        <p:spPr>
          <a:xfrm>
            <a:off x="6999141" y="102769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567392" y="315955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Shape 11"/>
          <p:cNvSpPr/>
          <p:nvPr/>
        </p:nvSpPr>
        <p:spPr>
          <a:xfrm>
            <a:off x="5665091" y="241039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6771720" y="92947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4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D33DB131-8199-7F4D-BF7B-BD48010D1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402" y="1707579"/>
            <a:ext cx="665051" cy="665051"/>
          </a:xfrm>
          <a:prstGeom prst="rect">
            <a:avLst/>
          </a:prstGeom>
        </p:spPr>
      </p:pic>
      <p:pic>
        <p:nvPicPr>
          <p:cNvPr id="15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86C58296-7202-CE4C-8875-E94A0301C0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0475" y="3149071"/>
            <a:ext cx="803237" cy="812800"/>
          </a:xfrm>
          <a:prstGeom prst="rect">
            <a:avLst/>
          </a:prstGeom>
        </p:spPr>
      </p:pic>
      <p:pic>
        <p:nvPicPr>
          <p:cNvPr id="16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444D498F-2565-0E4D-A12C-0A5482DE538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83828" y="4135821"/>
            <a:ext cx="1102212" cy="888652"/>
          </a:xfrm>
          <a:prstGeom prst="rect">
            <a:avLst/>
          </a:prstGeom>
        </p:spPr>
      </p:pic>
      <p:pic>
        <p:nvPicPr>
          <p:cNvPr id="2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8898AA60-1292-1B4F-882B-27C443C8E73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2000" y="5335772"/>
            <a:ext cx="1044000" cy="10440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506017"/>
            <a:ext cx="523850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يؤدي</a:t>
              </a:r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مهارة الوقوف على </a:t>
              </a:r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</a:p>
            <a:p>
              <a:pPr algn="ctr" rtl="1"/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بطريقة صحيحة</a:t>
              </a:r>
              <a:endParaRPr lang="en-US" sz="7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6-7-8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27415" y="1381271"/>
            <a:ext cx="7746274" cy="510909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BH" sz="2400" b="1" dirty="0">
                <a:solidFill>
                  <a:srgbClr val="FF0000"/>
                </a:solidFill>
                <a:cs typeface="+mj-cs"/>
              </a:rPr>
              <a:t>النقاط الفنية والخطوات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اليدان باتساع الصدر.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 </a:t>
            </a:r>
            <a:r>
              <a:rPr lang="ar-BH" sz="2000" b="1" dirty="0">
                <a:cs typeface="+mj-cs"/>
              </a:rPr>
              <a:t>اصابع الكفين تشيران للأمام.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وضع الرأس على الارض يمثل مع الكفين مثلث متساوي الساقين (قاعدته الكفين ورأسه الجبهة).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 </a:t>
            </a:r>
            <a:r>
              <a:rPr lang="ar-BH" sz="2000" b="1" dirty="0">
                <a:cs typeface="+mj-cs"/>
              </a:rPr>
              <a:t>الاستناد على الرأس يكون عند نقطه التقاء الرأس بالجبهة.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الجسم مفرود وعلى استقامة واحدة وعمودي على الأرض.</a:t>
            </a:r>
            <a:endParaRPr lang="ar-BH" sz="2000" b="1" dirty="0">
              <a:solidFill>
                <a:srgbClr val="FF0000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إعطاء التلميذ تمرينات بدنية لتقوية عضلات الرقبة وتمرينات تساعد على فرد الجسم.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(جلوس الجثو) ثم وضع الجبهة على الأرض.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(جلوس الجثو) وضع الجبهة على الأرض ودفع الأرض بالقدمين لنقل ثقل الجسم على قاعدة الارتكاز.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من الوضع السابق فرد مفصل الفخذ وذلك بأبعاد الفخذ عن الصدر.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بعد فرد مفصل الفخذ يتم فرد مفصل الركبة وذلك بأبعاد الساق عن الفخذ.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يكرر الوضع السابق وبعد أبعاد الساق عن الفخذ يتم فرد مشطي القدمين.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أداء المهارة متتالية بالسند وببطء أثناء فرد زوايا الجسم.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أداء المهارة بالشكل النهائي بدون مساعده.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lum contrast="40000"/>
          </a:blip>
          <a:srcRect t="5147"/>
          <a:stretch/>
        </p:blipFill>
        <p:spPr>
          <a:xfrm>
            <a:off x="552994" y="1797269"/>
            <a:ext cx="3104606" cy="35458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النقاط">
            <a:hlinkClick r:id="" action="ppaction://media"/>
            <a:extLst>
              <a:ext uri="{FF2B5EF4-FFF2-40B4-BE49-F238E27FC236}">
                <a16:creationId xmlns:a16="http://schemas.microsoft.com/office/drawing/2014/main" id="{317C8CED-2C75-DA48-A280-33BF72F07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292" y="5485551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969" y="218469"/>
            <a:ext cx="3875202" cy="1020781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6-7-8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51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الوقوف على الرأس.mp4" descr="الوقوف على الرأس.mp4">
            <a:hlinkClick r:id="" action="ppaction://media"/>
            <a:extLst>
              <a:ext uri="{FF2B5EF4-FFF2-40B4-BE49-F238E27FC236}">
                <a16:creationId xmlns:a16="http://schemas.microsoft.com/office/drawing/2014/main" id="{2943EEDB-5053-9E4A-AA08-3A03F1957E4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4747" y="1391744"/>
            <a:ext cx="11274287" cy="5162037"/>
          </a:xfrm>
        </p:spPr>
      </p:pic>
      <p:grpSp>
        <p:nvGrpSpPr>
          <p:cNvPr id="10" name="Group 9"/>
          <p:cNvGrpSpPr/>
          <p:nvPr/>
        </p:nvGrpSpPr>
        <p:grpSpPr>
          <a:xfrm>
            <a:off x="122032" y="231532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6-7-8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0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84454" y="373708"/>
            <a:ext cx="1289563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التقييم </a:t>
            </a:r>
            <a:r>
              <a:rPr lang="ar-BH" sz="4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الذاتي</a:t>
            </a:r>
          </a:p>
          <a:p>
            <a:pPr algn="ctr" rtl="1"/>
            <a:endParaRPr lang="en-US" sz="105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056085"/>
              </p:ext>
            </p:extLst>
          </p:nvPr>
        </p:nvGraphicFramePr>
        <p:xfrm>
          <a:off x="6547500" y="1977911"/>
          <a:ext cx="4008812" cy="36981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 أ 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اصابع الكفين تشيران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من النقاط الفنية للمهارة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اليدان باتساع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وضع الرأس على الأرض يمثل مع الكفين مثلث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متساوي ......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الاستناد على الرأس يكون عند نقطه التقاء الرأس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الوضع النهائي للمهارة يكون الجسم .....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 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529230"/>
              </p:ext>
            </p:extLst>
          </p:nvPr>
        </p:nvGraphicFramePr>
        <p:xfrm>
          <a:off x="941290" y="2009879"/>
          <a:ext cx="4008812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 ب 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الصدر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للأمام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مفرود 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4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الساقين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بالجبهة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pic>
        <p:nvPicPr>
          <p:cNvPr id="7" name="صل العمود.m4a">
            <a:hlinkClick r:id="" action="ppaction://media"/>
            <a:extLst>
              <a:ext uri="{FF2B5EF4-FFF2-40B4-BE49-F238E27FC236}">
                <a16:creationId xmlns:a16="http://schemas.microsoft.com/office/drawing/2014/main" id="{152AF968-4B5F-E549-9791-ACD4F33657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9297" y="5541866"/>
            <a:ext cx="1044000" cy="1044000"/>
          </a:xfrm>
          <a:prstGeom prst="rect">
            <a:avLst/>
          </a:prstGeom>
        </p:spPr>
      </p:pic>
      <p:pic>
        <p:nvPicPr>
          <p:cNvPr id="10" name="عمود أ">
            <a:hlinkClick r:id="" action="ppaction://media"/>
            <a:extLst>
              <a:ext uri="{FF2B5EF4-FFF2-40B4-BE49-F238E27FC236}">
                <a16:creationId xmlns:a16="http://schemas.microsoft.com/office/drawing/2014/main" id="{FE2BEF33-E9F0-384F-8152-502A1A8C6C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0515" y="2009879"/>
            <a:ext cx="396000" cy="396000"/>
          </a:xfrm>
          <a:prstGeom prst="rect">
            <a:avLst/>
          </a:prstGeom>
        </p:spPr>
      </p:pic>
      <p:pic>
        <p:nvPicPr>
          <p:cNvPr id="13" name="العمود ب">
            <a:hlinkClick r:id="" action="ppaction://media"/>
            <a:extLst>
              <a:ext uri="{FF2B5EF4-FFF2-40B4-BE49-F238E27FC236}">
                <a16:creationId xmlns:a16="http://schemas.microsoft.com/office/drawing/2014/main" id="{6718C959-6A89-5045-83B5-A760DD19E46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189" y="2009879"/>
            <a:ext cx="396000" cy="396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6717" y="166217"/>
            <a:ext cx="3875202" cy="1020781"/>
            <a:chOff x="-258338" y="209915"/>
            <a:chExt cx="3445083" cy="1020781"/>
          </a:xfrm>
        </p:grpSpPr>
        <p:sp>
          <p:nvSpPr>
            <p:cNvPr id="15" name="Flowchart: Alternate Process 1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6" name="Oval 1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6-7-8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32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39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25061" y="203960"/>
            <a:ext cx="644228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</a:rPr>
              <a:t>الإجابة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791366"/>
              </p:ext>
            </p:extLst>
          </p:nvPr>
        </p:nvGraphicFramePr>
        <p:xfrm>
          <a:off x="6732493" y="1966339"/>
          <a:ext cx="4527689" cy="34557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27689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(أ)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اصابع الكفين تشيران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من النقاط الفنية للمهارة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اليدان باتساع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وضع الرأس على الأرض يمثل مع الكفين مثلث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متساوي ......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الاستناد على الرأس يكون عند نقطه التقاء الرأس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61551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الوضع النهائي للمهارة يكون الجسم .....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 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15033"/>
              </p:ext>
            </p:extLst>
          </p:nvPr>
        </p:nvGraphicFramePr>
        <p:xfrm>
          <a:off x="1507936" y="1962481"/>
          <a:ext cx="4008812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(ب)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الصدر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للأمام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مفرود 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الساقين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بالجبهة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 flipH="1">
            <a:off x="5329467" y="2841812"/>
            <a:ext cx="1403028" cy="58270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5329467" y="2841812"/>
            <a:ext cx="1403029" cy="5827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329467" y="3880691"/>
            <a:ext cx="1403028" cy="582706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329467" y="4628217"/>
            <a:ext cx="1403028" cy="58270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5329466" y="4026368"/>
            <a:ext cx="1403028" cy="118455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844172" y="593420"/>
            <a:ext cx="1134782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endParaRPr lang="en-US" sz="3600" b="1" dirty="0">
              <a:ln w="0"/>
              <a:solidFill>
                <a:srgbClr val="FF0000"/>
              </a:solidFill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</a:rPr>
              <a:t>صل العمود (أ) بما يناسبه من العمود (ب) :</a:t>
            </a:r>
            <a:endParaRPr lang="en-US" sz="3600" b="1" dirty="0">
              <a:ln w="0"/>
              <a:solidFill>
                <a:srgbClr val="FF0000"/>
              </a:solidFill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3600" b="1" dirty="0">
              <a:ln w="0"/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90AD31A-192F-B344-9012-605E2C79AED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1" y="4919570"/>
            <a:ext cx="2019300" cy="1587500"/>
          </a:xfrm>
          <a:prstGeom prst="rect">
            <a:avLst/>
          </a:prstGeom>
        </p:spPr>
      </p:pic>
      <p:pic>
        <p:nvPicPr>
          <p:cNvPr id="7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F44090F6-B9B4-1645-8E1A-300409D62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980" y="5543450"/>
            <a:ext cx="1044000" cy="1044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2843" y="192343"/>
            <a:ext cx="3875202" cy="1020781"/>
            <a:chOff x="-258338" y="209915"/>
            <a:chExt cx="3445083" cy="1020781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4" name="Oval 2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6-7-8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2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27" y="1639614"/>
            <a:ext cx="6353952" cy="403597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693030" y="1536457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051E46A0-3C41-8044-A004-E39A463E0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2874" y="5391395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5906" y="179280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6-7-8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الوقوف على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الرأس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1544</TotalTime>
  <Words>390</Words>
  <Application>Microsoft Office PowerPoint</Application>
  <PresentationFormat>Widescreen</PresentationFormat>
  <Paragraphs>93</Paragraphs>
  <Slides>7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135</cp:revision>
  <dcterms:created xsi:type="dcterms:W3CDTF">2020-03-04T10:47:58Z</dcterms:created>
  <dcterms:modified xsi:type="dcterms:W3CDTF">2020-08-13T06:04:09Z</dcterms:modified>
</cp:coreProperties>
</file>