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75" r:id="rId3"/>
    <p:sldId id="376" r:id="rId4"/>
    <p:sldId id="377" r:id="rId5"/>
    <p:sldId id="378" r:id="rId6"/>
    <p:sldId id="379" r:id="rId7"/>
    <p:sldId id="380" r:id="rId8"/>
    <p:sldId id="381" r:id="rId9"/>
    <p:sldId id="382" r:id="rId10"/>
    <p:sldId id="383" r:id="rId11"/>
    <p:sldId id="384" r:id="rId12"/>
    <p:sldId id="385" r:id="rId13"/>
    <p:sldId id="386" r:id="rId14"/>
    <p:sldId id="389" r:id="rId15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80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88" autoAdjust="0"/>
    <p:restoredTop sz="94454" autoAdjust="0"/>
  </p:normalViewPr>
  <p:slideViewPr>
    <p:cSldViewPr>
      <p:cViewPr varScale="1">
        <p:scale>
          <a:sx n="93" d="100"/>
          <a:sy n="93" d="100"/>
        </p:scale>
        <p:origin x="192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157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74A3264-BDC5-464E-A2BF-32A3BAB98506}" type="datetimeFigureOut">
              <a:rPr lang="ar-SA" smtClean="0"/>
              <a:t>4 محرم، 1441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3852016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157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34CB6A2-B543-4DB5-95B2-689C4B84618A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7510147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159C1D-DDDD-4C93-A1AE-42B90E2EFD36}" type="datetimeFigureOut">
              <a:rPr lang="en-GB" smtClean="0"/>
              <a:t>03/09/2019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C9E302-1067-4841-8E40-65ABC6BDE10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4597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0">
              <a:schemeClr val="bg1">
                <a:tint val="93000"/>
                <a:satMod val="150000"/>
                <a:shade val="98000"/>
                <a:lumMod val="102000"/>
              </a:schemeClr>
            </a:gs>
            <a:gs pos="50000">
              <a:schemeClr val="bg1">
                <a:tint val="98000"/>
                <a:satMod val="130000"/>
                <a:shade val="9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58FA-6821-44BA-919B-D940C63B1B92}" type="datetime1">
              <a:rPr lang="en-US" smtClean="0"/>
              <a:t>9/3/19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A5641DF-AA09-B443-993C-150D9BE26B6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7" t="-1408" r="-5634" b="1408"/>
          <a:stretch/>
        </p:blipFill>
        <p:spPr>
          <a:xfrm>
            <a:off x="7117278" y="89328"/>
            <a:ext cx="2026722" cy="2041097"/>
          </a:xfrm>
          <a:prstGeom prst="ellipse">
            <a:avLst/>
          </a:prstGeom>
          <a:effectLst>
            <a:glow rad="165100">
              <a:schemeClr val="bg2">
                <a:alpha val="51000"/>
              </a:schemeClr>
            </a:glo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CBA63AA-0C50-1B42-B00A-2709DC9D7D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333" y="533400"/>
            <a:ext cx="6519334" cy="56388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A9F61-C896-4CB8-8637-CF91D9F32BFA}" type="datetime1">
              <a:rPr lang="en-US" smtClean="0"/>
              <a:t>9/3/19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87193-8CC7-4DE3-82C6-482178235746}" type="datetime1">
              <a:rPr lang="en-US" smtClean="0"/>
              <a:t>9/3/19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0">
              <a:schemeClr val="bg1">
                <a:tint val="93000"/>
                <a:satMod val="150000"/>
                <a:shade val="98000"/>
                <a:lumMod val="102000"/>
              </a:schemeClr>
            </a:gs>
            <a:gs pos="50000">
              <a:schemeClr val="bg1">
                <a:tint val="98000"/>
                <a:satMod val="130000"/>
                <a:shade val="9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1"/>
            <a:ext cx="8229600" cy="3962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8509E-1B56-4344-A87A-9CC342DB35AB}" type="datetime1">
              <a:rPr lang="en-US" smtClean="0"/>
              <a:t>9/3/19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17B980-213B-9143-B795-0C5A8E4BAB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333" y="533400"/>
            <a:ext cx="6519334" cy="56388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EE99-7525-4127-A892-EDCAB6BDB119}" type="datetime1">
              <a:rPr lang="en-US" smtClean="0"/>
              <a:t>9/3/19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1004D-62B5-4DCF-AFF7-F2D1B925D642}" type="datetime1">
              <a:rPr lang="en-US" smtClean="0"/>
              <a:t>9/3/19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E7D5-82F3-4ECE-B70F-59FB2E58D0B9}" type="datetime1">
              <a:rPr lang="en-US" smtClean="0"/>
              <a:t>9/3/19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5B1E0-6B54-4946-99DD-5788D16D0506}" type="datetime1">
              <a:rPr lang="en-US" smtClean="0"/>
              <a:t>9/3/19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4C571-787D-4AD9-8A49-A736534CFCA3}" type="datetime1">
              <a:rPr lang="en-US" smtClean="0"/>
              <a:t>9/3/19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197F-11E3-4E7A-8A11-33E9C2312979}" type="datetime1">
              <a:rPr lang="en-US" smtClean="0"/>
              <a:t>9/3/19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96411-A189-4C4A-AAE1-6917C6767702}" type="datetime1">
              <a:rPr lang="en-US" smtClean="0"/>
              <a:t>9/3/19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351B9-6121-42BE-B171-D594DA3E0E51}" type="datetime1">
              <a:rPr lang="en-US" smtClean="0"/>
              <a:t>9/3/19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5AABE-5128-2148-B52E-9EE0057F86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البيئة التسويقية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9E4891-01CA-6E45-BD21-DF7A3DAC9F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defTabSz="685800" rtl="1">
              <a:lnSpc>
                <a:spcPct val="90000"/>
              </a:lnSpc>
              <a:spcBef>
                <a:spcPts val="750"/>
              </a:spcBef>
            </a:pPr>
            <a:r>
              <a:rPr lang="ar-SA" dirty="0"/>
              <a:t>اعداد قسم التسويق </a:t>
            </a:r>
          </a:p>
          <a:p>
            <a:pPr defTabSz="685800" rtl="1">
              <a:lnSpc>
                <a:spcPct val="90000"/>
              </a:lnSpc>
              <a:spcBef>
                <a:spcPts val="75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591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0935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2400" dirty="0">
                <a:cs typeface="+mj-cs"/>
              </a:rPr>
              <a:t>متغيرات/ عوامل البيئة التسويقية 6-11</a:t>
            </a: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TextBox 5"/>
          <p:cNvSpPr txBox="1"/>
          <p:nvPr/>
        </p:nvSpPr>
        <p:spPr>
          <a:xfrm>
            <a:off x="228600" y="533400"/>
            <a:ext cx="8686800" cy="55399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3000" dirty="0">
                <a:solidFill>
                  <a:schemeClr val="bg1"/>
                </a:solidFill>
                <a:cs typeface="+mj-cs"/>
              </a:rPr>
              <a:t>البيئة التسويقية</a:t>
            </a:r>
            <a:endParaRPr lang="en-GB" sz="30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8" name="TextBox 3"/>
          <p:cNvSpPr txBox="1"/>
          <p:nvPr/>
        </p:nvSpPr>
        <p:spPr>
          <a:xfrm>
            <a:off x="228600" y="236509"/>
            <a:ext cx="1295400" cy="30777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1400" dirty="0">
                <a:solidFill>
                  <a:schemeClr val="bg1"/>
                </a:solidFill>
                <a:cs typeface="+mj-cs"/>
              </a:rPr>
              <a:t>الوحدة الثانية</a:t>
            </a:r>
            <a:endParaRPr lang="en-GB" sz="1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37" name="TextBox 4"/>
          <p:cNvSpPr txBox="1"/>
          <p:nvPr/>
        </p:nvSpPr>
        <p:spPr>
          <a:xfrm>
            <a:off x="228600" y="2020669"/>
            <a:ext cx="8610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ar-SA" sz="1400" dirty="0">
              <a:cs typeface="+mj-cs"/>
            </a:endParaRPr>
          </a:p>
          <a:p>
            <a:pPr marL="800100" lvl="1" indent="-342900" algn="r" rtl="1">
              <a:buFont typeface="+mj-lt"/>
              <a:buAutoNum type="arabicPeriod" startAt="5"/>
            </a:pPr>
            <a:r>
              <a:rPr lang="ar-SA" sz="1400" dirty="0">
                <a:cs typeface="+mj-cs"/>
              </a:rPr>
              <a:t>المنافسون: شركات تنتج نفس المنتجات التي تنتجها الشركة محل العرض</a:t>
            </a:r>
          </a:p>
          <a:p>
            <a:pPr marL="800100" lvl="1" indent="-342900" algn="r" rtl="1">
              <a:buFont typeface="+mj-lt"/>
              <a:buAutoNum type="arabicPeriod" startAt="5"/>
            </a:pPr>
            <a:r>
              <a:rPr lang="ar-SA" sz="1400" dirty="0">
                <a:cs typeface="+mj-cs"/>
              </a:rPr>
              <a:t>الجمهور/ الأشخاص المتصلون بالشركة: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الجمهور المالي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الجمهور الإعلامي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الجمهور الحكومي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الجمهور المدني 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الجمهور العام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الجمهور الداخلي</a:t>
            </a:r>
          </a:p>
        </p:txBody>
      </p:sp>
    </p:spTree>
    <p:extLst>
      <p:ext uri="{BB962C8B-B14F-4D97-AF65-F5344CB8AC3E}">
        <p14:creationId xmlns:p14="http://schemas.microsoft.com/office/powerpoint/2010/main" val="3070320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0935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2400" dirty="0">
                <a:cs typeface="+mj-cs"/>
              </a:rPr>
              <a:t>متغيرات/ عوامل البيئة التسويقية 7-11</a:t>
            </a: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TextBox 5"/>
          <p:cNvSpPr txBox="1"/>
          <p:nvPr/>
        </p:nvSpPr>
        <p:spPr>
          <a:xfrm>
            <a:off x="228600" y="533400"/>
            <a:ext cx="8686800" cy="55399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3000" dirty="0">
                <a:solidFill>
                  <a:schemeClr val="bg1"/>
                </a:solidFill>
                <a:cs typeface="+mj-cs"/>
              </a:rPr>
              <a:t>البيئة التسويقية</a:t>
            </a:r>
            <a:endParaRPr lang="en-GB" sz="30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8" name="TextBox 3"/>
          <p:cNvSpPr txBox="1"/>
          <p:nvPr/>
        </p:nvSpPr>
        <p:spPr>
          <a:xfrm>
            <a:off x="228600" y="236509"/>
            <a:ext cx="1295400" cy="30777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1400" dirty="0">
                <a:solidFill>
                  <a:schemeClr val="bg1"/>
                </a:solidFill>
                <a:cs typeface="+mj-cs"/>
              </a:rPr>
              <a:t>الوحدة الثانية</a:t>
            </a:r>
            <a:endParaRPr lang="en-GB" sz="1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37" name="TextBox 4"/>
          <p:cNvSpPr txBox="1"/>
          <p:nvPr/>
        </p:nvSpPr>
        <p:spPr>
          <a:xfrm>
            <a:off x="228600" y="2020669"/>
            <a:ext cx="861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ثانيا: عوامل البيئة الكلية (الخارجية):</a:t>
            </a:r>
          </a:p>
        </p:txBody>
      </p:sp>
      <p:sp>
        <p:nvSpPr>
          <p:cNvPr id="9" name="مستطيل 8"/>
          <p:cNvSpPr/>
          <p:nvPr/>
        </p:nvSpPr>
        <p:spPr>
          <a:xfrm>
            <a:off x="7610475" y="2590800"/>
            <a:ext cx="7239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000" dirty="0">
                <a:solidFill>
                  <a:schemeClr val="tx1"/>
                </a:solidFill>
              </a:rPr>
              <a:t>البيئة الديموغرافية</a:t>
            </a:r>
          </a:p>
        </p:txBody>
      </p:sp>
      <p:sp>
        <p:nvSpPr>
          <p:cNvPr id="10" name="مستطيل 9"/>
          <p:cNvSpPr/>
          <p:nvPr/>
        </p:nvSpPr>
        <p:spPr>
          <a:xfrm>
            <a:off x="6315075" y="2590800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000" dirty="0">
                <a:solidFill>
                  <a:schemeClr val="tx1"/>
                </a:solidFill>
              </a:rPr>
              <a:t>البيئة الاقتصادية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4933950" y="2590800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000" dirty="0">
                <a:solidFill>
                  <a:schemeClr val="tx1"/>
                </a:solidFill>
              </a:rPr>
              <a:t>البيئة الطبيعية</a:t>
            </a:r>
          </a:p>
        </p:txBody>
      </p:sp>
      <p:sp>
        <p:nvSpPr>
          <p:cNvPr id="12" name="مستطيل 11"/>
          <p:cNvSpPr/>
          <p:nvPr/>
        </p:nvSpPr>
        <p:spPr>
          <a:xfrm>
            <a:off x="3600450" y="2590800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000" dirty="0">
                <a:solidFill>
                  <a:schemeClr val="tx1"/>
                </a:solidFill>
              </a:rPr>
              <a:t>البيئة التكنلوجية</a:t>
            </a:r>
          </a:p>
        </p:txBody>
      </p:sp>
      <p:sp>
        <p:nvSpPr>
          <p:cNvPr id="13" name="مستطيل 12"/>
          <p:cNvSpPr/>
          <p:nvPr/>
        </p:nvSpPr>
        <p:spPr>
          <a:xfrm>
            <a:off x="2171700" y="2591494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000" dirty="0">
                <a:solidFill>
                  <a:schemeClr val="tx1"/>
                </a:solidFill>
              </a:rPr>
              <a:t>البيئة السياسية والقانونية</a:t>
            </a:r>
          </a:p>
        </p:txBody>
      </p:sp>
      <p:sp>
        <p:nvSpPr>
          <p:cNvPr id="14" name="مستطيل 13"/>
          <p:cNvSpPr/>
          <p:nvPr/>
        </p:nvSpPr>
        <p:spPr>
          <a:xfrm>
            <a:off x="838200" y="2591455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000" dirty="0">
                <a:solidFill>
                  <a:schemeClr val="tx1"/>
                </a:solidFill>
              </a:rPr>
              <a:t>البيئة الثقافية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4286250" y="3791684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الشركة</a:t>
            </a:r>
          </a:p>
        </p:txBody>
      </p:sp>
      <p:cxnSp>
        <p:nvCxnSpPr>
          <p:cNvPr id="16" name="رابط بشكل مرفق 15"/>
          <p:cNvCxnSpPr>
            <a:stCxn id="15" idx="0"/>
            <a:endCxn id="9" idx="2"/>
          </p:cNvCxnSpPr>
          <p:nvPr/>
        </p:nvCxnSpPr>
        <p:spPr>
          <a:xfrm rot="5400000" flipH="1" flipV="1">
            <a:off x="6014631" y="1833891"/>
            <a:ext cx="572313" cy="334327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بشكل مرفق 16"/>
          <p:cNvCxnSpPr>
            <a:stCxn id="15" idx="0"/>
            <a:endCxn id="10" idx="2"/>
          </p:cNvCxnSpPr>
          <p:nvPr/>
        </p:nvCxnSpPr>
        <p:spPr>
          <a:xfrm rot="5400000" flipH="1" flipV="1">
            <a:off x="5357406" y="2491116"/>
            <a:ext cx="572313" cy="202882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بشكل مرفق 17"/>
          <p:cNvCxnSpPr>
            <a:stCxn id="15" idx="0"/>
            <a:endCxn id="11" idx="2"/>
          </p:cNvCxnSpPr>
          <p:nvPr/>
        </p:nvCxnSpPr>
        <p:spPr>
          <a:xfrm rot="5400000" flipH="1" flipV="1">
            <a:off x="4666844" y="3181678"/>
            <a:ext cx="572313" cy="6477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رابط بشكل مرفق 18"/>
          <p:cNvCxnSpPr>
            <a:stCxn id="15" idx="0"/>
            <a:endCxn id="12" idx="2"/>
          </p:cNvCxnSpPr>
          <p:nvPr/>
        </p:nvCxnSpPr>
        <p:spPr>
          <a:xfrm rot="16200000" flipV="1">
            <a:off x="4000094" y="3162628"/>
            <a:ext cx="572313" cy="6858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بشكل مرفق 19"/>
          <p:cNvCxnSpPr>
            <a:stCxn id="15" idx="0"/>
            <a:endCxn id="13" idx="2"/>
          </p:cNvCxnSpPr>
          <p:nvPr/>
        </p:nvCxnSpPr>
        <p:spPr>
          <a:xfrm rot="16200000" flipV="1">
            <a:off x="3286066" y="2448600"/>
            <a:ext cx="571619" cy="211455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رابط بشكل مرفق 20"/>
          <p:cNvCxnSpPr>
            <a:stCxn id="15" idx="0"/>
            <a:endCxn id="14" idx="2"/>
          </p:cNvCxnSpPr>
          <p:nvPr/>
        </p:nvCxnSpPr>
        <p:spPr>
          <a:xfrm rot="16200000" flipV="1">
            <a:off x="2619296" y="1781830"/>
            <a:ext cx="571658" cy="344805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4"/>
          <p:cNvSpPr txBox="1"/>
          <p:nvPr/>
        </p:nvSpPr>
        <p:spPr>
          <a:xfrm>
            <a:off x="228600" y="4800600"/>
            <a:ext cx="8610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 algn="r" rtl="1">
              <a:buFont typeface="+mj-lt"/>
              <a:buAutoNum type="arabicPeriod"/>
            </a:pPr>
            <a:r>
              <a:rPr lang="ar-SA" sz="1400" dirty="0">
                <a:cs typeface="+mj-cs"/>
              </a:rPr>
              <a:t>البيئة الديموغرافية: لها تأثير مباشر على الاستهلاك وتنوع المنتجات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عدد السكان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توزيع السكان في المناطق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الكثافة السكانية 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العمر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الجنس</a:t>
            </a:r>
          </a:p>
        </p:txBody>
      </p:sp>
    </p:spTree>
    <p:extLst>
      <p:ext uri="{BB962C8B-B14F-4D97-AF65-F5344CB8AC3E}">
        <p14:creationId xmlns:p14="http://schemas.microsoft.com/office/powerpoint/2010/main" val="887689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0935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2400" dirty="0">
                <a:cs typeface="+mj-cs"/>
              </a:rPr>
              <a:t>متغيرات/ عوامل البيئة التسويقية 8-11</a:t>
            </a: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TextBox 5"/>
          <p:cNvSpPr txBox="1"/>
          <p:nvPr/>
        </p:nvSpPr>
        <p:spPr>
          <a:xfrm>
            <a:off x="228600" y="533400"/>
            <a:ext cx="8686800" cy="55399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3000" dirty="0">
                <a:solidFill>
                  <a:schemeClr val="bg1"/>
                </a:solidFill>
                <a:cs typeface="+mj-cs"/>
              </a:rPr>
              <a:t>البيئة التسويقية</a:t>
            </a:r>
            <a:endParaRPr lang="en-GB" sz="30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8" name="TextBox 3"/>
          <p:cNvSpPr txBox="1"/>
          <p:nvPr/>
        </p:nvSpPr>
        <p:spPr>
          <a:xfrm>
            <a:off x="228600" y="236509"/>
            <a:ext cx="1295400" cy="30777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1400" dirty="0">
                <a:solidFill>
                  <a:schemeClr val="bg1"/>
                </a:solidFill>
                <a:cs typeface="+mj-cs"/>
              </a:rPr>
              <a:t>الوحدة الثانية</a:t>
            </a:r>
            <a:endParaRPr lang="en-GB" sz="1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37" name="TextBox 4"/>
          <p:cNvSpPr txBox="1"/>
          <p:nvPr/>
        </p:nvSpPr>
        <p:spPr>
          <a:xfrm>
            <a:off x="228600" y="2020669"/>
            <a:ext cx="8610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 algn="r" rtl="1">
              <a:buFont typeface="+mj-lt"/>
              <a:buAutoNum type="arabicPeriod" startAt="2"/>
            </a:pPr>
            <a:r>
              <a:rPr lang="ar-SA" sz="1400" dirty="0">
                <a:cs typeface="+mj-cs"/>
              </a:rPr>
              <a:t>البيئة الاقتصادية: لها تأثير مباشر على القوة الشرائية لدى المستهلكين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توزيع الدخل والتغير في القوة الشرائية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تغير طبيعة إنفاق المستهلك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التغير في الدورة الاقتصادية: وهي عبارة عن مراحل تمر فيها الدول او المجتمعات المدنية وتتعرض للتقلبات الاقتصادية</a:t>
            </a:r>
          </a:p>
          <a:p>
            <a:pPr marL="1714500" lvl="3" indent="-342900" algn="r" rtl="1">
              <a:buFont typeface="Courier New" panose="02070309020205020404" pitchFamily="49" charset="0"/>
              <a:buChar char="o"/>
            </a:pPr>
            <a:r>
              <a:rPr lang="ar-SA" sz="1400" dirty="0">
                <a:cs typeface="+mj-cs"/>
              </a:rPr>
              <a:t>المرحلة الأولى: مرحلة الرواج والرفاهية</a:t>
            </a:r>
          </a:p>
          <a:p>
            <a:pPr marL="2171700" lvl="4" indent="-342900" algn="r" rtl="1">
              <a:buFont typeface="Wingdings" panose="05000000000000000000" pitchFamily="2" charset="2"/>
              <a:buChar char="Ø"/>
            </a:pPr>
            <a:r>
              <a:rPr lang="ar-SA" sz="1400" dirty="0">
                <a:cs typeface="+mj-cs"/>
              </a:rPr>
              <a:t>مرحلة الرواج</a:t>
            </a:r>
          </a:p>
          <a:p>
            <a:pPr marL="2171700" lvl="4" indent="-342900" algn="r" rtl="1">
              <a:buFont typeface="Wingdings" panose="05000000000000000000" pitchFamily="2" charset="2"/>
              <a:buChar char="Ø"/>
            </a:pPr>
            <a:r>
              <a:rPr lang="ar-SA" sz="1400" dirty="0">
                <a:cs typeface="+mj-cs"/>
              </a:rPr>
              <a:t>توسيع خطط الإنتاج</a:t>
            </a:r>
          </a:p>
          <a:p>
            <a:pPr marL="2171700" lvl="4" indent="-342900" algn="r" rtl="1">
              <a:buFont typeface="Wingdings" panose="05000000000000000000" pitchFamily="2" charset="2"/>
              <a:buChar char="Ø"/>
            </a:pPr>
            <a:r>
              <a:rPr lang="ar-SA" sz="1400" dirty="0">
                <a:cs typeface="+mj-cs"/>
              </a:rPr>
              <a:t>توسيع برامج التسويق</a:t>
            </a:r>
          </a:p>
          <a:p>
            <a:pPr marL="2171700" lvl="4" indent="-342900" algn="r" rtl="1">
              <a:buFont typeface="Wingdings" panose="05000000000000000000" pitchFamily="2" charset="2"/>
              <a:buChar char="Ø"/>
            </a:pPr>
            <a:r>
              <a:rPr lang="ar-SA" sz="1400" dirty="0">
                <a:cs typeface="+mj-cs"/>
              </a:rPr>
              <a:t>الدخول في أسواق جديدة</a:t>
            </a:r>
          </a:p>
          <a:p>
            <a:pPr marL="1714500" lvl="3" indent="-342900" algn="r" rtl="1">
              <a:buFont typeface="Courier New" panose="02070309020205020404" pitchFamily="49" charset="0"/>
              <a:buChar char="o"/>
            </a:pPr>
            <a:r>
              <a:rPr lang="ar-SA" sz="1400" dirty="0">
                <a:cs typeface="+mj-cs"/>
              </a:rPr>
              <a:t>المرحلة الثانية: مرحلة الركود</a:t>
            </a:r>
          </a:p>
          <a:p>
            <a:pPr marL="2171700" lvl="4" indent="-342900" algn="r" rtl="1">
              <a:buFont typeface="Wingdings" panose="05000000000000000000" pitchFamily="2" charset="2"/>
              <a:buChar char="Ø"/>
            </a:pPr>
            <a:r>
              <a:rPr lang="ar-SA" sz="1400" dirty="0">
                <a:cs typeface="+mj-cs"/>
              </a:rPr>
              <a:t>تنخفض القوة الشرائية</a:t>
            </a:r>
          </a:p>
          <a:p>
            <a:pPr marL="2171700" lvl="4" indent="-342900" algn="r" rtl="1">
              <a:buFont typeface="Wingdings" panose="05000000000000000000" pitchFamily="2" charset="2"/>
              <a:buChar char="Ø"/>
            </a:pPr>
            <a:r>
              <a:rPr lang="ar-SA" sz="1400" dirty="0">
                <a:cs typeface="+mj-cs"/>
              </a:rPr>
              <a:t>تغير أنماط الاستهلاك</a:t>
            </a:r>
          </a:p>
          <a:p>
            <a:pPr marL="2171700" lvl="4" indent="-342900" algn="r" rtl="1">
              <a:buFont typeface="Wingdings" panose="05000000000000000000" pitchFamily="2" charset="2"/>
              <a:buChar char="Ø"/>
            </a:pPr>
            <a:r>
              <a:rPr lang="ar-SA" sz="1400" dirty="0">
                <a:cs typeface="+mj-cs"/>
              </a:rPr>
              <a:t>تحسين خدمات المستهلكين</a:t>
            </a:r>
          </a:p>
          <a:p>
            <a:pPr marL="2171700" lvl="4" indent="-342900" algn="r" rtl="1">
              <a:buFont typeface="Wingdings" panose="05000000000000000000" pitchFamily="2" charset="2"/>
              <a:buChar char="Ø"/>
            </a:pPr>
            <a:r>
              <a:rPr lang="ar-SA" sz="1400" dirty="0">
                <a:cs typeface="+mj-cs"/>
              </a:rPr>
              <a:t>تخفيض الأسعار</a:t>
            </a:r>
          </a:p>
          <a:p>
            <a:pPr marL="2171700" lvl="4" indent="-342900" algn="r" rtl="1">
              <a:buFont typeface="Wingdings" panose="05000000000000000000" pitchFamily="2" charset="2"/>
              <a:buChar char="Ø"/>
            </a:pPr>
            <a:r>
              <a:rPr lang="ar-SA" sz="1400" dirty="0">
                <a:cs typeface="+mj-cs"/>
              </a:rPr>
              <a:t>بروز القيمة الاستهلاكية</a:t>
            </a:r>
          </a:p>
          <a:p>
            <a:pPr marL="1714500" lvl="3" indent="-342900" algn="r" rtl="1">
              <a:buFont typeface="Courier New" panose="02070309020205020404" pitchFamily="49" charset="0"/>
              <a:buChar char="o"/>
            </a:pPr>
            <a:r>
              <a:rPr lang="ar-SA" sz="1400" dirty="0">
                <a:cs typeface="+mj-cs"/>
              </a:rPr>
              <a:t>المرحلة الثالثة: مرحلة الانتعاش</a:t>
            </a:r>
          </a:p>
          <a:p>
            <a:pPr marL="2171700" lvl="4" indent="-342900" algn="r" rtl="1">
              <a:buFont typeface="Wingdings" panose="05000000000000000000" pitchFamily="2" charset="2"/>
              <a:buChar char="Ø"/>
            </a:pPr>
            <a:r>
              <a:rPr lang="ar-SA" sz="1400" dirty="0">
                <a:cs typeface="+mj-cs"/>
              </a:rPr>
              <a:t>الازدهار مرة أخر</a:t>
            </a:r>
          </a:p>
          <a:p>
            <a:pPr marL="2171700" lvl="4" indent="-342900" algn="r" rtl="1">
              <a:buFont typeface="Wingdings" panose="05000000000000000000" pitchFamily="2" charset="2"/>
              <a:buChar char="Ø"/>
            </a:pPr>
            <a:r>
              <a:rPr lang="ar-SA" sz="1400" dirty="0">
                <a:cs typeface="+mj-cs"/>
              </a:rPr>
              <a:t>تواجه الشركات تحديات كبيرة إذا لم تكن مستعدة لهذه المرحلة</a:t>
            </a:r>
          </a:p>
        </p:txBody>
      </p:sp>
    </p:spTree>
    <p:extLst>
      <p:ext uri="{BB962C8B-B14F-4D97-AF65-F5344CB8AC3E}">
        <p14:creationId xmlns:p14="http://schemas.microsoft.com/office/powerpoint/2010/main" val="2744539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0935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2400" dirty="0">
                <a:cs typeface="+mj-cs"/>
              </a:rPr>
              <a:t>متغيرات/ عوامل البيئة التسويقية 9-11</a:t>
            </a: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7" name="TextBox 5"/>
          <p:cNvSpPr txBox="1"/>
          <p:nvPr/>
        </p:nvSpPr>
        <p:spPr>
          <a:xfrm>
            <a:off x="228600" y="533400"/>
            <a:ext cx="8686800" cy="55399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3000" dirty="0">
                <a:solidFill>
                  <a:schemeClr val="bg1"/>
                </a:solidFill>
                <a:cs typeface="+mj-cs"/>
              </a:rPr>
              <a:t>البيئة التسويقية</a:t>
            </a:r>
            <a:endParaRPr lang="en-GB" sz="30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8" name="TextBox 3"/>
          <p:cNvSpPr txBox="1"/>
          <p:nvPr/>
        </p:nvSpPr>
        <p:spPr>
          <a:xfrm>
            <a:off x="228600" y="236509"/>
            <a:ext cx="1295400" cy="30777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1400" dirty="0">
                <a:solidFill>
                  <a:schemeClr val="bg1"/>
                </a:solidFill>
                <a:cs typeface="+mj-cs"/>
              </a:rPr>
              <a:t>الوحدة الثانية</a:t>
            </a:r>
            <a:endParaRPr lang="en-GB" sz="1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37" name="TextBox 4"/>
          <p:cNvSpPr txBox="1"/>
          <p:nvPr/>
        </p:nvSpPr>
        <p:spPr>
          <a:xfrm>
            <a:off x="228600" y="2020669"/>
            <a:ext cx="8610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 algn="r" rtl="1">
              <a:buFont typeface="+mj-lt"/>
              <a:buAutoNum type="arabicPeriod" startAt="3"/>
            </a:pPr>
            <a:r>
              <a:rPr lang="ar-SA" sz="1400" dirty="0">
                <a:cs typeface="+mj-cs"/>
              </a:rPr>
              <a:t>البيئة الطبيعية: لها تأثير مباشر في مدخلات الإنتاج للشركة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زيادة تكلفة الطاقة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العجز في المواد الخام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تلوث البيئة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التنظيم الحكومي لاستخدام المصادر الطبيعية</a:t>
            </a:r>
          </a:p>
          <a:p>
            <a:pPr marL="800100" lvl="1" indent="-342900" algn="r" rtl="1">
              <a:buFont typeface="+mj-lt"/>
              <a:buAutoNum type="arabicPeriod" startAt="4"/>
            </a:pPr>
            <a:r>
              <a:rPr lang="ar-SA" sz="1400" dirty="0">
                <a:cs typeface="+mj-cs"/>
              </a:rPr>
              <a:t>البيئة التكنلوجية: لها تأثير مباشر في العمليات الإنتاجية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تسارع التقدم العلمي والتكنلوجي: أدى إلى تنويع المنتجات لإشباع حاجات ورغبات المستهلكين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زيادة المخصصات المالية لإجراء البحوث والبرامج العلمية: في المجالات التقنية لرفع كفاءة الإنتاج</a:t>
            </a:r>
          </a:p>
          <a:p>
            <a:pPr marL="800100" lvl="1" indent="-342900" algn="r" rtl="1">
              <a:buFont typeface="+mj-lt"/>
              <a:buAutoNum type="arabicPeriod" startAt="4"/>
            </a:pPr>
            <a:r>
              <a:rPr lang="ar-SA" sz="1400" dirty="0">
                <a:cs typeface="+mj-cs"/>
              </a:rPr>
              <a:t>البيئة السياسية والقانونية: لها تأثير على استمرارية الشركة في المحيط المحلي او الدولي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تشريعات تنظيم العمل التجاري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المؤسسات الحكومية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منظمات حماية المصلحة العامة</a:t>
            </a:r>
          </a:p>
          <a:p>
            <a:pPr marL="800100" lvl="1" indent="-342900" algn="r" rtl="1">
              <a:buFont typeface="+mj-lt"/>
              <a:buAutoNum type="arabicPeriod" startAt="4"/>
            </a:pPr>
            <a:r>
              <a:rPr lang="ar-SA" sz="1400" dirty="0">
                <a:cs typeface="+mj-cs"/>
              </a:rPr>
              <a:t>البيئة الثقافية: لها تأثير مباشر في أنماط الاستهلاك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تكون من المنظمات الاجتماعية الرسمية او غير الرسيمة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العامل الثقافي يعكس تفكير المستهلك وبالتالي سلوك المستهلك</a:t>
            </a:r>
          </a:p>
        </p:txBody>
      </p:sp>
    </p:spTree>
    <p:extLst>
      <p:ext uri="{BB962C8B-B14F-4D97-AF65-F5344CB8AC3E}">
        <p14:creationId xmlns:p14="http://schemas.microsoft.com/office/powerpoint/2010/main" val="8831946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FA122-C9A6-A141-A14C-5E3C5EE43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defTabSz="914400" rtl="1" eaLnBrk="1" latinLnBrk="0" hangingPunct="1">
              <a:spcBef>
                <a:spcPct val="0"/>
              </a:spcBef>
              <a:buNone/>
            </a:pPr>
            <a:r>
              <a:rPr lang="ar-SA"/>
              <a:t>المراجع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6B00F-912C-664E-A412-ACA117542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r" rtl="1"/>
            <a:r>
              <a:rPr lang="ar" dirty="0"/>
              <a:t>عزام، زكريا أحمد وحسونه، عبد الباسط والشيخ، مصطفى سعيد، (2011م)، مبادئ التسويق الحديث بين النظرية والتطبيق، الطبعة الثالثة، دار المسيرة للنشر والتوزيع، الأردن, عمان.</a:t>
            </a:r>
          </a:p>
          <a:p>
            <a:pPr algn="r" rtl="1"/>
            <a:endParaRPr lang="ar" dirty="0"/>
          </a:p>
          <a:p>
            <a:pPr algn="r" rtl="1"/>
            <a:r>
              <a:rPr lang="ar" dirty="0"/>
              <a:t>مصادر القراءات الإضافية</a:t>
            </a:r>
          </a:p>
          <a:p>
            <a:pPr algn="r" rtl="1"/>
            <a:endParaRPr lang="ar" dirty="0"/>
          </a:p>
          <a:p>
            <a:pPr algn="r" rtl="1"/>
            <a:r>
              <a:rPr lang="ar" dirty="0"/>
              <a:t>أساسيات التسويق الحديث(مدخل تطبيقي)، عادل عبد الله الوقيان، الطبعة الأولى،2002، مطبعة النظائر، الكويت.</a:t>
            </a:r>
          </a:p>
          <a:p>
            <a:pPr algn="r" rtl="1"/>
            <a:endParaRPr lang="ar" dirty="0"/>
          </a:p>
          <a:p>
            <a:pPr algn="r" rtl="1"/>
            <a:r>
              <a:rPr lang="ar" dirty="0"/>
              <a:t>مبادئ التسويق ، ناجي معلا و رائف توفيق، 2010، الشركة العربية المتحدة للتسويق والتوريدات.</a:t>
            </a:r>
          </a:p>
          <a:p>
            <a: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88A424-C6D6-9C46-A02A-C5C64DE95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851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533400"/>
            <a:ext cx="8686800" cy="55399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3000" dirty="0">
                <a:solidFill>
                  <a:schemeClr val="bg1"/>
                </a:solidFill>
                <a:cs typeface="+mj-cs"/>
              </a:rPr>
              <a:t>البيئة التسويقية – مواضيع الوحدة</a:t>
            </a:r>
            <a:endParaRPr lang="en-GB" sz="30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0" y="1319748"/>
            <a:ext cx="8610600" cy="1115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lnSpc>
                <a:spcPct val="200000"/>
              </a:lnSpc>
              <a:buFont typeface="Arial" pitchFamily="34" charset="0"/>
              <a:buChar char="•"/>
            </a:pPr>
            <a:r>
              <a:rPr lang="ar-SA" dirty="0">
                <a:cs typeface="+mj-cs"/>
              </a:rPr>
              <a:t>تعريف البيئة التسويقية</a:t>
            </a:r>
          </a:p>
          <a:p>
            <a:pPr marL="285750" indent="-285750" algn="r" rtl="1">
              <a:lnSpc>
                <a:spcPct val="200000"/>
              </a:lnSpc>
              <a:buFont typeface="Arial" pitchFamily="34" charset="0"/>
              <a:buChar char="•"/>
            </a:pPr>
            <a:r>
              <a:rPr lang="ar-SA" dirty="0">
                <a:cs typeface="+mj-cs"/>
              </a:rPr>
              <a:t>متغيرات/ عوامل البيئة التسويقية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236509"/>
            <a:ext cx="1295400" cy="30777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1400" dirty="0">
                <a:solidFill>
                  <a:schemeClr val="bg1"/>
                </a:solidFill>
                <a:cs typeface="+mj-cs"/>
              </a:rPr>
              <a:t>الوحدة الثانية</a:t>
            </a:r>
            <a:endParaRPr lang="en-GB" sz="1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701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0935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2400" dirty="0">
                <a:cs typeface="+mj-cs"/>
              </a:rPr>
              <a:t>تعريف البيئة التسويقية 1-2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2020669"/>
            <a:ext cx="8610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dirty="0">
                <a:cs typeface="+mj-cs"/>
              </a:rPr>
              <a:t>البيئة التسويقية هي «عبارة عن جميع العوامل والمتغيرات والقوى والعناصر المؤثرة في نشاط منشأة الاعمال وفاعلياتها خلال فترة زمنية معينة، سواء كان ذلك بشكل مباشر او غير مباشر»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endParaRPr lang="ar-SA" dirty="0">
              <a:cs typeface="+mj-cs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dirty="0">
                <a:cs typeface="+mj-cs"/>
              </a:rPr>
              <a:t>البيئة التسويقية هي «العوامل التي تؤثر بطريقة مباشرة مدى قدرة المنشأة في الحصول على المدخلات ومدى قدرتها على توليد المخرجات»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endParaRPr lang="ar-SA" dirty="0">
              <a:cs typeface="+mj-cs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dirty="0">
                <a:cs typeface="+mj-cs"/>
              </a:rPr>
              <a:t>الشركة هي نظام مفتوح على البيئة الخارجية، تأخذ منها الاحتياجات (المدخلات) وتقدم له ما تنتجه (المخرجات)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endParaRPr lang="ar-SA" dirty="0">
              <a:cs typeface="+mj-cs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dirty="0">
                <a:cs typeface="+mj-cs"/>
              </a:rPr>
              <a:t>أهم خصائص البيئة التسويقية انها متغيرة وغير مستقرة، وينتج عنها:</a:t>
            </a:r>
          </a:p>
          <a:p>
            <a:pPr marL="800100" lvl="1" indent="-342900" algn="r" rtl="1">
              <a:buFont typeface="+mj-lt"/>
              <a:buAutoNum type="arabicPeriod"/>
            </a:pPr>
            <a:r>
              <a:rPr lang="ar-SA" dirty="0">
                <a:cs typeface="+mj-cs"/>
              </a:rPr>
              <a:t>جميع الشركات تعمل في ظل مجموعة من المتغيرات البيئية، مما يؤدي إلى إتاحة الفرصة لدى البعض في استغلالها وحرمان البعض الآخر منها</a:t>
            </a:r>
          </a:p>
          <a:p>
            <a:pPr marL="800100" lvl="1" indent="-342900" algn="r" rtl="1">
              <a:buFont typeface="+mj-lt"/>
              <a:buAutoNum type="arabicPeriod"/>
            </a:pPr>
            <a:r>
              <a:rPr lang="ar-SA" dirty="0">
                <a:cs typeface="+mj-cs"/>
              </a:rPr>
              <a:t>يختلف تأثير البيئة التسويقية من شركة إلى أخرى</a:t>
            </a:r>
          </a:p>
          <a:p>
            <a:pPr marL="800100" lvl="1" indent="-342900" algn="r" rtl="1">
              <a:buFont typeface="+mj-lt"/>
              <a:buAutoNum type="arabicPeriod"/>
            </a:pPr>
            <a:r>
              <a:rPr lang="ar-SA" dirty="0">
                <a:cs typeface="+mj-cs"/>
              </a:rPr>
              <a:t>تختلف قدرة السيطرة على البيئة التسويقية من شركة إلى أخرى</a:t>
            </a:r>
          </a:p>
          <a:p>
            <a:pPr marL="800100" lvl="1" indent="-342900" algn="r" rtl="1">
              <a:buFont typeface="+mj-lt"/>
              <a:buAutoNum type="arabicPeriod"/>
            </a:pPr>
            <a:r>
              <a:rPr lang="ar-SA" dirty="0">
                <a:cs typeface="+mj-cs"/>
              </a:rPr>
              <a:t>جميع الشركات تتأثر بدرجة متفاوتة من المتغيرات البيئية المحلية والدولية</a:t>
            </a:r>
          </a:p>
          <a:p>
            <a:pPr marL="800100" lvl="1" indent="-342900" algn="r" rtl="1">
              <a:buFont typeface="+mj-lt"/>
              <a:buAutoNum type="arabicPeriod"/>
            </a:pPr>
            <a:r>
              <a:rPr lang="ar-SA" dirty="0">
                <a:cs typeface="+mj-cs"/>
              </a:rPr>
              <a:t>التخطيط التسويقي يعتمد على تحليل الفرص التسويقية الحالية والمرتقبة في البيئة التي تعمل بها الشركة</a:t>
            </a: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extBox 5"/>
          <p:cNvSpPr txBox="1"/>
          <p:nvPr/>
        </p:nvSpPr>
        <p:spPr>
          <a:xfrm>
            <a:off x="228600" y="533400"/>
            <a:ext cx="8686800" cy="55399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3000" dirty="0">
                <a:solidFill>
                  <a:schemeClr val="bg1"/>
                </a:solidFill>
                <a:cs typeface="+mj-cs"/>
              </a:rPr>
              <a:t>البيئة التسويقية</a:t>
            </a:r>
            <a:endParaRPr lang="en-GB" sz="30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8" name="TextBox 3"/>
          <p:cNvSpPr txBox="1"/>
          <p:nvPr/>
        </p:nvSpPr>
        <p:spPr>
          <a:xfrm>
            <a:off x="228600" y="236509"/>
            <a:ext cx="1295400" cy="30777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1400" dirty="0">
                <a:solidFill>
                  <a:schemeClr val="bg1"/>
                </a:solidFill>
                <a:cs typeface="+mj-cs"/>
              </a:rPr>
              <a:t>الوحدة الثانية</a:t>
            </a:r>
            <a:endParaRPr lang="en-GB" sz="1400" dirty="0">
              <a:solidFill>
                <a:schemeClr val="bg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81776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0935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2400" dirty="0">
                <a:cs typeface="+mj-cs"/>
              </a:rPr>
              <a:t>تعريف البيئة التسويقية 2-2</a:t>
            </a: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TextBox 5"/>
          <p:cNvSpPr txBox="1"/>
          <p:nvPr/>
        </p:nvSpPr>
        <p:spPr>
          <a:xfrm>
            <a:off x="228600" y="533400"/>
            <a:ext cx="8686800" cy="55399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3000" dirty="0">
                <a:solidFill>
                  <a:schemeClr val="bg1"/>
                </a:solidFill>
                <a:cs typeface="+mj-cs"/>
              </a:rPr>
              <a:t>البيئة التسويقية</a:t>
            </a:r>
            <a:endParaRPr lang="en-GB" sz="30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8" name="TextBox 3"/>
          <p:cNvSpPr txBox="1"/>
          <p:nvPr/>
        </p:nvSpPr>
        <p:spPr>
          <a:xfrm>
            <a:off x="228600" y="236509"/>
            <a:ext cx="1295400" cy="30777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1400" dirty="0">
                <a:solidFill>
                  <a:schemeClr val="bg1"/>
                </a:solidFill>
                <a:cs typeface="+mj-cs"/>
              </a:rPr>
              <a:t>الوحدة الثانية</a:t>
            </a:r>
            <a:endParaRPr lang="en-GB" sz="1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3657600" y="2667000"/>
            <a:ext cx="1524000" cy="20353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SA" sz="1200" b="1" u="sng" dirty="0">
                <a:solidFill>
                  <a:srgbClr val="FF0000"/>
                </a:solidFill>
              </a:rPr>
              <a:t>مدخلات</a:t>
            </a:r>
          </a:p>
        </p:txBody>
      </p:sp>
      <p:sp>
        <p:nvSpPr>
          <p:cNvPr id="19" name="مستطيل 18"/>
          <p:cNvSpPr/>
          <p:nvPr/>
        </p:nvSpPr>
        <p:spPr>
          <a:xfrm>
            <a:off x="3657600" y="2870010"/>
            <a:ext cx="1524000" cy="20353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SA" sz="1200" dirty="0">
                <a:solidFill>
                  <a:schemeClr val="tx1"/>
                </a:solidFill>
              </a:rPr>
              <a:t>- إيدي عاملة متخصصة</a:t>
            </a:r>
          </a:p>
        </p:txBody>
      </p:sp>
      <p:sp>
        <p:nvSpPr>
          <p:cNvPr id="20" name="مستطيل 19"/>
          <p:cNvSpPr/>
          <p:nvPr/>
        </p:nvSpPr>
        <p:spPr>
          <a:xfrm>
            <a:off x="3657600" y="3073020"/>
            <a:ext cx="1524000" cy="20353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SA" sz="1200" dirty="0">
                <a:solidFill>
                  <a:schemeClr val="tx1"/>
                </a:solidFill>
              </a:rPr>
              <a:t>- مخصصات مالية</a:t>
            </a:r>
          </a:p>
        </p:txBody>
      </p:sp>
      <p:sp>
        <p:nvSpPr>
          <p:cNvPr id="21" name="مستطيل 20"/>
          <p:cNvSpPr/>
          <p:nvPr/>
        </p:nvSpPr>
        <p:spPr>
          <a:xfrm>
            <a:off x="3657600" y="3278116"/>
            <a:ext cx="1524000" cy="20353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SA" sz="1200" dirty="0">
                <a:solidFill>
                  <a:schemeClr val="tx1"/>
                </a:solidFill>
              </a:rPr>
              <a:t>- بيانات المعلومات</a:t>
            </a:r>
          </a:p>
        </p:txBody>
      </p:sp>
      <p:sp>
        <p:nvSpPr>
          <p:cNvPr id="22" name="مستطيل 21"/>
          <p:cNvSpPr/>
          <p:nvPr/>
        </p:nvSpPr>
        <p:spPr>
          <a:xfrm>
            <a:off x="3657600" y="3555023"/>
            <a:ext cx="1524000" cy="20353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SA" sz="1200" dirty="0">
                <a:solidFill>
                  <a:schemeClr val="tx1"/>
                </a:solidFill>
              </a:rPr>
              <a:t>المصادر البيئية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3657600" y="4020000"/>
            <a:ext cx="1524000" cy="20353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SA" sz="1200" b="1" u="sng" dirty="0">
                <a:solidFill>
                  <a:srgbClr val="FF0000"/>
                </a:solidFill>
              </a:rPr>
              <a:t>عمليات</a:t>
            </a:r>
          </a:p>
        </p:txBody>
      </p:sp>
      <p:sp>
        <p:nvSpPr>
          <p:cNvPr id="24" name="مستطيل 23"/>
          <p:cNvSpPr/>
          <p:nvPr/>
        </p:nvSpPr>
        <p:spPr>
          <a:xfrm>
            <a:off x="3657600" y="4223537"/>
            <a:ext cx="1524000" cy="20353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SA" sz="1200" dirty="0">
                <a:solidFill>
                  <a:schemeClr val="tx1"/>
                </a:solidFill>
              </a:rPr>
              <a:t>- إدارة التسويق</a:t>
            </a:r>
          </a:p>
        </p:txBody>
      </p:sp>
      <p:sp>
        <p:nvSpPr>
          <p:cNvPr id="25" name="مستطيل 24"/>
          <p:cNvSpPr/>
          <p:nvPr/>
        </p:nvSpPr>
        <p:spPr>
          <a:xfrm>
            <a:off x="2362200" y="4428106"/>
            <a:ext cx="2819400" cy="20353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SA" sz="1200" dirty="0">
                <a:solidFill>
                  <a:schemeClr val="tx1"/>
                </a:solidFill>
              </a:rPr>
              <a:t>- عمليات فرز وتصنيف وتخطيط وتنظيم للمدخلات</a:t>
            </a:r>
          </a:p>
        </p:txBody>
      </p:sp>
      <p:sp>
        <p:nvSpPr>
          <p:cNvPr id="26" name="مستطيل 25"/>
          <p:cNvSpPr/>
          <p:nvPr/>
        </p:nvSpPr>
        <p:spPr>
          <a:xfrm>
            <a:off x="2362200" y="4749160"/>
            <a:ext cx="2819400" cy="20353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SA" sz="1200" dirty="0">
                <a:solidFill>
                  <a:schemeClr val="tx1"/>
                </a:solidFill>
              </a:rPr>
              <a:t>إجراءات ضمن المنشأة على ضوء المدخلات البيئية</a:t>
            </a:r>
          </a:p>
        </p:txBody>
      </p:sp>
      <p:sp>
        <p:nvSpPr>
          <p:cNvPr id="27" name="مستطيل 26"/>
          <p:cNvSpPr/>
          <p:nvPr/>
        </p:nvSpPr>
        <p:spPr>
          <a:xfrm>
            <a:off x="3657600" y="5205349"/>
            <a:ext cx="1524000" cy="20353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SA" sz="1200" b="1" u="sng" dirty="0">
                <a:solidFill>
                  <a:srgbClr val="FF0000"/>
                </a:solidFill>
              </a:rPr>
              <a:t>مخرجات</a:t>
            </a:r>
          </a:p>
        </p:txBody>
      </p:sp>
      <p:sp>
        <p:nvSpPr>
          <p:cNvPr id="28" name="مستطيل 27"/>
          <p:cNvSpPr/>
          <p:nvPr/>
        </p:nvSpPr>
        <p:spPr>
          <a:xfrm>
            <a:off x="3657600" y="5408886"/>
            <a:ext cx="1524000" cy="20353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SA" sz="1200" dirty="0">
                <a:solidFill>
                  <a:schemeClr val="tx1"/>
                </a:solidFill>
              </a:rPr>
              <a:t>- استراتيجية تسويقية</a:t>
            </a:r>
          </a:p>
        </p:txBody>
      </p:sp>
      <p:sp>
        <p:nvSpPr>
          <p:cNvPr id="29" name="مستطيل 28"/>
          <p:cNvSpPr/>
          <p:nvPr/>
        </p:nvSpPr>
        <p:spPr>
          <a:xfrm>
            <a:off x="2362200" y="5612423"/>
            <a:ext cx="2819400" cy="20353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SA" sz="1200" dirty="0">
                <a:solidFill>
                  <a:schemeClr val="tx1"/>
                </a:solidFill>
              </a:rPr>
              <a:t>- تخطيط للسلعة والسعر والترويج والتوزيع</a:t>
            </a:r>
          </a:p>
        </p:txBody>
      </p:sp>
      <p:cxnSp>
        <p:nvCxnSpPr>
          <p:cNvPr id="32" name="رابط مستقيم 31"/>
          <p:cNvCxnSpPr/>
          <p:nvPr/>
        </p:nvCxnSpPr>
        <p:spPr>
          <a:xfrm flipH="1">
            <a:off x="2514600" y="3529962"/>
            <a:ext cx="2667000" cy="1244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رابط مستقيم 33"/>
          <p:cNvCxnSpPr/>
          <p:nvPr/>
        </p:nvCxnSpPr>
        <p:spPr>
          <a:xfrm flipH="1">
            <a:off x="2514600" y="4674521"/>
            <a:ext cx="2667000" cy="148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رابط كسهم مستقيم 35"/>
          <p:cNvCxnSpPr/>
          <p:nvPr/>
        </p:nvCxnSpPr>
        <p:spPr>
          <a:xfrm>
            <a:off x="4876800" y="3758560"/>
            <a:ext cx="0" cy="25416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رابط كسهم مستقيم 36"/>
          <p:cNvCxnSpPr/>
          <p:nvPr/>
        </p:nvCxnSpPr>
        <p:spPr>
          <a:xfrm>
            <a:off x="4876800" y="4977760"/>
            <a:ext cx="0" cy="25416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رابط مستقيم 37"/>
          <p:cNvCxnSpPr/>
          <p:nvPr/>
        </p:nvCxnSpPr>
        <p:spPr>
          <a:xfrm>
            <a:off x="1066800" y="2767960"/>
            <a:ext cx="0" cy="294623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رابط كسهم مستقيم 40"/>
          <p:cNvCxnSpPr>
            <a:endCxn id="9" idx="1"/>
          </p:cNvCxnSpPr>
          <p:nvPr/>
        </p:nvCxnSpPr>
        <p:spPr>
          <a:xfrm>
            <a:off x="1066800" y="2767960"/>
            <a:ext cx="2590800" cy="80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رابط كسهم مستقيم 43"/>
          <p:cNvCxnSpPr>
            <a:endCxn id="29" idx="1"/>
          </p:cNvCxnSpPr>
          <p:nvPr/>
        </p:nvCxnSpPr>
        <p:spPr>
          <a:xfrm>
            <a:off x="1066800" y="5714191"/>
            <a:ext cx="1295400" cy="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رابط كسهم مستقيم 45"/>
          <p:cNvCxnSpPr>
            <a:endCxn id="23" idx="1"/>
          </p:cNvCxnSpPr>
          <p:nvPr/>
        </p:nvCxnSpPr>
        <p:spPr>
          <a:xfrm flipV="1">
            <a:off x="1066800" y="4121769"/>
            <a:ext cx="2590800" cy="1779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مستطيل 63"/>
          <p:cNvSpPr/>
          <p:nvPr/>
        </p:nvSpPr>
        <p:spPr>
          <a:xfrm rot="16200000">
            <a:off x="-711116" y="3898050"/>
            <a:ext cx="2946233" cy="68605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مدى قدرة المخرجات في التعامل مع المدخلات في ظروف البيئة الديناميكية </a:t>
            </a:r>
          </a:p>
        </p:txBody>
      </p:sp>
      <p:sp>
        <p:nvSpPr>
          <p:cNvPr id="65" name="TextBox 4"/>
          <p:cNvSpPr txBox="1"/>
          <p:nvPr/>
        </p:nvSpPr>
        <p:spPr>
          <a:xfrm>
            <a:off x="5715000" y="2895600"/>
            <a:ext cx="3124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dirty="0">
                <a:cs typeface="+mj-cs"/>
              </a:rPr>
              <a:t>الهدف الجوهري من تحليل البيئة التسويقية هو:</a:t>
            </a:r>
          </a:p>
          <a:p>
            <a:pPr marL="742950" lvl="1" indent="-285750" algn="r" rtl="1">
              <a:buFont typeface="Arial" panose="020B0604020202020204" pitchFamily="34" charset="0"/>
              <a:buChar char="•"/>
            </a:pPr>
            <a:r>
              <a:rPr lang="ar-SA" dirty="0">
                <a:cs typeface="+mj-cs"/>
              </a:rPr>
              <a:t>تحديد الفرص</a:t>
            </a:r>
          </a:p>
          <a:p>
            <a:pPr marL="742950" lvl="1" indent="-285750" algn="r" rtl="1">
              <a:buFont typeface="Arial" panose="020B0604020202020204" pitchFamily="34" charset="0"/>
              <a:buChar char="•"/>
            </a:pPr>
            <a:r>
              <a:rPr lang="ar-SA" dirty="0">
                <a:cs typeface="+mj-cs"/>
              </a:rPr>
              <a:t>تحديد التحديات</a:t>
            </a:r>
          </a:p>
          <a:p>
            <a:pPr marL="742950" lvl="1" indent="-285750" algn="r" rtl="1">
              <a:buFont typeface="Arial" panose="020B0604020202020204" pitchFamily="34" charset="0"/>
              <a:buChar char="•"/>
            </a:pPr>
            <a:r>
              <a:rPr lang="ar-SA" dirty="0">
                <a:cs typeface="+mj-cs"/>
              </a:rPr>
              <a:t>تقديم استجابات</a:t>
            </a:r>
          </a:p>
        </p:txBody>
      </p:sp>
    </p:spTree>
    <p:extLst>
      <p:ext uri="{BB962C8B-B14F-4D97-AF65-F5344CB8AC3E}">
        <p14:creationId xmlns:p14="http://schemas.microsoft.com/office/powerpoint/2010/main" val="1083895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0935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2400" dirty="0">
                <a:cs typeface="+mj-cs"/>
              </a:rPr>
              <a:t>متغيرات/ عوامل البيئة التسويقية 1-11</a:t>
            </a: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extBox 5"/>
          <p:cNvSpPr txBox="1"/>
          <p:nvPr/>
        </p:nvSpPr>
        <p:spPr>
          <a:xfrm>
            <a:off x="228600" y="533400"/>
            <a:ext cx="8686800" cy="55399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3000" dirty="0">
                <a:solidFill>
                  <a:schemeClr val="bg1"/>
                </a:solidFill>
                <a:cs typeface="+mj-cs"/>
              </a:rPr>
              <a:t>البيئة التسويقية</a:t>
            </a:r>
            <a:endParaRPr lang="en-GB" sz="30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8" name="TextBox 3"/>
          <p:cNvSpPr txBox="1"/>
          <p:nvPr/>
        </p:nvSpPr>
        <p:spPr>
          <a:xfrm>
            <a:off x="228600" y="236509"/>
            <a:ext cx="1295400" cy="30777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1400" dirty="0">
                <a:solidFill>
                  <a:schemeClr val="bg1"/>
                </a:solidFill>
                <a:cs typeface="+mj-cs"/>
              </a:rPr>
              <a:t>الوحدة الثانية</a:t>
            </a:r>
            <a:endParaRPr lang="en-GB" sz="1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30" name="مستطيل 29"/>
          <p:cNvSpPr/>
          <p:nvPr/>
        </p:nvSpPr>
        <p:spPr>
          <a:xfrm>
            <a:off x="6629400" y="2509144"/>
            <a:ext cx="2057400" cy="23405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حسب درجة السيطرة</a:t>
            </a:r>
          </a:p>
        </p:txBody>
      </p:sp>
      <p:sp>
        <p:nvSpPr>
          <p:cNvPr id="31" name="مستطيل 30"/>
          <p:cNvSpPr/>
          <p:nvPr/>
        </p:nvSpPr>
        <p:spPr>
          <a:xfrm>
            <a:off x="8001000" y="3165851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مسيطر عليها</a:t>
            </a:r>
          </a:p>
        </p:txBody>
      </p:sp>
      <p:sp>
        <p:nvSpPr>
          <p:cNvPr id="33" name="مستطيل 32"/>
          <p:cNvSpPr/>
          <p:nvPr/>
        </p:nvSpPr>
        <p:spPr>
          <a:xfrm>
            <a:off x="6629400" y="3165851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غير مسيطر عليها</a:t>
            </a:r>
          </a:p>
        </p:txBody>
      </p:sp>
      <p:sp>
        <p:nvSpPr>
          <p:cNvPr id="35" name="مستطيل 34"/>
          <p:cNvSpPr/>
          <p:nvPr/>
        </p:nvSpPr>
        <p:spPr>
          <a:xfrm>
            <a:off x="3505200" y="2514600"/>
            <a:ext cx="2057400" cy="23405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حسب معدل التأثير</a:t>
            </a:r>
          </a:p>
        </p:txBody>
      </p:sp>
      <p:sp>
        <p:nvSpPr>
          <p:cNvPr id="39" name="مستطيل 38"/>
          <p:cNvSpPr/>
          <p:nvPr/>
        </p:nvSpPr>
        <p:spPr>
          <a:xfrm>
            <a:off x="4876800" y="3171307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تهديدات وفرص</a:t>
            </a:r>
          </a:p>
        </p:txBody>
      </p:sp>
      <p:sp>
        <p:nvSpPr>
          <p:cNvPr id="40" name="مستطيل 39"/>
          <p:cNvSpPr/>
          <p:nvPr/>
        </p:nvSpPr>
        <p:spPr>
          <a:xfrm>
            <a:off x="3505200" y="3171307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نقاط قوة وضعف</a:t>
            </a:r>
          </a:p>
        </p:txBody>
      </p:sp>
      <p:sp>
        <p:nvSpPr>
          <p:cNvPr id="42" name="مستطيل 41"/>
          <p:cNvSpPr/>
          <p:nvPr/>
        </p:nvSpPr>
        <p:spPr>
          <a:xfrm>
            <a:off x="457200" y="2514600"/>
            <a:ext cx="2057400" cy="23405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حسب موقعها من المنشأة</a:t>
            </a:r>
          </a:p>
        </p:txBody>
      </p:sp>
      <p:sp>
        <p:nvSpPr>
          <p:cNvPr id="43" name="مستطيل 42"/>
          <p:cNvSpPr/>
          <p:nvPr/>
        </p:nvSpPr>
        <p:spPr>
          <a:xfrm>
            <a:off x="1828800" y="3171307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خارجية</a:t>
            </a:r>
          </a:p>
        </p:txBody>
      </p:sp>
      <p:sp>
        <p:nvSpPr>
          <p:cNvPr id="45" name="مستطيل 44"/>
          <p:cNvSpPr/>
          <p:nvPr/>
        </p:nvSpPr>
        <p:spPr>
          <a:xfrm>
            <a:off x="457200" y="3171307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داخلية</a:t>
            </a:r>
          </a:p>
        </p:txBody>
      </p:sp>
      <p:sp>
        <p:nvSpPr>
          <p:cNvPr id="47" name="مستطيل 46"/>
          <p:cNvSpPr/>
          <p:nvPr/>
        </p:nvSpPr>
        <p:spPr>
          <a:xfrm>
            <a:off x="7848600" y="4132529"/>
            <a:ext cx="990600" cy="62857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SA" sz="1200" dirty="0">
                <a:solidFill>
                  <a:schemeClr val="tx1"/>
                </a:solidFill>
              </a:rPr>
              <a:t>- بيئة داخلية</a:t>
            </a:r>
          </a:p>
        </p:txBody>
      </p:sp>
      <p:sp>
        <p:nvSpPr>
          <p:cNvPr id="48" name="مستطيل 47"/>
          <p:cNvSpPr/>
          <p:nvPr/>
        </p:nvSpPr>
        <p:spPr>
          <a:xfrm>
            <a:off x="6477000" y="4132529"/>
            <a:ext cx="990600" cy="62857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SA" sz="1200" dirty="0">
                <a:solidFill>
                  <a:schemeClr val="tx1"/>
                </a:solidFill>
              </a:rPr>
              <a:t>- بيئة خارجية</a:t>
            </a:r>
          </a:p>
        </p:txBody>
      </p:sp>
      <p:sp>
        <p:nvSpPr>
          <p:cNvPr id="49" name="مستطيل 48"/>
          <p:cNvSpPr/>
          <p:nvPr/>
        </p:nvSpPr>
        <p:spPr>
          <a:xfrm>
            <a:off x="4724400" y="4132528"/>
            <a:ext cx="990600" cy="150627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171450" indent="-171450" algn="r" rtl="1">
              <a:buFontTx/>
              <a:buChar char="-"/>
            </a:pPr>
            <a:r>
              <a:rPr lang="ar-SA" sz="1200" dirty="0">
                <a:solidFill>
                  <a:schemeClr val="tx1"/>
                </a:solidFill>
              </a:rPr>
              <a:t>ديمغرافية</a:t>
            </a:r>
          </a:p>
          <a:p>
            <a:pPr marL="171450" indent="-171450" algn="r" rtl="1">
              <a:buFontTx/>
              <a:buChar char="-"/>
            </a:pPr>
            <a:r>
              <a:rPr lang="ar-SA" sz="1200" dirty="0">
                <a:solidFill>
                  <a:schemeClr val="tx1"/>
                </a:solidFill>
              </a:rPr>
              <a:t>اقتصادية</a:t>
            </a:r>
          </a:p>
          <a:p>
            <a:pPr marL="171450" indent="-171450" algn="r" rtl="1">
              <a:buFontTx/>
              <a:buChar char="-"/>
            </a:pPr>
            <a:r>
              <a:rPr lang="ar-SA" sz="1200" dirty="0">
                <a:solidFill>
                  <a:schemeClr val="tx1"/>
                </a:solidFill>
              </a:rPr>
              <a:t>ثقافية</a:t>
            </a:r>
          </a:p>
          <a:p>
            <a:pPr marL="171450" indent="-171450" algn="r" rtl="1">
              <a:buFontTx/>
              <a:buChar char="-"/>
            </a:pPr>
            <a:r>
              <a:rPr lang="ar-SA" sz="1200" dirty="0">
                <a:solidFill>
                  <a:schemeClr val="tx1"/>
                </a:solidFill>
              </a:rPr>
              <a:t>اجتماعية</a:t>
            </a:r>
          </a:p>
          <a:p>
            <a:pPr marL="171450" indent="-171450" algn="r" rtl="1">
              <a:buFontTx/>
              <a:buChar char="-"/>
            </a:pPr>
            <a:r>
              <a:rPr lang="ar-SA" sz="1200" dirty="0">
                <a:solidFill>
                  <a:schemeClr val="tx1"/>
                </a:solidFill>
              </a:rPr>
              <a:t>تكنلوجية</a:t>
            </a:r>
          </a:p>
          <a:p>
            <a:pPr marL="171450" indent="-171450" algn="r" rtl="1">
              <a:buFontTx/>
              <a:buChar char="-"/>
            </a:pPr>
            <a:r>
              <a:rPr lang="ar-SA" sz="1200" dirty="0">
                <a:solidFill>
                  <a:schemeClr val="tx1"/>
                </a:solidFill>
              </a:rPr>
              <a:t>سياسية</a:t>
            </a:r>
          </a:p>
          <a:p>
            <a:pPr marL="171450" indent="-171450" algn="r" rtl="1">
              <a:buFontTx/>
              <a:buChar char="-"/>
            </a:pPr>
            <a:r>
              <a:rPr lang="ar-SA" sz="1200" dirty="0">
                <a:solidFill>
                  <a:schemeClr val="tx1"/>
                </a:solidFill>
              </a:rPr>
              <a:t>قانونية</a:t>
            </a:r>
          </a:p>
        </p:txBody>
      </p:sp>
      <p:sp>
        <p:nvSpPr>
          <p:cNvPr id="50" name="مستطيل 49"/>
          <p:cNvSpPr/>
          <p:nvPr/>
        </p:nvSpPr>
        <p:spPr>
          <a:xfrm>
            <a:off x="3352800" y="4132529"/>
            <a:ext cx="990600" cy="127767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171450" indent="-171450" algn="r" rtl="1">
              <a:buFontTx/>
              <a:buChar char="-"/>
            </a:pPr>
            <a:r>
              <a:rPr lang="ar-SA" sz="1200" dirty="0">
                <a:solidFill>
                  <a:schemeClr val="tx1"/>
                </a:solidFill>
              </a:rPr>
              <a:t>موردون</a:t>
            </a:r>
          </a:p>
          <a:p>
            <a:pPr marL="171450" indent="-171450" algn="r" rtl="1">
              <a:buFontTx/>
              <a:buChar char="-"/>
            </a:pPr>
            <a:r>
              <a:rPr lang="ar-SA" sz="1200" dirty="0">
                <a:solidFill>
                  <a:schemeClr val="tx1"/>
                </a:solidFill>
              </a:rPr>
              <a:t>وسطاء</a:t>
            </a:r>
          </a:p>
          <a:p>
            <a:pPr marL="171450" indent="-171450" algn="r" rtl="1">
              <a:buFontTx/>
              <a:buChar char="-"/>
            </a:pPr>
            <a:r>
              <a:rPr lang="ar-SA" sz="1200" dirty="0">
                <a:solidFill>
                  <a:schemeClr val="tx1"/>
                </a:solidFill>
              </a:rPr>
              <a:t>زبائن</a:t>
            </a:r>
          </a:p>
          <a:p>
            <a:pPr marL="171450" indent="-171450" algn="r" rtl="1">
              <a:buFontTx/>
              <a:buChar char="-"/>
            </a:pPr>
            <a:r>
              <a:rPr lang="ar-SA" sz="1200" dirty="0">
                <a:solidFill>
                  <a:schemeClr val="tx1"/>
                </a:solidFill>
              </a:rPr>
              <a:t>منافسين</a:t>
            </a:r>
          </a:p>
          <a:p>
            <a:pPr marL="171450" indent="-171450" algn="r" rtl="1">
              <a:buFontTx/>
              <a:buChar char="-"/>
            </a:pPr>
            <a:r>
              <a:rPr lang="ar-SA" sz="1200" dirty="0">
                <a:solidFill>
                  <a:schemeClr val="tx1"/>
                </a:solidFill>
              </a:rPr>
              <a:t>الجمهور</a:t>
            </a:r>
          </a:p>
        </p:txBody>
      </p:sp>
      <p:sp>
        <p:nvSpPr>
          <p:cNvPr id="51" name="مستطيل 50"/>
          <p:cNvSpPr/>
          <p:nvPr/>
        </p:nvSpPr>
        <p:spPr>
          <a:xfrm>
            <a:off x="1676400" y="4123743"/>
            <a:ext cx="990600" cy="128645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171450" indent="-171450" algn="r" rtl="1">
              <a:buFontTx/>
              <a:buChar char="-"/>
            </a:pPr>
            <a:r>
              <a:rPr lang="ar-SA" sz="1200" dirty="0">
                <a:solidFill>
                  <a:schemeClr val="tx1"/>
                </a:solidFill>
              </a:rPr>
              <a:t>قانونية</a:t>
            </a:r>
          </a:p>
          <a:p>
            <a:pPr marL="171450" indent="-171450" algn="r" rtl="1">
              <a:buFontTx/>
              <a:buChar char="-"/>
            </a:pPr>
            <a:r>
              <a:rPr lang="ar-SA" sz="1200" dirty="0">
                <a:solidFill>
                  <a:schemeClr val="tx1"/>
                </a:solidFill>
              </a:rPr>
              <a:t>اجتماعية</a:t>
            </a:r>
          </a:p>
          <a:p>
            <a:pPr marL="171450" indent="-171450" algn="r" rtl="1">
              <a:buFontTx/>
              <a:buChar char="-"/>
            </a:pPr>
            <a:r>
              <a:rPr lang="ar-SA" sz="1200" dirty="0">
                <a:solidFill>
                  <a:schemeClr val="tx1"/>
                </a:solidFill>
              </a:rPr>
              <a:t>اقتصادية</a:t>
            </a:r>
          </a:p>
          <a:p>
            <a:pPr marL="171450" indent="-171450" algn="r" rtl="1">
              <a:buFontTx/>
              <a:buChar char="-"/>
            </a:pPr>
            <a:r>
              <a:rPr lang="ar-SA" sz="1200" dirty="0">
                <a:solidFill>
                  <a:schemeClr val="tx1"/>
                </a:solidFill>
              </a:rPr>
              <a:t>سياسية</a:t>
            </a:r>
          </a:p>
          <a:p>
            <a:pPr marL="171450" indent="-171450" algn="r" rtl="1">
              <a:buFontTx/>
              <a:buChar char="-"/>
            </a:pPr>
            <a:r>
              <a:rPr lang="ar-SA" sz="1200" dirty="0">
                <a:solidFill>
                  <a:schemeClr val="tx1"/>
                </a:solidFill>
              </a:rPr>
              <a:t>تكنلوجية</a:t>
            </a:r>
          </a:p>
        </p:txBody>
      </p:sp>
      <p:sp>
        <p:nvSpPr>
          <p:cNvPr id="52" name="مستطيل 51"/>
          <p:cNvSpPr/>
          <p:nvPr/>
        </p:nvSpPr>
        <p:spPr>
          <a:xfrm>
            <a:off x="304800" y="4114218"/>
            <a:ext cx="990600" cy="213418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171450" indent="-171450" algn="r" rtl="1">
              <a:buFontTx/>
              <a:buChar char="-"/>
            </a:pPr>
            <a:r>
              <a:rPr lang="ar-SA" sz="1200" dirty="0">
                <a:solidFill>
                  <a:schemeClr val="tx1"/>
                </a:solidFill>
              </a:rPr>
              <a:t>المزيج التسويقي</a:t>
            </a:r>
          </a:p>
          <a:p>
            <a:pPr marL="171450" indent="-171450" algn="r" rtl="1">
              <a:buFontTx/>
              <a:buChar char="-"/>
            </a:pPr>
            <a:r>
              <a:rPr lang="ar-SA" sz="1200" dirty="0">
                <a:solidFill>
                  <a:schemeClr val="tx1"/>
                </a:solidFill>
              </a:rPr>
              <a:t>اهداف المنشأة</a:t>
            </a:r>
          </a:p>
          <a:p>
            <a:pPr marL="171450" indent="-171450" algn="r" rtl="1">
              <a:buFontTx/>
              <a:buChar char="-"/>
            </a:pPr>
            <a:r>
              <a:rPr lang="ar-SA" sz="1200" dirty="0">
                <a:solidFill>
                  <a:schemeClr val="tx1"/>
                </a:solidFill>
              </a:rPr>
              <a:t>نقاط القوة والضعف</a:t>
            </a:r>
          </a:p>
          <a:p>
            <a:pPr marL="171450" indent="-171450" algn="r" rtl="1">
              <a:buFontTx/>
              <a:buChar char="-"/>
            </a:pPr>
            <a:r>
              <a:rPr lang="ar-SA" sz="1200" dirty="0">
                <a:solidFill>
                  <a:schemeClr val="tx1"/>
                </a:solidFill>
              </a:rPr>
              <a:t>مصادر مالية</a:t>
            </a:r>
          </a:p>
          <a:p>
            <a:pPr marL="171450" indent="-171450" algn="r" rtl="1">
              <a:buFontTx/>
              <a:buChar char="-"/>
            </a:pPr>
            <a:r>
              <a:rPr lang="ar-SA" sz="1200" dirty="0">
                <a:solidFill>
                  <a:schemeClr val="tx1"/>
                </a:solidFill>
              </a:rPr>
              <a:t>مهارات إدارية</a:t>
            </a:r>
          </a:p>
        </p:txBody>
      </p:sp>
      <p:sp>
        <p:nvSpPr>
          <p:cNvPr id="53" name="مستطيل 52"/>
          <p:cNvSpPr/>
          <p:nvPr/>
        </p:nvSpPr>
        <p:spPr>
          <a:xfrm>
            <a:off x="2133600" y="1975893"/>
            <a:ext cx="4800600" cy="23405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تصنيف عوامل البيئة المؤثرة على طبيعة النشاط التسويقي</a:t>
            </a:r>
          </a:p>
        </p:txBody>
      </p:sp>
      <p:cxnSp>
        <p:nvCxnSpPr>
          <p:cNvPr id="10" name="رابط كسهم مستقيم 9"/>
          <p:cNvCxnSpPr>
            <a:stCxn id="53" idx="2"/>
            <a:endCxn id="35" idx="0"/>
          </p:cNvCxnSpPr>
          <p:nvPr/>
        </p:nvCxnSpPr>
        <p:spPr>
          <a:xfrm>
            <a:off x="4533900" y="2209949"/>
            <a:ext cx="0" cy="3046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بشكل مرفق 11"/>
          <p:cNvCxnSpPr>
            <a:stCxn id="53" idx="2"/>
            <a:endCxn id="30" idx="0"/>
          </p:cNvCxnSpPr>
          <p:nvPr/>
        </p:nvCxnSpPr>
        <p:spPr>
          <a:xfrm rot="16200000" flipH="1">
            <a:off x="5946403" y="797446"/>
            <a:ext cx="299195" cy="31242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بشكل مرفق 13"/>
          <p:cNvCxnSpPr>
            <a:stCxn id="53" idx="2"/>
            <a:endCxn id="42" idx="0"/>
          </p:cNvCxnSpPr>
          <p:nvPr/>
        </p:nvCxnSpPr>
        <p:spPr>
          <a:xfrm rot="5400000">
            <a:off x="2857575" y="838274"/>
            <a:ext cx="304651" cy="30480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رابط بشكل مرفق 53"/>
          <p:cNvCxnSpPr>
            <a:stCxn id="30" idx="2"/>
            <a:endCxn id="31" idx="0"/>
          </p:cNvCxnSpPr>
          <p:nvPr/>
        </p:nvCxnSpPr>
        <p:spPr>
          <a:xfrm rot="16200000" flipH="1">
            <a:off x="7789675" y="2611625"/>
            <a:ext cx="422651" cy="6858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رابط بشكل مرفق 54"/>
          <p:cNvCxnSpPr>
            <a:stCxn id="30" idx="2"/>
            <a:endCxn id="33" idx="0"/>
          </p:cNvCxnSpPr>
          <p:nvPr/>
        </p:nvCxnSpPr>
        <p:spPr>
          <a:xfrm rot="5400000">
            <a:off x="7103875" y="2611625"/>
            <a:ext cx="422651" cy="6858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رابط بشكل مرفق 57"/>
          <p:cNvCxnSpPr>
            <a:stCxn id="35" idx="2"/>
            <a:endCxn id="39" idx="0"/>
          </p:cNvCxnSpPr>
          <p:nvPr/>
        </p:nvCxnSpPr>
        <p:spPr>
          <a:xfrm rot="16200000" flipH="1">
            <a:off x="4665475" y="2617081"/>
            <a:ext cx="422651" cy="6858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رابط بشكل مرفق 60"/>
          <p:cNvCxnSpPr>
            <a:stCxn id="35" idx="2"/>
            <a:endCxn id="40" idx="0"/>
          </p:cNvCxnSpPr>
          <p:nvPr/>
        </p:nvCxnSpPr>
        <p:spPr>
          <a:xfrm rot="5400000">
            <a:off x="3979675" y="2617081"/>
            <a:ext cx="422651" cy="6858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رابط بشكل مرفق 65"/>
          <p:cNvCxnSpPr>
            <a:stCxn id="42" idx="2"/>
            <a:endCxn id="45" idx="0"/>
          </p:cNvCxnSpPr>
          <p:nvPr/>
        </p:nvCxnSpPr>
        <p:spPr>
          <a:xfrm rot="5400000">
            <a:off x="931675" y="2617081"/>
            <a:ext cx="422651" cy="6858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رابط بشكل مرفق 66"/>
          <p:cNvCxnSpPr>
            <a:stCxn id="42" idx="2"/>
            <a:endCxn id="43" idx="0"/>
          </p:cNvCxnSpPr>
          <p:nvPr/>
        </p:nvCxnSpPr>
        <p:spPr>
          <a:xfrm rot="16200000" flipH="1">
            <a:off x="1617475" y="2617081"/>
            <a:ext cx="422651" cy="6858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رابط كسهم مستقيم 71"/>
          <p:cNvCxnSpPr>
            <a:stCxn id="31" idx="2"/>
            <a:endCxn id="47" idx="0"/>
          </p:cNvCxnSpPr>
          <p:nvPr/>
        </p:nvCxnSpPr>
        <p:spPr>
          <a:xfrm>
            <a:off x="8343900" y="3794422"/>
            <a:ext cx="0" cy="3381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رابط كسهم مستقيم 74"/>
          <p:cNvCxnSpPr>
            <a:stCxn id="33" idx="2"/>
            <a:endCxn id="48" idx="0"/>
          </p:cNvCxnSpPr>
          <p:nvPr/>
        </p:nvCxnSpPr>
        <p:spPr>
          <a:xfrm>
            <a:off x="6972300" y="3794422"/>
            <a:ext cx="0" cy="3381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رابط كسهم مستقيم 78"/>
          <p:cNvCxnSpPr>
            <a:stCxn id="39" idx="2"/>
            <a:endCxn id="49" idx="0"/>
          </p:cNvCxnSpPr>
          <p:nvPr/>
        </p:nvCxnSpPr>
        <p:spPr>
          <a:xfrm>
            <a:off x="5219700" y="3799878"/>
            <a:ext cx="0" cy="332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رابط كسهم مستقيم 82"/>
          <p:cNvCxnSpPr>
            <a:stCxn id="40" idx="2"/>
            <a:endCxn id="50" idx="0"/>
          </p:cNvCxnSpPr>
          <p:nvPr/>
        </p:nvCxnSpPr>
        <p:spPr>
          <a:xfrm>
            <a:off x="3848100" y="3799878"/>
            <a:ext cx="0" cy="3326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رابط كسهم مستقيم 87"/>
          <p:cNvCxnSpPr>
            <a:stCxn id="43" idx="2"/>
            <a:endCxn id="51" idx="0"/>
          </p:cNvCxnSpPr>
          <p:nvPr/>
        </p:nvCxnSpPr>
        <p:spPr>
          <a:xfrm>
            <a:off x="2171700" y="3799878"/>
            <a:ext cx="0" cy="3238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رابط كسهم مستقيم 92"/>
          <p:cNvCxnSpPr>
            <a:stCxn id="45" idx="2"/>
            <a:endCxn id="52" idx="0"/>
          </p:cNvCxnSpPr>
          <p:nvPr/>
        </p:nvCxnSpPr>
        <p:spPr>
          <a:xfrm>
            <a:off x="800100" y="3799878"/>
            <a:ext cx="0" cy="3143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973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0935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2400" dirty="0">
                <a:cs typeface="+mj-cs"/>
              </a:rPr>
              <a:t>متغيرات/ عوامل البيئة التسويقية 2-11</a:t>
            </a: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TextBox 5"/>
          <p:cNvSpPr txBox="1"/>
          <p:nvPr/>
        </p:nvSpPr>
        <p:spPr>
          <a:xfrm>
            <a:off x="228600" y="533400"/>
            <a:ext cx="8686800" cy="55399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3000" dirty="0">
                <a:solidFill>
                  <a:schemeClr val="bg1"/>
                </a:solidFill>
                <a:cs typeface="+mj-cs"/>
              </a:rPr>
              <a:t>البيئة التسويقية</a:t>
            </a:r>
            <a:endParaRPr lang="en-GB" sz="30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8" name="TextBox 3"/>
          <p:cNvSpPr txBox="1"/>
          <p:nvPr/>
        </p:nvSpPr>
        <p:spPr>
          <a:xfrm>
            <a:off x="228600" y="236509"/>
            <a:ext cx="1295400" cy="30777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1400" dirty="0">
                <a:solidFill>
                  <a:schemeClr val="bg1"/>
                </a:solidFill>
                <a:cs typeface="+mj-cs"/>
              </a:rPr>
              <a:t>الوحدة الثانية</a:t>
            </a:r>
            <a:endParaRPr lang="en-GB" sz="1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37" name="TextBox 4"/>
          <p:cNvSpPr txBox="1"/>
          <p:nvPr/>
        </p:nvSpPr>
        <p:spPr>
          <a:xfrm>
            <a:off x="228600" y="2020669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dirty="0">
                <a:cs typeface="+mj-cs"/>
              </a:rPr>
              <a:t>الفرق بين العوامل البيئية الداخلية، والجزئية:</a:t>
            </a:r>
          </a:p>
          <a:p>
            <a:pPr marL="742950" lvl="1" indent="-285750" algn="r" rtl="1">
              <a:buFont typeface="Arial" panose="020B0604020202020204" pitchFamily="34" charset="0"/>
              <a:buChar char="•"/>
            </a:pPr>
            <a:r>
              <a:rPr lang="ar-SA" dirty="0">
                <a:cs typeface="+mj-cs"/>
              </a:rPr>
              <a:t>الداخلية: هي العوامل المؤثرة داخل المنشأة ذاتها، مثل: الموارد البشرية، التمويل، طاقة الإنتاج .... إلخ</a:t>
            </a:r>
          </a:p>
          <a:p>
            <a:pPr marL="742950" lvl="1" indent="-285750" algn="r" rtl="1">
              <a:buFont typeface="Arial" panose="020B0604020202020204" pitchFamily="34" charset="0"/>
              <a:buChar char="•"/>
            </a:pPr>
            <a:r>
              <a:rPr lang="ar-SA" dirty="0">
                <a:cs typeface="+mj-cs"/>
              </a:rPr>
              <a:t>الجزئية: هي العوامل المرتبطة مباشرة بالشركة والتي تؤثر على قدرتها في خدمة الزبائن وتشمل الشركة نفسها والوسطاء والموردون ....إلخ</a:t>
            </a:r>
          </a:p>
        </p:txBody>
      </p:sp>
      <p:sp>
        <p:nvSpPr>
          <p:cNvPr id="38" name="مستطيل 37"/>
          <p:cNvSpPr/>
          <p:nvPr/>
        </p:nvSpPr>
        <p:spPr>
          <a:xfrm>
            <a:off x="1143000" y="4202927"/>
            <a:ext cx="1003300" cy="131153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الموردون</a:t>
            </a:r>
          </a:p>
        </p:txBody>
      </p:sp>
      <p:sp>
        <p:nvSpPr>
          <p:cNvPr id="41" name="مستطيل 40"/>
          <p:cNvSpPr/>
          <p:nvPr/>
        </p:nvSpPr>
        <p:spPr>
          <a:xfrm>
            <a:off x="2908300" y="4202927"/>
            <a:ext cx="1003300" cy="54953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الشركة</a:t>
            </a:r>
          </a:p>
        </p:txBody>
      </p:sp>
      <p:sp>
        <p:nvSpPr>
          <p:cNvPr id="44" name="مستطيل 43"/>
          <p:cNvSpPr/>
          <p:nvPr/>
        </p:nvSpPr>
        <p:spPr>
          <a:xfrm>
            <a:off x="2908300" y="4964927"/>
            <a:ext cx="1003300" cy="54953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المنافسون</a:t>
            </a:r>
          </a:p>
        </p:txBody>
      </p:sp>
      <p:sp>
        <p:nvSpPr>
          <p:cNvPr id="46" name="مستطيل 45"/>
          <p:cNvSpPr/>
          <p:nvPr/>
        </p:nvSpPr>
        <p:spPr>
          <a:xfrm>
            <a:off x="4953000" y="4202927"/>
            <a:ext cx="1003300" cy="131153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وسطاء التسويق</a:t>
            </a:r>
          </a:p>
        </p:txBody>
      </p:sp>
      <p:sp>
        <p:nvSpPr>
          <p:cNvPr id="56" name="مستطيل 55"/>
          <p:cNvSpPr/>
          <p:nvPr/>
        </p:nvSpPr>
        <p:spPr>
          <a:xfrm>
            <a:off x="7010400" y="4191000"/>
            <a:ext cx="1003300" cy="131153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المستهلكون</a:t>
            </a:r>
          </a:p>
        </p:txBody>
      </p:sp>
      <p:cxnSp>
        <p:nvCxnSpPr>
          <p:cNvPr id="5" name="رابط كسهم مستقيم 4"/>
          <p:cNvCxnSpPr>
            <a:stCxn id="38" idx="3"/>
            <a:endCxn id="41" idx="1"/>
          </p:cNvCxnSpPr>
          <p:nvPr/>
        </p:nvCxnSpPr>
        <p:spPr>
          <a:xfrm flipV="1">
            <a:off x="2146300" y="4477694"/>
            <a:ext cx="7620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رابط كسهم مستقيم 62"/>
          <p:cNvCxnSpPr>
            <a:stCxn id="38" idx="3"/>
            <a:endCxn id="44" idx="1"/>
          </p:cNvCxnSpPr>
          <p:nvPr/>
        </p:nvCxnSpPr>
        <p:spPr>
          <a:xfrm>
            <a:off x="2146300" y="4858694"/>
            <a:ext cx="7620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رابط كسهم مستقيم 63"/>
          <p:cNvCxnSpPr>
            <a:stCxn id="41" idx="3"/>
          </p:cNvCxnSpPr>
          <p:nvPr/>
        </p:nvCxnSpPr>
        <p:spPr>
          <a:xfrm>
            <a:off x="3911600" y="4477694"/>
            <a:ext cx="1054100" cy="2436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رابط كسهم مستقيم 64"/>
          <p:cNvCxnSpPr>
            <a:stCxn id="44" idx="3"/>
          </p:cNvCxnSpPr>
          <p:nvPr/>
        </p:nvCxnSpPr>
        <p:spPr>
          <a:xfrm flipV="1">
            <a:off x="3911600" y="5027227"/>
            <a:ext cx="1041400" cy="2124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رابط كسهم مستقيم 67"/>
          <p:cNvCxnSpPr>
            <a:stCxn id="46" idx="3"/>
            <a:endCxn id="56" idx="1"/>
          </p:cNvCxnSpPr>
          <p:nvPr/>
        </p:nvCxnSpPr>
        <p:spPr>
          <a:xfrm flipV="1">
            <a:off x="5956300" y="4846767"/>
            <a:ext cx="1054100" cy="119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مستطيل 70"/>
          <p:cNvSpPr/>
          <p:nvPr/>
        </p:nvSpPr>
        <p:spPr>
          <a:xfrm>
            <a:off x="2908300" y="3108067"/>
            <a:ext cx="1003300" cy="549533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600" dirty="0">
                <a:solidFill>
                  <a:srgbClr val="00B050"/>
                </a:solidFill>
              </a:rPr>
              <a:t>عوامل البيئة الداخلية</a:t>
            </a:r>
          </a:p>
        </p:txBody>
      </p:sp>
      <p:cxnSp>
        <p:nvCxnSpPr>
          <p:cNvPr id="73" name="رابط كسهم مستقيم 72"/>
          <p:cNvCxnSpPr>
            <a:stCxn id="71" idx="2"/>
            <a:endCxn id="41" idx="0"/>
          </p:cNvCxnSpPr>
          <p:nvPr/>
        </p:nvCxnSpPr>
        <p:spPr>
          <a:xfrm>
            <a:off x="3409950" y="3657600"/>
            <a:ext cx="0" cy="545327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مستطيل 79"/>
          <p:cNvSpPr/>
          <p:nvPr/>
        </p:nvSpPr>
        <p:spPr>
          <a:xfrm>
            <a:off x="914400" y="4038600"/>
            <a:ext cx="7251700" cy="1616333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81" name="مستطيل 80"/>
          <p:cNvSpPr/>
          <p:nvPr/>
        </p:nvSpPr>
        <p:spPr>
          <a:xfrm>
            <a:off x="3911600" y="6035933"/>
            <a:ext cx="1270000" cy="549533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600" dirty="0">
                <a:solidFill>
                  <a:srgbClr val="FF0000"/>
                </a:solidFill>
              </a:rPr>
              <a:t>عوامل البيئة الجزئية</a:t>
            </a:r>
          </a:p>
        </p:txBody>
      </p:sp>
      <p:cxnSp>
        <p:nvCxnSpPr>
          <p:cNvPr id="82" name="رابط كسهم مستقيم 81"/>
          <p:cNvCxnSpPr>
            <a:stCxn id="81" idx="0"/>
            <a:endCxn id="80" idx="2"/>
          </p:cNvCxnSpPr>
          <p:nvPr/>
        </p:nvCxnSpPr>
        <p:spPr>
          <a:xfrm flipH="1" flipV="1">
            <a:off x="4540250" y="5654933"/>
            <a:ext cx="6350" cy="3810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6145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0935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2400" dirty="0">
                <a:cs typeface="+mj-cs"/>
              </a:rPr>
              <a:t>متغيرات/ عوامل البيئة التسويقية 3-11</a:t>
            </a: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TextBox 5"/>
          <p:cNvSpPr txBox="1"/>
          <p:nvPr/>
        </p:nvSpPr>
        <p:spPr>
          <a:xfrm>
            <a:off x="228600" y="533400"/>
            <a:ext cx="8686800" cy="55399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3000" dirty="0">
                <a:solidFill>
                  <a:schemeClr val="bg1"/>
                </a:solidFill>
                <a:cs typeface="+mj-cs"/>
              </a:rPr>
              <a:t>البيئة التسويقية</a:t>
            </a:r>
            <a:endParaRPr lang="en-GB" sz="30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8" name="TextBox 3"/>
          <p:cNvSpPr txBox="1"/>
          <p:nvPr/>
        </p:nvSpPr>
        <p:spPr>
          <a:xfrm>
            <a:off x="228600" y="236509"/>
            <a:ext cx="1295400" cy="30777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1400" dirty="0">
                <a:solidFill>
                  <a:schemeClr val="bg1"/>
                </a:solidFill>
                <a:cs typeface="+mj-cs"/>
              </a:rPr>
              <a:t>الوحدة الثانية</a:t>
            </a:r>
            <a:endParaRPr lang="en-GB" sz="1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37" name="TextBox 4"/>
          <p:cNvSpPr txBox="1"/>
          <p:nvPr/>
        </p:nvSpPr>
        <p:spPr>
          <a:xfrm>
            <a:off x="228600" y="2020669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dirty="0">
                <a:cs typeface="+mj-cs"/>
              </a:rPr>
              <a:t>البيئة الخارجية (الكلية): هي العوامل الخارجية الرئيسية التي تؤثر على البيئة الداخلية والجزئية بشكل عام، ومن أمثلتها، العوامل الاقتصادية، والسياسية، والاجتماعية، والتكنلوجية ... إلخ، ولا يمكن السيطرة عليها</a:t>
            </a:r>
          </a:p>
        </p:txBody>
      </p:sp>
      <p:sp>
        <p:nvSpPr>
          <p:cNvPr id="26" name="مستطيل 25"/>
          <p:cNvSpPr/>
          <p:nvPr/>
        </p:nvSpPr>
        <p:spPr>
          <a:xfrm>
            <a:off x="4114800" y="4572000"/>
            <a:ext cx="914400" cy="4572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27" name="مستطيل 26"/>
          <p:cNvSpPr/>
          <p:nvPr/>
        </p:nvSpPr>
        <p:spPr>
          <a:xfrm>
            <a:off x="3200400" y="4114800"/>
            <a:ext cx="2743200" cy="13716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المستهلك</a:t>
            </a:r>
          </a:p>
        </p:txBody>
      </p:sp>
      <p:sp>
        <p:nvSpPr>
          <p:cNvPr id="28" name="مستطيل 27"/>
          <p:cNvSpPr/>
          <p:nvPr/>
        </p:nvSpPr>
        <p:spPr>
          <a:xfrm>
            <a:off x="2514600" y="3429000"/>
            <a:ext cx="4114800" cy="27432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29" name="مستطيل 28"/>
          <p:cNvSpPr/>
          <p:nvPr/>
        </p:nvSpPr>
        <p:spPr>
          <a:xfrm>
            <a:off x="1524000" y="2851149"/>
            <a:ext cx="6096000" cy="3870325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31" name="مستطيل 30"/>
          <p:cNvSpPr/>
          <p:nvPr/>
        </p:nvSpPr>
        <p:spPr>
          <a:xfrm>
            <a:off x="4114800" y="4114799"/>
            <a:ext cx="914400" cy="4572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rgbClr val="FF0000"/>
                </a:solidFill>
              </a:rPr>
              <a:t>المزيج التسويقي</a:t>
            </a:r>
          </a:p>
        </p:txBody>
      </p:sp>
      <p:sp>
        <p:nvSpPr>
          <p:cNvPr id="32" name="مستطيل 31"/>
          <p:cNvSpPr/>
          <p:nvPr/>
        </p:nvSpPr>
        <p:spPr>
          <a:xfrm>
            <a:off x="5029200" y="4159250"/>
            <a:ext cx="914400" cy="4572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المنتج</a:t>
            </a:r>
          </a:p>
        </p:txBody>
      </p:sp>
      <p:sp>
        <p:nvSpPr>
          <p:cNvPr id="33" name="مستطيل 32"/>
          <p:cNvSpPr/>
          <p:nvPr/>
        </p:nvSpPr>
        <p:spPr>
          <a:xfrm>
            <a:off x="3200400" y="4159250"/>
            <a:ext cx="914400" cy="4572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التوزيع</a:t>
            </a:r>
          </a:p>
        </p:txBody>
      </p:sp>
      <p:sp>
        <p:nvSpPr>
          <p:cNvPr id="34" name="مستطيل 33"/>
          <p:cNvSpPr/>
          <p:nvPr/>
        </p:nvSpPr>
        <p:spPr>
          <a:xfrm>
            <a:off x="5029200" y="5029200"/>
            <a:ext cx="914400" cy="4572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التسعير</a:t>
            </a:r>
          </a:p>
        </p:txBody>
      </p:sp>
      <p:sp>
        <p:nvSpPr>
          <p:cNvPr id="35" name="مستطيل 34"/>
          <p:cNvSpPr/>
          <p:nvPr/>
        </p:nvSpPr>
        <p:spPr>
          <a:xfrm>
            <a:off x="3200400" y="4965701"/>
            <a:ext cx="914400" cy="4572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الترويج</a:t>
            </a:r>
          </a:p>
        </p:txBody>
      </p:sp>
      <p:sp>
        <p:nvSpPr>
          <p:cNvPr id="36" name="مستطيل 35"/>
          <p:cNvSpPr/>
          <p:nvPr/>
        </p:nvSpPr>
        <p:spPr>
          <a:xfrm>
            <a:off x="4114800" y="3517900"/>
            <a:ext cx="914400" cy="4572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rgbClr val="FF0000"/>
                </a:solidFill>
              </a:rPr>
              <a:t>عوامل البيئة الجزية التسويقية</a:t>
            </a:r>
          </a:p>
        </p:txBody>
      </p:sp>
      <p:sp>
        <p:nvSpPr>
          <p:cNvPr id="39" name="مستطيل 38"/>
          <p:cNvSpPr/>
          <p:nvPr/>
        </p:nvSpPr>
        <p:spPr>
          <a:xfrm>
            <a:off x="5715000" y="3517900"/>
            <a:ext cx="914400" cy="4572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موردون</a:t>
            </a:r>
          </a:p>
        </p:txBody>
      </p:sp>
      <p:sp>
        <p:nvSpPr>
          <p:cNvPr id="40" name="مستطيل 39"/>
          <p:cNvSpPr/>
          <p:nvPr/>
        </p:nvSpPr>
        <p:spPr>
          <a:xfrm>
            <a:off x="5715000" y="5632450"/>
            <a:ext cx="914400" cy="4572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وسطاء تسويق</a:t>
            </a:r>
          </a:p>
        </p:txBody>
      </p:sp>
      <p:sp>
        <p:nvSpPr>
          <p:cNvPr id="42" name="مستطيل 41"/>
          <p:cNvSpPr/>
          <p:nvPr/>
        </p:nvSpPr>
        <p:spPr>
          <a:xfrm>
            <a:off x="2501900" y="3543300"/>
            <a:ext cx="914400" cy="4572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الجمهور</a:t>
            </a:r>
          </a:p>
        </p:txBody>
      </p:sp>
      <p:sp>
        <p:nvSpPr>
          <p:cNvPr id="43" name="مستطيل 42"/>
          <p:cNvSpPr/>
          <p:nvPr/>
        </p:nvSpPr>
        <p:spPr>
          <a:xfrm>
            <a:off x="2501900" y="5600700"/>
            <a:ext cx="914400" cy="4572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المنافسون</a:t>
            </a:r>
          </a:p>
        </p:txBody>
      </p:sp>
      <p:sp>
        <p:nvSpPr>
          <p:cNvPr id="45" name="مستطيل 44"/>
          <p:cNvSpPr/>
          <p:nvPr/>
        </p:nvSpPr>
        <p:spPr>
          <a:xfrm>
            <a:off x="4114800" y="5607051"/>
            <a:ext cx="914400" cy="4572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عملاء/ مستهلكون</a:t>
            </a:r>
          </a:p>
        </p:txBody>
      </p:sp>
      <p:sp>
        <p:nvSpPr>
          <p:cNvPr id="47" name="مستطيل 46"/>
          <p:cNvSpPr/>
          <p:nvPr/>
        </p:nvSpPr>
        <p:spPr>
          <a:xfrm>
            <a:off x="4114800" y="2895600"/>
            <a:ext cx="914400" cy="4572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rgbClr val="FF0000"/>
                </a:solidFill>
              </a:rPr>
              <a:t>عوامل البيئة الخارجية/ الكلية</a:t>
            </a:r>
          </a:p>
        </p:txBody>
      </p:sp>
      <p:sp>
        <p:nvSpPr>
          <p:cNvPr id="48" name="مستطيل 47"/>
          <p:cNvSpPr/>
          <p:nvPr/>
        </p:nvSpPr>
        <p:spPr>
          <a:xfrm>
            <a:off x="6680200" y="2895600"/>
            <a:ext cx="914400" cy="4572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سياسية</a:t>
            </a:r>
          </a:p>
        </p:txBody>
      </p:sp>
      <p:sp>
        <p:nvSpPr>
          <p:cNvPr id="49" name="مستطيل 48"/>
          <p:cNvSpPr/>
          <p:nvPr/>
        </p:nvSpPr>
        <p:spPr>
          <a:xfrm>
            <a:off x="1549400" y="2935069"/>
            <a:ext cx="914400" cy="4572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ثقافية</a:t>
            </a:r>
          </a:p>
        </p:txBody>
      </p:sp>
      <p:sp>
        <p:nvSpPr>
          <p:cNvPr id="50" name="مستطيل 49"/>
          <p:cNvSpPr/>
          <p:nvPr/>
        </p:nvSpPr>
        <p:spPr>
          <a:xfrm>
            <a:off x="6667500" y="4557711"/>
            <a:ext cx="914400" cy="4572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اقتصادية</a:t>
            </a:r>
          </a:p>
        </p:txBody>
      </p:sp>
      <p:sp>
        <p:nvSpPr>
          <p:cNvPr id="51" name="مستطيل 50"/>
          <p:cNvSpPr/>
          <p:nvPr/>
        </p:nvSpPr>
        <p:spPr>
          <a:xfrm>
            <a:off x="1549400" y="4559299"/>
            <a:ext cx="914400" cy="4572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تكنلوجية</a:t>
            </a:r>
          </a:p>
        </p:txBody>
      </p:sp>
      <p:sp>
        <p:nvSpPr>
          <p:cNvPr id="52" name="مستطيل 51"/>
          <p:cNvSpPr/>
          <p:nvPr/>
        </p:nvSpPr>
        <p:spPr>
          <a:xfrm>
            <a:off x="4114800" y="6197601"/>
            <a:ext cx="914400" cy="457200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ديموغرافية</a:t>
            </a:r>
          </a:p>
        </p:txBody>
      </p:sp>
    </p:spTree>
    <p:extLst>
      <p:ext uri="{BB962C8B-B14F-4D97-AF65-F5344CB8AC3E}">
        <p14:creationId xmlns:p14="http://schemas.microsoft.com/office/powerpoint/2010/main" val="4075723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0935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2400" dirty="0">
                <a:cs typeface="+mj-cs"/>
              </a:rPr>
              <a:t>متغيرات/ عوامل البيئة التسويقية 4-11</a:t>
            </a: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TextBox 5"/>
          <p:cNvSpPr txBox="1"/>
          <p:nvPr/>
        </p:nvSpPr>
        <p:spPr>
          <a:xfrm>
            <a:off x="228600" y="533400"/>
            <a:ext cx="8686800" cy="55399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3000" dirty="0">
                <a:solidFill>
                  <a:schemeClr val="bg1"/>
                </a:solidFill>
                <a:cs typeface="+mj-cs"/>
              </a:rPr>
              <a:t>البيئة التسويقية</a:t>
            </a:r>
            <a:endParaRPr lang="en-GB" sz="30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8" name="TextBox 3"/>
          <p:cNvSpPr txBox="1"/>
          <p:nvPr/>
        </p:nvSpPr>
        <p:spPr>
          <a:xfrm>
            <a:off x="228600" y="236509"/>
            <a:ext cx="1295400" cy="30777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1400" dirty="0">
                <a:solidFill>
                  <a:schemeClr val="bg1"/>
                </a:solidFill>
                <a:cs typeface="+mj-cs"/>
              </a:rPr>
              <a:t>الوحدة الثانية</a:t>
            </a:r>
            <a:endParaRPr lang="en-GB" sz="1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37" name="TextBox 4"/>
          <p:cNvSpPr txBox="1"/>
          <p:nvPr/>
        </p:nvSpPr>
        <p:spPr>
          <a:xfrm>
            <a:off x="228600" y="2020669"/>
            <a:ext cx="8610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أولا: عوامل البيئة الجزئية: </a:t>
            </a:r>
          </a:p>
          <a:p>
            <a:pPr marL="800100" lvl="1" indent="-342900" algn="r" rtl="1">
              <a:buFont typeface="+mj-lt"/>
              <a:buAutoNum type="arabicPeriod"/>
            </a:pPr>
            <a:r>
              <a:rPr lang="ar-SA" sz="1400" dirty="0">
                <a:cs typeface="+mj-cs"/>
              </a:rPr>
              <a:t>الشركة: وهي العوامل الداخلية في محيط الشركة: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قسم التمويل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قسم الأبحاث التطويرية للمنتجات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قسم الدعم الفني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قسم الإنتاج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قسم المحاسبة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الإدارة العليا</a:t>
            </a:r>
          </a:p>
        </p:txBody>
      </p:sp>
      <p:sp>
        <p:nvSpPr>
          <p:cNvPr id="30" name="مستطيل 29"/>
          <p:cNvSpPr/>
          <p:nvPr/>
        </p:nvSpPr>
        <p:spPr>
          <a:xfrm>
            <a:off x="7648575" y="4114145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المحاسبة</a:t>
            </a:r>
          </a:p>
        </p:txBody>
      </p:sp>
      <p:sp>
        <p:nvSpPr>
          <p:cNvPr id="38" name="مستطيل 37"/>
          <p:cNvSpPr/>
          <p:nvPr/>
        </p:nvSpPr>
        <p:spPr>
          <a:xfrm>
            <a:off x="6315075" y="4114145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الإنتاج</a:t>
            </a:r>
          </a:p>
        </p:txBody>
      </p:sp>
      <p:sp>
        <p:nvSpPr>
          <p:cNvPr id="41" name="مستطيل 40"/>
          <p:cNvSpPr/>
          <p:nvPr/>
        </p:nvSpPr>
        <p:spPr>
          <a:xfrm>
            <a:off x="4933950" y="4114145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000" dirty="0">
                <a:solidFill>
                  <a:schemeClr val="tx1"/>
                </a:solidFill>
              </a:rPr>
              <a:t>الدعم الفني والتكنلوجي</a:t>
            </a:r>
          </a:p>
        </p:txBody>
      </p:sp>
      <p:sp>
        <p:nvSpPr>
          <p:cNvPr id="44" name="مستطيل 43"/>
          <p:cNvSpPr/>
          <p:nvPr/>
        </p:nvSpPr>
        <p:spPr>
          <a:xfrm>
            <a:off x="3600450" y="4114145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البحث والتطوير</a:t>
            </a:r>
          </a:p>
        </p:txBody>
      </p:sp>
      <p:sp>
        <p:nvSpPr>
          <p:cNvPr id="46" name="مستطيل 45"/>
          <p:cNvSpPr/>
          <p:nvPr/>
        </p:nvSpPr>
        <p:spPr>
          <a:xfrm>
            <a:off x="2171700" y="4114839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المالية</a:t>
            </a:r>
          </a:p>
        </p:txBody>
      </p:sp>
      <p:sp>
        <p:nvSpPr>
          <p:cNvPr id="53" name="مستطيل 52"/>
          <p:cNvSpPr/>
          <p:nvPr/>
        </p:nvSpPr>
        <p:spPr>
          <a:xfrm>
            <a:off x="838200" y="4114800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الإدارة العليا</a:t>
            </a:r>
          </a:p>
        </p:txBody>
      </p:sp>
      <p:sp>
        <p:nvSpPr>
          <p:cNvPr id="54" name="مستطيل 53"/>
          <p:cNvSpPr/>
          <p:nvPr/>
        </p:nvSpPr>
        <p:spPr>
          <a:xfrm>
            <a:off x="4286250" y="5315029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قسم التسويق</a:t>
            </a:r>
          </a:p>
        </p:txBody>
      </p:sp>
      <p:cxnSp>
        <p:nvCxnSpPr>
          <p:cNvPr id="9" name="رابط بشكل مرفق 8"/>
          <p:cNvCxnSpPr>
            <a:stCxn id="54" idx="0"/>
            <a:endCxn id="30" idx="2"/>
          </p:cNvCxnSpPr>
          <p:nvPr/>
        </p:nvCxnSpPr>
        <p:spPr>
          <a:xfrm rot="5400000" flipH="1" flipV="1">
            <a:off x="6024156" y="3347711"/>
            <a:ext cx="572313" cy="336232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رابط بشكل مرفق 54"/>
          <p:cNvCxnSpPr>
            <a:stCxn id="54" idx="0"/>
            <a:endCxn id="38" idx="2"/>
          </p:cNvCxnSpPr>
          <p:nvPr/>
        </p:nvCxnSpPr>
        <p:spPr>
          <a:xfrm rot="5400000" flipH="1" flipV="1">
            <a:off x="5357406" y="4014461"/>
            <a:ext cx="572313" cy="202882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رابط بشكل مرفق 55"/>
          <p:cNvCxnSpPr>
            <a:stCxn id="54" idx="0"/>
            <a:endCxn id="41" idx="2"/>
          </p:cNvCxnSpPr>
          <p:nvPr/>
        </p:nvCxnSpPr>
        <p:spPr>
          <a:xfrm rot="5400000" flipH="1" flipV="1">
            <a:off x="4666844" y="4705023"/>
            <a:ext cx="572313" cy="6477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رابط بشكل مرفق 56"/>
          <p:cNvCxnSpPr>
            <a:stCxn id="54" idx="0"/>
            <a:endCxn id="44" idx="2"/>
          </p:cNvCxnSpPr>
          <p:nvPr/>
        </p:nvCxnSpPr>
        <p:spPr>
          <a:xfrm rot="16200000" flipV="1">
            <a:off x="4000094" y="4685973"/>
            <a:ext cx="572313" cy="6858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رابط بشكل مرفق 57"/>
          <p:cNvCxnSpPr>
            <a:stCxn id="54" idx="0"/>
            <a:endCxn id="46" idx="2"/>
          </p:cNvCxnSpPr>
          <p:nvPr/>
        </p:nvCxnSpPr>
        <p:spPr>
          <a:xfrm rot="16200000" flipV="1">
            <a:off x="3286066" y="3971945"/>
            <a:ext cx="571619" cy="211455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رابط بشكل مرفق 58"/>
          <p:cNvCxnSpPr>
            <a:stCxn id="54" idx="0"/>
            <a:endCxn id="53" idx="2"/>
          </p:cNvCxnSpPr>
          <p:nvPr/>
        </p:nvCxnSpPr>
        <p:spPr>
          <a:xfrm rot="16200000" flipV="1">
            <a:off x="2619296" y="3305175"/>
            <a:ext cx="571658" cy="344805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مستطيل 59"/>
          <p:cNvSpPr/>
          <p:nvPr/>
        </p:nvSpPr>
        <p:spPr>
          <a:xfrm>
            <a:off x="3200400" y="6042064"/>
            <a:ext cx="2743200" cy="62857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عوامل البيئة الداخلية للشركة (الجزئية للشركة)</a:t>
            </a:r>
          </a:p>
        </p:txBody>
      </p:sp>
    </p:spTree>
    <p:extLst>
      <p:ext uri="{BB962C8B-B14F-4D97-AF65-F5344CB8AC3E}">
        <p14:creationId xmlns:p14="http://schemas.microsoft.com/office/powerpoint/2010/main" val="4277768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0935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2400" dirty="0">
                <a:cs typeface="+mj-cs"/>
              </a:rPr>
              <a:t>متغيرات/ عوامل البيئة التسويقية 5-11</a:t>
            </a: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TextBox 5"/>
          <p:cNvSpPr txBox="1"/>
          <p:nvPr/>
        </p:nvSpPr>
        <p:spPr>
          <a:xfrm>
            <a:off x="228600" y="533400"/>
            <a:ext cx="8686800" cy="55399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3000" dirty="0">
                <a:solidFill>
                  <a:schemeClr val="bg1"/>
                </a:solidFill>
                <a:cs typeface="+mj-cs"/>
              </a:rPr>
              <a:t>البيئة التسويقية</a:t>
            </a:r>
            <a:endParaRPr lang="en-GB" sz="30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8" name="TextBox 3"/>
          <p:cNvSpPr txBox="1"/>
          <p:nvPr/>
        </p:nvSpPr>
        <p:spPr>
          <a:xfrm>
            <a:off x="228600" y="236509"/>
            <a:ext cx="1295400" cy="30777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 rtl="1"/>
            <a:r>
              <a:rPr lang="ar-SA" sz="1400" dirty="0">
                <a:solidFill>
                  <a:schemeClr val="bg1"/>
                </a:solidFill>
                <a:cs typeface="+mj-cs"/>
              </a:rPr>
              <a:t>الوحدة الثانية</a:t>
            </a:r>
            <a:endParaRPr lang="en-GB" sz="14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37" name="TextBox 4"/>
          <p:cNvSpPr txBox="1"/>
          <p:nvPr/>
        </p:nvSpPr>
        <p:spPr>
          <a:xfrm>
            <a:off x="228600" y="2020669"/>
            <a:ext cx="86106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ar-SA" sz="1400" dirty="0">
              <a:cs typeface="+mj-cs"/>
            </a:endParaRPr>
          </a:p>
          <a:p>
            <a:pPr marL="800100" lvl="1" indent="-342900" algn="r" rtl="1">
              <a:buFont typeface="+mj-lt"/>
              <a:buAutoNum type="arabicPeriod" startAt="2"/>
            </a:pPr>
            <a:r>
              <a:rPr lang="ar-SA" sz="1400" dirty="0">
                <a:cs typeface="+mj-cs"/>
              </a:rPr>
              <a:t>الموردون: هم الأشخاص الذين يزودون الشركة بالاحتياجات الضرورية للإنتاج</a:t>
            </a:r>
          </a:p>
          <a:p>
            <a:pPr marL="800100" lvl="1" indent="-342900" algn="r" rtl="1">
              <a:buFont typeface="+mj-lt"/>
              <a:buAutoNum type="arabicPeriod" startAt="2"/>
            </a:pPr>
            <a:r>
              <a:rPr lang="ar-SA" sz="1400" dirty="0">
                <a:cs typeface="+mj-cs"/>
              </a:rPr>
              <a:t>وسطاء التسويق: ما بين الشركة والمستهلكين: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الوسطاء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شركات التوزيع المادي/ النقل والتخزين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وكالات الخدمات التسويقية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الوسطاء الماليون</a:t>
            </a:r>
          </a:p>
          <a:p>
            <a:pPr marL="800100" lvl="1" indent="-342900" algn="r" rtl="1">
              <a:buFont typeface="+mj-lt"/>
              <a:buAutoNum type="arabicPeriod" startAt="2"/>
            </a:pPr>
            <a:r>
              <a:rPr lang="ar-SA" sz="1400" dirty="0">
                <a:cs typeface="+mj-cs"/>
              </a:rPr>
              <a:t>المستهلكون او الزبائن او العملاء: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أسواق المستهلكين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الأسواق الصناعية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أسواق الوسطاء التجاريين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الأسواق الحكومية</a:t>
            </a:r>
          </a:p>
          <a:p>
            <a:pPr marL="1257300" lvl="2" indent="-342900" algn="r" rtl="1">
              <a:buFont typeface="Arial" panose="020B0604020202020204" pitchFamily="34" charset="0"/>
              <a:buChar char="•"/>
            </a:pPr>
            <a:r>
              <a:rPr lang="ar-SA" sz="1400" dirty="0">
                <a:cs typeface="+mj-cs"/>
              </a:rPr>
              <a:t>الأسواق الدولية</a:t>
            </a:r>
          </a:p>
        </p:txBody>
      </p:sp>
      <p:sp>
        <p:nvSpPr>
          <p:cNvPr id="9" name="مستطيل 8"/>
          <p:cNvSpPr/>
          <p:nvPr/>
        </p:nvSpPr>
        <p:spPr>
          <a:xfrm>
            <a:off x="4800600" y="4342745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000" dirty="0">
                <a:solidFill>
                  <a:schemeClr val="tx1"/>
                </a:solidFill>
              </a:rPr>
              <a:t>سوق المستهلكين</a:t>
            </a:r>
          </a:p>
        </p:txBody>
      </p:sp>
      <p:sp>
        <p:nvSpPr>
          <p:cNvPr id="10" name="مستطيل 9"/>
          <p:cNvSpPr/>
          <p:nvPr/>
        </p:nvSpPr>
        <p:spPr>
          <a:xfrm>
            <a:off x="3743325" y="4342745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السوق الصناعية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2752725" y="4342745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000" dirty="0">
                <a:solidFill>
                  <a:schemeClr val="tx1"/>
                </a:solidFill>
              </a:rPr>
              <a:t>سوق الوسطاء التجاريون</a:t>
            </a:r>
          </a:p>
        </p:txBody>
      </p:sp>
      <p:sp>
        <p:nvSpPr>
          <p:cNvPr id="12" name="مستطيل 11"/>
          <p:cNvSpPr/>
          <p:nvPr/>
        </p:nvSpPr>
        <p:spPr>
          <a:xfrm>
            <a:off x="1685925" y="4342745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سوق الحكومة</a:t>
            </a:r>
          </a:p>
        </p:txBody>
      </p:sp>
      <p:sp>
        <p:nvSpPr>
          <p:cNvPr id="13" name="مستطيل 12"/>
          <p:cNvSpPr/>
          <p:nvPr/>
        </p:nvSpPr>
        <p:spPr>
          <a:xfrm>
            <a:off x="619125" y="4343439"/>
            <a:ext cx="68580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السوق الدولية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2695575" y="5543629"/>
            <a:ext cx="819150" cy="62857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الشركة</a:t>
            </a:r>
          </a:p>
        </p:txBody>
      </p:sp>
      <p:cxnSp>
        <p:nvCxnSpPr>
          <p:cNvPr id="16" name="رابط بشكل مرفق 15"/>
          <p:cNvCxnSpPr>
            <a:stCxn id="15" idx="0"/>
            <a:endCxn id="9" idx="2"/>
          </p:cNvCxnSpPr>
          <p:nvPr/>
        </p:nvCxnSpPr>
        <p:spPr>
          <a:xfrm rot="5400000" flipH="1" flipV="1">
            <a:off x="3838169" y="4238298"/>
            <a:ext cx="572313" cy="203835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بشكل مرفق 16"/>
          <p:cNvCxnSpPr>
            <a:stCxn id="15" idx="0"/>
            <a:endCxn id="10" idx="2"/>
          </p:cNvCxnSpPr>
          <p:nvPr/>
        </p:nvCxnSpPr>
        <p:spPr>
          <a:xfrm rot="5400000" flipH="1" flipV="1">
            <a:off x="3309531" y="4766936"/>
            <a:ext cx="572313" cy="98107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بشكل مرفق 17"/>
          <p:cNvCxnSpPr>
            <a:stCxn id="15" idx="0"/>
            <a:endCxn id="11" idx="2"/>
          </p:cNvCxnSpPr>
          <p:nvPr/>
        </p:nvCxnSpPr>
        <p:spPr>
          <a:xfrm rot="16200000" flipV="1">
            <a:off x="2814232" y="5252710"/>
            <a:ext cx="572313" cy="952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رابط بشكل مرفق 18"/>
          <p:cNvCxnSpPr>
            <a:stCxn id="15" idx="0"/>
            <a:endCxn id="12" idx="2"/>
          </p:cNvCxnSpPr>
          <p:nvPr/>
        </p:nvCxnSpPr>
        <p:spPr>
          <a:xfrm rot="16200000" flipV="1">
            <a:off x="2280832" y="4719310"/>
            <a:ext cx="572313" cy="107632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بشكل مرفق 19"/>
          <p:cNvCxnSpPr>
            <a:stCxn id="15" idx="0"/>
            <a:endCxn id="13" idx="2"/>
          </p:cNvCxnSpPr>
          <p:nvPr/>
        </p:nvCxnSpPr>
        <p:spPr>
          <a:xfrm rot="16200000" flipV="1">
            <a:off x="1747779" y="4186257"/>
            <a:ext cx="571619" cy="214312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مستطيل 59"/>
          <p:cNvSpPr/>
          <p:nvPr/>
        </p:nvSpPr>
        <p:spPr>
          <a:xfrm>
            <a:off x="1752600" y="6127948"/>
            <a:ext cx="2743200" cy="62857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1200" dirty="0">
                <a:solidFill>
                  <a:schemeClr val="tx1"/>
                </a:solidFill>
              </a:rPr>
              <a:t>أنواع الأسواق</a:t>
            </a:r>
          </a:p>
        </p:txBody>
      </p:sp>
    </p:spTree>
    <p:extLst>
      <p:ext uri="{BB962C8B-B14F-4D97-AF65-F5344CB8AC3E}">
        <p14:creationId xmlns:p14="http://schemas.microsoft.com/office/powerpoint/2010/main" val="4220795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5562</TotalTime>
  <Words>1010</Words>
  <Application>Microsoft Macintosh PowerPoint</Application>
  <PresentationFormat>On-screen Show (4:3)</PresentationFormat>
  <Paragraphs>244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Wingdings</vt:lpstr>
      <vt:lpstr>Office Theme</vt:lpstr>
      <vt:lpstr>البيئة التسويقية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المراجع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بحوث التسويق MKT 399</dc:title>
  <dc:creator>tawfeeqmq</dc:creator>
  <cp:lastModifiedBy>Obaid Alshammari</cp:lastModifiedBy>
  <cp:revision>248</cp:revision>
  <cp:lastPrinted>2014-02-09T05:58:16Z</cp:lastPrinted>
  <dcterms:created xsi:type="dcterms:W3CDTF">2006-08-16T00:00:00Z</dcterms:created>
  <dcterms:modified xsi:type="dcterms:W3CDTF">2019-09-03T07:59:57Z</dcterms:modified>
</cp:coreProperties>
</file>