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313" r:id="rId5"/>
    <p:sldId id="259" r:id="rId6"/>
    <p:sldId id="260" r:id="rId7"/>
    <p:sldId id="261" r:id="rId8"/>
    <p:sldId id="262" r:id="rId9"/>
    <p:sldId id="263" r:id="rId10"/>
    <p:sldId id="314" r:id="rId11"/>
    <p:sldId id="311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316" r:id="rId35"/>
    <p:sldId id="286" r:id="rId36"/>
    <p:sldId id="312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7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0CF99E0C-BA85-4CE5-9EF4-4CF7A00B33E5}" type="datetimeFigureOut">
              <a:rPr lang="en-US" smtClean="0"/>
              <a:pPr/>
              <a:t>9/13/2013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3998D32D-7298-4F81-A35E-57EF4E4363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99E0C-BA85-4CE5-9EF4-4CF7A00B33E5}" type="datetimeFigureOut">
              <a:rPr lang="en-US" smtClean="0"/>
              <a:pPr/>
              <a:t>9/13/2013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8D32D-7298-4F81-A35E-57EF4E4363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99E0C-BA85-4CE5-9EF4-4CF7A00B33E5}" type="datetimeFigureOut">
              <a:rPr lang="en-US" smtClean="0"/>
              <a:pPr/>
              <a:t>9/13/2013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8D32D-7298-4F81-A35E-57EF4E4363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99E0C-BA85-4CE5-9EF4-4CF7A00B33E5}" type="datetimeFigureOut">
              <a:rPr lang="en-US" smtClean="0"/>
              <a:pPr/>
              <a:t>9/13/2013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8D32D-7298-4F81-A35E-57EF4E4363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0CF99E0C-BA85-4CE5-9EF4-4CF7A00B33E5}" type="datetimeFigureOut">
              <a:rPr lang="en-US" smtClean="0"/>
              <a:pPr/>
              <a:t>9/13/2013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3998D32D-7298-4F81-A35E-57EF4E4363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99E0C-BA85-4CE5-9EF4-4CF7A00B33E5}" type="datetimeFigureOut">
              <a:rPr lang="en-US" smtClean="0"/>
              <a:pPr/>
              <a:t>9/13/2013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8D32D-7298-4F81-A35E-57EF4E4363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99E0C-BA85-4CE5-9EF4-4CF7A00B33E5}" type="datetimeFigureOut">
              <a:rPr lang="en-US" smtClean="0"/>
              <a:pPr/>
              <a:t>9/13/2013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8D32D-7298-4F81-A35E-57EF4E4363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99E0C-BA85-4CE5-9EF4-4CF7A00B33E5}" type="datetimeFigureOut">
              <a:rPr lang="en-US" smtClean="0"/>
              <a:pPr/>
              <a:t>9/13/2013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8D32D-7298-4F81-A35E-57EF4E4363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99E0C-BA85-4CE5-9EF4-4CF7A00B33E5}" type="datetimeFigureOut">
              <a:rPr lang="en-US" smtClean="0"/>
              <a:pPr/>
              <a:t>9/13/2013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8D32D-7298-4F81-A35E-57EF4E4363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99E0C-BA85-4CE5-9EF4-4CF7A00B33E5}" type="datetimeFigureOut">
              <a:rPr lang="en-US" smtClean="0"/>
              <a:pPr/>
              <a:t>9/13/2013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8D32D-7298-4F81-A35E-57EF4E4363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99E0C-BA85-4CE5-9EF4-4CF7A00B33E5}" type="datetimeFigureOut">
              <a:rPr lang="en-US" smtClean="0"/>
              <a:pPr/>
              <a:t>9/13/2013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8D32D-7298-4F81-A35E-57EF4E4363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CF99E0C-BA85-4CE5-9EF4-4CF7A00B33E5}" type="datetimeFigureOut">
              <a:rPr lang="en-US" smtClean="0"/>
              <a:pPr/>
              <a:t>9/13/2013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998D32D-7298-4F81-A35E-57EF4E4363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362200" y="-279400"/>
            <a:ext cx="4267200" cy="14224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Chapter(2)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381000" y="1600200"/>
            <a:ext cx="7924800" cy="14478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Frequency Distributions</a:t>
            </a:r>
          </a:p>
          <a:p>
            <a:pPr algn="ctr">
              <a:lnSpc>
                <a:spcPct val="90000"/>
              </a:lnSpc>
            </a:pP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and Graphs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52400" y="3733800"/>
            <a:ext cx="8915400" cy="2990910"/>
            <a:chOff x="152400" y="3733800"/>
            <a:chExt cx="8915400" cy="2990910"/>
          </a:xfrm>
        </p:grpSpPr>
        <p:sp>
          <p:nvSpPr>
            <p:cNvPr id="7" name="Rectangle 6"/>
            <p:cNvSpPr/>
            <p:nvPr/>
          </p:nvSpPr>
          <p:spPr>
            <a:xfrm>
              <a:off x="152400" y="6324600"/>
              <a:ext cx="89154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Note:</a:t>
              </a:r>
              <a:r>
                <a:rPr lang="en-US" sz="2000" dirty="0">
                  <a:latin typeface="Times New Roman" pitchFamily="18" charset="0"/>
                  <a:cs typeface="Times New Roman" pitchFamily="18" charset="0"/>
                </a:rPr>
                <a:t> This PowerPoint is only a summary and your main source should be the book.</a:t>
              </a: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1295400" y="3733800"/>
              <a:ext cx="6019800" cy="1905000"/>
              <a:chOff x="1524000" y="4191000"/>
              <a:chExt cx="6019800" cy="1905000"/>
            </a:xfrm>
          </p:grpSpPr>
          <p:sp>
            <p:nvSpPr>
              <p:cNvPr id="9" name="Subtitle 2"/>
              <p:cNvSpPr txBox="1">
                <a:spLocks/>
              </p:cNvSpPr>
              <p:nvPr/>
            </p:nvSpPr>
            <p:spPr>
              <a:xfrm>
                <a:off x="3581400" y="5666232"/>
                <a:ext cx="2286000" cy="429768"/>
              </a:xfrm>
              <a:prstGeom prst="rect">
                <a:avLst/>
              </a:prstGeom>
            </p:spPr>
            <p:txBody>
              <a:bodyPr vert="horz">
                <a:noAutofit/>
              </a:bodyPr>
              <a:lstStyle/>
              <a:p>
                <a:pPr marL="365760" marR="0" lvl="0" indent="-256032" algn="l" defTabSz="914400" rtl="0" eaLnBrk="1" fontAlgn="auto" latinLnBrk="0" hangingPunct="1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accent1"/>
                  </a:buClr>
                  <a:buSzPct val="68000"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itchFamily="18" charset="0"/>
                    <a:ea typeface="Arial Unicode MS" pitchFamily="34" charset="-128"/>
                    <a:cs typeface="Times New Roman" pitchFamily="18" charset="0"/>
                  </a:rPr>
                  <a:t>Lecture (2)</a:t>
                </a: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itchFamily="18" charset="0"/>
                  <a:ea typeface="Arial Unicode MS" pitchFamily="34" charset="-128"/>
                  <a:cs typeface="Times New Roman" pitchFamily="18" charset="0"/>
                </a:endParaRPr>
              </a:p>
            </p:txBody>
          </p:sp>
          <p:sp>
            <p:nvSpPr>
              <p:cNvPr id="10" name="Subtitle 2"/>
              <p:cNvSpPr txBox="1">
                <a:spLocks/>
              </p:cNvSpPr>
              <p:nvPr/>
            </p:nvSpPr>
            <p:spPr>
              <a:xfrm>
                <a:off x="1524000" y="4191000"/>
                <a:ext cx="6019800" cy="990600"/>
              </a:xfrm>
              <a:prstGeom prst="rect">
                <a:avLst/>
              </a:prstGeom>
            </p:spPr>
            <p:txBody>
              <a:bodyPr vert="horz">
                <a:noAutofit/>
              </a:bodyPr>
              <a:lstStyle/>
              <a:p>
                <a:pPr marL="365760" marR="0" lvl="0" indent="-256032" algn="ctr" defTabSz="914400" rtl="0" eaLnBrk="1" fontAlgn="auto" latinLnBrk="0" hangingPunct="1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accent1"/>
                  </a:buClr>
                  <a:buSzPct val="68000"/>
                  <a:buFont typeface="Wingdings 3"/>
                  <a:buChar char=""/>
                  <a:tabLst/>
                  <a:defRPr/>
                </a:pPr>
                <a:endParaRPr kumimoji="0" lang="ar-SA" sz="2800" b="0" i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  <a:p>
                <a:pPr marL="365760" marR="0" lvl="0" indent="-256032" algn="ctr" defTabSz="914400" rtl="0" eaLnBrk="1" fontAlgn="auto" latinLnBrk="0" hangingPunct="1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accent1"/>
                  </a:buClr>
                  <a:buSzPct val="68000"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Lecturer : FATEN AL-HUSSAIN</a:t>
                </a:r>
              </a:p>
              <a:p>
                <a:pPr marL="365760" marR="0" lvl="0" indent="-256032" algn="ctr" defTabSz="914400" rtl="0" eaLnBrk="1" fontAlgn="auto" latinLnBrk="0" hangingPunct="1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accent1"/>
                  </a:buClr>
                  <a:buSzPct val="68000"/>
                  <a:tabLst/>
                  <a:defRPr/>
                </a:pPr>
                <a:endParaRPr kumimoji="0" lang="en-US" sz="2800" b="0" i="0" u="none" strike="noStrike" kern="120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  <a:p>
                <a:pPr marL="365760" marR="0" lvl="0" indent="-256032" algn="ctr" defTabSz="914400" rtl="0" eaLnBrk="1" fontAlgn="auto" latinLnBrk="0" hangingPunct="1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accent1"/>
                  </a:buClr>
                  <a:buSzPct val="68000"/>
                  <a:tabLst/>
                  <a:defRPr/>
                </a:pP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365760" marR="0" lvl="0" indent="-256032" algn="ctr" defTabSz="914400" rtl="0" eaLnBrk="1" fontAlgn="auto" latinLnBrk="0" hangingPunct="1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chemeClr val="accent1"/>
                  </a:buClr>
                  <a:buSzPct val="68000"/>
                  <a:tabLst/>
                  <a:defRPr/>
                </a:pPr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304800"/>
            <a:ext cx="9144000" cy="5029200"/>
          </a:xfrm>
        </p:spPr>
        <p:txBody>
          <a:bodyPr>
            <a:noAutofit/>
          </a:bodyPr>
          <a:lstStyle/>
          <a:p>
            <a:r>
              <a:rPr lang="en-US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lower class limit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represents the smallest data value that can be included in the class.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upper class limit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represents the largest data value that can be included in the class.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32941" y="2819400"/>
            <a:ext cx="4249271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743200" y="1981200"/>
            <a:ext cx="3276600" cy="685800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Questions ???</a:t>
            </a:r>
          </a:p>
        </p:txBody>
      </p:sp>
      <p:pic>
        <p:nvPicPr>
          <p:cNvPr id="5" name="Picture 1028" descr="c:\Program Files\Common Files\Microsoft Shared\Clipart\cagcat50\BD00028_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43800" y="1600200"/>
            <a:ext cx="1166742" cy="1142999"/>
          </a:xfrm>
          <a:prstGeom prst="rect">
            <a:avLst/>
          </a:prstGeom>
          <a:noFill/>
        </p:spPr>
      </p:pic>
      <p:sp>
        <p:nvSpPr>
          <p:cNvPr id="6" name="Rectangle 1026"/>
          <p:cNvSpPr txBox="1">
            <a:spLocks noChangeArrowheads="1"/>
          </p:cNvSpPr>
          <p:nvPr/>
        </p:nvSpPr>
        <p:spPr>
          <a:xfrm>
            <a:off x="304800" y="2895600"/>
            <a:ext cx="6858000" cy="533400"/>
          </a:xfrm>
          <a:prstGeom prst="rect">
            <a:avLst/>
          </a:prstGeom>
        </p:spPr>
        <p:txBody>
          <a:bodyPr vert="horz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Find the class boundaries for each</a:t>
            </a:r>
            <a:r>
              <a:rPr kumimoji="0" lang="en-US" sz="280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class ?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Rectangle 1026"/>
          <p:cNvSpPr txBox="1">
            <a:spLocks noChangeArrowheads="1"/>
          </p:cNvSpPr>
          <p:nvPr/>
        </p:nvSpPr>
        <p:spPr>
          <a:xfrm>
            <a:off x="533400" y="3733800"/>
            <a:ext cx="3276600" cy="6858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solidFill>
                  <a:srgbClr val="00B05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2.15 – 3.93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Rectangle 1026"/>
          <p:cNvSpPr txBox="1">
            <a:spLocks noChangeArrowheads="1"/>
          </p:cNvSpPr>
          <p:nvPr/>
        </p:nvSpPr>
        <p:spPr>
          <a:xfrm>
            <a:off x="533400" y="4724400"/>
            <a:ext cx="3276600" cy="6858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49.005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291405"/>
            <a:ext cx="8077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70C0"/>
              </a:buCl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numbers are used to separate the classes so that there are no gaps in the frequency distribution </a:t>
            </a:r>
            <a:r>
              <a:rPr lang="en-US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called class boundaries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178272"/>
            <a:ext cx="8763000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Clr>
                <a:srgbClr val="0070C0"/>
              </a:buClr>
              <a:buFont typeface="Wingdings" pitchFamily="2" charset="2"/>
              <a:buChar char="q"/>
              <a:defRPr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class width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is found by subtracting the lower (or upper) class limit of one class from the lower (or upper) class limit of the next class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152400" y="2770525"/>
            <a:ext cx="96012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8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For example:  </a:t>
            </a:r>
          </a:p>
          <a:p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429000" y="3505200"/>
          <a:ext cx="5486400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8068"/>
                <a:gridCol w="2978332"/>
              </a:tblGrid>
              <a:tr h="10668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</a:t>
                      </a:r>
                      <a:r>
                        <a:rPr lang="en-US" sz="2400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limits </a:t>
                      </a:r>
                      <a:endParaRPr lang="en-US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 boundaries</a:t>
                      </a:r>
                      <a:endParaRPr lang="en-US" sz="2400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766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-30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23.5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30.5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66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-37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30.5-37.5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Curved Down Arrow 7"/>
          <p:cNvSpPr/>
          <p:nvPr/>
        </p:nvSpPr>
        <p:spPr>
          <a:xfrm rot="16200000">
            <a:off x="3543300" y="4610100"/>
            <a:ext cx="685800" cy="762000"/>
          </a:xfrm>
          <a:prstGeom prst="curvedDownArrow">
            <a:avLst>
              <a:gd name="adj1" fmla="val 12798"/>
              <a:gd name="adj2" fmla="val 31737"/>
              <a:gd name="adj3" fmla="val 18766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urved Right Arrow 9"/>
          <p:cNvSpPr/>
          <p:nvPr/>
        </p:nvSpPr>
        <p:spPr>
          <a:xfrm rot="5400000">
            <a:off x="7010399" y="3962400"/>
            <a:ext cx="457200" cy="914400"/>
          </a:xfrm>
          <a:prstGeom prst="curvedRightArrow">
            <a:avLst>
              <a:gd name="adj1" fmla="val 12683"/>
              <a:gd name="adj2" fmla="val 50000"/>
              <a:gd name="adj3" fmla="val 33081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1828800"/>
            <a:ext cx="8839200" cy="1200329"/>
          </a:xfrm>
          <a:prstGeom prst="rect">
            <a:avLst/>
          </a:prstGeom>
          <a:ln w="28575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Class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width=lower of second class limit-lower of first class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limit</a:t>
            </a:r>
            <a:endParaRPr lang="en-US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Class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width=upper of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first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class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boundary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-lower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of first class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boundary </a:t>
            </a:r>
            <a:endParaRPr lang="en-US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886200" y="5816025"/>
            <a:ext cx="41440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class width :   31-24 = 7</a:t>
            </a:r>
            <a:endParaRPr lang="en-US" sz="3200" dirty="0"/>
          </a:p>
        </p:txBody>
      </p:sp>
      <p:sp>
        <p:nvSpPr>
          <p:cNvPr id="14" name="Rectangle 13"/>
          <p:cNvSpPr/>
          <p:nvPr/>
        </p:nvSpPr>
        <p:spPr>
          <a:xfrm>
            <a:off x="2133600" y="4800600"/>
            <a:ext cx="14510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class width </a:t>
            </a:r>
            <a:endParaRPr lang="en-US" sz="2000" b="1" dirty="0"/>
          </a:p>
        </p:txBody>
      </p:sp>
      <p:sp>
        <p:nvSpPr>
          <p:cNvPr id="15" name="Rectangle 14"/>
          <p:cNvSpPr/>
          <p:nvPr/>
        </p:nvSpPr>
        <p:spPr>
          <a:xfrm>
            <a:off x="7616762" y="4191000"/>
            <a:ext cx="14510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class width </a:t>
            </a:r>
            <a:endParaRPr lang="en-US" sz="20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28600"/>
            <a:ext cx="9525000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Clr>
                <a:srgbClr val="0070C0"/>
              </a:buClr>
              <a:buFont typeface="Wingdings" pitchFamily="2" charset="2"/>
              <a:buChar char="q"/>
              <a:defRPr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class midpoint</a:t>
            </a:r>
            <a:r>
              <a:rPr lang="en-US" sz="3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i="1" baseline="-25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is found by 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adding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the lower and upper class limit (or boundary) and 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dividing by 2 .</a:t>
            </a:r>
            <a:endParaRPr lang="en-US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371600" y="1676400"/>
            <a:ext cx="5562600" cy="838200"/>
            <a:chOff x="1981200" y="2057400"/>
            <a:chExt cx="5562600" cy="838200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1981200" y="2133600"/>
              <a:ext cx="16002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X</a:t>
              </a:r>
              <a:r>
                <a:rPr kumimoji="0" lang="en-US" sz="3200" b="0" i="1" u="none" strike="noStrike" cap="none" normalizeH="0" baseline="-30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m</a:t>
              </a:r>
              <a:r>
                <a:rPr kumimoji="0" lang="en-US" sz="2200" b="0" i="1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 = 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118757" y="2057400"/>
              <a:ext cx="4425043" cy="838200"/>
            </a:xfrm>
            <a:prstGeom prst="rect">
              <a:avLst/>
            </a:prstGeom>
            <a:noFill/>
          </p:spPr>
        </p:pic>
      </p:grp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4343400" y="2819400"/>
            <a:ext cx="76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Or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371600" y="3810000"/>
            <a:ext cx="6477000" cy="838200"/>
            <a:chOff x="1981200" y="4724400"/>
            <a:chExt cx="6477000" cy="838200"/>
          </a:xfrm>
        </p:grpSpPr>
        <p:sp>
          <p:nvSpPr>
            <p:cNvPr id="10" name="Rectangle 4"/>
            <p:cNvSpPr>
              <a:spLocks noChangeArrowheads="1"/>
            </p:cNvSpPr>
            <p:nvPr/>
          </p:nvSpPr>
          <p:spPr bwMode="auto">
            <a:xfrm>
              <a:off x="1981200" y="4800600"/>
              <a:ext cx="16002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0" i="1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X</a:t>
              </a:r>
              <a:r>
                <a:rPr kumimoji="0" lang="en-US" sz="3200" b="0" i="1" u="none" strike="noStrike" cap="none" normalizeH="0" baseline="-30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m</a:t>
              </a:r>
              <a:r>
                <a:rPr kumimoji="0" lang="en-US" sz="2200" b="0" i="1" u="none" strike="noStrike" cap="none" normalizeH="0" baseline="-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</a:t>
              </a:r>
              <a:r>
                <a:rPr kumimoji="0" lang="en-US" sz="2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  = 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1" name="Picture 6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21541" y="4724400"/>
              <a:ext cx="5436659" cy="838200"/>
            </a:xfrm>
            <a:prstGeom prst="rect">
              <a:avLst/>
            </a:prstGeom>
            <a:noFill/>
          </p:spPr>
        </p:pic>
      </p:grpSp>
      <p:pic>
        <p:nvPicPr>
          <p:cNvPr id="12" name="Picture 1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24200" y="5105400"/>
            <a:ext cx="2133602" cy="838201"/>
          </a:xfrm>
          <a:prstGeom prst="rect">
            <a:avLst/>
          </a:prstGeom>
          <a:noFill/>
        </p:spPr>
      </p:pic>
      <p:pic>
        <p:nvPicPr>
          <p:cNvPr id="13" name="Picture 1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62600" y="5131314"/>
            <a:ext cx="3048000" cy="888486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381000" y="4800600"/>
            <a:ext cx="26153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For example :</a:t>
            </a:r>
            <a:endParaRPr lang="en-US" sz="3200" b="1" dirty="0">
              <a:solidFill>
                <a:srgbClr val="00B05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28600"/>
            <a:ext cx="9144000" cy="9906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Rules for Classes in Grouped Frequency Distributions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76200" y="762000"/>
            <a:ext cx="8991600" cy="56388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There should be 5-20 classes.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The class width should be an odd number.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The classes must be mutually exclusive.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AutoNum type="arabicPeriod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AutoNum type="arabicPeriod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AutoNum type="arabicPeriod"/>
              <a:tabLst/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AutoNum type="arabicPeriod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The classes must be continuous.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 The classes must be exhaustive.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The classes must be equal in width 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          (except in open-ended distributions).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066800" y="2209800"/>
          <a:ext cx="121920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Age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10-20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20-30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30-40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40-50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50-60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943600" y="2209800"/>
          <a:ext cx="121920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Age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10-20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21-31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32-42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43-53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54-64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8" name="Straight Arrow Connector 7"/>
          <p:cNvCxnSpPr/>
          <p:nvPr/>
        </p:nvCxnSpPr>
        <p:spPr>
          <a:xfrm>
            <a:off x="2971800" y="3810000"/>
            <a:ext cx="2209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590800" y="2819400"/>
            <a:ext cx="2971800" cy="762000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Better way to construct a frequency distribution 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391400" cy="9906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Constructing a Grouped Frequency Distribution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52400" y="1371600"/>
            <a:ext cx="8763000" cy="4419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1-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The following data represent the record high temperatures for each of the 50 states. Construct a grouped frequency distribution for the data using 7 classes.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112 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100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127   120 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134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118   105   110   109   112  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110   118   117   116   118   122   114   114   105   109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107   112   114   115   118   117   118   122   106   110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116   108   110   121   113   120   119   111   104   111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120   113   120   117   105   110   118   112   114   114</a:t>
            </a:r>
          </a:p>
        </p:txBody>
      </p:sp>
      <p:sp>
        <p:nvSpPr>
          <p:cNvPr id="6" name="Rectangle 5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52400" y="76200"/>
            <a:ext cx="8991600" cy="5715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STEP 1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Determine the classes.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Find the class width by dividing the range by the number of classes 7.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1303338" marR="0" lvl="2" indent="-342900" algn="l" defTabSz="914400" rtl="0" eaLnBrk="1" fontAlgn="auto" latinLnBrk="0" hangingPunct="1">
              <a:lnSpc>
                <a:spcPct val="90000"/>
              </a:lnSpc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ingdings" pitchFamily="1" charset="2"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Range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High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–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Low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303338" marR="0" lvl="2" indent="-342900" algn="l" defTabSz="914400" rtl="0" eaLnBrk="1" fontAlgn="auto" latinLnBrk="0" hangingPunct="1">
              <a:lnSpc>
                <a:spcPct val="90000"/>
              </a:lnSpc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ingdings" pitchFamily="1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060575" marR="0" lvl="4" indent="233363" algn="l" defTabSz="914400" rtl="0" eaLnBrk="1" fontAlgn="auto" latinLnBrk="0" hangingPunct="1">
              <a:lnSpc>
                <a:spcPct val="90000"/>
              </a:lnSpc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itchFamily="1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= 134 – 100 = 34</a:t>
            </a:r>
          </a:p>
          <a:p>
            <a:pPr marL="1303338" marR="0" lvl="2" indent="-342900" algn="l" defTabSz="914400" rtl="0" eaLnBrk="1" fontAlgn="auto" latinLnBrk="0" hangingPunct="1">
              <a:lnSpc>
                <a:spcPct val="90000"/>
              </a:lnSpc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ingdings" pitchFamily="1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1303338" marR="0" lvl="2" indent="-342900" algn="l" defTabSz="914400" rtl="0" eaLnBrk="1" fontAlgn="auto" latinLnBrk="0" hangingPunct="1">
              <a:lnSpc>
                <a:spcPct val="90000"/>
              </a:lnSpc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ingdings" pitchFamily="1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1303338" marR="0" lvl="2" indent="-342900" algn="l" defTabSz="914400" rtl="0" eaLnBrk="1" fontAlgn="auto" latinLnBrk="0" hangingPunct="1">
              <a:lnSpc>
                <a:spcPct val="90000"/>
              </a:lnSpc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ingdings" pitchFamily="1" charset="2"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Width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Range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/7 = 34/7 ≈ 4.9=5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867400" y="3429000"/>
            <a:ext cx="2544296" cy="960665"/>
            <a:chOff x="5914080" y="2512450"/>
            <a:chExt cx="3213712" cy="1435294"/>
          </a:xfrm>
        </p:grpSpPr>
        <p:sp>
          <p:nvSpPr>
            <p:cNvPr id="6" name="Oval 5"/>
            <p:cNvSpPr/>
            <p:nvPr/>
          </p:nvSpPr>
          <p:spPr>
            <a:xfrm rot="1116417">
              <a:off x="6021445" y="2512450"/>
              <a:ext cx="2797003" cy="1059916"/>
            </a:xfrm>
            <a:prstGeom prst="ellipse">
              <a:avLst/>
            </a:prstGeom>
            <a:solidFill>
              <a:srgbClr val="CCFFCC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6"/>
            <p:cNvSpPr/>
            <p:nvPr/>
          </p:nvSpPr>
          <p:spPr>
            <a:xfrm rot="1239456">
              <a:off x="5914080" y="2711664"/>
              <a:ext cx="3213712" cy="6556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 smtClean="0">
                  <a:latin typeface="Times New Roman" pitchFamily="18" charset="0"/>
                  <a:cs typeface="Times New Roman" pitchFamily="18" charset="0"/>
                </a:rPr>
                <a:t>Round up </a:t>
              </a:r>
              <a:endParaRPr lang="en-US" sz="2800" dirty="0"/>
            </a:p>
          </p:txBody>
        </p:sp>
        <p:cxnSp>
          <p:nvCxnSpPr>
            <p:cNvPr id="8" name="Straight Arrow Connector 7"/>
            <p:cNvCxnSpPr/>
            <p:nvPr/>
          </p:nvCxnSpPr>
          <p:spPr>
            <a:xfrm rot="5400000">
              <a:off x="5802521" y="3273265"/>
              <a:ext cx="823547" cy="525411"/>
            </a:xfrm>
            <a:prstGeom prst="straightConnector1">
              <a:avLst/>
            </a:prstGeom>
            <a:ln w="28575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Rectangle 8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533400" y="152400"/>
            <a:ext cx="5791200" cy="12192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31775" marR="0" lvl="0" indent="-231775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Step 2</a:t>
            </a: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: Tally the data.</a:t>
            </a:r>
          </a:p>
          <a:p>
            <a:pPr marL="231775" marR="0" lvl="0" indent="-231775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Step 3</a:t>
            </a:r>
            <a:r>
              <a:rPr kumimoji="0" 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: Find the frequencies.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62000" y="1676400"/>
          <a:ext cx="7238999" cy="4160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1856"/>
                <a:gridCol w="2068144"/>
                <a:gridCol w="1676400"/>
                <a:gridCol w="1752599"/>
              </a:tblGrid>
              <a:tr h="985386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 Limits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Boundaries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Frequency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Cumulative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Frequency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7513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100 - 104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105 - 109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110 - 114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115 - 119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120 - 124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125 - 129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130 -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134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2590800" y="2667000"/>
            <a:ext cx="1826141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99.5 - 104.5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104.5 - 109.5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109.5 - 114.5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114.5 - 119.5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119.5 - 124.5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124.5 - 129.5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129.5 - 134.5</a:t>
            </a: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5102741" y="2667000"/>
            <a:ext cx="492443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8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13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7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6779141" y="2668012"/>
            <a:ext cx="5334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algn="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pPr algn="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28</a:t>
            </a:r>
          </a:p>
          <a:p>
            <a:pPr algn="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41</a:t>
            </a:r>
          </a:p>
          <a:p>
            <a:pPr algn="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48</a:t>
            </a:r>
          </a:p>
          <a:p>
            <a:pPr algn="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49</a:t>
            </a:r>
          </a:p>
          <a:p>
            <a:pPr algn="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50</a:t>
            </a:r>
          </a:p>
        </p:txBody>
      </p:sp>
      <p:sp>
        <p:nvSpPr>
          <p:cNvPr id="9" name="Rectangle 8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28600" y="1143000"/>
            <a:ext cx="8763000" cy="4419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The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data shown here represent the number of miles per gallon that 30 selected four-wheel- drive sports utility vehicles obtained in city driving.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endParaRPr kumimoji="0" lang="en-US" sz="28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12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17   12   14   16   18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16   18   12   16   17   15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15   16   12   15   16   16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12   14   15   12   15   15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19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13   16   18   16   14</a:t>
            </a:r>
          </a:p>
        </p:txBody>
      </p:sp>
      <p:sp>
        <p:nvSpPr>
          <p:cNvPr id="3" name="Rectangle 2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228600"/>
            <a:ext cx="8991600" cy="54102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1303338" marR="0" lvl="2" indent="-342900" algn="l" defTabSz="914400" rtl="0" eaLnBrk="1" fontAlgn="auto" latinLnBrk="0" hangingPunct="1">
              <a:lnSpc>
                <a:spcPct val="90000"/>
              </a:lnSpc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ingdings" pitchFamily="1" charset="2"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Range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High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– </a:t>
            </a:r>
            <a:r>
              <a:rPr kumimoji="0" lang="en-US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Low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303338" marR="0" lvl="2" indent="-342900" algn="l" defTabSz="914400" rtl="0" eaLnBrk="1" fontAlgn="auto" latinLnBrk="0" hangingPunct="1">
              <a:lnSpc>
                <a:spcPct val="90000"/>
              </a:lnSpc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ingdings" pitchFamily="1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2060575" marR="0" lvl="4" indent="233363" algn="l" defTabSz="914400" rtl="0" eaLnBrk="1" fontAlgn="auto" latinLnBrk="0" hangingPunct="1">
              <a:lnSpc>
                <a:spcPct val="90000"/>
              </a:lnSpc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 pitchFamily="1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= 19 – 12 =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1303338" marR="0" lvl="2" indent="-342900" algn="l" defTabSz="914400" rtl="0" eaLnBrk="1" fontAlgn="auto" latinLnBrk="0" hangingPunct="1">
              <a:lnSpc>
                <a:spcPct val="90000"/>
              </a:lnSpc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ingdings" pitchFamily="1" charset="2"/>
              <a:buNone/>
              <a:tabLst/>
              <a:defRPr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303338" marR="0" lvl="2" indent="-342900" algn="l" defTabSz="914400" rtl="0" eaLnBrk="1" fontAlgn="auto" latinLnBrk="0" hangingPunct="1">
              <a:lnSpc>
                <a:spcPct val="90000"/>
              </a:lnSpc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ingdings" pitchFamily="1" charset="2"/>
              <a:buNone/>
              <a:tabLst/>
              <a:defRPr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303338" marR="0" lvl="2" indent="-342900" algn="l" defTabSz="914400" rtl="0" eaLnBrk="1" fontAlgn="auto" latinLnBrk="0" hangingPunct="1">
              <a:lnSpc>
                <a:spcPct val="90000"/>
              </a:lnSpc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ingdings" pitchFamily="1" charset="2"/>
              <a:buNone/>
              <a:tabLst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So the class consisting of the single data value can be used. They are 12,13,14,15,16,17,18,19.</a:t>
            </a:r>
          </a:p>
          <a:p>
            <a:pPr marL="1303338" marR="0" lvl="2" indent="-342900" algn="l" defTabSz="914400" rtl="0" eaLnBrk="1" fontAlgn="auto" latinLnBrk="0" hangingPunct="1">
              <a:lnSpc>
                <a:spcPct val="90000"/>
              </a:lnSpc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ingdings" pitchFamily="1" charset="2"/>
              <a:buNone/>
              <a:tabLst/>
              <a:defRPr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303338" marR="0" lvl="2" indent="-342900" algn="l" defTabSz="914400" rtl="0" eaLnBrk="1" fontAlgn="auto" latinLnBrk="0" hangingPunct="1">
              <a:lnSpc>
                <a:spcPct val="90000"/>
              </a:lnSpc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ingdings" pitchFamily="1" charset="2"/>
              <a:buNone/>
              <a:tabLst/>
              <a:defRPr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1303338" marR="0" lvl="2" indent="-342900" algn="l" defTabSz="914400" rtl="0" eaLnBrk="1" fontAlgn="auto" latinLnBrk="0" hangingPunct="1">
              <a:lnSpc>
                <a:spcPct val="90000"/>
              </a:lnSpc>
              <a:spcBef>
                <a:spcPts val="350"/>
              </a:spcBef>
              <a:spcAft>
                <a:spcPts val="0"/>
              </a:spcAft>
              <a:buClr>
                <a:srgbClr val="00B0F0"/>
              </a:buClr>
              <a:buSzPct val="100000"/>
              <a:buFont typeface="Wingdings" pitchFamily="2" charset="2"/>
              <a:buChar char="q"/>
              <a:tabLst/>
              <a:defRPr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This type of distribution is </a:t>
            </a:r>
            <a:r>
              <a:rPr lang="en-US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called ungrouped frequency distribution </a:t>
            </a:r>
            <a:endParaRPr kumimoji="0" lang="en-US" sz="2800" b="1" i="0" u="sng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 txBox="1">
            <a:spLocks noChangeArrowheads="1"/>
          </p:cNvSpPr>
          <p:nvPr/>
        </p:nvSpPr>
        <p:spPr>
          <a:xfrm>
            <a:off x="381000" y="1524000"/>
            <a:ext cx="8305800" cy="4191000"/>
          </a:xfrm>
          <a:prstGeom prst="rect">
            <a:avLst/>
          </a:prstGeom>
          <a:noFill/>
        </p:spPr>
        <p:txBody>
          <a:bodyPr vert="horz" lIns="90488" tIns="44450" rIns="90488" bIns="44450">
            <a:normAutofit lnSpcReduction="10000"/>
          </a:bodyPr>
          <a:lstStyle/>
          <a:p>
            <a:pPr marL="365760" marR="0" lvl="0" indent="-256032" algn="l" defTabSz="16827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Char char="q"/>
              <a:tabLst>
                <a:tab pos="976313" algn="l"/>
                <a:tab pos="1146175" algn="l"/>
              </a:tabLst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2-1  Organizing Data</a:t>
            </a:r>
          </a:p>
          <a:p>
            <a:pPr marL="365760" marR="0" lvl="0" indent="-256032" algn="l" defTabSz="16827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chemeClr val="accent1"/>
              </a:buClr>
              <a:buSzPct val="68000"/>
              <a:tabLst>
                <a:tab pos="976313" algn="l"/>
                <a:tab pos="1146175" algn="l"/>
              </a:tabLst>
              <a:defRPr/>
            </a:pP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16827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Char char="q"/>
              <a:tabLst>
                <a:tab pos="976313" algn="l"/>
                <a:tab pos="1146175" algn="l"/>
              </a:tabLst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2-2  Histograms, Frequency Polygons, and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Ogives</a:t>
            </a: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1682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1" charset="2"/>
              <a:buNone/>
              <a:tabLst>
                <a:tab pos="976313" algn="l"/>
                <a:tab pos="1146175" algn="l"/>
              </a:tabLst>
              <a:defRPr/>
            </a:pP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168275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Char char="q"/>
              <a:tabLst>
                <a:tab pos="976313" algn="l"/>
                <a:tab pos="1146175" algn="l"/>
              </a:tabLst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2-3  Other Types of Graphs</a:t>
            </a:r>
          </a:p>
        </p:txBody>
      </p:sp>
      <p:sp>
        <p:nvSpPr>
          <p:cNvPr id="5" name="Rectangle 4"/>
          <p:cNvSpPr/>
          <p:nvPr/>
        </p:nvSpPr>
        <p:spPr>
          <a:xfrm>
            <a:off x="2743200" y="228600"/>
            <a:ext cx="29710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Introduction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14400" y="1432560"/>
          <a:ext cx="7238999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1856"/>
                <a:gridCol w="2068144"/>
                <a:gridCol w="1676400"/>
                <a:gridCol w="1752599"/>
              </a:tblGrid>
              <a:tr h="743216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 Limits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Boundaries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Frequency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Cumulative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Frequency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9480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11.5-12.5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12.5-13.5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13.5-14.5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14.5-15.5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15.5-16.5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16.5-17.5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17.5-18.5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18.5-19.5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371600" y="3276600"/>
          <a:ext cx="6096000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 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Frequency 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4-9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10-15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16-21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22-27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28-33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609600" y="1219200"/>
            <a:ext cx="7620000" cy="1447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Find the class boundary , midpoint of the last class and the class width?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47800" y="1295400"/>
          <a:ext cx="609600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 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Boundaries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4-9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r>
                        <a:rPr lang="en-US" sz="24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– 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  <a:r>
                        <a:rPr lang="en-US" sz="24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10-15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  <a:r>
                        <a:rPr lang="en-US" sz="24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-15.</a:t>
                      </a:r>
                      <a:r>
                        <a:rPr lang="en-US" sz="24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16-21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15.</a:t>
                      </a:r>
                      <a:r>
                        <a:rPr lang="en-US" sz="24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-21.</a:t>
                      </a:r>
                      <a:r>
                        <a:rPr lang="en-US" sz="24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22-27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21.</a:t>
                      </a:r>
                      <a:r>
                        <a:rPr lang="en-US" sz="24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-27.</a:t>
                      </a:r>
                      <a:r>
                        <a:rPr lang="en-US" sz="24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28-33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27.</a:t>
                      </a:r>
                      <a:r>
                        <a:rPr lang="en-US" sz="24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-33.</a:t>
                      </a:r>
                      <a:r>
                        <a:rPr lang="en-US" sz="24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4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505200" y="304800"/>
            <a:ext cx="1828800" cy="609600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Solution </a:t>
            </a:r>
            <a:endParaRPr lang="en-US" sz="2800" b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52400" y="4596685"/>
            <a:ext cx="8686800" cy="965915"/>
            <a:chOff x="0" y="2691685"/>
            <a:chExt cx="8686800" cy="965915"/>
          </a:xfrm>
        </p:grpSpPr>
        <p:grpSp>
          <p:nvGrpSpPr>
            <p:cNvPr id="7" name="Group 6"/>
            <p:cNvGrpSpPr/>
            <p:nvPr/>
          </p:nvGrpSpPr>
          <p:grpSpPr>
            <a:xfrm>
              <a:off x="0" y="2819400"/>
              <a:ext cx="5562600" cy="838200"/>
              <a:chOff x="1981200" y="2057400"/>
              <a:chExt cx="5562600" cy="838200"/>
            </a:xfrm>
          </p:grpSpPr>
          <p:sp>
            <p:nvSpPr>
              <p:cNvPr id="10" name="Rectangle 4"/>
              <p:cNvSpPr>
                <a:spLocks noChangeArrowheads="1"/>
              </p:cNvSpPr>
              <p:nvPr/>
            </p:nvSpPr>
            <p:spPr bwMode="auto">
              <a:xfrm>
                <a:off x="1981200" y="2133600"/>
                <a:ext cx="1600200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0" i="1" u="none" strike="noStrike" cap="none" normalizeH="0" baseline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X</a:t>
                </a:r>
                <a:r>
                  <a:rPr kumimoji="0" lang="en-US" sz="3200" b="0" i="1" u="none" strike="noStrike" cap="none" normalizeH="0" baseline="-30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m</a:t>
                </a:r>
                <a:r>
                  <a:rPr kumimoji="0" lang="en-US" sz="2200" b="0" i="1" u="none" strike="noStrike" cap="none" normalizeH="0" baseline="-3000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 </a:t>
                </a:r>
                <a:r>
                  <a:rPr kumimoji="0" lang="en-US" sz="2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Calibri" pitchFamily="34" charset="0"/>
                    <a:cs typeface="Times New Roman" pitchFamily="18" charset="0"/>
                  </a:rPr>
                  <a:t>  = 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11" name="Picture 3"/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118757" y="2057400"/>
                <a:ext cx="4425043" cy="838200"/>
              </a:xfrm>
              <a:prstGeom prst="rect">
                <a:avLst/>
              </a:prstGeom>
              <a:noFill/>
            </p:spPr>
          </p:pic>
        </p:grpSp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562600" y="2691685"/>
              <a:ext cx="1905000" cy="965915"/>
            </a:xfrm>
            <a:prstGeom prst="rect">
              <a:avLst/>
            </a:prstGeom>
            <a:noFill/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43800" y="2884715"/>
              <a:ext cx="1143000" cy="544285"/>
            </a:xfrm>
            <a:prstGeom prst="rect">
              <a:avLst/>
            </a:prstGeom>
            <a:noFill/>
          </p:spPr>
        </p:pic>
      </p:grpSp>
      <p:sp>
        <p:nvSpPr>
          <p:cNvPr id="12" name="Rectangle 11"/>
          <p:cNvSpPr/>
          <p:nvPr/>
        </p:nvSpPr>
        <p:spPr>
          <a:xfrm>
            <a:off x="1143000" y="5562600"/>
            <a:ext cx="4114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Class width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 10 - 4 = 6 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533400" y="2057400"/>
            <a:ext cx="7924800" cy="14478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Histograms, Frequency Polygons, and </a:t>
            </a:r>
            <a:r>
              <a:rPr lang="en-US" sz="5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Ogives</a:t>
            </a:r>
            <a:endParaRPr lang="en-US" sz="5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1524000"/>
            <a:ext cx="8915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2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three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most commonly used graphs in research</a:t>
            </a:r>
          </a:p>
          <a:p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are as follows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en-US" sz="32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histogram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2. The frequency polygon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3. The cumulative frequency graph, or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Ogive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05000" y="511314"/>
            <a:ext cx="5105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For Continuous  Data </a:t>
            </a: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1366897"/>
            <a:ext cx="8915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histogram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is a graph that displays the data by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using contiguous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vertical bars (unless the frequency of a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class is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0) of various heights to represent the frequencies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of the classes.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19400" y="152400"/>
            <a:ext cx="2743200" cy="838200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u="sng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Histogram</a:t>
            </a:r>
          </a:p>
          <a:p>
            <a:pPr algn="ctr"/>
            <a:endParaRPr lang="en-US" sz="4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3733800"/>
            <a:ext cx="84582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2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class boundaries</a:t>
            </a:r>
            <a:r>
              <a:rPr lang="en-US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are represented on the horizontal axis </a:t>
            </a:r>
          </a:p>
          <a:p>
            <a:pPr>
              <a:buClr>
                <a:srgbClr val="00B0F0"/>
              </a:buClr>
            </a:pP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On x-axis ,put class boundaries .On y-axis ,put frequency ).</a:t>
            </a:r>
            <a:endParaRPr lang="en-US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76200" y="685800"/>
            <a:ext cx="9144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Construct a histogram to represent the data for the record high temperatures for each of the 50 states (see Example 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2–2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for the data).</a:t>
            </a:r>
          </a:p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295400" y="2461964"/>
          <a:ext cx="6400800" cy="3710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165"/>
                <a:gridCol w="2412835"/>
                <a:gridCol w="1955800"/>
              </a:tblGrid>
              <a:tr h="692716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 Limits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Boundaries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Frequency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1248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100 - 104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105 - 109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110 - 114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115 - 119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120 - 124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125 - 129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130 -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134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99.5 - 104.5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104.5 - 109.5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109.5 - 114.5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114.5 - 119.5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119.5 - 124.5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124.5 - 129.5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129.5 - 134.5</a:t>
                      </a:r>
                    </a:p>
                    <a:p>
                      <a:endParaRPr lang="en-US" sz="2400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endParaRPr lang="en-US" sz="2400" dirty="0">
                        <a:solidFill>
                          <a:srgbClr val="0070C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-76200"/>
            <a:ext cx="2590800" cy="9906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Example 2-4:</a:t>
            </a:r>
            <a:endParaRPr lang="en-US" sz="32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524000"/>
            <a:ext cx="7848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76200" y="304800"/>
            <a:ext cx="8991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en-US" sz="3200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Histograms </a:t>
            </a:r>
            <a:r>
              <a:rPr lang="en-US" sz="3200" kern="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use class boundaries and frequencies of the classes.</a:t>
            </a:r>
          </a:p>
        </p:txBody>
      </p:sp>
      <p:sp>
        <p:nvSpPr>
          <p:cNvPr id="6" name="Rectangle 5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4600" y="228600"/>
            <a:ext cx="3886200" cy="838200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Frequency </a:t>
            </a:r>
            <a:r>
              <a:rPr lang="en-US" sz="3200" b="1" u="sng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polygons</a:t>
            </a:r>
            <a:endParaRPr lang="en-US" sz="3200" u="sng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" y="1460718"/>
            <a:ext cx="89154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frequency polygon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is a graph that displays the data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by using lines that connect points plotted for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frequencies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at the midpoints of the classes.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frequencies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are represented by the heights of the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points.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04800" y="3723382"/>
            <a:ext cx="8458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200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class midpoints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are represented on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horizontal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axis.</a:t>
            </a:r>
          </a:p>
        </p:txBody>
      </p:sp>
      <p:sp>
        <p:nvSpPr>
          <p:cNvPr id="7" name="Rectangle 6"/>
          <p:cNvSpPr/>
          <p:nvPr/>
        </p:nvSpPr>
        <p:spPr>
          <a:xfrm>
            <a:off x="381000" y="4876800"/>
            <a:ext cx="7543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F0"/>
              </a:buClr>
            </a:pP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On x-axis ,put class midpoints .On y-axis ,put frequency ).</a:t>
            </a:r>
            <a:endParaRPr lang="en-US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52400" y="609600"/>
            <a:ext cx="84582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Construct a frequency polygon to represent the data for the record high temperatures for each of the 50 states (see Example 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2–2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for the data).</a:t>
            </a:r>
          </a:p>
          <a:p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533400" y="76200"/>
            <a:ext cx="35052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Example 2-5:</a:t>
            </a:r>
            <a:endParaRPr lang="en-US" sz="32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752600" y="2362200"/>
          <a:ext cx="5486400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1856"/>
                <a:gridCol w="2068144"/>
                <a:gridCol w="1676400"/>
              </a:tblGrid>
              <a:tr h="743216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 Limits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Midpoints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Frequency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9480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100 - 104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105 - 109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110 - 114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115 - 119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120 - 124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125 - 129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130 -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134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102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107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122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127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132</a:t>
                      </a:r>
                    </a:p>
                    <a:p>
                      <a:endParaRPr lang="en-US" sz="2400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-76200"/>
            <a:ext cx="71628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5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2-1 Organizing Data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0" y="1143000"/>
            <a:ext cx="8915400" cy="42672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>
                <a:srgbClr val="00B050"/>
              </a:buClr>
              <a:buSzPct val="68000"/>
              <a:buFont typeface="Wingdings" pitchFamily="2" charset="2"/>
              <a:buChar char="n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Data collected in original form is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called </a:t>
            </a:r>
            <a:r>
              <a:rPr kumimoji="0" lang="en-US" sz="36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raw data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marR="0" lvl="0" indent="-256032" algn="l" defTabSz="914400" rtl="0" eaLnBrk="1" fontAlgn="auto" latinLnBrk="0" hangingPunct="1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>
                <a:srgbClr val="00B050"/>
              </a:buClr>
              <a:buSzPct val="68000"/>
              <a:buFont typeface="Wingdings" pitchFamily="2" charset="2"/>
              <a:buChar char="n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For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example:</a:t>
            </a:r>
          </a:p>
          <a:p>
            <a:pPr marL="365760" marR="0" lvl="0" indent="-256032" algn="l" defTabSz="914400" rtl="0" eaLnBrk="1" fontAlgn="auto" latinLnBrk="0" hangingPunct="1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>
                <a:srgbClr val="00B050"/>
              </a:buClr>
              <a:buSzPct val="68000"/>
              <a:tabLst/>
              <a:defRPr/>
            </a:pPr>
            <a:endParaRPr lang="en-US" sz="3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>
                <a:srgbClr val="00B050"/>
              </a:buClr>
              <a:buSzPct val="68000"/>
              <a:tabLst/>
              <a:defRPr/>
            </a:pPr>
            <a:endParaRPr kumimoji="0" lang="en-US" sz="3600" b="0" i="0" u="none" strike="noStrike" kern="1200" cap="none" spc="0" normalizeH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>
                <a:srgbClr val="00B050"/>
              </a:buClr>
              <a:buSzPct val="68000"/>
              <a:tabLst/>
              <a:defRPr/>
            </a:pPr>
            <a:endParaRPr kumimoji="0" lang="en-US" sz="3600" b="0" i="0" u="none" strike="noStrike" kern="1200" cap="none" spc="0" normalizeH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65760" marR="0" lvl="0" indent="-256032" algn="l" defTabSz="914400" rtl="0" eaLnBrk="1" fontAlgn="auto" latinLnBrk="0" hangingPunct="1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Clr>
                <a:srgbClr val="00B050"/>
              </a:buClr>
              <a:buSzPct val="68000"/>
              <a:tabLst/>
              <a:defRPr/>
            </a:pP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Line 1027"/>
          <p:cNvSpPr>
            <a:spLocks noChangeShapeType="1"/>
          </p:cNvSpPr>
          <p:nvPr/>
        </p:nvSpPr>
        <p:spPr bwMode="auto">
          <a:xfrm>
            <a:off x="4800600" y="2133600"/>
            <a:ext cx="0" cy="4038600"/>
          </a:xfrm>
          <a:prstGeom prst="line">
            <a:avLst/>
          </a:prstGeom>
          <a:noFill/>
          <a:ln w="381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7" name="Group 1061"/>
          <p:cNvGraphicFramePr>
            <a:graphicFrameLocks noGrp="1"/>
          </p:cNvGraphicFramePr>
          <p:nvPr/>
        </p:nvGraphicFramePr>
        <p:xfrm>
          <a:off x="533400" y="3784599"/>
          <a:ext cx="3581400" cy="1930401"/>
        </p:xfrm>
        <a:graphic>
          <a:graphicData uri="http://schemas.openxmlformats.org/drawingml/2006/table">
            <a:tbl>
              <a:tblPr/>
              <a:tblGrid>
                <a:gridCol w="596900"/>
                <a:gridCol w="596900"/>
                <a:gridCol w="596900"/>
                <a:gridCol w="596900"/>
                <a:gridCol w="596900"/>
                <a:gridCol w="596900"/>
              </a:tblGrid>
              <a:tr h="693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91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7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11" name="Group 10"/>
          <p:cNvGrpSpPr/>
          <p:nvPr/>
        </p:nvGrpSpPr>
        <p:grpSpPr>
          <a:xfrm>
            <a:off x="1143000" y="3200400"/>
            <a:ext cx="1981200" cy="519113"/>
            <a:chOff x="1143000" y="2909887"/>
            <a:chExt cx="1981200" cy="519113"/>
          </a:xfrm>
        </p:grpSpPr>
        <p:sp>
          <p:nvSpPr>
            <p:cNvPr id="8" name="Text Box 1062"/>
            <p:cNvSpPr txBox="1">
              <a:spLocks noChangeArrowheads="1"/>
            </p:cNvSpPr>
            <p:nvPr/>
          </p:nvSpPr>
          <p:spPr bwMode="auto">
            <a:xfrm>
              <a:off x="1295400" y="2909887"/>
              <a:ext cx="1828800" cy="519113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Raw </a:t>
              </a:r>
              <a:r>
                <a:rPr lang="en-US" sz="2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Data</a:t>
              </a:r>
            </a:p>
          </p:txBody>
        </p:sp>
        <p:sp>
          <p:nvSpPr>
            <p:cNvPr id="9" name="Line 1064"/>
            <p:cNvSpPr>
              <a:spLocks noChangeShapeType="1"/>
            </p:cNvSpPr>
            <p:nvPr/>
          </p:nvSpPr>
          <p:spPr bwMode="auto">
            <a:xfrm>
              <a:off x="1143000" y="3367087"/>
              <a:ext cx="1981200" cy="0"/>
            </a:xfrm>
            <a:prstGeom prst="line">
              <a:avLst/>
            </a:prstGeom>
            <a:noFill/>
            <a:ln w="38100" cap="sq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/>
            <a:lstStyle/>
            <a:p>
              <a:endParaRPr lang="en-US"/>
            </a:p>
          </p:txBody>
        </p:sp>
      </p:grpSp>
      <p:graphicFrame>
        <p:nvGraphicFramePr>
          <p:cNvPr id="10" name="Group 1121"/>
          <p:cNvGraphicFramePr>
            <a:graphicFrameLocks noGrp="1"/>
          </p:cNvGraphicFramePr>
          <p:nvPr/>
        </p:nvGraphicFramePr>
        <p:xfrm>
          <a:off x="5715000" y="2514600"/>
          <a:ext cx="2286000" cy="3753486"/>
        </p:xfrm>
        <a:graphic>
          <a:graphicData uri="http://schemas.openxmlformats.org/drawingml/2006/table">
            <a:tbl>
              <a:tblPr/>
              <a:tblGrid>
                <a:gridCol w="1143000"/>
                <a:gridCol w="1143000"/>
              </a:tblGrid>
              <a:tr h="539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Score	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f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5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" y="351270"/>
            <a:ext cx="8915400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en-US" sz="2800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Frequency </a:t>
            </a:r>
            <a:r>
              <a:rPr lang="en-US" sz="2800" kern="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polygons use class midpoints and frequencies of the classes.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8841" y="1676400"/>
            <a:ext cx="6835959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638800" y="1905000"/>
            <a:ext cx="32766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 frequency polygon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is anchored on the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x-axis before the first 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class and after the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last class.</a:t>
            </a:r>
          </a:p>
        </p:txBody>
      </p:sp>
      <p:cxnSp>
        <p:nvCxnSpPr>
          <p:cNvPr id="7" name="Straight Arrow Connector 6"/>
          <p:cNvCxnSpPr>
            <a:cxnSpLocks noChangeShapeType="1"/>
          </p:cNvCxnSpPr>
          <p:nvPr/>
        </p:nvCxnSpPr>
        <p:spPr bwMode="auto">
          <a:xfrm rot="10800000" flipV="1">
            <a:off x="2286015" y="2798295"/>
            <a:ext cx="3428985" cy="2154704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8" name="Rectangle 7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152400"/>
            <a:ext cx="6705600" cy="838200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Cumulative Frequency Graphs Or </a:t>
            </a:r>
            <a:r>
              <a:rPr lang="en-US" sz="2800" b="1" u="sng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Ogives</a:t>
            </a:r>
            <a:endParaRPr lang="en-US" sz="2800" u="sng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" y="1143000"/>
            <a:ext cx="838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70C0"/>
              </a:buCl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en-US" sz="28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ogive</a:t>
            </a:r>
            <a:r>
              <a:rPr lang="en-US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is a graph that represents the </a:t>
            </a:r>
            <a:r>
              <a:rPr lang="en-US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cumulative frequencies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for the classes in a frequency distribution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76200" y="3723382"/>
            <a:ext cx="8153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en-US" sz="3200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upper class boundaries</a:t>
            </a:r>
            <a:r>
              <a:rPr lang="en-US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are represented on the horizontal axis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4942582"/>
            <a:ext cx="8229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F0"/>
              </a:buClr>
            </a:pP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On x-axis ,put  upper class boundaries .On y-axis ,put cumulative frequency ).</a:t>
            </a:r>
            <a:endParaRPr lang="en-US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2272605"/>
            <a:ext cx="9106980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70C0"/>
              </a:buClr>
              <a:buFont typeface="Wingdings" pitchFamily="2" charset="2"/>
              <a:buChar char="q"/>
            </a:pPr>
            <a:r>
              <a:rPr lang="en-US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Cumulative frequency distribution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is a distribution that 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shows the number of data values less than or equal t a specific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value 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76200" y="533400"/>
            <a:ext cx="89154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Construct an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ogive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to represent the data for the record high temperatures for each of the 50 states (see Example 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2–2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for the data).</a:t>
            </a:r>
          </a:p>
        </p:txBody>
      </p:sp>
      <p:sp>
        <p:nvSpPr>
          <p:cNvPr id="5" name="Rectangle 4"/>
          <p:cNvSpPr/>
          <p:nvPr/>
        </p:nvSpPr>
        <p:spPr>
          <a:xfrm>
            <a:off x="-76200" y="-76200"/>
            <a:ext cx="2590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Example 2-6:</a:t>
            </a:r>
            <a:endParaRPr lang="en-US" sz="32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676400" y="2286000"/>
          <a:ext cx="5922746" cy="381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1798"/>
                <a:gridCol w="2335731"/>
                <a:gridCol w="1835217"/>
              </a:tblGrid>
              <a:tr h="745435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 Limits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Boundaries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Frequency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456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100 - 104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105 - 109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110 - 114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115 - 119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120 - 124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125 - 129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130 -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134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99.5 - 104.5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104.5 - 109.5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109.5 - 114.5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114.5 - 119.5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119.5 - 124.5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124.5 - 129.5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129.5 - 134.5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8600" y="0"/>
          <a:ext cx="4648200" cy="24456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4820"/>
                <a:gridCol w="1833093"/>
                <a:gridCol w="1440287"/>
              </a:tblGrid>
              <a:tr h="433941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 Limits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Boundaries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Frequency</a:t>
                      </a:r>
                      <a:endParaRPr lang="en-US" sz="18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52059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100 - 104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105 - 109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110 - 114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115 - 119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120 - 124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125 - 129</a:t>
                      </a: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130 -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134</a:t>
                      </a:r>
                      <a:endParaRPr lang="en-US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180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99.5 - 104.5</a:t>
                      </a:r>
                    </a:p>
                    <a:p>
                      <a:pPr algn="ctr">
                        <a:defRPr/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104.5 - 109.5</a:t>
                      </a:r>
                    </a:p>
                    <a:p>
                      <a:pPr algn="ctr">
                        <a:defRPr/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109.5 - 114.5</a:t>
                      </a:r>
                    </a:p>
                    <a:p>
                      <a:pPr algn="ctr">
                        <a:defRPr/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114.5 - 119.5</a:t>
                      </a:r>
                    </a:p>
                    <a:p>
                      <a:pPr algn="ctr">
                        <a:defRPr/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119.5 - 124.5</a:t>
                      </a:r>
                    </a:p>
                    <a:p>
                      <a:pPr algn="ctr">
                        <a:defRPr/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124.5 - 129.5</a:t>
                      </a:r>
                    </a:p>
                    <a:p>
                      <a:pPr algn="ctr">
                        <a:defRPr/>
                      </a:pP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129.5 - 134.5</a:t>
                      </a:r>
                      <a:endParaRPr lang="en-US" sz="1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algn="ctr"/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352800" y="2484120"/>
          <a:ext cx="4800600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6719"/>
                <a:gridCol w="1963881"/>
              </a:tblGrid>
              <a:tr h="745071"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Boundaries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Cumulative Frequency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99526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Less than 99.5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Less than 104.5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Less than 109.5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Less than 114.5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Less than 119.5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Less than 124.5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Less than 129.5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Less than 134.5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00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6788" y="1205805"/>
            <a:ext cx="8303812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70C0"/>
              </a:buClr>
              <a:buFont typeface="Wingdings" pitchFamily="2" charset="2"/>
              <a:buChar char="q"/>
            </a:pPr>
            <a:r>
              <a:rPr lang="en-US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Cumulative frequency is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sum of the frequencies </a:t>
            </a:r>
          </a:p>
          <a:p>
            <a:pPr>
              <a:buClr>
                <a:srgbClr val="0070C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accumulated up t the upper boundary of a class in </a:t>
            </a:r>
          </a:p>
          <a:p>
            <a:pPr>
              <a:buClr>
                <a:srgbClr val="0070C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distortion 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76200" y="304800"/>
            <a:ext cx="8991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en-US" sz="3200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Ogives</a:t>
            </a:r>
            <a:r>
              <a:rPr lang="en-US" sz="3200" kern="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use upper class boundaries and cumulative frequencies of the classes.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600200"/>
            <a:ext cx="7924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228600"/>
            <a:ext cx="803348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Relative Frequency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2017693"/>
            <a:ext cx="861646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70C0"/>
              </a:buClr>
              <a:buFont typeface="Wingdings" pitchFamily="2" charset="2"/>
              <a:buChar char="q"/>
            </a:pP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distribution using proportions instead f raw data as </a:t>
            </a:r>
          </a:p>
          <a:p>
            <a:pPr>
              <a:buClr>
                <a:srgbClr val="0070C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frequencies called </a:t>
            </a:r>
            <a:r>
              <a:rPr lang="en-US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relative frequency 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0" y="-258762"/>
            <a:ext cx="2590800" cy="868362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Example 2-7:</a:t>
            </a:r>
            <a:endParaRPr lang="en-US" sz="3600" dirty="0"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76200" y="609600"/>
            <a:ext cx="9144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Construct a histogram, frequency polygon, and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ogive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using relative frequencies for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distribution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(shown here) of the miles that 20 randomly selected runners ran during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 given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week.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267200" y="2225040"/>
          <a:ext cx="457200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5392"/>
                <a:gridCol w="2186608"/>
              </a:tblGrid>
              <a:tr h="752985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 Boundaries</a:t>
                      </a:r>
                      <a:endParaRPr lang="en-US" sz="28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2800" b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Frequency</a:t>
                      </a:r>
                      <a:endParaRPr lang="en-US" sz="28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  <a:tr h="242628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5.5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10.5 - 15.5</a:t>
                      </a:r>
                    </a:p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15.5 - 20.5</a:t>
                      </a:r>
                    </a:p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20.5 - 25.5</a:t>
                      </a:r>
                    </a:p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25.5 - 30.5</a:t>
                      </a:r>
                    </a:p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30.5 - 35.5</a:t>
                      </a:r>
                    </a:p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35.5 - 40.5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971800" y="-76200"/>
            <a:ext cx="28194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Histograms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3400" y="2209800"/>
          <a:ext cx="6019800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2307"/>
                <a:gridCol w="1743781"/>
                <a:gridCol w="2373712"/>
              </a:tblGrid>
              <a:tr h="783771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 Boundaries</a:t>
                      </a:r>
                      <a:endParaRPr lang="en-US" sz="2400" b="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Frequency</a:t>
                      </a:r>
                    </a:p>
                    <a:p>
                      <a:pPr marL="0" indent="0"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 f )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Relative Frequency</a:t>
                      </a:r>
                      <a:endParaRPr lang="en-US" sz="2400" b="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7382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5.5</a:t>
                      </a:r>
                      <a:r>
                        <a:rPr lang="en-US" sz="2400" baseline="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10.5 - 15.5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15.5 - 20.5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20.5 - 25.5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25.5 - 30.5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30.5 - 35.5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35.5 - 40.5</a:t>
                      </a:r>
                      <a:endParaRPr lang="en-US" sz="240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685800"/>
            <a:ext cx="8382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3200" kern="0" dirty="0">
                <a:latin typeface="Times New Roman" pitchFamily="18" charset="0"/>
                <a:cs typeface="Times New Roman" pitchFamily="18" charset="0"/>
              </a:rPr>
              <a:t>The following is a frequency distribution of miles run per week by 20 selected runners.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667000" y="5572780"/>
            <a:ext cx="125867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</a:t>
            </a:r>
            <a:r>
              <a:rPr lang="en-US" sz="2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= 20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648200" y="5572780"/>
            <a:ext cx="16482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</a:t>
            </a:r>
            <a:r>
              <a:rPr lang="en-US" sz="28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rf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= 1.00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6705600" y="1752600"/>
            <a:ext cx="2209800" cy="838200"/>
          </a:xfrm>
          <a:prstGeom prst="wedgeRoundRectCallout">
            <a:avLst>
              <a:gd name="adj1" fmla="val -80274"/>
              <a:gd name="adj2" fmla="val 67128"/>
              <a:gd name="adj3" fmla="val 16667"/>
            </a:avLst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1800" y="1828800"/>
            <a:ext cx="2057400" cy="685800"/>
          </a:xfrm>
          <a:prstGeom prst="rect">
            <a:avLst/>
          </a:prstGeom>
          <a:noFill/>
        </p:spPr>
      </p:pic>
      <p:sp>
        <p:nvSpPr>
          <p:cNvPr id="11" name="Rounded Rectangular Callout 10"/>
          <p:cNvSpPr/>
          <p:nvPr/>
        </p:nvSpPr>
        <p:spPr>
          <a:xfrm>
            <a:off x="6781800" y="4191000"/>
            <a:ext cx="2133600" cy="1828800"/>
          </a:xfrm>
          <a:prstGeom prst="wedgeRoundRectCallout">
            <a:avLst>
              <a:gd name="adj1" fmla="val -74023"/>
              <a:gd name="adj2" fmla="val 37776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The sum of the relative frequencies will always be 1 </a:t>
            </a:r>
            <a:endParaRPr lang="en-US" sz="2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8"/>
          <p:cNvSpPr txBox="1">
            <a:spLocks noChangeArrowheads="1"/>
          </p:cNvSpPr>
          <p:nvPr/>
        </p:nvSpPr>
        <p:spPr bwMode="auto">
          <a:xfrm>
            <a:off x="4572000" y="2971800"/>
            <a:ext cx="981359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1/20 =</a:t>
            </a:r>
          </a:p>
          <a:p>
            <a:pPr algn="ctr"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2/20 =</a:t>
            </a:r>
          </a:p>
          <a:p>
            <a:pPr algn="ctr"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3/20 =</a:t>
            </a:r>
          </a:p>
          <a:p>
            <a:pPr algn="ctr"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5/20 =</a:t>
            </a:r>
          </a:p>
          <a:p>
            <a:pPr algn="ctr"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4/20 =</a:t>
            </a:r>
          </a:p>
          <a:p>
            <a:pPr algn="ctr"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3/20 =</a:t>
            </a:r>
          </a:p>
          <a:p>
            <a:pPr algn="ctr"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2/20 =</a:t>
            </a:r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5522912" y="2978150"/>
            <a:ext cx="723275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0.05</a:t>
            </a:r>
          </a:p>
          <a:p>
            <a:pPr algn="ctr">
              <a:defRPr/>
            </a:pPr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0.10</a:t>
            </a:r>
          </a:p>
          <a:p>
            <a:pPr algn="ctr">
              <a:defRPr/>
            </a:pPr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0.15</a:t>
            </a:r>
          </a:p>
          <a:p>
            <a:pPr algn="ctr">
              <a:defRPr/>
            </a:pPr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0.25</a:t>
            </a:r>
          </a:p>
          <a:p>
            <a:pPr algn="ctr">
              <a:defRPr/>
            </a:pPr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0.20</a:t>
            </a:r>
          </a:p>
          <a:p>
            <a:pPr algn="ctr">
              <a:defRPr/>
            </a:pPr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0.15</a:t>
            </a:r>
          </a:p>
          <a:p>
            <a:pPr algn="ctr">
              <a:defRPr/>
            </a:pPr>
            <a:r>
              <a:rPr lang="en-US" sz="24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0.10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2590800" y="5638800"/>
            <a:ext cx="3657600" cy="158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  <p:bldP spid="1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76200" y="228600"/>
            <a:ext cx="8915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en-US" sz="3200" kern="0" dirty="0">
                <a:latin typeface="Times New Roman" pitchFamily="18" charset="0"/>
                <a:cs typeface="Times New Roman" pitchFamily="18" charset="0"/>
              </a:rPr>
              <a:t>Use the class boundaries and the </a:t>
            </a:r>
            <a:r>
              <a:rPr lang="en-US" sz="3200" kern="0" dirty="0" smtClean="0">
                <a:latin typeface="Times New Roman" pitchFamily="18" charset="0"/>
                <a:cs typeface="Times New Roman" pitchFamily="18" charset="0"/>
              </a:rPr>
              <a:t>relative frequencies </a:t>
            </a:r>
            <a:r>
              <a:rPr lang="en-US" sz="3200" kern="0" dirty="0">
                <a:latin typeface="Times New Roman" pitchFamily="18" charset="0"/>
                <a:cs typeface="Times New Roman" pitchFamily="18" charset="0"/>
              </a:rPr>
              <a:t>of the classes.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600201"/>
            <a:ext cx="7467600" cy="4392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SzPct val="100000"/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Each raw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data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value is placed into a quantitative or qualitative category called </a:t>
            </a:r>
            <a:r>
              <a:rPr lang="en-US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 class.</a:t>
            </a:r>
          </a:p>
          <a:p>
            <a:pPr>
              <a:buSzPct val="100000"/>
              <a:buFont typeface="Wingdings" pitchFamily="2" charset="2"/>
              <a:buChar char="q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SzPct val="100000"/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 class then is the number of data values contained in a specific class called </a:t>
            </a:r>
            <a:r>
              <a:rPr lang="en-US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frequency 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-76200"/>
            <a:ext cx="5257800" cy="838200"/>
          </a:xfrm>
        </p:spPr>
        <p:txBody>
          <a:bodyPr>
            <a:noAutofit/>
          </a:bodyPr>
          <a:lstStyle/>
          <a:p>
            <a:pPr eaLnBrk="1" hangingPunct="1"/>
            <a:r>
              <a:rPr lang="en-US" sz="4000" b="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Frequency Polygons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295400" y="2362200"/>
          <a:ext cx="6324601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13"/>
                <a:gridCol w="2046194"/>
                <a:gridCol w="2046194"/>
              </a:tblGrid>
              <a:tr h="767443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 Boundaries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2400" b="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 Midpoints</a:t>
                      </a:r>
                      <a:endParaRPr lang="en-US" sz="2400" b="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Relative Frequency</a:t>
                      </a:r>
                      <a:endParaRPr lang="en-US" sz="2400" b="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5843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5.5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10.5 - 15.5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15.5 - 20.5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20.5 - 25.5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25.5 - 30.5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30.5 - 35.5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35.5 - 40.5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</a:p>
                    <a:p>
                      <a:endParaRPr lang="en-US" sz="2400" dirty="0" smtClean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0.05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0.10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0.15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0.25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0.20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0.15</a:t>
                      </a:r>
                    </a:p>
                    <a:p>
                      <a:pPr algn="ctr">
                        <a:defRPr/>
                      </a:pPr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685800"/>
            <a:ext cx="8763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3200" kern="0" dirty="0">
                <a:latin typeface="Times New Roman" pitchFamily="18" charset="0"/>
                <a:cs typeface="Times New Roman" pitchFamily="18" charset="0"/>
              </a:rPr>
              <a:t>The following is a frequency distribution of miles run per week by 20 selected runners.</a:t>
            </a:r>
          </a:p>
        </p:txBody>
      </p:sp>
      <p:sp>
        <p:nvSpPr>
          <p:cNvPr id="7" name="Rectangle 6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52400" y="228600"/>
            <a:ext cx="861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en-US" sz="3200" kern="0" dirty="0">
                <a:latin typeface="Times New Roman" pitchFamily="18" charset="0"/>
                <a:cs typeface="Times New Roman" pitchFamily="18" charset="0"/>
              </a:rPr>
              <a:t>Use the class midpoints and the relative frequencies of the classes.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1600199"/>
            <a:ext cx="6858000" cy="4495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352800" y="-228600"/>
            <a:ext cx="2057400" cy="838200"/>
          </a:xfrm>
        </p:spPr>
        <p:txBody>
          <a:bodyPr/>
          <a:lstStyle/>
          <a:p>
            <a:pPr eaLnBrk="1" hangingPunct="1"/>
            <a:r>
              <a:rPr lang="en-US" sz="4000" dirty="0" err="1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Ogives</a:t>
            </a:r>
            <a:endParaRPr lang="en-US" sz="4000" dirty="0" smtClean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81000" y="2179617"/>
          <a:ext cx="8382000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1680"/>
                <a:gridCol w="1927860"/>
                <a:gridCol w="2037190"/>
                <a:gridCol w="2405270"/>
              </a:tblGrid>
              <a:tr h="752985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 Boundaries</a:t>
                      </a:r>
                      <a:endParaRPr lang="en-US" sz="2400" b="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Frequency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Cumulative Frequency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Cum. Rel. Frequency</a:t>
                      </a:r>
                      <a:endParaRPr lang="en-US" sz="2400" b="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42628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5.5</a:t>
                      </a:r>
                      <a:r>
                        <a:rPr lang="en-US" sz="2400" baseline="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10.5 - 15.5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15.5 - 20.5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20.5 - 25.5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25.5 - 30.5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30.5 - 35.5</a:t>
                      </a:r>
                    </a:p>
                    <a:p>
                      <a:pPr algn="ctr"/>
                      <a:r>
                        <a:rPr lang="en-US" sz="2400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35.5 - 40.5</a:t>
                      </a:r>
                      <a:endParaRPr lang="en-US" sz="240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24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 smtClean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609600"/>
            <a:ext cx="8305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kern="0" dirty="0">
                <a:latin typeface="Times New Roman" pitchFamily="18" charset="0"/>
                <a:cs typeface="Times New Roman" pitchFamily="18" charset="0"/>
              </a:rPr>
              <a:t>The following is a frequency distribution of miles run per week by 20 selected runners.</a:t>
            </a: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6638678" y="2971800"/>
            <a:ext cx="1135311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algn="r">
              <a:defRPr/>
            </a:pP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1/20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  <a:p>
            <a:pPr algn="r">
              <a:defRPr/>
            </a:pP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3/20 =</a:t>
            </a:r>
          </a:p>
          <a:p>
            <a:pPr algn="r">
              <a:defRPr/>
            </a:pP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6/20 =</a:t>
            </a:r>
          </a:p>
          <a:p>
            <a:pPr algn="r">
              <a:defRPr/>
            </a:pP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11/20 =</a:t>
            </a:r>
          </a:p>
          <a:p>
            <a:pPr algn="r">
              <a:defRPr/>
            </a:pP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15/20 =</a:t>
            </a:r>
          </a:p>
          <a:p>
            <a:pPr algn="r">
              <a:defRPr/>
            </a:pP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18/20 =</a:t>
            </a:r>
          </a:p>
          <a:p>
            <a:pPr algn="r">
              <a:defRPr/>
            </a:pP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20/20 =</a:t>
            </a:r>
          </a:p>
        </p:txBody>
      </p:sp>
      <p:sp>
        <p:nvSpPr>
          <p:cNvPr id="8" name="TextBox 8"/>
          <p:cNvSpPr txBox="1">
            <a:spLocks noChangeArrowheads="1"/>
          </p:cNvSpPr>
          <p:nvPr/>
        </p:nvSpPr>
        <p:spPr bwMode="auto">
          <a:xfrm>
            <a:off x="7750175" y="2978150"/>
            <a:ext cx="723275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algn="ctr">
              <a:defRPr/>
            </a:pPr>
            <a:r>
              <a:rPr lang="en-US" sz="24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0.05</a:t>
            </a:r>
            <a:endParaRPr lang="en-US" sz="2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0.15</a:t>
            </a:r>
          </a:p>
          <a:p>
            <a:pPr algn="ctr">
              <a:defRPr/>
            </a:pPr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0.30</a:t>
            </a:r>
          </a:p>
          <a:p>
            <a:pPr algn="ctr">
              <a:defRPr/>
            </a:pPr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0.55</a:t>
            </a:r>
          </a:p>
          <a:p>
            <a:pPr algn="ctr">
              <a:defRPr/>
            </a:pPr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0.75</a:t>
            </a:r>
          </a:p>
          <a:p>
            <a:pPr algn="ctr">
              <a:defRPr/>
            </a:pPr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0.90</a:t>
            </a:r>
          </a:p>
          <a:p>
            <a:pPr algn="ctr">
              <a:defRPr/>
            </a:pPr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1.00</a:t>
            </a:r>
          </a:p>
        </p:txBody>
      </p:sp>
      <p:sp>
        <p:nvSpPr>
          <p:cNvPr id="9" name="TextBox 9"/>
          <p:cNvSpPr txBox="1">
            <a:spLocks noChangeArrowheads="1"/>
          </p:cNvSpPr>
          <p:nvPr/>
        </p:nvSpPr>
        <p:spPr bwMode="auto">
          <a:xfrm>
            <a:off x="2743200" y="5634335"/>
            <a:ext cx="11047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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= 20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Straight Connector 11"/>
          <p:cNvCxnSpPr>
            <a:cxnSpLocks noChangeShapeType="1"/>
          </p:cNvCxnSpPr>
          <p:nvPr/>
        </p:nvCxnSpPr>
        <p:spPr bwMode="auto">
          <a:xfrm>
            <a:off x="2743200" y="5639097"/>
            <a:ext cx="10668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1" name="Rounded Rectangular Callout 10"/>
          <p:cNvSpPr/>
          <p:nvPr/>
        </p:nvSpPr>
        <p:spPr>
          <a:xfrm>
            <a:off x="4953000" y="990600"/>
            <a:ext cx="4114800" cy="838200"/>
          </a:xfrm>
          <a:prstGeom prst="wedgeRoundRectCallout">
            <a:avLst>
              <a:gd name="adj1" fmla="val -2294"/>
              <a:gd name="adj2" fmla="val 113409"/>
              <a:gd name="adj3" fmla="val 16667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29200" y="990600"/>
            <a:ext cx="3886200" cy="914400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0" y="304800"/>
            <a:ext cx="8915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en-US" sz="3200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 err="1" smtClean="0">
                <a:latin typeface="Times New Roman" pitchFamily="18" charset="0"/>
                <a:cs typeface="Times New Roman" pitchFamily="18" charset="0"/>
              </a:rPr>
              <a:t>Ogives</a:t>
            </a:r>
            <a:r>
              <a:rPr lang="en-US" sz="3200" kern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0" dirty="0">
                <a:latin typeface="Times New Roman" pitchFamily="18" charset="0"/>
                <a:cs typeface="Times New Roman" pitchFamily="18" charset="0"/>
              </a:rPr>
              <a:t>use upper class boundaries and cumulative frequencies of the classes.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828800" y="1676400"/>
          <a:ext cx="5029200" cy="403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/>
                <a:gridCol w="2057400"/>
              </a:tblGrid>
              <a:tr h="956511">
                <a:tc>
                  <a:txBody>
                    <a:bodyPr/>
                    <a:lstStyle/>
                    <a:p>
                      <a:pPr marL="0" indent="0" algn="ctr"/>
                      <a:r>
                        <a:rPr lang="en-US" sz="2400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</a:t>
                      </a:r>
                      <a:r>
                        <a:rPr lang="en-US" sz="2400" b="1" baseline="0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Boundaries</a:t>
                      </a:r>
                      <a:endParaRPr lang="en-US" sz="2400" b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Cum. Rel. Frequency</a:t>
                      </a:r>
                      <a:endParaRPr lang="en-US" sz="2400" b="1" dirty="0">
                        <a:solidFill>
                          <a:srgbClr val="00B05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82089">
                <a:tc>
                  <a:txBody>
                    <a:bodyPr/>
                    <a:lstStyle/>
                    <a:p>
                      <a:endParaRPr lang="en-US" sz="2400" dirty="0" smtClean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en-US" sz="2400" dirty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366963" y="2591812"/>
            <a:ext cx="1970411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Less than  5.5</a:t>
            </a:r>
          </a:p>
          <a:p>
            <a:pPr>
              <a:defRPr/>
            </a:pPr>
            <a:r>
              <a:rPr lang="en-US" sz="24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Less </a:t>
            </a:r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than 10.5</a:t>
            </a:r>
          </a:p>
          <a:p>
            <a:pPr>
              <a:defRPr/>
            </a:pPr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Less than 15.5</a:t>
            </a:r>
          </a:p>
          <a:p>
            <a:pPr>
              <a:defRPr/>
            </a:pPr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Less than 20.5</a:t>
            </a:r>
          </a:p>
          <a:p>
            <a:pPr>
              <a:defRPr/>
            </a:pPr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Less than 25.5</a:t>
            </a:r>
          </a:p>
          <a:p>
            <a:pPr>
              <a:defRPr/>
            </a:pPr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Less than 30.5</a:t>
            </a:r>
          </a:p>
          <a:p>
            <a:pPr>
              <a:defRPr/>
            </a:pPr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Less than 35.5</a:t>
            </a:r>
          </a:p>
          <a:p>
            <a:pPr>
              <a:defRPr/>
            </a:pPr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Less than 40.5</a:t>
            </a: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5513388" y="2591812"/>
            <a:ext cx="723275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algn="ctr">
              <a:defRPr/>
            </a:pPr>
            <a:r>
              <a:rPr lang="en-US" sz="24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0.05</a:t>
            </a:r>
            <a:endParaRPr lang="en-US" sz="2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0.15</a:t>
            </a:r>
          </a:p>
          <a:p>
            <a:pPr algn="ctr">
              <a:defRPr/>
            </a:pPr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0.30</a:t>
            </a:r>
          </a:p>
          <a:p>
            <a:pPr algn="ctr">
              <a:defRPr/>
            </a:pPr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0.55</a:t>
            </a:r>
          </a:p>
          <a:p>
            <a:pPr algn="ctr">
              <a:defRPr/>
            </a:pPr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0.75</a:t>
            </a:r>
          </a:p>
          <a:p>
            <a:pPr algn="ctr">
              <a:defRPr/>
            </a:pPr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0.90</a:t>
            </a:r>
          </a:p>
          <a:p>
            <a:pPr algn="ctr">
              <a:defRPr/>
            </a:pPr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1.00</a:t>
            </a:r>
          </a:p>
        </p:txBody>
      </p:sp>
      <p:sp>
        <p:nvSpPr>
          <p:cNvPr id="8" name="Rectangle 7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4800" y="152400"/>
            <a:ext cx="8458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en-US" sz="3200" kern="0" dirty="0">
                <a:latin typeface="Times New Roman" pitchFamily="18" charset="0"/>
                <a:cs typeface="Times New Roman" pitchFamily="18" charset="0"/>
              </a:rPr>
              <a:t>Use the upper class boundaries and the cumulative relative frequencies.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676400"/>
            <a:ext cx="7010400" cy="397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8229600" cy="609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u="sng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Shapes of Distributions</a:t>
            </a:r>
          </a:p>
        </p:txBody>
      </p:sp>
      <p:pic>
        <p:nvPicPr>
          <p:cNvPr id="5" name="Picture 9" descr="j_shap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6287" y="2990850"/>
            <a:ext cx="3719513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0" descr="reverse_j_shape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67287" y="3005138"/>
            <a:ext cx="3719513" cy="225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6"/>
          <p:cNvGrpSpPr/>
          <p:nvPr/>
        </p:nvGrpSpPr>
        <p:grpSpPr>
          <a:xfrm>
            <a:off x="685800" y="615950"/>
            <a:ext cx="7924800" cy="2279650"/>
            <a:chOff x="914400" y="1143000"/>
            <a:chExt cx="7924800" cy="2279650"/>
          </a:xfrm>
        </p:grpSpPr>
        <p:pic>
          <p:nvPicPr>
            <p:cNvPr id="8" name="Picture 6" descr="bell_shaped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914400" y="1162050"/>
              <a:ext cx="3733800" cy="226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 descr="uniform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105400" y="1143000"/>
              <a:ext cx="3733800" cy="2276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0" name="Straight Arrow Connector 9"/>
            <p:cNvCxnSpPr/>
            <p:nvPr/>
          </p:nvCxnSpPr>
          <p:spPr>
            <a:xfrm>
              <a:off x="5410200" y="1903412"/>
              <a:ext cx="3200400" cy="1588"/>
            </a:xfrm>
            <a:prstGeom prst="straightConnector1">
              <a:avLst/>
            </a:prstGeom>
            <a:ln w="349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/>
            <p:cNvSpPr/>
            <p:nvPr/>
          </p:nvSpPr>
          <p:spPr>
            <a:xfrm>
              <a:off x="5410200" y="1447800"/>
              <a:ext cx="685800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Flat</a:t>
              </a:r>
              <a:endPara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rot="5400000">
              <a:off x="1143000" y="1447800"/>
              <a:ext cx="1371600" cy="137160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rot="16200000" flipH="1">
              <a:off x="3048000" y="1524000"/>
              <a:ext cx="1523999" cy="1371600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3"/>
          <p:cNvSpPr/>
          <p:nvPr/>
        </p:nvSpPr>
        <p:spPr>
          <a:xfrm>
            <a:off x="-76200" y="5341203"/>
            <a:ext cx="9372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J shaped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few data values on left side and increases as one moves to right</a:t>
            </a:r>
          </a:p>
          <a:p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Reverse J shaped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opposite of the j-shaped distribution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right_skew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255713"/>
            <a:ext cx="3714750" cy="224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left_skewe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2037" y="1241425"/>
            <a:ext cx="3733800" cy="226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914400" y="605135"/>
            <a:ext cx="7467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Positively skewed                               Negatively skewed</a:t>
            </a:r>
            <a:endParaRPr lang="en-US" sz="2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62000" y="3810000"/>
            <a:ext cx="7924800" cy="2286000"/>
            <a:chOff x="838200" y="3810000"/>
            <a:chExt cx="7924800" cy="2286000"/>
          </a:xfrm>
        </p:grpSpPr>
        <p:pic>
          <p:nvPicPr>
            <p:cNvPr id="8" name="Picture 10" descr="bimodal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38200" y="3843338"/>
              <a:ext cx="3714750" cy="2249487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9" name="Picture 11" descr="u_shaped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029200" y="3843338"/>
              <a:ext cx="3733800" cy="2252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Oval 9"/>
            <p:cNvSpPr/>
            <p:nvPr/>
          </p:nvSpPr>
          <p:spPr>
            <a:xfrm>
              <a:off x="1371600" y="3962400"/>
              <a:ext cx="1066800" cy="9906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667000" y="3810000"/>
              <a:ext cx="1066800" cy="99060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Oval 11"/>
          <p:cNvSpPr/>
          <p:nvPr/>
        </p:nvSpPr>
        <p:spPr>
          <a:xfrm>
            <a:off x="1295400" y="990600"/>
            <a:ext cx="1066800" cy="990600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467600" y="1066800"/>
            <a:ext cx="1066800" cy="990600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" y="1565970"/>
            <a:ext cx="7772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Several other types of graphs are often used in statistics. We will discuss three other types of graphs as follows: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1. A bar graph </a:t>
            </a:r>
          </a:p>
          <a:p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2. A Pareto chart</a:t>
            </a:r>
          </a:p>
          <a:p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3. The Time series graph</a:t>
            </a:r>
          </a:p>
          <a:p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4. The Pie graph</a:t>
            </a:r>
            <a:endParaRPr lang="en-US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52600" y="304800"/>
            <a:ext cx="49854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Other Types of Graphs 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0" y="1447800"/>
            <a:ext cx="5029200" cy="440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76200" y="152400"/>
            <a:ext cx="9144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8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bar</a:t>
            </a:r>
            <a:r>
              <a:rPr lang="en-US" sz="28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graph</a:t>
            </a:r>
            <a:r>
              <a:rPr lang="en-US" sz="28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represents the data by using vertical or horizontal bars whose heights or lengths represent the frequencies of the data . </a:t>
            </a:r>
          </a:p>
          <a:p>
            <a:pPr>
              <a:buClr>
                <a:srgbClr val="00B0F0"/>
              </a:buClr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B0F0"/>
              </a:buClr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B0F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When the data are </a:t>
            </a:r>
          </a:p>
          <a:p>
            <a:pPr>
              <a:buClr>
                <a:srgbClr val="00B0F0"/>
              </a:buClr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qualitative or </a:t>
            </a:r>
          </a:p>
          <a:p>
            <a:pPr>
              <a:buClr>
                <a:srgbClr val="00B0F0"/>
              </a:buClr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categorical </a:t>
            </a:r>
          </a:p>
          <a:p>
            <a:pPr>
              <a:buClr>
                <a:srgbClr val="00B0F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,bar graphs can be used. </a:t>
            </a:r>
          </a:p>
          <a:p>
            <a:pPr>
              <a:buClr>
                <a:srgbClr val="00B0F0"/>
              </a:buClr>
            </a:pPr>
            <a:r>
              <a:rPr lang="en-US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Page (70) 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" y="199846"/>
            <a:ext cx="9144000" cy="5819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8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Pareto chart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is used to represent a frequency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distribution for a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categorical variable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and the frequencies are displayed by the heights of 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vertical bars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which are arranged in order from 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highest to lowest.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Pareto chart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When the variable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displayed on the</a:t>
            </a:r>
          </a:p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horizontal axis is</a:t>
            </a:r>
          </a:p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qualitative or</a:t>
            </a:r>
          </a:p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categorical, a</a:t>
            </a:r>
          </a:p>
          <a:p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Pareto chart can be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used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2112962"/>
            <a:ext cx="4876800" cy="413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75070"/>
            <a:ext cx="9067800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lvl="0" indent="-256032">
              <a:lnSpc>
                <a:spcPct val="90000"/>
              </a:lnSpc>
              <a:spcBef>
                <a:spcPct val="50000"/>
              </a:spcBef>
              <a:buClr>
                <a:srgbClr val="00B050"/>
              </a:buClr>
              <a:buSzPct val="68000"/>
              <a:buFont typeface="Wingdings" pitchFamily="2" charset="2"/>
              <a:buChar char="n"/>
              <a:defRPr/>
            </a:pPr>
            <a:r>
              <a:rPr lang="en-US" sz="28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frequency distribution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is the organization of raw data in table form, using classes and frequencies.  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447800" y="1371600"/>
            <a:ext cx="6172200" cy="685800"/>
            <a:chOff x="1143000" y="1524000"/>
            <a:chExt cx="6172200" cy="685800"/>
          </a:xfrm>
        </p:grpSpPr>
        <p:sp>
          <p:nvSpPr>
            <p:cNvPr id="6" name="Rectangle 5"/>
            <p:cNvSpPr/>
            <p:nvPr/>
          </p:nvSpPr>
          <p:spPr>
            <a:xfrm>
              <a:off x="1143000" y="1524000"/>
              <a:ext cx="6172200" cy="685800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219200" y="1548825"/>
              <a:ext cx="605986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Two types of frequency distribution</a:t>
              </a:r>
              <a:endParaRPr lang="en-US" sz="3200" dirty="0">
                <a:solidFill>
                  <a:srgbClr val="0070C0"/>
                </a:solidFill>
              </a:endParaRPr>
            </a:p>
          </p:txBody>
        </p:sp>
      </p:grpSp>
      <p:sp useBgFill="1">
        <p:nvSpPr>
          <p:cNvPr id="9" name="Right Brace 8"/>
          <p:cNvSpPr/>
          <p:nvPr/>
        </p:nvSpPr>
        <p:spPr>
          <a:xfrm rot="16200000">
            <a:off x="3962400" y="-533399"/>
            <a:ext cx="762000" cy="5943600"/>
          </a:xfrm>
          <a:prstGeom prst="rightBrace">
            <a:avLst>
              <a:gd name="adj1" fmla="val 17424"/>
              <a:gd name="adj2" fmla="val 50000"/>
            </a:avLst>
          </a:prstGeom>
          <a:ln w="2222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28600" y="2895600"/>
            <a:ext cx="3429000" cy="685800"/>
          </a:xfrm>
          <a:prstGeom prst="rect">
            <a:avLst/>
          </a:prstGeom>
          <a:solidFill>
            <a:srgbClr val="CCFF99"/>
          </a:solidFill>
          <a:ln w="25400" cmpd="dbl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Categorical Frequency Distributions</a:t>
            </a:r>
            <a:endParaRPr lang="en-US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34000" y="2895600"/>
            <a:ext cx="3200400" cy="685800"/>
          </a:xfrm>
          <a:prstGeom prst="rect">
            <a:avLst/>
          </a:prstGeom>
          <a:solidFill>
            <a:srgbClr val="CCFF99"/>
          </a:solidFill>
          <a:ln w="25400" cmpd="dbl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Grouped Frequency Distributions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6200" y="3886200"/>
            <a:ext cx="4038600" cy="167253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52400" y="3886200"/>
            <a:ext cx="381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Used for data that can be placed in specific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categories (nominal or ordinal level data).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029200" y="3958539"/>
            <a:ext cx="3581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When the </a:t>
            </a:r>
            <a:r>
              <a:rPr lang="en-US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range of the data is large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data is grouped into classes that are more than one unit in width</a:t>
            </a:r>
            <a:endParaRPr lang="en-US" sz="2400" dirty="0"/>
          </a:p>
        </p:txBody>
      </p:sp>
      <p:sp>
        <p:nvSpPr>
          <p:cNvPr id="19" name="Rectangle 18"/>
          <p:cNvSpPr/>
          <p:nvPr/>
        </p:nvSpPr>
        <p:spPr>
          <a:xfrm>
            <a:off x="4953000" y="3886200"/>
            <a:ext cx="4038600" cy="167253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152400"/>
            <a:ext cx="80772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time series graph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represents data that occur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over a specific period of time.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When data are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collected over a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period of time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they can be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represented by a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time series graph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line chart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Compound time series graph: when two data sets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are compared on the same graph</a:t>
            </a:r>
            <a:r>
              <a:rPr lang="en-US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.(Page 73)</a:t>
            </a:r>
            <a:endParaRPr lang="en-US" sz="2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19462" y="1203581"/>
            <a:ext cx="5291138" cy="4206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" y="18871"/>
            <a:ext cx="8763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F0"/>
              </a:buClr>
              <a:buFont typeface="Wingdings" pitchFamily="2" charset="2"/>
              <a:buChar char="q"/>
            </a:pPr>
            <a:r>
              <a:rPr lang="en-US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 pie graph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is a circle that is divided into sections or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wedges according to the percentage of frequencies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 each category of the distribution.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0200" y="1295400"/>
            <a:ext cx="3429000" cy="403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76200" y="1600200"/>
            <a:ext cx="533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50"/>
              </a:buClr>
              <a:buFont typeface="Wingdings" pitchFamily="2" charset="2"/>
              <a:buChar char="q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purpose of the pie graph is to show the relationship </a:t>
            </a:r>
            <a:r>
              <a:rPr lang="en-US" sz="24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of the parts to the whole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by visually comparing the sizes of the sections.</a:t>
            </a:r>
          </a:p>
          <a:p>
            <a:pPr>
              <a:buClr>
                <a:srgbClr val="00B050"/>
              </a:buClr>
              <a:buFont typeface="Wingdings" pitchFamily="2" charset="2"/>
              <a:buChar char="q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Percentages or proportions can be used.</a:t>
            </a:r>
          </a:p>
          <a:p>
            <a:pPr>
              <a:buClr>
                <a:srgbClr val="00B050"/>
              </a:buClr>
              <a:buFont typeface="Wingdings" pitchFamily="2" charset="2"/>
              <a:buChar char="q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variable is nominal or categorical.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28600" y="3962400"/>
            <a:ext cx="3505200" cy="2367098"/>
            <a:chOff x="228600" y="4038600"/>
            <a:chExt cx="3505200" cy="2367098"/>
          </a:xfrm>
        </p:grpSpPr>
        <p:pic>
          <p:nvPicPr>
            <p:cNvPr id="10" name="Picture 1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09600" y="5410200"/>
              <a:ext cx="2590800" cy="995498"/>
            </a:xfrm>
            <a:prstGeom prst="rect">
              <a:avLst/>
            </a:prstGeom>
            <a:noFill/>
          </p:spPr>
        </p:pic>
        <p:pic>
          <p:nvPicPr>
            <p:cNvPr id="11" name="Picture 4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4800" y="4114800"/>
              <a:ext cx="3276600" cy="952312"/>
            </a:xfrm>
            <a:prstGeom prst="rect">
              <a:avLst/>
            </a:prstGeom>
            <a:noFill/>
          </p:spPr>
        </p:pic>
        <p:sp>
          <p:nvSpPr>
            <p:cNvPr id="12" name="Rectangle 11"/>
            <p:cNvSpPr/>
            <p:nvPr/>
          </p:nvSpPr>
          <p:spPr>
            <a:xfrm>
              <a:off x="457200" y="5334000"/>
              <a:ext cx="2971800" cy="10668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28600" y="4038600"/>
              <a:ext cx="3505200" cy="9906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76200" y="-76200"/>
            <a:ext cx="2743200" cy="5334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Example 2-12:</a:t>
            </a:r>
            <a:endParaRPr lang="en-US" b="1" dirty="0"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30480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F0"/>
              </a:buClr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Construct a pie graph showing the blood types of the army inductees described in example 2-1 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85800" y="1447800"/>
          <a:ext cx="754380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/>
                <a:gridCol w="2514600"/>
                <a:gridCol w="2514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Class 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Frequency 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percent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20%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28%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36%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AB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16%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Total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4467226"/>
            <a:ext cx="3733800" cy="638174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4495800"/>
            <a:ext cx="3783724" cy="609600"/>
          </a:xfrm>
          <a:prstGeom prst="rect">
            <a:avLst/>
          </a:prstGeom>
          <a:noFill/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5257800"/>
            <a:ext cx="3350170" cy="762000"/>
          </a:xfrm>
          <a:prstGeom prst="rect">
            <a:avLst/>
          </a:prstGeom>
          <a:noFill/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5285572"/>
            <a:ext cx="3248025" cy="734228"/>
          </a:xfrm>
          <a:prstGeom prst="rect">
            <a:avLst/>
          </a:prstGeom>
          <a:noFill/>
        </p:spPr>
      </p:pic>
      <p:sp>
        <p:nvSpPr>
          <p:cNvPr id="11" name="Title 2"/>
          <p:cNvSpPr txBox="1">
            <a:spLocks/>
          </p:cNvSpPr>
          <p:nvPr/>
        </p:nvSpPr>
        <p:spPr>
          <a:xfrm>
            <a:off x="6019800" y="5867400"/>
            <a:ext cx="3048000" cy="609600"/>
          </a:xfrm>
          <a:prstGeom prst="rect">
            <a:avLst/>
          </a:prstGeom>
        </p:spPr>
        <p:txBody>
          <a:bodyPr vert="horz" rtlCol="0" anchor="ctr">
            <a:normAutofit fontScale="700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Shown in figure 2-15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7848600" y="5410200"/>
            <a:ext cx="685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ambria Math"/>
                <a:ea typeface="Cambria Math"/>
              </a:rPr>
              <a:t>%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344472"/>
            <a:ext cx="8839200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buClr>
                <a:srgbClr val="00B0F0"/>
              </a:buClr>
              <a:buFont typeface="Wingdings" pitchFamily="2" charset="2"/>
              <a:buChar char="q"/>
              <a:defRPr/>
            </a:pPr>
            <a:r>
              <a:rPr lang="en-US" sz="2800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8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stem and leaf plots</a:t>
            </a:r>
            <a:r>
              <a:rPr lang="en-US" sz="2800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a data plot that uses part of a data value as the stem and part of the data value as the leaf to form groups or classes.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741944"/>
            <a:ext cx="8991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B050"/>
              </a:buClr>
              <a:buFont typeface="Wingdings" pitchFamily="2" charset="2"/>
              <a:buChar char="q"/>
            </a:pPr>
            <a:r>
              <a:rPr lang="en-US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stem and leaf plot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is a method of organizing data and is a combination of sorting and graphing.</a:t>
            </a:r>
          </a:p>
          <a:p>
            <a:pPr>
              <a:buClr>
                <a:srgbClr val="00B050"/>
              </a:buClr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B050"/>
              </a:buCl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It has the advantage over a grouped frequency distribution of retaining the actual data while showing them in graphical form.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95400" y="4800600"/>
            <a:ext cx="24978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- 24 is shown as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95400" y="5420380"/>
            <a:ext cx="24080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-35 is shown as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191000" y="4267200"/>
          <a:ext cx="27432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</a:tblGrid>
              <a:tr h="5842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stem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leaves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842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842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9" name="Straight Arrow Connector 8"/>
          <p:cNvCxnSpPr/>
          <p:nvPr/>
        </p:nvCxnSpPr>
        <p:spPr>
          <a:xfrm>
            <a:off x="3810000" y="5105400"/>
            <a:ext cx="609600" cy="1588"/>
          </a:xfrm>
          <a:prstGeom prst="straightConnector1">
            <a:avLst/>
          </a:prstGeom>
          <a:ln w="28575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810000" y="5789612"/>
            <a:ext cx="609600" cy="1588"/>
          </a:xfrm>
          <a:prstGeom prst="straightConnector1">
            <a:avLst/>
          </a:prstGeom>
          <a:ln w="28575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>
            <a:spLocks noGrp="1"/>
          </p:cNvSpPr>
          <p:nvPr>
            <p:ph type="title"/>
          </p:nvPr>
        </p:nvSpPr>
        <p:spPr>
          <a:xfrm>
            <a:off x="0" y="152400"/>
            <a:ext cx="3886200" cy="487362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Example 2-13: </a:t>
            </a:r>
            <a:endParaRPr lang="en-US" b="1" dirty="0"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52400" y="1143000"/>
            <a:ext cx="8610600" cy="16002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At an outpatient testing center, the number of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cardiograms performed each day for 20 days is shown. Construct a stem and leaf plot for the data.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057400" y="3060700"/>
            <a:ext cx="48006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25	31	20	32	13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14	43	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02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57	23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36	32	33	32	44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32	52	44	51	45</a:t>
            </a:r>
          </a:p>
        </p:txBody>
      </p:sp>
      <p:sp>
        <p:nvSpPr>
          <p:cNvPr id="7" name="Rectangle 6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04800" y="2586335"/>
            <a:ext cx="27815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Unordered Stem Plot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222446" y="2510135"/>
            <a:ext cx="24737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Ordered Stem Plot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828800" y="622300"/>
            <a:ext cx="48006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25	31	20	32	13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14	43	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02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	57	23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36	32	33	32	44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32	52	44	51	45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838200" y="3200515"/>
            <a:ext cx="2715318" cy="3047885"/>
            <a:chOff x="1219200" y="3124200"/>
            <a:chExt cx="2298808" cy="2743200"/>
          </a:xfrm>
        </p:grpSpPr>
        <p:grpSp>
          <p:nvGrpSpPr>
            <p:cNvPr id="8" name="Group 83"/>
            <p:cNvGrpSpPr/>
            <p:nvPr/>
          </p:nvGrpSpPr>
          <p:grpSpPr>
            <a:xfrm>
              <a:off x="1219200" y="3124200"/>
              <a:ext cx="227013" cy="2743200"/>
              <a:chOff x="1206500" y="3148013"/>
              <a:chExt cx="227013" cy="2743200"/>
            </a:xfrm>
          </p:grpSpPr>
          <p:sp>
            <p:nvSpPr>
              <p:cNvPr id="30" name="Rectangle 54"/>
              <p:cNvSpPr>
                <a:spLocks noChangeArrowheads="1"/>
              </p:cNvSpPr>
              <p:nvPr/>
            </p:nvSpPr>
            <p:spPr bwMode="auto">
              <a:xfrm>
                <a:off x="1423988" y="3148013"/>
                <a:ext cx="9525" cy="2743200"/>
              </a:xfrm>
              <a:prstGeom prst="rect">
                <a:avLst/>
              </a:prstGeom>
              <a:solidFill>
                <a:srgbClr val="00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Rectangle 55"/>
              <p:cNvSpPr>
                <a:spLocks noChangeArrowheads="1"/>
              </p:cNvSpPr>
              <p:nvPr/>
            </p:nvSpPr>
            <p:spPr bwMode="auto">
              <a:xfrm>
                <a:off x="1206500" y="32131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</a:p>
            </p:txBody>
          </p:sp>
          <p:sp>
            <p:nvSpPr>
              <p:cNvPr id="32" name="Rectangle 57"/>
              <p:cNvSpPr>
                <a:spLocks noChangeArrowheads="1"/>
              </p:cNvSpPr>
              <p:nvPr/>
            </p:nvSpPr>
            <p:spPr bwMode="auto">
              <a:xfrm>
                <a:off x="1206500" y="36703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  <p:sp>
            <p:nvSpPr>
              <p:cNvPr id="33" name="Rectangle 60"/>
              <p:cNvSpPr>
                <a:spLocks noChangeArrowheads="1"/>
              </p:cNvSpPr>
              <p:nvPr/>
            </p:nvSpPr>
            <p:spPr bwMode="auto">
              <a:xfrm>
                <a:off x="1206500" y="41275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  <p:sp>
            <p:nvSpPr>
              <p:cNvPr id="34" name="Rectangle 64"/>
              <p:cNvSpPr>
                <a:spLocks noChangeArrowheads="1"/>
              </p:cNvSpPr>
              <p:nvPr/>
            </p:nvSpPr>
            <p:spPr bwMode="auto">
              <a:xfrm>
                <a:off x="1206500" y="45847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  <p:sp>
            <p:nvSpPr>
              <p:cNvPr id="35" name="Rectangle 72"/>
              <p:cNvSpPr>
                <a:spLocks noChangeArrowheads="1"/>
              </p:cNvSpPr>
              <p:nvPr/>
            </p:nvSpPr>
            <p:spPr bwMode="auto">
              <a:xfrm>
                <a:off x="1206500" y="50419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</a:p>
            </p:txBody>
          </p:sp>
          <p:sp>
            <p:nvSpPr>
              <p:cNvPr id="36" name="Rectangle 77"/>
              <p:cNvSpPr>
                <a:spLocks noChangeArrowheads="1"/>
              </p:cNvSpPr>
              <p:nvPr/>
            </p:nvSpPr>
            <p:spPr bwMode="auto">
              <a:xfrm>
                <a:off x="1206500" y="54991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</a:p>
            </p:txBody>
          </p:sp>
        </p:grpSp>
        <p:grpSp>
          <p:nvGrpSpPr>
            <p:cNvPr id="9" name="Group 84"/>
            <p:cNvGrpSpPr/>
            <p:nvPr/>
          </p:nvGrpSpPr>
          <p:grpSpPr>
            <a:xfrm>
              <a:off x="1500188" y="3213100"/>
              <a:ext cx="2017820" cy="2618411"/>
              <a:chOff x="1500188" y="3213100"/>
              <a:chExt cx="2017820" cy="2618411"/>
            </a:xfrm>
          </p:grpSpPr>
          <p:sp>
            <p:nvSpPr>
              <p:cNvPr id="10" name="Rectangle 56"/>
              <p:cNvSpPr>
                <a:spLocks noChangeArrowheads="1"/>
              </p:cNvSpPr>
              <p:nvPr/>
            </p:nvSpPr>
            <p:spPr bwMode="auto">
              <a:xfrm>
                <a:off x="1500188" y="32131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Rectangle 58"/>
              <p:cNvSpPr>
                <a:spLocks noChangeArrowheads="1"/>
              </p:cNvSpPr>
              <p:nvPr/>
            </p:nvSpPr>
            <p:spPr bwMode="auto">
              <a:xfrm>
                <a:off x="1500188" y="36703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Rectangle 59"/>
              <p:cNvSpPr>
                <a:spLocks noChangeArrowheads="1"/>
              </p:cNvSpPr>
              <p:nvPr/>
            </p:nvSpPr>
            <p:spPr bwMode="auto">
              <a:xfrm>
                <a:off x="1816100" y="36703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Rectangle 61"/>
              <p:cNvSpPr>
                <a:spLocks noChangeArrowheads="1"/>
              </p:cNvSpPr>
              <p:nvPr/>
            </p:nvSpPr>
            <p:spPr bwMode="auto">
              <a:xfrm>
                <a:off x="1500188" y="41275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Rectangle 62"/>
              <p:cNvSpPr>
                <a:spLocks noChangeArrowheads="1"/>
              </p:cNvSpPr>
              <p:nvPr/>
            </p:nvSpPr>
            <p:spPr bwMode="auto">
              <a:xfrm>
                <a:off x="1816100" y="41275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Rectangle 63"/>
              <p:cNvSpPr>
                <a:spLocks noChangeArrowheads="1"/>
              </p:cNvSpPr>
              <p:nvPr/>
            </p:nvSpPr>
            <p:spPr bwMode="auto">
              <a:xfrm>
                <a:off x="2130425" y="41275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Rectangle 65"/>
              <p:cNvSpPr>
                <a:spLocks noChangeArrowheads="1"/>
              </p:cNvSpPr>
              <p:nvPr/>
            </p:nvSpPr>
            <p:spPr bwMode="auto">
              <a:xfrm>
                <a:off x="1500188" y="45847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Rectangle 66"/>
              <p:cNvSpPr>
                <a:spLocks noChangeArrowheads="1"/>
              </p:cNvSpPr>
              <p:nvPr/>
            </p:nvSpPr>
            <p:spPr bwMode="auto">
              <a:xfrm>
                <a:off x="1816100" y="45847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Rectangle 67"/>
              <p:cNvSpPr>
                <a:spLocks noChangeArrowheads="1"/>
              </p:cNvSpPr>
              <p:nvPr/>
            </p:nvSpPr>
            <p:spPr bwMode="auto">
              <a:xfrm>
                <a:off x="2130425" y="45847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Rectangle 68"/>
              <p:cNvSpPr>
                <a:spLocks noChangeArrowheads="1"/>
              </p:cNvSpPr>
              <p:nvPr/>
            </p:nvSpPr>
            <p:spPr bwMode="auto">
              <a:xfrm>
                <a:off x="2444750" y="45847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Rectangle 69"/>
              <p:cNvSpPr>
                <a:spLocks noChangeArrowheads="1"/>
              </p:cNvSpPr>
              <p:nvPr/>
            </p:nvSpPr>
            <p:spPr bwMode="auto">
              <a:xfrm>
                <a:off x="2759075" y="45847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Rectangle 70"/>
              <p:cNvSpPr>
                <a:spLocks noChangeArrowheads="1"/>
              </p:cNvSpPr>
              <p:nvPr/>
            </p:nvSpPr>
            <p:spPr bwMode="auto">
              <a:xfrm>
                <a:off x="3073400" y="45847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Rectangle 71"/>
              <p:cNvSpPr>
                <a:spLocks noChangeArrowheads="1"/>
              </p:cNvSpPr>
              <p:nvPr/>
            </p:nvSpPr>
            <p:spPr bwMode="auto">
              <a:xfrm>
                <a:off x="3387725" y="45847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Rectangle 73"/>
              <p:cNvSpPr>
                <a:spLocks noChangeArrowheads="1"/>
              </p:cNvSpPr>
              <p:nvPr/>
            </p:nvSpPr>
            <p:spPr bwMode="auto">
              <a:xfrm>
                <a:off x="1500188" y="50419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Rectangle 74"/>
              <p:cNvSpPr>
                <a:spLocks noChangeArrowheads="1"/>
              </p:cNvSpPr>
              <p:nvPr/>
            </p:nvSpPr>
            <p:spPr bwMode="auto">
              <a:xfrm>
                <a:off x="1816100" y="50419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Rectangle 75"/>
              <p:cNvSpPr>
                <a:spLocks noChangeArrowheads="1"/>
              </p:cNvSpPr>
              <p:nvPr/>
            </p:nvSpPr>
            <p:spPr bwMode="auto">
              <a:xfrm>
                <a:off x="2130425" y="50419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Rectangle 76"/>
              <p:cNvSpPr>
                <a:spLocks noChangeArrowheads="1"/>
              </p:cNvSpPr>
              <p:nvPr/>
            </p:nvSpPr>
            <p:spPr bwMode="auto">
              <a:xfrm>
                <a:off x="2444750" y="50419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Rectangle 78"/>
              <p:cNvSpPr>
                <a:spLocks noChangeArrowheads="1"/>
              </p:cNvSpPr>
              <p:nvPr/>
            </p:nvSpPr>
            <p:spPr bwMode="auto">
              <a:xfrm>
                <a:off x="1500188" y="54991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7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Rectangle 79"/>
              <p:cNvSpPr>
                <a:spLocks noChangeArrowheads="1"/>
              </p:cNvSpPr>
              <p:nvPr/>
            </p:nvSpPr>
            <p:spPr bwMode="auto">
              <a:xfrm>
                <a:off x="1816100" y="54991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Rectangle 80"/>
              <p:cNvSpPr>
                <a:spLocks noChangeArrowheads="1"/>
              </p:cNvSpPr>
              <p:nvPr/>
            </p:nvSpPr>
            <p:spPr bwMode="auto">
              <a:xfrm>
                <a:off x="2130425" y="5499100"/>
                <a:ext cx="130283" cy="3324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240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en-US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aphicFrame>
        <p:nvGraphicFramePr>
          <p:cNvPr id="37" name="Table 36"/>
          <p:cNvGraphicFramePr>
            <a:graphicFrameLocks noGrp="1"/>
          </p:cNvGraphicFramePr>
          <p:nvPr/>
        </p:nvGraphicFramePr>
        <p:xfrm>
          <a:off x="5865798" y="3429000"/>
          <a:ext cx="2516202" cy="2743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11793"/>
                <a:gridCol w="317259"/>
                <a:gridCol w="314525"/>
                <a:gridCol w="314525"/>
                <a:gridCol w="314525"/>
                <a:gridCol w="314525"/>
                <a:gridCol w="314525"/>
                <a:gridCol w="31452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24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8" name="Rectangle 37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646093"/>
            <a:ext cx="6858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Data in ordered array: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21, 24, 24, 26, 27, 27, 41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2"/>
          <p:cNvSpPr>
            <a:spLocks noGrp="1"/>
          </p:cNvSpPr>
          <p:nvPr>
            <p:ph type="title"/>
          </p:nvPr>
        </p:nvSpPr>
        <p:spPr>
          <a:xfrm>
            <a:off x="228600" y="0"/>
            <a:ext cx="2057400" cy="6858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00B050"/>
                </a:solidFill>
                <a:effectLst/>
                <a:latin typeface="Times New Roman" pitchFamily="18" charset="0"/>
                <a:cs typeface="Times New Roman" pitchFamily="18" charset="0"/>
              </a:rPr>
              <a:t>Example 1 : </a:t>
            </a:r>
            <a:endParaRPr lang="en-US" sz="2800" dirty="0"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257800" y="746760"/>
          <a:ext cx="3505200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2421"/>
                <a:gridCol w="2582779"/>
              </a:tblGrid>
              <a:tr h="43815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stem</a:t>
                      </a:r>
                      <a:endParaRPr lang="en-US" sz="2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leaves</a:t>
                      </a:r>
                      <a:endParaRPr lang="en-US" sz="2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1  4  4  6  7  7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</a:tbl>
          </a:graphicData>
        </a:graphic>
      </p:graphicFrame>
      <p:sp>
        <p:nvSpPr>
          <p:cNvPr id="7" name="Title 2"/>
          <p:cNvSpPr txBox="1">
            <a:spLocks/>
          </p:cNvSpPr>
          <p:nvPr/>
        </p:nvSpPr>
        <p:spPr>
          <a:xfrm>
            <a:off x="228600" y="3389293"/>
            <a:ext cx="2057400" cy="6858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Example 2 :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3846493"/>
            <a:ext cx="6858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Data in ordered array: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324 , 327 , 330 , 332 , 335 , 341 , 345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6172200" y="3962400"/>
          <a:ext cx="2743200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9714"/>
                <a:gridCol w="1763486"/>
              </a:tblGrid>
              <a:tr h="43815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stem</a:t>
                      </a:r>
                      <a:endParaRPr lang="en-US" sz="2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leaves</a:t>
                      </a:r>
                      <a:endParaRPr lang="en-US" sz="2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7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2  5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34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1  5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1722120"/>
          <a:ext cx="7772400" cy="3535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/>
                <a:gridCol w="3886200"/>
              </a:tblGrid>
              <a:tr h="4724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Quantitative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Qualitative</a:t>
                      </a:r>
                    </a:p>
                    <a:p>
                      <a:pPr algn="ctr"/>
                      <a:r>
                        <a:rPr lang="en-US" sz="2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or Categorical  </a:t>
                      </a:r>
                      <a:endParaRPr lang="en-US" sz="2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en-US" sz="2800" b="0" u="non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Histograms</a:t>
                      </a:r>
                      <a:endParaRPr lang="en-US" sz="2800" b="0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bar graph </a:t>
                      </a:r>
                      <a:endParaRPr lang="en-US" sz="2800" b="0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en-US" sz="2800" b="0" u="non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Frequency Polygons</a:t>
                      </a:r>
                      <a:endParaRPr lang="en-US" sz="2800" b="0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Pareto chart</a:t>
                      </a:r>
                      <a:endParaRPr lang="en-US" sz="2800" b="0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en-US" sz="2800" b="0" u="none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Ogives</a:t>
                      </a:r>
                      <a:endParaRPr lang="en-US" sz="2800" b="0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Pie graph</a:t>
                      </a:r>
                      <a:endParaRPr lang="en-US" sz="2800" b="0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en-US" sz="2800" b="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The Time series graph</a:t>
                      </a:r>
                      <a:endParaRPr lang="en-US" sz="2800" b="0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0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en-US" sz="2800" b="0" i="0" u="non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stem and leaf plots</a:t>
                      </a:r>
                      <a:r>
                        <a:rPr lang="en-US" sz="2800" b="0" i="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2800" b="0" i="0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0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thank_you_comment_graphic_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1651" y="0"/>
            <a:ext cx="919328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34580" y="-51375"/>
            <a:ext cx="66854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Categorical Frequency Distributions </a:t>
            </a:r>
            <a:endParaRPr lang="en-US" sz="3200" dirty="0"/>
          </a:p>
        </p:txBody>
      </p:sp>
      <p:graphicFrame>
        <p:nvGraphicFramePr>
          <p:cNvPr id="5" name="Group 40"/>
          <p:cNvGraphicFramePr>
            <a:graphicFrameLocks noGrp="1"/>
          </p:cNvGraphicFramePr>
          <p:nvPr/>
        </p:nvGraphicFramePr>
        <p:xfrm>
          <a:off x="3352800" y="2438400"/>
          <a:ext cx="5715000" cy="3596640"/>
        </p:xfrm>
        <a:graphic>
          <a:graphicData uri="http://schemas.openxmlformats.org/drawingml/2006/table">
            <a:tbl>
              <a:tblPr/>
              <a:tblGrid>
                <a:gridCol w="1175658"/>
                <a:gridCol w="1034142"/>
                <a:gridCol w="1524000"/>
                <a:gridCol w="1981200"/>
              </a:tblGrid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Class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Tally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Frequency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(f)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Percent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6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AB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Total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/>
          <a:srcRect r="81000" b="67334"/>
          <a:stretch>
            <a:fillRect/>
          </a:stretch>
        </p:blipFill>
        <p:spPr bwMode="auto">
          <a:xfrm>
            <a:off x="76200" y="1828800"/>
            <a:ext cx="32004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-76200" y="228600"/>
            <a:ext cx="7620000" cy="990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lvl="0" indent="-256032">
              <a:spcBef>
                <a:spcPts val="400"/>
              </a:spcBef>
              <a:buClr>
                <a:schemeClr val="accent1"/>
              </a:buClr>
              <a:buSzPct val="68000"/>
            </a:pP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For example</a:t>
            </a:r>
            <a:r>
              <a:rPr lang="en-US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715000" y="3504521"/>
            <a:ext cx="1148070" cy="2591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en-US" sz="2800" dirty="0"/>
              <a:t>5</a:t>
            </a:r>
          </a:p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en-US" sz="2800" dirty="0"/>
              <a:t>7</a:t>
            </a:r>
          </a:p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en-US" sz="2800" dirty="0"/>
              <a:t>9</a:t>
            </a:r>
          </a:p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en-US" sz="2800" dirty="0" smtClean="0"/>
              <a:t>4</a:t>
            </a:r>
          </a:p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en-US" sz="2800" dirty="0" smtClean="0"/>
              <a:t>n=25</a:t>
            </a:r>
            <a:endParaRPr lang="en-US" sz="2800" dirty="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010400" y="3357432"/>
            <a:ext cx="2101857" cy="207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5/25*100=20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7/25*100=35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9/25*100=45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4/25*100=16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495800" y="3535362"/>
            <a:ext cx="1069975" cy="2332038"/>
            <a:chOff x="4495800" y="3535362"/>
            <a:chExt cx="1069975" cy="2332038"/>
          </a:xfrm>
        </p:grpSpPr>
        <p:sp>
          <p:nvSpPr>
            <p:cNvPr id="11" name="TextBox 10"/>
            <p:cNvSpPr txBox="1">
              <a:spLocks noChangeArrowheads="1"/>
            </p:cNvSpPr>
            <p:nvPr/>
          </p:nvSpPr>
          <p:spPr bwMode="auto">
            <a:xfrm>
              <a:off x="4495800" y="3535362"/>
              <a:ext cx="1069975" cy="23320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20000"/>
                </a:spcBef>
                <a:buClr>
                  <a:schemeClr val="bg2"/>
                </a:buClr>
                <a:buSzPct val="75000"/>
              </a:pPr>
              <a:r>
                <a:rPr lang="en-US" sz="2800" dirty="0"/>
                <a:t>IIII</a:t>
              </a:r>
            </a:p>
            <a:p>
              <a:pPr eaLnBrk="1" hangingPunct="1">
                <a:spcBef>
                  <a:spcPct val="20000"/>
                </a:spcBef>
                <a:buClr>
                  <a:schemeClr val="bg2"/>
                </a:buClr>
                <a:buSzPct val="75000"/>
              </a:pPr>
              <a:r>
                <a:rPr lang="en-US" sz="2800" dirty="0"/>
                <a:t>IIII II</a:t>
              </a:r>
            </a:p>
            <a:p>
              <a:pPr eaLnBrk="1" hangingPunct="1">
                <a:spcBef>
                  <a:spcPct val="20000"/>
                </a:spcBef>
                <a:buClr>
                  <a:schemeClr val="bg2"/>
                </a:buClr>
                <a:buSzPct val="75000"/>
              </a:pPr>
              <a:r>
                <a:rPr lang="en-US" sz="2800" dirty="0"/>
                <a:t>IIII </a:t>
              </a:r>
              <a:r>
                <a:rPr lang="en-US" sz="2800" dirty="0" err="1"/>
                <a:t>IIII</a:t>
              </a:r>
              <a:endParaRPr lang="en-US" sz="2800" dirty="0"/>
            </a:p>
            <a:p>
              <a:pPr eaLnBrk="1" hangingPunct="1">
                <a:spcBef>
                  <a:spcPct val="20000"/>
                </a:spcBef>
                <a:buClr>
                  <a:schemeClr val="bg2"/>
                </a:buClr>
                <a:buSzPct val="75000"/>
              </a:pPr>
              <a:r>
                <a:rPr lang="en-US" sz="2800" dirty="0"/>
                <a:t>IIII</a:t>
              </a:r>
            </a:p>
            <a:p>
              <a:endParaRPr lang="en-US" dirty="0"/>
            </a:p>
          </p:txBody>
        </p:sp>
        <p:sp>
          <p:nvSpPr>
            <p:cNvPr id="12" name="Line 34"/>
            <p:cNvSpPr>
              <a:spLocks noChangeShapeType="1"/>
            </p:cNvSpPr>
            <p:nvPr/>
          </p:nvSpPr>
          <p:spPr bwMode="auto">
            <a:xfrm flipV="1">
              <a:off x="4654550" y="3657600"/>
              <a:ext cx="30480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35"/>
            <p:cNvSpPr>
              <a:spLocks noChangeShapeType="1"/>
            </p:cNvSpPr>
            <p:nvPr/>
          </p:nvSpPr>
          <p:spPr bwMode="auto">
            <a:xfrm flipV="1">
              <a:off x="4638675" y="4162425"/>
              <a:ext cx="30480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41"/>
            <p:cNvSpPr>
              <a:spLocks noChangeShapeType="1"/>
            </p:cNvSpPr>
            <p:nvPr/>
          </p:nvSpPr>
          <p:spPr bwMode="auto">
            <a:xfrm flipV="1">
              <a:off x="4654550" y="4676775"/>
              <a:ext cx="304800" cy="22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" name="Rounded Rectangular Callout 14"/>
          <p:cNvSpPr/>
          <p:nvPr/>
        </p:nvSpPr>
        <p:spPr>
          <a:xfrm>
            <a:off x="6858000" y="1295400"/>
            <a:ext cx="2209800" cy="685800"/>
          </a:xfrm>
          <a:prstGeom prst="wedgeRoundRectCallout">
            <a:avLst>
              <a:gd name="adj1" fmla="val 1084"/>
              <a:gd name="adj2" fmla="val 135994"/>
              <a:gd name="adj3" fmla="val 16667"/>
            </a:avLst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981200" y="388203"/>
            <a:ext cx="7467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Twenty-five army indicates were given a blood test to determine their blood type.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429000" y="5562600"/>
            <a:ext cx="5562600" cy="158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6858000" y="1396425"/>
            <a:ext cx="22381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% = f/n*100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19200" y="-127575"/>
            <a:ext cx="63237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Grouped Frequency Distributions 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381000"/>
            <a:ext cx="3429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Class limits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Lower class limit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Upper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class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limit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524000" y="2606040"/>
          <a:ext cx="678180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9534"/>
                <a:gridCol w="1923197"/>
                <a:gridCol w="1315872"/>
                <a:gridCol w="1923197"/>
              </a:tblGrid>
              <a:tr h="7877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Class</a:t>
                      </a:r>
                    </a:p>
                    <a:p>
                      <a:pPr algn="ctr"/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limits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Class boundaries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Tally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Frequency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766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24-30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23.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-30.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///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766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31-37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30.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-37.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/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766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38-44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37.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-44.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////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766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45-51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44.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-51.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////  ////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766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52-58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51.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-58.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////  /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766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59-65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58.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-65.</a:t>
                      </a:r>
                      <a:r>
                        <a:rPr 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24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" charset="0"/>
                        </a:rPr>
                        <a:t>/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4495800" y="381000"/>
            <a:ext cx="4343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Class boundaries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Upper class boundaries</a:t>
            </a:r>
          </a:p>
          <a:p>
            <a:pPr>
              <a:buClr>
                <a:schemeClr val="bg2">
                  <a:lumMod val="50000"/>
                </a:schemeClr>
              </a:buClr>
              <a:buFont typeface="Wingdings" pitchFamily="2" charset="2"/>
              <a:buChar char="q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Lower class boundaries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76200" y="3276600"/>
            <a:ext cx="1295400" cy="533400"/>
          </a:xfrm>
          <a:prstGeom prst="ellipse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First class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76200" y="3962400"/>
            <a:ext cx="1295400" cy="533400"/>
          </a:xfrm>
          <a:prstGeom prst="ellipse">
            <a:avLst/>
          </a:prstGeom>
          <a:solidFill>
            <a:srgbClr val="FF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second class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6199" y="1828800"/>
            <a:ext cx="1295400" cy="685800"/>
          </a:xfrm>
          <a:prstGeom prst="ellipse">
            <a:avLst/>
          </a:prstGeom>
          <a:solidFill>
            <a:srgbClr val="CC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Lower class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2590800" y="1752598"/>
            <a:ext cx="1295400" cy="685800"/>
          </a:xfrm>
          <a:prstGeom prst="ellipse">
            <a:avLst/>
          </a:prstGeom>
          <a:solidFill>
            <a:srgbClr val="CCFFCC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Upper class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Straight Arrow Connector 11"/>
          <p:cNvCxnSpPr>
            <a:stCxn id="10" idx="5"/>
          </p:cNvCxnSpPr>
          <p:nvPr/>
        </p:nvCxnSpPr>
        <p:spPr>
          <a:xfrm rot="16200000" flipH="1">
            <a:off x="1036030" y="2560029"/>
            <a:ext cx="1091033" cy="79930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11" idx="4"/>
          </p:cNvCxnSpPr>
          <p:nvPr/>
        </p:nvCxnSpPr>
        <p:spPr>
          <a:xfrm rot="5400000">
            <a:off x="2419349" y="2686049"/>
            <a:ext cx="1066802" cy="5715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1371600" y="3543300"/>
            <a:ext cx="533400" cy="381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1371600" y="4191000"/>
            <a:ext cx="457200" cy="381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6"/>
          <p:cNvSpPr txBox="1">
            <a:spLocks noChangeArrowheads="1"/>
          </p:cNvSpPr>
          <p:nvPr/>
        </p:nvSpPr>
        <p:spPr bwMode="auto">
          <a:xfrm>
            <a:off x="76200" y="152400"/>
            <a:ext cx="8839200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1">
              <a:buFontTx/>
              <a:buChar char="•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In this distribution, the values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24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of the </a:t>
            </a:r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first </a:t>
            </a: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class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are called “</a:t>
            </a:r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class limits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”.</a:t>
            </a:r>
          </a:p>
          <a:p>
            <a:pPr lvl="1">
              <a:buFontTx/>
              <a:buChar char="•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24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is the “</a:t>
            </a:r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lower class limit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” and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is the “</a:t>
            </a:r>
            <a:r>
              <a:rPr lang="en-US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upper class limit</a:t>
            </a: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lvl="1">
              <a:buFontTx/>
              <a:buChar char="•"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Tx/>
              <a:buChar char="•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numbers in the second column are called </a:t>
            </a: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class boundaries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>
              <a:buFontTx/>
              <a:buChar char="•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class boundaries are used to separate the class so that there is </a:t>
            </a: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no gap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in frequency distribution. </a:t>
            </a:r>
          </a:p>
          <a:p>
            <a:pPr lvl="1" algn="ctr"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Lower boundary= lower limit - 0.5</a:t>
            </a:r>
          </a:p>
          <a:p>
            <a:pPr lvl="1" algn="ctr"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Upper boundary= upper limit + 0.5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/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196870"/>
            <a:ext cx="815340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70C0"/>
              </a:buClr>
              <a:buFont typeface="Wingdings" pitchFamily="2" charset="2"/>
              <a:buChar char="q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Class limits should have the same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decimal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place value as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data, but the class boundaries should have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one additional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place value and end in a 5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For example:</a:t>
            </a:r>
          </a:p>
          <a:p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Class limit 7.8-8.8 </a:t>
            </a:r>
          </a:p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Class boundary  7.75-8.85 </a:t>
            </a:r>
          </a:p>
          <a:p>
            <a:endParaRPr 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ctr"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Lower boundary= lower limit - 0.05</a:t>
            </a:r>
          </a:p>
          <a:p>
            <a:pPr lvl="1" algn="ctr">
              <a:buClr>
                <a:srgbClr val="FF0000"/>
              </a:buClr>
            </a:pP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=7.8- 0.05 =7.7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lvl="1" algn="ctr">
              <a:buClr>
                <a:srgbClr val="FF0000"/>
              </a:buClr>
            </a:pPr>
            <a:endParaRPr lang="en-US" sz="3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ctr"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Upper boundary= upper limit + 0.05</a:t>
            </a:r>
          </a:p>
          <a:p>
            <a:pPr lvl="1" algn="ctr">
              <a:buClr>
                <a:srgbClr val="FF0000"/>
              </a:buClr>
            </a:pP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=8.8+0.05=8.8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28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300" y="6423511"/>
            <a:ext cx="8915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Note: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This PowerPoint is only a summary and your main source should be the book.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698</TotalTime>
  <Words>3727</Words>
  <Application>Microsoft Office PowerPoint</Application>
  <PresentationFormat>On-screen Show (4:3)</PresentationFormat>
  <Paragraphs>899</Paragraphs>
  <Slides>58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59" baseType="lpstr">
      <vt:lpstr>Origin</vt:lpstr>
      <vt:lpstr>Slide 1</vt:lpstr>
      <vt:lpstr>Slide 2</vt:lpstr>
      <vt:lpstr>2-1 Organizing Data</vt:lpstr>
      <vt:lpstr>Slide 4</vt:lpstr>
      <vt:lpstr>Slide 5</vt:lpstr>
      <vt:lpstr>Slide 6</vt:lpstr>
      <vt:lpstr>Slide 7</vt:lpstr>
      <vt:lpstr>Slide 8</vt:lpstr>
      <vt:lpstr>Slide 9</vt:lpstr>
      <vt:lpstr>Slide 10</vt:lpstr>
      <vt:lpstr>Questions ???</vt:lpstr>
      <vt:lpstr>Slide 12</vt:lpstr>
      <vt:lpstr>Slide 13</vt:lpstr>
      <vt:lpstr>Rules for Classes in Grouped Frequency Distributions</vt:lpstr>
      <vt:lpstr>Constructing a Grouped Frequency Distribution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Example 2-7:</vt:lpstr>
      <vt:lpstr>Histograms</vt:lpstr>
      <vt:lpstr>Slide 39</vt:lpstr>
      <vt:lpstr>Frequency Polygons</vt:lpstr>
      <vt:lpstr>Slide 41</vt:lpstr>
      <vt:lpstr>Ogives</vt:lpstr>
      <vt:lpstr>Slide 43</vt:lpstr>
      <vt:lpstr>Slide 44</vt:lpstr>
      <vt:lpstr>Shapes of Distributions</vt:lpstr>
      <vt:lpstr>Slide 46</vt:lpstr>
      <vt:lpstr>Slide 47</vt:lpstr>
      <vt:lpstr>Slide 48</vt:lpstr>
      <vt:lpstr>Slide 49</vt:lpstr>
      <vt:lpstr>Slide 50</vt:lpstr>
      <vt:lpstr>Slide 51</vt:lpstr>
      <vt:lpstr>Example 2-12:</vt:lpstr>
      <vt:lpstr>Slide 53</vt:lpstr>
      <vt:lpstr>Example 2-13: </vt:lpstr>
      <vt:lpstr>Slide 55</vt:lpstr>
      <vt:lpstr>Example 1 : </vt:lpstr>
      <vt:lpstr>Slide 57</vt:lpstr>
      <vt:lpstr>Slide 58</vt:lpstr>
    </vt:vector>
  </TitlesOfParts>
  <Company>17-10-2010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FTR</dc:creator>
  <cp:lastModifiedBy>Samsung</cp:lastModifiedBy>
  <cp:revision>37</cp:revision>
  <dcterms:created xsi:type="dcterms:W3CDTF">2011-06-11T21:14:51Z</dcterms:created>
  <dcterms:modified xsi:type="dcterms:W3CDTF">2013-09-13T09:24:45Z</dcterms:modified>
</cp:coreProperties>
</file>