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13" r:id="rId5"/>
    <p:sldId id="259" r:id="rId6"/>
    <p:sldId id="260" r:id="rId7"/>
    <p:sldId id="261" r:id="rId8"/>
    <p:sldId id="262" r:id="rId9"/>
    <p:sldId id="263" r:id="rId10"/>
    <p:sldId id="314" r:id="rId11"/>
    <p:sldId id="311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316" r:id="rId35"/>
    <p:sldId id="286" r:id="rId36"/>
    <p:sldId id="312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F99E0C-BA85-4CE5-9EF4-4CF7A00B33E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98D32D-7298-4F81-A35E-57EF4E4363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362200" y="-279400"/>
            <a:ext cx="4267200" cy="14224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Chapter(2)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1600200"/>
            <a:ext cx="79248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Frequency Distributions</a:t>
            </a:r>
          </a:p>
          <a:p>
            <a:pPr algn="ctr">
              <a:lnSpc>
                <a:spcPct val="90000"/>
              </a:lnSpc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and Graphs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2400" y="3733800"/>
            <a:ext cx="8915400" cy="2990910"/>
            <a:chOff x="152400" y="3733800"/>
            <a:chExt cx="8915400" cy="2990910"/>
          </a:xfrm>
        </p:grpSpPr>
        <p:sp>
          <p:nvSpPr>
            <p:cNvPr id="7" name="Rectangle 6"/>
            <p:cNvSpPr/>
            <p:nvPr/>
          </p:nvSpPr>
          <p:spPr>
            <a:xfrm>
              <a:off x="152400" y="6324600"/>
              <a:ext cx="89154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Note: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 This PowerPoint is only a summary and your main source should be the book.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295400" y="3733800"/>
              <a:ext cx="6019800" cy="1905000"/>
              <a:chOff x="1524000" y="4191000"/>
              <a:chExt cx="6019800" cy="1905000"/>
            </a:xfrm>
          </p:grpSpPr>
          <p:sp>
            <p:nvSpPr>
              <p:cNvPr id="9" name="Subtitle 2"/>
              <p:cNvSpPr txBox="1">
                <a:spLocks/>
              </p:cNvSpPr>
              <p:nvPr/>
            </p:nvSpPr>
            <p:spPr>
              <a:xfrm>
                <a:off x="3581400" y="5666232"/>
                <a:ext cx="2286000" cy="429768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365760" marR="0" lvl="0" indent="-256032" algn="l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Lecture (2)</a:t>
                </a: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0" name="Subtitle 2"/>
              <p:cNvSpPr txBox="1">
                <a:spLocks/>
              </p:cNvSpPr>
              <p:nvPr/>
            </p:nvSpPr>
            <p:spPr>
              <a:xfrm>
                <a:off x="1524000" y="4191000"/>
                <a:ext cx="6019800" cy="990600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/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buFont typeface="Wingdings 3"/>
                  <a:buChar char=""/>
                  <a:tabLst/>
                  <a:defRPr/>
                </a:pPr>
                <a:endParaRPr kumimoji="0" lang="ar-SA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Lecturer : FATEN AL-HUSSAIN</a:t>
                </a:r>
              </a:p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kumimoji="0" lang="en-US" sz="2800" b="0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65760" marR="0" lvl="0" indent="-256032" algn="ctr" defTabSz="914400" rtl="0" eaLnBrk="1" fontAlgn="auto" latinLnBrk="0" hangingPunct="1">
                  <a:lnSpc>
                    <a:spcPct val="100000"/>
                  </a:lnSpc>
                  <a:spcBef>
                    <a:spcPts val="400"/>
                  </a:spcBef>
                  <a:spcAft>
                    <a:spcPts val="0"/>
                  </a:spcAft>
                  <a:buClr>
                    <a:schemeClr val="accent1"/>
                  </a:buClr>
                  <a:buSzPct val="68000"/>
                  <a:tabLst/>
                  <a:defRPr/>
                </a:pPr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9144000" cy="502920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lower class limit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represents the smallest data value that can be included in the class.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upper class limit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represents the largest data value that can be included in the class.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2941" y="2819400"/>
            <a:ext cx="424927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743200" y="1981200"/>
            <a:ext cx="327660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Questions ???</a:t>
            </a:r>
          </a:p>
        </p:txBody>
      </p:sp>
      <p:pic>
        <p:nvPicPr>
          <p:cNvPr id="5" name="Picture 1028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600200"/>
            <a:ext cx="1166742" cy="1142999"/>
          </a:xfrm>
          <a:prstGeom prst="rect">
            <a:avLst/>
          </a:prstGeom>
          <a:noFill/>
        </p:spPr>
      </p:pic>
      <p:sp>
        <p:nvSpPr>
          <p:cNvPr id="6" name="Rectangle 1026"/>
          <p:cNvSpPr txBox="1">
            <a:spLocks noChangeArrowheads="1"/>
          </p:cNvSpPr>
          <p:nvPr/>
        </p:nvSpPr>
        <p:spPr>
          <a:xfrm>
            <a:off x="304800" y="2895600"/>
            <a:ext cx="6858000" cy="5334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 the class boundaries for each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class ?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533400" y="3733800"/>
            <a:ext cx="3276600" cy="685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2.15 – 3.93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1026"/>
          <p:cNvSpPr txBox="1">
            <a:spLocks noChangeArrowheads="1"/>
          </p:cNvSpPr>
          <p:nvPr/>
        </p:nvSpPr>
        <p:spPr>
          <a:xfrm>
            <a:off x="533400" y="4724400"/>
            <a:ext cx="3276600" cy="685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49.005</a:t>
            </a:r>
            <a:endParaRPr kumimoji="0" lang="en-US" sz="360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91405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numbers are used to separate the classes so that there are no gaps in the frequency distribution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called class boundaries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78272"/>
            <a:ext cx="8763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class width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found by subtracting the lower (or upper) class limit of one class from the lower (or upper) class limit of the next class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52400" y="2770525"/>
            <a:ext cx="9601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 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3505200"/>
          <a:ext cx="5486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068"/>
                <a:gridCol w="2978332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limits 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4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-30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23.5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-37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30.5-37.5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urved Down Arrow 7"/>
          <p:cNvSpPr/>
          <p:nvPr/>
        </p:nvSpPr>
        <p:spPr>
          <a:xfrm rot="16200000">
            <a:off x="3543300" y="4610100"/>
            <a:ext cx="685800" cy="762000"/>
          </a:xfrm>
          <a:prstGeom prst="curvedDownArrow">
            <a:avLst>
              <a:gd name="adj1" fmla="val 12798"/>
              <a:gd name="adj2" fmla="val 31737"/>
              <a:gd name="adj3" fmla="val 1876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 rot="5400000">
            <a:off x="7010399" y="3962400"/>
            <a:ext cx="457200" cy="914400"/>
          </a:xfrm>
          <a:prstGeom prst="curvedRightArrow">
            <a:avLst>
              <a:gd name="adj1" fmla="val 12683"/>
              <a:gd name="adj2" fmla="val 50000"/>
              <a:gd name="adj3" fmla="val 33081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828800"/>
            <a:ext cx="8839200" cy="1200329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Class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width=lower of second class limit-lower of first class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limit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Class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width=upper of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boundary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-lower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first class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boundary 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86200" y="5816025"/>
            <a:ext cx="4144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 width :   31-24 = 7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2133600" y="4800600"/>
            <a:ext cx="1451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class width </a:t>
            </a:r>
            <a:endParaRPr lang="en-US" sz="2000" b="1" dirty="0"/>
          </a:p>
        </p:txBody>
      </p:sp>
      <p:sp>
        <p:nvSpPr>
          <p:cNvPr id="15" name="Rectangle 14"/>
          <p:cNvSpPr/>
          <p:nvPr/>
        </p:nvSpPr>
        <p:spPr>
          <a:xfrm>
            <a:off x="7616762" y="4191000"/>
            <a:ext cx="14510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class width </a:t>
            </a:r>
            <a:endParaRPr lang="en-US" sz="2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525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70C0"/>
              </a:buClr>
              <a:buFont typeface="Wingdings" pitchFamily="2" charset="2"/>
              <a:buChar char="q"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class midpoint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is found by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adding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lower and upper class limit (or boundary) and </a:t>
            </a: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dividing by 2 .</a:t>
            </a:r>
            <a:endParaRPr lang="en-US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71600" y="1676400"/>
            <a:ext cx="5562600" cy="838200"/>
            <a:chOff x="1981200" y="2057400"/>
            <a:chExt cx="5562600" cy="83820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81200" y="2133600"/>
              <a:ext cx="1600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3200" b="0" i="1" u="none" strike="noStrike" cap="none" normalizeH="0" baseline="-30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2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=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18757" y="2057400"/>
              <a:ext cx="4425043" cy="838200"/>
            </a:xfrm>
            <a:prstGeom prst="rect">
              <a:avLst/>
            </a:prstGeom>
            <a:noFill/>
          </p:spPr>
        </p:pic>
      </p:grp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343400" y="2819400"/>
            <a:ext cx="76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Or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71600" y="3810000"/>
            <a:ext cx="6477000" cy="838200"/>
            <a:chOff x="1981200" y="4724400"/>
            <a:chExt cx="6477000" cy="838200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981200" y="4800600"/>
              <a:ext cx="16002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X</a:t>
              </a:r>
              <a:r>
                <a:rPr kumimoji="0" lang="en-US" sz="3200" b="0" i="1" u="none" strike="noStrike" cap="none" normalizeH="0" baseline="-3000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</a:t>
              </a:r>
              <a:r>
                <a:rPr kumimoji="0" lang="en-US" sz="2200" b="0" i="1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en-US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=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21541" y="4724400"/>
              <a:ext cx="5436659" cy="838200"/>
            </a:xfrm>
            <a:prstGeom prst="rect">
              <a:avLst/>
            </a:prstGeom>
            <a:noFill/>
          </p:spPr>
        </p:pic>
      </p:grpSp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105400"/>
            <a:ext cx="2133602" cy="838201"/>
          </a:xfrm>
          <a:prstGeom prst="rect">
            <a:avLst/>
          </a:prstGeom>
          <a:noFill/>
        </p:spPr>
      </p:pic>
      <p:pic>
        <p:nvPicPr>
          <p:cNvPr id="13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5131314"/>
            <a:ext cx="3048000" cy="888486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381000" y="4800600"/>
            <a:ext cx="26153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 :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Rules for Classes in Grouped Frequency Distributions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" y="762000"/>
            <a:ext cx="8991600" cy="5638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There should be 5-20 classes.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class width should be an odd number.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classes must be mutually exclusive.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AutoNum type="arabicPeriod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classes must be continuous.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 The classes must be exhaustive.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The classes must be equal in width </a:t>
            </a:r>
          </a:p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(except in open-ended distributions).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2209800"/>
          <a:ext cx="1219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10-20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20-30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30-40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40-50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50-60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943600" y="2209800"/>
          <a:ext cx="1219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10-20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21-31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32-42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43-53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54-64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971800" y="38100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590800" y="2819400"/>
            <a:ext cx="2971800" cy="762000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Better way to construct a frequency distribution 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3914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Constructing a Grouped Frequency Distribution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1371600"/>
            <a:ext cx="8763000" cy="441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1-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 following data represent the record high temperatures for each of the 50 states. Construct a grouped frequency distribution for the data using 7 classes.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112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100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127   120 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134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118   105   110   109   112  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110   118   117   116   118   122   114   114   105   109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107   112   114   115   118   117   118   122   106   110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116   108   110   121   113   120   119   111   104   111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120   113   120   117   105   110   118   112   114   114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76200"/>
            <a:ext cx="8991600" cy="5715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 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Determine the classes.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Find the class width by dividing the range by the number of classes 7.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High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060575" marR="0" lvl="4" indent="233363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 134 – 100 = 34</a:t>
            </a: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Width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/7 = 34/7 ≈ 4.9=5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867400" y="3429000"/>
            <a:ext cx="2544296" cy="960665"/>
            <a:chOff x="5914080" y="2512450"/>
            <a:chExt cx="3213712" cy="1435294"/>
          </a:xfrm>
        </p:grpSpPr>
        <p:sp>
          <p:nvSpPr>
            <p:cNvPr id="6" name="Oval 5"/>
            <p:cNvSpPr/>
            <p:nvPr/>
          </p:nvSpPr>
          <p:spPr>
            <a:xfrm rot="1116417">
              <a:off x="6021445" y="2512450"/>
              <a:ext cx="2797003" cy="1059916"/>
            </a:xfrm>
            <a:prstGeom prst="ellipse">
              <a:avLst/>
            </a:prstGeom>
            <a:solidFill>
              <a:srgbClr val="CCFFCC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 rot="1239456">
              <a:off x="5914080" y="2711664"/>
              <a:ext cx="3213712" cy="6556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Round up </a:t>
              </a:r>
              <a:endParaRPr lang="en-US" sz="28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>
              <a:off x="5802521" y="3273265"/>
              <a:ext cx="823547" cy="525411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52400"/>
            <a:ext cx="5791200" cy="1219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31775" marR="0" lvl="0" indent="-231775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 2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Tally the data.</a:t>
            </a:r>
          </a:p>
          <a:p>
            <a:pPr marL="231775" marR="0" lvl="0" indent="-231775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Step 3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: Find the frequencies.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676400"/>
          <a:ext cx="7238999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56"/>
                <a:gridCol w="2068144"/>
                <a:gridCol w="1676400"/>
                <a:gridCol w="1752599"/>
              </a:tblGrid>
              <a:tr h="9853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751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590800" y="2667000"/>
            <a:ext cx="182614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99.5 - 104.5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104.5 - 109.5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109.5 - 114.5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114.5 - 119.5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119.5 - 124.5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124.5 - 129.5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129.5 - 134.5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102741" y="2667000"/>
            <a:ext cx="49244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779141" y="2668012"/>
            <a:ext cx="53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28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41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48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49</a:t>
            </a:r>
          </a:p>
          <a:p>
            <a:pPr algn="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50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143000"/>
            <a:ext cx="8763000" cy="441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-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The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data shown here represent the number of miles per gallon that 30 selected four-wheel- drive sports utility vehicles obtained in city driving.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17   12   14   16   18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16   18   12   16   17   15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15   16   12   15   16   16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12   14   15   12   15   15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19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13   16   18   16   14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228600"/>
            <a:ext cx="8991600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Range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High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Low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060575" marR="0" lvl="4" indent="233363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itchFamily="1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 19 – 12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the class consisting of the single data value can be used. They are 12,13,14,15,16,17,18,19.</a:t>
            </a: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1" charset="2"/>
              <a:buNone/>
              <a:tabLst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303338" marR="0" lvl="2" indent="-342900" algn="l" defTabSz="914400" rtl="0" eaLnBrk="1" fontAlgn="auto" latinLnBrk="0" hangingPunct="1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Clr>
                <a:srgbClr val="00B0F0"/>
              </a:buClr>
              <a:buSzPct val="100000"/>
              <a:buFont typeface="Wingdings" pitchFamily="2" charset="2"/>
              <a:buChar char="q"/>
              <a:tabLst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type of distribution is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called ungrouped frequency distribution 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381000" y="1524000"/>
            <a:ext cx="8305800" cy="4191000"/>
          </a:xfrm>
          <a:prstGeom prst="rect">
            <a:avLst/>
          </a:prstGeom>
          <a:noFill/>
        </p:spPr>
        <p:txBody>
          <a:bodyPr vert="horz" lIns="90488" tIns="44450" rIns="90488" bIns="44450">
            <a:normAutofit lnSpcReduction="10000"/>
          </a:bodyPr>
          <a:lstStyle/>
          <a:p>
            <a:pPr marL="365760" marR="0" lvl="0" indent="-256032" algn="l" defTabSz="1682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>
                <a:tab pos="976313" algn="l"/>
                <a:tab pos="11461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2-1  Organizing Data</a:t>
            </a:r>
          </a:p>
          <a:p>
            <a:pPr marL="365760" marR="0" lvl="0" indent="-256032" algn="l" defTabSz="1682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tabLst>
                <a:tab pos="976313" algn="l"/>
                <a:tab pos="1146175" algn="l"/>
              </a:tabLst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1682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>
                <a:tab pos="976313" algn="l"/>
                <a:tab pos="11461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2-2  Histograms, Frequency Polygons, and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Ogives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168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1" charset="2"/>
              <a:buNone/>
              <a:tabLst>
                <a:tab pos="976313" algn="l"/>
                <a:tab pos="1146175" algn="l"/>
              </a:tabLst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1682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q"/>
              <a:tabLst>
                <a:tab pos="976313" algn="l"/>
                <a:tab pos="114617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2-3  Other Types of Graphs</a:t>
            </a:r>
          </a:p>
        </p:txBody>
      </p:sp>
      <p:sp>
        <p:nvSpPr>
          <p:cNvPr id="5" name="Rectangle 4"/>
          <p:cNvSpPr/>
          <p:nvPr/>
        </p:nvSpPr>
        <p:spPr>
          <a:xfrm>
            <a:off x="2743200" y="228600"/>
            <a:ext cx="2971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432560"/>
          <a:ext cx="7238999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56"/>
                <a:gridCol w="2068144"/>
                <a:gridCol w="1676400"/>
                <a:gridCol w="1752599"/>
              </a:tblGrid>
              <a:tr h="74321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48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11.5-12.5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12.5-13.5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13.5-14.5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14.5-15.5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15.5-16.5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16.5-17.5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17.5-18.5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18.5-19.5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3276600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4-9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10-15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16-21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22-27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28-33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1219200"/>
            <a:ext cx="76200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Find the class boundary , midpoint of the last class and the class width?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295400"/>
          <a:ext cx="60960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4-9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–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10-15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-15.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16-21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-21.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22-27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-27.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28-33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27.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-33.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05200" y="304800"/>
            <a:ext cx="1828800" cy="60960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Solution </a:t>
            </a:r>
            <a:endParaRPr lang="en-US" sz="28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400" y="4596685"/>
            <a:ext cx="8686800" cy="965915"/>
            <a:chOff x="0" y="2691685"/>
            <a:chExt cx="8686800" cy="965915"/>
          </a:xfrm>
        </p:grpSpPr>
        <p:grpSp>
          <p:nvGrpSpPr>
            <p:cNvPr id="7" name="Group 6"/>
            <p:cNvGrpSpPr/>
            <p:nvPr/>
          </p:nvGrpSpPr>
          <p:grpSpPr>
            <a:xfrm>
              <a:off x="0" y="2819400"/>
              <a:ext cx="5562600" cy="838200"/>
              <a:chOff x="1981200" y="2057400"/>
              <a:chExt cx="5562600" cy="838200"/>
            </a:xfrm>
          </p:grpSpPr>
          <p:sp>
            <p:nvSpPr>
              <p:cNvPr id="10" name="Rectangle 4"/>
              <p:cNvSpPr>
                <a:spLocks noChangeArrowheads="1"/>
              </p:cNvSpPr>
              <p:nvPr/>
            </p:nvSpPr>
            <p:spPr bwMode="auto">
              <a:xfrm>
                <a:off x="1981200" y="2133600"/>
                <a:ext cx="1600200" cy="584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0" i="1" u="none" strike="noStrike" cap="none" normalizeH="0" baseline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X</a:t>
                </a:r>
                <a:r>
                  <a:rPr kumimoji="0" lang="en-US" sz="3200" b="0" i="1" u="none" strike="noStrike" cap="none" normalizeH="0" baseline="-3000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m</a:t>
                </a:r>
                <a:r>
                  <a:rPr kumimoji="0" lang="en-US" sz="2200" b="0" i="1" u="none" strike="noStrike" cap="none" normalizeH="0" baseline="-30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r>
                  <a:rPr kumimoji="0" lang="en-US" sz="2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 = 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1" name="Picture 3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118757" y="2057400"/>
                <a:ext cx="4425043" cy="838200"/>
              </a:xfrm>
              <a:prstGeom prst="rect">
                <a:avLst/>
              </a:prstGeom>
              <a:noFill/>
            </p:spPr>
          </p:pic>
        </p:grpSp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62600" y="2691685"/>
              <a:ext cx="1905000" cy="965915"/>
            </a:xfrm>
            <a:prstGeom prst="rect">
              <a:avLst/>
            </a:prstGeom>
            <a:noFill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43800" y="2884715"/>
              <a:ext cx="1143000" cy="544285"/>
            </a:xfrm>
            <a:prstGeom prst="rect">
              <a:avLst/>
            </a:prstGeom>
            <a:noFill/>
          </p:spPr>
        </p:pic>
      </p:grpSp>
      <p:sp>
        <p:nvSpPr>
          <p:cNvPr id="12" name="Rectangle 11"/>
          <p:cNvSpPr/>
          <p:nvPr/>
        </p:nvSpPr>
        <p:spPr>
          <a:xfrm>
            <a:off x="1143000" y="5562600"/>
            <a:ext cx="4114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width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10 - 4 = 6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33400" y="2057400"/>
            <a:ext cx="7924800" cy="1447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Histograms, Frequency Polygons, and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Ogives</a:t>
            </a:r>
            <a:endParaRPr lang="en-US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0"/>
            <a:ext cx="8915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three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most commonly used graphs in research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as follows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histogram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The frequency polygon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 The cumulative frequency graph, or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Ogive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511314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For Continuous  Data 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366897"/>
            <a:ext cx="8915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histogram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a graph that displays the data by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using contiguous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vertical bars (unless the frequency of 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 is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0) of various heights to represent the frequencies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of the classes.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152400"/>
            <a:ext cx="2743200" cy="8382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Histogram</a:t>
            </a:r>
          </a:p>
          <a:p>
            <a:pPr algn="ctr"/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73380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boundaries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 represented on the horizontal axis </a:t>
            </a:r>
          </a:p>
          <a:p>
            <a:pPr>
              <a:buClr>
                <a:srgbClr val="00B0F0"/>
              </a:buClr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 x-axis ,put class boundaries .On y-axis ,put frequency ).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6858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Construct a histogram to represent the data for the record high temperatures for each of the 50 states (see Example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2–2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for the data).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461964"/>
          <a:ext cx="6400800" cy="371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165"/>
                <a:gridCol w="2412835"/>
                <a:gridCol w="1955800"/>
              </a:tblGrid>
              <a:tr h="69271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12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99.5 - 104.5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104.5 - 109.5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109.5 - 114.5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114.5 - 119.5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119.5 - 124.5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124.5 - 129.5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129.5 - 134.5</a:t>
                      </a:r>
                    </a:p>
                    <a:p>
                      <a:endParaRPr lang="en-US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en-US" sz="240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-76200"/>
            <a:ext cx="2590800" cy="9906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2-4:</a:t>
            </a:r>
            <a:endParaRPr lang="en-US" sz="3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" y="3048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Histograms </a:t>
            </a:r>
            <a:r>
              <a:rPr lang="en-US" sz="32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class boundaries and frequencies of the classes.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28600"/>
            <a:ext cx="3886200" cy="8382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sz="32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polygons</a:t>
            </a:r>
            <a:endParaRPr lang="en-US" sz="32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1460718"/>
            <a:ext cx="8915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frequency polygon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 graph that displays the data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using lines that connect points plotted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frequencies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midpoints of the classes.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frequencies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are represented by the heights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points.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723382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midpoints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represented on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horizontal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axis.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4876800"/>
            <a:ext cx="75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 x-axis ,put class midpoints .On y-axis ,put frequency ).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609600"/>
            <a:ext cx="845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Construct a frequency polygon to represent the data for the record high temperatures for each of the 50 states (see Example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2–2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for the data).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533400" y="76200"/>
            <a:ext cx="350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2-5:</a:t>
            </a:r>
            <a:endParaRPr lang="en-US" sz="32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2362200"/>
          <a:ext cx="5486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56"/>
                <a:gridCol w="2068144"/>
                <a:gridCol w="1676400"/>
              </a:tblGrid>
              <a:tr h="74321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Midpoints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948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  <a:p>
                      <a:endParaRPr lang="en-US" sz="24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76200"/>
            <a:ext cx="7162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2-1 Organizing Data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1143000"/>
            <a:ext cx="8915400" cy="426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00B050"/>
              </a:buClr>
              <a:buSzPct val="68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Data collected in original form is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called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raw data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00B050"/>
              </a:buClr>
              <a:buSzPct val="68000"/>
              <a:buFont typeface="Wingdings" pitchFamily="2" charset="2"/>
              <a:buChar char="n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For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example: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00B050"/>
              </a:buClr>
              <a:buSzPct val="68000"/>
              <a:tabLst/>
              <a:defRPr/>
            </a:pP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00B050"/>
              </a:buClr>
              <a:buSzPct val="68000"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00B050"/>
              </a:buClr>
              <a:buSzPct val="68000"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Clr>
                <a:srgbClr val="00B050"/>
              </a:buClr>
              <a:buSzPct val="68000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ine 1027"/>
          <p:cNvSpPr>
            <a:spLocks noChangeShapeType="1"/>
          </p:cNvSpPr>
          <p:nvPr/>
        </p:nvSpPr>
        <p:spPr bwMode="auto">
          <a:xfrm>
            <a:off x="4800600" y="2133600"/>
            <a:ext cx="0" cy="4038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" name="Group 1061"/>
          <p:cNvGraphicFramePr>
            <a:graphicFrameLocks noGrp="1"/>
          </p:cNvGraphicFramePr>
          <p:nvPr/>
        </p:nvGraphicFramePr>
        <p:xfrm>
          <a:off x="533400" y="3784599"/>
          <a:ext cx="3581400" cy="1930401"/>
        </p:xfrm>
        <a:graphic>
          <a:graphicData uri="http://schemas.openxmlformats.org/drawingml/2006/table">
            <a:tbl>
              <a:tblPr/>
              <a:tblGrid>
                <a:gridCol w="596900"/>
                <a:gridCol w="596900"/>
                <a:gridCol w="596900"/>
                <a:gridCol w="596900"/>
                <a:gridCol w="596900"/>
                <a:gridCol w="596900"/>
              </a:tblGrid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143000" y="3200400"/>
            <a:ext cx="1981200" cy="519113"/>
            <a:chOff x="1143000" y="2909887"/>
            <a:chExt cx="1981200" cy="519113"/>
          </a:xfrm>
        </p:grpSpPr>
        <p:sp>
          <p:nvSpPr>
            <p:cNvPr id="8" name="Text Box 1062"/>
            <p:cNvSpPr txBox="1">
              <a:spLocks noChangeArrowheads="1"/>
            </p:cNvSpPr>
            <p:nvPr/>
          </p:nvSpPr>
          <p:spPr bwMode="auto">
            <a:xfrm>
              <a:off x="1295400" y="2909887"/>
              <a:ext cx="1828800" cy="51911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Raw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Data</a:t>
              </a:r>
            </a:p>
          </p:txBody>
        </p:sp>
        <p:sp>
          <p:nvSpPr>
            <p:cNvPr id="9" name="Line 1064"/>
            <p:cNvSpPr>
              <a:spLocks noChangeShapeType="1"/>
            </p:cNvSpPr>
            <p:nvPr/>
          </p:nvSpPr>
          <p:spPr bwMode="auto">
            <a:xfrm>
              <a:off x="1143000" y="3367087"/>
              <a:ext cx="198120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0" name="Group 1121"/>
          <p:cNvGraphicFramePr>
            <a:graphicFrameLocks noGrp="1"/>
          </p:cNvGraphicFramePr>
          <p:nvPr/>
        </p:nvGraphicFramePr>
        <p:xfrm>
          <a:off x="5715000" y="2514600"/>
          <a:ext cx="2286000" cy="3753486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Score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351270"/>
            <a:ext cx="89154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28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sz="28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polygons use class midpoints and frequencies of the classes.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8841" y="1676400"/>
            <a:ext cx="683595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8800" y="1905000"/>
            <a:ext cx="3276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frequency polygon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anchored on the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x-axis before the first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class and after the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last class.</a:t>
            </a: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10800000" flipV="1">
            <a:off x="2286015" y="2798295"/>
            <a:ext cx="3428985" cy="215470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2400"/>
            <a:ext cx="6705600" cy="8382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Cumulative Frequency Graphs Or </a:t>
            </a:r>
            <a:r>
              <a:rPr lang="en-US" sz="2800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Ogives</a:t>
            </a:r>
            <a:endParaRPr lang="en-US" sz="2800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1430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8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ogive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is a graph that represents the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cumulative frequencies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classes in a frequency distribution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3723382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upper class boundaries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are represented on the horizontal axis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942582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On x-axis ,put  upper class boundaries .On y-axis ,put cumulative frequency ).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272605"/>
            <a:ext cx="910698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Cumulative frequency distribution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a distribution that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shows the number of data values less than or equal t a specific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value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533400"/>
            <a:ext cx="8915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Construct an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ogive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to represent the data for the record high temperatures for each of the 50 states (see Example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2–2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for the data).</a:t>
            </a:r>
          </a:p>
        </p:txBody>
      </p:sp>
      <p:sp>
        <p:nvSpPr>
          <p:cNvPr id="5" name="Rectangle 4"/>
          <p:cNvSpPr/>
          <p:nvPr/>
        </p:nvSpPr>
        <p:spPr>
          <a:xfrm>
            <a:off x="-76200" y="-76200"/>
            <a:ext cx="2590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Example 2-6:</a:t>
            </a:r>
            <a:endParaRPr lang="en-US" sz="32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6400" y="2286000"/>
          <a:ext cx="5922746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798"/>
                <a:gridCol w="2335731"/>
                <a:gridCol w="1835217"/>
              </a:tblGrid>
              <a:tr h="74543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6456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99.5 - 104.5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104.5 - 109.5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109.5 - 114.5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114.5 - 119.5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119.5 - 124.5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124.5 - 129.5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129.5 - 134.5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0"/>
          <a:ext cx="4648200" cy="2445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820"/>
                <a:gridCol w="1833093"/>
                <a:gridCol w="1440287"/>
              </a:tblGrid>
              <a:tr h="433941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Limits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520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100 - 104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105 - 109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110 - 114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115 - 119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120 - 124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125 - 129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130 -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1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99.5 - 104.5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104.5 - 109.5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109.5 - 114.5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114.5 - 119.5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119.5 - 124.5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124.5 - 129.5</a:t>
                      </a:r>
                    </a:p>
                    <a:p>
                      <a:pPr algn="ctr"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129.5 - 134.5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0" y="2484120"/>
          <a:ext cx="4800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719"/>
                <a:gridCol w="1963881"/>
              </a:tblGrid>
              <a:tr h="745071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99526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99.5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104.5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109.5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114.5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119.5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124.5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129.5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Less than 134.5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6788" y="1205805"/>
            <a:ext cx="830381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Cumulative frequency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sum of the frequencies </a:t>
            </a:r>
          </a:p>
          <a:p>
            <a:pPr>
              <a:buClr>
                <a:srgbClr val="0070C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accumulated up t the upper boundary of a class in </a:t>
            </a:r>
          </a:p>
          <a:p>
            <a:pPr>
              <a:buClr>
                <a:srgbClr val="0070C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distortion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3048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Ogives</a:t>
            </a:r>
            <a:r>
              <a:rPr lang="en-US" sz="3200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use upper class boundaries and cumulative frequencies of the classes.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7924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228600"/>
            <a:ext cx="80334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Relative Frequency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2017693"/>
            <a:ext cx="86164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distribution using proportions instead f raw data as </a:t>
            </a:r>
          </a:p>
          <a:p>
            <a:pPr>
              <a:buClr>
                <a:srgbClr val="0070C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frequencies called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relative frequency 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-258762"/>
            <a:ext cx="2590800" cy="8683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2-7:</a:t>
            </a:r>
            <a:endParaRPr lang="en-US" sz="36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" y="6096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Construct a histogram, frequency polygon,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ogive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using relative frequencies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distribution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(shown here) of the miles that 20 randomly selected runners ran during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given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week.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67200" y="2225040"/>
          <a:ext cx="4572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2"/>
                <a:gridCol w="2186608"/>
              </a:tblGrid>
              <a:tr h="752985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8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242628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5.5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10.5 - 15.5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15.5 - 20.5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20.5 - 25.5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25.5 - 30.5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30.5 - 35.5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35.5 - 40.5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-76200"/>
            <a:ext cx="2819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Histograms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209800"/>
          <a:ext cx="60198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307"/>
                <a:gridCol w="1743781"/>
                <a:gridCol w="2373712"/>
              </a:tblGrid>
              <a:tr h="78377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</a:p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f )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Relative Frequency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7382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5.5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10.5 - 15.5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15.5 - 20.5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20.5 - 25.5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25.5 - 30.5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30.5 - 35.5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35.5 - 40.5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685800"/>
            <a:ext cx="8382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The following is a frequency distribution of miles run per week by 20 selected runners.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67000" y="5572780"/>
            <a:ext cx="12586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48200" y="5572780"/>
            <a:ext cx="16482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rf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1.00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6705600" y="1752600"/>
            <a:ext cx="2209800" cy="838200"/>
          </a:xfrm>
          <a:prstGeom prst="wedgeRoundRectCallout">
            <a:avLst>
              <a:gd name="adj1" fmla="val -80274"/>
              <a:gd name="adj2" fmla="val 67128"/>
              <a:gd name="adj3" fmla="val 16667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1828800"/>
            <a:ext cx="2057400" cy="685800"/>
          </a:xfrm>
          <a:prstGeom prst="rect">
            <a:avLst/>
          </a:prstGeom>
          <a:noFill/>
        </p:spPr>
      </p:pic>
      <p:sp>
        <p:nvSpPr>
          <p:cNvPr id="11" name="Rounded Rectangular Callout 10"/>
          <p:cNvSpPr/>
          <p:nvPr/>
        </p:nvSpPr>
        <p:spPr>
          <a:xfrm>
            <a:off x="6781800" y="4191000"/>
            <a:ext cx="2133600" cy="1828800"/>
          </a:xfrm>
          <a:prstGeom prst="wedgeRoundRectCallout">
            <a:avLst>
              <a:gd name="adj1" fmla="val -74023"/>
              <a:gd name="adj2" fmla="val 37776"/>
              <a:gd name="adj3" fmla="val 16667"/>
            </a:avLst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sum of the relative frequencies will always be 1 </a:t>
            </a:r>
            <a:endParaRPr lang="en-US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4572000" y="2971800"/>
            <a:ext cx="98135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1/20 =</a:t>
            </a:r>
          </a:p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2/20 =</a:t>
            </a:r>
          </a:p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3/20 =</a:t>
            </a:r>
          </a:p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5/20 =</a:t>
            </a:r>
          </a:p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4/20 =</a:t>
            </a:r>
          </a:p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3/20 =</a:t>
            </a:r>
          </a:p>
          <a:p>
            <a:pPr algn="ctr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2/20 =</a:t>
            </a:r>
          </a:p>
        </p:txBody>
      </p:sp>
      <p:sp>
        <p:nvSpPr>
          <p:cNvPr id="13" name="TextBox 8"/>
          <p:cNvSpPr txBox="1">
            <a:spLocks noChangeArrowheads="1"/>
          </p:cNvSpPr>
          <p:nvPr/>
        </p:nvSpPr>
        <p:spPr bwMode="auto">
          <a:xfrm>
            <a:off x="5522912" y="2978150"/>
            <a:ext cx="7232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0.05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0.10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0.25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0.20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0.15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90800" y="5638800"/>
            <a:ext cx="3657600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" y="2286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Use the class boundaries and the 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relative frequencies 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of the classes.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1"/>
            <a:ext cx="7467600" cy="439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SzPct val="100000"/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Each raw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 is placed into a quantitative or qualitative category called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class.</a:t>
            </a:r>
          </a:p>
          <a:p>
            <a:pPr>
              <a:buSzPct val="100000"/>
              <a:buFont typeface="Wingdings" pitchFamily="2" charset="2"/>
              <a:buChar char="q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100000"/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class then is the number of data values contained in a specific class called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frequency 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-76200"/>
            <a:ext cx="52578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b="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Frequency Polygons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95400" y="2362200"/>
          <a:ext cx="632460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13"/>
                <a:gridCol w="2046194"/>
                <a:gridCol w="2046194"/>
              </a:tblGrid>
              <a:tr h="767443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Midpoints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Relative Frequency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843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5.5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10.5 - 15.5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15.5 - 20.5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20.5 - 25.5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25.5 - 30.5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30.5 - 35.5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35.5 - 40.5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  <a:p>
                      <a:endParaRPr lang="en-US" sz="240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0.05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0.20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0.15</a:t>
                      </a:r>
                    </a:p>
                    <a:p>
                      <a:pPr algn="ctr">
                        <a:defRPr/>
                      </a:pP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6858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The following is a frequency distribution of miles run per week by 20 selected runners.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52400" y="2286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Use the class midpoints and the relative frequencies of the classes.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00199"/>
            <a:ext cx="6858000" cy="449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-228600"/>
            <a:ext cx="2057400" cy="838200"/>
          </a:xfrm>
        </p:spPr>
        <p:txBody>
          <a:bodyPr/>
          <a:lstStyle/>
          <a:p>
            <a:pPr eaLnBrk="1" hangingPunct="1"/>
            <a:r>
              <a:rPr lang="en-US" sz="40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Ogives</a:t>
            </a:r>
            <a:endParaRPr lang="en-US" sz="40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179617"/>
          <a:ext cx="8382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1927860"/>
                <a:gridCol w="2037190"/>
                <a:gridCol w="2405270"/>
              </a:tblGrid>
              <a:tr h="752985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Cumulative Frequency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Cum. Rel. Frequency</a:t>
                      </a:r>
                      <a:endParaRPr lang="en-US" sz="2400" b="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262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5.5</a:t>
                      </a:r>
                      <a:r>
                        <a:rPr lang="en-US" sz="24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10.5 - 15.5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15.5 - 20.5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20.5 - 25.5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25.5 - 30.5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30.5 - 35.5</a:t>
                      </a: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35.5 - 40.5</a:t>
                      </a:r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609600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following is a frequency distribution of miles run per week by 20 selected runners.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6638678" y="2971800"/>
            <a:ext cx="113531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r"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1/20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  <a:p>
            <a:pPr algn="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3/20 =</a:t>
            </a:r>
          </a:p>
          <a:p>
            <a:pPr algn="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6/20 =</a:t>
            </a:r>
          </a:p>
          <a:p>
            <a:pPr algn="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11/20 =</a:t>
            </a:r>
          </a:p>
          <a:p>
            <a:pPr algn="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15/20 =</a:t>
            </a:r>
          </a:p>
          <a:p>
            <a:pPr algn="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18/20 =</a:t>
            </a:r>
          </a:p>
          <a:p>
            <a:pPr algn="r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20/20 =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7750175" y="2978150"/>
            <a:ext cx="7232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0.05</a:t>
            </a:r>
            <a:endParaRPr lang="en-US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0.30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0.55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0.75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0.90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1.00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2743200" y="5634335"/>
            <a:ext cx="11047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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20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11"/>
          <p:cNvCxnSpPr>
            <a:cxnSpLocks noChangeShapeType="1"/>
          </p:cNvCxnSpPr>
          <p:nvPr/>
        </p:nvCxnSpPr>
        <p:spPr bwMode="auto">
          <a:xfrm>
            <a:off x="2743200" y="5639097"/>
            <a:ext cx="1066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1" name="Rounded Rectangular Callout 10"/>
          <p:cNvSpPr/>
          <p:nvPr/>
        </p:nvSpPr>
        <p:spPr>
          <a:xfrm>
            <a:off x="4953000" y="990600"/>
            <a:ext cx="4114800" cy="838200"/>
          </a:xfrm>
          <a:prstGeom prst="wedgeRoundRectCallout">
            <a:avLst>
              <a:gd name="adj1" fmla="val -2294"/>
              <a:gd name="adj2" fmla="val 113409"/>
              <a:gd name="adj3" fmla="val 16667"/>
            </a:avLst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990600"/>
            <a:ext cx="3886200" cy="9144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3048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latin typeface="Times New Roman" pitchFamily="18" charset="0"/>
                <a:cs typeface="Times New Roman" pitchFamily="18" charset="0"/>
              </a:rPr>
              <a:t>Ogives</a:t>
            </a:r>
            <a:r>
              <a:rPr lang="en-US" sz="32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use upper class boundaries and cumulative frequencies of the classes.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1676400"/>
          <a:ext cx="50292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057400"/>
              </a:tblGrid>
              <a:tr h="956511">
                <a:tc>
                  <a:txBody>
                    <a:bodyPr/>
                    <a:lstStyle/>
                    <a:p>
                      <a:pPr marL="0" indent="0"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  <a:r>
                        <a:rPr lang="en-US" sz="2400" b="1" baseline="0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Boundaries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Cum. Rel. Frequency</a:t>
                      </a:r>
                      <a:endParaRPr lang="en-US" sz="2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82089">
                <a:tc>
                  <a:txBody>
                    <a:bodyPr/>
                    <a:lstStyle/>
                    <a:p>
                      <a:endParaRPr lang="en-US" sz="240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66963" y="2591812"/>
            <a:ext cx="197041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 5.5</a:t>
            </a:r>
          </a:p>
          <a:p>
            <a:pPr>
              <a:defRPr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</a:t>
            </a: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than 10.5</a:t>
            </a:r>
          </a:p>
          <a:p>
            <a:pPr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15.5</a:t>
            </a:r>
          </a:p>
          <a:p>
            <a:pPr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20.5</a:t>
            </a:r>
          </a:p>
          <a:p>
            <a:pPr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25.5</a:t>
            </a:r>
          </a:p>
          <a:p>
            <a:pPr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30.5</a:t>
            </a:r>
          </a:p>
          <a:p>
            <a:pPr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35.5</a:t>
            </a:r>
          </a:p>
          <a:p>
            <a:pPr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Less than 40.5</a:t>
            </a:r>
          </a:p>
        </p:txBody>
      </p:sp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513388" y="2591812"/>
            <a:ext cx="7232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>
              <a:defRPr/>
            </a:pP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0.05</a:t>
            </a:r>
            <a:endParaRPr lang="en-US" sz="24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0.15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0.30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0.55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0.75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0.90</a:t>
            </a:r>
          </a:p>
          <a:p>
            <a:pPr algn="ctr">
              <a:defRPr/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1.00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52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Use the upper class boundaries and the cumulative relative frequencies.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7010400" cy="397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609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u="sng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Shapes of Distributions</a:t>
            </a:r>
          </a:p>
        </p:txBody>
      </p:sp>
      <p:pic>
        <p:nvPicPr>
          <p:cNvPr id="5" name="Picture 9" descr="j_shap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7" y="2990850"/>
            <a:ext cx="3719513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reverse_j_shap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7287" y="3005138"/>
            <a:ext cx="3719513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685800" y="615950"/>
            <a:ext cx="7924800" cy="2279650"/>
            <a:chOff x="914400" y="1143000"/>
            <a:chExt cx="7924800" cy="2279650"/>
          </a:xfrm>
        </p:grpSpPr>
        <p:pic>
          <p:nvPicPr>
            <p:cNvPr id="8" name="Picture 6" descr="bell_shaped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4400" y="1162050"/>
              <a:ext cx="3733800" cy="226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uniform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05400" y="1143000"/>
              <a:ext cx="3733800" cy="227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Straight Arrow Connector 9"/>
            <p:cNvCxnSpPr/>
            <p:nvPr/>
          </p:nvCxnSpPr>
          <p:spPr>
            <a:xfrm>
              <a:off x="5410200" y="1903412"/>
              <a:ext cx="3200400" cy="1588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410200" y="1447800"/>
              <a:ext cx="685800" cy="381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Flat</a:t>
              </a:r>
              <a:endPara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>
              <a:off x="1143000" y="1447800"/>
              <a:ext cx="1371600" cy="13716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6200000" flipH="1">
              <a:off x="3048000" y="1524000"/>
              <a:ext cx="1523999" cy="13716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-76200" y="5341203"/>
            <a:ext cx="937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 shaped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few data values on left side and increases as one moves to right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Reverse J shaped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opposite of the j-shaped distribution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ight_skew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255713"/>
            <a:ext cx="371475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left_skew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2037" y="1241425"/>
            <a:ext cx="3733800" cy="226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605135"/>
            <a:ext cx="746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Positively skewed                               Negatively skewed</a:t>
            </a:r>
            <a:endParaRPr lang="en-US" sz="2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62000" y="3810000"/>
            <a:ext cx="7924800" cy="2286000"/>
            <a:chOff x="838200" y="3810000"/>
            <a:chExt cx="7924800" cy="2286000"/>
          </a:xfrm>
        </p:grpSpPr>
        <p:pic>
          <p:nvPicPr>
            <p:cNvPr id="8" name="Picture 10" descr="bimodal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38200" y="3843338"/>
              <a:ext cx="3714750" cy="2249487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9" name="Picture 11" descr="u_shaped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29200" y="3843338"/>
              <a:ext cx="3733800" cy="2252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Oval 9"/>
            <p:cNvSpPr/>
            <p:nvPr/>
          </p:nvSpPr>
          <p:spPr>
            <a:xfrm>
              <a:off x="1371600" y="3962400"/>
              <a:ext cx="1066800" cy="9906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667000" y="3810000"/>
              <a:ext cx="1066800" cy="9906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/>
          <p:cNvSpPr/>
          <p:nvPr/>
        </p:nvSpPr>
        <p:spPr>
          <a:xfrm>
            <a:off x="1295400" y="990600"/>
            <a:ext cx="10668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1066800"/>
            <a:ext cx="10668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565970"/>
            <a:ext cx="77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Several other types of graphs are often used in statistics. We will discuss three other types of graphs as follows: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A bar graph 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A Pareto chart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3. The Time series graph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4. The Pie graph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304800"/>
            <a:ext cx="49854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Types of Graphs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447800"/>
            <a:ext cx="5029200" cy="440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" y="1524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bar</a:t>
            </a:r>
            <a:r>
              <a:rPr lang="en-US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en-US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represents the data by using vertical or horizontal bars whose heights or lengths represent the frequencies of the data . </a:t>
            </a: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the data are 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qualitative or 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categorical </a:t>
            </a:r>
          </a:p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,bar graphs can be used. </a:t>
            </a:r>
          </a:p>
          <a:p>
            <a:pPr>
              <a:buClr>
                <a:srgbClr val="00B0F0"/>
              </a:buClr>
            </a:pP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Page (70)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99846"/>
            <a:ext cx="9144000" cy="5819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Pareto chart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is used to represent a frequency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distribution for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categorical variable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and the frequencies are displayed by the heights of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vertical bars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which are arranged in order from 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highest to lowest.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Pareto chart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the variable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displayed on the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horizontal axis is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qualitative or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categorical, a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Pareto chart can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2112962"/>
            <a:ext cx="48768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5070"/>
            <a:ext cx="90678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lnSpc>
                <a:spcPct val="90000"/>
              </a:lnSpc>
              <a:spcBef>
                <a:spcPct val="50000"/>
              </a:spcBef>
              <a:buClr>
                <a:srgbClr val="00B050"/>
              </a:buClr>
              <a:buSzPct val="68000"/>
              <a:buFont typeface="Wingdings" pitchFamily="2" charset="2"/>
              <a:buChar char="n"/>
              <a:defRPr/>
            </a:pPr>
            <a:r>
              <a:rPr lang="en-US" sz="28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frequency distribution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organization of raw data in table form, using classes and frequencies.  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447800" y="1371600"/>
            <a:ext cx="6172200" cy="685800"/>
            <a:chOff x="1143000" y="1524000"/>
            <a:chExt cx="6172200" cy="685800"/>
          </a:xfrm>
        </p:grpSpPr>
        <p:sp>
          <p:nvSpPr>
            <p:cNvPr id="6" name="Rectangle 5"/>
            <p:cNvSpPr/>
            <p:nvPr/>
          </p:nvSpPr>
          <p:spPr>
            <a:xfrm>
              <a:off x="1143000" y="1524000"/>
              <a:ext cx="6172200" cy="685800"/>
            </a:xfrm>
            <a:prstGeom prst="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9200" y="1548825"/>
              <a:ext cx="605986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Two types of frequency distribution</a:t>
              </a:r>
              <a:endParaRPr lang="en-US" sz="3200" dirty="0">
                <a:solidFill>
                  <a:srgbClr val="0070C0"/>
                </a:solidFill>
              </a:endParaRPr>
            </a:p>
          </p:txBody>
        </p:sp>
      </p:grpSp>
      <p:sp useBgFill="1">
        <p:nvSpPr>
          <p:cNvPr id="9" name="Right Brace 8"/>
          <p:cNvSpPr/>
          <p:nvPr/>
        </p:nvSpPr>
        <p:spPr>
          <a:xfrm rot="16200000">
            <a:off x="3962400" y="-533399"/>
            <a:ext cx="762000" cy="5943600"/>
          </a:xfrm>
          <a:prstGeom prst="rightBrace">
            <a:avLst>
              <a:gd name="adj1" fmla="val 17424"/>
              <a:gd name="adj2" fmla="val 50000"/>
            </a:avLst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2895600"/>
            <a:ext cx="3429000" cy="685800"/>
          </a:xfrm>
          <a:prstGeom prst="rect">
            <a:avLst/>
          </a:prstGeom>
          <a:solidFill>
            <a:srgbClr val="CCFF99"/>
          </a:solidFill>
          <a:ln w="254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Categorical Frequency Distributions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0" y="2895600"/>
            <a:ext cx="3200400" cy="685800"/>
          </a:xfrm>
          <a:prstGeom prst="rect">
            <a:avLst/>
          </a:prstGeom>
          <a:solidFill>
            <a:srgbClr val="CCFF99"/>
          </a:solidFill>
          <a:ln w="25400" cmpd="dbl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Grouped Frequency Distributions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3886200"/>
            <a:ext cx="4038600" cy="167253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2400" y="3886200"/>
            <a:ext cx="381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for data that can be placed in specific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categories (nominal or ordinal level data).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029200" y="3958539"/>
            <a:ext cx="358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 the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range of the data is large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is grouped into classes that are more than one unit in width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4953000" y="3886200"/>
            <a:ext cx="4038600" cy="1672539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077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 series graph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represents data that occur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 a specific period of time.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data are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collected over a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of time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can be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represented by a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 series graph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line chart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Compound time series graph: when two data sets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are compared on the same graph</a:t>
            </a:r>
            <a:r>
              <a:rPr lang="en-US" sz="2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.(Page 73)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9462" y="1203581"/>
            <a:ext cx="5291138" cy="420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8871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pie graph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is a circle that is divided into sections or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wedges according to the percentage of frequencies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each category of the distribution.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295400"/>
            <a:ext cx="3429000" cy="403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6200" y="1600200"/>
            <a:ext cx="533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the pie graph is to show the relationship 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the parts to the whole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visually comparing the sizes of the sections.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Percentages or proportions can be used.</a:t>
            </a: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variable is nominal or categorical.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28600" y="3962400"/>
            <a:ext cx="3505200" cy="2367098"/>
            <a:chOff x="228600" y="4038600"/>
            <a:chExt cx="3505200" cy="2367098"/>
          </a:xfrm>
        </p:grpSpPr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09600" y="5410200"/>
              <a:ext cx="2590800" cy="995498"/>
            </a:xfrm>
            <a:prstGeom prst="rect">
              <a:avLst/>
            </a:prstGeom>
            <a:noFill/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4800" y="4114800"/>
              <a:ext cx="3276600" cy="952312"/>
            </a:xfrm>
            <a:prstGeom prst="rect">
              <a:avLst/>
            </a:prstGeom>
            <a:noFill/>
          </p:spPr>
        </p:pic>
        <p:sp>
          <p:nvSpPr>
            <p:cNvPr id="12" name="Rectangle 11"/>
            <p:cNvSpPr/>
            <p:nvPr/>
          </p:nvSpPr>
          <p:spPr>
            <a:xfrm>
              <a:off x="457200" y="5334000"/>
              <a:ext cx="29718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8600" y="4038600"/>
              <a:ext cx="3505200" cy="990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76200" y="-76200"/>
            <a:ext cx="27432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2-12:</a:t>
            </a:r>
            <a:endParaRPr lang="en-US" b="1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048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Construct a pie graph showing the blood types of the army inductees described in example 2-1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447800"/>
          <a:ext cx="7543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Class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Frequency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28%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16%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67226"/>
            <a:ext cx="3733800" cy="638174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495800"/>
            <a:ext cx="3783724" cy="609600"/>
          </a:xfrm>
          <a:prstGeom prst="rect">
            <a:avLst/>
          </a:prstGeom>
          <a:noFill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257800"/>
            <a:ext cx="3350170" cy="762000"/>
          </a:xfrm>
          <a:prstGeom prst="rect">
            <a:avLst/>
          </a:prstGeom>
          <a:noFill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285572"/>
            <a:ext cx="3248025" cy="734228"/>
          </a:xfrm>
          <a:prstGeom prst="rect">
            <a:avLst/>
          </a:prstGeom>
          <a:noFill/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6019800" y="5867400"/>
            <a:ext cx="3048000" cy="609600"/>
          </a:xfrm>
          <a:prstGeom prst="rect">
            <a:avLst/>
          </a:prstGeom>
        </p:spPr>
        <p:txBody>
          <a:bodyPr vert="horz" rtlCol="0" anchor="ctr">
            <a:normAutofit fontScale="7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Shown in figure 2-15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848600" y="5410200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ambria Math"/>
                <a:ea typeface="Cambria Math"/>
              </a:rPr>
              <a:t>%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44472"/>
            <a:ext cx="8839200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rgbClr val="00B0F0"/>
              </a:buClr>
              <a:buFont typeface="Wingdings" pitchFamily="2" charset="2"/>
              <a:buChar char="q"/>
              <a:defRPr/>
            </a:pPr>
            <a:r>
              <a:rPr lang="en-US" sz="2800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b="1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stem and leaf plots</a:t>
            </a:r>
            <a:r>
              <a:rPr lang="en-US" sz="2800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data plot that uses part of a data value as the stem and part of the data value as the leaf to form groups or classes.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741944"/>
            <a:ext cx="8991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stem and leaf plot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 method of organizing data and is a combination of sorting and graphing.</a:t>
            </a:r>
          </a:p>
          <a:p>
            <a:pPr>
              <a:buClr>
                <a:srgbClr val="00B050"/>
              </a:buClr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has the advantage over a grouped frequency distribution of retaining the actual data while showing them in graphical form.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4800600"/>
            <a:ext cx="2497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- 24 is shown as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5420380"/>
            <a:ext cx="2408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-35 is shown as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91000" y="4267200"/>
          <a:ext cx="2743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</a:tblGrid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leaves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810000" y="5105400"/>
            <a:ext cx="609600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10000" y="5789612"/>
            <a:ext cx="609600" cy="1588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3886200" cy="4873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2-13: </a:t>
            </a:r>
            <a:endParaRPr lang="en-US" b="1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1143000"/>
            <a:ext cx="8610600" cy="16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At an outpatient testing center, the number of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cardiograms performed each day for 20 days is shown. Construct a stem and leaf plot for the data.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057400" y="3060700"/>
            <a:ext cx="4800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25	31	20	32	13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14	43	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57	23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36	32	33	32	44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32	52	44	51	45</a:t>
            </a:r>
          </a:p>
        </p:txBody>
      </p:sp>
      <p:sp>
        <p:nvSpPr>
          <p:cNvPr id="7" name="Rectangle 6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586335"/>
            <a:ext cx="2781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Unordered Stem Plot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22446" y="2510135"/>
            <a:ext cx="24737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Ordered Stem Plot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828800" y="622300"/>
            <a:ext cx="4800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25	31	20	32	13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14	43	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57	23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36	32	33	32	44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32	52	44	51	45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3200515"/>
            <a:ext cx="2715318" cy="3047885"/>
            <a:chOff x="1219200" y="3124200"/>
            <a:chExt cx="2298808" cy="2743200"/>
          </a:xfrm>
        </p:grpSpPr>
        <p:grpSp>
          <p:nvGrpSpPr>
            <p:cNvPr id="8" name="Group 83"/>
            <p:cNvGrpSpPr/>
            <p:nvPr/>
          </p:nvGrpSpPr>
          <p:grpSpPr>
            <a:xfrm>
              <a:off x="1219200" y="3124200"/>
              <a:ext cx="227013" cy="2743200"/>
              <a:chOff x="1206500" y="3148013"/>
              <a:chExt cx="227013" cy="2743200"/>
            </a:xfrm>
          </p:grpSpPr>
          <p:sp>
            <p:nvSpPr>
              <p:cNvPr id="30" name="Rectangle 54"/>
              <p:cNvSpPr>
                <a:spLocks noChangeArrowheads="1"/>
              </p:cNvSpPr>
              <p:nvPr/>
            </p:nvSpPr>
            <p:spPr bwMode="auto">
              <a:xfrm>
                <a:off x="1423988" y="3148013"/>
                <a:ext cx="9525" cy="2743200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55"/>
              <p:cNvSpPr>
                <a:spLocks noChangeArrowheads="1"/>
              </p:cNvSpPr>
              <p:nvPr/>
            </p:nvSpPr>
            <p:spPr bwMode="auto">
              <a:xfrm>
                <a:off x="1206500" y="3213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32" name="Rectangle 57"/>
              <p:cNvSpPr>
                <a:spLocks noChangeArrowheads="1"/>
              </p:cNvSpPr>
              <p:nvPr/>
            </p:nvSpPr>
            <p:spPr bwMode="auto">
              <a:xfrm>
                <a:off x="1206500" y="36703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33" name="Rectangle 60"/>
              <p:cNvSpPr>
                <a:spLocks noChangeArrowheads="1"/>
              </p:cNvSpPr>
              <p:nvPr/>
            </p:nvSpPr>
            <p:spPr bwMode="auto">
              <a:xfrm>
                <a:off x="1206500" y="41275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34" name="Rectangle 64"/>
              <p:cNvSpPr>
                <a:spLocks noChangeArrowheads="1"/>
              </p:cNvSpPr>
              <p:nvPr/>
            </p:nvSpPr>
            <p:spPr bwMode="auto">
              <a:xfrm>
                <a:off x="1206500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35" name="Rectangle 72"/>
              <p:cNvSpPr>
                <a:spLocks noChangeArrowheads="1"/>
              </p:cNvSpPr>
              <p:nvPr/>
            </p:nvSpPr>
            <p:spPr bwMode="auto">
              <a:xfrm>
                <a:off x="1206500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  <p:sp>
            <p:nvSpPr>
              <p:cNvPr id="36" name="Rectangle 77"/>
              <p:cNvSpPr>
                <a:spLocks noChangeArrowheads="1"/>
              </p:cNvSpPr>
              <p:nvPr/>
            </p:nvSpPr>
            <p:spPr bwMode="auto">
              <a:xfrm>
                <a:off x="1206500" y="5499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grpSp>
          <p:nvGrpSpPr>
            <p:cNvPr id="9" name="Group 84"/>
            <p:cNvGrpSpPr/>
            <p:nvPr/>
          </p:nvGrpSpPr>
          <p:grpSpPr>
            <a:xfrm>
              <a:off x="1500188" y="3213100"/>
              <a:ext cx="2017820" cy="2618411"/>
              <a:chOff x="1500188" y="3213100"/>
              <a:chExt cx="2017820" cy="2618411"/>
            </a:xfrm>
          </p:grpSpPr>
          <p:sp>
            <p:nvSpPr>
              <p:cNvPr id="10" name="Rectangle 56"/>
              <p:cNvSpPr>
                <a:spLocks noChangeArrowheads="1"/>
              </p:cNvSpPr>
              <p:nvPr/>
            </p:nvSpPr>
            <p:spPr bwMode="auto">
              <a:xfrm>
                <a:off x="1500188" y="3213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Rectangle 58"/>
              <p:cNvSpPr>
                <a:spLocks noChangeArrowheads="1"/>
              </p:cNvSpPr>
              <p:nvPr/>
            </p:nvSpPr>
            <p:spPr bwMode="auto">
              <a:xfrm>
                <a:off x="1500188" y="36703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Rectangle 59"/>
              <p:cNvSpPr>
                <a:spLocks noChangeArrowheads="1"/>
              </p:cNvSpPr>
              <p:nvPr/>
            </p:nvSpPr>
            <p:spPr bwMode="auto">
              <a:xfrm>
                <a:off x="1816100" y="36703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500188" y="41275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816100" y="41275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2130425" y="41275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Rectangle 65"/>
              <p:cNvSpPr>
                <a:spLocks noChangeArrowheads="1"/>
              </p:cNvSpPr>
              <p:nvPr/>
            </p:nvSpPr>
            <p:spPr bwMode="auto">
              <a:xfrm>
                <a:off x="1500188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66"/>
              <p:cNvSpPr>
                <a:spLocks noChangeArrowheads="1"/>
              </p:cNvSpPr>
              <p:nvPr/>
            </p:nvSpPr>
            <p:spPr bwMode="auto">
              <a:xfrm>
                <a:off x="1816100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Rectangle 67"/>
              <p:cNvSpPr>
                <a:spLocks noChangeArrowheads="1"/>
              </p:cNvSpPr>
              <p:nvPr/>
            </p:nvSpPr>
            <p:spPr bwMode="auto">
              <a:xfrm>
                <a:off x="2130425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6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Rectangle 68"/>
              <p:cNvSpPr>
                <a:spLocks noChangeArrowheads="1"/>
              </p:cNvSpPr>
              <p:nvPr/>
            </p:nvSpPr>
            <p:spPr bwMode="auto">
              <a:xfrm>
                <a:off x="2444750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Rectangle 69"/>
              <p:cNvSpPr>
                <a:spLocks noChangeArrowheads="1"/>
              </p:cNvSpPr>
              <p:nvPr/>
            </p:nvSpPr>
            <p:spPr bwMode="auto">
              <a:xfrm>
                <a:off x="2759075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Rectangle 70"/>
              <p:cNvSpPr>
                <a:spLocks noChangeArrowheads="1"/>
              </p:cNvSpPr>
              <p:nvPr/>
            </p:nvSpPr>
            <p:spPr bwMode="auto">
              <a:xfrm>
                <a:off x="3073400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Rectangle 71"/>
              <p:cNvSpPr>
                <a:spLocks noChangeArrowheads="1"/>
              </p:cNvSpPr>
              <p:nvPr/>
            </p:nvSpPr>
            <p:spPr bwMode="auto">
              <a:xfrm>
                <a:off x="3387725" y="45847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Rectangle 73"/>
              <p:cNvSpPr>
                <a:spLocks noChangeArrowheads="1"/>
              </p:cNvSpPr>
              <p:nvPr/>
            </p:nvSpPr>
            <p:spPr bwMode="auto">
              <a:xfrm>
                <a:off x="1500188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Rectangle 74"/>
              <p:cNvSpPr>
                <a:spLocks noChangeArrowheads="1"/>
              </p:cNvSpPr>
              <p:nvPr/>
            </p:nvSpPr>
            <p:spPr bwMode="auto">
              <a:xfrm>
                <a:off x="1816100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Rectangle 75"/>
              <p:cNvSpPr>
                <a:spLocks noChangeArrowheads="1"/>
              </p:cNvSpPr>
              <p:nvPr/>
            </p:nvSpPr>
            <p:spPr bwMode="auto">
              <a:xfrm>
                <a:off x="2130425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Rectangle 76"/>
              <p:cNvSpPr>
                <a:spLocks noChangeArrowheads="1"/>
              </p:cNvSpPr>
              <p:nvPr/>
            </p:nvSpPr>
            <p:spPr bwMode="auto">
              <a:xfrm>
                <a:off x="2444750" y="50419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Rectangle 78"/>
              <p:cNvSpPr>
                <a:spLocks noChangeArrowheads="1"/>
              </p:cNvSpPr>
              <p:nvPr/>
            </p:nvSpPr>
            <p:spPr bwMode="auto">
              <a:xfrm>
                <a:off x="1500188" y="5499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7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Rectangle 79"/>
              <p:cNvSpPr>
                <a:spLocks noChangeArrowheads="1"/>
              </p:cNvSpPr>
              <p:nvPr/>
            </p:nvSpPr>
            <p:spPr bwMode="auto">
              <a:xfrm>
                <a:off x="1816100" y="5499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Rectangle 80"/>
              <p:cNvSpPr>
                <a:spLocks noChangeArrowheads="1"/>
              </p:cNvSpPr>
              <p:nvPr/>
            </p:nvSpPr>
            <p:spPr bwMode="auto">
              <a:xfrm>
                <a:off x="2130425" y="5499100"/>
                <a:ext cx="130283" cy="332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4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865798" y="3429000"/>
          <a:ext cx="2516202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1793"/>
                <a:gridCol w="317259"/>
                <a:gridCol w="314525"/>
                <a:gridCol w="314525"/>
                <a:gridCol w="314525"/>
                <a:gridCol w="314525"/>
                <a:gridCol w="314525"/>
                <a:gridCol w="314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46093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Data in ordered array: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21, 24, 24, 26, 27, 27, 41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2057400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Example 1 : </a:t>
            </a:r>
            <a:endParaRPr lang="en-US" sz="2800" dirty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57800" y="746760"/>
          <a:ext cx="35052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421"/>
                <a:gridCol w="2582779"/>
              </a:tblGrid>
              <a:tr h="43815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stem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leaves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1  4  4  6  7  7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7" name="Title 2"/>
          <p:cNvSpPr txBox="1">
            <a:spLocks/>
          </p:cNvSpPr>
          <p:nvPr/>
        </p:nvSpPr>
        <p:spPr>
          <a:xfrm>
            <a:off x="228600" y="3389293"/>
            <a:ext cx="2057400" cy="6858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Example 2 :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846493"/>
            <a:ext cx="6858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Data in ordered array: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324 , 327 , 330 , 332 , 335 , 341 , 345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72200" y="3962400"/>
          <a:ext cx="27432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714"/>
                <a:gridCol w="1763486"/>
              </a:tblGrid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stem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leaves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2  5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1  5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722120"/>
          <a:ext cx="77724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4724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Quantitative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Qualitative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 Categorical  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Histograms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bar graph 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 Polygons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Pareto chart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Ogives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Pie graph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The Time series graph</a:t>
                      </a:r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stem and leaf plots</a:t>
                      </a:r>
                      <a:r>
                        <a:rPr lang="en-US" sz="28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b="0" i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hank_you_comment_graphic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651" y="0"/>
            <a:ext cx="919328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4580" y="-51375"/>
            <a:ext cx="66854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Categorical Frequency Distributions </a:t>
            </a:r>
            <a:endParaRPr lang="en-US" sz="3200" dirty="0"/>
          </a:p>
        </p:txBody>
      </p:sp>
      <p:graphicFrame>
        <p:nvGraphicFramePr>
          <p:cNvPr id="5" name="Group 40"/>
          <p:cNvGraphicFramePr>
            <a:graphicFrameLocks noGrp="1"/>
          </p:cNvGraphicFramePr>
          <p:nvPr/>
        </p:nvGraphicFramePr>
        <p:xfrm>
          <a:off x="3352800" y="2438400"/>
          <a:ext cx="5715000" cy="3596640"/>
        </p:xfrm>
        <a:graphic>
          <a:graphicData uri="http://schemas.openxmlformats.org/drawingml/2006/table">
            <a:tbl>
              <a:tblPr/>
              <a:tblGrid>
                <a:gridCol w="1175658"/>
                <a:gridCol w="1034142"/>
                <a:gridCol w="1524000"/>
                <a:gridCol w="19812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 r="81000" b="67334"/>
          <a:stretch>
            <a:fillRect/>
          </a:stretch>
        </p:blipFill>
        <p:spPr bwMode="auto">
          <a:xfrm>
            <a:off x="76200" y="1828800"/>
            <a:ext cx="3200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-76200" y="228600"/>
            <a:ext cx="7620000" cy="990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0" y="3504521"/>
            <a:ext cx="1148070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/>
              <a:t>5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/>
              <a:t>7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/>
              <a:t>9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 smtClean="0"/>
              <a:t>4</a:t>
            </a: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 smtClean="0"/>
              <a:t>n=25</a:t>
            </a:r>
            <a:endParaRPr lang="en-US" sz="28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10400" y="3357432"/>
            <a:ext cx="2101857" cy="207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5/25*100=20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7/25*100=35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9/25*100=45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bg2"/>
              </a:buClr>
              <a:buSzPct val="75000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4/25*100=16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495800" y="3535362"/>
            <a:ext cx="1069975" cy="2332038"/>
            <a:chOff x="4495800" y="3535362"/>
            <a:chExt cx="1069975" cy="2332038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4495800" y="3535362"/>
              <a:ext cx="1069975" cy="2332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en-US" sz="2800" dirty="0"/>
                <a:t>IIII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en-US" sz="2800" dirty="0"/>
                <a:t>IIII II</a:t>
              </a:r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en-US" sz="2800" dirty="0"/>
                <a:t>IIII </a:t>
              </a:r>
              <a:r>
                <a:rPr lang="en-US" sz="2800" dirty="0" err="1"/>
                <a:t>IIII</a:t>
              </a:r>
              <a:endParaRPr lang="en-US" sz="2800" dirty="0"/>
            </a:p>
            <a:p>
              <a:pPr eaLnBrk="1" hangingPunct="1">
                <a:spcBef>
                  <a:spcPct val="20000"/>
                </a:spcBef>
                <a:buClr>
                  <a:schemeClr val="bg2"/>
                </a:buClr>
                <a:buSzPct val="75000"/>
              </a:pPr>
              <a:r>
                <a:rPr lang="en-US" sz="2800" dirty="0"/>
                <a:t>IIII</a:t>
              </a:r>
            </a:p>
            <a:p>
              <a:endParaRPr lang="en-US" dirty="0"/>
            </a:p>
          </p:txBody>
        </p:sp>
        <p:sp>
          <p:nvSpPr>
            <p:cNvPr id="12" name="Line 34"/>
            <p:cNvSpPr>
              <a:spLocks noChangeShapeType="1"/>
            </p:cNvSpPr>
            <p:nvPr/>
          </p:nvSpPr>
          <p:spPr bwMode="auto">
            <a:xfrm flipV="1">
              <a:off x="4654550" y="3657600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35"/>
            <p:cNvSpPr>
              <a:spLocks noChangeShapeType="1"/>
            </p:cNvSpPr>
            <p:nvPr/>
          </p:nvSpPr>
          <p:spPr bwMode="auto">
            <a:xfrm flipV="1">
              <a:off x="4638675" y="4162425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41"/>
            <p:cNvSpPr>
              <a:spLocks noChangeShapeType="1"/>
            </p:cNvSpPr>
            <p:nvPr/>
          </p:nvSpPr>
          <p:spPr bwMode="auto">
            <a:xfrm flipV="1">
              <a:off x="4654550" y="4676775"/>
              <a:ext cx="3048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ounded Rectangular Callout 14"/>
          <p:cNvSpPr/>
          <p:nvPr/>
        </p:nvSpPr>
        <p:spPr>
          <a:xfrm>
            <a:off x="6858000" y="1295400"/>
            <a:ext cx="2209800" cy="685800"/>
          </a:xfrm>
          <a:prstGeom prst="wedgeRoundRectCallout">
            <a:avLst>
              <a:gd name="adj1" fmla="val 1084"/>
              <a:gd name="adj2" fmla="val 135994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81200" y="388203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Twenty-five army indicates were given a blood test to determine their blood type.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429000" y="5562600"/>
            <a:ext cx="5562600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58000" y="1396425"/>
            <a:ext cx="22381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% = f/n*100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-127575"/>
            <a:ext cx="6323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Grouped Frequency Distributions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81000"/>
            <a:ext cx="3429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 limits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Lower class limit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Upper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2606040"/>
          <a:ext cx="67818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534"/>
                <a:gridCol w="1923197"/>
                <a:gridCol w="1315872"/>
                <a:gridCol w="1923197"/>
              </a:tblGrid>
              <a:tr h="78779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Class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limits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Class boundaries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Tally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24-30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23.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-30.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///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31-37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30.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-37.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38-44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37.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-44.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////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45-51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44.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-51.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////  ////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52-58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51.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-58.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////  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66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59-65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58.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-65.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</a:rPr>
                        <a:t>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495800" y="381000"/>
            <a:ext cx="434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 boundaries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Upper class boundaries</a:t>
            </a:r>
          </a:p>
          <a:p>
            <a:pPr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Lower class boundaries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6200" y="3276600"/>
            <a:ext cx="1295400" cy="533400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First class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6200" y="3962400"/>
            <a:ext cx="1295400" cy="533400"/>
          </a:xfrm>
          <a:prstGeom prst="ellipse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 class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76199" y="1828800"/>
            <a:ext cx="1295400" cy="685800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Lower class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90800" y="1752598"/>
            <a:ext cx="1295400" cy="685800"/>
          </a:xfrm>
          <a:prstGeom prst="ellipse">
            <a:avLst/>
          </a:prstGeom>
          <a:solidFill>
            <a:srgbClr val="CC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Upper class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10" idx="5"/>
          </p:cNvCxnSpPr>
          <p:nvPr/>
        </p:nvCxnSpPr>
        <p:spPr>
          <a:xfrm rot="16200000" flipH="1">
            <a:off x="1036030" y="2560029"/>
            <a:ext cx="1091033" cy="7993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4"/>
          </p:cNvCxnSpPr>
          <p:nvPr/>
        </p:nvCxnSpPr>
        <p:spPr>
          <a:xfrm rot="5400000">
            <a:off x="2419349" y="2686049"/>
            <a:ext cx="1066802" cy="571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71600" y="3543300"/>
            <a:ext cx="533400" cy="38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371600" y="4191000"/>
            <a:ext cx="457200" cy="381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6"/>
          <p:cNvSpPr txBox="1">
            <a:spLocks noChangeArrowheads="1"/>
          </p:cNvSpPr>
          <p:nvPr/>
        </p:nvSpPr>
        <p:spPr bwMode="auto">
          <a:xfrm>
            <a:off x="76200" y="152400"/>
            <a:ext cx="88392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buFontTx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 this distribution, the values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class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are called “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class limits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lvl="1">
              <a:buFontTx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the “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lower class limit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and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is the “</a:t>
            </a:r>
            <a:r>
              <a:rPr lang="en-US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upper class limit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lvl="1">
              <a:buFontTx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numbers in the second column are called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class boundaries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Tx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class boundaries are used to separate the class so that there is 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no gap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frequency distribution. </a:t>
            </a:r>
          </a:p>
          <a:p>
            <a:pPr lvl="1"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Lower boundary= lower limit - 0.5</a:t>
            </a:r>
          </a:p>
          <a:p>
            <a:pPr lvl="1"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Upper boundary= upper limit + 0.5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96870"/>
            <a:ext cx="81534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 limits should have the same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decimal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place value 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data, but the class boundaries should 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additional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place value and end in a 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 limit 7.8-8.8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Class boundary  7.75-8.85 </a:t>
            </a: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Lower boundary= lower limit - 0.05</a:t>
            </a:r>
          </a:p>
          <a:p>
            <a:pPr lvl="1" algn="ctr">
              <a:buClr>
                <a:srgbClr val="FF0000"/>
              </a:buClr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=7.8- 0.05 =7.7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lvl="1" algn="ctr">
              <a:buClr>
                <a:srgbClr val="FF0000"/>
              </a:buClr>
            </a:pPr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Upper boundary= upper limit + 0.05</a:t>
            </a:r>
          </a:p>
          <a:p>
            <a:pPr lvl="1" algn="ctr">
              <a:buClr>
                <a:srgbClr val="FF0000"/>
              </a:buClr>
            </a:pPr>
            <a:r>
              <a:rPr lang="en-US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=8.8+0.05=8.8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8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" y="6423511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This PowerPoint is only a summary and your main source should be the book.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698</TotalTime>
  <Words>3727</Words>
  <Application>Microsoft Office PowerPoint</Application>
  <PresentationFormat>On-screen Show (4:3)</PresentationFormat>
  <Paragraphs>899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Origin</vt:lpstr>
      <vt:lpstr>Slide 1</vt:lpstr>
      <vt:lpstr>Slide 2</vt:lpstr>
      <vt:lpstr>2-1 Organizing Data</vt:lpstr>
      <vt:lpstr>Slide 4</vt:lpstr>
      <vt:lpstr>Slide 5</vt:lpstr>
      <vt:lpstr>Slide 6</vt:lpstr>
      <vt:lpstr>Slide 7</vt:lpstr>
      <vt:lpstr>Slide 8</vt:lpstr>
      <vt:lpstr>Slide 9</vt:lpstr>
      <vt:lpstr>Slide 10</vt:lpstr>
      <vt:lpstr>Questions ???</vt:lpstr>
      <vt:lpstr>Slide 12</vt:lpstr>
      <vt:lpstr>Slide 13</vt:lpstr>
      <vt:lpstr>Rules for Classes in Grouped Frequency Distributions</vt:lpstr>
      <vt:lpstr>Constructing a Grouped Frequency Distribution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Example 2-7:</vt:lpstr>
      <vt:lpstr>Histograms</vt:lpstr>
      <vt:lpstr>Slide 39</vt:lpstr>
      <vt:lpstr>Frequency Polygons</vt:lpstr>
      <vt:lpstr>Slide 41</vt:lpstr>
      <vt:lpstr>Ogives</vt:lpstr>
      <vt:lpstr>Slide 43</vt:lpstr>
      <vt:lpstr>Slide 44</vt:lpstr>
      <vt:lpstr>Shapes of Distributions</vt:lpstr>
      <vt:lpstr>Slide 46</vt:lpstr>
      <vt:lpstr>Slide 47</vt:lpstr>
      <vt:lpstr>Slide 48</vt:lpstr>
      <vt:lpstr>Slide 49</vt:lpstr>
      <vt:lpstr>Slide 50</vt:lpstr>
      <vt:lpstr>Slide 51</vt:lpstr>
      <vt:lpstr>Example 2-12:</vt:lpstr>
      <vt:lpstr>Slide 53</vt:lpstr>
      <vt:lpstr>Example 2-13: </vt:lpstr>
      <vt:lpstr>Slide 55</vt:lpstr>
      <vt:lpstr>Example 1 : </vt:lpstr>
      <vt:lpstr>Slide 57</vt:lpstr>
      <vt:lpstr>Slide 58</vt:lpstr>
    </vt:vector>
  </TitlesOfParts>
  <Company>17-10-2010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FTR</dc:creator>
  <cp:lastModifiedBy>Samsung</cp:lastModifiedBy>
  <cp:revision>37</cp:revision>
  <dcterms:created xsi:type="dcterms:W3CDTF">2011-06-11T21:14:51Z</dcterms:created>
  <dcterms:modified xsi:type="dcterms:W3CDTF">2013-09-13T09:24:45Z</dcterms:modified>
</cp:coreProperties>
</file>