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4" r:id="rId4"/>
    <p:sldId id="300" r:id="rId5"/>
    <p:sldId id="298" r:id="rId6"/>
    <p:sldId id="301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9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  <a:srgbClr val="0066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45B6AF-A522-43D9-86D6-F29C1A73C0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43990-B408-4585-9007-9283AA92A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241D9-9F6E-4BBE-B453-1E3E9BC742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49569-9995-4333-95CE-2FFC5D384C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AD069-750B-411E-A0C4-10E195C86F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15D0B-F3AD-406F-9557-9321697D6F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C2EBB-F7D9-42A5-83D5-EEBF8D8E10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FF390-4BFE-4B1B-89A9-73DA9D501D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C3026-05DC-40D9-9816-C6F05488C8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D19DE-41B0-4784-B710-8C33E7D59D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26B86-EE91-496B-811E-28D37B70E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hlink"/>
            </a:gs>
            <a:gs pos="100000">
              <a:srgbClr val="006699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7AA5592-6627-4705-8FB6-A8CA77CCA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8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0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1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1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10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14341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</a:rPr>
                <a:t>8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</a:endParaRPr>
            </a:p>
          </p:txBody>
        </p:sp>
        <p:sp>
          <p:nvSpPr>
            <p:cNvPr id="14342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14343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7" name="WordArt 9"/>
          <p:cNvSpPr>
            <a:spLocks noChangeArrowheads="1" noChangeShapeType="1" noTextEdit="1"/>
          </p:cNvSpPr>
          <p:nvPr/>
        </p:nvSpPr>
        <p:spPr bwMode="auto">
          <a:xfrm>
            <a:off x="2286000" y="3105150"/>
            <a:ext cx="4572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CELL DIVISION</a:t>
            </a:r>
          </a:p>
        </p:txBody>
      </p:sp>
      <p:sp>
        <p:nvSpPr>
          <p:cNvPr id="5124" name="WordArt 10"/>
          <p:cNvSpPr>
            <a:spLocks noChangeArrowheads="1" noChangeShapeType="1" noTextEdit="1"/>
          </p:cNvSpPr>
          <p:nvPr/>
        </p:nvSpPr>
        <p:spPr bwMode="auto">
          <a:xfrm>
            <a:off x="3124200" y="4495800"/>
            <a:ext cx="3190875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MEIOSIS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7" grpId="0" animBg="1"/>
      <p:bldP spid="51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9688" y="1143000"/>
            <a:ext cx="3463925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1750" name="Object 6"/>
          <p:cNvGraphicFramePr>
            <a:graphicFrameLocks noChangeAspect="1"/>
          </p:cNvGraphicFramePr>
          <p:nvPr/>
        </p:nvGraphicFramePr>
        <p:xfrm>
          <a:off x="5675313" y="4038600"/>
          <a:ext cx="2325687" cy="2486025"/>
        </p:xfrm>
        <a:graphic>
          <a:graphicData uri="http://schemas.openxmlformats.org/presentationml/2006/ole">
            <p:oleObj spid="_x0000_s4098" name="Image" r:id="rId4" imgW="1590857" imgH="1700571" progId="">
              <p:embed/>
            </p:oleObj>
          </a:graphicData>
        </a:graphic>
      </p:graphicFrame>
      <p:grpSp>
        <p:nvGrpSpPr>
          <p:cNvPr id="4100" name="Group 6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4104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</a:rPr>
                <a:t>8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</a:endParaRPr>
            </a:p>
          </p:txBody>
        </p:sp>
        <p:sp>
          <p:nvSpPr>
            <p:cNvPr id="4105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4106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981200" y="2300288"/>
            <a:ext cx="1981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itchFamily="34" charset="0"/>
              </a:rPr>
              <a:t>Prophase I</a:t>
            </a: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133600" y="2986088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Diplotene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33400" y="4002088"/>
            <a:ext cx="45720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After crossing over new sets of chromosomes are formed by separation form the pairs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3638" y="914400"/>
            <a:ext cx="3560762" cy="267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2773" name="Object 5"/>
          <p:cNvGraphicFramePr>
            <a:graphicFrameLocks noChangeAspect="1"/>
          </p:cNvGraphicFramePr>
          <p:nvPr/>
        </p:nvGraphicFramePr>
        <p:xfrm>
          <a:off x="5518150" y="3733800"/>
          <a:ext cx="2478088" cy="2590800"/>
        </p:xfrm>
        <a:graphic>
          <a:graphicData uri="http://schemas.openxmlformats.org/presentationml/2006/ole">
            <p:oleObj spid="_x0000_s5122" name="Image" r:id="rId4" imgW="1609143" imgH="1682286" progId="">
              <p:embed/>
            </p:oleObj>
          </a:graphicData>
        </a:graphic>
      </p:graphicFrame>
      <p:grpSp>
        <p:nvGrpSpPr>
          <p:cNvPr id="5124" name="Group 6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5128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</a:rPr>
                <a:t>8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</a:endParaRPr>
            </a:p>
          </p:txBody>
        </p:sp>
        <p:sp>
          <p:nvSpPr>
            <p:cNvPr id="5129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5130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981200" y="2300288"/>
            <a:ext cx="1981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itchFamily="34" charset="0"/>
              </a:rPr>
              <a:t>Prophase I</a:t>
            </a: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133600" y="2986088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Diakinesis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33400" y="4002088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Chromosomes are consolidated in short and thick forms of chromosomes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1143000"/>
            <a:ext cx="3430588" cy="254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3799" name="Object 7"/>
          <p:cNvGraphicFramePr>
            <a:graphicFrameLocks noChangeAspect="1"/>
          </p:cNvGraphicFramePr>
          <p:nvPr/>
        </p:nvGraphicFramePr>
        <p:xfrm>
          <a:off x="5715000" y="3810000"/>
          <a:ext cx="2630488" cy="2514600"/>
        </p:xfrm>
        <a:graphic>
          <a:graphicData uri="http://schemas.openxmlformats.org/presentationml/2006/ole">
            <p:oleObj spid="_x0000_s6146" name="Image" r:id="rId4" imgW="1645923" imgH="1572571" progId="">
              <p:embed/>
            </p:oleObj>
          </a:graphicData>
        </a:graphic>
      </p:graphicFrame>
      <p:grpSp>
        <p:nvGrpSpPr>
          <p:cNvPr id="6148" name="Group 6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6151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</a:rPr>
                <a:t>8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</a:endParaRPr>
            </a:p>
          </p:txBody>
        </p:sp>
        <p:sp>
          <p:nvSpPr>
            <p:cNvPr id="6152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6153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600200" y="2300288"/>
            <a:ext cx="2362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itchFamily="34" charset="0"/>
              </a:rPr>
              <a:t>Metaphase I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33400" y="4002088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Chromosomes fall on the medium line of the cell and each chromosome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5005388" y="838200"/>
          <a:ext cx="3376612" cy="2740025"/>
        </p:xfrm>
        <a:graphic>
          <a:graphicData uri="http://schemas.openxmlformats.org/presentationml/2006/ole">
            <p:oleObj spid="_x0000_s7170" name="Image" r:id="rId3" imgW="1755429" imgH="1426286" progId="">
              <p:embed/>
            </p:oleObj>
          </a:graphicData>
        </a:graphic>
      </p:graphicFrame>
      <p:graphicFrame>
        <p:nvGraphicFramePr>
          <p:cNvPr id="34822" name="Object 6"/>
          <p:cNvGraphicFramePr>
            <a:graphicFrameLocks noChangeAspect="1"/>
          </p:cNvGraphicFramePr>
          <p:nvPr/>
        </p:nvGraphicFramePr>
        <p:xfrm>
          <a:off x="5300663" y="3733800"/>
          <a:ext cx="2738437" cy="2644775"/>
        </p:xfrm>
        <a:graphic>
          <a:graphicData uri="http://schemas.openxmlformats.org/presentationml/2006/ole">
            <p:oleObj spid="_x0000_s7171" name="Image" r:id="rId4" imgW="1645923" imgH="1590857" progId="">
              <p:embed/>
            </p:oleObj>
          </a:graphicData>
        </a:graphic>
      </p:graphicFrame>
      <p:grpSp>
        <p:nvGrpSpPr>
          <p:cNvPr id="7172" name="Group 6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7175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</a:rPr>
                <a:t>8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</a:endParaRPr>
            </a:p>
          </p:txBody>
        </p:sp>
        <p:sp>
          <p:nvSpPr>
            <p:cNvPr id="7176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7177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600200" y="2300288"/>
            <a:ext cx="2362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itchFamily="34" charset="0"/>
              </a:rPr>
              <a:t>Anaphase I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33400" y="4002088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Half of the chromosomes go to the opposite poles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38738" y="963613"/>
            <a:ext cx="3319462" cy="246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5846" name="Object 6"/>
          <p:cNvGraphicFramePr>
            <a:graphicFrameLocks noChangeAspect="1"/>
          </p:cNvGraphicFramePr>
          <p:nvPr/>
        </p:nvGraphicFramePr>
        <p:xfrm>
          <a:off x="5562600" y="3581400"/>
          <a:ext cx="2514600" cy="2432050"/>
        </p:xfrm>
        <a:graphic>
          <a:graphicData uri="http://schemas.openxmlformats.org/presentationml/2006/ole">
            <p:oleObj spid="_x0000_s8194" name="Image" r:id="rId4" imgW="1682286" imgH="1627635" progId="">
              <p:embed/>
            </p:oleObj>
          </a:graphicData>
        </a:graphic>
      </p:graphicFrame>
      <p:grpSp>
        <p:nvGrpSpPr>
          <p:cNvPr id="8196" name="Group 6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8199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</a:rPr>
                <a:t>8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</a:endParaRPr>
            </a:p>
          </p:txBody>
        </p:sp>
        <p:sp>
          <p:nvSpPr>
            <p:cNvPr id="8200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8201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600200" y="2300288"/>
            <a:ext cx="2362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itchFamily="34" charset="0"/>
              </a:rPr>
              <a:t>Telophase I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33400" y="4002088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Two nuclei are formed, each with half number of chromosomes</a:t>
            </a:r>
          </a:p>
          <a:p>
            <a:pPr algn="ctr"/>
            <a:r>
              <a:rPr lang="en-US" b="1">
                <a:solidFill>
                  <a:schemeClr val="bg1"/>
                </a:solidFill>
              </a:rPr>
              <a:t>Chromosomes disappear in the two daughter nuclei</a:t>
            </a: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196975"/>
            <a:ext cx="3509963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0" name="Group 6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9224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</a:rPr>
                <a:t>8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</a:endParaRPr>
            </a:p>
          </p:txBody>
        </p:sp>
        <p:sp>
          <p:nvSpPr>
            <p:cNvPr id="9225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9226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1828800" y="1295400"/>
            <a:ext cx="2286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99FF33"/>
                </a:solidFill>
                <a:latin typeface="Calibri" pitchFamily="34" charset="0"/>
              </a:rPr>
              <a:t>Meiosis - II</a:t>
            </a:r>
          </a:p>
        </p:txBody>
      </p:sp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5410200" y="3962400"/>
          <a:ext cx="2590800" cy="2397125"/>
        </p:xfrm>
        <a:graphic>
          <a:graphicData uri="http://schemas.openxmlformats.org/presentationml/2006/ole">
            <p:oleObj spid="_x0000_s9218" name="Image" r:id="rId4" imgW="1719075" imgH="1590857" progId="">
              <p:embed/>
            </p:oleObj>
          </a:graphicData>
        </a:graphic>
      </p:graphicFrame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33400" y="426720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Chromosomes become visible in each of the two daughter nuclei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905000" y="2752725"/>
            <a:ext cx="2362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itchFamily="34" charset="0"/>
              </a:rPr>
              <a:t>Prophase II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066800"/>
            <a:ext cx="3702050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4" name="Group 6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10247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</a:rPr>
                <a:t>8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</a:endParaRPr>
            </a:p>
          </p:txBody>
        </p:sp>
        <p:sp>
          <p:nvSpPr>
            <p:cNvPr id="10248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10249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5486400" y="3962400"/>
          <a:ext cx="2590800" cy="2397125"/>
        </p:xfrm>
        <a:graphic>
          <a:graphicData uri="http://schemas.openxmlformats.org/presentationml/2006/ole">
            <p:oleObj spid="_x0000_s10242" name="Image" r:id="rId4" imgW="1719075" imgH="1590857" progId="">
              <p:embed/>
            </p:oleObj>
          </a:graphicData>
        </a:graphic>
      </p:graphicFrame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33400" y="4267200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Each chromosome fall in the median line of the two daughter cells and each chromosome divides in two chromatids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676400" y="2743200"/>
            <a:ext cx="2362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itchFamily="34" charset="0"/>
              </a:rPr>
              <a:t>Metaphase II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838200"/>
            <a:ext cx="366871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68" name="Group 6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11271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</a:rPr>
                <a:t>8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</a:endParaRPr>
            </a:p>
          </p:txBody>
        </p:sp>
        <p:sp>
          <p:nvSpPr>
            <p:cNvPr id="11272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11273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5486400" y="3733800"/>
          <a:ext cx="2495550" cy="2286000"/>
        </p:xfrm>
        <a:graphic>
          <a:graphicData uri="http://schemas.openxmlformats.org/presentationml/2006/ole">
            <p:oleObj spid="_x0000_s11266" name="Image" r:id="rId4" imgW="1737363" imgH="1590857" progId="">
              <p:embed/>
            </p:oleObj>
          </a:graphicData>
        </a:graphic>
      </p:graphicFrame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28600" y="4267200"/>
            <a:ext cx="5105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Each chromosome breaks into two chromatids</a:t>
            </a:r>
          </a:p>
          <a:p>
            <a:pPr algn="ctr"/>
            <a:endParaRPr lang="en-US">
              <a:solidFill>
                <a:schemeClr val="bg1"/>
              </a:solidFill>
            </a:endParaRPr>
          </a:p>
          <a:p>
            <a:pPr algn="ctr"/>
            <a:r>
              <a:rPr lang="en-US">
                <a:solidFill>
                  <a:schemeClr val="bg1"/>
                </a:solidFill>
              </a:rPr>
              <a:t>Halves of the chromosomes move to the opposite poles in each of the two daughter cells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676400" y="2743200"/>
            <a:ext cx="2362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itchFamily="34" charset="0"/>
              </a:rPr>
              <a:t>Anaphase II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914400"/>
            <a:ext cx="391001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3" name="Group 6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12296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</a:rPr>
                <a:t>8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</a:endParaRPr>
            </a:p>
          </p:txBody>
        </p:sp>
        <p:sp>
          <p:nvSpPr>
            <p:cNvPr id="12297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12298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4495800" y="3886200"/>
          <a:ext cx="2038350" cy="1925638"/>
        </p:xfrm>
        <a:graphic>
          <a:graphicData uri="http://schemas.openxmlformats.org/presentationml/2006/ole">
            <p:oleObj spid="_x0000_s12290" name="Image" r:id="rId4" imgW="1682286" imgH="1590857" progId="">
              <p:embed/>
            </p:oleObj>
          </a:graphicData>
        </a:graphic>
      </p:graphicFrame>
      <p:graphicFrame>
        <p:nvGraphicFramePr>
          <p:cNvPr id="39942" name="Object 6"/>
          <p:cNvGraphicFramePr>
            <a:graphicFrameLocks noChangeAspect="1"/>
          </p:cNvGraphicFramePr>
          <p:nvPr/>
        </p:nvGraphicFramePr>
        <p:xfrm>
          <a:off x="6553200" y="3886200"/>
          <a:ext cx="2038350" cy="1905000"/>
        </p:xfrm>
        <a:graphic>
          <a:graphicData uri="http://schemas.openxmlformats.org/presentationml/2006/ole">
            <p:oleObj spid="_x0000_s12291" name="Image" r:id="rId5" imgW="1682286" imgH="1572571" progId="">
              <p:embed/>
            </p:oleObj>
          </a:graphicData>
        </a:graphic>
      </p:graphicFrame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33400" y="4267200"/>
            <a:ext cx="3810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Four daughter nuclei are formed and each daughter cell with half number of chromosomes and each cell is not identical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447800" y="2743200"/>
            <a:ext cx="2362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itchFamily="34" charset="0"/>
              </a:rPr>
              <a:t>Telophase II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Rot="1" noChangeArrowheads="1"/>
          </p:cNvSpPr>
          <p:nvPr/>
        </p:nvSpPr>
        <p:spPr bwMode="auto">
          <a:xfrm>
            <a:off x="0" y="381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3200">
                <a:solidFill>
                  <a:srgbClr val="92D050"/>
                </a:solidFill>
              </a:rPr>
              <a:t>COMPARISON-- MITOSIS and MEIOSIS</a:t>
            </a:r>
          </a:p>
        </p:txBody>
      </p:sp>
      <p:sp>
        <p:nvSpPr>
          <p:cNvPr id="41989" name="Rectangle 5"/>
          <p:cNvSpPr>
            <a:spLocks noRot="1" noChangeArrowheads="1"/>
          </p:cNvSpPr>
          <p:nvPr/>
        </p:nvSpPr>
        <p:spPr bwMode="auto">
          <a:xfrm>
            <a:off x="152400" y="1600200"/>
            <a:ext cx="4267200" cy="48768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2800" b="1" u="sng">
                <a:solidFill>
                  <a:schemeClr val="bg1"/>
                </a:solidFill>
              </a:rPr>
              <a:t>Mitosis: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endParaRPr lang="en-US" sz="2000">
              <a:solidFill>
                <a:schemeClr val="bg1"/>
              </a:solidFill>
            </a:endParaRP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bg1"/>
                </a:solidFill>
              </a:rPr>
              <a:t>Occurs  in somatic (body) cells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endParaRPr lang="en-US" sz="2000">
              <a:solidFill>
                <a:schemeClr val="bg1"/>
              </a:solidFill>
            </a:endParaRP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bg1"/>
                </a:solidFill>
              </a:rPr>
              <a:t>Growth, development, replacement &amp; repair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</a:pPr>
            <a:endParaRPr lang="en-US" sz="2000">
              <a:solidFill>
                <a:schemeClr val="bg1"/>
              </a:solidFill>
            </a:endParaRP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bg1"/>
                </a:solidFill>
              </a:rPr>
              <a:t>Produces 2 daughter cells</a:t>
            </a:r>
          </a:p>
          <a:p>
            <a:pPr marL="1143000" lvl="2" indent="-228600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chemeClr val="bg1"/>
                </a:solidFill>
              </a:rPr>
              <a:t>Clones of  parent and each other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endParaRPr lang="en-US" sz="2000">
              <a:solidFill>
                <a:schemeClr val="bg1"/>
              </a:solidFill>
            </a:endParaRP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bg1"/>
                </a:solidFill>
              </a:rPr>
              <a:t>Daughter cells are </a:t>
            </a:r>
            <a:r>
              <a:rPr lang="en-US" sz="2000" b="1">
                <a:solidFill>
                  <a:schemeClr val="bg1"/>
                </a:solidFill>
              </a:rPr>
              <a:t>diploid (2N)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</a:pPr>
            <a:endParaRPr lang="en-US" sz="2000" b="1">
              <a:solidFill>
                <a:schemeClr val="folHlink"/>
              </a:solidFill>
            </a:endParaRPr>
          </a:p>
        </p:txBody>
      </p:sp>
      <p:sp>
        <p:nvSpPr>
          <p:cNvPr id="41990" name="Rectangle 6"/>
          <p:cNvSpPr>
            <a:spLocks noRot="1" noChangeArrowheads="1"/>
          </p:cNvSpPr>
          <p:nvPr/>
        </p:nvSpPr>
        <p:spPr bwMode="auto">
          <a:xfrm>
            <a:off x="4572000" y="1600200"/>
            <a:ext cx="4419600" cy="48768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2800" b="1" u="sng">
                <a:solidFill>
                  <a:schemeClr val="bg1"/>
                </a:solidFill>
              </a:rPr>
              <a:t>Meiosis: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endParaRPr lang="en-US" sz="2000">
              <a:solidFill>
                <a:schemeClr val="bg1"/>
              </a:solidFill>
            </a:endParaRP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bg1"/>
                </a:solidFill>
              </a:rPr>
              <a:t>Occurs in germ cells (immature reproductive cells) 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endParaRPr lang="en-US" sz="2000">
              <a:solidFill>
                <a:schemeClr val="bg1"/>
              </a:solidFill>
            </a:endParaRP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bg1"/>
                </a:solidFill>
              </a:rPr>
              <a:t>Production of </a:t>
            </a:r>
            <a:r>
              <a:rPr lang="en-US" sz="2000" b="1">
                <a:solidFill>
                  <a:schemeClr val="bg1"/>
                </a:solidFill>
              </a:rPr>
              <a:t>gametes </a:t>
            </a:r>
            <a:r>
              <a:rPr lang="en-US" sz="2000">
                <a:solidFill>
                  <a:schemeClr val="bg1"/>
                </a:solidFill>
              </a:rPr>
              <a:t>(sex cells) 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endParaRPr lang="en-US" sz="2000">
              <a:solidFill>
                <a:schemeClr val="bg1"/>
              </a:solidFill>
            </a:endParaRP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bg1"/>
                </a:solidFill>
              </a:rPr>
              <a:t>Produce 4 daughter cells</a:t>
            </a:r>
          </a:p>
          <a:p>
            <a:pPr marL="1143000" lvl="2" indent="-228600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chemeClr val="bg1"/>
                </a:solidFill>
              </a:rPr>
              <a:t>Distinct from parent and each other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</a:pPr>
            <a:endParaRPr lang="en-US" sz="2000">
              <a:solidFill>
                <a:schemeClr val="bg1"/>
              </a:solidFill>
            </a:endParaRP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bg1"/>
                </a:solidFill>
              </a:rPr>
              <a:t>Daughter cells are </a:t>
            </a:r>
            <a:r>
              <a:rPr lang="en-US" sz="2000" b="1">
                <a:solidFill>
                  <a:schemeClr val="bg1"/>
                </a:solidFill>
              </a:rPr>
              <a:t>haploid (1N)</a:t>
            </a:r>
          </a:p>
        </p:txBody>
      </p:sp>
      <p:grpSp>
        <p:nvGrpSpPr>
          <p:cNvPr id="20485" name="Group 6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20486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</a:rPr>
                <a:t>8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</a:endParaRPr>
            </a:p>
          </p:txBody>
        </p:sp>
        <p:sp>
          <p:nvSpPr>
            <p:cNvPr id="20487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20488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19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9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9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9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9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19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9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19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9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419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199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199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685800" y="1981200"/>
            <a:ext cx="8001000" cy="380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Tx/>
              <a:buChar char="o"/>
            </a:pPr>
            <a:r>
              <a:rPr lang="en-US" b="1"/>
              <a:t>  </a:t>
            </a:r>
            <a:r>
              <a:rPr lang="en-US" b="1">
                <a:solidFill>
                  <a:schemeClr val="bg1"/>
                </a:solidFill>
              </a:rPr>
              <a:t>Meiosis (Gr. Meiouni = to reduce; sis = process) has been reported for the first time by J. B. Farmer (1905) </a:t>
            </a:r>
          </a:p>
          <a:p>
            <a:pPr>
              <a:lnSpc>
                <a:spcPct val="150000"/>
              </a:lnSpc>
              <a:buFontTx/>
              <a:buChar char="o"/>
            </a:pPr>
            <a:r>
              <a:rPr lang="en-US" b="1">
                <a:solidFill>
                  <a:schemeClr val="bg1"/>
                </a:solidFill>
              </a:rPr>
              <a:t>  It is special type of cell division (reduction division)</a:t>
            </a:r>
          </a:p>
          <a:p>
            <a:pPr>
              <a:lnSpc>
                <a:spcPct val="150000"/>
              </a:lnSpc>
              <a:buFontTx/>
              <a:buChar char="o"/>
            </a:pPr>
            <a:r>
              <a:rPr lang="en-US" b="1">
                <a:solidFill>
                  <a:schemeClr val="bg1"/>
                </a:solidFill>
              </a:rPr>
              <a:t>  It occurs in germ (sex) cells or in gonads (testes and ovaries) during</a:t>
            </a:r>
          </a:p>
          <a:p>
            <a:pPr>
              <a:lnSpc>
                <a:spcPct val="150000"/>
              </a:lnSpc>
              <a:buFontTx/>
              <a:buChar char="o"/>
            </a:pPr>
            <a:r>
              <a:rPr lang="en-US" b="1">
                <a:solidFill>
                  <a:schemeClr val="bg1"/>
                </a:solidFill>
              </a:rPr>
              <a:t>    Mother cell gives four daughter cells each one contains haploid number of chromosomes (n)</a:t>
            </a:r>
          </a:p>
          <a:p>
            <a:pPr>
              <a:lnSpc>
                <a:spcPct val="150000"/>
              </a:lnSpc>
              <a:buFontTx/>
              <a:buChar char="o"/>
            </a:pPr>
            <a:r>
              <a:rPr lang="en-US" b="1">
                <a:solidFill>
                  <a:schemeClr val="bg1"/>
                </a:solidFill>
              </a:rPr>
              <a:t>  It is much more complicated than mitosis because it has long process</a:t>
            </a:r>
          </a:p>
          <a:p>
            <a:pPr>
              <a:lnSpc>
                <a:spcPct val="150000"/>
              </a:lnSpc>
              <a:buFontTx/>
              <a:buChar char="o"/>
            </a:pPr>
            <a:r>
              <a:rPr lang="en-US" b="1">
                <a:solidFill>
                  <a:schemeClr val="bg1"/>
                </a:solidFill>
              </a:rPr>
              <a:t>  Function of meiosis: formation of the gametes</a:t>
            </a:r>
          </a:p>
        </p:txBody>
      </p:sp>
      <p:sp>
        <p:nvSpPr>
          <p:cNvPr id="15363" name="Rectangle 5"/>
          <p:cNvSpPr>
            <a:spLocks noChangeArrowheads="1"/>
          </p:cNvSpPr>
          <p:nvPr/>
        </p:nvSpPr>
        <p:spPr bwMode="auto">
          <a:xfrm>
            <a:off x="457200" y="609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4800" b="1">
                <a:solidFill>
                  <a:schemeClr val="bg1"/>
                </a:solidFill>
              </a:rPr>
              <a:t>Meiosis</a:t>
            </a:r>
          </a:p>
        </p:txBody>
      </p:sp>
      <p:grpSp>
        <p:nvGrpSpPr>
          <p:cNvPr id="15364" name="Group 10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15365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</a:rPr>
                <a:t>8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</a:endParaRPr>
            </a:p>
          </p:txBody>
        </p:sp>
        <p:sp>
          <p:nvSpPr>
            <p:cNvPr id="15366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15367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457200" y="609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4400" b="1">
                <a:solidFill>
                  <a:schemeClr val="bg1"/>
                </a:solidFill>
              </a:rPr>
              <a:t>Meiosis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228600" y="1920875"/>
            <a:ext cx="8763000" cy="440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en-US" sz="3200" b="1">
                <a:solidFill>
                  <a:schemeClr val="bg1"/>
                </a:solidFill>
              </a:rPr>
              <a:t>Meiosis is the type of cell division by which germ cells (eggs and sperm) are produced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en-US" sz="3200" b="1">
                <a:solidFill>
                  <a:schemeClr val="bg1"/>
                </a:solidFill>
              </a:rPr>
              <a:t> 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en-US" sz="3200" b="1" i="1">
                <a:solidFill>
                  <a:schemeClr val="bg1"/>
                </a:solidFill>
              </a:rPr>
              <a:t>One parent cell produces four daughter cells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en-US" sz="3200" b="1" i="1">
                <a:solidFill>
                  <a:schemeClr val="bg1"/>
                </a:solidFill>
              </a:rPr>
              <a:t> 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en-US" sz="3200" b="1" i="1">
                <a:solidFill>
                  <a:schemeClr val="bg1"/>
                </a:solidFill>
              </a:rPr>
              <a:t>Daughter cells have half the number of chromosomes found in the original parent cell</a:t>
            </a:r>
            <a:r>
              <a:rPr lang="en-US" sz="360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16388" name="Group 6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16389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</a:rPr>
                <a:t>8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</a:endParaRPr>
            </a:p>
          </p:txBody>
        </p:sp>
        <p:sp>
          <p:nvSpPr>
            <p:cNvPr id="16390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16391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26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762000" y="1833563"/>
            <a:ext cx="7239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In Meiotic Division the nucleus divides twice and the chromosomes divide once only </a:t>
            </a:r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457200" y="6746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4400" b="1">
                <a:solidFill>
                  <a:srgbClr val="99FF33"/>
                </a:solidFill>
              </a:rPr>
              <a:t>Meiosis</a:t>
            </a:r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685800" y="2990850"/>
            <a:ext cx="75438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The meiotic cell division has two subdivisions in sequence:</a:t>
            </a:r>
          </a:p>
          <a:p>
            <a:pPr algn="ctr"/>
            <a:endParaRPr lang="en-US" sz="2400" b="1">
              <a:solidFill>
                <a:schemeClr val="bg1"/>
              </a:solidFill>
            </a:endParaRPr>
          </a:p>
          <a:p>
            <a:pPr algn="ctr"/>
            <a:r>
              <a:rPr lang="en-US" sz="2400" b="1">
                <a:solidFill>
                  <a:schemeClr val="bg1"/>
                </a:solidFill>
              </a:rPr>
              <a:t>1- The first meiosis: Reductional division (2n -- n)</a:t>
            </a:r>
          </a:p>
          <a:p>
            <a:pPr algn="ctr"/>
            <a:endParaRPr lang="en-US" sz="2400" b="1">
              <a:solidFill>
                <a:schemeClr val="bg1"/>
              </a:solidFill>
            </a:endParaRPr>
          </a:p>
          <a:p>
            <a:pPr algn="ctr"/>
            <a:r>
              <a:rPr lang="en-US" sz="2400" b="1">
                <a:solidFill>
                  <a:schemeClr val="bg1"/>
                </a:solidFill>
              </a:rPr>
              <a:t>2- The second meiosis: Equational division (similar to mitosis)</a:t>
            </a:r>
          </a:p>
        </p:txBody>
      </p:sp>
      <p:grpSp>
        <p:nvGrpSpPr>
          <p:cNvPr id="17413" name="Group 6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17414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</a:rPr>
                <a:t>8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</a:endParaRPr>
            </a:p>
          </p:txBody>
        </p:sp>
        <p:sp>
          <p:nvSpPr>
            <p:cNvPr id="17415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17416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/>
      <p:bldP spid="430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Rot="1" noChangeArrowheads="1"/>
          </p:cNvSpPr>
          <p:nvPr/>
        </p:nvSpPr>
        <p:spPr bwMode="auto">
          <a:xfrm>
            <a:off x="417513" y="457200"/>
            <a:ext cx="457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US" sz="4400">
                <a:solidFill>
                  <a:schemeClr val="tx2"/>
                </a:solidFill>
              </a:rPr>
              <a:t>        </a:t>
            </a:r>
            <a:r>
              <a:rPr lang="en-US" sz="4400">
                <a:solidFill>
                  <a:srgbClr val="92D050"/>
                </a:solidFill>
              </a:rPr>
              <a:t>MEIOSIS</a:t>
            </a:r>
          </a:p>
        </p:txBody>
      </p:sp>
      <p:sp>
        <p:nvSpPr>
          <p:cNvPr id="40966" name="Rectangle 6"/>
          <p:cNvSpPr>
            <a:spLocks noRot="1" noChangeArrowheads="1"/>
          </p:cNvSpPr>
          <p:nvPr/>
        </p:nvSpPr>
        <p:spPr bwMode="auto">
          <a:xfrm>
            <a:off x="341313" y="1600200"/>
            <a:ext cx="4648200" cy="449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sz="2800" u="sng">
                <a:solidFill>
                  <a:schemeClr val="bg1"/>
                </a:solidFill>
              </a:rPr>
              <a:t>Two Parts: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endParaRPr lang="en-US" sz="2400">
              <a:solidFill>
                <a:schemeClr val="bg1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800" b="1">
                <a:solidFill>
                  <a:schemeClr val="bg1"/>
                </a:solidFill>
              </a:rPr>
              <a:t>Meiosis I:</a:t>
            </a:r>
            <a:r>
              <a:rPr lang="en-US" sz="2800">
                <a:solidFill>
                  <a:schemeClr val="bg1"/>
                </a:solidFill>
              </a:rPr>
              <a:t> 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bg1"/>
                </a:solidFill>
              </a:rPr>
              <a:t>Separation of </a:t>
            </a:r>
            <a:r>
              <a:rPr lang="en-US" sz="2000" b="1">
                <a:solidFill>
                  <a:schemeClr val="bg1"/>
                </a:solidFill>
              </a:rPr>
              <a:t>homologous pairs 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endParaRPr lang="en-US" sz="2000" b="1">
              <a:solidFill>
                <a:schemeClr val="bg1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800" b="1">
                <a:solidFill>
                  <a:schemeClr val="bg1"/>
                </a:solidFill>
              </a:rPr>
              <a:t>Meiosis II: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bg1"/>
                </a:solidFill>
              </a:rPr>
              <a:t>Separation of </a:t>
            </a:r>
            <a:r>
              <a:rPr lang="en-US" sz="2000" b="1">
                <a:solidFill>
                  <a:schemeClr val="bg1"/>
                </a:solidFill>
              </a:rPr>
              <a:t>sister chromatids</a:t>
            </a:r>
          </a:p>
        </p:txBody>
      </p:sp>
      <p:pic>
        <p:nvPicPr>
          <p:cNvPr id="18436" name="Picture 7" descr="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8113" y="228600"/>
            <a:ext cx="3392487" cy="640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09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09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TextBox 3"/>
          <p:cNvSpPr txBox="1">
            <a:spLocks noChangeArrowheads="1"/>
          </p:cNvSpPr>
          <p:nvPr/>
        </p:nvSpPr>
        <p:spPr bwMode="auto">
          <a:xfrm>
            <a:off x="762000" y="24384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Prophase I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447800" y="1677988"/>
            <a:ext cx="6324600" cy="836612"/>
            <a:chOff x="912" y="961"/>
            <a:chExt cx="3984" cy="527"/>
          </a:xfrm>
        </p:grpSpPr>
        <p:cxnSp>
          <p:nvCxnSpPr>
            <p:cNvPr id="19492" name="Straight Arrow Connector 7"/>
            <p:cNvCxnSpPr>
              <a:cxnSpLocks noChangeShapeType="1"/>
            </p:cNvCxnSpPr>
            <p:nvPr/>
          </p:nvCxnSpPr>
          <p:spPr bwMode="auto">
            <a:xfrm rot="5400000">
              <a:off x="769" y="1343"/>
              <a:ext cx="288" cy="1"/>
            </a:xfrm>
            <a:prstGeom prst="straightConnector1">
              <a:avLst/>
            </a:prstGeom>
            <a:noFill/>
            <a:ln w="19050" algn="ctr">
              <a:solidFill>
                <a:schemeClr val="bg1"/>
              </a:solidFill>
              <a:round/>
              <a:headEnd/>
              <a:tailEnd type="arrow" w="med" len="med"/>
            </a:ln>
          </p:spPr>
        </p:cxnSp>
        <p:cxnSp>
          <p:nvCxnSpPr>
            <p:cNvPr id="19493" name="Straight Arrow Connector 16"/>
            <p:cNvCxnSpPr>
              <a:cxnSpLocks noChangeShapeType="1"/>
            </p:cNvCxnSpPr>
            <p:nvPr/>
          </p:nvCxnSpPr>
          <p:spPr bwMode="auto">
            <a:xfrm rot="5400000">
              <a:off x="4752" y="1343"/>
              <a:ext cx="288" cy="1"/>
            </a:xfrm>
            <a:prstGeom prst="straightConnector1">
              <a:avLst/>
            </a:prstGeom>
            <a:noFill/>
            <a:ln w="9525" algn="ctr">
              <a:solidFill>
                <a:schemeClr val="bg1"/>
              </a:solidFill>
              <a:round/>
              <a:headEnd/>
              <a:tailEnd type="arrow" w="med" len="med"/>
            </a:ln>
          </p:spPr>
        </p:cxnSp>
        <p:cxnSp>
          <p:nvCxnSpPr>
            <p:cNvPr id="19494" name="Straight Connector 18"/>
            <p:cNvCxnSpPr>
              <a:cxnSpLocks noChangeShapeType="1"/>
            </p:cNvCxnSpPr>
            <p:nvPr/>
          </p:nvCxnSpPr>
          <p:spPr bwMode="auto">
            <a:xfrm>
              <a:off x="912" y="1200"/>
              <a:ext cx="3984" cy="0"/>
            </a:xfrm>
            <a:prstGeom prst="line">
              <a:avLst/>
            </a:prstGeom>
            <a:noFill/>
            <a:ln w="19050" algn="ctr">
              <a:solidFill>
                <a:schemeClr val="bg1"/>
              </a:solidFill>
              <a:round/>
              <a:headEnd/>
              <a:tailEnd/>
            </a:ln>
          </p:spPr>
        </p:cxnSp>
        <p:cxnSp>
          <p:nvCxnSpPr>
            <p:cNvPr id="19495" name="Straight Connector 44"/>
            <p:cNvCxnSpPr>
              <a:cxnSpLocks noChangeShapeType="1"/>
            </p:cNvCxnSpPr>
            <p:nvPr/>
          </p:nvCxnSpPr>
          <p:spPr bwMode="auto">
            <a:xfrm rot="5400000">
              <a:off x="2903" y="1080"/>
              <a:ext cx="240" cy="2"/>
            </a:xfrm>
            <a:prstGeom prst="line">
              <a:avLst/>
            </a:prstGeom>
            <a:noFill/>
            <a:ln w="19050" algn="ctr">
              <a:solidFill>
                <a:schemeClr val="bg1"/>
              </a:solidFill>
              <a:round/>
              <a:headEnd/>
              <a:tailEnd/>
            </a:ln>
          </p:spPr>
        </p:cxnSp>
        <p:cxnSp>
          <p:nvCxnSpPr>
            <p:cNvPr id="19496" name="Straight Arrow Connector 7"/>
            <p:cNvCxnSpPr>
              <a:cxnSpLocks noChangeShapeType="1"/>
            </p:cNvCxnSpPr>
            <p:nvPr/>
          </p:nvCxnSpPr>
          <p:spPr bwMode="auto">
            <a:xfrm rot="5400000">
              <a:off x="2161" y="1343"/>
              <a:ext cx="288" cy="1"/>
            </a:xfrm>
            <a:prstGeom prst="straightConnector1">
              <a:avLst/>
            </a:prstGeom>
            <a:noFill/>
            <a:ln w="19050" algn="ctr">
              <a:solidFill>
                <a:schemeClr val="bg1"/>
              </a:solidFill>
              <a:round/>
              <a:headEnd/>
              <a:tailEnd type="arrow" w="med" len="med"/>
            </a:ln>
          </p:spPr>
        </p:cxnSp>
        <p:cxnSp>
          <p:nvCxnSpPr>
            <p:cNvPr id="19497" name="Straight Arrow Connector 7"/>
            <p:cNvCxnSpPr>
              <a:cxnSpLocks noChangeShapeType="1"/>
            </p:cNvCxnSpPr>
            <p:nvPr/>
          </p:nvCxnSpPr>
          <p:spPr bwMode="auto">
            <a:xfrm rot="5400000">
              <a:off x="3552" y="1343"/>
              <a:ext cx="288" cy="1"/>
            </a:xfrm>
            <a:prstGeom prst="straightConnector1">
              <a:avLst/>
            </a:prstGeom>
            <a:noFill/>
            <a:ln w="19050" algn="ctr">
              <a:solidFill>
                <a:schemeClr val="bg1"/>
              </a:solidFill>
              <a:round/>
              <a:headEnd/>
              <a:tailEnd type="arrow" w="med" len="med"/>
            </a:ln>
          </p:spPr>
        </p:cxnSp>
      </p:grpSp>
      <p:sp>
        <p:nvSpPr>
          <p:cNvPr id="44044" name="TextBox 3"/>
          <p:cNvSpPr txBox="1">
            <a:spLocks noChangeArrowheads="1"/>
          </p:cNvSpPr>
          <p:nvPr/>
        </p:nvSpPr>
        <p:spPr bwMode="auto">
          <a:xfrm>
            <a:off x="4114800" y="12192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99FF33"/>
                </a:solidFill>
                <a:latin typeface="Calibri" pitchFamily="34" charset="0"/>
              </a:rPr>
              <a:t>Meiosis - I</a:t>
            </a:r>
          </a:p>
        </p:txBody>
      </p:sp>
      <p:sp>
        <p:nvSpPr>
          <p:cNvPr id="44046" name="TextBox 3"/>
          <p:cNvSpPr txBox="1">
            <a:spLocks noChangeArrowheads="1"/>
          </p:cNvSpPr>
          <p:nvPr/>
        </p:nvSpPr>
        <p:spPr bwMode="auto">
          <a:xfrm>
            <a:off x="2895600" y="2438400"/>
            <a:ext cx="1752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Metaphase I</a:t>
            </a:r>
          </a:p>
        </p:txBody>
      </p:sp>
      <p:sp>
        <p:nvSpPr>
          <p:cNvPr id="44047" name="TextBox 3"/>
          <p:cNvSpPr txBox="1">
            <a:spLocks noChangeArrowheads="1"/>
          </p:cNvSpPr>
          <p:nvPr/>
        </p:nvSpPr>
        <p:spPr bwMode="auto">
          <a:xfrm>
            <a:off x="5181600" y="24384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Anaphase I</a:t>
            </a:r>
          </a:p>
        </p:txBody>
      </p:sp>
      <p:sp>
        <p:nvSpPr>
          <p:cNvPr id="44048" name="TextBox 3"/>
          <p:cNvSpPr txBox="1">
            <a:spLocks noChangeArrowheads="1"/>
          </p:cNvSpPr>
          <p:nvPr/>
        </p:nvSpPr>
        <p:spPr bwMode="auto">
          <a:xfrm>
            <a:off x="7086600" y="24384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Telophase I</a:t>
            </a:r>
          </a:p>
        </p:txBody>
      </p:sp>
      <p:sp>
        <p:nvSpPr>
          <p:cNvPr id="44049" name="TextBox 3"/>
          <p:cNvSpPr txBox="1">
            <a:spLocks noChangeArrowheads="1"/>
          </p:cNvSpPr>
          <p:nvPr/>
        </p:nvSpPr>
        <p:spPr bwMode="auto">
          <a:xfrm>
            <a:off x="762000" y="5927725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Prophase II</a:t>
            </a:r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1447800" y="5014913"/>
            <a:ext cx="6324600" cy="836612"/>
            <a:chOff x="912" y="961"/>
            <a:chExt cx="3984" cy="527"/>
          </a:xfrm>
        </p:grpSpPr>
        <p:cxnSp>
          <p:nvCxnSpPr>
            <p:cNvPr id="19486" name="Straight Arrow Connector 7"/>
            <p:cNvCxnSpPr>
              <a:cxnSpLocks noChangeShapeType="1"/>
            </p:cNvCxnSpPr>
            <p:nvPr/>
          </p:nvCxnSpPr>
          <p:spPr bwMode="auto">
            <a:xfrm rot="5400000">
              <a:off x="769" y="1343"/>
              <a:ext cx="288" cy="1"/>
            </a:xfrm>
            <a:prstGeom prst="straightConnector1">
              <a:avLst/>
            </a:prstGeom>
            <a:noFill/>
            <a:ln w="19050" algn="ctr">
              <a:solidFill>
                <a:schemeClr val="bg1"/>
              </a:solidFill>
              <a:round/>
              <a:headEnd/>
              <a:tailEnd type="arrow" w="med" len="med"/>
            </a:ln>
          </p:spPr>
        </p:cxnSp>
        <p:cxnSp>
          <p:nvCxnSpPr>
            <p:cNvPr id="19487" name="Straight Arrow Connector 16"/>
            <p:cNvCxnSpPr>
              <a:cxnSpLocks noChangeShapeType="1"/>
            </p:cNvCxnSpPr>
            <p:nvPr/>
          </p:nvCxnSpPr>
          <p:spPr bwMode="auto">
            <a:xfrm rot="5400000">
              <a:off x="4752" y="1343"/>
              <a:ext cx="288" cy="1"/>
            </a:xfrm>
            <a:prstGeom prst="straightConnector1">
              <a:avLst/>
            </a:prstGeom>
            <a:noFill/>
            <a:ln w="9525" algn="ctr">
              <a:solidFill>
                <a:schemeClr val="bg1"/>
              </a:solidFill>
              <a:round/>
              <a:headEnd/>
              <a:tailEnd type="arrow" w="med" len="med"/>
            </a:ln>
          </p:spPr>
        </p:cxnSp>
        <p:cxnSp>
          <p:nvCxnSpPr>
            <p:cNvPr id="19488" name="Straight Connector 18"/>
            <p:cNvCxnSpPr>
              <a:cxnSpLocks noChangeShapeType="1"/>
            </p:cNvCxnSpPr>
            <p:nvPr/>
          </p:nvCxnSpPr>
          <p:spPr bwMode="auto">
            <a:xfrm>
              <a:off x="912" y="1200"/>
              <a:ext cx="3984" cy="0"/>
            </a:xfrm>
            <a:prstGeom prst="line">
              <a:avLst/>
            </a:prstGeom>
            <a:noFill/>
            <a:ln w="19050" algn="ctr">
              <a:solidFill>
                <a:schemeClr val="bg1"/>
              </a:solidFill>
              <a:round/>
              <a:headEnd/>
              <a:tailEnd/>
            </a:ln>
          </p:spPr>
        </p:cxnSp>
        <p:cxnSp>
          <p:nvCxnSpPr>
            <p:cNvPr id="19489" name="Straight Connector 44"/>
            <p:cNvCxnSpPr>
              <a:cxnSpLocks noChangeShapeType="1"/>
            </p:cNvCxnSpPr>
            <p:nvPr/>
          </p:nvCxnSpPr>
          <p:spPr bwMode="auto">
            <a:xfrm rot="5400000">
              <a:off x="2903" y="1080"/>
              <a:ext cx="240" cy="2"/>
            </a:xfrm>
            <a:prstGeom prst="line">
              <a:avLst/>
            </a:prstGeom>
            <a:noFill/>
            <a:ln w="19050" algn="ctr">
              <a:solidFill>
                <a:schemeClr val="bg1"/>
              </a:solidFill>
              <a:round/>
              <a:headEnd/>
              <a:tailEnd/>
            </a:ln>
          </p:spPr>
        </p:cxnSp>
        <p:cxnSp>
          <p:nvCxnSpPr>
            <p:cNvPr id="19490" name="Straight Arrow Connector 7"/>
            <p:cNvCxnSpPr>
              <a:cxnSpLocks noChangeShapeType="1"/>
            </p:cNvCxnSpPr>
            <p:nvPr/>
          </p:nvCxnSpPr>
          <p:spPr bwMode="auto">
            <a:xfrm rot="5400000">
              <a:off x="2161" y="1343"/>
              <a:ext cx="288" cy="1"/>
            </a:xfrm>
            <a:prstGeom prst="straightConnector1">
              <a:avLst/>
            </a:prstGeom>
            <a:noFill/>
            <a:ln w="19050" algn="ctr">
              <a:solidFill>
                <a:schemeClr val="bg1"/>
              </a:solidFill>
              <a:round/>
              <a:headEnd/>
              <a:tailEnd type="arrow" w="med" len="med"/>
            </a:ln>
          </p:spPr>
        </p:cxnSp>
        <p:cxnSp>
          <p:nvCxnSpPr>
            <p:cNvPr id="19491" name="Straight Arrow Connector 7"/>
            <p:cNvCxnSpPr>
              <a:cxnSpLocks noChangeShapeType="1"/>
            </p:cNvCxnSpPr>
            <p:nvPr/>
          </p:nvCxnSpPr>
          <p:spPr bwMode="auto">
            <a:xfrm rot="5400000">
              <a:off x="3552" y="1343"/>
              <a:ext cx="288" cy="1"/>
            </a:xfrm>
            <a:prstGeom prst="straightConnector1">
              <a:avLst/>
            </a:prstGeom>
            <a:noFill/>
            <a:ln w="19050" algn="ctr">
              <a:solidFill>
                <a:schemeClr val="bg1"/>
              </a:solidFill>
              <a:round/>
              <a:headEnd/>
              <a:tailEnd type="arrow" w="med" len="med"/>
            </a:ln>
          </p:spPr>
        </p:cxnSp>
      </p:grpSp>
      <p:sp>
        <p:nvSpPr>
          <p:cNvPr id="44057" name="TextBox 3"/>
          <p:cNvSpPr txBox="1">
            <a:spLocks noChangeArrowheads="1"/>
          </p:cNvSpPr>
          <p:nvPr/>
        </p:nvSpPr>
        <p:spPr bwMode="auto">
          <a:xfrm>
            <a:off x="4114800" y="4556125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99FF33"/>
                </a:solidFill>
                <a:latin typeface="Calibri" pitchFamily="34" charset="0"/>
              </a:rPr>
              <a:t>Meiosis - II</a:t>
            </a:r>
          </a:p>
        </p:txBody>
      </p:sp>
      <p:sp>
        <p:nvSpPr>
          <p:cNvPr id="44058" name="TextBox 3"/>
          <p:cNvSpPr txBox="1">
            <a:spLocks noChangeArrowheads="1"/>
          </p:cNvSpPr>
          <p:nvPr/>
        </p:nvSpPr>
        <p:spPr bwMode="auto">
          <a:xfrm>
            <a:off x="2895600" y="5927725"/>
            <a:ext cx="1752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Metaphase II</a:t>
            </a:r>
          </a:p>
        </p:txBody>
      </p:sp>
      <p:sp>
        <p:nvSpPr>
          <p:cNvPr id="44059" name="TextBox 3"/>
          <p:cNvSpPr txBox="1">
            <a:spLocks noChangeArrowheads="1"/>
          </p:cNvSpPr>
          <p:nvPr/>
        </p:nvSpPr>
        <p:spPr bwMode="auto">
          <a:xfrm>
            <a:off x="5181600" y="5927725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Anaphase II</a:t>
            </a:r>
          </a:p>
        </p:txBody>
      </p:sp>
      <p:sp>
        <p:nvSpPr>
          <p:cNvPr id="44060" name="TextBox 3"/>
          <p:cNvSpPr txBox="1">
            <a:spLocks noChangeArrowheads="1"/>
          </p:cNvSpPr>
          <p:nvPr/>
        </p:nvSpPr>
        <p:spPr bwMode="auto">
          <a:xfrm>
            <a:off x="7086600" y="5927725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Telophase II</a:t>
            </a:r>
          </a:p>
        </p:txBody>
      </p:sp>
      <p:sp>
        <p:nvSpPr>
          <p:cNvPr id="44061" name="Line 29"/>
          <p:cNvSpPr>
            <a:spLocks noChangeShapeType="1"/>
          </p:cNvSpPr>
          <p:nvPr/>
        </p:nvSpPr>
        <p:spPr bwMode="auto">
          <a:xfrm>
            <a:off x="914400" y="30480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62" name="Line 30"/>
          <p:cNvSpPr>
            <a:spLocks noChangeShapeType="1"/>
          </p:cNvSpPr>
          <p:nvPr/>
        </p:nvSpPr>
        <p:spPr bwMode="auto">
          <a:xfrm>
            <a:off x="914400" y="3048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63" name="Line 31"/>
          <p:cNvSpPr>
            <a:spLocks noChangeShapeType="1"/>
          </p:cNvSpPr>
          <p:nvPr/>
        </p:nvSpPr>
        <p:spPr bwMode="auto">
          <a:xfrm>
            <a:off x="914400" y="3352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64" name="Line 32"/>
          <p:cNvSpPr>
            <a:spLocks noChangeShapeType="1"/>
          </p:cNvSpPr>
          <p:nvPr/>
        </p:nvSpPr>
        <p:spPr bwMode="auto">
          <a:xfrm>
            <a:off x="914400" y="4648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65" name="Line 33"/>
          <p:cNvSpPr>
            <a:spLocks noChangeShapeType="1"/>
          </p:cNvSpPr>
          <p:nvPr/>
        </p:nvSpPr>
        <p:spPr bwMode="auto">
          <a:xfrm>
            <a:off x="914400" y="4267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66" name="Line 34"/>
          <p:cNvSpPr>
            <a:spLocks noChangeShapeType="1"/>
          </p:cNvSpPr>
          <p:nvPr/>
        </p:nvSpPr>
        <p:spPr bwMode="auto">
          <a:xfrm>
            <a:off x="914400" y="3810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67" name="TextBox 3"/>
          <p:cNvSpPr txBox="1">
            <a:spLocks noChangeArrowheads="1"/>
          </p:cNvSpPr>
          <p:nvPr/>
        </p:nvSpPr>
        <p:spPr bwMode="auto">
          <a:xfrm>
            <a:off x="1114425" y="2833688"/>
            <a:ext cx="1447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itchFamily="34" charset="0"/>
              </a:rPr>
              <a:t>Leptotene</a:t>
            </a:r>
          </a:p>
        </p:txBody>
      </p:sp>
      <p:sp>
        <p:nvSpPr>
          <p:cNvPr id="44068" name="TextBox 3"/>
          <p:cNvSpPr txBox="1">
            <a:spLocks noChangeArrowheads="1"/>
          </p:cNvSpPr>
          <p:nvPr/>
        </p:nvSpPr>
        <p:spPr bwMode="auto">
          <a:xfrm>
            <a:off x="1109663" y="3214688"/>
            <a:ext cx="1447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itchFamily="34" charset="0"/>
              </a:rPr>
              <a:t>Zygotene</a:t>
            </a:r>
          </a:p>
        </p:txBody>
      </p:sp>
      <p:sp>
        <p:nvSpPr>
          <p:cNvPr id="44069" name="TextBox 3"/>
          <p:cNvSpPr txBox="1">
            <a:spLocks noChangeArrowheads="1"/>
          </p:cNvSpPr>
          <p:nvPr/>
        </p:nvSpPr>
        <p:spPr bwMode="auto">
          <a:xfrm>
            <a:off x="1143000" y="3595688"/>
            <a:ext cx="1447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itchFamily="34" charset="0"/>
              </a:rPr>
              <a:t>Pachytene</a:t>
            </a:r>
          </a:p>
        </p:txBody>
      </p:sp>
      <p:sp>
        <p:nvSpPr>
          <p:cNvPr id="44070" name="TextBox 3"/>
          <p:cNvSpPr txBox="1">
            <a:spLocks noChangeArrowheads="1"/>
          </p:cNvSpPr>
          <p:nvPr/>
        </p:nvSpPr>
        <p:spPr bwMode="auto">
          <a:xfrm>
            <a:off x="1114425" y="4052888"/>
            <a:ext cx="1447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itchFamily="34" charset="0"/>
              </a:rPr>
              <a:t>Diplotene</a:t>
            </a:r>
          </a:p>
        </p:txBody>
      </p:sp>
      <p:sp>
        <p:nvSpPr>
          <p:cNvPr id="44071" name="TextBox 3"/>
          <p:cNvSpPr txBox="1">
            <a:spLocks noChangeArrowheads="1"/>
          </p:cNvSpPr>
          <p:nvPr/>
        </p:nvSpPr>
        <p:spPr bwMode="auto">
          <a:xfrm>
            <a:off x="1114425" y="4433888"/>
            <a:ext cx="1447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itchFamily="34" charset="0"/>
              </a:rPr>
              <a:t>Diakinesis</a:t>
            </a:r>
          </a:p>
        </p:txBody>
      </p:sp>
      <p:sp>
        <p:nvSpPr>
          <p:cNvPr id="19481" name="Rectangle 40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3200" b="1">
                <a:solidFill>
                  <a:schemeClr val="bg1"/>
                </a:solidFill>
              </a:rPr>
              <a:t>Stages of Meiosis</a:t>
            </a:r>
          </a:p>
        </p:txBody>
      </p:sp>
      <p:grpSp>
        <p:nvGrpSpPr>
          <p:cNvPr id="19482" name="Group 6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19483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</a:rPr>
                <a:t>8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</a:endParaRPr>
            </a:p>
          </p:txBody>
        </p:sp>
        <p:sp>
          <p:nvSpPr>
            <p:cNvPr id="19484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19485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4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4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4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4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4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4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4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4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44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44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44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44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44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44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44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44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44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44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44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44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44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44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4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44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44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44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44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  <p:bldP spid="44044" grpId="0"/>
      <p:bldP spid="44046" grpId="0"/>
      <p:bldP spid="44047" grpId="0"/>
      <p:bldP spid="44048" grpId="0"/>
      <p:bldP spid="44049" grpId="0"/>
      <p:bldP spid="44057" grpId="0"/>
      <p:bldP spid="44058" grpId="0"/>
      <p:bldP spid="44059" grpId="0"/>
      <p:bldP spid="44060" grpId="0"/>
      <p:bldP spid="44061" grpId="0" animBg="1"/>
      <p:bldP spid="44062" grpId="0" animBg="1"/>
      <p:bldP spid="44063" grpId="0" animBg="1"/>
      <p:bldP spid="44064" grpId="0" animBg="1"/>
      <p:bldP spid="44065" grpId="0" animBg="1"/>
      <p:bldP spid="44066" grpId="0" animBg="1"/>
      <p:bldP spid="44067" grpId="0"/>
      <p:bldP spid="44068" grpId="0"/>
      <p:bldP spid="44069" grpId="0"/>
      <p:bldP spid="44070" grpId="0"/>
      <p:bldP spid="4407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965200"/>
            <a:ext cx="3376613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8678" name="Object 6"/>
          <p:cNvGraphicFramePr>
            <a:graphicFrameLocks noChangeAspect="1"/>
          </p:cNvGraphicFramePr>
          <p:nvPr/>
        </p:nvGraphicFramePr>
        <p:xfrm>
          <a:off x="5791200" y="3632200"/>
          <a:ext cx="2286000" cy="2540000"/>
        </p:xfrm>
        <a:graphic>
          <a:graphicData uri="http://schemas.openxmlformats.org/presentationml/2006/ole">
            <p:oleObj spid="_x0000_s1026" name="Image" r:id="rId4" imgW="1645923" imgH="1828804" progId="">
              <p:embed/>
            </p:oleObj>
          </a:graphicData>
        </a:graphic>
      </p:graphicFrame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828800" y="2300288"/>
            <a:ext cx="1981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itchFamily="34" charset="0"/>
              </a:rPr>
              <a:t>Prophase I</a:t>
            </a: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1981200" y="2986088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Leptotene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33400" y="4002088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Thin long and beaded  chromosomes    become visible in the nucleus</a:t>
            </a:r>
          </a:p>
        </p:txBody>
      </p:sp>
      <p:grpSp>
        <p:nvGrpSpPr>
          <p:cNvPr id="1031" name="Group 6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1033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</a:rPr>
                <a:t>8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</a:endParaRPr>
            </a:p>
          </p:txBody>
        </p:sp>
        <p:sp>
          <p:nvSpPr>
            <p:cNvPr id="1034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1035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2057400" y="11430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99FF33"/>
                </a:solidFill>
                <a:latin typeface="Calibri" pitchFamily="34" charset="0"/>
              </a:rPr>
              <a:t>Meiosis - 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109663"/>
            <a:ext cx="321310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9702" name="Object 6"/>
          <p:cNvGraphicFramePr>
            <a:graphicFrameLocks noChangeAspect="1"/>
          </p:cNvGraphicFramePr>
          <p:nvPr/>
        </p:nvGraphicFramePr>
        <p:xfrm>
          <a:off x="5732463" y="3886200"/>
          <a:ext cx="2595562" cy="2743200"/>
        </p:xfrm>
        <a:graphic>
          <a:graphicData uri="http://schemas.openxmlformats.org/presentationml/2006/ole">
            <p:oleObj spid="_x0000_s2050" name="Image" r:id="rId4" imgW="1627635" imgH="1719075" progId="">
              <p:embed/>
            </p:oleObj>
          </a:graphicData>
        </a:graphic>
      </p:graphicFrame>
      <p:grpSp>
        <p:nvGrpSpPr>
          <p:cNvPr id="2052" name="Group 6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2056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</a:rPr>
                <a:t>8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</a:endParaRPr>
            </a:p>
          </p:txBody>
        </p:sp>
        <p:sp>
          <p:nvSpPr>
            <p:cNvPr id="2057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2058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981200" y="2300288"/>
            <a:ext cx="1981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itchFamily="34" charset="0"/>
              </a:rPr>
              <a:t>Prophase I</a:t>
            </a: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133600" y="2986088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Zygotene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33400" y="4002088"/>
            <a:ext cx="45720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Homologous chromosomes form pairs and each chromosome divides in two chromatids to form tetrad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5075" y="838200"/>
            <a:ext cx="356552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0726" name="Object 6"/>
          <p:cNvGraphicFramePr>
            <a:graphicFrameLocks noChangeAspect="1"/>
          </p:cNvGraphicFramePr>
          <p:nvPr/>
        </p:nvGraphicFramePr>
        <p:xfrm>
          <a:off x="5456238" y="3657600"/>
          <a:ext cx="2697162" cy="2819400"/>
        </p:xfrm>
        <a:graphic>
          <a:graphicData uri="http://schemas.openxmlformats.org/presentationml/2006/ole">
            <p:oleObj spid="_x0000_s3074" name="Image" r:id="rId4" imgW="1609143" imgH="1682286" progId="">
              <p:embed/>
            </p:oleObj>
          </a:graphicData>
        </a:graphic>
      </p:graphicFrame>
      <p:grpSp>
        <p:nvGrpSpPr>
          <p:cNvPr id="3076" name="Group 6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3080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</a:rPr>
                <a:t>8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</a:endParaRPr>
            </a:p>
          </p:txBody>
        </p:sp>
        <p:sp>
          <p:nvSpPr>
            <p:cNvPr id="3081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3082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981200" y="2300288"/>
            <a:ext cx="1981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itchFamily="34" charset="0"/>
              </a:rPr>
              <a:t>Prophase I</a:t>
            </a: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133600" y="2986088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Pachytene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33400" y="4002088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Crossing over takes place between the homologous pairs of the chromosomes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</TotalTime>
  <Words>627</Words>
  <Application>Microsoft Office PowerPoint</Application>
  <PresentationFormat>On-screen Show (4:3)</PresentationFormat>
  <Paragraphs>137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Default Design</vt:lpstr>
      <vt:lpstr>Image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personal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Abul Farah</dc:creator>
  <cp:lastModifiedBy>mfarah</cp:lastModifiedBy>
  <cp:revision>45</cp:revision>
  <dcterms:created xsi:type="dcterms:W3CDTF">2011-03-04T07:04:15Z</dcterms:created>
  <dcterms:modified xsi:type="dcterms:W3CDTF">2017-02-18T08:18:38Z</dcterms:modified>
</cp:coreProperties>
</file>