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4" r:id="rId4"/>
    <p:sldId id="300" r:id="rId5"/>
    <p:sldId id="298" r:id="rId6"/>
    <p:sldId id="301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9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00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5B6AF-A522-43D9-86D6-F29C1A73C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43990-B408-4585-9007-9283AA92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41D9-9F6E-4BBE-B453-1E3E9BC74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49569-9995-4333-95CE-2FFC5D384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AD069-750B-411E-A0C4-10E195C8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5D0B-F3AD-406F-9557-9321697D6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C2EBB-F7D9-42A5-83D5-EEBF8D8E1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FF390-4BFE-4B1B-89A9-73DA9D501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C3026-05DC-40D9-9816-C6F05488C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D19DE-41B0-4784-B710-8C33E7D59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26B86-EE91-496B-811E-28D37B70E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rgbClr val="0066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7AA5592-6627-4705-8FB6-A8CA77CCA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0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CELL DIVISION</a:t>
            </a:r>
          </a:p>
        </p:txBody>
      </p:sp>
      <p:sp>
        <p:nvSpPr>
          <p:cNvPr id="5124" name="WordArt 10"/>
          <p:cNvSpPr>
            <a:spLocks noChangeArrowheads="1" noChangeShapeType="1" noTextEdit="1"/>
          </p:cNvSpPr>
          <p:nvPr/>
        </p:nvSpPr>
        <p:spPr bwMode="auto">
          <a:xfrm>
            <a:off x="3124200" y="4495800"/>
            <a:ext cx="31908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MEIOSIS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51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688" y="1143000"/>
            <a:ext cx="346392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5675313" y="4038600"/>
          <a:ext cx="2325687" cy="2486025"/>
        </p:xfrm>
        <a:graphic>
          <a:graphicData uri="http://schemas.openxmlformats.org/presentationml/2006/ole">
            <p:oleObj spid="_x0000_s4098" name="Image" r:id="rId4" imgW="1590857" imgH="1700571" progId="">
              <p:embed/>
            </p:oleObj>
          </a:graphicData>
        </a:graphic>
      </p:graphicFrame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4104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4105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4106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230028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Prophase I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133600" y="2986088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Diplotene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002088"/>
            <a:ext cx="4572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After crossing over new sets of chromosomes are formed by separation form the pairs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638" y="914400"/>
            <a:ext cx="3560762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5518150" y="3733800"/>
          <a:ext cx="2478088" cy="2590800"/>
        </p:xfrm>
        <a:graphic>
          <a:graphicData uri="http://schemas.openxmlformats.org/presentationml/2006/ole">
            <p:oleObj spid="_x0000_s5122" name="Image" r:id="rId4" imgW="1609143" imgH="1682286" progId="">
              <p:embed/>
            </p:oleObj>
          </a:graphicData>
        </a:graphic>
      </p:graphicFrame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5128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5129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5130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230028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Prophase I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133600" y="2986088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Diakinesis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0020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Chromosomes are consolidated in short and thick forms of chromosomes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430588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5715000" y="3810000"/>
          <a:ext cx="2630488" cy="2514600"/>
        </p:xfrm>
        <a:graphic>
          <a:graphicData uri="http://schemas.openxmlformats.org/presentationml/2006/ole">
            <p:oleObj spid="_x0000_s6146" name="Image" r:id="rId4" imgW="1645923" imgH="1572571" progId="">
              <p:embed/>
            </p:oleObj>
          </a:graphicData>
        </a:graphic>
      </p:graphicFrame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6151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6152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6153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2300288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Metaphase I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3400" y="40020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Chromosomes fall on the medium line of the cell and each chromosome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5005388" y="838200"/>
          <a:ext cx="3376612" cy="2740025"/>
        </p:xfrm>
        <a:graphic>
          <a:graphicData uri="http://schemas.openxmlformats.org/presentationml/2006/ole">
            <p:oleObj spid="_x0000_s7170" name="Image" r:id="rId3" imgW="1755429" imgH="1426286" progId="">
              <p:embed/>
            </p:oleObj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5300663" y="3733800"/>
          <a:ext cx="2738437" cy="2644775"/>
        </p:xfrm>
        <a:graphic>
          <a:graphicData uri="http://schemas.openxmlformats.org/presentationml/2006/ole">
            <p:oleObj spid="_x0000_s7171" name="Image" r:id="rId4" imgW="1645923" imgH="1590857" progId="">
              <p:embed/>
            </p:oleObj>
          </a:graphicData>
        </a:graphic>
      </p:graphicFrame>
      <p:grpSp>
        <p:nvGrpSpPr>
          <p:cNvPr id="7172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7175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7176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7177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2300288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Anaphase I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3400" y="40020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Half of the chromosomes go to the opposite poles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738" y="963613"/>
            <a:ext cx="3319462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5562600" y="3581400"/>
          <a:ext cx="2514600" cy="2432050"/>
        </p:xfrm>
        <a:graphic>
          <a:graphicData uri="http://schemas.openxmlformats.org/presentationml/2006/ole">
            <p:oleObj spid="_x0000_s8194" name="Image" r:id="rId4" imgW="1682286" imgH="1627635" progId="">
              <p:embed/>
            </p:oleObj>
          </a:graphicData>
        </a:graphic>
      </p:graphicFrame>
      <p:grpSp>
        <p:nvGrpSpPr>
          <p:cNvPr id="8196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8199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8200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8201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00200" y="2300288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Telophase I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0020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Two nuclei are formed, each with half number of chromosomes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Chromosomes disappear in the two daughter nuclei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96975"/>
            <a:ext cx="35099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0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9224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9225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9226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828800" y="1295400"/>
            <a:ext cx="228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99FF33"/>
                </a:solidFill>
                <a:latin typeface="Calibri" pitchFamily="34" charset="0"/>
              </a:rPr>
              <a:t>Meiosis - II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5410200" y="3962400"/>
          <a:ext cx="2590800" cy="2397125"/>
        </p:xfrm>
        <a:graphic>
          <a:graphicData uri="http://schemas.openxmlformats.org/presentationml/2006/ole">
            <p:oleObj spid="_x0000_s9218" name="Image" r:id="rId4" imgW="1719075" imgH="1590857" progId="">
              <p:embed/>
            </p:oleObj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2672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Chromosomes become visible in each of the two daughter nuclei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05000" y="2752725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Prophase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66800"/>
            <a:ext cx="37020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0247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0248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0249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5486400" y="3962400"/>
          <a:ext cx="2590800" cy="2397125"/>
        </p:xfrm>
        <a:graphic>
          <a:graphicData uri="http://schemas.openxmlformats.org/presentationml/2006/ole">
            <p:oleObj spid="_x0000_s10242" name="Image" r:id="rId4" imgW="1719075" imgH="1590857" progId="">
              <p:embed/>
            </p:oleObj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3400" y="42672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Each chromosome fall in the median line of the two daughter cells and each chromosome divides in two chromatids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0" y="27432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Metaphase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838200"/>
            <a:ext cx="36687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8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1271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1272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1273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5486400" y="3733800"/>
          <a:ext cx="2495550" cy="2286000"/>
        </p:xfrm>
        <a:graphic>
          <a:graphicData uri="http://schemas.openxmlformats.org/presentationml/2006/ole">
            <p:oleObj spid="_x0000_s11266" name="Image" r:id="rId4" imgW="1737363" imgH="1590857" progId="">
              <p:embed/>
            </p:oleObj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4267200"/>
            <a:ext cx="510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Each chromosome breaks into two chromatids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Halves of the chromosomes move to the opposite poles in each of the two daughter cells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0" y="27432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Anaphase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14400"/>
            <a:ext cx="39100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2297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2298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4495800" y="3886200"/>
          <a:ext cx="2038350" cy="1925638"/>
        </p:xfrm>
        <a:graphic>
          <a:graphicData uri="http://schemas.openxmlformats.org/presentationml/2006/ole">
            <p:oleObj spid="_x0000_s12290" name="Image" r:id="rId4" imgW="1682286" imgH="1590857" progId="">
              <p:embed/>
            </p:oleObj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6553200" y="3886200"/>
          <a:ext cx="2038350" cy="1905000"/>
        </p:xfrm>
        <a:graphic>
          <a:graphicData uri="http://schemas.openxmlformats.org/presentationml/2006/ole">
            <p:oleObj spid="_x0000_s12291" name="Image" r:id="rId5" imgW="1682286" imgH="1572571" progId="">
              <p:embed/>
            </p:oleObj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267200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Four daughter nuclei are formed and each daughter cell with half number of chromosomes and each cell is not identical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47800" y="27432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Telophase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Rot="1" noChangeArrowheads="1"/>
          </p:cNvSpPr>
          <p:nvPr/>
        </p:nvSpPr>
        <p:spPr bwMode="auto">
          <a:xfrm>
            <a:off x="0" y="381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>
                <a:solidFill>
                  <a:srgbClr val="92D050"/>
                </a:solidFill>
              </a:rPr>
              <a:t>COMPARISON-- MITOSIS and MEIOSIS</a:t>
            </a:r>
          </a:p>
        </p:txBody>
      </p:sp>
      <p:sp>
        <p:nvSpPr>
          <p:cNvPr id="41989" name="Rectangle 5"/>
          <p:cNvSpPr>
            <a:spLocks noRot="1" noChangeArrowheads="1"/>
          </p:cNvSpPr>
          <p:nvPr/>
        </p:nvSpPr>
        <p:spPr bwMode="auto">
          <a:xfrm>
            <a:off x="152400" y="1600200"/>
            <a:ext cx="4267200" cy="4876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 b="1" u="sng">
                <a:solidFill>
                  <a:schemeClr val="bg1"/>
                </a:solidFill>
              </a:rPr>
              <a:t>Mitosis: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Occurs  in somatic (body) cells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Growth, development, replacement &amp; repair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Produces 2 daughter cells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Clones of  parent and each other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Daughter cells are </a:t>
            </a:r>
            <a:r>
              <a:rPr lang="en-US" sz="2000" b="1">
                <a:solidFill>
                  <a:schemeClr val="bg1"/>
                </a:solidFill>
              </a:rPr>
              <a:t>diploid (2N)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 b="1">
              <a:solidFill>
                <a:schemeClr val="folHlink"/>
              </a:solidFill>
            </a:endParaRPr>
          </a:p>
        </p:txBody>
      </p:sp>
      <p:sp>
        <p:nvSpPr>
          <p:cNvPr id="41990" name="Rectangle 6"/>
          <p:cNvSpPr>
            <a:spLocks noRot="1" noChangeArrowheads="1"/>
          </p:cNvSpPr>
          <p:nvPr/>
        </p:nvSpPr>
        <p:spPr bwMode="auto">
          <a:xfrm>
            <a:off x="4572000" y="1600200"/>
            <a:ext cx="4419600" cy="4876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 b="1" u="sng">
                <a:solidFill>
                  <a:schemeClr val="bg1"/>
                </a:solidFill>
              </a:rPr>
              <a:t>Meiosis: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Occurs in germ cells (immature reproductive cells)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Production of </a:t>
            </a:r>
            <a:r>
              <a:rPr lang="en-US" sz="2000" b="1">
                <a:solidFill>
                  <a:schemeClr val="bg1"/>
                </a:solidFill>
              </a:rPr>
              <a:t>gametes </a:t>
            </a:r>
            <a:r>
              <a:rPr lang="en-US" sz="2000">
                <a:solidFill>
                  <a:schemeClr val="bg1"/>
                </a:solidFill>
              </a:rPr>
              <a:t>(sex cells)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Produce 4 daughter cells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Distinct from parent and each other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Daughter cells are </a:t>
            </a:r>
            <a:r>
              <a:rPr lang="en-US" sz="2000" b="1">
                <a:solidFill>
                  <a:schemeClr val="bg1"/>
                </a:solidFill>
              </a:rPr>
              <a:t>haploid (1N)</a:t>
            </a:r>
          </a:p>
        </p:txBody>
      </p:sp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20486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20487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20488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9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9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85800" y="1981200"/>
            <a:ext cx="80010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o"/>
            </a:pPr>
            <a:r>
              <a:rPr lang="en-US" b="1"/>
              <a:t>  </a:t>
            </a:r>
            <a:r>
              <a:rPr lang="en-US" b="1">
                <a:solidFill>
                  <a:schemeClr val="bg1"/>
                </a:solidFill>
              </a:rPr>
              <a:t>Meiosis (Gr. Meiouni = to reduce; sis = process) has been reported for the first time by J. B. Farmer (1905) </a:t>
            </a:r>
          </a:p>
          <a:p>
            <a:pPr>
              <a:lnSpc>
                <a:spcPct val="150000"/>
              </a:lnSpc>
              <a:buFontTx/>
              <a:buChar char="o"/>
            </a:pPr>
            <a:r>
              <a:rPr lang="en-US" b="1">
                <a:solidFill>
                  <a:schemeClr val="bg1"/>
                </a:solidFill>
              </a:rPr>
              <a:t>  It is special type of cell division (reduction division)</a:t>
            </a:r>
          </a:p>
          <a:p>
            <a:pPr>
              <a:lnSpc>
                <a:spcPct val="150000"/>
              </a:lnSpc>
              <a:buFontTx/>
              <a:buChar char="o"/>
            </a:pPr>
            <a:r>
              <a:rPr lang="en-US" b="1">
                <a:solidFill>
                  <a:schemeClr val="bg1"/>
                </a:solidFill>
              </a:rPr>
              <a:t>  It occurs in germ (sex) cells or in gonads (testes and ovaries) during</a:t>
            </a:r>
          </a:p>
          <a:p>
            <a:pPr>
              <a:lnSpc>
                <a:spcPct val="150000"/>
              </a:lnSpc>
              <a:buFontTx/>
              <a:buChar char="o"/>
            </a:pPr>
            <a:r>
              <a:rPr lang="en-US" b="1">
                <a:solidFill>
                  <a:schemeClr val="bg1"/>
                </a:solidFill>
              </a:rPr>
              <a:t>    Mother cell gives four daughter cells each one contains haploid number of chromosomes (n)</a:t>
            </a:r>
          </a:p>
          <a:p>
            <a:pPr>
              <a:lnSpc>
                <a:spcPct val="150000"/>
              </a:lnSpc>
              <a:buFontTx/>
              <a:buChar char="o"/>
            </a:pPr>
            <a:r>
              <a:rPr lang="en-US" b="1">
                <a:solidFill>
                  <a:schemeClr val="bg1"/>
                </a:solidFill>
              </a:rPr>
              <a:t>  It is much more complicated than mitosis because it has long process</a:t>
            </a:r>
          </a:p>
          <a:p>
            <a:pPr>
              <a:lnSpc>
                <a:spcPct val="150000"/>
              </a:lnSpc>
              <a:buFontTx/>
              <a:buChar char="o"/>
            </a:pPr>
            <a:r>
              <a:rPr lang="en-US" b="1">
                <a:solidFill>
                  <a:schemeClr val="bg1"/>
                </a:solidFill>
              </a:rPr>
              <a:t>  Function of meiosis: formation of the gametes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800" b="1">
                <a:solidFill>
                  <a:schemeClr val="bg1"/>
                </a:solidFill>
              </a:rPr>
              <a:t>Meiosis</a:t>
            </a:r>
          </a:p>
        </p:txBody>
      </p:sp>
      <p:grpSp>
        <p:nvGrpSpPr>
          <p:cNvPr id="15364" name="Group 10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 b="1">
                <a:solidFill>
                  <a:schemeClr val="bg1"/>
                </a:solidFill>
              </a:rPr>
              <a:t>Meiosis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8600" y="1920875"/>
            <a:ext cx="8763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Meiosis is the type of cell division by which germ cells (eggs and sperm) are produced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 i="1">
                <a:solidFill>
                  <a:schemeClr val="bg1"/>
                </a:solidFill>
              </a:rPr>
              <a:t>One parent cell produces four daughter cells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 i="1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 i="1">
                <a:solidFill>
                  <a:schemeClr val="bg1"/>
                </a:solidFill>
              </a:rPr>
              <a:t>Daughter cells have half the number of chromosomes found in the original parent cell</a:t>
            </a:r>
            <a:r>
              <a:rPr lang="en-US" sz="36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6391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762000" y="1833563"/>
            <a:ext cx="723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</a:rPr>
              <a:t>In Meiotic Division the nucleus divides twice and the chromosomes divide once only 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57200" y="674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 b="1">
                <a:solidFill>
                  <a:srgbClr val="99FF33"/>
                </a:solidFill>
              </a:rPr>
              <a:t>Meiosis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685800" y="2990850"/>
            <a:ext cx="7543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The meiotic cell division has two subdivisions in sequence:</a:t>
            </a: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1- The first meiosis: Reductional division (2n -- n)</a:t>
            </a:r>
          </a:p>
          <a:p>
            <a:pPr algn="ctr"/>
            <a:endParaRPr lang="en-US" sz="2400" b="1">
              <a:solidFill>
                <a:schemeClr val="bg1"/>
              </a:solidFill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2- The second meiosis: Equational division (similar to mitosis)</a:t>
            </a:r>
          </a:p>
        </p:txBody>
      </p:sp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7414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7415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Rot="1" noChangeArrowheads="1"/>
          </p:cNvSpPr>
          <p:nvPr/>
        </p:nvSpPr>
        <p:spPr bwMode="auto">
          <a:xfrm>
            <a:off x="417513" y="4572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400">
                <a:solidFill>
                  <a:schemeClr val="tx2"/>
                </a:solidFill>
              </a:rPr>
              <a:t>        </a:t>
            </a:r>
            <a:r>
              <a:rPr lang="en-US" sz="4400">
                <a:solidFill>
                  <a:srgbClr val="92D050"/>
                </a:solidFill>
              </a:rPr>
              <a:t>MEIOSIS</a:t>
            </a:r>
          </a:p>
        </p:txBody>
      </p:sp>
      <p:sp>
        <p:nvSpPr>
          <p:cNvPr id="40966" name="Rectangle 6"/>
          <p:cNvSpPr>
            <a:spLocks noRot="1" noChangeArrowheads="1"/>
          </p:cNvSpPr>
          <p:nvPr/>
        </p:nvSpPr>
        <p:spPr bwMode="auto">
          <a:xfrm>
            <a:off x="341313" y="1600200"/>
            <a:ext cx="46482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u="sng">
                <a:solidFill>
                  <a:schemeClr val="bg1"/>
                </a:solidFill>
              </a:rPr>
              <a:t>Two Parts: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chemeClr val="bg1"/>
                </a:solidFill>
              </a:rPr>
              <a:t>Meiosis I:</a:t>
            </a:r>
            <a:r>
              <a:rPr lang="en-US" sz="2800">
                <a:solidFill>
                  <a:schemeClr val="bg1"/>
                </a:solidFill>
              </a:rPr>
              <a:t>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Separation of </a:t>
            </a:r>
            <a:r>
              <a:rPr lang="en-US" sz="2000" b="1">
                <a:solidFill>
                  <a:schemeClr val="bg1"/>
                </a:solidFill>
              </a:rPr>
              <a:t>homologous pairs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 b="1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chemeClr val="bg1"/>
                </a:solidFill>
              </a:rPr>
              <a:t>Meiosis II: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chemeClr val="bg1"/>
                </a:solidFill>
              </a:rPr>
              <a:t>Separation of </a:t>
            </a:r>
            <a:r>
              <a:rPr lang="en-US" sz="2000" b="1">
                <a:solidFill>
                  <a:schemeClr val="bg1"/>
                </a:solidFill>
              </a:rPr>
              <a:t>sister chromatids</a:t>
            </a:r>
          </a:p>
        </p:txBody>
      </p:sp>
      <p:pic>
        <p:nvPicPr>
          <p:cNvPr id="18436" name="Picture 7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113" y="228600"/>
            <a:ext cx="3392487" cy="640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62000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Prophase I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47800" y="1677988"/>
            <a:ext cx="6324600" cy="836612"/>
            <a:chOff x="912" y="961"/>
            <a:chExt cx="3984" cy="527"/>
          </a:xfrm>
        </p:grpSpPr>
        <p:cxnSp>
          <p:nvCxnSpPr>
            <p:cNvPr id="19492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769" y="1343"/>
              <a:ext cx="288" cy="1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9493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4752" y="1343"/>
              <a:ext cx="288" cy="1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9494" name="Straight Connector 18"/>
            <p:cNvCxnSpPr>
              <a:cxnSpLocks noChangeShapeType="1"/>
            </p:cNvCxnSpPr>
            <p:nvPr/>
          </p:nvCxnSpPr>
          <p:spPr bwMode="auto">
            <a:xfrm>
              <a:off x="912" y="1200"/>
              <a:ext cx="3984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9495" name="Straight Connector 44"/>
            <p:cNvCxnSpPr>
              <a:cxnSpLocks noChangeShapeType="1"/>
            </p:cNvCxnSpPr>
            <p:nvPr/>
          </p:nvCxnSpPr>
          <p:spPr bwMode="auto">
            <a:xfrm rot="5400000">
              <a:off x="2903" y="1080"/>
              <a:ext cx="240" cy="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9496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2161" y="1343"/>
              <a:ext cx="288" cy="1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9497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3552" y="1343"/>
              <a:ext cx="288" cy="1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sp>
        <p:nvSpPr>
          <p:cNvPr id="44044" name="TextBox 3"/>
          <p:cNvSpPr txBox="1">
            <a:spLocks noChangeArrowheads="1"/>
          </p:cNvSpPr>
          <p:nvPr/>
        </p:nvSpPr>
        <p:spPr bwMode="auto">
          <a:xfrm>
            <a:off x="4114800" y="12192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99FF33"/>
                </a:solidFill>
                <a:latin typeface="Calibri" pitchFamily="34" charset="0"/>
              </a:rPr>
              <a:t>Meiosis - I</a:t>
            </a:r>
          </a:p>
        </p:txBody>
      </p:sp>
      <p:sp>
        <p:nvSpPr>
          <p:cNvPr id="44046" name="TextBox 3"/>
          <p:cNvSpPr txBox="1">
            <a:spLocks noChangeArrowheads="1"/>
          </p:cNvSpPr>
          <p:nvPr/>
        </p:nvSpPr>
        <p:spPr bwMode="auto">
          <a:xfrm>
            <a:off x="2895600" y="24384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Metaphase I</a:t>
            </a:r>
          </a:p>
        </p:txBody>
      </p:sp>
      <p:sp>
        <p:nvSpPr>
          <p:cNvPr id="44047" name="TextBox 3"/>
          <p:cNvSpPr txBox="1">
            <a:spLocks noChangeArrowheads="1"/>
          </p:cNvSpPr>
          <p:nvPr/>
        </p:nvSpPr>
        <p:spPr bwMode="auto">
          <a:xfrm>
            <a:off x="5181600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Anaphase I</a:t>
            </a:r>
          </a:p>
        </p:txBody>
      </p:sp>
      <p:sp>
        <p:nvSpPr>
          <p:cNvPr id="44048" name="TextBox 3"/>
          <p:cNvSpPr txBox="1">
            <a:spLocks noChangeArrowheads="1"/>
          </p:cNvSpPr>
          <p:nvPr/>
        </p:nvSpPr>
        <p:spPr bwMode="auto">
          <a:xfrm>
            <a:off x="7086600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Telophase I</a:t>
            </a:r>
          </a:p>
        </p:txBody>
      </p:sp>
      <p:sp>
        <p:nvSpPr>
          <p:cNvPr id="44049" name="TextBox 3"/>
          <p:cNvSpPr txBox="1">
            <a:spLocks noChangeArrowheads="1"/>
          </p:cNvSpPr>
          <p:nvPr/>
        </p:nvSpPr>
        <p:spPr bwMode="auto">
          <a:xfrm>
            <a:off x="762000" y="5927725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Prophase II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447800" y="5014913"/>
            <a:ext cx="6324600" cy="836612"/>
            <a:chOff x="912" y="961"/>
            <a:chExt cx="3984" cy="527"/>
          </a:xfrm>
        </p:grpSpPr>
        <p:cxnSp>
          <p:nvCxnSpPr>
            <p:cNvPr id="19486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769" y="1343"/>
              <a:ext cx="288" cy="1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948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4752" y="1343"/>
              <a:ext cx="288" cy="1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9488" name="Straight Connector 18"/>
            <p:cNvCxnSpPr>
              <a:cxnSpLocks noChangeShapeType="1"/>
            </p:cNvCxnSpPr>
            <p:nvPr/>
          </p:nvCxnSpPr>
          <p:spPr bwMode="auto">
            <a:xfrm>
              <a:off x="912" y="1200"/>
              <a:ext cx="3984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9489" name="Straight Connector 44"/>
            <p:cNvCxnSpPr>
              <a:cxnSpLocks noChangeShapeType="1"/>
            </p:cNvCxnSpPr>
            <p:nvPr/>
          </p:nvCxnSpPr>
          <p:spPr bwMode="auto">
            <a:xfrm rot="5400000">
              <a:off x="2903" y="1080"/>
              <a:ext cx="240" cy="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9490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2161" y="1343"/>
              <a:ext cx="288" cy="1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9491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3552" y="1343"/>
              <a:ext cx="288" cy="1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sp>
        <p:nvSpPr>
          <p:cNvPr id="44057" name="TextBox 3"/>
          <p:cNvSpPr txBox="1">
            <a:spLocks noChangeArrowheads="1"/>
          </p:cNvSpPr>
          <p:nvPr/>
        </p:nvSpPr>
        <p:spPr bwMode="auto">
          <a:xfrm>
            <a:off x="4114800" y="4556125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99FF33"/>
                </a:solidFill>
                <a:latin typeface="Calibri" pitchFamily="34" charset="0"/>
              </a:rPr>
              <a:t>Meiosis - II</a:t>
            </a:r>
          </a:p>
        </p:txBody>
      </p:sp>
      <p:sp>
        <p:nvSpPr>
          <p:cNvPr id="44058" name="TextBox 3"/>
          <p:cNvSpPr txBox="1">
            <a:spLocks noChangeArrowheads="1"/>
          </p:cNvSpPr>
          <p:nvPr/>
        </p:nvSpPr>
        <p:spPr bwMode="auto">
          <a:xfrm>
            <a:off x="2895600" y="5927725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Metaphase II</a:t>
            </a:r>
          </a:p>
        </p:txBody>
      </p:sp>
      <p:sp>
        <p:nvSpPr>
          <p:cNvPr id="44059" name="TextBox 3"/>
          <p:cNvSpPr txBox="1">
            <a:spLocks noChangeArrowheads="1"/>
          </p:cNvSpPr>
          <p:nvPr/>
        </p:nvSpPr>
        <p:spPr bwMode="auto">
          <a:xfrm>
            <a:off x="5181600" y="5927725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Anaphase II</a:t>
            </a:r>
          </a:p>
        </p:txBody>
      </p:sp>
      <p:sp>
        <p:nvSpPr>
          <p:cNvPr id="44060" name="TextBox 3"/>
          <p:cNvSpPr txBox="1">
            <a:spLocks noChangeArrowheads="1"/>
          </p:cNvSpPr>
          <p:nvPr/>
        </p:nvSpPr>
        <p:spPr bwMode="auto">
          <a:xfrm>
            <a:off x="7086600" y="5927725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Telophase II</a:t>
            </a:r>
          </a:p>
        </p:txBody>
      </p:sp>
      <p:sp>
        <p:nvSpPr>
          <p:cNvPr id="44061" name="Line 29"/>
          <p:cNvSpPr>
            <a:spLocks noChangeShapeType="1"/>
          </p:cNvSpPr>
          <p:nvPr/>
        </p:nvSpPr>
        <p:spPr bwMode="auto">
          <a:xfrm>
            <a:off x="914400" y="3048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>
            <a:off x="9144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63" name="Line 31"/>
          <p:cNvSpPr>
            <a:spLocks noChangeShapeType="1"/>
          </p:cNvSpPr>
          <p:nvPr/>
        </p:nvSpPr>
        <p:spPr bwMode="auto">
          <a:xfrm>
            <a:off x="9144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64" name="Line 32"/>
          <p:cNvSpPr>
            <a:spLocks noChangeShapeType="1"/>
          </p:cNvSpPr>
          <p:nvPr/>
        </p:nvSpPr>
        <p:spPr bwMode="auto">
          <a:xfrm>
            <a:off x="9144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>
            <a:off x="914400" y="4267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66" name="Line 34"/>
          <p:cNvSpPr>
            <a:spLocks noChangeShapeType="1"/>
          </p:cNvSpPr>
          <p:nvPr/>
        </p:nvSpPr>
        <p:spPr bwMode="auto">
          <a:xfrm>
            <a:off x="914400" y="3810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67" name="TextBox 3"/>
          <p:cNvSpPr txBox="1">
            <a:spLocks noChangeArrowheads="1"/>
          </p:cNvSpPr>
          <p:nvPr/>
        </p:nvSpPr>
        <p:spPr bwMode="auto">
          <a:xfrm>
            <a:off x="1114425" y="2833688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Leptotene</a:t>
            </a:r>
          </a:p>
        </p:txBody>
      </p:sp>
      <p:sp>
        <p:nvSpPr>
          <p:cNvPr id="44068" name="TextBox 3"/>
          <p:cNvSpPr txBox="1">
            <a:spLocks noChangeArrowheads="1"/>
          </p:cNvSpPr>
          <p:nvPr/>
        </p:nvSpPr>
        <p:spPr bwMode="auto">
          <a:xfrm>
            <a:off x="1109663" y="3214688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Zygotene</a:t>
            </a:r>
          </a:p>
        </p:txBody>
      </p:sp>
      <p:sp>
        <p:nvSpPr>
          <p:cNvPr id="44069" name="TextBox 3"/>
          <p:cNvSpPr txBox="1">
            <a:spLocks noChangeArrowheads="1"/>
          </p:cNvSpPr>
          <p:nvPr/>
        </p:nvSpPr>
        <p:spPr bwMode="auto">
          <a:xfrm>
            <a:off x="1143000" y="3595688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Pachytene</a:t>
            </a:r>
          </a:p>
        </p:txBody>
      </p:sp>
      <p:sp>
        <p:nvSpPr>
          <p:cNvPr id="44070" name="TextBox 3"/>
          <p:cNvSpPr txBox="1">
            <a:spLocks noChangeArrowheads="1"/>
          </p:cNvSpPr>
          <p:nvPr/>
        </p:nvSpPr>
        <p:spPr bwMode="auto">
          <a:xfrm>
            <a:off x="1114425" y="4052888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Diplotene</a:t>
            </a:r>
          </a:p>
        </p:txBody>
      </p:sp>
      <p:sp>
        <p:nvSpPr>
          <p:cNvPr id="44071" name="TextBox 3"/>
          <p:cNvSpPr txBox="1">
            <a:spLocks noChangeArrowheads="1"/>
          </p:cNvSpPr>
          <p:nvPr/>
        </p:nvSpPr>
        <p:spPr bwMode="auto">
          <a:xfrm>
            <a:off x="1114425" y="4433888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Diakinesis</a:t>
            </a:r>
          </a:p>
        </p:txBody>
      </p:sp>
      <p:sp>
        <p:nvSpPr>
          <p:cNvPr id="19481" name="Rectangle 40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b="1">
                <a:solidFill>
                  <a:schemeClr val="bg1"/>
                </a:solidFill>
              </a:rPr>
              <a:t>Stages of Meiosis</a:t>
            </a:r>
          </a:p>
        </p:txBody>
      </p:sp>
      <p:grpSp>
        <p:nvGrpSpPr>
          <p:cNvPr id="19482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9483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9484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9485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44" grpId="0"/>
      <p:bldP spid="44046" grpId="0"/>
      <p:bldP spid="44047" grpId="0"/>
      <p:bldP spid="44048" grpId="0"/>
      <p:bldP spid="44049" grpId="0"/>
      <p:bldP spid="44057" grpId="0"/>
      <p:bldP spid="44058" grpId="0"/>
      <p:bldP spid="44059" grpId="0"/>
      <p:bldP spid="44060" grpId="0"/>
      <p:bldP spid="44061" grpId="0" animBg="1"/>
      <p:bldP spid="44062" grpId="0" animBg="1"/>
      <p:bldP spid="44063" grpId="0" animBg="1"/>
      <p:bldP spid="44064" grpId="0" animBg="1"/>
      <p:bldP spid="44065" grpId="0" animBg="1"/>
      <p:bldP spid="44066" grpId="0" animBg="1"/>
      <p:bldP spid="44067" grpId="0"/>
      <p:bldP spid="44068" grpId="0"/>
      <p:bldP spid="44069" grpId="0"/>
      <p:bldP spid="44070" grpId="0"/>
      <p:bldP spid="440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965200"/>
            <a:ext cx="337661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5791200" y="3632200"/>
          <a:ext cx="2286000" cy="2540000"/>
        </p:xfrm>
        <a:graphic>
          <a:graphicData uri="http://schemas.openxmlformats.org/presentationml/2006/ole">
            <p:oleObj spid="_x0000_s1026" name="Image" r:id="rId4" imgW="1645923" imgH="1828804" progId="">
              <p:embed/>
            </p:oleObj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8800" y="230028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Prophase I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1200" y="2986088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Leptotene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40020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Thin long and beaded  chromosomes    become visible in the nucleus</a:t>
            </a:r>
          </a:p>
        </p:txBody>
      </p:sp>
      <p:grpSp>
        <p:nvGrpSpPr>
          <p:cNvPr id="1031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1033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1035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057400" y="1143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99FF33"/>
                </a:solidFill>
                <a:latin typeface="Calibri" pitchFamily="34" charset="0"/>
              </a:rPr>
              <a:t>Meiosis -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109663"/>
            <a:ext cx="3213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5732463" y="3886200"/>
          <a:ext cx="2595562" cy="2743200"/>
        </p:xfrm>
        <a:graphic>
          <a:graphicData uri="http://schemas.openxmlformats.org/presentationml/2006/ole">
            <p:oleObj spid="_x0000_s2050" name="Image" r:id="rId4" imgW="1627635" imgH="1719075" progId="">
              <p:embed/>
            </p:oleObj>
          </a:graphicData>
        </a:graphic>
      </p:graphicFrame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2056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2057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2058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230028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Prophase I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133600" y="2986088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Zygotene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002088"/>
            <a:ext cx="4572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Homologous chromosomes form pairs and each chromosome divides in two chromatids to form tetrad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075" y="838200"/>
            <a:ext cx="3565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5456238" y="3657600"/>
          <a:ext cx="2697162" cy="2819400"/>
        </p:xfrm>
        <a:graphic>
          <a:graphicData uri="http://schemas.openxmlformats.org/presentationml/2006/ole">
            <p:oleObj spid="_x0000_s3074" name="Image" r:id="rId4" imgW="1609143" imgH="1682286" progId="">
              <p:embed/>
            </p:oleObj>
          </a:graphicData>
        </a:graphic>
      </p:graphicFrame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3080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</a:rPr>
                <a:t>8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3081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</a:rPr>
                <a:t>Zoo- 145</a:t>
              </a:r>
            </a:p>
          </p:txBody>
        </p:sp>
        <p:sp>
          <p:nvSpPr>
            <p:cNvPr id="3082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230028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Prophase I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133600" y="2986088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Pachytene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3400" y="40020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Crossing over takes place between the homologous pairs of the chromosomes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627</Words>
  <Application>Microsoft Office PowerPoint</Application>
  <PresentationFormat>On-screen Show (4:3)</PresentationFormat>
  <Paragraphs>137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personal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Abul Farah</dc:creator>
  <cp:lastModifiedBy>mfarah</cp:lastModifiedBy>
  <cp:revision>45</cp:revision>
  <dcterms:created xsi:type="dcterms:W3CDTF">2011-03-04T07:04:15Z</dcterms:created>
  <dcterms:modified xsi:type="dcterms:W3CDTF">2017-02-18T08:18:38Z</dcterms:modified>
</cp:coreProperties>
</file>