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5"/>
  </p:notesMasterIdLst>
  <p:sldIdLst>
    <p:sldId id="257" r:id="rId2"/>
    <p:sldId id="26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66FFFF"/>
    <a:srgbClr val="FFFF99"/>
    <a:srgbClr val="66CCFF"/>
    <a:srgbClr val="CCFF99"/>
    <a:srgbClr val="FF0000"/>
    <a:srgbClr val="CC99FF"/>
    <a:srgbClr val="CC3300"/>
    <a:srgbClr val="CCFF66"/>
    <a:srgbClr val="CC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380"/>
    <p:restoredTop sz="98592" autoAdjust="0"/>
  </p:normalViewPr>
  <p:slideViewPr>
    <p:cSldViewPr>
      <p:cViewPr varScale="1">
        <p:scale>
          <a:sx n="71" d="100"/>
          <a:sy n="71" d="100"/>
        </p:scale>
        <p:origin x="-12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AE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83D3511-F7DC-488C-A288-D90CBB171CFB}" type="datetimeFigureOut">
              <a:rPr lang="ar-AE" smtClean="0"/>
              <a:pPr/>
              <a:t>15/03/1439</a:t>
            </a:fld>
            <a:endParaRPr lang="ar-AE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AE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9E89866-3171-43D9-B98C-F8F9FBD4443F}" type="slidenum">
              <a:rPr lang="ar-AE" smtClean="0"/>
              <a:pPr/>
              <a:t>‹#›</a:t>
            </a:fld>
            <a:endParaRPr lang="ar-A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E89866-3171-43D9-B98C-F8F9FBD4443F}" type="slidenum">
              <a:rPr lang="ar-AE" smtClean="0"/>
              <a:pPr/>
              <a:t>6</a:t>
            </a:fld>
            <a:endParaRPr lang="ar-A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E89866-3171-43D9-B98C-F8F9FBD4443F}" type="slidenum">
              <a:rPr lang="ar-AE" smtClean="0"/>
              <a:pPr/>
              <a:t>8</a:t>
            </a:fld>
            <a:endParaRPr lang="ar-A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E89866-3171-43D9-B98C-F8F9FBD4443F}" type="slidenum">
              <a:rPr lang="ar-AE" smtClean="0"/>
              <a:pPr/>
              <a:t>9</a:t>
            </a:fld>
            <a:endParaRPr lang="ar-A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E89866-3171-43D9-B98C-F8F9FBD4443F}" type="slidenum">
              <a:rPr lang="ar-AE" smtClean="0"/>
              <a:pPr/>
              <a:t>10</a:t>
            </a:fld>
            <a:endParaRPr lang="ar-A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2277-28ED-45BC-8AF3-F4ED7869FDC4}" type="datetimeFigureOut">
              <a:rPr lang="ar-AE" smtClean="0"/>
              <a:pPr/>
              <a:t>15/03/1439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E2019-30C1-4771-B952-FD8F95AD2F98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2277-28ED-45BC-8AF3-F4ED7869FDC4}" type="datetimeFigureOut">
              <a:rPr lang="ar-AE" smtClean="0"/>
              <a:pPr/>
              <a:t>15/03/1439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E2019-30C1-4771-B952-FD8F95AD2F98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2277-28ED-45BC-8AF3-F4ED7869FDC4}" type="datetimeFigureOut">
              <a:rPr lang="ar-AE" smtClean="0"/>
              <a:pPr/>
              <a:t>15/03/1439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E2019-30C1-4771-B952-FD8F95AD2F98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2277-28ED-45BC-8AF3-F4ED7869FDC4}" type="datetimeFigureOut">
              <a:rPr lang="ar-AE" smtClean="0"/>
              <a:pPr/>
              <a:t>15/03/1439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E2019-30C1-4771-B952-FD8F95AD2F98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2277-28ED-45BC-8AF3-F4ED7869FDC4}" type="datetimeFigureOut">
              <a:rPr lang="ar-AE" smtClean="0"/>
              <a:pPr/>
              <a:t>15/03/1439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E2019-30C1-4771-B952-FD8F95AD2F98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2277-28ED-45BC-8AF3-F4ED7869FDC4}" type="datetimeFigureOut">
              <a:rPr lang="ar-AE" smtClean="0"/>
              <a:pPr/>
              <a:t>15/03/1439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E2019-30C1-4771-B952-FD8F95AD2F98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2277-28ED-45BC-8AF3-F4ED7869FDC4}" type="datetimeFigureOut">
              <a:rPr lang="ar-AE" smtClean="0"/>
              <a:pPr/>
              <a:t>15/03/1439</a:t>
            </a:fld>
            <a:endParaRPr lang="ar-AE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E2019-30C1-4771-B952-FD8F95AD2F98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2277-28ED-45BC-8AF3-F4ED7869FDC4}" type="datetimeFigureOut">
              <a:rPr lang="ar-AE" smtClean="0"/>
              <a:pPr/>
              <a:t>15/03/1439</a:t>
            </a:fld>
            <a:endParaRPr lang="ar-AE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E2019-30C1-4771-B952-FD8F95AD2F98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2277-28ED-45BC-8AF3-F4ED7869FDC4}" type="datetimeFigureOut">
              <a:rPr lang="ar-AE" smtClean="0"/>
              <a:pPr/>
              <a:t>15/03/1439</a:t>
            </a:fld>
            <a:endParaRPr lang="ar-AE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E2019-30C1-4771-B952-FD8F95AD2F98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2277-28ED-45BC-8AF3-F4ED7869FDC4}" type="datetimeFigureOut">
              <a:rPr lang="ar-AE" smtClean="0"/>
              <a:pPr/>
              <a:t>15/03/1439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E2019-30C1-4771-B952-FD8F95AD2F98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2277-28ED-45BC-8AF3-F4ED7869FDC4}" type="datetimeFigureOut">
              <a:rPr lang="ar-AE" smtClean="0"/>
              <a:pPr/>
              <a:t>15/03/1439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E2019-30C1-4771-B952-FD8F95AD2F98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AC2277-28ED-45BC-8AF3-F4ED7869FDC4}" type="datetimeFigureOut">
              <a:rPr lang="ar-AE" smtClean="0"/>
              <a:pPr/>
              <a:t>15/03/1439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E2019-30C1-4771-B952-FD8F95AD2F98}" type="slidenum">
              <a:rPr lang="ar-AE" smtClean="0"/>
              <a:pPr/>
              <a:t>‹#›</a:t>
            </a:fld>
            <a:endParaRPr lang="ar-A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4283968" y="476672"/>
            <a:ext cx="4536504" cy="3528392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" name="مستطيل 4"/>
          <p:cNvSpPr/>
          <p:nvPr/>
        </p:nvSpPr>
        <p:spPr>
          <a:xfrm>
            <a:off x="7092280" y="548680"/>
            <a:ext cx="1584176" cy="331236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7" name="مستطيل 6"/>
          <p:cNvSpPr/>
          <p:nvPr/>
        </p:nvSpPr>
        <p:spPr>
          <a:xfrm>
            <a:off x="4427984" y="2996952"/>
            <a:ext cx="2520280" cy="93610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8" name="مربع نص 7"/>
          <p:cNvSpPr txBox="1"/>
          <p:nvPr/>
        </p:nvSpPr>
        <p:spPr>
          <a:xfrm>
            <a:off x="4427984" y="3068960"/>
            <a:ext cx="244827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2400" dirty="0" smtClean="0">
                <a:cs typeface="Al-Mujahed Free" pitchFamily="2" charset="-78"/>
              </a:rPr>
              <a:t>انا </a:t>
            </a:r>
            <a:r>
              <a:rPr lang="ar-AE" sz="2400" dirty="0" smtClean="0">
                <a:solidFill>
                  <a:srgbClr val="FF0000"/>
                </a:solidFill>
                <a:cs typeface="Al-Mujahed Free" pitchFamily="2" charset="-78"/>
              </a:rPr>
              <a:t>الخماسي</a:t>
            </a:r>
          </a:p>
          <a:p>
            <a:pPr algn="ctr"/>
            <a:r>
              <a:rPr lang="ar-AE" sz="2400" dirty="0" smtClean="0">
                <a:cs typeface="Al-Mujahed Free" pitchFamily="2" charset="-78"/>
              </a:rPr>
              <a:t>لي </a:t>
            </a:r>
            <a:r>
              <a:rPr lang="en-US" sz="2400" b="1" dirty="0" smtClean="0">
                <a:solidFill>
                  <a:srgbClr val="FF0000"/>
                </a:solidFill>
                <a:cs typeface="Al-Mujahed Free" pitchFamily="2" charset="-78"/>
              </a:rPr>
              <a:t>5</a:t>
            </a:r>
            <a:r>
              <a:rPr lang="en-US" sz="2400" dirty="0" smtClean="0">
                <a:solidFill>
                  <a:srgbClr val="FF0000"/>
                </a:solidFill>
                <a:cs typeface="Al-Mujahed Free" pitchFamily="2" charset="-78"/>
              </a:rPr>
              <a:t> </a:t>
            </a:r>
            <a:r>
              <a:rPr lang="ar-AE" sz="2400" dirty="0" smtClean="0">
                <a:cs typeface="Al-Mujahed Free" pitchFamily="2" charset="-78"/>
              </a:rPr>
              <a:t> زوايا </a:t>
            </a:r>
            <a:r>
              <a:rPr lang="ar-AE" sz="2400" dirty="0" err="1" smtClean="0">
                <a:cs typeface="Al-Mujahed Free" pitchFamily="2" charset="-78"/>
              </a:rPr>
              <a:t>حاده</a:t>
            </a:r>
            <a:r>
              <a:rPr lang="ar-AE" sz="2400" dirty="0" smtClean="0">
                <a:cs typeface="Al-Mujahed Free" pitchFamily="2" charset="-78"/>
              </a:rPr>
              <a:t>  </a:t>
            </a:r>
            <a:endParaRPr lang="ar-AE" sz="2400" dirty="0">
              <a:cs typeface="Al-Mujahed Free" pitchFamily="2" charset="-78"/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7236296" y="620688"/>
            <a:ext cx="1296144" cy="864096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2" name="مثلث متساوي الساقين 11"/>
          <p:cNvSpPr/>
          <p:nvPr/>
        </p:nvSpPr>
        <p:spPr>
          <a:xfrm>
            <a:off x="7308304" y="2852936"/>
            <a:ext cx="1008112" cy="936104"/>
          </a:xfrm>
          <a:prstGeom prst="triangl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3" name="مستطيل 12"/>
          <p:cNvSpPr/>
          <p:nvPr/>
        </p:nvSpPr>
        <p:spPr>
          <a:xfrm>
            <a:off x="251520" y="260648"/>
            <a:ext cx="3816424" cy="6408712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5" name="مستطيل 14"/>
          <p:cNvSpPr/>
          <p:nvPr/>
        </p:nvSpPr>
        <p:spPr>
          <a:xfrm>
            <a:off x="365886" y="404664"/>
            <a:ext cx="3558042" cy="72008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6" name="مربع نص 15"/>
          <p:cNvSpPr txBox="1"/>
          <p:nvPr/>
        </p:nvSpPr>
        <p:spPr>
          <a:xfrm>
            <a:off x="395536" y="476672"/>
            <a:ext cx="345638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2000" dirty="0" smtClean="0">
                <a:cs typeface="Al-Mujahed Free" pitchFamily="2" charset="-78"/>
              </a:rPr>
              <a:t>أرسم لي شكل </a:t>
            </a:r>
            <a:r>
              <a:rPr lang="ar-AE" sz="2000" dirty="0" smtClean="0">
                <a:solidFill>
                  <a:srgbClr val="FF0000"/>
                </a:solidFill>
                <a:cs typeface="Al-Mujahed Free" pitchFamily="2" charset="-78"/>
              </a:rPr>
              <a:t>الخماسي</a:t>
            </a:r>
            <a:r>
              <a:rPr lang="ar-AE" sz="2000" dirty="0" smtClean="0">
                <a:cs typeface="Al-Mujahed Free" pitchFamily="2" charset="-78"/>
              </a:rPr>
              <a:t>  بالخامات التي أمامك </a:t>
            </a:r>
            <a:endParaRPr lang="ar-AE" sz="2000" dirty="0">
              <a:cs typeface="Al-Mujahed Free" pitchFamily="2" charset="-78"/>
            </a:endParaRPr>
          </a:p>
        </p:txBody>
      </p:sp>
      <p:pic>
        <p:nvPicPr>
          <p:cNvPr id="4100" name="Picture 4" descr="C:\Users\Admin\Desktop\صور منوعه للبطاقات\9747e40a21dc011ca0975ae1e681487e337698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41667"/>
          <a:stretch>
            <a:fillRect/>
          </a:stretch>
        </p:blipFill>
        <p:spPr bwMode="auto">
          <a:xfrm>
            <a:off x="2987824" y="3140968"/>
            <a:ext cx="1008112" cy="3505412"/>
          </a:xfrm>
          <a:prstGeom prst="rect">
            <a:avLst/>
          </a:prstGeom>
          <a:noFill/>
        </p:spPr>
      </p:pic>
      <p:pic>
        <p:nvPicPr>
          <p:cNvPr id="20" name="Picture 6" descr="PENTOGONO CARA COLOR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99992" y="620688"/>
            <a:ext cx="2439604" cy="2253605"/>
          </a:xfrm>
          <a:prstGeom prst="rect">
            <a:avLst/>
          </a:prstGeom>
          <a:noFill/>
        </p:spPr>
      </p:pic>
      <p:sp>
        <p:nvSpPr>
          <p:cNvPr id="21" name="مخمس عادي 20"/>
          <p:cNvSpPr/>
          <p:nvPr/>
        </p:nvSpPr>
        <p:spPr>
          <a:xfrm>
            <a:off x="7236296" y="1556792"/>
            <a:ext cx="1224136" cy="1224136"/>
          </a:xfrm>
          <a:prstGeom prst="pentagon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4283968" y="476672"/>
            <a:ext cx="4536504" cy="3528392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" name="مستطيل 4"/>
          <p:cNvSpPr/>
          <p:nvPr/>
        </p:nvSpPr>
        <p:spPr>
          <a:xfrm>
            <a:off x="7092280" y="548680"/>
            <a:ext cx="1584176" cy="331236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7" name="مستطيل 6"/>
          <p:cNvSpPr/>
          <p:nvPr/>
        </p:nvSpPr>
        <p:spPr>
          <a:xfrm>
            <a:off x="4427984" y="2996952"/>
            <a:ext cx="2520280" cy="93610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8" name="مربع نص 7"/>
          <p:cNvSpPr txBox="1"/>
          <p:nvPr/>
        </p:nvSpPr>
        <p:spPr>
          <a:xfrm>
            <a:off x="4427984" y="3068960"/>
            <a:ext cx="244827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2400" dirty="0" smtClean="0">
                <a:cs typeface="Al-Mujahed Free" pitchFamily="2" charset="-78"/>
              </a:rPr>
              <a:t>أنا </a:t>
            </a:r>
            <a:r>
              <a:rPr lang="ar-AE" sz="2400" dirty="0" smtClean="0">
                <a:solidFill>
                  <a:srgbClr val="FF0000"/>
                </a:solidFill>
                <a:cs typeface="Al-Mujahed Free" pitchFamily="2" charset="-78"/>
              </a:rPr>
              <a:t>السداسي </a:t>
            </a:r>
          </a:p>
          <a:p>
            <a:pPr algn="ctr"/>
            <a:r>
              <a:rPr lang="ar-AE" sz="2400" dirty="0" smtClean="0">
                <a:cs typeface="Al-Mujahed Free" pitchFamily="2" charset="-78"/>
              </a:rPr>
              <a:t>لدي </a:t>
            </a:r>
            <a:r>
              <a:rPr lang="en-US" sz="2400" b="1" dirty="0" smtClean="0">
                <a:solidFill>
                  <a:srgbClr val="FF0000"/>
                </a:solidFill>
                <a:cs typeface="Al-Mujahed Free" pitchFamily="2" charset="-78"/>
              </a:rPr>
              <a:t>6</a:t>
            </a:r>
            <a:r>
              <a:rPr lang="en-US" sz="2400" dirty="0" smtClean="0">
                <a:solidFill>
                  <a:srgbClr val="FF0000"/>
                </a:solidFill>
                <a:cs typeface="Al-Mujahed Free" pitchFamily="2" charset="-78"/>
              </a:rPr>
              <a:t> </a:t>
            </a:r>
            <a:r>
              <a:rPr lang="ar-AE" sz="2400" dirty="0" smtClean="0">
                <a:solidFill>
                  <a:srgbClr val="FF0000"/>
                </a:solidFill>
                <a:cs typeface="Al-Mujahed Free" pitchFamily="2" charset="-78"/>
              </a:rPr>
              <a:t> </a:t>
            </a:r>
            <a:r>
              <a:rPr lang="ar-AE" sz="2400" dirty="0" smtClean="0">
                <a:cs typeface="Al-Mujahed Free" pitchFamily="2" charset="-78"/>
              </a:rPr>
              <a:t>زوايا حادة </a:t>
            </a:r>
            <a:endParaRPr lang="ar-AE" sz="2400" dirty="0">
              <a:cs typeface="Al-Mujahed Free" pitchFamily="2" charset="-78"/>
            </a:endParaRPr>
          </a:p>
        </p:txBody>
      </p:sp>
      <p:sp>
        <p:nvSpPr>
          <p:cNvPr id="13" name="مستطيل 12"/>
          <p:cNvSpPr/>
          <p:nvPr/>
        </p:nvSpPr>
        <p:spPr>
          <a:xfrm>
            <a:off x="251520" y="260648"/>
            <a:ext cx="3816424" cy="6408712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5" name="مستطيل 14"/>
          <p:cNvSpPr/>
          <p:nvPr/>
        </p:nvSpPr>
        <p:spPr>
          <a:xfrm>
            <a:off x="365886" y="404664"/>
            <a:ext cx="3558042" cy="72008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6" name="مربع نص 15"/>
          <p:cNvSpPr txBox="1"/>
          <p:nvPr/>
        </p:nvSpPr>
        <p:spPr>
          <a:xfrm>
            <a:off x="395536" y="476672"/>
            <a:ext cx="345638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2000" dirty="0" smtClean="0">
                <a:cs typeface="Al-Mujahed Free" pitchFamily="2" charset="-78"/>
              </a:rPr>
              <a:t>أرسم لي شكل </a:t>
            </a:r>
            <a:r>
              <a:rPr lang="ar-AE" sz="2000" dirty="0" smtClean="0">
                <a:solidFill>
                  <a:srgbClr val="FF0000"/>
                </a:solidFill>
                <a:cs typeface="Al-Mujahed Free" pitchFamily="2" charset="-78"/>
              </a:rPr>
              <a:t>السداسي </a:t>
            </a:r>
            <a:r>
              <a:rPr lang="ar-AE" sz="2000" dirty="0" smtClean="0">
                <a:cs typeface="Al-Mujahed Free" pitchFamily="2" charset="-78"/>
              </a:rPr>
              <a:t>بالخامات التي أمامك </a:t>
            </a:r>
            <a:endParaRPr lang="ar-AE" sz="2000" dirty="0">
              <a:cs typeface="Al-Mujahed Free" pitchFamily="2" charset="-78"/>
            </a:endParaRPr>
          </a:p>
        </p:txBody>
      </p:sp>
      <p:pic>
        <p:nvPicPr>
          <p:cNvPr id="4100" name="Picture 4" descr="C:\Users\Admin\Desktop\صور منوعه للبطاقات\9747e40a21dc011ca0975ae1e681487e337698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41667"/>
          <a:stretch>
            <a:fillRect/>
          </a:stretch>
        </p:blipFill>
        <p:spPr bwMode="auto">
          <a:xfrm>
            <a:off x="2987824" y="3140968"/>
            <a:ext cx="1008112" cy="3505412"/>
          </a:xfrm>
          <a:prstGeom prst="rect">
            <a:avLst/>
          </a:prstGeom>
          <a:noFill/>
        </p:spPr>
      </p:pic>
      <p:sp>
        <p:nvSpPr>
          <p:cNvPr id="18" name="شبه منحرف 17"/>
          <p:cNvSpPr/>
          <p:nvPr/>
        </p:nvSpPr>
        <p:spPr>
          <a:xfrm>
            <a:off x="7236296" y="1772816"/>
            <a:ext cx="1296144" cy="864096"/>
          </a:xfrm>
          <a:prstGeom prst="trapezoid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9" name="مثلث متساوي الساقين 18"/>
          <p:cNvSpPr/>
          <p:nvPr/>
        </p:nvSpPr>
        <p:spPr>
          <a:xfrm>
            <a:off x="7308304" y="2780928"/>
            <a:ext cx="1152128" cy="864096"/>
          </a:xfrm>
          <a:prstGeom prst="triangle">
            <a:avLst>
              <a:gd name="adj" fmla="val 48666"/>
            </a:avLst>
          </a:prstGeom>
          <a:solidFill>
            <a:srgbClr val="66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17" name="Picture 12" descr="HEXAGONO CARA COLOR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7984" y="548680"/>
            <a:ext cx="2592288" cy="2321108"/>
          </a:xfrm>
          <a:prstGeom prst="rect">
            <a:avLst/>
          </a:prstGeom>
          <a:noFill/>
        </p:spPr>
      </p:pic>
      <p:sp>
        <p:nvSpPr>
          <p:cNvPr id="20" name="سداسي 19"/>
          <p:cNvSpPr/>
          <p:nvPr/>
        </p:nvSpPr>
        <p:spPr>
          <a:xfrm>
            <a:off x="7380312" y="692696"/>
            <a:ext cx="1060704" cy="914400"/>
          </a:xfrm>
          <a:prstGeom prst="hexago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323528" y="476672"/>
            <a:ext cx="8496944" cy="3528392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" name="مستطيل 4"/>
          <p:cNvSpPr/>
          <p:nvPr/>
        </p:nvSpPr>
        <p:spPr>
          <a:xfrm>
            <a:off x="7092280" y="980728"/>
            <a:ext cx="1584176" cy="288032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6" name="مستطيل 5"/>
          <p:cNvSpPr/>
          <p:nvPr/>
        </p:nvSpPr>
        <p:spPr>
          <a:xfrm>
            <a:off x="611560" y="980728"/>
            <a:ext cx="6260461" cy="72008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1026" name="Picture 2" descr="C:\Users\Admin\Desktop\صور منوعه للبطاقات\10c79bc70247c78df6e241bd6a52fcd5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612"/>
          <a:stretch>
            <a:fillRect/>
          </a:stretch>
        </p:blipFill>
        <p:spPr bwMode="auto">
          <a:xfrm>
            <a:off x="323528" y="908720"/>
            <a:ext cx="2133366" cy="3071044"/>
          </a:xfrm>
          <a:prstGeom prst="rect">
            <a:avLst/>
          </a:prstGeom>
          <a:noFill/>
        </p:spPr>
      </p:pic>
      <p:pic>
        <p:nvPicPr>
          <p:cNvPr id="11" name="Picture 12" descr="HEXAGONO CARA COLOR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92280" y="1124744"/>
            <a:ext cx="1546817" cy="1385004"/>
          </a:xfrm>
          <a:prstGeom prst="rect">
            <a:avLst/>
          </a:prstGeom>
          <a:noFill/>
        </p:spPr>
      </p:pic>
      <p:sp>
        <p:nvSpPr>
          <p:cNvPr id="12" name="سداسي 11"/>
          <p:cNvSpPr/>
          <p:nvPr/>
        </p:nvSpPr>
        <p:spPr>
          <a:xfrm>
            <a:off x="3275856" y="4437112"/>
            <a:ext cx="1836712" cy="1562472"/>
          </a:xfrm>
          <a:prstGeom prst="hexago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3" name="مربع نص 12"/>
          <p:cNvSpPr txBox="1"/>
          <p:nvPr/>
        </p:nvSpPr>
        <p:spPr>
          <a:xfrm>
            <a:off x="6695728" y="2924944"/>
            <a:ext cx="2448272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dirty="0" smtClean="0">
                <a:cs typeface="Al-Mujahed Free" pitchFamily="2" charset="-78"/>
              </a:rPr>
              <a:t>أنا </a:t>
            </a:r>
            <a:r>
              <a:rPr lang="ar-AE" dirty="0" smtClean="0">
                <a:solidFill>
                  <a:srgbClr val="FF0000"/>
                </a:solidFill>
                <a:cs typeface="Al-Mujahed Free" pitchFamily="2" charset="-78"/>
              </a:rPr>
              <a:t>السداسي </a:t>
            </a:r>
          </a:p>
          <a:p>
            <a:pPr algn="ctr"/>
            <a:r>
              <a:rPr lang="ar-AE" dirty="0" smtClean="0">
                <a:cs typeface="Al-Mujahed Free" pitchFamily="2" charset="-78"/>
              </a:rPr>
              <a:t>لدي </a:t>
            </a:r>
            <a:r>
              <a:rPr lang="en-US" b="1" dirty="0" smtClean="0">
                <a:solidFill>
                  <a:srgbClr val="FF0000"/>
                </a:solidFill>
                <a:cs typeface="Al-Mujahed Free" pitchFamily="2" charset="-78"/>
              </a:rPr>
              <a:t>6</a:t>
            </a:r>
            <a:r>
              <a:rPr lang="en-US" dirty="0" smtClean="0">
                <a:solidFill>
                  <a:srgbClr val="FF0000"/>
                </a:solidFill>
                <a:cs typeface="Al-Mujahed Free" pitchFamily="2" charset="-78"/>
              </a:rPr>
              <a:t> </a:t>
            </a:r>
            <a:r>
              <a:rPr lang="ar-AE" dirty="0" smtClean="0">
                <a:solidFill>
                  <a:srgbClr val="FF0000"/>
                </a:solidFill>
                <a:cs typeface="Al-Mujahed Free" pitchFamily="2" charset="-78"/>
              </a:rPr>
              <a:t> </a:t>
            </a:r>
            <a:r>
              <a:rPr lang="ar-AE" dirty="0" smtClean="0">
                <a:cs typeface="Al-Mujahed Free" pitchFamily="2" charset="-78"/>
              </a:rPr>
              <a:t>زوايا حادة</a:t>
            </a:r>
          </a:p>
          <a:p>
            <a:pPr algn="ctr"/>
            <a:r>
              <a:rPr lang="ar-AE" dirty="0" smtClean="0">
                <a:cs typeface="Al-Mujahed Free" pitchFamily="2" charset="-78"/>
              </a:rPr>
              <a:t>ولوني </a:t>
            </a:r>
            <a:r>
              <a:rPr lang="ar-AE" dirty="0" smtClean="0">
                <a:solidFill>
                  <a:srgbClr val="FFC000"/>
                </a:solidFill>
                <a:cs typeface="Al-Mujahed Free" pitchFamily="2" charset="-78"/>
              </a:rPr>
              <a:t>أصفر</a:t>
            </a:r>
            <a:r>
              <a:rPr lang="ar-AE" dirty="0" smtClean="0">
                <a:cs typeface="Al-Mujahed Free" pitchFamily="2" charset="-78"/>
              </a:rPr>
              <a:t> </a:t>
            </a:r>
            <a:endParaRPr lang="ar-AE" dirty="0">
              <a:cs typeface="Al-Mujahed Free" pitchFamily="2" charset="-78"/>
            </a:endParaRPr>
          </a:p>
        </p:txBody>
      </p:sp>
      <p:sp>
        <p:nvSpPr>
          <p:cNvPr id="14" name="مستطيل 13"/>
          <p:cNvSpPr/>
          <p:nvPr/>
        </p:nvSpPr>
        <p:spPr>
          <a:xfrm>
            <a:off x="2915816" y="1772816"/>
            <a:ext cx="3168352" cy="20882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5" name="مربع نص 14"/>
          <p:cNvSpPr txBox="1"/>
          <p:nvPr/>
        </p:nvSpPr>
        <p:spPr>
          <a:xfrm>
            <a:off x="3635896" y="3645024"/>
            <a:ext cx="3312368" cy="2308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900" dirty="0" smtClean="0">
                <a:solidFill>
                  <a:srgbClr val="FF0000"/>
                </a:solidFill>
                <a:cs typeface="Al-Mujahed Free" pitchFamily="2" charset="-78"/>
              </a:rPr>
              <a:t>إعداد المعلمة آمنه </a:t>
            </a:r>
            <a:r>
              <a:rPr lang="ar-AE" sz="900" dirty="0" err="1" smtClean="0">
                <a:solidFill>
                  <a:srgbClr val="FF0000"/>
                </a:solidFill>
                <a:cs typeface="Al-Mujahed Free" pitchFamily="2" charset="-78"/>
              </a:rPr>
              <a:t>خلفان</a:t>
            </a:r>
            <a:r>
              <a:rPr lang="ar-AE" sz="900" dirty="0" smtClean="0">
                <a:solidFill>
                  <a:srgbClr val="FF0000"/>
                </a:solidFill>
                <a:cs typeface="Al-Mujahed Free" pitchFamily="2" charset="-78"/>
              </a:rPr>
              <a:t> الشحي</a:t>
            </a:r>
            <a:endParaRPr lang="ar-AE" sz="1600" dirty="0">
              <a:solidFill>
                <a:srgbClr val="FF0000"/>
              </a:solidFill>
              <a:cs typeface="Al-Mujahed Free" pitchFamily="2" charset="-78"/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971600" y="1052736"/>
            <a:ext cx="608159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2000" dirty="0" smtClean="0">
                <a:cs typeface="Al-Mujahed Free" pitchFamily="2" charset="-78"/>
              </a:rPr>
              <a:t>هنا سأضـع </a:t>
            </a:r>
            <a:r>
              <a:rPr lang="ar-AE" sz="2000" dirty="0" smtClean="0">
                <a:solidFill>
                  <a:srgbClr val="FF0000"/>
                </a:solidFill>
                <a:cs typeface="Al-Mujahed Free" pitchFamily="2" charset="-78"/>
              </a:rPr>
              <a:t>الأشكال</a:t>
            </a:r>
            <a:r>
              <a:rPr lang="ar-AE" sz="2000" dirty="0" smtClean="0">
                <a:cs typeface="Al-Mujahed Free" pitchFamily="2" charset="-78"/>
              </a:rPr>
              <a:t> التي تطابق الشكل الموجود</a:t>
            </a:r>
          </a:p>
          <a:p>
            <a:pPr algn="ctr"/>
            <a:r>
              <a:rPr lang="ar-AE" sz="2000" dirty="0" smtClean="0">
                <a:cs typeface="Al-Mujahed Free" pitchFamily="2" charset="-78"/>
              </a:rPr>
              <a:t>وأتعرف على الألوان </a:t>
            </a:r>
            <a:endParaRPr lang="ar-AE" sz="2400" dirty="0">
              <a:cs typeface="Al-Mujahed Free" pitchFamily="2" charset="-7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323528" y="476672"/>
            <a:ext cx="8496944" cy="3528392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" name="مستطيل 4"/>
          <p:cNvSpPr/>
          <p:nvPr/>
        </p:nvSpPr>
        <p:spPr>
          <a:xfrm>
            <a:off x="7092280" y="980728"/>
            <a:ext cx="1584176" cy="288032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6" name="مستطيل 5"/>
          <p:cNvSpPr/>
          <p:nvPr/>
        </p:nvSpPr>
        <p:spPr>
          <a:xfrm>
            <a:off x="611560" y="980728"/>
            <a:ext cx="6260461" cy="72008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7" name="مربع نص 6"/>
          <p:cNvSpPr txBox="1"/>
          <p:nvPr/>
        </p:nvSpPr>
        <p:spPr>
          <a:xfrm>
            <a:off x="971600" y="1052736"/>
            <a:ext cx="608159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2000" dirty="0" smtClean="0">
                <a:cs typeface="Al-Mujahed Free" pitchFamily="2" charset="-78"/>
              </a:rPr>
              <a:t>هنا سأضـع </a:t>
            </a:r>
            <a:r>
              <a:rPr lang="ar-AE" sz="2000" dirty="0" smtClean="0">
                <a:solidFill>
                  <a:srgbClr val="FF0000"/>
                </a:solidFill>
                <a:cs typeface="Al-Mujahed Free" pitchFamily="2" charset="-78"/>
              </a:rPr>
              <a:t>الأشكال</a:t>
            </a:r>
            <a:r>
              <a:rPr lang="ar-AE" sz="2000" dirty="0" smtClean="0">
                <a:cs typeface="Al-Mujahed Free" pitchFamily="2" charset="-78"/>
              </a:rPr>
              <a:t> التي تطابق الشكل الموجود</a:t>
            </a:r>
          </a:p>
          <a:p>
            <a:pPr algn="ctr"/>
            <a:r>
              <a:rPr lang="ar-AE" sz="2000" dirty="0" smtClean="0">
                <a:cs typeface="Al-Mujahed Free" pitchFamily="2" charset="-78"/>
              </a:rPr>
              <a:t>وأتعرف على الألوان </a:t>
            </a:r>
            <a:endParaRPr lang="ar-AE" sz="2400" dirty="0">
              <a:cs typeface="Al-Mujahed Free" pitchFamily="2" charset="-78"/>
            </a:endParaRPr>
          </a:p>
        </p:txBody>
      </p:sp>
      <p:pic>
        <p:nvPicPr>
          <p:cNvPr id="1026" name="Picture 2" descr="C:\Users\Admin\Desktop\صور منوعه للبطاقات\10c79bc70247c78df6e241bd6a52fcd5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612"/>
          <a:stretch>
            <a:fillRect/>
          </a:stretch>
        </p:blipFill>
        <p:spPr bwMode="auto">
          <a:xfrm>
            <a:off x="323528" y="908720"/>
            <a:ext cx="2133366" cy="3071044"/>
          </a:xfrm>
          <a:prstGeom prst="rect">
            <a:avLst/>
          </a:prstGeom>
          <a:noFill/>
        </p:spPr>
      </p:pic>
      <p:sp>
        <p:nvSpPr>
          <p:cNvPr id="14" name="مستطيل 13"/>
          <p:cNvSpPr/>
          <p:nvPr/>
        </p:nvSpPr>
        <p:spPr>
          <a:xfrm>
            <a:off x="2915816" y="1772816"/>
            <a:ext cx="3168352" cy="20882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5" name="مربع نص 14"/>
          <p:cNvSpPr txBox="1"/>
          <p:nvPr/>
        </p:nvSpPr>
        <p:spPr>
          <a:xfrm>
            <a:off x="3635896" y="3645024"/>
            <a:ext cx="3312368" cy="2308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900" dirty="0" smtClean="0">
                <a:solidFill>
                  <a:srgbClr val="FF0000"/>
                </a:solidFill>
                <a:cs typeface="Al-Mujahed Free" pitchFamily="2" charset="-78"/>
              </a:rPr>
              <a:t>إعداد المعلمة آمنه </a:t>
            </a:r>
            <a:r>
              <a:rPr lang="ar-AE" sz="900" dirty="0" err="1" smtClean="0">
                <a:solidFill>
                  <a:srgbClr val="FF0000"/>
                </a:solidFill>
                <a:cs typeface="Al-Mujahed Free" pitchFamily="2" charset="-78"/>
              </a:rPr>
              <a:t>خلفان</a:t>
            </a:r>
            <a:r>
              <a:rPr lang="ar-AE" sz="900" dirty="0" smtClean="0">
                <a:solidFill>
                  <a:srgbClr val="FF0000"/>
                </a:solidFill>
                <a:cs typeface="Al-Mujahed Free" pitchFamily="2" charset="-78"/>
              </a:rPr>
              <a:t> الشحي</a:t>
            </a:r>
            <a:endParaRPr lang="ar-AE" sz="1600" dirty="0">
              <a:solidFill>
                <a:srgbClr val="FF0000"/>
              </a:solidFill>
              <a:cs typeface="Al-Mujahed Free" pitchFamily="2" charset="-78"/>
            </a:endParaRPr>
          </a:p>
        </p:txBody>
      </p:sp>
      <p:pic>
        <p:nvPicPr>
          <p:cNvPr id="16" name="Picture 16" descr="TRAPECIO CARA COLOR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92280" y="1556792"/>
            <a:ext cx="1512168" cy="1002749"/>
          </a:xfrm>
          <a:prstGeom prst="rect">
            <a:avLst/>
          </a:prstGeom>
          <a:noFill/>
        </p:spPr>
      </p:pic>
      <p:sp>
        <p:nvSpPr>
          <p:cNvPr id="17" name="شبه منحرف 16"/>
          <p:cNvSpPr/>
          <p:nvPr/>
        </p:nvSpPr>
        <p:spPr>
          <a:xfrm>
            <a:off x="3131840" y="4509120"/>
            <a:ext cx="2016224" cy="1368152"/>
          </a:xfrm>
          <a:prstGeom prst="trapezoid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8" name="مربع نص 17"/>
          <p:cNvSpPr txBox="1"/>
          <p:nvPr/>
        </p:nvSpPr>
        <p:spPr>
          <a:xfrm>
            <a:off x="6695728" y="2924944"/>
            <a:ext cx="244827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1600" dirty="0" smtClean="0">
                <a:cs typeface="Al-Mujahed Free" pitchFamily="2" charset="-78"/>
              </a:rPr>
              <a:t>أنا </a:t>
            </a:r>
            <a:r>
              <a:rPr lang="ar-AE" sz="1600" dirty="0" smtClean="0">
                <a:solidFill>
                  <a:srgbClr val="FF0000"/>
                </a:solidFill>
                <a:cs typeface="Al-Mujahed Free" pitchFamily="2" charset="-78"/>
              </a:rPr>
              <a:t>شبه المنحرف</a:t>
            </a:r>
          </a:p>
          <a:p>
            <a:pPr algn="ctr"/>
            <a:r>
              <a:rPr lang="ar-AE" sz="1600" dirty="0" smtClean="0">
                <a:cs typeface="Al-Mujahed Free" pitchFamily="2" charset="-78"/>
              </a:rPr>
              <a:t>لدي </a:t>
            </a:r>
            <a:r>
              <a:rPr lang="en-US" sz="1600" b="1" dirty="0" smtClean="0">
                <a:solidFill>
                  <a:srgbClr val="FF0000"/>
                </a:solidFill>
                <a:cs typeface="Al-Mujahed Free" pitchFamily="2" charset="-78"/>
              </a:rPr>
              <a:t>4</a:t>
            </a:r>
            <a:r>
              <a:rPr lang="en-US" sz="1600" dirty="0" smtClean="0">
                <a:solidFill>
                  <a:srgbClr val="FF0000"/>
                </a:solidFill>
                <a:cs typeface="Al-Mujahed Free" pitchFamily="2" charset="-78"/>
              </a:rPr>
              <a:t> </a:t>
            </a:r>
            <a:r>
              <a:rPr lang="ar-AE" sz="1600" dirty="0" smtClean="0">
                <a:solidFill>
                  <a:srgbClr val="FF0000"/>
                </a:solidFill>
                <a:cs typeface="Al-Mujahed Free" pitchFamily="2" charset="-78"/>
              </a:rPr>
              <a:t> </a:t>
            </a:r>
            <a:r>
              <a:rPr lang="ar-AE" sz="1600" dirty="0" smtClean="0">
                <a:cs typeface="Al-Mujahed Free" pitchFamily="2" charset="-78"/>
              </a:rPr>
              <a:t>زوايا حادة</a:t>
            </a:r>
          </a:p>
          <a:p>
            <a:pPr algn="ctr"/>
            <a:r>
              <a:rPr lang="ar-AE" sz="1600" dirty="0" smtClean="0">
                <a:cs typeface="Al-Mujahed Free" pitchFamily="2" charset="-78"/>
              </a:rPr>
              <a:t>ولوني </a:t>
            </a:r>
            <a:r>
              <a:rPr lang="ar-AE" sz="1600" dirty="0" smtClean="0">
                <a:solidFill>
                  <a:srgbClr val="FF0000"/>
                </a:solidFill>
                <a:cs typeface="Al-Mujahed Free" pitchFamily="2" charset="-78"/>
              </a:rPr>
              <a:t>أحمر</a:t>
            </a:r>
            <a:r>
              <a:rPr lang="ar-AE" sz="1600" dirty="0" smtClean="0">
                <a:cs typeface="Al-Mujahed Free" pitchFamily="2" charset="-78"/>
              </a:rPr>
              <a:t>  </a:t>
            </a:r>
            <a:endParaRPr lang="ar-AE" sz="1600" dirty="0">
              <a:cs typeface="Al-Mujahed Free" pitchFamily="2" charset="-7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323528" y="476672"/>
            <a:ext cx="8496944" cy="3528392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" name="مستطيل 4"/>
          <p:cNvSpPr/>
          <p:nvPr/>
        </p:nvSpPr>
        <p:spPr>
          <a:xfrm>
            <a:off x="7092280" y="980728"/>
            <a:ext cx="1584176" cy="288032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6" name="مستطيل 5"/>
          <p:cNvSpPr/>
          <p:nvPr/>
        </p:nvSpPr>
        <p:spPr>
          <a:xfrm>
            <a:off x="611560" y="980728"/>
            <a:ext cx="6260461" cy="72008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7" name="مربع نص 6"/>
          <p:cNvSpPr txBox="1"/>
          <p:nvPr/>
        </p:nvSpPr>
        <p:spPr>
          <a:xfrm>
            <a:off x="971600" y="1052736"/>
            <a:ext cx="608159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2000" dirty="0" smtClean="0">
                <a:cs typeface="Al-Mujahed Free" pitchFamily="2" charset="-78"/>
              </a:rPr>
              <a:t>هنا سأضـع </a:t>
            </a:r>
            <a:r>
              <a:rPr lang="ar-AE" sz="2000" dirty="0" smtClean="0">
                <a:solidFill>
                  <a:srgbClr val="FF0000"/>
                </a:solidFill>
                <a:cs typeface="Al-Mujahed Free" pitchFamily="2" charset="-78"/>
              </a:rPr>
              <a:t>الأشكال</a:t>
            </a:r>
            <a:r>
              <a:rPr lang="ar-AE" sz="2000" dirty="0" smtClean="0">
                <a:cs typeface="Al-Mujahed Free" pitchFamily="2" charset="-78"/>
              </a:rPr>
              <a:t> التي تطابق الشكل الموجود</a:t>
            </a:r>
          </a:p>
          <a:p>
            <a:pPr algn="ctr"/>
            <a:r>
              <a:rPr lang="ar-AE" sz="2000" dirty="0" smtClean="0">
                <a:cs typeface="Al-Mujahed Free" pitchFamily="2" charset="-78"/>
              </a:rPr>
              <a:t>وأتعرف على الألوان </a:t>
            </a:r>
            <a:endParaRPr lang="ar-AE" sz="2400" dirty="0">
              <a:cs typeface="Al-Mujahed Free" pitchFamily="2" charset="-78"/>
            </a:endParaRPr>
          </a:p>
        </p:txBody>
      </p:sp>
      <p:pic>
        <p:nvPicPr>
          <p:cNvPr id="1026" name="Picture 2" descr="C:\Users\Admin\Desktop\صور منوعه للبطاقات\10c79bc70247c78df6e241bd6a52fcd5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612"/>
          <a:stretch>
            <a:fillRect/>
          </a:stretch>
        </p:blipFill>
        <p:spPr bwMode="auto">
          <a:xfrm>
            <a:off x="323528" y="908720"/>
            <a:ext cx="2133366" cy="3071044"/>
          </a:xfrm>
          <a:prstGeom prst="rect">
            <a:avLst/>
          </a:prstGeom>
          <a:noFill/>
        </p:spPr>
      </p:pic>
      <p:sp>
        <p:nvSpPr>
          <p:cNvPr id="14" name="مستطيل 13"/>
          <p:cNvSpPr/>
          <p:nvPr/>
        </p:nvSpPr>
        <p:spPr>
          <a:xfrm>
            <a:off x="2915816" y="1772816"/>
            <a:ext cx="3168352" cy="20882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5" name="مربع نص 14"/>
          <p:cNvSpPr txBox="1"/>
          <p:nvPr/>
        </p:nvSpPr>
        <p:spPr>
          <a:xfrm>
            <a:off x="3635896" y="3645024"/>
            <a:ext cx="3312368" cy="2308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900" dirty="0" smtClean="0">
                <a:solidFill>
                  <a:srgbClr val="FF0000"/>
                </a:solidFill>
                <a:cs typeface="Al-Mujahed Free" pitchFamily="2" charset="-78"/>
              </a:rPr>
              <a:t>إعداد المعلمة آمنه </a:t>
            </a:r>
            <a:r>
              <a:rPr lang="ar-AE" sz="900" dirty="0" err="1" smtClean="0">
                <a:solidFill>
                  <a:srgbClr val="FF0000"/>
                </a:solidFill>
                <a:cs typeface="Al-Mujahed Free" pitchFamily="2" charset="-78"/>
              </a:rPr>
              <a:t>خلفان</a:t>
            </a:r>
            <a:r>
              <a:rPr lang="ar-AE" sz="900" dirty="0" smtClean="0">
                <a:solidFill>
                  <a:srgbClr val="FF0000"/>
                </a:solidFill>
                <a:cs typeface="Al-Mujahed Free" pitchFamily="2" charset="-78"/>
              </a:rPr>
              <a:t> الشحي</a:t>
            </a:r>
            <a:endParaRPr lang="ar-AE" sz="1600" dirty="0">
              <a:solidFill>
                <a:srgbClr val="FF0000"/>
              </a:solidFill>
              <a:cs typeface="Al-Mujahed Free" pitchFamily="2" charset="-78"/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6695728" y="2924944"/>
            <a:ext cx="2448272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dirty="0" smtClean="0">
                <a:cs typeface="Al-Mujahed Free" pitchFamily="2" charset="-78"/>
              </a:rPr>
              <a:t>أنا </a:t>
            </a:r>
            <a:r>
              <a:rPr lang="ar-AE" dirty="0" smtClean="0">
                <a:solidFill>
                  <a:srgbClr val="FF0000"/>
                </a:solidFill>
                <a:cs typeface="Al-Mujahed Free" pitchFamily="2" charset="-78"/>
              </a:rPr>
              <a:t>المعين   </a:t>
            </a:r>
          </a:p>
          <a:p>
            <a:pPr algn="ctr"/>
            <a:r>
              <a:rPr lang="ar-AE" dirty="0" smtClean="0">
                <a:cs typeface="Al-Mujahed Free" pitchFamily="2" charset="-78"/>
              </a:rPr>
              <a:t>لدي </a:t>
            </a:r>
            <a:r>
              <a:rPr lang="en-US" dirty="0" smtClean="0">
                <a:cs typeface="Al-Mujahed Free" pitchFamily="2" charset="-78"/>
              </a:rPr>
              <a:t> </a:t>
            </a:r>
            <a:r>
              <a:rPr lang="en-US" b="1" dirty="0" smtClean="0">
                <a:solidFill>
                  <a:srgbClr val="FF0000"/>
                </a:solidFill>
                <a:cs typeface="Al-Mujahed Free" pitchFamily="2" charset="-78"/>
              </a:rPr>
              <a:t>4</a:t>
            </a:r>
            <a:r>
              <a:rPr lang="en-US" dirty="0" smtClean="0">
                <a:solidFill>
                  <a:srgbClr val="FF0000"/>
                </a:solidFill>
                <a:cs typeface="Al-Mujahed Free" pitchFamily="2" charset="-78"/>
              </a:rPr>
              <a:t> </a:t>
            </a:r>
            <a:r>
              <a:rPr lang="ar-AE" dirty="0" smtClean="0">
                <a:cs typeface="Al-Mujahed Free" pitchFamily="2" charset="-78"/>
              </a:rPr>
              <a:t>زوايا حادة</a:t>
            </a:r>
          </a:p>
          <a:p>
            <a:pPr algn="ctr"/>
            <a:r>
              <a:rPr lang="ar-AE" dirty="0" smtClean="0">
                <a:cs typeface="Al-Mujahed Free" pitchFamily="2" charset="-78"/>
              </a:rPr>
              <a:t>ولوني </a:t>
            </a:r>
            <a:r>
              <a:rPr lang="ar-AE" dirty="0" smtClean="0">
                <a:solidFill>
                  <a:srgbClr val="00B0F0"/>
                </a:solidFill>
                <a:cs typeface="Al-Mujahed Free" pitchFamily="2" charset="-78"/>
              </a:rPr>
              <a:t>أزرق</a:t>
            </a:r>
            <a:r>
              <a:rPr lang="ar-AE" dirty="0" smtClean="0">
                <a:cs typeface="Al-Mujahed Free" pitchFamily="2" charset="-78"/>
              </a:rPr>
              <a:t> </a:t>
            </a:r>
            <a:endParaRPr lang="ar-AE" dirty="0">
              <a:cs typeface="Al-Mujahed Free" pitchFamily="2" charset="-78"/>
            </a:endParaRPr>
          </a:p>
        </p:txBody>
      </p:sp>
      <p:pic>
        <p:nvPicPr>
          <p:cNvPr id="13" name="Picture 14" descr="ROMBO CARA COLOR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64288" y="1052736"/>
            <a:ext cx="1512168" cy="1639790"/>
          </a:xfrm>
          <a:prstGeom prst="rect">
            <a:avLst/>
          </a:prstGeom>
          <a:noFill/>
        </p:spPr>
      </p:pic>
      <p:sp>
        <p:nvSpPr>
          <p:cNvPr id="19" name="معين 18"/>
          <p:cNvSpPr/>
          <p:nvPr/>
        </p:nvSpPr>
        <p:spPr>
          <a:xfrm>
            <a:off x="2915816" y="4437112"/>
            <a:ext cx="1728192" cy="1872208"/>
          </a:xfrm>
          <a:prstGeom prst="diamond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323528" y="476672"/>
            <a:ext cx="8496944" cy="3528392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" name="مستطيل 4"/>
          <p:cNvSpPr/>
          <p:nvPr/>
        </p:nvSpPr>
        <p:spPr>
          <a:xfrm>
            <a:off x="7092280" y="980728"/>
            <a:ext cx="1584176" cy="288032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6" name="مستطيل 5"/>
          <p:cNvSpPr/>
          <p:nvPr/>
        </p:nvSpPr>
        <p:spPr>
          <a:xfrm>
            <a:off x="611560" y="980728"/>
            <a:ext cx="6260461" cy="72008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7" name="مربع نص 6"/>
          <p:cNvSpPr txBox="1"/>
          <p:nvPr/>
        </p:nvSpPr>
        <p:spPr>
          <a:xfrm>
            <a:off x="971600" y="1052736"/>
            <a:ext cx="608159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2000" dirty="0" smtClean="0">
                <a:cs typeface="Al-Mujahed Free" pitchFamily="2" charset="-78"/>
              </a:rPr>
              <a:t>هنا سأضـع </a:t>
            </a:r>
            <a:r>
              <a:rPr lang="ar-AE" sz="2000" dirty="0" smtClean="0">
                <a:solidFill>
                  <a:srgbClr val="FF0000"/>
                </a:solidFill>
                <a:cs typeface="Al-Mujahed Free" pitchFamily="2" charset="-78"/>
              </a:rPr>
              <a:t>الأشكال</a:t>
            </a:r>
            <a:r>
              <a:rPr lang="ar-AE" sz="2000" dirty="0" smtClean="0">
                <a:cs typeface="Al-Mujahed Free" pitchFamily="2" charset="-78"/>
              </a:rPr>
              <a:t> التي تطابق الشكل الموجود</a:t>
            </a:r>
          </a:p>
          <a:p>
            <a:pPr algn="ctr"/>
            <a:r>
              <a:rPr lang="ar-AE" sz="2000" dirty="0" smtClean="0">
                <a:cs typeface="Al-Mujahed Free" pitchFamily="2" charset="-78"/>
              </a:rPr>
              <a:t>وأتعرف على الألوان </a:t>
            </a:r>
            <a:endParaRPr lang="ar-AE" sz="2400" dirty="0">
              <a:cs typeface="Al-Mujahed Free" pitchFamily="2" charset="-78"/>
            </a:endParaRPr>
          </a:p>
        </p:txBody>
      </p:sp>
      <p:pic>
        <p:nvPicPr>
          <p:cNvPr id="1026" name="Picture 2" descr="C:\Users\Admin\Desktop\صور منوعه للبطاقات\10c79bc70247c78df6e241bd6a52fcd5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612"/>
          <a:stretch>
            <a:fillRect/>
          </a:stretch>
        </p:blipFill>
        <p:spPr bwMode="auto">
          <a:xfrm>
            <a:off x="323528" y="908720"/>
            <a:ext cx="2133366" cy="3071044"/>
          </a:xfrm>
          <a:prstGeom prst="rect">
            <a:avLst/>
          </a:prstGeom>
          <a:noFill/>
        </p:spPr>
      </p:pic>
      <p:sp>
        <p:nvSpPr>
          <p:cNvPr id="14" name="مستطيل 13"/>
          <p:cNvSpPr/>
          <p:nvPr/>
        </p:nvSpPr>
        <p:spPr>
          <a:xfrm>
            <a:off x="2915816" y="1772816"/>
            <a:ext cx="3168352" cy="20882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5" name="مربع نص 14"/>
          <p:cNvSpPr txBox="1"/>
          <p:nvPr/>
        </p:nvSpPr>
        <p:spPr>
          <a:xfrm>
            <a:off x="3635896" y="3645024"/>
            <a:ext cx="3312368" cy="2308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900" dirty="0" smtClean="0">
                <a:solidFill>
                  <a:srgbClr val="FF0000"/>
                </a:solidFill>
                <a:cs typeface="Al-Mujahed Free" pitchFamily="2" charset="-78"/>
              </a:rPr>
              <a:t>إعداد المعلمة آمنه </a:t>
            </a:r>
            <a:r>
              <a:rPr lang="ar-AE" sz="900" dirty="0" err="1" smtClean="0">
                <a:solidFill>
                  <a:srgbClr val="FF0000"/>
                </a:solidFill>
                <a:cs typeface="Al-Mujahed Free" pitchFamily="2" charset="-78"/>
              </a:rPr>
              <a:t>خلفان</a:t>
            </a:r>
            <a:r>
              <a:rPr lang="ar-AE" sz="900" dirty="0" smtClean="0">
                <a:solidFill>
                  <a:srgbClr val="FF0000"/>
                </a:solidFill>
                <a:cs typeface="Al-Mujahed Free" pitchFamily="2" charset="-78"/>
              </a:rPr>
              <a:t> الشحي</a:t>
            </a:r>
            <a:endParaRPr lang="ar-AE" sz="1600" dirty="0">
              <a:solidFill>
                <a:srgbClr val="FF0000"/>
              </a:solidFill>
              <a:cs typeface="Al-Mujahed Free" pitchFamily="2" charset="-78"/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6695728" y="2780928"/>
            <a:ext cx="2448272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dirty="0" smtClean="0">
                <a:cs typeface="Al-Mujahed Free" pitchFamily="2" charset="-78"/>
              </a:rPr>
              <a:t>أنا </a:t>
            </a:r>
            <a:r>
              <a:rPr lang="ar-AE" dirty="0" smtClean="0">
                <a:solidFill>
                  <a:srgbClr val="FF0000"/>
                </a:solidFill>
                <a:cs typeface="Al-Mujahed Free" pitchFamily="2" charset="-78"/>
              </a:rPr>
              <a:t>البيضاوي  </a:t>
            </a:r>
          </a:p>
          <a:p>
            <a:pPr algn="ctr"/>
            <a:r>
              <a:rPr lang="ar-AE" dirty="0" smtClean="0">
                <a:cs typeface="Al-Mujahed Free" pitchFamily="2" charset="-78"/>
              </a:rPr>
              <a:t>ليست لدي زوايا</a:t>
            </a:r>
          </a:p>
          <a:p>
            <a:pPr algn="ctr"/>
            <a:r>
              <a:rPr lang="ar-AE" dirty="0" smtClean="0">
                <a:cs typeface="Al-Mujahed Free" pitchFamily="2" charset="-78"/>
              </a:rPr>
              <a:t>ولوني </a:t>
            </a:r>
            <a:r>
              <a:rPr lang="ar-AE" dirty="0" err="1" smtClean="0">
                <a:solidFill>
                  <a:srgbClr val="66FFFF"/>
                </a:solidFill>
                <a:cs typeface="Al-Mujahed Free" pitchFamily="2" charset="-78"/>
              </a:rPr>
              <a:t>تركوازي</a:t>
            </a:r>
            <a:r>
              <a:rPr lang="ar-AE" dirty="0" smtClean="0">
                <a:solidFill>
                  <a:srgbClr val="66FFFF"/>
                </a:solidFill>
                <a:cs typeface="Al-Mujahed Free" pitchFamily="2" charset="-78"/>
              </a:rPr>
              <a:t>  </a:t>
            </a:r>
            <a:endParaRPr lang="ar-AE" dirty="0">
              <a:solidFill>
                <a:srgbClr val="66FFFF"/>
              </a:solidFill>
              <a:cs typeface="Al-Mujahed Free" pitchFamily="2" charset="-78"/>
            </a:endParaRPr>
          </a:p>
        </p:txBody>
      </p:sp>
      <p:sp>
        <p:nvSpPr>
          <p:cNvPr id="17" name="شكل بيضاوي 16"/>
          <p:cNvSpPr/>
          <p:nvPr/>
        </p:nvSpPr>
        <p:spPr>
          <a:xfrm>
            <a:off x="3131840" y="4509120"/>
            <a:ext cx="1368152" cy="1872208"/>
          </a:xfrm>
          <a:prstGeom prst="ellipse">
            <a:avLst/>
          </a:prstGeom>
          <a:solidFill>
            <a:srgbClr val="66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18" name="Picture 18" descr=" 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37634"/>
          <a:stretch>
            <a:fillRect/>
          </a:stretch>
        </p:blipFill>
        <p:spPr bwMode="auto">
          <a:xfrm>
            <a:off x="7020272" y="836712"/>
            <a:ext cx="1584176" cy="19467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323528" y="476672"/>
            <a:ext cx="8496944" cy="3528392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" name="مستطيل 4"/>
          <p:cNvSpPr/>
          <p:nvPr/>
        </p:nvSpPr>
        <p:spPr>
          <a:xfrm>
            <a:off x="7092280" y="980728"/>
            <a:ext cx="1584176" cy="288032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6" name="مستطيل 5"/>
          <p:cNvSpPr/>
          <p:nvPr/>
        </p:nvSpPr>
        <p:spPr>
          <a:xfrm>
            <a:off x="611560" y="980728"/>
            <a:ext cx="6260461" cy="72008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7" name="مربع نص 6"/>
          <p:cNvSpPr txBox="1"/>
          <p:nvPr/>
        </p:nvSpPr>
        <p:spPr>
          <a:xfrm>
            <a:off x="971600" y="1052736"/>
            <a:ext cx="608159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2000" dirty="0" smtClean="0">
                <a:cs typeface="Al-Mujahed Free" pitchFamily="2" charset="-78"/>
              </a:rPr>
              <a:t>هنا سأضـع </a:t>
            </a:r>
            <a:r>
              <a:rPr lang="ar-AE" sz="2000" dirty="0" smtClean="0">
                <a:solidFill>
                  <a:srgbClr val="FF0000"/>
                </a:solidFill>
                <a:cs typeface="Al-Mujahed Free" pitchFamily="2" charset="-78"/>
              </a:rPr>
              <a:t>الأشكال</a:t>
            </a:r>
            <a:r>
              <a:rPr lang="ar-AE" sz="2000" dirty="0" smtClean="0">
                <a:cs typeface="Al-Mujahed Free" pitchFamily="2" charset="-78"/>
              </a:rPr>
              <a:t> التي تطابق الشكل الموجود</a:t>
            </a:r>
          </a:p>
          <a:p>
            <a:pPr algn="ctr"/>
            <a:r>
              <a:rPr lang="ar-AE" sz="2000" dirty="0" smtClean="0">
                <a:cs typeface="Al-Mujahed Free" pitchFamily="2" charset="-78"/>
              </a:rPr>
              <a:t>وأتعرف على الألوان </a:t>
            </a:r>
            <a:endParaRPr lang="ar-AE" sz="2400" dirty="0">
              <a:cs typeface="Al-Mujahed Free" pitchFamily="2" charset="-78"/>
            </a:endParaRPr>
          </a:p>
        </p:txBody>
      </p:sp>
      <p:pic>
        <p:nvPicPr>
          <p:cNvPr id="1026" name="Picture 2" descr="C:\Users\Admin\Desktop\صور منوعه للبطاقات\10c79bc70247c78df6e241bd6a52fcd5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612"/>
          <a:stretch>
            <a:fillRect/>
          </a:stretch>
        </p:blipFill>
        <p:spPr bwMode="auto">
          <a:xfrm>
            <a:off x="323528" y="908720"/>
            <a:ext cx="2133366" cy="3071044"/>
          </a:xfrm>
          <a:prstGeom prst="rect">
            <a:avLst/>
          </a:prstGeom>
          <a:noFill/>
        </p:spPr>
      </p:pic>
      <p:sp>
        <p:nvSpPr>
          <p:cNvPr id="14" name="مستطيل 13"/>
          <p:cNvSpPr/>
          <p:nvPr/>
        </p:nvSpPr>
        <p:spPr>
          <a:xfrm>
            <a:off x="2915816" y="1772816"/>
            <a:ext cx="3168352" cy="20882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5" name="مربع نص 14"/>
          <p:cNvSpPr txBox="1"/>
          <p:nvPr/>
        </p:nvSpPr>
        <p:spPr>
          <a:xfrm>
            <a:off x="3635896" y="3645024"/>
            <a:ext cx="3312368" cy="2308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900" dirty="0" smtClean="0">
                <a:solidFill>
                  <a:srgbClr val="FF0000"/>
                </a:solidFill>
                <a:cs typeface="Al-Mujahed Free" pitchFamily="2" charset="-78"/>
              </a:rPr>
              <a:t>إعداد المعلمة آمنه </a:t>
            </a:r>
            <a:r>
              <a:rPr lang="ar-AE" sz="900" dirty="0" err="1" smtClean="0">
                <a:solidFill>
                  <a:srgbClr val="FF0000"/>
                </a:solidFill>
                <a:cs typeface="Al-Mujahed Free" pitchFamily="2" charset="-78"/>
              </a:rPr>
              <a:t>خلفان</a:t>
            </a:r>
            <a:r>
              <a:rPr lang="ar-AE" sz="900" dirty="0" smtClean="0">
                <a:solidFill>
                  <a:srgbClr val="FF0000"/>
                </a:solidFill>
                <a:cs typeface="Al-Mujahed Free" pitchFamily="2" charset="-78"/>
              </a:rPr>
              <a:t> الشحي</a:t>
            </a:r>
            <a:endParaRPr lang="ar-AE" sz="1600" dirty="0">
              <a:solidFill>
                <a:srgbClr val="FF0000"/>
              </a:solidFill>
              <a:cs typeface="Al-Mujahed Free" pitchFamily="2" charset="-78"/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6695728" y="2852936"/>
            <a:ext cx="244827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1600" dirty="0" smtClean="0">
                <a:cs typeface="Al-Mujahed Free" pitchFamily="2" charset="-78"/>
              </a:rPr>
              <a:t>أنا </a:t>
            </a:r>
            <a:r>
              <a:rPr lang="ar-AE" sz="1600" dirty="0" smtClean="0">
                <a:solidFill>
                  <a:srgbClr val="FF0000"/>
                </a:solidFill>
                <a:cs typeface="Al-Mujahed Free" pitchFamily="2" charset="-78"/>
              </a:rPr>
              <a:t>النجمة  </a:t>
            </a:r>
          </a:p>
          <a:p>
            <a:pPr algn="ctr"/>
            <a:r>
              <a:rPr lang="ar-AE" sz="1600" dirty="0" smtClean="0">
                <a:cs typeface="Al-Mujahed Free" pitchFamily="2" charset="-78"/>
              </a:rPr>
              <a:t>لدي </a:t>
            </a:r>
            <a:r>
              <a:rPr lang="en-US" sz="1600" b="1" dirty="0" smtClean="0">
                <a:solidFill>
                  <a:srgbClr val="FF0000"/>
                </a:solidFill>
                <a:cs typeface="Al-Mujahed Free" pitchFamily="2" charset="-78"/>
              </a:rPr>
              <a:t>10</a:t>
            </a:r>
            <a:r>
              <a:rPr lang="en-US" sz="1600" dirty="0" smtClean="0">
                <a:solidFill>
                  <a:srgbClr val="FF0000"/>
                </a:solidFill>
                <a:cs typeface="Al-Mujahed Free" pitchFamily="2" charset="-78"/>
              </a:rPr>
              <a:t> </a:t>
            </a:r>
            <a:r>
              <a:rPr lang="ar-AE" sz="1600" dirty="0" smtClean="0">
                <a:solidFill>
                  <a:srgbClr val="FF0000"/>
                </a:solidFill>
                <a:cs typeface="Al-Mujahed Free" pitchFamily="2" charset="-78"/>
              </a:rPr>
              <a:t> </a:t>
            </a:r>
            <a:r>
              <a:rPr lang="ar-AE" sz="1600" dirty="0" smtClean="0">
                <a:cs typeface="Al-Mujahed Free" pitchFamily="2" charset="-78"/>
              </a:rPr>
              <a:t>زوايا حادة</a:t>
            </a:r>
          </a:p>
          <a:p>
            <a:pPr algn="ctr"/>
            <a:r>
              <a:rPr lang="ar-AE" sz="1600" dirty="0" smtClean="0">
                <a:cs typeface="Al-Mujahed Free" pitchFamily="2" charset="-78"/>
              </a:rPr>
              <a:t>ولوني </a:t>
            </a:r>
            <a:r>
              <a:rPr lang="ar-AE" sz="1600" dirty="0" smtClean="0">
                <a:solidFill>
                  <a:srgbClr val="FFC000"/>
                </a:solidFill>
                <a:cs typeface="Al-Mujahed Free" pitchFamily="2" charset="-78"/>
              </a:rPr>
              <a:t>أصفر  </a:t>
            </a:r>
            <a:endParaRPr lang="ar-AE" sz="1600" dirty="0">
              <a:solidFill>
                <a:srgbClr val="FFC000"/>
              </a:solidFill>
              <a:cs typeface="Al-Mujahed Free" pitchFamily="2" charset="-78"/>
            </a:endParaRPr>
          </a:p>
        </p:txBody>
      </p:sp>
      <p:sp>
        <p:nvSpPr>
          <p:cNvPr id="13" name="نجمة ذات 5 نقاط 12"/>
          <p:cNvSpPr/>
          <p:nvPr/>
        </p:nvSpPr>
        <p:spPr>
          <a:xfrm>
            <a:off x="2699792" y="4221088"/>
            <a:ext cx="2160240" cy="1778496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19" name="Picture 2" descr=" 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37276"/>
          <a:stretch>
            <a:fillRect/>
          </a:stretch>
        </p:blipFill>
        <p:spPr bwMode="auto">
          <a:xfrm>
            <a:off x="7092280" y="908720"/>
            <a:ext cx="1644040" cy="17041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323528" y="476672"/>
            <a:ext cx="8496944" cy="3528392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" name="مستطيل 4"/>
          <p:cNvSpPr/>
          <p:nvPr/>
        </p:nvSpPr>
        <p:spPr>
          <a:xfrm>
            <a:off x="7092280" y="980728"/>
            <a:ext cx="1584176" cy="288032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6" name="مستطيل 5"/>
          <p:cNvSpPr/>
          <p:nvPr/>
        </p:nvSpPr>
        <p:spPr>
          <a:xfrm>
            <a:off x="611560" y="980728"/>
            <a:ext cx="6260461" cy="72008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7" name="مربع نص 6"/>
          <p:cNvSpPr txBox="1"/>
          <p:nvPr/>
        </p:nvSpPr>
        <p:spPr>
          <a:xfrm>
            <a:off x="971600" y="1052736"/>
            <a:ext cx="608159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2000" dirty="0" smtClean="0">
                <a:cs typeface="Al-Mujahed Free" pitchFamily="2" charset="-78"/>
              </a:rPr>
              <a:t>هنا سأضـع </a:t>
            </a:r>
            <a:r>
              <a:rPr lang="ar-AE" sz="2000" dirty="0" smtClean="0">
                <a:solidFill>
                  <a:srgbClr val="FF0000"/>
                </a:solidFill>
                <a:cs typeface="Al-Mujahed Free" pitchFamily="2" charset="-78"/>
              </a:rPr>
              <a:t>الأشكال</a:t>
            </a:r>
            <a:r>
              <a:rPr lang="ar-AE" sz="2000" dirty="0" smtClean="0">
                <a:cs typeface="Al-Mujahed Free" pitchFamily="2" charset="-78"/>
              </a:rPr>
              <a:t> التي تطابق الشكل الموجود</a:t>
            </a:r>
          </a:p>
          <a:p>
            <a:pPr algn="ctr"/>
            <a:r>
              <a:rPr lang="ar-AE" sz="2000" dirty="0" smtClean="0">
                <a:cs typeface="Al-Mujahed Free" pitchFamily="2" charset="-78"/>
              </a:rPr>
              <a:t>وأتعرف على الألوان </a:t>
            </a:r>
            <a:endParaRPr lang="ar-AE" sz="2400" dirty="0">
              <a:cs typeface="Al-Mujahed Free" pitchFamily="2" charset="-78"/>
            </a:endParaRPr>
          </a:p>
        </p:txBody>
      </p:sp>
      <p:pic>
        <p:nvPicPr>
          <p:cNvPr id="1026" name="Picture 2" descr="C:\Users\Admin\Desktop\صور منوعه للبطاقات\10c79bc70247c78df6e241bd6a52fcd5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612"/>
          <a:stretch>
            <a:fillRect/>
          </a:stretch>
        </p:blipFill>
        <p:spPr bwMode="auto">
          <a:xfrm>
            <a:off x="323528" y="908720"/>
            <a:ext cx="2133366" cy="3071044"/>
          </a:xfrm>
          <a:prstGeom prst="rect">
            <a:avLst/>
          </a:prstGeom>
          <a:noFill/>
        </p:spPr>
      </p:pic>
      <p:sp>
        <p:nvSpPr>
          <p:cNvPr id="14" name="مستطيل 13"/>
          <p:cNvSpPr/>
          <p:nvPr/>
        </p:nvSpPr>
        <p:spPr>
          <a:xfrm>
            <a:off x="2915816" y="1772816"/>
            <a:ext cx="3168352" cy="20882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5" name="مربع نص 14"/>
          <p:cNvSpPr txBox="1"/>
          <p:nvPr/>
        </p:nvSpPr>
        <p:spPr>
          <a:xfrm>
            <a:off x="3635896" y="3645024"/>
            <a:ext cx="3312368" cy="2308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900" dirty="0" smtClean="0">
                <a:solidFill>
                  <a:srgbClr val="FF0000"/>
                </a:solidFill>
                <a:cs typeface="Al-Mujahed Free" pitchFamily="2" charset="-78"/>
              </a:rPr>
              <a:t>إعداد المعلمة آمنه </a:t>
            </a:r>
            <a:r>
              <a:rPr lang="ar-AE" sz="900" dirty="0" err="1" smtClean="0">
                <a:solidFill>
                  <a:srgbClr val="FF0000"/>
                </a:solidFill>
                <a:cs typeface="Al-Mujahed Free" pitchFamily="2" charset="-78"/>
              </a:rPr>
              <a:t>خلفان</a:t>
            </a:r>
            <a:r>
              <a:rPr lang="ar-AE" sz="900" dirty="0" smtClean="0">
                <a:solidFill>
                  <a:srgbClr val="FF0000"/>
                </a:solidFill>
                <a:cs typeface="Al-Mujahed Free" pitchFamily="2" charset="-78"/>
              </a:rPr>
              <a:t> الشحي</a:t>
            </a:r>
            <a:endParaRPr lang="ar-AE" sz="1600" dirty="0">
              <a:solidFill>
                <a:srgbClr val="FF0000"/>
              </a:solidFill>
              <a:cs typeface="Al-Mujahed Free" pitchFamily="2" charset="-78"/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6695728" y="2780928"/>
            <a:ext cx="2448272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2000" dirty="0" smtClean="0">
                <a:cs typeface="Al-Mujahed Free" pitchFamily="2" charset="-78"/>
              </a:rPr>
              <a:t>أنا </a:t>
            </a:r>
            <a:r>
              <a:rPr lang="ar-AE" sz="2000" dirty="0" smtClean="0">
                <a:solidFill>
                  <a:srgbClr val="FF0000"/>
                </a:solidFill>
                <a:cs typeface="Al-Mujahed Free" pitchFamily="2" charset="-78"/>
              </a:rPr>
              <a:t>المربع  </a:t>
            </a:r>
          </a:p>
          <a:p>
            <a:pPr algn="ctr"/>
            <a:r>
              <a:rPr lang="ar-AE" sz="2000" dirty="0" smtClean="0">
                <a:cs typeface="Al-Mujahed Free" pitchFamily="2" charset="-78"/>
              </a:rPr>
              <a:t>لدي </a:t>
            </a:r>
            <a:r>
              <a:rPr lang="en-US" sz="2000" b="1" dirty="0" smtClean="0">
                <a:solidFill>
                  <a:srgbClr val="FF0000"/>
                </a:solidFill>
                <a:cs typeface="Al-Mujahed Free" pitchFamily="2" charset="-78"/>
              </a:rPr>
              <a:t>4</a:t>
            </a:r>
            <a:r>
              <a:rPr lang="en-US" sz="2000" dirty="0" smtClean="0">
                <a:solidFill>
                  <a:srgbClr val="FF0000"/>
                </a:solidFill>
                <a:cs typeface="Al-Mujahed Free" pitchFamily="2" charset="-78"/>
              </a:rPr>
              <a:t> </a:t>
            </a:r>
            <a:r>
              <a:rPr lang="ar-AE" sz="2000" dirty="0" smtClean="0">
                <a:cs typeface="Al-Mujahed Free" pitchFamily="2" charset="-78"/>
              </a:rPr>
              <a:t> زوايا</a:t>
            </a:r>
          </a:p>
          <a:p>
            <a:pPr algn="ctr"/>
            <a:r>
              <a:rPr lang="ar-AE" sz="2000" dirty="0" smtClean="0">
                <a:cs typeface="Al-Mujahed Free" pitchFamily="2" charset="-78"/>
              </a:rPr>
              <a:t>ولوني </a:t>
            </a:r>
            <a:r>
              <a:rPr lang="ar-AE" sz="2000" dirty="0" smtClean="0">
                <a:solidFill>
                  <a:schemeClr val="bg2">
                    <a:lumMod val="25000"/>
                  </a:schemeClr>
                </a:solidFill>
                <a:cs typeface="Al-Mujahed Free" pitchFamily="2" charset="-78"/>
              </a:rPr>
              <a:t>أخضر </a:t>
            </a:r>
            <a:endParaRPr lang="ar-AE" sz="2000" dirty="0">
              <a:solidFill>
                <a:schemeClr val="bg2">
                  <a:lumMod val="25000"/>
                </a:schemeClr>
              </a:solidFill>
              <a:cs typeface="Al-Mujahed Free" pitchFamily="2" charset="-78"/>
            </a:endParaRPr>
          </a:p>
        </p:txBody>
      </p:sp>
      <p:sp>
        <p:nvSpPr>
          <p:cNvPr id="17" name="مستطيل 16"/>
          <p:cNvSpPr/>
          <p:nvPr/>
        </p:nvSpPr>
        <p:spPr>
          <a:xfrm>
            <a:off x="3131840" y="4293096"/>
            <a:ext cx="1584176" cy="17281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18" name="Picture 22" descr="Affichage : formes géométriques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164288" y="1268760"/>
            <a:ext cx="1368152" cy="13131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323528" y="476672"/>
            <a:ext cx="8496944" cy="3528392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" name="مستطيل 4"/>
          <p:cNvSpPr/>
          <p:nvPr/>
        </p:nvSpPr>
        <p:spPr>
          <a:xfrm>
            <a:off x="7092280" y="980728"/>
            <a:ext cx="1584176" cy="288032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6" name="مستطيل 5"/>
          <p:cNvSpPr/>
          <p:nvPr/>
        </p:nvSpPr>
        <p:spPr>
          <a:xfrm>
            <a:off x="611560" y="980728"/>
            <a:ext cx="6260461" cy="72008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7" name="مربع نص 6"/>
          <p:cNvSpPr txBox="1"/>
          <p:nvPr/>
        </p:nvSpPr>
        <p:spPr>
          <a:xfrm>
            <a:off x="971600" y="1052736"/>
            <a:ext cx="608159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2000" dirty="0" smtClean="0">
                <a:cs typeface="Al-Mujahed Free" pitchFamily="2" charset="-78"/>
              </a:rPr>
              <a:t>هنا سأضـع </a:t>
            </a:r>
            <a:r>
              <a:rPr lang="ar-AE" sz="2000" dirty="0" smtClean="0">
                <a:solidFill>
                  <a:srgbClr val="FF0000"/>
                </a:solidFill>
                <a:cs typeface="Al-Mujahed Free" pitchFamily="2" charset="-78"/>
              </a:rPr>
              <a:t>الأشكال</a:t>
            </a:r>
            <a:r>
              <a:rPr lang="ar-AE" sz="2000" dirty="0" smtClean="0">
                <a:cs typeface="Al-Mujahed Free" pitchFamily="2" charset="-78"/>
              </a:rPr>
              <a:t> التي تطابق الشكل الموجود</a:t>
            </a:r>
          </a:p>
          <a:p>
            <a:pPr algn="ctr"/>
            <a:r>
              <a:rPr lang="ar-AE" sz="2000" dirty="0" smtClean="0">
                <a:cs typeface="Al-Mujahed Free" pitchFamily="2" charset="-78"/>
              </a:rPr>
              <a:t>وأتعرف على الألوان </a:t>
            </a:r>
            <a:endParaRPr lang="ar-AE" sz="2400" dirty="0">
              <a:cs typeface="Al-Mujahed Free" pitchFamily="2" charset="-78"/>
            </a:endParaRPr>
          </a:p>
        </p:txBody>
      </p:sp>
      <p:pic>
        <p:nvPicPr>
          <p:cNvPr id="1026" name="Picture 2" descr="C:\Users\Admin\Desktop\صور منوعه للبطاقات\10c79bc70247c78df6e241bd6a52fcd5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612"/>
          <a:stretch>
            <a:fillRect/>
          </a:stretch>
        </p:blipFill>
        <p:spPr bwMode="auto">
          <a:xfrm>
            <a:off x="323528" y="908720"/>
            <a:ext cx="2133366" cy="3071044"/>
          </a:xfrm>
          <a:prstGeom prst="rect">
            <a:avLst/>
          </a:prstGeom>
          <a:noFill/>
        </p:spPr>
      </p:pic>
      <p:sp>
        <p:nvSpPr>
          <p:cNvPr id="14" name="مستطيل 13"/>
          <p:cNvSpPr/>
          <p:nvPr/>
        </p:nvSpPr>
        <p:spPr>
          <a:xfrm>
            <a:off x="2915816" y="1772816"/>
            <a:ext cx="3168352" cy="20882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5" name="مربع نص 14"/>
          <p:cNvSpPr txBox="1"/>
          <p:nvPr/>
        </p:nvSpPr>
        <p:spPr>
          <a:xfrm>
            <a:off x="3635896" y="3645024"/>
            <a:ext cx="3312368" cy="2308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900" dirty="0" smtClean="0">
                <a:solidFill>
                  <a:srgbClr val="FF0000"/>
                </a:solidFill>
                <a:cs typeface="Al-Mujahed Free" pitchFamily="2" charset="-78"/>
              </a:rPr>
              <a:t>إعداد المعلمة آمنه </a:t>
            </a:r>
            <a:r>
              <a:rPr lang="ar-AE" sz="900" dirty="0" err="1" smtClean="0">
                <a:solidFill>
                  <a:srgbClr val="FF0000"/>
                </a:solidFill>
                <a:cs typeface="Al-Mujahed Free" pitchFamily="2" charset="-78"/>
              </a:rPr>
              <a:t>خلفان</a:t>
            </a:r>
            <a:r>
              <a:rPr lang="ar-AE" sz="900" dirty="0" smtClean="0">
                <a:solidFill>
                  <a:srgbClr val="FF0000"/>
                </a:solidFill>
                <a:cs typeface="Al-Mujahed Free" pitchFamily="2" charset="-78"/>
              </a:rPr>
              <a:t> الشحي</a:t>
            </a:r>
            <a:endParaRPr lang="ar-AE" sz="1600" dirty="0">
              <a:solidFill>
                <a:srgbClr val="FF0000"/>
              </a:solidFill>
              <a:cs typeface="Al-Mujahed Free" pitchFamily="2" charset="-78"/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6695728" y="2852936"/>
            <a:ext cx="2448272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2000" dirty="0" smtClean="0">
                <a:cs typeface="Al-Mujahed Free" pitchFamily="2" charset="-78"/>
              </a:rPr>
              <a:t>أنا </a:t>
            </a:r>
            <a:r>
              <a:rPr lang="ar-AE" sz="2000" dirty="0" smtClean="0">
                <a:solidFill>
                  <a:srgbClr val="FF0000"/>
                </a:solidFill>
                <a:cs typeface="Al-Mujahed Free" pitchFamily="2" charset="-78"/>
              </a:rPr>
              <a:t>المستطيل  </a:t>
            </a:r>
          </a:p>
          <a:p>
            <a:pPr algn="ctr"/>
            <a:r>
              <a:rPr lang="ar-AE" sz="2000" dirty="0" smtClean="0">
                <a:cs typeface="Al-Mujahed Free" pitchFamily="2" charset="-78"/>
              </a:rPr>
              <a:t>لدي </a:t>
            </a:r>
            <a:r>
              <a:rPr lang="en-US" sz="2000" b="1" dirty="0" smtClean="0">
                <a:solidFill>
                  <a:srgbClr val="FF0000"/>
                </a:solidFill>
                <a:cs typeface="Al-Mujahed Free" pitchFamily="2" charset="-78"/>
              </a:rPr>
              <a:t>4</a:t>
            </a:r>
            <a:r>
              <a:rPr lang="en-US" sz="2000" dirty="0" smtClean="0">
                <a:solidFill>
                  <a:srgbClr val="FF0000"/>
                </a:solidFill>
                <a:cs typeface="Al-Mujahed Free" pitchFamily="2" charset="-78"/>
              </a:rPr>
              <a:t> </a:t>
            </a:r>
            <a:r>
              <a:rPr lang="ar-AE" sz="2000" dirty="0" smtClean="0">
                <a:cs typeface="Al-Mujahed Free" pitchFamily="2" charset="-78"/>
              </a:rPr>
              <a:t> زوايا</a:t>
            </a:r>
          </a:p>
          <a:p>
            <a:pPr algn="ctr"/>
            <a:r>
              <a:rPr lang="ar-AE" sz="2000" dirty="0" smtClean="0">
                <a:cs typeface="Al-Mujahed Free" pitchFamily="2" charset="-78"/>
              </a:rPr>
              <a:t>ولوني </a:t>
            </a:r>
            <a:r>
              <a:rPr lang="ar-AE" sz="2000" dirty="0" smtClean="0">
                <a:solidFill>
                  <a:srgbClr val="CC0099"/>
                </a:solidFill>
                <a:cs typeface="Al-Mujahed Free" pitchFamily="2" charset="-78"/>
              </a:rPr>
              <a:t>بنفسجي </a:t>
            </a:r>
            <a:endParaRPr lang="ar-AE" sz="2000" dirty="0">
              <a:solidFill>
                <a:srgbClr val="CC0099"/>
              </a:solidFill>
              <a:cs typeface="Al-Mujahed Free" pitchFamily="2" charset="-78"/>
            </a:endParaRPr>
          </a:p>
        </p:txBody>
      </p:sp>
      <p:sp>
        <p:nvSpPr>
          <p:cNvPr id="13" name="مستطيل 12"/>
          <p:cNvSpPr/>
          <p:nvPr/>
        </p:nvSpPr>
        <p:spPr>
          <a:xfrm>
            <a:off x="2843808" y="4365104"/>
            <a:ext cx="2880320" cy="1440160"/>
          </a:xfrm>
          <a:prstGeom prst="rect">
            <a:avLst/>
          </a:prstGeom>
          <a:solidFill>
            <a:srgbClr val="CC0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19" name="Picture 22" descr="Affichage : formes géométriques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64288" y="1340768"/>
            <a:ext cx="1512168" cy="9550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323528" y="476672"/>
            <a:ext cx="8496944" cy="3528392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" name="مستطيل 4"/>
          <p:cNvSpPr/>
          <p:nvPr/>
        </p:nvSpPr>
        <p:spPr>
          <a:xfrm>
            <a:off x="7092280" y="980728"/>
            <a:ext cx="1584176" cy="288032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6" name="مستطيل 5"/>
          <p:cNvSpPr/>
          <p:nvPr/>
        </p:nvSpPr>
        <p:spPr>
          <a:xfrm>
            <a:off x="611560" y="980728"/>
            <a:ext cx="6260461" cy="72008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7" name="مربع نص 6"/>
          <p:cNvSpPr txBox="1"/>
          <p:nvPr/>
        </p:nvSpPr>
        <p:spPr>
          <a:xfrm>
            <a:off x="971600" y="1052736"/>
            <a:ext cx="608159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2000" dirty="0" smtClean="0">
                <a:cs typeface="Al-Mujahed Free" pitchFamily="2" charset="-78"/>
              </a:rPr>
              <a:t>هنا سأضـع </a:t>
            </a:r>
            <a:r>
              <a:rPr lang="ar-AE" sz="2000" dirty="0" smtClean="0">
                <a:solidFill>
                  <a:srgbClr val="FF0000"/>
                </a:solidFill>
                <a:cs typeface="Al-Mujahed Free" pitchFamily="2" charset="-78"/>
              </a:rPr>
              <a:t>الأشكال</a:t>
            </a:r>
            <a:r>
              <a:rPr lang="ar-AE" sz="2000" dirty="0" smtClean="0">
                <a:cs typeface="Al-Mujahed Free" pitchFamily="2" charset="-78"/>
              </a:rPr>
              <a:t> التي تطابق الشكل الموجود</a:t>
            </a:r>
          </a:p>
          <a:p>
            <a:pPr algn="ctr"/>
            <a:r>
              <a:rPr lang="ar-AE" sz="2000" dirty="0" smtClean="0">
                <a:cs typeface="Al-Mujahed Free" pitchFamily="2" charset="-78"/>
              </a:rPr>
              <a:t>وأتعرف على الألوان </a:t>
            </a:r>
            <a:endParaRPr lang="ar-AE" sz="2400" dirty="0">
              <a:cs typeface="Al-Mujahed Free" pitchFamily="2" charset="-78"/>
            </a:endParaRPr>
          </a:p>
        </p:txBody>
      </p:sp>
      <p:pic>
        <p:nvPicPr>
          <p:cNvPr id="1026" name="Picture 2" descr="C:\Users\Admin\Desktop\صور منوعه للبطاقات\10c79bc70247c78df6e241bd6a52fcd5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612"/>
          <a:stretch>
            <a:fillRect/>
          </a:stretch>
        </p:blipFill>
        <p:spPr bwMode="auto">
          <a:xfrm>
            <a:off x="323528" y="908720"/>
            <a:ext cx="2133366" cy="3071044"/>
          </a:xfrm>
          <a:prstGeom prst="rect">
            <a:avLst/>
          </a:prstGeom>
          <a:noFill/>
        </p:spPr>
      </p:pic>
      <p:sp>
        <p:nvSpPr>
          <p:cNvPr id="14" name="مستطيل 13"/>
          <p:cNvSpPr/>
          <p:nvPr/>
        </p:nvSpPr>
        <p:spPr>
          <a:xfrm>
            <a:off x="2915816" y="1772816"/>
            <a:ext cx="3168352" cy="20882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5" name="مربع نص 14"/>
          <p:cNvSpPr txBox="1"/>
          <p:nvPr/>
        </p:nvSpPr>
        <p:spPr>
          <a:xfrm>
            <a:off x="3635896" y="3645024"/>
            <a:ext cx="3312368" cy="2308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900" dirty="0" smtClean="0">
                <a:solidFill>
                  <a:srgbClr val="FF0000"/>
                </a:solidFill>
                <a:cs typeface="Al-Mujahed Free" pitchFamily="2" charset="-78"/>
              </a:rPr>
              <a:t>إعداد المعلمة آمنه </a:t>
            </a:r>
            <a:r>
              <a:rPr lang="ar-AE" sz="900" dirty="0" err="1" smtClean="0">
                <a:solidFill>
                  <a:srgbClr val="FF0000"/>
                </a:solidFill>
                <a:cs typeface="Al-Mujahed Free" pitchFamily="2" charset="-78"/>
              </a:rPr>
              <a:t>خلفان</a:t>
            </a:r>
            <a:r>
              <a:rPr lang="ar-AE" sz="900" dirty="0" smtClean="0">
                <a:solidFill>
                  <a:srgbClr val="FF0000"/>
                </a:solidFill>
                <a:cs typeface="Al-Mujahed Free" pitchFamily="2" charset="-78"/>
              </a:rPr>
              <a:t> الشحي</a:t>
            </a:r>
            <a:endParaRPr lang="ar-AE" sz="1600" dirty="0">
              <a:solidFill>
                <a:srgbClr val="FF0000"/>
              </a:solidFill>
              <a:cs typeface="Al-Mujahed Free" pitchFamily="2" charset="-78"/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6695728" y="2780928"/>
            <a:ext cx="2448272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2000" dirty="0" smtClean="0">
                <a:cs typeface="Al-Mujahed Free" pitchFamily="2" charset="-78"/>
              </a:rPr>
              <a:t>أنا </a:t>
            </a:r>
            <a:r>
              <a:rPr lang="ar-AE" sz="2000" dirty="0" smtClean="0">
                <a:solidFill>
                  <a:srgbClr val="FF0000"/>
                </a:solidFill>
                <a:cs typeface="Al-Mujahed Free" pitchFamily="2" charset="-78"/>
              </a:rPr>
              <a:t>الدائرة </a:t>
            </a:r>
          </a:p>
          <a:p>
            <a:pPr algn="ctr"/>
            <a:r>
              <a:rPr lang="ar-AE" sz="2000" dirty="0" smtClean="0">
                <a:cs typeface="Al-Mujahed Free" pitchFamily="2" charset="-78"/>
              </a:rPr>
              <a:t>ليست لدي زوايا</a:t>
            </a:r>
          </a:p>
          <a:p>
            <a:pPr algn="ctr"/>
            <a:r>
              <a:rPr lang="ar-AE" sz="2000" dirty="0" smtClean="0">
                <a:cs typeface="Al-Mujahed Free" pitchFamily="2" charset="-78"/>
              </a:rPr>
              <a:t>ولوني </a:t>
            </a:r>
            <a:r>
              <a:rPr lang="ar-AE" sz="2000" dirty="0" smtClean="0">
                <a:solidFill>
                  <a:srgbClr val="CC0099"/>
                </a:solidFill>
                <a:cs typeface="Al-Mujahed Free" pitchFamily="2" charset="-78"/>
              </a:rPr>
              <a:t>وردي </a:t>
            </a:r>
            <a:endParaRPr lang="ar-AE" sz="2000" dirty="0">
              <a:solidFill>
                <a:srgbClr val="CC0099"/>
              </a:solidFill>
              <a:cs typeface="Al-Mujahed Free" pitchFamily="2" charset="-78"/>
            </a:endParaRPr>
          </a:p>
        </p:txBody>
      </p:sp>
      <p:sp>
        <p:nvSpPr>
          <p:cNvPr id="17" name="شكل بيضاوي 16"/>
          <p:cNvSpPr/>
          <p:nvPr/>
        </p:nvSpPr>
        <p:spPr>
          <a:xfrm>
            <a:off x="3419872" y="4293096"/>
            <a:ext cx="1944216" cy="1872208"/>
          </a:xfrm>
          <a:prstGeom prst="ellipse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18" name="Picture 10" descr="¿Qué puedo hacer hoy?: Formas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64288" y="1124744"/>
            <a:ext cx="1447193" cy="13184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323528" y="476672"/>
            <a:ext cx="8496944" cy="3528392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" name="مستطيل 4"/>
          <p:cNvSpPr/>
          <p:nvPr/>
        </p:nvSpPr>
        <p:spPr>
          <a:xfrm>
            <a:off x="7092280" y="980728"/>
            <a:ext cx="1584176" cy="288032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6" name="مستطيل 5"/>
          <p:cNvSpPr/>
          <p:nvPr/>
        </p:nvSpPr>
        <p:spPr>
          <a:xfrm>
            <a:off x="611560" y="980728"/>
            <a:ext cx="6260461" cy="72008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7" name="مربع نص 6"/>
          <p:cNvSpPr txBox="1"/>
          <p:nvPr/>
        </p:nvSpPr>
        <p:spPr>
          <a:xfrm>
            <a:off x="971600" y="1052736"/>
            <a:ext cx="608159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2000" dirty="0" smtClean="0">
                <a:cs typeface="Al-Mujahed Free" pitchFamily="2" charset="-78"/>
              </a:rPr>
              <a:t>هنا سأضـع </a:t>
            </a:r>
            <a:r>
              <a:rPr lang="ar-AE" sz="2000" dirty="0" smtClean="0">
                <a:solidFill>
                  <a:srgbClr val="FF0000"/>
                </a:solidFill>
                <a:cs typeface="Al-Mujahed Free" pitchFamily="2" charset="-78"/>
              </a:rPr>
              <a:t>الأشكال</a:t>
            </a:r>
            <a:r>
              <a:rPr lang="ar-AE" sz="2000" dirty="0" smtClean="0">
                <a:cs typeface="Al-Mujahed Free" pitchFamily="2" charset="-78"/>
              </a:rPr>
              <a:t> التي تطابق الشكل الموجود</a:t>
            </a:r>
          </a:p>
          <a:p>
            <a:pPr algn="ctr"/>
            <a:r>
              <a:rPr lang="ar-AE" sz="2000" dirty="0" smtClean="0">
                <a:cs typeface="Al-Mujahed Free" pitchFamily="2" charset="-78"/>
              </a:rPr>
              <a:t>وأتعرف على الألوان </a:t>
            </a:r>
            <a:endParaRPr lang="ar-AE" sz="2400" dirty="0">
              <a:cs typeface="Al-Mujahed Free" pitchFamily="2" charset="-78"/>
            </a:endParaRPr>
          </a:p>
        </p:txBody>
      </p:sp>
      <p:pic>
        <p:nvPicPr>
          <p:cNvPr id="1026" name="Picture 2" descr="C:\Users\Admin\Desktop\صور منوعه للبطاقات\10c79bc70247c78df6e241bd6a52fcd5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612"/>
          <a:stretch>
            <a:fillRect/>
          </a:stretch>
        </p:blipFill>
        <p:spPr bwMode="auto">
          <a:xfrm>
            <a:off x="323528" y="908720"/>
            <a:ext cx="2133366" cy="3071044"/>
          </a:xfrm>
          <a:prstGeom prst="rect">
            <a:avLst/>
          </a:prstGeom>
          <a:noFill/>
        </p:spPr>
      </p:pic>
      <p:sp>
        <p:nvSpPr>
          <p:cNvPr id="14" name="مستطيل 13"/>
          <p:cNvSpPr/>
          <p:nvPr/>
        </p:nvSpPr>
        <p:spPr>
          <a:xfrm>
            <a:off x="2915816" y="1772816"/>
            <a:ext cx="3168352" cy="20882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5" name="مربع نص 14"/>
          <p:cNvSpPr txBox="1"/>
          <p:nvPr/>
        </p:nvSpPr>
        <p:spPr>
          <a:xfrm>
            <a:off x="3635896" y="3645024"/>
            <a:ext cx="3312368" cy="2308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900" dirty="0" smtClean="0">
                <a:solidFill>
                  <a:srgbClr val="FF0000"/>
                </a:solidFill>
                <a:cs typeface="Al-Mujahed Free" pitchFamily="2" charset="-78"/>
              </a:rPr>
              <a:t>إعداد المعلمة آمنه </a:t>
            </a:r>
            <a:r>
              <a:rPr lang="ar-AE" sz="900" dirty="0" err="1" smtClean="0">
                <a:solidFill>
                  <a:srgbClr val="FF0000"/>
                </a:solidFill>
                <a:cs typeface="Al-Mujahed Free" pitchFamily="2" charset="-78"/>
              </a:rPr>
              <a:t>خلفان</a:t>
            </a:r>
            <a:r>
              <a:rPr lang="ar-AE" sz="900" dirty="0" smtClean="0">
                <a:solidFill>
                  <a:srgbClr val="FF0000"/>
                </a:solidFill>
                <a:cs typeface="Al-Mujahed Free" pitchFamily="2" charset="-78"/>
              </a:rPr>
              <a:t> الشحي</a:t>
            </a:r>
            <a:endParaRPr lang="ar-AE" sz="1600" dirty="0">
              <a:solidFill>
                <a:srgbClr val="FF0000"/>
              </a:solidFill>
              <a:cs typeface="Al-Mujahed Free" pitchFamily="2" charset="-78"/>
            </a:endParaRPr>
          </a:p>
        </p:txBody>
      </p:sp>
      <p:pic>
        <p:nvPicPr>
          <p:cNvPr id="12" name="Picture 8" descr="TRIANGULO CARA COLOR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92280" y="1052736"/>
            <a:ext cx="1584175" cy="1516762"/>
          </a:xfrm>
          <a:prstGeom prst="rect">
            <a:avLst/>
          </a:prstGeom>
          <a:noFill/>
        </p:spPr>
      </p:pic>
      <p:sp>
        <p:nvSpPr>
          <p:cNvPr id="13" name="مربع نص 12"/>
          <p:cNvSpPr txBox="1"/>
          <p:nvPr/>
        </p:nvSpPr>
        <p:spPr>
          <a:xfrm>
            <a:off x="6695728" y="2924944"/>
            <a:ext cx="2448272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dirty="0" smtClean="0">
                <a:cs typeface="Al-Mujahed Free" pitchFamily="2" charset="-78"/>
              </a:rPr>
              <a:t>انا </a:t>
            </a:r>
            <a:r>
              <a:rPr lang="ar-AE" dirty="0" smtClean="0">
                <a:solidFill>
                  <a:srgbClr val="FF0000"/>
                </a:solidFill>
                <a:cs typeface="Al-Mujahed Free" pitchFamily="2" charset="-78"/>
              </a:rPr>
              <a:t>المثلث </a:t>
            </a:r>
          </a:p>
          <a:p>
            <a:pPr algn="ctr"/>
            <a:r>
              <a:rPr lang="ar-AE" dirty="0" smtClean="0">
                <a:cs typeface="Al-Mujahed Free" pitchFamily="2" charset="-78"/>
              </a:rPr>
              <a:t>لي </a:t>
            </a:r>
            <a:r>
              <a:rPr lang="en-US" b="1" dirty="0" smtClean="0">
                <a:solidFill>
                  <a:srgbClr val="FF0000"/>
                </a:solidFill>
                <a:cs typeface="Al-Mujahed Free" pitchFamily="2" charset="-78"/>
              </a:rPr>
              <a:t>3</a:t>
            </a:r>
            <a:r>
              <a:rPr lang="en-US" dirty="0" smtClean="0">
                <a:solidFill>
                  <a:srgbClr val="FF0000"/>
                </a:solidFill>
                <a:cs typeface="Al-Mujahed Free" pitchFamily="2" charset="-78"/>
              </a:rPr>
              <a:t> </a:t>
            </a:r>
            <a:r>
              <a:rPr lang="ar-AE" dirty="0" smtClean="0">
                <a:cs typeface="Al-Mujahed Free" pitchFamily="2" charset="-78"/>
              </a:rPr>
              <a:t> زوايا </a:t>
            </a:r>
            <a:r>
              <a:rPr lang="ar-AE" dirty="0" err="1" smtClean="0">
                <a:cs typeface="Al-Mujahed Free" pitchFamily="2" charset="-78"/>
              </a:rPr>
              <a:t>حاده</a:t>
            </a:r>
            <a:endParaRPr lang="ar-AE" dirty="0" smtClean="0">
              <a:cs typeface="Al-Mujahed Free" pitchFamily="2" charset="-78"/>
            </a:endParaRPr>
          </a:p>
          <a:p>
            <a:pPr algn="ctr"/>
            <a:r>
              <a:rPr lang="ar-AE" sz="2000" dirty="0" smtClean="0">
                <a:cs typeface="Al-Mujahed Free" pitchFamily="2" charset="-78"/>
              </a:rPr>
              <a:t>ولوني </a:t>
            </a:r>
            <a:r>
              <a:rPr lang="ar-AE" sz="2000" dirty="0" smtClean="0">
                <a:solidFill>
                  <a:srgbClr val="00B050"/>
                </a:solidFill>
                <a:cs typeface="Al-Mujahed Free" pitchFamily="2" charset="-78"/>
              </a:rPr>
              <a:t>أخضر  </a:t>
            </a:r>
            <a:endParaRPr lang="ar-AE" sz="2000" dirty="0">
              <a:solidFill>
                <a:srgbClr val="00B050"/>
              </a:solidFill>
              <a:cs typeface="Al-Mujahed Free" pitchFamily="2" charset="-78"/>
            </a:endParaRPr>
          </a:p>
        </p:txBody>
      </p:sp>
      <p:sp>
        <p:nvSpPr>
          <p:cNvPr id="19" name="مثلث متساوي الساقين 18"/>
          <p:cNvSpPr/>
          <p:nvPr/>
        </p:nvSpPr>
        <p:spPr>
          <a:xfrm>
            <a:off x="3131840" y="4365104"/>
            <a:ext cx="2088232" cy="1728192"/>
          </a:xfrm>
          <a:prstGeom prst="triangl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4283968" y="476672"/>
            <a:ext cx="4536504" cy="3528392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" name="مستطيل 4"/>
          <p:cNvSpPr/>
          <p:nvPr/>
        </p:nvSpPr>
        <p:spPr>
          <a:xfrm>
            <a:off x="7092280" y="548680"/>
            <a:ext cx="1584176" cy="331236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6" name="Picture 8" descr="TRIANGULO CARA COLOR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99993" y="620688"/>
            <a:ext cx="2385218" cy="2283718"/>
          </a:xfrm>
          <a:prstGeom prst="rect">
            <a:avLst/>
          </a:prstGeom>
          <a:noFill/>
        </p:spPr>
      </p:pic>
      <p:sp>
        <p:nvSpPr>
          <p:cNvPr id="7" name="مستطيل 6"/>
          <p:cNvSpPr/>
          <p:nvPr/>
        </p:nvSpPr>
        <p:spPr>
          <a:xfrm>
            <a:off x="4427984" y="2996952"/>
            <a:ext cx="2520280" cy="93610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8" name="مربع نص 7"/>
          <p:cNvSpPr txBox="1"/>
          <p:nvPr/>
        </p:nvSpPr>
        <p:spPr>
          <a:xfrm>
            <a:off x="4427984" y="3068960"/>
            <a:ext cx="244827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2400" dirty="0" smtClean="0">
                <a:cs typeface="Al-Mujahed Free" pitchFamily="2" charset="-78"/>
              </a:rPr>
              <a:t>انا </a:t>
            </a:r>
            <a:r>
              <a:rPr lang="ar-AE" sz="2400" dirty="0" smtClean="0">
                <a:solidFill>
                  <a:srgbClr val="FF0000"/>
                </a:solidFill>
                <a:cs typeface="Al-Mujahed Free" pitchFamily="2" charset="-78"/>
              </a:rPr>
              <a:t>المثلث </a:t>
            </a:r>
          </a:p>
          <a:p>
            <a:pPr algn="ctr"/>
            <a:r>
              <a:rPr lang="ar-AE" sz="2400" dirty="0" smtClean="0">
                <a:cs typeface="Al-Mujahed Free" pitchFamily="2" charset="-78"/>
              </a:rPr>
              <a:t>لي </a:t>
            </a:r>
            <a:r>
              <a:rPr lang="en-US" sz="2400" b="1" dirty="0" smtClean="0">
                <a:solidFill>
                  <a:srgbClr val="FF0000"/>
                </a:solidFill>
                <a:cs typeface="Al-Mujahed Free" pitchFamily="2" charset="-78"/>
              </a:rPr>
              <a:t>3</a:t>
            </a:r>
            <a:r>
              <a:rPr lang="en-US" sz="2400" dirty="0" smtClean="0">
                <a:solidFill>
                  <a:srgbClr val="FF0000"/>
                </a:solidFill>
                <a:cs typeface="Al-Mujahed Free" pitchFamily="2" charset="-78"/>
              </a:rPr>
              <a:t> </a:t>
            </a:r>
            <a:r>
              <a:rPr lang="ar-AE" sz="2400" dirty="0" smtClean="0">
                <a:cs typeface="Al-Mujahed Free" pitchFamily="2" charset="-78"/>
              </a:rPr>
              <a:t> زوايا </a:t>
            </a:r>
            <a:r>
              <a:rPr lang="ar-AE" sz="2400" dirty="0" err="1" smtClean="0">
                <a:cs typeface="Al-Mujahed Free" pitchFamily="2" charset="-78"/>
              </a:rPr>
              <a:t>حاده</a:t>
            </a:r>
            <a:r>
              <a:rPr lang="ar-AE" sz="2400" dirty="0" smtClean="0">
                <a:cs typeface="Al-Mujahed Free" pitchFamily="2" charset="-78"/>
              </a:rPr>
              <a:t>  </a:t>
            </a:r>
            <a:endParaRPr lang="ar-AE" sz="2400" dirty="0">
              <a:cs typeface="Al-Mujahed Free" pitchFamily="2" charset="-78"/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7236296" y="620688"/>
            <a:ext cx="1296144" cy="86409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1" name="شكل بيضاوي 10"/>
          <p:cNvSpPr/>
          <p:nvPr/>
        </p:nvSpPr>
        <p:spPr>
          <a:xfrm>
            <a:off x="7236296" y="1556792"/>
            <a:ext cx="1152128" cy="1224136"/>
          </a:xfrm>
          <a:prstGeom prst="ellipse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2" name="مثلث متساوي الساقين 11"/>
          <p:cNvSpPr/>
          <p:nvPr/>
        </p:nvSpPr>
        <p:spPr>
          <a:xfrm>
            <a:off x="7308304" y="2852936"/>
            <a:ext cx="1008112" cy="936104"/>
          </a:xfrm>
          <a:prstGeom prst="triangl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3" name="مستطيل 12"/>
          <p:cNvSpPr/>
          <p:nvPr/>
        </p:nvSpPr>
        <p:spPr>
          <a:xfrm>
            <a:off x="251520" y="260648"/>
            <a:ext cx="3816424" cy="6408712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5" name="مستطيل 14"/>
          <p:cNvSpPr/>
          <p:nvPr/>
        </p:nvSpPr>
        <p:spPr>
          <a:xfrm>
            <a:off x="365886" y="404664"/>
            <a:ext cx="3558042" cy="72008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6" name="مربع نص 15"/>
          <p:cNvSpPr txBox="1"/>
          <p:nvPr/>
        </p:nvSpPr>
        <p:spPr>
          <a:xfrm>
            <a:off x="395536" y="476672"/>
            <a:ext cx="345638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2000" dirty="0" smtClean="0">
                <a:cs typeface="Al-Mujahed Free" pitchFamily="2" charset="-78"/>
              </a:rPr>
              <a:t>أرسم لي شكل </a:t>
            </a:r>
            <a:r>
              <a:rPr lang="ar-AE" sz="2000" dirty="0" smtClean="0">
                <a:solidFill>
                  <a:srgbClr val="FF0000"/>
                </a:solidFill>
                <a:cs typeface="Al-Mujahed Free" pitchFamily="2" charset="-78"/>
              </a:rPr>
              <a:t>المثلث</a:t>
            </a:r>
            <a:r>
              <a:rPr lang="ar-AE" sz="2000" dirty="0" smtClean="0">
                <a:cs typeface="Al-Mujahed Free" pitchFamily="2" charset="-78"/>
              </a:rPr>
              <a:t> بالخامات التي أمامك </a:t>
            </a:r>
            <a:endParaRPr lang="ar-AE" sz="2000" dirty="0">
              <a:cs typeface="Al-Mujahed Free" pitchFamily="2" charset="-78"/>
            </a:endParaRPr>
          </a:p>
        </p:txBody>
      </p:sp>
      <p:pic>
        <p:nvPicPr>
          <p:cNvPr id="4100" name="Picture 4" descr="C:\Users\Admin\Desktop\صور منوعه للبطاقات\9747e40a21dc011ca0975ae1e681487e337698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41667"/>
          <a:stretch>
            <a:fillRect/>
          </a:stretch>
        </p:blipFill>
        <p:spPr bwMode="auto">
          <a:xfrm>
            <a:off x="2987824" y="3140968"/>
            <a:ext cx="1008112" cy="35054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323528" y="476672"/>
            <a:ext cx="8496944" cy="3528392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" name="مستطيل 4"/>
          <p:cNvSpPr/>
          <p:nvPr/>
        </p:nvSpPr>
        <p:spPr>
          <a:xfrm>
            <a:off x="7092280" y="980728"/>
            <a:ext cx="1584176" cy="288032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6" name="مستطيل 5"/>
          <p:cNvSpPr/>
          <p:nvPr/>
        </p:nvSpPr>
        <p:spPr>
          <a:xfrm>
            <a:off x="611560" y="980728"/>
            <a:ext cx="6260461" cy="72008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7" name="مربع نص 6"/>
          <p:cNvSpPr txBox="1"/>
          <p:nvPr/>
        </p:nvSpPr>
        <p:spPr>
          <a:xfrm>
            <a:off x="971600" y="1052736"/>
            <a:ext cx="608159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2000" dirty="0" smtClean="0">
                <a:cs typeface="Al-Mujahed Free" pitchFamily="2" charset="-78"/>
              </a:rPr>
              <a:t>هنا سأضـع </a:t>
            </a:r>
            <a:r>
              <a:rPr lang="ar-AE" sz="2000" dirty="0" smtClean="0">
                <a:solidFill>
                  <a:srgbClr val="FF0000"/>
                </a:solidFill>
                <a:cs typeface="Al-Mujahed Free" pitchFamily="2" charset="-78"/>
              </a:rPr>
              <a:t>الأشكال</a:t>
            </a:r>
            <a:r>
              <a:rPr lang="ar-AE" sz="2000" dirty="0" smtClean="0">
                <a:cs typeface="Al-Mujahed Free" pitchFamily="2" charset="-78"/>
              </a:rPr>
              <a:t> التي تطابق الشكل الموجود</a:t>
            </a:r>
          </a:p>
          <a:p>
            <a:pPr algn="ctr"/>
            <a:r>
              <a:rPr lang="ar-AE" sz="2000" dirty="0" smtClean="0">
                <a:cs typeface="Al-Mujahed Free" pitchFamily="2" charset="-78"/>
              </a:rPr>
              <a:t>وأتعرف على الألوان </a:t>
            </a:r>
            <a:endParaRPr lang="ar-AE" sz="2400" dirty="0">
              <a:cs typeface="Al-Mujahed Free" pitchFamily="2" charset="-78"/>
            </a:endParaRPr>
          </a:p>
        </p:txBody>
      </p:sp>
      <p:pic>
        <p:nvPicPr>
          <p:cNvPr id="1026" name="Picture 2" descr="C:\Users\Admin\Desktop\صور منوعه للبطاقات\10c79bc70247c78df6e241bd6a52fcd5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612"/>
          <a:stretch>
            <a:fillRect/>
          </a:stretch>
        </p:blipFill>
        <p:spPr bwMode="auto">
          <a:xfrm>
            <a:off x="323528" y="908720"/>
            <a:ext cx="2133366" cy="3071044"/>
          </a:xfrm>
          <a:prstGeom prst="rect">
            <a:avLst/>
          </a:prstGeom>
          <a:noFill/>
        </p:spPr>
      </p:pic>
      <p:sp>
        <p:nvSpPr>
          <p:cNvPr id="14" name="مستطيل 13"/>
          <p:cNvSpPr/>
          <p:nvPr/>
        </p:nvSpPr>
        <p:spPr>
          <a:xfrm>
            <a:off x="2915816" y="1772816"/>
            <a:ext cx="3168352" cy="20882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5" name="مربع نص 14"/>
          <p:cNvSpPr txBox="1"/>
          <p:nvPr/>
        </p:nvSpPr>
        <p:spPr>
          <a:xfrm>
            <a:off x="3635896" y="3645024"/>
            <a:ext cx="3312368" cy="2308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900" dirty="0" smtClean="0">
                <a:solidFill>
                  <a:srgbClr val="FF0000"/>
                </a:solidFill>
                <a:cs typeface="Al-Mujahed Free" pitchFamily="2" charset="-78"/>
              </a:rPr>
              <a:t>إعداد المعلمة آمنه </a:t>
            </a:r>
            <a:r>
              <a:rPr lang="ar-AE" sz="900" dirty="0" err="1" smtClean="0">
                <a:solidFill>
                  <a:srgbClr val="FF0000"/>
                </a:solidFill>
                <a:cs typeface="Al-Mujahed Free" pitchFamily="2" charset="-78"/>
              </a:rPr>
              <a:t>خلفان</a:t>
            </a:r>
            <a:r>
              <a:rPr lang="ar-AE" sz="900" dirty="0" smtClean="0">
                <a:solidFill>
                  <a:srgbClr val="FF0000"/>
                </a:solidFill>
                <a:cs typeface="Al-Mujahed Free" pitchFamily="2" charset="-78"/>
              </a:rPr>
              <a:t> الشحي</a:t>
            </a:r>
            <a:endParaRPr lang="ar-AE" sz="1600" dirty="0">
              <a:solidFill>
                <a:srgbClr val="FF0000"/>
              </a:solidFill>
              <a:cs typeface="Al-Mujahed Free" pitchFamily="2" charset="-78"/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6695728" y="2780928"/>
            <a:ext cx="2448272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dirty="0" smtClean="0">
                <a:cs typeface="Al-Mujahed Free" pitchFamily="2" charset="-78"/>
              </a:rPr>
              <a:t>انا </a:t>
            </a:r>
            <a:r>
              <a:rPr lang="ar-AE" dirty="0" smtClean="0">
                <a:solidFill>
                  <a:srgbClr val="FF0000"/>
                </a:solidFill>
                <a:cs typeface="Al-Mujahed Free" pitchFamily="2" charset="-78"/>
              </a:rPr>
              <a:t>الخماسي</a:t>
            </a:r>
          </a:p>
          <a:p>
            <a:pPr algn="ctr"/>
            <a:r>
              <a:rPr lang="ar-AE" dirty="0" smtClean="0">
                <a:cs typeface="Al-Mujahed Free" pitchFamily="2" charset="-78"/>
              </a:rPr>
              <a:t>لي </a:t>
            </a:r>
            <a:r>
              <a:rPr lang="en-US" b="1" dirty="0" smtClean="0">
                <a:solidFill>
                  <a:srgbClr val="FF0000"/>
                </a:solidFill>
                <a:cs typeface="Al-Mujahed Free" pitchFamily="2" charset="-78"/>
              </a:rPr>
              <a:t>5</a:t>
            </a:r>
            <a:r>
              <a:rPr lang="en-US" dirty="0" smtClean="0">
                <a:solidFill>
                  <a:srgbClr val="FF0000"/>
                </a:solidFill>
                <a:cs typeface="Al-Mujahed Free" pitchFamily="2" charset="-78"/>
              </a:rPr>
              <a:t> </a:t>
            </a:r>
            <a:r>
              <a:rPr lang="ar-AE" dirty="0" smtClean="0">
                <a:cs typeface="Al-Mujahed Free" pitchFamily="2" charset="-78"/>
              </a:rPr>
              <a:t> زوايا </a:t>
            </a:r>
            <a:r>
              <a:rPr lang="ar-AE" dirty="0" err="1" smtClean="0">
                <a:cs typeface="Al-Mujahed Free" pitchFamily="2" charset="-78"/>
              </a:rPr>
              <a:t>حاده</a:t>
            </a:r>
            <a:endParaRPr lang="ar-AE" dirty="0" smtClean="0">
              <a:cs typeface="Al-Mujahed Free" pitchFamily="2" charset="-78"/>
            </a:endParaRPr>
          </a:p>
          <a:p>
            <a:pPr algn="ctr"/>
            <a:r>
              <a:rPr lang="ar-AE" dirty="0" smtClean="0">
                <a:cs typeface="Al-Mujahed Free" pitchFamily="2" charset="-78"/>
              </a:rPr>
              <a:t>ولوني </a:t>
            </a:r>
            <a:r>
              <a:rPr lang="ar-AE" dirty="0" smtClean="0">
                <a:solidFill>
                  <a:srgbClr val="0070C0"/>
                </a:solidFill>
                <a:cs typeface="Al-Mujahed Free" pitchFamily="2" charset="-78"/>
              </a:rPr>
              <a:t>أزرق   </a:t>
            </a:r>
            <a:endParaRPr lang="ar-AE" dirty="0">
              <a:solidFill>
                <a:srgbClr val="0070C0"/>
              </a:solidFill>
              <a:cs typeface="Al-Mujahed Free" pitchFamily="2" charset="-78"/>
            </a:endParaRPr>
          </a:p>
        </p:txBody>
      </p:sp>
      <p:pic>
        <p:nvPicPr>
          <p:cNvPr id="17" name="Picture 6" descr="PENTOGONO CARA COLOR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64288" y="1196752"/>
            <a:ext cx="1440160" cy="1330360"/>
          </a:xfrm>
          <a:prstGeom prst="rect">
            <a:avLst/>
          </a:prstGeom>
          <a:noFill/>
        </p:spPr>
      </p:pic>
      <p:sp>
        <p:nvSpPr>
          <p:cNvPr id="18" name="مخمس عادي 17"/>
          <p:cNvSpPr/>
          <p:nvPr/>
        </p:nvSpPr>
        <p:spPr>
          <a:xfrm>
            <a:off x="3203848" y="4293096"/>
            <a:ext cx="1872208" cy="1944216"/>
          </a:xfrm>
          <a:prstGeom prst="pentagon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323528" y="476672"/>
            <a:ext cx="8568952" cy="612068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6" name="مستطيل 5"/>
          <p:cNvSpPr/>
          <p:nvPr/>
        </p:nvSpPr>
        <p:spPr>
          <a:xfrm>
            <a:off x="539552" y="3645024"/>
            <a:ext cx="8208912" cy="266429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1026" name="Picture 2" descr="C:\Users\Admin\Desktop\صور منوعه للبطاقات\10c79bc70247c78df6e241bd6a52fcd5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612"/>
          <a:stretch>
            <a:fillRect/>
          </a:stretch>
        </p:blipFill>
        <p:spPr bwMode="auto">
          <a:xfrm>
            <a:off x="323528" y="3155370"/>
            <a:ext cx="1512168" cy="33699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PENTOGONO CARA COLOR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8064" y="2132856"/>
            <a:ext cx="2026730" cy="194421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</p:pic>
      <p:pic>
        <p:nvPicPr>
          <p:cNvPr id="5" name="Picture 8" descr="TRIANGULO CARA COLOR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43808" y="2132856"/>
            <a:ext cx="2088232" cy="1944216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</p:pic>
      <p:pic>
        <p:nvPicPr>
          <p:cNvPr id="6" name="Picture 10" descr="¿Qué puedo hacer hoy?: Formas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2132856"/>
            <a:ext cx="2134117" cy="1944216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</p:pic>
      <p:pic>
        <p:nvPicPr>
          <p:cNvPr id="8" name="Picture 22" descr="Affichage : formes géométriques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843808" y="4221088"/>
            <a:ext cx="2088232" cy="2088232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</p:pic>
      <p:pic>
        <p:nvPicPr>
          <p:cNvPr id="9" name="Picture 2" descr=" 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37276"/>
          <a:stretch>
            <a:fillRect/>
          </a:stretch>
        </p:blipFill>
        <p:spPr bwMode="auto">
          <a:xfrm>
            <a:off x="467544" y="4221088"/>
            <a:ext cx="2088232" cy="2088232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</p:pic>
      <p:pic>
        <p:nvPicPr>
          <p:cNvPr id="11" name="Picture 18" descr=" 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37634"/>
          <a:stretch>
            <a:fillRect/>
          </a:stretch>
        </p:blipFill>
        <p:spPr bwMode="auto">
          <a:xfrm>
            <a:off x="5148064" y="4221088"/>
            <a:ext cx="2016224" cy="2088232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4" descr="ROMBO CARA COLOR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088" y="1124744"/>
            <a:ext cx="2016224" cy="194421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</p:pic>
      <p:pic>
        <p:nvPicPr>
          <p:cNvPr id="13" name="Picture 12" descr="HEXAGONO CARA COLOR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27784" y="1124744"/>
            <a:ext cx="2088232" cy="1944216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</p:pic>
      <p:pic>
        <p:nvPicPr>
          <p:cNvPr id="15" name="Picture 22" descr="Affichage : formes géométriques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9752" y="3573017"/>
            <a:ext cx="2508277" cy="1584176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</p:pic>
      <p:pic>
        <p:nvPicPr>
          <p:cNvPr id="16" name="Picture 16" descr="TRAPECIO CARA COLOR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4048" y="3573016"/>
            <a:ext cx="2592287" cy="158417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4283968" y="476672"/>
            <a:ext cx="4536504" cy="3528392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" name="مستطيل 4"/>
          <p:cNvSpPr/>
          <p:nvPr/>
        </p:nvSpPr>
        <p:spPr>
          <a:xfrm>
            <a:off x="7092280" y="548680"/>
            <a:ext cx="1584176" cy="331236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7" name="مستطيل 6"/>
          <p:cNvSpPr/>
          <p:nvPr/>
        </p:nvSpPr>
        <p:spPr>
          <a:xfrm>
            <a:off x="4427984" y="2996952"/>
            <a:ext cx="2520280" cy="93610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8" name="مربع نص 7"/>
          <p:cNvSpPr txBox="1"/>
          <p:nvPr/>
        </p:nvSpPr>
        <p:spPr>
          <a:xfrm>
            <a:off x="4427984" y="3068960"/>
            <a:ext cx="244827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2400" dirty="0" smtClean="0">
                <a:cs typeface="Al-Mujahed Free" pitchFamily="2" charset="-78"/>
              </a:rPr>
              <a:t>أنا </a:t>
            </a:r>
            <a:r>
              <a:rPr lang="ar-AE" sz="2400" dirty="0" smtClean="0">
                <a:solidFill>
                  <a:srgbClr val="FF0000"/>
                </a:solidFill>
                <a:cs typeface="Al-Mujahed Free" pitchFamily="2" charset="-78"/>
              </a:rPr>
              <a:t>الدائرة </a:t>
            </a:r>
          </a:p>
          <a:p>
            <a:pPr algn="ctr"/>
            <a:r>
              <a:rPr lang="ar-AE" sz="2400" dirty="0" smtClean="0">
                <a:cs typeface="Al-Mujahed Free" pitchFamily="2" charset="-78"/>
              </a:rPr>
              <a:t>ليست لدي زوايا </a:t>
            </a:r>
            <a:endParaRPr lang="ar-AE" sz="2400" dirty="0">
              <a:cs typeface="Al-Mujahed Free" pitchFamily="2" charset="-78"/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7236296" y="3140968"/>
            <a:ext cx="1296144" cy="576064"/>
          </a:xfrm>
          <a:prstGeom prst="rect">
            <a:avLst/>
          </a:prstGeom>
          <a:solidFill>
            <a:srgbClr val="009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1" name="شكل بيضاوي 10"/>
          <p:cNvSpPr/>
          <p:nvPr/>
        </p:nvSpPr>
        <p:spPr>
          <a:xfrm>
            <a:off x="7236296" y="620688"/>
            <a:ext cx="1152128" cy="1224136"/>
          </a:xfrm>
          <a:prstGeom prst="ellipse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3" name="مستطيل 12"/>
          <p:cNvSpPr/>
          <p:nvPr/>
        </p:nvSpPr>
        <p:spPr>
          <a:xfrm>
            <a:off x="251520" y="260648"/>
            <a:ext cx="3816424" cy="6408712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5" name="مستطيل 14"/>
          <p:cNvSpPr/>
          <p:nvPr/>
        </p:nvSpPr>
        <p:spPr>
          <a:xfrm>
            <a:off x="365886" y="404664"/>
            <a:ext cx="3558042" cy="72008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6" name="مربع نص 15"/>
          <p:cNvSpPr txBox="1"/>
          <p:nvPr/>
        </p:nvSpPr>
        <p:spPr>
          <a:xfrm>
            <a:off x="395536" y="476672"/>
            <a:ext cx="345638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2000" dirty="0" smtClean="0">
                <a:cs typeface="Al-Mujahed Free" pitchFamily="2" charset="-78"/>
              </a:rPr>
              <a:t>أرسم لي شكل </a:t>
            </a:r>
            <a:r>
              <a:rPr lang="ar-AE" sz="2000" dirty="0" smtClean="0">
                <a:solidFill>
                  <a:srgbClr val="FF0000"/>
                </a:solidFill>
                <a:cs typeface="Al-Mujahed Free" pitchFamily="2" charset="-78"/>
              </a:rPr>
              <a:t>الـدائرة</a:t>
            </a:r>
            <a:r>
              <a:rPr lang="ar-AE" sz="2000" dirty="0" smtClean="0">
                <a:cs typeface="Al-Mujahed Free" pitchFamily="2" charset="-78"/>
              </a:rPr>
              <a:t> بالخامات التي أمامك </a:t>
            </a:r>
            <a:endParaRPr lang="ar-AE" sz="2000" dirty="0">
              <a:cs typeface="Al-Mujahed Free" pitchFamily="2" charset="-78"/>
            </a:endParaRPr>
          </a:p>
        </p:txBody>
      </p:sp>
      <p:pic>
        <p:nvPicPr>
          <p:cNvPr id="4100" name="Picture 4" descr="C:\Users\Admin\Desktop\صور منوعه للبطاقات\9747e40a21dc011ca0975ae1e681487e337698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41667"/>
          <a:stretch>
            <a:fillRect/>
          </a:stretch>
        </p:blipFill>
        <p:spPr bwMode="auto">
          <a:xfrm>
            <a:off x="2987824" y="3140968"/>
            <a:ext cx="1008112" cy="3505412"/>
          </a:xfrm>
          <a:prstGeom prst="rect">
            <a:avLst/>
          </a:prstGeom>
          <a:noFill/>
        </p:spPr>
      </p:pic>
      <p:pic>
        <p:nvPicPr>
          <p:cNvPr id="14" name="Picture 10" descr="¿Qué puedo hacer hoy?: Formas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0951" y="548680"/>
            <a:ext cx="2608365" cy="2376264"/>
          </a:xfrm>
          <a:prstGeom prst="rect">
            <a:avLst/>
          </a:prstGeom>
          <a:noFill/>
        </p:spPr>
      </p:pic>
      <p:sp>
        <p:nvSpPr>
          <p:cNvPr id="17" name="قلب 16"/>
          <p:cNvSpPr/>
          <p:nvPr/>
        </p:nvSpPr>
        <p:spPr>
          <a:xfrm>
            <a:off x="7308304" y="1916832"/>
            <a:ext cx="1080120" cy="1080120"/>
          </a:xfrm>
          <a:prstGeom prst="hear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4283968" y="476672"/>
            <a:ext cx="4536504" cy="3528392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" name="مستطيل 4"/>
          <p:cNvSpPr/>
          <p:nvPr/>
        </p:nvSpPr>
        <p:spPr>
          <a:xfrm>
            <a:off x="7092280" y="548680"/>
            <a:ext cx="1584176" cy="331236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7" name="مستطيل 6"/>
          <p:cNvSpPr/>
          <p:nvPr/>
        </p:nvSpPr>
        <p:spPr>
          <a:xfrm>
            <a:off x="4427984" y="2996952"/>
            <a:ext cx="2520280" cy="93610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8" name="مربع نص 7"/>
          <p:cNvSpPr txBox="1"/>
          <p:nvPr/>
        </p:nvSpPr>
        <p:spPr>
          <a:xfrm>
            <a:off x="4427984" y="3068960"/>
            <a:ext cx="244827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2400" dirty="0" smtClean="0">
                <a:cs typeface="Al-Mujahed Free" pitchFamily="2" charset="-78"/>
              </a:rPr>
              <a:t>أنا </a:t>
            </a:r>
            <a:r>
              <a:rPr lang="ar-AE" sz="2400" dirty="0" smtClean="0">
                <a:solidFill>
                  <a:srgbClr val="FF0000"/>
                </a:solidFill>
                <a:cs typeface="Al-Mujahed Free" pitchFamily="2" charset="-78"/>
              </a:rPr>
              <a:t>المستطيل  </a:t>
            </a:r>
          </a:p>
          <a:p>
            <a:pPr algn="ctr"/>
            <a:r>
              <a:rPr lang="ar-AE" sz="2400" dirty="0" smtClean="0">
                <a:cs typeface="Al-Mujahed Free" pitchFamily="2" charset="-78"/>
              </a:rPr>
              <a:t>لدي </a:t>
            </a:r>
            <a:r>
              <a:rPr lang="en-US" sz="2400" b="1" dirty="0" smtClean="0">
                <a:solidFill>
                  <a:srgbClr val="FF0000"/>
                </a:solidFill>
                <a:cs typeface="Al-Mujahed Free" pitchFamily="2" charset="-78"/>
              </a:rPr>
              <a:t>4</a:t>
            </a:r>
            <a:r>
              <a:rPr lang="en-US" sz="2400" dirty="0" smtClean="0">
                <a:solidFill>
                  <a:srgbClr val="FF0000"/>
                </a:solidFill>
                <a:cs typeface="Al-Mujahed Free" pitchFamily="2" charset="-78"/>
              </a:rPr>
              <a:t> </a:t>
            </a:r>
            <a:r>
              <a:rPr lang="ar-AE" sz="2400" dirty="0" smtClean="0">
                <a:cs typeface="Al-Mujahed Free" pitchFamily="2" charset="-78"/>
              </a:rPr>
              <a:t> زوايا </a:t>
            </a:r>
            <a:endParaRPr lang="ar-AE" sz="2400" dirty="0">
              <a:cs typeface="Al-Mujahed Free" pitchFamily="2" charset="-78"/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7164288" y="620688"/>
            <a:ext cx="1368152" cy="792088"/>
          </a:xfrm>
          <a:prstGeom prst="rect">
            <a:avLst/>
          </a:prstGeom>
          <a:solidFill>
            <a:srgbClr val="CC0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1" name="شكل بيضاوي 10"/>
          <p:cNvSpPr/>
          <p:nvPr/>
        </p:nvSpPr>
        <p:spPr>
          <a:xfrm>
            <a:off x="7236296" y="1556792"/>
            <a:ext cx="1152128" cy="1224136"/>
          </a:xfrm>
          <a:prstGeom prst="ellipse">
            <a:avLst/>
          </a:prstGeom>
          <a:solidFill>
            <a:srgbClr val="00808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2" name="مثلث متساوي الساقين 11"/>
          <p:cNvSpPr/>
          <p:nvPr/>
        </p:nvSpPr>
        <p:spPr>
          <a:xfrm>
            <a:off x="7308304" y="2852936"/>
            <a:ext cx="1008112" cy="936104"/>
          </a:xfrm>
          <a:prstGeom prst="triangle">
            <a:avLst/>
          </a:prstGeom>
          <a:solidFill>
            <a:srgbClr val="99CC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3" name="مستطيل 12"/>
          <p:cNvSpPr/>
          <p:nvPr/>
        </p:nvSpPr>
        <p:spPr>
          <a:xfrm>
            <a:off x="251520" y="260648"/>
            <a:ext cx="3816424" cy="6408712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5" name="مستطيل 14"/>
          <p:cNvSpPr/>
          <p:nvPr/>
        </p:nvSpPr>
        <p:spPr>
          <a:xfrm>
            <a:off x="365886" y="404664"/>
            <a:ext cx="3558042" cy="72008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6" name="مربع نص 15"/>
          <p:cNvSpPr txBox="1"/>
          <p:nvPr/>
        </p:nvSpPr>
        <p:spPr>
          <a:xfrm>
            <a:off x="395536" y="476672"/>
            <a:ext cx="345638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2000" dirty="0" smtClean="0">
                <a:cs typeface="Al-Mujahed Free" pitchFamily="2" charset="-78"/>
              </a:rPr>
              <a:t>أرسم لي شكل </a:t>
            </a:r>
            <a:r>
              <a:rPr lang="ar-AE" sz="2000" dirty="0" smtClean="0">
                <a:solidFill>
                  <a:srgbClr val="FF0000"/>
                </a:solidFill>
                <a:cs typeface="Al-Mujahed Free" pitchFamily="2" charset="-78"/>
              </a:rPr>
              <a:t>المستطيل</a:t>
            </a:r>
            <a:r>
              <a:rPr lang="ar-AE" sz="2000" dirty="0" smtClean="0">
                <a:cs typeface="Al-Mujahed Free" pitchFamily="2" charset="-78"/>
              </a:rPr>
              <a:t>  بالخامات التي أمامك </a:t>
            </a:r>
            <a:endParaRPr lang="ar-AE" sz="2000" dirty="0">
              <a:cs typeface="Al-Mujahed Free" pitchFamily="2" charset="-78"/>
            </a:endParaRPr>
          </a:p>
        </p:txBody>
      </p:sp>
      <p:pic>
        <p:nvPicPr>
          <p:cNvPr id="4100" name="Picture 4" descr="C:\Users\Admin\Desktop\صور منوعه للبطاقات\9747e40a21dc011ca0975ae1e681487e337698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41667"/>
          <a:stretch>
            <a:fillRect/>
          </a:stretch>
        </p:blipFill>
        <p:spPr bwMode="auto">
          <a:xfrm>
            <a:off x="2987824" y="3140968"/>
            <a:ext cx="1008112" cy="3505412"/>
          </a:xfrm>
          <a:prstGeom prst="rect">
            <a:avLst/>
          </a:prstGeom>
          <a:noFill/>
        </p:spPr>
      </p:pic>
      <p:pic>
        <p:nvPicPr>
          <p:cNvPr id="17" name="Picture 22" descr="Affichage : formes géométriques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5976" y="1124744"/>
            <a:ext cx="2736304" cy="17281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4283968" y="476672"/>
            <a:ext cx="4536504" cy="3528392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" name="مستطيل 4"/>
          <p:cNvSpPr/>
          <p:nvPr/>
        </p:nvSpPr>
        <p:spPr>
          <a:xfrm>
            <a:off x="7092280" y="548680"/>
            <a:ext cx="1584176" cy="331236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7" name="مستطيل 6"/>
          <p:cNvSpPr/>
          <p:nvPr/>
        </p:nvSpPr>
        <p:spPr>
          <a:xfrm>
            <a:off x="4427984" y="2996952"/>
            <a:ext cx="2520280" cy="93610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8" name="مربع نص 7"/>
          <p:cNvSpPr txBox="1"/>
          <p:nvPr/>
        </p:nvSpPr>
        <p:spPr>
          <a:xfrm>
            <a:off x="4427984" y="3068960"/>
            <a:ext cx="244827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2400" dirty="0" smtClean="0">
                <a:cs typeface="Al-Mujahed Free" pitchFamily="2" charset="-78"/>
              </a:rPr>
              <a:t>أنا </a:t>
            </a:r>
            <a:r>
              <a:rPr lang="ar-AE" sz="2400" dirty="0" smtClean="0">
                <a:solidFill>
                  <a:srgbClr val="FF0000"/>
                </a:solidFill>
                <a:cs typeface="Al-Mujahed Free" pitchFamily="2" charset="-78"/>
              </a:rPr>
              <a:t>المربع  </a:t>
            </a:r>
          </a:p>
          <a:p>
            <a:pPr algn="ctr"/>
            <a:r>
              <a:rPr lang="ar-AE" sz="2400" dirty="0" smtClean="0">
                <a:cs typeface="Al-Mujahed Free" pitchFamily="2" charset="-78"/>
              </a:rPr>
              <a:t>لدي </a:t>
            </a:r>
            <a:r>
              <a:rPr lang="en-US" sz="2400" b="1" dirty="0" smtClean="0">
                <a:solidFill>
                  <a:srgbClr val="FF0000"/>
                </a:solidFill>
                <a:cs typeface="Al-Mujahed Free" pitchFamily="2" charset="-78"/>
              </a:rPr>
              <a:t>4</a:t>
            </a:r>
            <a:r>
              <a:rPr lang="en-US" sz="2400" dirty="0" smtClean="0">
                <a:solidFill>
                  <a:srgbClr val="FF0000"/>
                </a:solidFill>
                <a:cs typeface="Al-Mujahed Free" pitchFamily="2" charset="-78"/>
              </a:rPr>
              <a:t> </a:t>
            </a:r>
            <a:r>
              <a:rPr lang="ar-AE" sz="2400" dirty="0" smtClean="0">
                <a:cs typeface="Al-Mujahed Free" pitchFamily="2" charset="-78"/>
              </a:rPr>
              <a:t> زوايا </a:t>
            </a:r>
            <a:endParaRPr lang="ar-AE" sz="2400" dirty="0">
              <a:cs typeface="Al-Mujahed Free" pitchFamily="2" charset="-78"/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7380312" y="692696"/>
            <a:ext cx="1008112" cy="86409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3" name="مستطيل 12"/>
          <p:cNvSpPr/>
          <p:nvPr/>
        </p:nvSpPr>
        <p:spPr>
          <a:xfrm>
            <a:off x="251520" y="260648"/>
            <a:ext cx="3816424" cy="6408712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5" name="مستطيل 14"/>
          <p:cNvSpPr/>
          <p:nvPr/>
        </p:nvSpPr>
        <p:spPr>
          <a:xfrm>
            <a:off x="365886" y="404664"/>
            <a:ext cx="3558042" cy="72008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6" name="مربع نص 15"/>
          <p:cNvSpPr txBox="1"/>
          <p:nvPr/>
        </p:nvSpPr>
        <p:spPr>
          <a:xfrm>
            <a:off x="395536" y="476672"/>
            <a:ext cx="345638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2000" dirty="0" smtClean="0">
                <a:cs typeface="Al-Mujahed Free" pitchFamily="2" charset="-78"/>
              </a:rPr>
              <a:t>أرسم لي شكل </a:t>
            </a:r>
            <a:r>
              <a:rPr lang="ar-AE" sz="2000" dirty="0" smtClean="0">
                <a:solidFill>
                  <a:srgbClr val="FF0000"/>
                </a:solidFill>
                <a:cs typeface="Al-Mujahed Free" pitchFamily="2" charset="-78"/>
              </a:rPr>
              <a:t>المربع</a:t>
            </a:r>
            <a:r>
              <a:rPr lang="ar-AE" sz="2000" dirty="0" smtClean="0">
                <a:cs typeface="Al-Mujahed Free" pitchFamily="2" charset="-78"/>
              </a:rPr>
              <a:t>  بالخامات التي أمامك </a:t>
            </a:r>
            <a:endParaRPr lang="ar-AE" sz="2000" dirty="0">
              <a:cs typeface="Al-Mujahed Free" pitchFamily="2" charset="-78"/>
            </a:endParaRPr>
          </a:p>
        </p:txBody>
      </p:sp>
      <p:pic>
        <p:nvPicPr>
          <p:cNvPr id="4100" name="Picture 4" descr="C:\Users\Admin\Desktop\صور منوعه للبطاقات\9747e40a21dc011ca0975ae1e681487e337698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41667"/>
          <a:stretch>
            <a:fillRect/>
          </a:stretch>
        </p:blipFill>
        <p:spPr bwMode="auto">
          <a:xfrm>
            <a:off x="2987824" y="3140968"/>
            <a:ext cx="1008112" cy="3505412"/>
          </a:xfrm>
          <a:prstGeom prst="rect">
            <a:avLst/>
          </a:prstGeom>
          <a:noFill/>
        </p:spPr>
      </p:pic>
      <p:pic>
        <p:nvPicPr>
          <p:cNvPr id="17" name="Picture 22" descr="Affichage : formes géométriques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355976" y="548680"/>
            <a:ext cx="2736304" cy="2376264"/>
          </a:xfrm>
          <a:prstGeom prst="rect">
            <a:avLst/>
          </a:prstGeom>
          <a:noFill/>
        </p:spPr>
      </p:pic>
      <p:sp>
        <p:nvSpPr>
          <p:cNvPr id="14" name="نجمة ذات 5 نقاط 13"/>
          <p:cNvSpPr/>
          <p:nvPr/>
        </p:nvSpPr>
        <p:spPr>
          <a:xfrm>
            <a:off x="7236296" y="1700808"/>
            <a:ext cx="1296144" cy="1202432"/>
          </a:xfrm>
          <a:prstGeom prst="star5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8" name="شكل بيضاوي 17"/>
          <p:cNvSpPr/>
          <p:nvPr/>
        </p:nvSpPr>
        <p:spPr>
          <a:xfrm>
            <a:off x="7164288" y="2996952"/>
            <a:ext cx="1440160" cy="792088"/>
          </a:xfrm>
          <a:prstGeom prst="ellipse">
            <a:avLst/>
          </a:prstGeom>
          <a:solidFill>
            <a:srgbClr val="CC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4283968" y="476672"/>
            <a:ext cx="4536504" cy="3528392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" name="مستطيل 4"/>
          <p:cNvSpPr/>
          <p:nvPr/>
        </p:nvSpPr>
        <p:spPr>
          <a:xfrm>
            <a:off x="7092280" y="548680"/>
            <a:ext cx="1584176" cy="331236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7" name="مستطيل 6"/>
          <p:cNvSpPr/>
          <p:nvPr/>
        </p:nvSpPr>
        <p:spPr>
          <a:xfrm>
            <a:off x="4427984" y="2996952"/>
            <a:ext cx="2520280" cy="93610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8" name="مربع نص 7"/>
          <p:cNvSpPr txBox="1"/>
          <p:nvPr/>
        </p:nvSpPr>
        <p:spPr>
          <a:xfrm>
            <a:off x="4427984" y="3068960"/>
            <a:ext cx="244827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2400" dirty="0" smtClean="0">
                <a:cs typeface="Al-Mujahed Free" pitchFamily="2" charset="-78"/>
              </a:rPr>
              <a:t>أنا </a:t>
            </a:r>
            <a:r>
              <a:rPr lang="ar-AE" sz="2400" dirty="0" smtClean="0">
                <a:solidFill>
                  <a:srgbClr val="FF0000"/>
                </a:solidFill>
                <a:cs typeface="Al-Mujahed Free" pitchFamily="2" charset="-78"/>
              </a:rPr>
              <a:t>النجمة  </a:t>
            </a:r>
          </a:p>
          <a:p>
            <a:pPr algn="ctr"/>
            <a:r>
              <a:rPr lang="ar-AE" sz="2400" dirty="0" smtClean="0">
                <a:cs typeface="Al-Mujahed Free" pitchFamily="2" charset="-78"/>
              </a:rPr>
              <a:t>لدي </a:t>
            </a:r>
            <a:r>
              <a:rPr lang="en-US" sz="2400" b="1" dirty="0" smtClean="0">
                <a:solidFill>
                  <a:srgbClr val="FF0000"/>
                </a:solidFill>
                <a:cs typeface="Al-Mujahed Free" pitchFamily="2" charset="-78"/>
              </a:rPr>
              <a:t>10</a:t>
            </a:r>
            <a:r>
              <a:rPr lang="en-US" sz="2400" dirty="0" smtClean="0">
                <a:solidFill>
                  <a:srgbClr val="FF0000"/>
                </a:solidFill>
                <a:cs typeface="Al-Mujahed Free" pitchFamily="2" charset="-78"/>
              </a:rPr>
              <a:t> </a:t>
            </a:r>
            <a:r>
              <a:rPr lang="ar-AE" sz="2400" dirty="0" smtClean="0">
                <a:solidFill>
                  <a:srgbClr val="FF0000"/>
                </a:solidFill>
                <a:cs typeface="Al-Mujahed Free" pitchFamily="2" charset="-78"/>
              </a:rPr>
              <a:t> </a:t>
            </a:r>
            <a:r>
              <a:rPr lang="ar-AE" sz="2400" dirty="0" smtClean="0">
                <a:cs typeface="Al-Mujahed Free" pitchFamily="2" charset="-78"/>
              </a:rPr>
              <a:t>زوايا حادة </a:t>
            </a:r>
            <a:endParaRPr lang="ar-AE" sz="2400" dirty="0">
              <a:cs typeface="Al-Mujahed Free" pitchFamily="2" charset="-78"/>
            </a:endParaRPr>
          </a:p>
        </p:txBody>
      </p:sp>
      <p:sp>
        <p:nvSpPr>
          <p:cNvPr id="13" name="مستطيل 12"/>
          <p:cNvSpPr/>
          <p:nvPr/>
        </p:nvSpPr>
        <p:spPr>
          <a:xfrm>
            <a:off x="251520" y="260648"/>
            <a:ext cx="3816424" cy="6408712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5" name="مستطيل 14"/>
          <p:cNvSpPr/>
          <p:nvPr/>
        </p:nvSpPr>
        <p:spPr>
          <a:xfrm>
            <a:off x="365886" y="404664"/>
            <a:ext cx="3558042" cy="72008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6" name="مربع نص 15"/>
          <p:cNvSpPr txBox="1"/>
          <p:nvPr/>
        </p:nvSpPr>
        <p:spPr>
          <a:xfrm>
            <a:off x="395536" y="476672"/>
            <a:ext cx="345638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2000" dirty="0" smtClean="0">
                <a:cs typeface="Al-Mujahed Free" pitchFamily="2" charset="-78"/>
              </a:rPr>
              <a:t>أرسم لي شكل ا</a:t>
            </a:r>
            <a:r>
              <a:rPr lang="ar-AE" sz="2000" dirty="0" smtClean="0">
                <a:solidFill>
                  <a:srgbClr val="FF0000"/>
                </a:solidFill>
                <a:cs typeface="Al-Mujahed Free" pitchFamily="2" charset="-78"/>
              </a:rPr>
              <a:t>لنجمة</a:t>
            </a:r>
            <a:r>
              <a:rPr lang="ar-AE" sz="2000" dirty="0" smtClean="0">
                <a:cs typeface="Al-Mujahed Free" pitchFamily="2" charset="-78"/>
              </a:rPr>
              <a:t> بالخامات التي أمامك </a:t>
            </a:r>
            <a:endParaRPr lang="ar-AE" sz="2000" dirty="0">
              <a:cs typeface="Al-Mujahed Free" pitchFamily="2" charset="-78"/>
            </a:endParaRPr>
          </a:p>
        </p:txBody>
      </p:sp>
      <p:pic>
        <p:nvPicPr>
          <p:cNvPr id="4100" name="Picture 4" descr="C:\Users\Admin\Desktop\صور منوعه للبطاقات\9747e40a21dc011ca0975ae1e681487e337698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41667"/>
          <a:stretch>
            <a:fillRect/>
          </a:stretch>
        </p:blipFill>
        <p:spPr bwMode="auto">
          <a:xfrm>
            <a:off x="2987824" y="3140968"/>
            <a:ext cx="1008112" cy="3505412"/>
          </a:xfrm>
          <a:prstGeom prst="rect">
            <a:avLst/>
          </a:prstGeom>
          <a:noFill/>
        </p:spPr>
      </p:pic>
      <p:sp>
        <p:nvSpPr>
          <p:cNvPr id="14" name="نجمة ذات 5 نقاط 13"/>
          <p:cNvSpPr/>
          <p:nvPr/>
        </p:nvSpPr>
        <p:spPr>
          <a:xfrm>
            <a:off x="7236296" y="620688"/>
            <a:ext cx="1296144" cy="1202432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8" name="شكل بيضاوي 17"/>
          <p:cNvSpPr/>
          <p:nvPr/>
        </p:nvSpPr>
        <p:spPr>
          <a:xfrm>
            <a:off x="7164288" y="3068960"/>
            <a:ext cx="1440160" cy="72008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19" name="Picture 2" descr=" 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37276"/>
          <a:stretch>
            <a:fillRect/>
          </a:stretch>
        </p:blipFill>
        <p:spPr bwMode="auto">
          <a:xfrm>
            <a:off x="4355976" y="404664"/>
            <a:ext cx="2686051" cy="2784286"/>
          </a:xfrm>
          <a:prstGeom prst="rect">
            <a:avLst/>
          </a:prstGeom>
          <a:noFill/>
        </p:spPr>
      </p:pic>
      <p:sp>
        <p:nvSpPr>
          <p:cNvPr id="20" name="قلب 19"/>
          <p:cNvSpPr/>
          <p:nvPr/>
        </p:nvSpPr>
        <p:spPr>
          <a:xfrm>
            <a:off x="7308304" y="1916832"/>
            <a:ext cx="1152128" cy="1008112"/>
          </a:xfrm>
          <a:prstGeom prst="heart">
            <a:avLst/>
          </a:prstGeom>
          <a:solidFill>
            <a:srgbClr val="CC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4283968" y="476672"/>
            <a:ext cx="4536504" cy="3528392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" name="مستطيل 4"/>
          <p:cNvSpPr/>
          <p:nvPr/>
        </p:nvSpPr>
        <p:spPr>
          <a:xfrm>
            <a:off x="7092280" y="548680"/>
            <a:ext cx="1584176" cy="331236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7" name="مستطيل 6"/>
          <p:cNvSpPr/>
          <p:nvPr/>
        </p:nvSpPr>
        <p:spPr>
          <a:xfrm>
            <a:off x="4427984" y="2996952"/>
            <a:ext cx="2520280" cy="93610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8" name="مربع نص 7"/>
          <p:cNvSpPr txBox="1"/>
          <p:nvPr/>
        </p:nvSpPr>
        <p:spPr>
          <a:xfrm>
            <a:off x="4427984" y="3068960"/>
            <a:ext cx="244827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2400" dirty="0" smtClean="0">
                <a:cs typeface="Al-Mujahed Free" pitchFamily="2" charset="-78"/>
              </a:rPr>
              <a:t>أنا </a:t>
            </a:r>
            <a:r>
              <a:rPr lang="ar-AE" sz="2400" dirty="0" smtClean="0">
                <a:solidFill>
                  <a:srgbClr val="FF0000"/>
                </a:solidFill>
                <a:cs typeface="Al-Mujahed Free" pitchFamily="2" charset="-78"/>
              </a:rPr>
              <a:t>البيضاوي  </a:t>
            </a:r>
          </a:p>
          <a:p>
            <a:pPr algn="ctr"/>
            <a:r>
              <a:rPr lang="ar-AE" sz="2400" dirty="0" smtClean="0">
                <a:cs typeface="Al-Mujahed Free" pitchFamily="2" charset="-78"/>
              </a:rPr>
              <a:t>ليست لدي زوايا </a:t>
            </a:r>
            <a:endParaRPr lang="ar-AE" sz="2400" dirty="0">
              <a:cs typeface="Al-Mujahed Free" pitchFamily="2" charset="-78"/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7236296" y="692696"/>
            <a:ext cx="1296144" cy="648072"/>
          </a:xfrm>
          <a:prstGeom prst="rect">
            <a:avLst/>
          </a:prstGeom>
          <a:solidFill>
            <a:srgbClr val="CC33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3" name="مستطيل 12"/>
          <p:cNvSpPr/>
          <p:nvPr/>
        </p:nvSpPr>
        <p:spPr>
          <a:xfrm>
            <a:off x="251520" y="260648"/>
            <a:ext cx="3816424" cy="6408712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5" name="مستطيل 14"/>
          <p:cNvSpPr/>
          <p:nvPr/>
        </p:nvSpPr>
        <p:spPr>
          <a:xfrm>
            <a:off x="365886" y="404664"/>
            <a:ext cx="3558042" cy="72008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6" name="مربع نص 15"/>
          <p:cNvSpPr txBox="1"/>
          <p:nvPr/>
        </p:nvSpPr>
        <p:spPr>
          <a:xfrm>
            <a:off x="395536" y="476672"/>
            <a:ext cx="345638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2000" dirty="0" smtClean="0">
                <a:cs typeface="Al-Mujahed Free" pitchFamily="2" charset="-78"/>
              </a:rPr>
              <a:t>أرسم لي شكل </a:t>
            </a:r>
            <a:r>
              <a:rPr lang="ar-AE" sz="2000" dirty="0" smtClean="0">
                <a:solidFill>
                  <a:srgbClr val="FF0000"/>
                </a:solidFill>
                <a:cs typeface="Al-Mujahed Free" pitchFamily="2" charset="-78"/>
              </a:rPr>
              <a:t>البيضاوي</a:t>
            </a:r>
            <a:r>
              <a:rPr lang="ar-AE" sz="2000" dirty="0" smtClean="0">
                <a:cs typeface="Al-Mujahed Free" pitchFamily="2" charset="-78"/>
              </a:rPr>
              <a:t>  بالخامات التي أمامك </a:t>
            </a:r>
            <a:endParaRPr lang="ar-AE" sz="2000" dirty="0">
              <a:cs typeface="Al-Mujahed Free" pitchFamily="2" charset="-78"/>
            </a:endParaRPr>
          </a:p>
        </p:txBody>
      </p:sp>
      <p:pic>
        <p:nvPicPr>
          <p:cNvPr id="4100" name="Picture 4" descr="C:\Users\Admin\Desktop\صور منوعه للبطاقات\9747e40a21dc011ca0975ae1e681487e337698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41667"/>
          <a:stretch>
            <a:fillRect/>
          </a:stretch>
        </p:blipFill>
        <p:spPr bwMode="auto">
          <a:xfrm>
            <a:off x="2987824" y="3140968"/>
            <a:ext cx="1008112" cy="3505412"/>
          </a:xfrm>
          <a:prstGeom prst="rect">
            <a:avLst/>
          </a:prstGeom>
          <a:noFill/>
        </p:spPr>
      </p:pic>
      <p:sp>
        <p:nvSpPr>
          <p:cNvPr id="18" name="شكل بيضاوي 17"/>
          <p:cNvSpPr/>
          <p:nvPr/>
        </p:nvSpPr>
        <p:spPr>
          <a:xfrm>
            <a:off x="7452320" y="2564904"/>
            <a:ext cx="936104" cy="1224136"/>
          </a:xfrm>
          <a:prstGeom prst="ellipse">
            <a:avLst/>
          </a:prstGeom>
          <a:solidFill>
            <a:srgbClr val="66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17" name="Picture 18" descr=" 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37634"/>
          <a:stretch>
            <a:fillRect/>
          </a:stretch>
        </p:blipFill>
        <p:spPr bwMode="auto">
          <a:xfrm>
            <a:off x="4644008" y="548680"/>
            <a:ext cx="2085058" cy="2562225"/>
          </a:xfrm>
          <a:prstGeom prst="rect">
            <a:avLst/>
          </a:prstGeom>
          <a:noFill/>
        </p:spPr>
      </p:pic>
      <p:sp>
        <p:nvSpPr>
          <p:cNvPr id="20" name="مخطط انسيابي: عملية يدوية 19"/>
          <p:cNvSpPr/>
          <p:nvPr/>
        </p:nvSpPr>
        <p:spPr>
          <a:xfrm>
            <a:off x="7452320" y="1484784"/>
            <a:ext cx="864096" cy="936104"/>
          </a:xfrm>
          <a:prstGeom prst="flowChartManualOperation">
            <a:avLst/>
          </a:prstGeom>
          <a:solidFill>
            <a:srgbClr val="CC9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4283968" y="476672"/>
            <a:ext cx="4536504" cy="3528392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" name="مستطيل 4"/>
          <p:cNvSpPr/>
          <p:nvPr/>
        </p:nvSpPr>
        <p:spPr>
          <a:xfrm>
            <a:off x="7092280" y="548680"/>
            <a:ext cx="1584176" cy="331236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7" name="مستطيل 6"/>
          <p:cNvSpPr/>
          <p:nvPr/>
        </p:nvSpPr>
        <p:spPr>
          <a:xfrm>
            <a:off x="4427984" y="2996952"/>
            <a:ext cx="2520280" cy="93610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8" name="مربع نص 7"/>
          <p:cNvSpPr txBox="1"/>
          <p:nvPr/>
        </p:nvSpPr>
        <p:spPr>
          <a:xfrm>
            <a:off x="4427984" y="3068960"/>
            <a:ext cx="244827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2400" dirty="0" smtClean="0">
                <a:cs typeface="Al-Mujahed Free" pitchFamily="2" charset="-78"/>
              </a:rPr>
              <a:t>أنا </a:t>
            </a:r>
            <a:r>
              <a:rPr lang="ar-AE" sz="2400" dirty="0" smtClean="0">
                <a:solidFill>
                  <a:srgbClr val="FF0000"/>
                </a:solidFill>
                <a:cs typeface="Al-Mujahed Free" pitchFamily="2" charset="-78"/>
              </a:rPr>
              <a:t>المعين   </a:t>
            </a:r>
          </a:p>
          <a:p>
            <a:pPr algn="ctr"/>
            <a:r>
              <a:rPr lang="ar-AE" sz="2400" dirty="0" smtClean="0">
                <a:cs typeface="Al-Mujahed Free" pitchFamily="2" charset="-78"/>
              </a:rPr>
              <a:t>لدي </a:t>
            </a:r>
            <a:r>
              <a:rPr lang="en-US" sz="2400" dirty="0" smtClean="0">
                <a:cs typeface="Al-Mujahed Free" pitchFamily="2" charset="-78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cs typeface="Al-Mujahed Free" pitchFamily="2" charset="-78"/>
              </a:rPr>
              <a:t>4</a:t>
            </a:r>
            <a:r>
              <a:rPr lang="en-US" sz="2400" dirty="0" smtClean="0">
                <a:solidFill>
                  <a:srgbClr val="FF0000"/>
                </a:solidFill>
                <a:cs typeface="Al-Mujahed Free" pitchFamily="2" charset="-78"/>
              </a:rPr>
              <a:t> </a:t>
            </a:r>
            <a:r>
              <a:rPr lang="ar-AE" sz="2400" dirty="0" smtClean="0">
                <a:cs typeface="Al-Mujahed Free" pitchFamily="2" charset="-78"/>
              </a:rPr>
              <a:t>زوايا حادة </a:t>
            </a:r>
            <a:endParaRPr lang="ar-AE" sz="2400" dirty="0">
              <a:cs typeface="Al-Mujahed Free" pitchFamily="2" charset="-78"/>
            </a:endParaRPr>
          </a:p>
        </p:txBody>
      </p:sp>
      <p:sp>
        <p:nvSpPr>
          <p:cNvPr id="13" name="مستطيل 12"/>
          <p:cNvSpPr/>
          <p:nvPr/>
        </p:nvSpPr>
        <p:spPr>
          <a:xfrm>
            <a:off x="251520" y="260648"/>
            <a:ext cx="3816424" cy="6408712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5" name="مستطيل 14"/>
          <p:cNvSpPr/>
          <p:nvPr/>
        </p:nvSpPr>
        <p:spPr>
          <a:xfrm>
            <a:off x="365886" y="404664"/>
            <a:ext cx="3558042" cy="72008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6" name="مربع نص 15"/>
          <p:cNvSpPr txBox="1"/>
          <p:nvPr/>
        </p:nvSpPr>
        <p:spPr>
          <a:xfrm>
            <a:off x="395536" y="476672"/>
            <a:ext cx="345638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2000" dirty="0" smtClean="0">
                <a:cs typeface="Al-Mujahed Free" pitchFamily="2" charset="-78"/>
              </a:rPr>
              <a:t>أرسم لي شكل </a:t>
            </a:r>
            <a:r>
              <a:rPr lang="ar-AE" sz="2000" dirty="0" smtClean="0">
                <a:solidFill>
                  <a:srgbClr val="FF0000"/>
                </a:solidFill>
                <a:cs typeface="Al-Mujahed Free" pitchFamily="2" charset="-78"/>
              </a:rPr>
              <a:t>المعين </a:t>
            </a:r>
            <a:r>
              <a:rPr lang="ar-AE" sz="2000" dirty="0" smtClean="0">
                <a:cs typeface="Al-Mujahed Free" pitchFamily="2" charset="-78"/>
              </a:rPr>
              <a:t>بالخامات التي أمامك </a:t>
            </a:r>
            <a:endParaRPr lang="ar-AE" sz="2000" dirty="0">
              <a:cs typeface="Al-Mujahed Free" pitchFamily="2" charset="-78"/>
            </a:endParaRPr>
          </a:p>
        </p:txBody>
      </p:sp>
      <p:pic>
        <p:nvPicPr>
          <p:cNvPr id="4100" name="Picture 4" descr="C:\Users\Admin\Desktop\صور منوعه للبطاقات\9747e40a21dc011ca0975ae1e681487e337698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41667"/>
          <a:stretch>
            <a:fillRect/>
          </a:stretch>
        </p:blipFill>
        <p:spPr bwMode="auto">
          <a:xfrm>
            <a:off x="2987824" y="3140968"/>
            <a:ext cx="1008112" cy="3505412"/>
          </a:xfrm>
          <a:prstGeom prst="rect">
            <a:avLst/>
          </a:prstGeom>
          <a:noFill/>
        </p:spPr>
      </p:pic>
      <p:pic>
        <p:nvPicPr>
          <p:cNvPr id="17" name="Picture 14" descr="ROMBO CARA COLOR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6016" y="692696"/>
            <a:ext cx="2027433" cy="2198541"/>
          </a:xfrm>
          <a:prstGeom prst="rect">
            <a:avLst/>
          </a:prstGeom>
          <a:noFill/>
        </p:spPr>
      </p:pic>
      <p:sp>
        <p:nvSpPr>
          <p:cNvPr id="21" name="معين 20"/>
          <p:cNvSpPr/>
          <p:nvPr/>
        </p:nvSpPr>
        <p:spPr>
          <a:xfrm>
            <a:off x="7308304" y="692696"/>
            <a:ext cx="1080120" cy="1152128"/>
          </a:xfrm>
          <a:prstGeom prst="diamond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22" name="شكل بيضاوي 21"/>
          <p:cNvSpPr/>
          <p:nvPr/>
        </p:nvSpPr>
        <p:spPr>
          <a:xfrm>
            <a:off x="7380312" y="1916832"/>
            <a:ext cx="936104" cy="936104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23" name="مستطيل 22"/>
          <p:cNvSpPr/>
          <p:nvPr/>
        </p:nvSpPr>
        <p:spPr>
          <a:xfrm>
            <a:off x="7380312" y="2996952"/>
            <a:ext cx="936104" cy="720080"/>
          </a:xfrm>
          <a:prstGeom prst="rect">
            <a:avLst/>
          </a:prstGeom>
          <a:solidFill>
            <a:srgbClr val="CC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4283968" y="476672"/>
            <a:ext cx="4536504" cy="3528392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" name="مستطيل 4"/>
          <p:cNvSpPr/>
          <p:nvPr/>
        </p:nvSpPr>
        <p:spPr>
          <a:xfrm>
            <a:off x="7092280" y="548680"/>
            <a:ext cx="1584176" cy="331236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7" name="مستطيل 6"/>
          <p:cNvSpPr/>
          <p:nvPr/>
        </p:nvSpPr>
        <p:spPr>
          <a:xfrm>
            <a:off x="4427984" y="2996952"/>
            <a:ext cx="2520280" cy="93610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8" name="مربع نص 7"/>
          <p:cNvSpPr txBox="1"/>
          <p:nvPr/>
        </p:nvSpPr>
        <p:spPr>
          <a:xfrm>
            <a:off x="4427984" y="3068960"/>
            <a:ext cx="244827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2400" dirty="0" smtClean="0">
                <a:cs typeface="Al-Mujahed Free" pitchFamily="2" charset="-78"/>
              </a:rPr>
              <a:t>أنا </a:t>
            </a:r>
            <a:r>
              <a:rPr lang="ar-AE" sz="2400" dirty="0" smtClean="0">
                <a:solidFill>
                  <a:srgbClr val="FF0000"/>
                </a:solidFill>
                <a:cs typeface="Al-Mujahed Free" pitchFamily="2" charset="-78"/>
              </a:rPr>
              <a:t>شبه المنحرف</a:t>
            </a:r>
          </a:p>
          <a:p>
            <a:pPr algn="ctr"/>
            <a:r>
              <a:rPr lang="ar-AE" sz="2400" dirty="0" smtClean="0">
                <a:cs typeface="Al-Mujahed Free" pitchFamily="2" charset="-78"/>
              </a:rPr>
              <a:t>لدي </a:t>
            </a:r>
            <a:r>
              <a:rPr lang="en-US" sz="2400" b="1" dirty="0" smtClean="0">
                <a:solidFill>
                  <a:srgbClr val="FF0000"/>
                </a:solidFill>
                <a:cs typeface="Al-Mujahed Free" pitchFamily="2" charset="-78"/>
              </a:rPr>
              <a:t>4</a:t>
            </a:r>
            <a:r>
              <a:rPr lang="en-US" sz="2400" dirty="0" smtClean="0">
                <a:solidFill>
                  <a:srgbClr val="FF0000"/>
                </a:solidFill>
                <a:cs typeface="Al-Mujahed Free" pitchFamily="2" charset="-78"/>
              </a:rPr>
              <a:t> </a:t>
            </a:r>
            <a:r>
              <a:rPr lang="ar-AE" sz="2400" dirty="0" smtClean="0">
                <a:solidFill>
                  <a:srgbClr val="FF0000"/>
                </a:solidFill>
                <a:cs typeface="Al-Mujahed Free" pitchFamily="2" charset="-78"/>
              </a:rPr>
              <a:t> </a:t>
            </a:r>
            <a:r>
              <a:rPr lang="ar-AE" sz="2400" dirty="0" smtClean="0">
                <a:cs typeface="Al-Mujahed Free" pitchFamily="2" charset="-78"/>
              </a:rPr>
              <a:t>زوايا حادة </a:t>
            </a:r>
            <a:endParaRPr lang="ar-AE" sz="2400" dirty="0">
              <a:cs typeface="Al-Mujahed Free" pitchFamily="2" charset="-78"/>
            </a:endParaRPr>
          </a:p>
        </p:txBody>
      </p:sp>
      <p:sp>
        <p:nvSpPr>
          <p:cNvPr id="13" name="مستطيل 12"/>
          <p:cNvSpPr/>
          <p:nvPr/>
        </p:nvSpPr>
        <p:spPr>
          <a:xfrm>
            <a:off x="251520" y="260648"/>
            <a:ext cx="3816424" cy="6408712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5" name="مستطيل 14"/>
          <p:cNvSpPr/>
          <p:nvPr/>
        </p:nvSpPr>
        <p:spPr>
          <a:xfrm>
            <a:off x="365886" y="404664"/>
            <a:ext cx="3558042" cy="72008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6" name="مربع نص 15"/>
          <p:cNvSpPr txBox="1"/>
          <p:nvPr/>
        </p:nvSpPr>
        <p:spPr>
          <a:xfrm>
            <a:off x="395536" y="476672"/>
            <a:ext cx="345638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2000" dirty="0" smtClean="0">
                <a:cs typeface="Al-Mujahed Free" pitchFamily="2" charset="-78"/>
              </a:rPr>
              <a:t>أرسم لي شكل </a:t>
            </a:r>
            <a:r>
              <a:rPr lang="ar-AE" sz="2000" dirty="0" smtClean="0">
                <a:solidFill>
                  <a:srgbClr val="FF0000"/>
                </a:solidFill>
                <a:cs typeface="Al-Mujahed Free" pitchFamily="2" charset="-78"/>
              </a:rPr>
              <a:t>شبه المنحرف </a:t>
            </a:r>
            <a:r>
              <a:rPr lang="ar-AE" sz="2000" dirty="0" smtClean="0">
                <a:cs typeface="Al-Mujahed Free" pitchFamily="2" charset="-78"/>
              </a:rPr>
              <a:t>بالخامات التي أمامك </a:t>
            </a:r>
            <a:endParaRPr lang="ar-AE" sz="2000" dirty="0">
              <a:cs typeface="Al-Mujahed Free" pitchFamily="2" charset="-78"/>
            </a:endParaRPr>
          </a:p>
        </p:txBody>
      </p:sp>
      <p:pic>
        <p:nvPicPr>
          <p:cNvPr id="4100" name="Picture 4" descr="C:\Users\Admin\Desktop\صور منوعه للبطاقات\9747e40a21dc011ca0975ae1e681487e337698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41667"/>
          <a:stretch>
            <a:fillRect/>
          </a:stretch>
        </p:blipFill>
        <p:spPr bwMode="auto">
          <a:xfrm>
            <a:off x="2987824" y="3140968"/>
            <a:ext cx="1008112" cy="3505412"/>
          </a:xfrm>
          <a:prstGeom prst="rect">
            <a:avLst/>
          </a:prstGeom>
          <a:noFill/>
        </p:spPr>
      </p:pic>
      <p:sp>
        <p:nvSpPr>
          <p:cNvPr id="23" name="مستطيل 22"/>
          <p:cNvSpPr/>
          <p:nvPr/>
        </p:nvSpPr>
        <p:spPr>
          <a:xfrm>
            <a:off x="7380312" y="2996952"/>
            <a:ext cx="936104" cy="720080"/>
          </a:xfrm>
          <a:prstGeom prst="rect">
            <a:avLst/>
          </a:prstGeom>
          <a:solidFill>
            <a:srgbClr val="CC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14" name="Picture 16" descr="TRAPECIO CARA COLOR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7984" y="980728"/>
            <a:ext cx="2548771" cy="1690142"/>
          </a:xfrm>
          <a:prstGeom prst="rect">
            <a:avLst/>
          </a:prstGeom>
          <a:noFill/>
        </p:spPr>
      </p:pic>
      <p:sp>
        <p:nvSpPr>
          <p:cNvPr id="18" name="شبه منحرف 17"/>
          <p:cNvSpPr/>
          <p:nvPr/>
        </p:nvSpPr>
        <p:spPr>
          <a:xfrm>
            <a:off x="7236296" y="1772816"/>
            <a:ext cx="1296144" cy="864096"/>
          </a:xfrm>
          <a:prstGeom prst="trapezoid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9" name="مثلث متساوي الساقين 18"/>
          <p:cNvSpPr/>
          <p:nvPr/>
        </p:nvSpPr>
        <p:spPr>
          <a:xfrm>
            <a:off x="7308304" y="692696"/>
            <a:ext cx="1152128" cy="864096"/>
          </a:xfrm>
          <a:prstGeom prst="triangle">
            <a:avLst>
              <a:gd name="adj" fmla="val 48666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359</Words>
  <Application>Microsoft Office PowerPoint</Application>
  <PresentationFormat>عرض على الشاشة (3:4)‏</PresentationFormat>
  <Paragraphs>94</Paragraphs>
  <Slides>23</Slides>
  <Notes>4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23</vt:i4>
      </vt:variant>
    </vt:vector>
  </HeadingPairs>
  <TitlesOfParts>
    <vt:vector size="24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  <vt:lpstr>الشريحة 17</vt:lpstr>
      <vt:lpstr>الشريحة 18</vt:lpstr>
      <vt:lpstr>الشريحة 19</vt:lpstr>
      <vt:lpstr>الشريحة 20</vt:lpstr>
      <vt:lpstr>الشريحة 21</vt:lpstr>
      <vt:lpstr>الشريحة 22</vt:lpstr>
      <vt:lpstr>الشريحة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Admin</dc:creator>
  <cp:lastModifiedBy>Admin</cp:lastModifiedBy>
  <cp:revision>28</cp:revision>
  <dcterms:created xsi:type="dcterms:W3CDTF">2017-11-29T04:33:32Z</dcterms:created>
  <dcterms:modified xsi:type="dcterms:W3CDTF">2017-12-03T17:46:05Z</dcterms:modified>
</cp:coreProperties>
</file>