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68"/>
    <p:restoredTop sz="94659"/>
  </p:normalViewPr>
  <p:slideViewPr>
    <p:cSldViewPr snapToGrid="0" snapToObjects="1">
      <p:cViewPr varScale="1">
        <p:scale>
          <a:sx n="90" d="100"/>
          <a:sy n="90" d="100"/>
        </p:scale>
        <p:origin x="10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140419-A665-334E-8D67-266EEFF5DF05}" type="datetimeFigureOut">
              <a:rPr lang="en-US" smtClean="0"/>
              <a:t>9/16/18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9EC2DC-75E8-1F40-AC05-0D3143274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097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9/16/18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9/16/18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9/16/18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9/16/18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9/16/18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9/16/18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9/16/18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xmlns="" id="{B5F9E98A-4FF4-43D6-9C48-6DF0E7F2D2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207A636-DC99-4588-80C4-9E069B97C3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933" y="960241"/>
            <a:ext cx="6849699" cy="2954534"/>
          </a:xfrm>
        </p:spPr>
        <p:txBody>
          <a:bodyPr anchor="ctr">
            <a:normAutofit/>
          </a:bodyPr>
          <a:lstStyle/>
          <a:p>
            <a:pPr algn="r" defTabSz="914400" rtl="1" eaLnBrk="1" latinLnBrk="0" hangingPunct="1">
              <a:spcBef>
                <a:spcPct val="0"/>
              </a:spcBef>
              <a:buNone/>
            </a:pPr>
            <a:r>
              <a:rPr lang="ar-SA" sz="5400"/>
              <a:t>تخطيط برامج وحملات عامة </a:t>
            </a:r>
            <a:endParaRPr lang="en-US" sz="54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0F2BAA51-3181-4303-929A-FCD9C33F89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7685" y="1328764"/>
            <a:ext cx="0" cy="3466826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4ED6A5F-3B06-48C5-850F-8045C4DF69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C9A60B9D-8DAC-4DA9-88DE-9911621A2B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464" y="3062177"/>
            <a:ext cx="5080635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03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تطوير بيئة العمل  التنظيمية ( ضعف ثقافة العمل 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8" y="174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99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485" y="223028"/>
            <a:ext cx="8502378" cy="563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6413" y="1445341"/>
            <a:ext cx="110612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457200" rtl="1" eaLnBrk="1" latinLnBrk="0" hangingPunct="1"/>
            <a:r>
              <a:rPr lang="ar-SA" sz="2400" dirty="0" smtClean="0"/>
              <a:t>تعريف التخطيط والتنظيم ضمن إطار العلاقات العامة </a:t>
            </a:r>
            <a:r>
              <a:rPr lang="ar-SA" sz="2000" dirty="0" smtClean="0"/>
              <a:t>: </a:t>
            </a:r>
          </a:p>
          <a:p>
            <a:pPr marL="0" algn="r" defTabSz="457200" rtl="1" eaLnBrk="1" latinLnBrk="0" hangingPunct="1"/>
            <a:r>
              <a:rPr lang="ar-SA" sz="2000" dirty="0">
                <a:solidFill>
                  <a:srgbClr val="0070C0"/>
                </a:solidFill>
              </a:rPr>
              <a:t> </a:t>
            </a:r>
            <a:r>
              <a:rPr lang="ar-SA" sz="2000" dirty="0" smtClean="0">
                <a:solidFill>
                  <a:srgbClr val="0070C0"/>
                </a:solidFill>
              </a:rPr>
              <a:t>    </a:t>
            </a:r>
          </a:p>
          <a:p>
            <a:pPr marL="0" algn="r" defTabSz="457200" rtl="1" eaLnBrk="1" latinLnBrk="0" hangingPunct="1"/>
            <a:r>
              <a:rPr lang="ar-SA" sz="2000" dirty="0">
                <a:solidFill>
                  <a:srgbClr val="0070C0"/>
                </a:solidFill>
              </a:rPr>
              <a:t> </a:t>
            </a:r>
            <a:r>
              <a:rPr lang="ar-SA" sz="2000" dirty="0" smtClean="0">
                <a:solidFill>
                  <a:srgbClr val="0070C0"/>
                </a:solidFill>
              </a:rPr>
              <a:t>     هي تحقيق التكامل بين الطاقات البشرية المتاحة للمنظمة بالاعتماد على تقسيم الأعمال ......... تحقيق التنسيق بين جهود الافراد </a:t>
            </a:r>
          </a:p>
          <a:p>
            <a:pPr marL="0" algn="r" defTabSz="457200" rtl="1" eaLnBrk="1" latinLnBrk="0" hangingPunct="1"/>
            <a:r>
              <a:rPr lang="ar-SA" sz="2000" dirty="0">
                <a:solidFill>
                  <a:srgbClr val="0070C0"/>
                </a:solidFill>
              </a:rPr>
              <a:t> </a:t>
            </a:r>
            <a:r>
              <a:rPr lang="ar-SA" sz="2000" dirty="0" smtClean="0">
                <a:solidFill>
                  <a:srgbClr val="0070C0"/>
                </a:solidFill>
              </a:rPr>
              <a:t>     وقدراتهم بالاعتماد على فكرة تحديد المسئوليات وتفويض الصلاحيات ..... ( أي الموظف المناسب في المكان المناسب ). </a:t>
            </a:r>
          </a:p>
          <a:p>
            <a:pPr marL="0" algn="r" defTabSz="457200" rtl="1" eaLnBrk="1" latinLnBrk="0" hangingPunct="1"/>
            <a:endParaRPr lang="ar-SA" sz="2000" dirty="0">
              <a:solidFill>
                <a:srgbClr val="0070C0"/>
              </a:solidFill>
            </a:endParaRPr>
          </a:p>
          <a:p>
            <a:pPr marL="0" algn="r" defTabSz="457200" rtl="1" eaLnBrk="1" latinLnBrk="0" hangingPunct="1"/>
            <a:r>
              <a:rPr lang="ar-SA" sz="2000" dirty="0" smtClean="0">
                <a:solidFill>
                  <a:srgbClr val="0070C0"/>
                </a:solidFill>
              </a:rPr>
              <a:t>  </a:t>
            </a:r>
          </a:p>
          <a:p>
            <a:pPr marL="0" algn="r" defTabSz="457200" rtl="1" eaLnBrk="1" latinLnBrk="0" hangingPunct="1"/>
            <a:endParaRPr lang="ar-SA" sz="2000" dirty="0" smtClean="0"/>
          </a:p>
        </p:txBody>
      </p:sp>
    </p:spTree>
    <p:extLst>
      <p:ext uri="{BB962C8B-B14F-4D97-AF65-F5344CB8AC3E}">
        <p14:creationId xmlns:p14="http://schemas.microsoft.com/office/powerpoint/2010/main" val="86913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 smtClean="0"/>
              <a:t>تنقسم وظائف الإدارة الى سبعه وظائف أساسية: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009511"/>
          </a:xfrm>
        </p:spPr>
        <p:txBody>
          <a:bodyPr>
            <a:normAutofit fontScale="92500" lnSpcReduction="20000"/>
          </a:bodyPr>
          <a:lstStyle/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ar-SA" sz="2400" dirty="0" smtClean="0"/>
              <a:t>التخطيط الإداري </a:t>
            </a:r>
            <a:r>
              <a:rPr lang="ar-SA" dirty="0" smtClean="0">
                <a:solidFill>
                  <a:srgbClr val="0070C0"/>
                </a:solidFill>
              </a:rPr>
              <a:t>:</a:t>
            </a: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ar-SA" sz="2400" dirty="0" smtClean="0">
                <a:solidFill>
                  <a:srgbClr val="0070C0"/>
                </a:solidFill>
              </a:rPr>
              <a:t> أي كل ما يحدد مسبقا يجب أن يتم عمله </a:t>
            </a:r>
            <a:r>
              <a:rPr lang="ar-SA" dirty="0" smtClean="0">
                <a:solidFill>
                  <a:srgbClr val="0070C0"/>
                </a:solidFill>
              </a:rPr>
              <a:t>.</a:t>
            </a: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ar-SA" dirty="0" smtClean="0">
              <a:solidFill>
                <a:srgbClr val="0070C0"/>
              </a:solidFill>
            </a:endParaRP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ar-SA" sz="2400" dirty="0" smtClean="0"/>
              <a:t>التوظيف : </a:t>
            </a: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ar-SA" sz="2400" dirty="0" smtClean="0">
                <a:solidFill>
                  <a:srgbClr val="0070C0"/>
                </a:solidFill>
              </a:rPr>
              <a:t>فهو تعبئة القوى العاملة اللازمة لإدارة المؤسسة واختيار أفراد هذه القوى وتدريبهم ووضعهم في المناصب الملائمة لهم بهدف ماذا ؟ </a:t>
            </a:r>
            <a:r>
              <a:rPr lang="ar-SA" sz="2400" dirty="0">
                <a:solidFill>
                  <a:srgbClr val="0070C0"/>
                </a:solidFill>
              </a:rPr>
              <a:t> </a:t>
            </a:r>
            <a:r>
              <a:rPr lang="ar-SA" sz="2400" dirty="0" smtClean="0">
                <a:solidFill>
                  <a:srgbClr val="0070C0"/>
                </a:solidFill>
              </a:rPr>
              <a:t>        </a:t>
            </a: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ar-SA" sz="2400" dirty="0" smtClean="0">
                <a:solidFill>
                  <a:srgbClr val="0070C0"/>
                </a:solidFill>
              </a:rPr>
              <a:t>  ( الوصول الى نتائج وربح مرضي ). </a:t>
            </a: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ar-SA" sz="2400" dirty="0" smtClean="0">
              <a:solidFill>
                <a:srgbClr val="0070C0"/>
              </a:solidFill>
            </a:endParaRP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ar-SA" sz="2400" dirty="0" smtClean="0"/>
              <a:t>التوجيه والإشراف : </a:t>
            </a:r>
            <a:r>
              <a:rPr lang="ar-SA" sz="2400" dirty="0" smtClean="0">
                <a:solidFill>
                  <a:srgbClr val="0070C0"/>
                </a:solidFill>
              </a:rPr>
              <a:t>هي الرقابة والتنفيذ والتأكد من مطابقة الخطة الموضوعية لتحقيق الهدف</a:t>
            </a:r>
            <a:r>
              <a:rPr lang="ar-SA" sz="2400" dirty="0" smtClean="0"/>
              <a:t>.</a:t>
            </a: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ar-SA" dirty="0" smtClean="0"/>
          </a:p>
        </p:txBody>
      </p:sp>
    </p:spTree>
    <p:extLst>
      <p:ext uri="{BB962C8B-B14F-4D97-AF65-F5344CB8AC3E}">
        <p14:creationId xmlns:p14="http://schemas.microsoft.com/office/powerpoint/2010/main" val="97856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6696" y="383458"/>
            <a:ext cx="11385755" cy="3008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r" defTabSz="914400" rtl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ar-SA" dirty="0"/>
              <a:t> التنسيق : </a:t>
            </a:r>
            <a:endParaRPr lang="ar-SA" dirty="0" smtClean="0"/>
          </a:p>
          <a:p>
            <a:pPr marL="228600" indent="-228600" algn="r" defTabSz="914400" rtl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ar-SA" dirty="0" smtClean="0">
                <a:solidFill>
                  <a:srgbClr val="0070C0"/>
                </a:solidFill>
              </a:rPr>
              <a:t>هو </a:t>
            </a:r>
            <a:r>
              <a:rPr lang="ar-SA" dirty="0">
                <a:solidFill>
                  <a:srgbClr val="0070C0"/>
                </a:solidFill>
              </a:rPr>
              <a:t>يتعلق بموظف العلاقات العامة وكيف يصنع روح الانسجام والتربط بين فريق العمل لماذا؟   </a:t>
            </a:r>
            <a:endParaRPr lang="ar-SA" dirty="0" smtClean="0">
              <a:solidFill>
                <a:srgbClr val="0070C0"/>
              </a:solidFill>
            </a:endParaRPr>
          </a:p>
          <a:p>
            <a:pPr marL="228600" indent="-228600" algn="r" defTabSz="914400" rtl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ar-SA" dirty="0"/>
          </a:p>
          <a:p>
            <a:pPr marL="285750" indent="-285750" algn="r" defTabSz="457200" rtl="1" eaLnBrk="1" latinLnBrk="0" hangingPunct="1">
              <a:buFont typeface="Arial" charset="0"/>
              <a:buChar char="•"/>
            </a:pPr>
            <a:r>
              <a:rPr lang="ar-SA" dirty="0" smtClean="0"/>
              <a:t>التسجيل : </a:t>
            </a:r>
          </a:p>
          <a:p>
            <a:pPr marL="285750" indent="-285750" algn="r" defTabSz="457200" rtl="1" eaLnBrk="1" latinLnBrk="0" hangingPunct="1">
              <a:buFont typeface="Arial" charset="0"/>
              <a:buChar char="•"/>
            </a:pPr>
            <a:r>
              <a:rPr lang="ar-SA" dirty="0" smtClean="0">
                <a:solidFill>
                  <a:srgbClr val="0070C0"/>
                </a:solidFill>
              </a:rPr>
              <a:t>وهو يعني كتابة الحقائق بكل أمانه والهدف منها ( ماذا ) ؟ الرجوع للمعلومات في المستقبل في وقت .</a:t>
            </a:r>
          </a:p>
          <a:p>
            <a:pPr marL="285750" indent="-285750" algn="r" defTabSz="457200" rtl="1" eaLnBrk="1" latinLnBrk="0" hangingPunct="1">
              <a:buFont typeface="Arial" charset="0"/>
              <a:buChar char="•"/>
            </a:pPr>
            <a:endParaRPr lang="ar-SA" dirty="0" smtClean="0">
              <a:solidFill>
                <a:srgbClr val="0070C0"/>
              </a:solidFill>
            </a:endParaRPr>
          </a:p>
          <a:p>
            <a:pPr marL="285750" indent="-285750" algn="r" defTabSz="457200" rtl="1" eaLnBrk="1" latinLnBrk="0" hangingPunct="1">
              <a:buFont typeface="Arial" charset="0"/>
              <a:buChar char="•"/>
            </a:pPr>
            <a:endParaRPr lang="ar-SA" dirty="0">
              <a:solidFill>
                <a:srgbClr val="0070C0"/>
              </a:solidFill>
            </a:endParaRPr>
          </a:p>
          <a:p>
            <a:pPr marL="285750" indent="-285750" algn="r" defTabSz="457200" rtl="1" eaLnBrk="1" latinLnBrk="0" hangingPunct="1">
              <a:buFont typeface="Arial" charset="0"/>
              <a:buChar char="•"/>
            </a:pPr>
            <a:r>
              <a:rPr lang="ar-SA" dirty="0" err="1" smtClean="0"/>
              <a:t>إتخاذ</a:t>
            </a:r>
            <a:r>
              <a:rPr lang="ar-SA" dirty="0" smtClean="0"/>
              <a:t> القرار : </a:t>
            </a:r>
          </a:p>
          <a:p>
            <a:pPr marL="285750" indent="-285750" algn="r" defTabSz="457200" rtl="1" eaLnBrk="1" latinLnBrk="0" hangingPunct="1">
              <a:buFont typeface="Arial" charset="0"/>
              <a:buChar char="•"/>
            </a:pPr>
            <a:r>
              <a:rPr lang="ar-SA" dirty="0" smtClean="0">
                <a:solidFill>
                  <a:srgbClr val="0070C0"/>
                </a:solidFill>
              </a:rPr>
              <a:t>هو وسيلة لإيجاد لعض الحلول الهادفة الغرض منها الوصول الى خلق الابداع داخل المؤسسة .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05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 smtClean="0">
                <a:solidFill>
                  <a:schemeClr val="accent5"/>
                </a:solidFill>
              </a:rPr>
              <a:t>تحقق الوظيفة التنظيمية لإدارة العلاقات العامة مجموعة فوائد            يمكن رصدها  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22219" y="2015732"/>
            <a:ext cx="9932636" cy="3450613"/>
          </a:xfrm>
        </p:spPr>
        <p:txBody>
          <a:bodyPr/>
          <a:lstStyle/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ar-SA" dirty="0" smtClean="0"/>
              <a:t>تحديد السلطة الممنوحة للفرد داخل المؤسسة.</a:t>
            </a: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ar-SA" dirty="0" smtClean="0"/>
              <a:t>تحديد العلاقات بوضوح بين الافراد العاملين في الإدارة.</a:t>
            </a: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ar-SA" dirty="0" smtClean="0"/>
              <a:t>تمكين من التوزيع العلمي للأعمال والوظائف بحيث نتفادى إسناد أعمال أو وظائف للأفراد بناء على عوامل شخصية.</a:t>
            </a: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ar-SA" dirty="0" smtClean="0"/>
              <a:t>القضاء على الازدواجية في العمل. </a:t>
            </a: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ar-SA" dirty="0" smtClean="0"/>
              <a:t>التنسيق بين النشاطات المختلفة في  العمل وذلك من خلال التقسيم الموضوعي للعمل. </a:t>
            </a: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ar-SA" dirty="0" smtClean="0"/>
              <a:t>نقل القرارات الى جميع أجزاء المنظمة.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30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 smtClean="0"/>
              <a:t>يرى كل من </a:t>
            </a:r>
            <a:r>
              <a:rPr lang="ar-SA" dirty="0" err="1" smtClean="0"/>
              <a:t>كاتليب</a:t>
            </a:r>
            <a:r>
              <a:rPr lang="ar-SA" dirty="0" smtClean="0"/>
              <a:t> وسنتر وبروم أن العاقات تنهض بمجموعة وظائف هي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ar-SA" dirty="0" smtClean="0">
                <a:solidFill>
                  <a:srgbClr val="0070C0"/>
                </a:solidFill>
              </a:rPr>
              <a:t>تسهيل وتأمين </a:t>
            </a:r>
            <a:r>
              <a:rPr lang="ar-SA" dirty="0" err="1" smtClean="0">
                <a:solidFill>
                  <a:srgbClr val="0070C0"/>
                </a:solidFill>
              </a:rPr>
              <a:t>إنتقال</a:t>
            </a:r>
            <a:r>
              <a:rPr lang="ar-SA" dirty="0" smtClean="0">
                <a:solidFill>
                  <a:srgbClr val="0070C0"/>
                </a:solidFill>
              </a:rPr>
              <a:t> الآراء بين الأطراف ....... من هي </a:t>
            </a:r>
            <a:r>
              <a:rPr lang="ar-SA" dirty="0" err="1" smtClean="0">
                <a:solidFill>
                  <a:srgbClr val="0070C0"/>
                </a:solidFill>
              </a:rPr>
              <a:t>الآطراف</a:t>
            </a:r>
            <a:r>
              <a:rPr lang="ar-SA" dirty="0" smtClean="0">
                <a:solidFill>
                  <a:srgbClr val="0070C0"/>
                </a:solidFill>
              </a:rPr>
              <a:t> </a:t>
            </a:r>
            <a:r>
              <a:rPr lang="ar-SA" dirty="0" smtClean="0">
                <a:solidFill>
                  <a:schemeClr val="accent5"/>
                </a:solidFill>
              </a:rPr>
              <a:t>؟ </a:t>
            </a: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ar-SA" dirty="0" smtClean="0"/>
              <a:t>( الجمهور والمنظمة ) </a:t>
            </a: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ar-SA" dirty="0" smtClean="0"/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ar-SA" dirty="0" smtClean="0">
                <a:solidFill>
                  <a:srgbClr val="0070C0"/>
                </a:solidFill>
              </a:rPr>
              <a:t>إطلاع المسئولين في المنظمة على السبل المناسبة لتنفيذ البرامج العملية. </a:t>
            </a: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ar-SA" dirty="0" smtClean="0">
              <a:solidFill>
                <a:srgbClr val="0070C0"/>
              </a:solidFill>
            </a:endParaRP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ar-SA" dirty="0" smtClean="0">
                <a:solidFill>
                  <a:srgbClr val="0070C0"/>
                </a:solidFill>
              </a:rPr>
              <a:t>تقديم المشورة وتنفيذ البرامج المعدة بهدف توسيع دائرة التفاعل بين المؤسسة والجهات المختلفة.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77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 smtClean="0">
                <a:solidFill>
                  <a:srgbClr val="002060"/>
                </a:solidFill>
              </a:rPr>
              <a:t>يمكن تحديد وظائف العلاقات العامة ضمن المحاور الأساسية للتخصصات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ar-SA" dirty="0" smtClean="0"/>
              <a:t> الوظائف الإعلامية:  </a:t>
            </a:r>
            <a:endParaRPr lang="ar-SA" dirty="0"/>
          </a:p>
          <a:p>
            <a:pPr marL="514350" indent="-51435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+mj-lt"/>
              <a:buAutoNum type="romanLcPeriod"/>
            </a:pPr>
            <a:r>
              <a:rPr lang="ar-SA" dirty="0" smtClean="0">
                <a:solidFill>
                  <a:schemeClr val="accent1">
                    <a:lumMod val="75000"/>
                  </a:schemeClr>
                </a:solidFill>
              </a:rPr>
              <a:t>توعية جمهور المنظمة بمخرجاتها ( سلعا وخدمات ) و كيفية الانتفاع منها </a:t>
            </a:r>
          </a:p>
          <a:p>
            <a:pPr marL="514350" indent="-51435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+mj-lt"/>
              <a:buAutoNum type="romanLcPeriod"/>
            </a:pPr>
            <a:r>
              <a:rPr lang="ar-SA" dirty="0" smtClean="0">
                <a:solidFill>
                  <a:schemeClr val="accent1">
                    <a:lumMod val="75000"/>
                  </a:schemeClr>
                </a:solidFill>
              </a:rPr>
              <a:t>تطوير تقنيات الأنشطة الإعلامية بما يحقق مرونة التفاعل الإيجابي مع جمهور المنظمة</a:t>
            </a:r>
          </a:p>
          <a:p>
            <a:pPr marL="514350" indent="-51435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+mj-lt"/>
              <a:buAutoNum type="romanLcPeriod"/>
            </a:pPr>
            <a:r>
              <a:rPr lang="ar-SA" dirty="0" smtClean="0">
                <a:solidFill>
                  <a:schemeClr val="accent1">
                    <a:lumMod val="75000"/>
                  </a:schemeClr>
                </a:solidFill>
              </a:rPr>
              <a:t>رفع كفاءة استخدام وسائل الاتصال مما يحسن من العلاقة مع الجمهور</a:t>
            </a:r>
            <a:endParaRPr lang="ar-SA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22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ar-SA" dirty="0" smtClean="0">
                <a:solidFill>
                  <a:srgbClr val="0070C0"/>
                </a:solidFill>
              </a:rPr>
              <a:t>وظائف الاستعلام : </a:t>
            </a:r>
            <a:endParaRPr lang="ar-SA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514350" indent="-51435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+mj-lt"/>
              <a:buAutoNum type="romanLcPeriod"/>
            </a:pPr>
            <a:r>
              <a:rPr lang="ar-SA" dirty="0" smtClean="0">
                <a:solidFill>
                  <a:schemeClr val="accent2">
                    <a:lumMod val="75000"/>
                  </a:schemeClr>
                </a:solidFill>
              </a:rPr>
              <a:t>إجراء البحوث المسحية </a:t>
            </a:r>
          </a:p>
          <a:p>
            <a:pPr marL="514350" indent="-51435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+mj-lt"/>
              <a:buAutoNum type="romanLcPeriod"/>
            </a:pPr>
            <a:r>
              <a:rPr lang="ar-SA" dirty="0" smtClean="0">
                <a:solidFill>
                  <a:schemeClr val="accent2">
                    <a:lumMod val="75000"/>
                  </a:schemeClr>
                </a:solidFill>
              </a:rPr>
              <a:t>تحليل مواقف الجمهور والرأي العام لماذا </a:t>
            </a:r>
            <a:endParaRPr lang="ar-SA" dirty="0">
              <a:solidFill>
                <a:schemeClr val="accent2">
                  <a:lumMod val="75000"/>
                </a:schemeClr>
              </a:solidFill>
            </a:endParaRPr>
          </a:p>
          <a:p>
            <a:pPr marL="514350" indent="-51435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+mj-lt"/>
              <a:buAutoNum type="romanLcPeriod"/>
            </a:pPr>
            <a:r>
              <a:rPr lang="ar-SA" dirty="0" smtClean="0">
                <a:solidFill>
                  <a:schemeClr val="accent2">
                    <a:lumMod val="75000"/>
                  </a:schemeClr>
                </a:solidFill>
              </a:rPr>
              <a:t>                </a:t>
            </a:r>
            <a:r>
              <a:rPr lang="ar-SA" dirty="0" smtClean="0"/>
              <a:t>( لمعالجة الجوانب السلبية منها ودعم الجوانب الإيجابية ).</a:t>
            </a:r>
            <a:r>
              <a:rPr lang="ar-SA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ar-SA" dirty="0" smtClean="0">
                <a:solidFill>
                  <a:srgbClr val="0070C0"/>
                </a:solidFill>
              </a:rPr>
              <a:t> </a:t>
            </a:r>
          </a:p>
          <a:p>
            <a:pPr marL="514350" indent="-51435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+mj-lt"/>
              <a:buAutoNum type="romanLcPeriod"/>
            </a:pPr>
            <a:endParaRPr lang="ar-SA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514350" indent="-51435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+mj-lt"/>
              <a:buAutoNum type="romanLcPeriod"/>
            </a:pP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46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ar-SA" dirty="0" smtClean="0"/>
              <a:t> وظائف التنسيق: </a:t>
            </a:r>
          </a:p>
          <a:p>
            <a:pPr marL="514350" indent="-51435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+mj-lt"/>
              <a:buAutoNum type="romanLcPeriod"/>
            </a:pPr>
            <a:r>
              <a:rPr lang="ar-SA" dirty="0" smtClean="0">
                <a:solidFill>
                  <a:schemeClr val="accent2">
                    <a:lumMod val="75000"/>
                  </a:schemeClr>
                </a:solidFill>
              </a:rPr>
              <a:t>ربط خطة العلقات العامة مع الخطط الأخرى بهدف ماذا ؟ </a:t>
            </a:r>
          </a:p>
          <a:p>
            <a:pPr marL="514350" indent="-51435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+mj-lt"/>
              <a:buAutoNum type="romanLcPeriod"/>
            </a:pPr>
            <a:r>
              <a:rPr lang="ar-SA" dirty="0" smtClean="0">
                <a:solidFill>
                  <a:schemeClr val="accent2">
                    <a:lumMod val="75000"/>
                  </a:schemeClr>
                </a:solidFill>
              </a:rPr>
              <a:t>برمجة أنشطة العلاقات العامة مع الأنشطة في المنظمة بما يمنع التداخل او  الازدواجية.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1175</TotalTime>
  <Words>394</Words>
  <Application>Microsoft Macintosh PowerPoint</Application>
  <PresentationFormat>Widescreen</PresentationFormat>
  <Paragraphs>51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Calibri</vt:lpstr>
      <vt:lpstr>Gill Sans MT</vt:lpstr>
      <vt:lpstr>Times New Roman</vt:lpstr>
      <vt:lpstr>Arial</vt:lpstr>
      <vt:lpstr>Gallery</vt:lpstr>
      <vt:lpstr>تخطيط برامج وحملات عامة </vt:lpstr>
      <vt:lpstr>PowerPoint Presentation</vt:lpstr>
      <vt:lpstr>تنقسم وظائف الإدارة الى سبعه وظائف أساسية:</vt:lpstr>
      <vt:lpstr>PowerPoint Presentation</vt:lpstr>
      <vt:lpstr>تحقق الوظيفة التنظيمية لإدارة العلاقات العامة مجموعة فوائد            يمكن رصدها  </vt:lpstr>
      <vt:lpstr>يرى كل من كاتليب وسنتر وبروم أن العاقات تنهض بمجموعة وظائف هي </vt:lpstr>
      <vt:lpstr>يمكن تحديد وظائف العلاقات العامة ضمن المحاور الأساسية للتخصصات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تخطيط برامج وحملات عامة </dc:title>
  <dc:creator>MOHAMMAD TALAL A MESAWA</dc:creator>
  <cp:lastModifiedBy>MOHAMMAD TALAL A MESAWA</cp:lastModifiedBy>
  <cp:revision>27</cp:revision>
  <dcterms:created xsi:type="dcterms:W3CDTF">2018-09-15T15:01:58Z</dcterms:created>
  <dcterms:modified xsi:type="dcterms:W3CDTF">2018-09-16T20:27:56Z</dcterms:modified>
</cp:coreProperties>
</file>