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y="6858000" cx="9144000"/>
  <p:notesSz cx="6858000" cy="9144000"/>
  <p:defaultTextStyle>
    <a:defPPr lvl="0">
      <a:defRPr lang="ar-SA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7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21" Type="http://schemas.openxmlformats.org/officeDocument/2006/relationships/slide" Target="slides/slide18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6" Type="http://schemas.openxmlformats.org/officeDocument/2006/relationships/slide" Target="slides/slide3.xml"/><Relationship Id="rId18" Type="http://schemas.openxmlformats.org/officeDocument/2006/relationships/slide" Target="slides/slide15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sz="6000" b="1" dirty="0" smtClean="0"/>
              <a:t>المعمل الأول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212976"/>
            <a:ext cx="6400800" cy="1752600"/>
          </a:xfrm>
        </p:spPr>
        <p:txBody>
          <a:bodyPr>
            <a:normAutofit/>
          </a:bodyPr>
          <a:lstStyle/>
          <a:p>
            <a:r>
              <a:rPr lang="ar-SA" sz="8800" b="1" dirty="0" smtClean="0">
                <a:solidFill>
                  <a:schemeClr val="tx1"/>
                </a:solidFill>
                <a:cs typeface="+mj-cs"/>
              </a:rPr>
              <a:t>المجاهر</a:t>
            </a:r>
            <a:endParaRPr lang="en-US" sz="8800" b="1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Wael Documents\AA محاضرات\الأحياء العامة\صور\S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"/>
            <a:ext cx="3707904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:\Wael Documents\AA محاضرات\الأحياء العامة\صور\TE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05064"/>
            <a:ext cx="6264696" cy="268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شكل يوضح اسلوب عمل المجهر الضوئي والمجهر الإلكتروني والفرق بينهما</a:t>
            </a:r>
            <a:endParaRPr lang="en-US" b="1" u="sng" dirty="0"/>
          </a:p>
        </p:txBody>
      </p:sp>
      <p:pic>
        <p:nvPicPr>
          <p:cNvPr id="5122" name="Picture 2" descr="E:\Wael Documents\AA محاضرات\الأحياء العامة\صور\New folder\20170924_2348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74" y="1394496"/>
            <a:ext cx="7056710" cy="534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المجهر الإلكتروني النافذ</a:t>
            </a:r>
            <a:endParaRPr lang="en-US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196752"/>
            <a:ext cx="4032448" cy="5376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المجهر الإلكتروني الماسح</a:t>
            </a:r>
            <a:endParaRPr lang="en-US" b="1" u="sng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06742"/>
            <a:ext cx="7416824" cy="556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مقارنة بين المجهر الضوئي والمجهر الإلكتروني</a:t>
            </a:r>
            <a:endParaRPr lang="en-US" b="1" u="sng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95537" y="1124746"/>
          <a:ext cx="8280918" cy="5256582"/>
        </p:xfrm>
        <a:graphic>
          <a:graphicData uri="http://schemas.openxmlformats.org/drawingml/2006/table">
            <a:tbl>
              <a:tblPr rtl="1"/>
              <a:tblGrid>
                <a:gridCol w="2760306"/>
                <a:gridCol w="2760306"/>
                <a:gridCol w="2760306"/>
              </a:tblGrid>
              <a:tr h="584064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dirty="0">
                          <a:latin typeface="Times New Roman"/>
                          <a:ea typeface="Calibri"/>
                          <a:cs typeface="Times New Roman"/>
                        </a:rPr>
                        <a:t>وجه المقارنة</a:t>
                      </a:r>
                      <a:endParaRPr lang="en-US" sz="2400" b="1" dirty="0"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>
                          <a:latin typeface="Times New Roman"/>
                          <a:ea typeface="Calibri"/>
                          <a:cs typeface="Times New Roman"/>
                        </a:rPr>
                        <a:t>المجهر الضوئى  (</a:t>
                      </a:r>
                      <a:r>
                        <a:rPr lang="en-US" sz="2400" b="1" kern="1200">
                          <a:latin typeface="Times New Roman"/>
                          <a:ea typeface="Calibri"/>
                          <a:cs typeface="Times New Roman"/>
                        </a:rPr>
                        <a:t>LM</a:t>
                      </a:r>
                      <a:r>
                        <a:rPr lang="ar-SA" sz="2400" b="1" kern="12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400" b="1"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>
                          <a:latin typeface="Times New Roman"/>
                          <a:ea typeface="Calibri"/>
                          <a:cs typeface="Times New Roman"/>
                        </a:rPr>
                        <a:t>المجهر الإلكترونى (</a:t>
                      </a:r>
                      <a:r>
                        <a:rPr lang="en-US" sz="2400" b="1" kern="1200">
                          <a:latin typeface="Times New Roman"/>
                          <a:ea typeface="Calibri"/>
                          <a:cs typeface="Times New Roman"/>
                        </a:rPr>
                        <a:t>EM</a:t>
                      </a:r>
                      <a:r>
                        <a:rPr lang="ar-SA" sz="2400" b="1" kern="120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400" b="1"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064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>
                          <a:latin typeface="Times New Roman"/>
                          <a:ea typeface="Calibri"/>
                          <a:cs typeface="Times New Roman"/>
                        </a:rPr>
                        <a:t>العمود البصرى</a:t>
                      </a:r>
                      <a:endParaRPr lang="en-US" sz="2400" b="1"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0" kern="1200" dirty="0">
                          <a:latin typeface="Times New Roman"/>
                          <a:ea typeface="Calibri"/>
                          <a:cs typeface="Times New Roman"/>
                        </a:rPr>
                        <a:t>يمر خلاله الضوء</a:t>
                      </a:r>
                      <a:endParaRPr lang="en-US" sz="2400" b="0" dirty="0"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0" kern="1200">
                          <a:latin typeface="Times New Roman"/>
                          <a:ea typeface="Calibri"/>
                          <a:cs typeface="Times New Roman"/>
                        </a:rPr>
                        <a:t>يمر خلاله الإلكترونات</a:t>
                      </a:r>
                      <a:endParaRPr lang="en-US" sz="2400" b="0"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064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>
                          <a:latin typeface="Times New Roman"/>
                          <a:ea typeface="Calibri"/>
                          <a:cs typeface="Times New Roman"/>
                        </a:rPr>
                        <a:t>مصدر الإضاءة</a:t>
                      </a:r>
                      <a:endParaRPr lang="en-US" sz="2400" b="1"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0" kern="1200" dirty="0">
                          <a:latin typeface="Times New Roman"/>
                          <a:ea typeface="Calibri"/>
                          <a:cs typeface="Times New Roman"/>
                        </a:rPr>
                        <a:t>مصباح كهربى</a:t>
                      </a:r>
                      <a:endParaRPr lang="en-US" sz="2400" b="0" dirty="0"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0" kern="1200" dirty="0">
                          <a:latin typeface="Times New Roman"/>
                          <a:ea typeface="Calibri"/>
                          <a:cs typeface="Times New Roman"/>
                        </a:rPr>
                        <a:t>مدفع إلكترونات</a:t>
                      </a:r>
                      <a:endParaRPr lang="en-US" sz="2400" b="0" dirty="0"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064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 kern="1200">
                          <a:latin typeface="Times New Roman"/>
                          <a:ea typeface="Calibri"/>
                          <a:cs typeface="Times New Roman"/>
                        </a:rPr>
                        <a:t>نوع العدسات</a:t>
                      </a:r>
                      <a:endParaRPr lang="en-US" sz="2400" b="1"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0" kern="1200">
                          <a:latin typeface="Times New Roman"/>
                          <a:ea typeface="Calibri"/>
                          <a:cs typeface="Times New Roman"/>
                        </a:rPr>
                        <a:t>زجاجية</a:t>
                      </a:r>
                      <a:endParaRPr lang="en-US" sz="2400" b="0"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0" kern="1200" dirty="0">
                          <a:latin typeface="Times New Roman"/>
                          <a:ea typeface="Calibri"/>
                          <a:cs typeface="Times New Roman"/>
                        </a:rPr>
                        <a:t>كهرومغناطيسية</a:t>
                      </a:r>
                      <a:endParaRPr lang="en-US" sz="2400" b="0" dirty="0"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131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Times New Roman"/>
                          <a:ea typeface="Calibri"/>
                          <a:cs typeface="Times New Roman"/>
                        </a:rPr>
                        <a:t>مشاهدة العينة</a:t>
                      </a:r>
                      <a:endParaRPr lang="en-US" sz="2400" b="1"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0" kern="1200">
                          <a:latin typeface="Times New Roman"/>
                          <a:ea typeface="Calibri"/>
                          <a:cs typeface="Times New Roman"/>
                        </a:rPr>
                        <a:t>تتم بالعين المجردة</a:t>
                      </a:r>
                      <a:endParaRPr lang="en-US" sz="2400" b="0"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0" kern="1200" dirty="0">
                          <a:latin typeface="Times New Roman"/>
                          <a:ea typeface="Calibri"/>
                          <a:cs typeface="Times New Roman"/>
                        </a:rPr>
                        <a:t>تتم من خلال شاشة </a:t>
                      </a:r>
                      <a:r>
                        <a:rPr lang="ar-SA" sz="2400" b="0" kern="1200" dirty="0" err="1">
                          <a:latin typeface="Times New Roman"/>
                          <a:ea typeface="Calibri"/>
                          <a:cs typeface="Times New Roman"/>
                        </a:rPr>
                        <a:t>فلوروسنتية</a:t>
                      </a:r>
                      <a:endParaRPr lang="en-US" sz="2400" b="0" dirty="0"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195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1">
                          <a:latin typeface="Times New Roman"/>
                          <a:ea typeface="Calibri"/>
                          <a:cs typeface="Times New Roman"/>
                        </a:rPr>
                        <a:t>تغيير قوة التكبير</a:t>
                      </a:r>
                      <a:endParaRPr lang="en-US" sz="2400" b="1"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0" dirty="0">
                          <a:latin typeface="Times New Roman"/>
                          <a:ea typeface="Calibri"/>
                          <a:cs typeface="Times New Roman"/>
                        </a:rPr>
                        <a:t>يكون عن طريق تغيير العدسات من قوة صغرى إلى قوة كبرى</a:t>
                      </a:r>
                      <a:endParaRPr lang="en-US" sz="2400" b="0" dirty="0"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b="0" dirty="0">
                          <a:latin typeface="Times New Roman"/>
                          <a:ea typeface="Calibri"/>
                          <a:cs typeface="Times New Roman"/>
                        </a:rPr>
                        <a:t>عن طريق تغيير شدة التيار الكهربى المار خلال الملف الكهربي</a:t>
                      </a:r>
                      <a:endParaRPr lang="en-US" sz="2400" b="0" dirty="0">
                        <a:latin typeface="Times New Roman"/>
                        <a:ea typeface="Calibri"/>
                        <a:cs typeface="Traditional Arabic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u="sng" dirty="0" smtClean="0"/>
              <a:t>الجزء العملي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 algn="just"/>
            <a:r>
              <a:rPr lang="ar-SA" dirty="0" smtClean="0">
                <a:cs typeface="+mj-cs"/>
              </a:rPr>
              <a:t>تحضير عينة من لب الطماطم أو بشرة البصل وفحصها على المجهر الضوئي المركب للتدريب على استخدام المجهر.</a:t>
            </a:r>
          </a:p>
          <a:p>
            <a:pPr lvl="0" algn="just"/>
            <a:r>
              <a:rPr lang="ar-SA" dirty="0" smtClean="0">
                <a:cs typeface="+mj-cs"/>
              </a:rPr>
              <a:t>قم برسم العينة التي قمت بتحضيرها.</a:t>
            </a:r>
            <a:endParaRPr lang="en-US" dirty="0" smtClean="0">
              <a:cs typeface="+mj-cs"/>
            </a:endParaRPr>
          </a:p>
          <a:p>
            <a:pPr lvl="0" algn="just"/>
            <a:r>
              <a:rPr lang="ar-SA" dirty="0" smtClean="0">
                <a:cs typeface="+mj-cs"/>
              </a:rPr>
              <a:t>كتابة البيانات الأساسية للمجهر الضوئي المركب وتصحيحها قبل مغادرة المعمل.</a:t>
            </a:r>
            <a:endParaRPr lang="en-US" dirty="0" smtClean="0">
              <a:cs typeface="+mj-cs"/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Wael Documents\AA محاضرات\الأحياء العامة\صور\New folder\20170925_0107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4000"/>
            <a:ext cx="7315200" cy="635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ael Documents\AA محاضرات\الأحياء العامة\صور\New folder\20171008_201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9"/>
            <a:ext cx="6783515" cy="64597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ar-SA" b="1" dirty="0" smtClean="0"/>
              <a:t>أكتب البيانات الأساسية للمجهر الضوئي المركب</a:t>
            </a:r>
            <a:endParaRPr lang="en-US" dirty="0"/>
          </a:p>
        </p:txBody>
      </p:sp>
      <p:pic>
        <p:nvPicPr>
          <p:cNvPr id="28674" name="Picture 2" descr="E:\Wael Documents\AA محاضرات\الأحياء العامة\صور\New folder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701946" cy="6034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 u="sng" dirty="0" smtClean="0"/>
              <a:t>أنواع المجاهر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pPr>
              <a:buNone/>
            </a:pPr>
            <a:r>
              <a:rPr lang="ar-SA" b="1" dirty="0" smtClean="0">
                <a:cs typeface="+mj-cs"/>
              </a:rPr>
              <a:t>1- المجهر الضوئي المركب </a:t>
            </a:r>
            <a:r>
              <a:rPr lang="en-US" sz="2800" b="1" dirty="0" smtClean="0">
                <a:latin typeface="Times New Roman" pitchFamily="18" charset="0"/>
                <a:cs typeface="+mj-cs"/>
              </a:rPr>
              <a:t>Compound</a:t>
            </a:r>
            <a:r>
              <a:rPr lang="en-US" sz="2800" b="1" dirty="0" smtClean="0">
                <a:cs typeface="+mj-cs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+mj-cs"/>
              </a:rPr>
              <a:t>light microscope)</a:t>
            </a:r>
            <a:r>
              <a:rPr lang="ar-SA" sz="2800" b="1" dirty="0" err="1" smtClean="0">
                <a:cs typeface="+mj-cs"/>
              </a:rPr>
              <a:t>)</a:t>
            </a:r>
            <a:endParaRPr lang="ar-SA" sz="2800" b="1" dirty="0" smtClean="0">
              <a:cs typeface="+mj-cs"/>
            </a:endParaRPr>
          </a:p>
          <a:p>
            <a:pPr>
              <a:buNone/>
            </a:pPr>
            <a:r>
              <a:rPr lang="ar-SA" b="1" dirty="0" smtClean="0">
                <a:cs typeface="+mj-cs"/>
              </a:rPr>
              <a:t>2- المجهر </a:t>
            </a:r>
            <a:r>
              <a:rPr lang="ar-SA" b="1" dirty="0" err="1" smtClean="0">
                <a:cs typeface="+mj-cs"/>
              </a:rPr>
              <a:t>الإلكتروني 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Electron microscope</a:t>
            </a:r>
            <a:r>
              <a:rPr lang="ar-SA" b="1" dirty="0" err="1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b="1" dirty="0" smtClean="0">
                <a:cs typeface="+mj-cs"/>
              </a:rPr>
              <a:t> </a:t>
            </a:r>
            <a:endParaRPr lang="en-US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u="sng" dirty="0" smtClean="0"/>
              <a:t>1- المجهر الضوئي المركب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algn="just"/>
            <a:r>
              <a:rPr lang="ar-SA" dirty="0" smtClean="0">
                <a:cs typeface="+mj-cs"/>
              </a:rPr>
              <a:t>من الأدوات الأساسية المستخدمة في دراسة كل علوم الأحياء.</a:t>
            </a:r>
          </a:p>
          <a:p>
            <a:pPr algn="just"/>
            <a:r>
              <a:rPr lang="ar-SA" dirty="0" smtClean="0">
                <a:cs typeface="+mj-cs"/>
              </a:rPr>
              <a:t>تستخدم فيه مجموعة عدسات زجاجية للتكبير بالإضافة إلى مصدر </a:t>
            </a:r>
            <a:r>
              <a:rPr lang="ar-SA" dirty="0" err="1" smtClean="0">
                <a:cs typeface="+mj-cs"/>
              </a:rPr>
              <a:t>إضاءة </a:t>
            </a:r>
            <a:r>
              <a:rPr lang="ar-SA" dirty="0" smtClean="0">
                <a:cs typeface="+mj-cs"/>
              </a:rPr>
              <a:t>(مرآه أو مصباح كهربي</a:t>
            </a:r>
            <a:r>
              <a:rPr lang="ar-SA" dirty="0" err="1" smtClean="0">
                <a:cs typeface="+mj-cs"/>
              </a:rPr>
              <a:t>).</a:t>
            </a:r>
            <a:endParaRPr lang="ar-SA" dirty="0" smtClean="0">
              <a:cs typeface="+mj-cs"/>
            </a:endParaRPr>
          </a:p>
          <a:p>
            <a:pPr algn="just"/>
            <a:r>
              <a:rPr lang="ar-SA" dirty="0" smtClean="0"/>
              <a:t>يمر الضوء من خلال العينة بما يسمح لمجموعة العدسات بتكبير الصورة </a:t>
            </a:r>
            <a:r>
              <a:rPr lang="ar-SA" dirty="0" err="1" smtClean="0"/>
              <a:t>وإيضاحها.</a:t>
            </a:r>
            <a:r>
              <a:rPr lang="ar-SA" dirty="0" smtClean="0"/>
              <a:t> لذا يجب أن تكون العينة غير سميكة </a:t>
            </a:r>
            <a:r>
              <a:rPr lang="ar-SA" dirty="0" err="1" smtClean="0"/>
              <a:t>ومفلطحة </a:t>
            </a:r>
            <a:r>
              <a:rPr lang="ar-SA" dirty="0" smtClean="0"/>
              <a:t>(حتى يمر الضوء من خلالها</a:t>
            </a:r>
            <a:r>
              <a:rPr lang="ar-SA" dirty="0" err="1" smtClean="0"/>
              <a:t>).</a:t>
            </a:r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u="sng" dirty="0" smtClean="0"/>
              <a:t>أجزاء المجهر الضوئي المركب</a:t>
            </a:r>
            <a:endParaRPr lang="en-US" b="1" u="sng" dirty="0"/>
          </a:p>
        </p:txBody>
      </p:sp>
      <p:pic>
        <p:nvPicPr>
          <p:cNvPr id="1026" name="Picture 2" descr="102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254" y="1412776"/>
            <a:ext cx="6992138" cy="50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أجزاء المجهر الضوئي المركب</a:t>
            </a:r>
            <a:endParaRPr lang="en-US" b="1" u="sng" dirty="0"/>
          </a:p>
        </p:txBody>
      </p:sp>
      <p:pic>
        <p:nvPicPr>
          <p:cNvPr id="2051" name="Picture 3" descr="E:\Wael Documents\AA محاضرات\الأحياء العامة\صور\New folder\Pictur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95127"/>
            <a:ext cx="5544616" cy="591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أنواع المجاهر الضوئية المركبة</a:t>
            </a:r>
            <a:endParaRPr lang="en-US" b="1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980729"/>
            <a:ext cx="8507288" cy="1656184"/>
          </a:xfrm>
        </p:spPr>
        <p:txBody>
          <a:bodyPr/>
          <a:lstStyle/>
          <a:p>
            <a:pPr algn="just"/>
            <a:r>
              <a:rPr lang="ar-SA" dirty="0" smtClean="0"/>
              <a:t>قد يكون للمجهر عدسة عينية واحدة أو عدستان عينيتان.</a:t>
            </a:r>
          </a:p>
          <a:p>
            <a:pPr algn="just"/>
            <a:r>
              <a:rPr lang="ar-SA" dirty="0" smtClean="0"/>
              <a:t>وقد يكون مصدر الإضاءة مرآه تعكس الإضاءة أو مصباح كهربي.</a:t>
            </a:r>
          </a:p>
        </p:txBody>
      </p:sp>
      <p:pic>
        <p:nvPicPr>
          <p:cNvPr id="3074" name="Picture 2" descr="E:\Wael Documents\AA محاضرات\الأحياء العامة\صور\New folder\20170924_234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11139" y="765325"/>
            <a:ext cx="3888433" cy="7631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ar-SA" b="1" u="sng" dirty="0" smtClean="0"/>
              <a:t>1- المجهر الضوئي المركب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7861"/>
            <a:ext cx="8507288" cy="521744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ar-SA" b="1" u="sng" dirty="0" smtClean="0">
                <a:cs typeface="+mj-cs"/>
              </a:rPr>
              <a:t>قوة </a:t>
            </a:r>
            <a:r>
              <a:rPr lang="ar-SA" b="1" u="sng" dirty="0" err="1" smtClean="0">
                <a:cs typeface="+mj-cs"/>
              </a:rPr>
              <a:t>التكبير (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Magnification power</a:t>
            </a:r>
            <a:r>
              <a:rPr lang="ar-SA" b="1" u="sng" dirty="0" err="1" smtClean="0">
                <a:cs typeface="+mj-cs"/>
              </a:rPr>
              <a:t>):</a:t>
            </a:r>
            <a:r>
              <a:rPr lang="ar-SA" b="1" u="sng" dirty="0" smtClean="0">
                <a:cs typeface="+mj-cs"/>
              </a:rPr>
              <a:t> </a:t>
            </a:r>
            <a:endParaRPr lang="en-US" b="1" u="sng" dirty="0" smtClean="0">
              <a:cs typeface="+mj-cs"/>
            </a:endParaRPr>
          </a:p>
          <a:p>
            <a:pPr algn="just">
              <a:buNone/>
            </a:pPr>
            <a:r>
              <a:rPr lang="ar-SA" dirty="0" smtClean="0">
                <a:cs typeface="+mj-cs"/>
              </a:rPr>
              <a:t>هي حاصل ضرب قوة تكبير العدسة العينية في العدسة الشيئية.</a:t>
            </a:r>
          </a:p>
          <a:p>
            <a:pPr algn="just"/>
            <a:r>
              <a:rPr lang="ar-SA" dirty="0" smtClean="0">
                <a:cs typeface="+mj-cs"/>
              </a:rPr>
              <a:t>مثال: عند استخدام عدسة عينية قوة تكبيرها 10 وعدسة شيئية قوة تكبيرها 4 فإن قوة </a:t>
            </a:r>
            <a:r>
              <a:rPr lang="ar-SA" dirty="0" err="1" smtClean="0">
                <a:cs typeface="+mj-cs"/>
              </a:rPr>
              <a:t>التكبير </a:t>
            </a:r>
            <a:r>
              <a:rPr lang="ar-SA" dirty="0" smtClean="0">
                <a:cs typeface="+mj-cs"/>
              </a:rPr>
              <a:t>= 4 </a:t>
            </a:r>
            <a:r>
              <a:rPr lang="en-US" dirty="0" smtClean="0">
                <a:cs typeface="+mj-cs"/>
              </a:rPr>
              <a:t>X</a:t>
            </a:r>
            <a:r>
              <a:rPr lang="ar-SA" dirty="0" smtClean="0">
                <a:cs typeface="+mj-cs"/>
              </a:rPr>
              <a:t> </a:t>
            </a:r>
            <a:r>
              <a:rPr lang="ar-SA" dirty="0" err="1" smtClean="0">
                <a:cs typeface="+mj-cs"/>
              </a:rPr>
              <a:t>10 </a:t>
            </a:r>
            <a:r>
              <a:rPr lang="ar-SA" dirty="0" smtClean="0">
                <a:cs typeface="+mj-cs"/>
              </a:rPr>
              <a:t>= 40 مرة</a:t>
            </a:r>
          </a:p>
          <a:p>
            <a:pPr algn="just"/>
            <a:r>
              <a:rPr lang="ar-SA" b="1" u="sng" dirty="0" smtClean="0">
                <a:cs typeface="+mj-cs"/>
              </a:rPr>
              <a:t>قوة </a:t>
            </a:r>
            <a:r>
              <a:rPr lang="ar-SA" b="1" u="sng" dirty="0" err="1" smtClean="0">
                <a:cs typeface="+mj-cs"/>
              </a:rPr>
              <a:t>الإيضاح </a:t>
            </a:r>
            <a:r>
              <a:rPr lang="ar-SA" b="1" u="sng" dirty="0" err="1" smtClean="0">
                <a:latin typeface="Times New Roman" pitchFamily="18" charset="0"/>
                <a:cs typeface="+mj-cs"/>
              </a:rPr>
              <a:t>(</a:t>
            </a:r>
            <a:r>
              <a:rPr lang="en-US" b="1" u="sng" dirty="0" smtClean="0">
                <a:latin typeface="Times New Roman" pitchFamily="18" charset="0"/>
                <a:cs typeface="+mj-cs"/>
              </a:rPr>
              <a:t>Resolving power - Resolution</a:t>
            </a:r>
            <a:r>
              <a:rPr lang="ar-SA" b="1" u="sng" dirty="0" err="1" smtClean="0">
                <a:latin typeface="Times New Roman" pitchFamily="18" charset="0"/>
                <a:cs typeface="+mj-cs"/>
              </a:rPr>
              <a:t>):</a:t>
            </a:r>
            <a:r>
              <a:rPr lang="ar-SA" b="1" u="sng" dirty="0" smtClean="0">
                <a:cs typeface="+mj-cs"/>
              </a:rPr>
              <a:t> </a:t>
            </a:r>
            <a:endParaRPr lang="en-US" b="1" u="sng" dirty="0" smtClean="0">
              <a:cs typeface="+mj-cs"/>
            </a:endParaRPr>
          </a:p>
          <a:p>
            <a:pPr algn="just">
              <a:buNone/>
            </a:pPr>
            <a:r>
              <a:rPr lang="ar-SA" dirty="0" smtClean="0">
                <a:cs typeface="+mj-cs"/>
              </a:rPr>
              <a:t>هي أقل مسافة ممكنة بين نقطتين بحيث تبدو كل منهما منفصلة عن الأخرى وواضحة المعالم.</a:t>
            </a:r>
          </a:p>
          <a:p>
            <a:pPr algn="just">
              <a:buNone/>
            </a:pPr>
            <a:endParaRPr lang="ar-SA" dirty="0" smtClean="0">
              <a:cs typeface="+mj-cs"/>
            </a:endParaRPr>
          </a:p>
          <a:p>
            <a:pPr indent="1588" algn="just">
              <a:buNone/>
            </a:pPr>
            <a:r>
              <a:rPr lang="ar-SA" dirty="0" smtClean="0"/>
              <a:t>ويتفوق المجهر الإلكتروني على المجهر الضوئي بدرجة كبيرة في قوة التكبير والإيضاح مع التأكيد أنه مع زيادة تكبير العينة تظهر منها دائما مساحة </a:t>
            </a:r>
            <a:r>
              <a:rPr lang="ar-SA" dirty="0" err="1" smtClean="0"/>
              <a:t>أقل.</a:t>
            </a:r>
            <a:endParaRPr lang="ar-SA" dirty="0" smtClean="0"/>
          </a:p>
          <a:p>
            <a:pPr algn="just">
              <a:buNone/>
            </a:pPr>
            <a:endParaRPr lang="ar-SA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b="1" u="sng" dirty="0" smtClean="0"/>
              <a:t>مثال يوضح قوة التكبير والإيضاح والفرق بينهما</a:t>
            </a:r>
            <a:endParaRPr lang="en-US" b="1" u="sng" dirty="0"/>
          </a:p>
        </p:txBody>
      </p:sp>
      <p:pic>
        <p:nvPicPr>
          <p:cNvPr id="4098" name="Picture 2" descr="E:\Wael Documents\AA محاضرات\الأحياء العامة\صور\20170924_18250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710" y="1324327"/>
            <a:ext cx="8862786" cy="5057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63408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2</a:t>
            </a:r>
            <a:r>
              <a:rPr lang="ar-SA" b="1" u="sng" dirty="0" smtClean="0"/>
              <a:t>- المجهر </a:t>
            </a:r>
            <a:r>
              <a:rPr lang="ar-SA" b="1" u="sng" dirty="0" err="1" smtClean="0"/>
              <a:t>الإلكتروني (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Electron microscope</a:t>
            </a:r>
            <a:r>
              <a:rPr lang="ar-SA" b="1" u="sng" dirty="0" err="1" smtClean="0"/>
              <a:t>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7861"/>
            <a:ext cx="8507288" cy="5217443"/>
          </a:xfrm>
        </p:spPr>
        <p:txBody>
          <a:bodyPr>
            <a:normAutofit/>
          </a:bodyPr>
          <a:lstStyle/>
          <a:p>
            <a:pPr algn="just"/>
            <a:r>
              <a:rPr lang="ar-SA" dirty="0" smtClean="0">
                <a:cs typeface="+mj-cs"/>
              </a:rPr>
              <a:t>سمي بهذا </a:t>
            </a:r>
            <a:r>
              <a:rPr lang="ar-SA" dirty="0" err="1" smtClean="0">
                <a:cs typeface="+mj-cs"/>
              </a:rPr>
              <a:t>الإسم</a:t>
            </a:r>
            <a:r>
              <a:rPr lang="ar-SA" dirty="0" smtClean="0">
                <a:cs typeface="+mj-cs"/>
              </a:rPr>
              <a:t> نظرا لاستخدام شعاع من الالكترونات يتم تسليطه على العينة فيعكس صورتها على شاشة.</a:t>
            </a:r>
          </a:p>
          <a:p>
            <a:pPr algn="just">
              <a:buNone/>
            </a:pPr>
            <a:r>
              <a:rPr lang="ar-SA" b="1" u="sng" dirty="0" smtClean="0">
                <a:cs typeface="+mj-cs"/>
              </a:rPr>
              <a:t>المجهر الالكتروني نوعان </a:t>
            </a:r>
            <a:r>
              <a:rPr lang="ar-SA" b="1" u="sng" dirty="0" err="1" smtClean="0">
                <a:cs typeface="+mj-cs"/>
              </a:rPr>
              <a:t>هما:</a:t>
            </a:r>
            <a:endParaRPr lang="ar-SA" b="1" u="sng" dirty="0" smtClean="0">
              <a:cs typeface="+mj-cs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ar-SA" b="1" dirty="0" smtClean="0">
                <a:cs typeface="+mj-cs"/>
              </a:rPr>
              <a:t>المجهر الإلكتروني </a:t>
            </a:r>
            <a:r>
              <a:rPr lang="ar-SA" b="1" dirty="0" err="1" smtClean="0">
                <a:cs typeface="+mj-cs"/>
              </a:rPr>
              <a:t>النافذ </a:t>
            </a:r>
            <a:r>
              <a:rPr lang="ar-SA" dirty="0" smtClean="0">
                <a:cs typeface="+mj-cs"/>
              </a:rPr>
              <a:t>(يعطي صورة لما بداخل العينة</a:t>
            </a:r>
            <a:r>
              <a:rPr lang="ar-SA" dirty="0" err="1" smtClean="0">
                <a:cs typeface="+mj-cs"/>
              </a:rPr>
              <a:t>).</a:t>
            </a:r>
            <a:endParaRPr lang="ar-SA" dirty="0" smtClean="0">
              <a:cs typeface="+mj-cs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ar-SA" b="1" dirty="0" smtClean="0">
                <a:cs typeface="+mj-cs"/>
              </a:rPr>
              <a:t>المجهر الإلكتروني </a:t>
            </a:r>
            <a:r>
              <a:rPr lang="ar-SA" b="1" dirty="0" err="1" smtClean="0">
                <a:cs typeface="+mj-cs"/>
              </a:rPr>
              <a:t>الماسح </a:t>
            </a:r>
            <a:r>
              <a:rPr lang="ar-SA" dirty="0" smtClean="0">
                <a:cs typeface="+mj-cs"/>
              </a:rPr>
              <a:t>(يعطي صورة للسطح الخارجي للعينة</a:t>
            </a:r>
            <a:r>
              <a:rPr lang="ar-SA" dirty="0" err="1" smtClean="0">
                <a:cs typeface="+mj-cs"/>
              </a:rPr>
              <a:t>).</a:t>
            </a:r>
            <a:endParaRPr lang="en-US" dirty="0" smtClean="0">
              <a:cs typeface="+mj-cs"/>
            </a:endParaRPr>
          </a:p>
          <a:p>
            <a:pPr algn="just">
              <a:buNone/>
            </a:pPr>
            <a:endParaRPr lang="ar-SA" dirty="0" smtClean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