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92A3E-F718-4380-A729-9C0C118A9764}" type="datetimeFigureOut">
              <a:rPr lang="en-US" smtClean="0"/>
              <a:pPr/>
              <a:t>4/5/2020</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1DE60-F019-4457-B269-A3DEEF867455}" type="slidenum">
              <a:rPr lang="en-US" smtClean="0"/>
              <a:pPr/>
              <a:t>‹#›</a:t>
            </a:fld>
            <a:endParaRPr lang="en-US"/>
          </a:p>
        </p:txBody>
      </p:sp>
    </p:spTree>
    <p:extLst>
      <p:ext uri="{BB962C8B-B14F-4D97-AF65-F5344CB8AC3E}">
        <p14:creationId xmlns:p14="http://schemas.microsoft.com/office/powerpoint/2010/main" val="271338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C8DC57A8-AE18-4654-B6AF-04B3577165BE}" type="slidenum">
              <a:rPr lang="ar-BH" smtClean="0">
                <a:solidFill>
                  <a:prstClr val="black"/>
                </a:solidFill>
              </a:rPr>
              <a:pPr/>
              <a:t>1</a:t>
            </a:fld>
            <a:endParaRPr lang="ar-BH">
              <a:solidFill>
                <a:prstClr val="black"/>
              </a:solidFill>
            </a:endParaRPr>
          </a:p>
        </p:txBody>
      </p:sp>
    </p:spTree>
    <p:extLst>
      <p:ext uri="{BB962C8B-B14F-4D97-AF65-F5344CB8AC3E}">
        <p14:creationId xmlns:p14="http://schemas.microsoft.com/office/powerpoint/2010/main" val="338364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pPr/>
              <a:t>10</a:t>
            </a:fld>
            <a:endParaRPr lang="en-US"/>
          </a:p>
        </p:txBody>
      </p:sp>
    </p:spTree>
    <p:extLst>
      <p:ext uri="{BB962C8B-B14F-4D97-AF65-F5344CB8AC3E}">
        <p14:creationId xmlns:p14="http://schemas.microsoft.com/office/powerpoint/2010/main" val="369997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pPr/>
              <a:t>11</a:t>
            </a:fld>
            <a:endParaRPr lang="en-US"/>
          </a:p>
        </p:txBody>
      </p:sp>
    </p:spTree>
    <p:extLst>
      <p:ext uri="{BB962C8B-B14F-4D97-AF65-F5344CB8AC3E}">
        <p14:creationId xmlns:p14="http://schemas.microsoft.com/office/powerpoint/2010/main" val="282250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pPr/>
              <a:t>12</a:t>
            </a:fld>
            <a:endParaRPr lang="en-US"/>
          </a:p>
        </p:txBody>
      </p:sp>
    </p:spTree>
    <p:extLst>
      <p:ext uri="{BB962C8B-B14F-4D97-AF65-F5344CB8AC3E}">
        <p14:creationId xmlns:p14="http://schemas.microsoft.com/office/powerpoint/2010/main" val="1512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9957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2323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77883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5607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2509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8666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pPr/>
              <a:t>8</a:t>
            </a:fld>
            <a:endParaRPr lang="en-US"/>
          </a:p>
        </p:txBody>
      </p:sp>
    </p:spTree>
    <p:extLst>
      <p:ext uri="{BB962C8B-B14F-4D97-AF65-F5344CB8AC3E}">
        <p14:creationId xmlns:p14="http://schemas.microsoft.com/office/powerpoint/2010/main" val="362208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pPr/>
              <a:t>9</a:t>
            </a:fld>
            <a:endParaRPr lang="en-US"/>
          </a:p>
        </p:txBody>
      </p:sp>
    </p:spTree>
    <p:extLst>
      <p:ext uri="{BB962C8B-B14F-4D97-AF65-F5344CB8AC3E}">
        <p14:creationId xmlns:p14="http://schemas.microsoft.com/office/powerpoint/2010/main" val="355522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36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78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9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6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64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6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3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88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58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12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95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solidFill>
                  <a:prstClr val="black">
                    <a:tint val="75000"/>
                  </a:prstClr>
                </a:solidFill>
              </a:rPr>
              <a:pPr/>
              <a:t>4/5/2020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284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slide" Target="slide18.xml"/><Relationship Id="rId5" Type="http://schemas.openxmlformats.org/officeDocument/2006/relationships/slide" Target="slide19.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4.png"/><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4.png"/><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4.png"/><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4.png"/><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4.png"/><Relationship Id="rId4" Type="http://schemas.openxmlformats.org/officeDocument/2006/relationships/slide" Target="slide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4.png"/><Relationship Id="rId4" Type="http://schemas.openxmlformats.org/officeDocument/2006/relationships/slide" Target="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slide" Target="slide14.xml"/><Relationship Id="rId5" Type="http://schemas.openxmlformats.org/officeDocument/2006/relationships/slide" Target="slide15.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730062" y="226298"/>
            <a:ext cx="7162800" cy="1182210"/>
          </a:xfrm>
          <a:prstGeom prst="rect">
            <a:avLst/>
          </a:prstGeom>
        </p:spPr>
      </p:pic>
      <p:sp>
        <p:nvSpPr>
          <p:cNvPr id="10" name="TextBox 4"/>
          <p:cNvSpPr txBox="1"/>
          <p:nvPr/>
        </p:nvSpPr>
        <p:spPr>
          <a:xfrm>
            <a:off x="1409700" y="2895600"/>
            <a:ext cx="9220200" cy="1107996"/>
          </a:xfrm>
          <a:prstGeom prst="rect">
            <a:avLst/>
          </a:prstGeom>
          <a:noFill/>
        </p:spPr>
        <p:txBody>
          <a:bodyPr wrap="square" rtlCol="0">
            <a:spAutoFit/>
          </a:bodyPr>
          <a:lstStyle/>
          <a:p>
            <a:pPr algn="ctr"/>
            <a:r>
              <a:rPr lang="ar-SA" sz="6600" b="1" dirty="0">
                <a:solidFill>
                  <a:srgbClr val="5B9BD5">
                    <a:lumMod val="50000"/>
                  </a:srgbClr>
                </a:solidFill>
                <a:effectLst>
                  <a:outerShdw blurRad="38100" dist="38100" dir="2700000" algn="tl">
                    <a:srgbClr val="000000">
                      <a:alpha val="43137"/>
                    </a:srgbClr>
                  </a:outerShdw>
                </a:effectLst>
              </a:rPr>
              <a:t>مَدينَةُ السَّلامِ</a:t>
            </a:r>
            <a:endParaRPr lang="en-US" sz="6600" b="1" dirty="0">
              <a:solidFill>
                <a:srgbClr val="5B9BD5">
                  <a:lumMod val="50000"/>
                </a:srgbClr>
              </a:solidFill>
              <a:effectLst>
                <a:outerShdw blurRad="38100" dist="38100" dir="2700000" algn="tl">
                  <a:srgbClr val="000000">
                    <a:alpha val="43137"/>
                  </a:srgbClr>
                </a:outerShdw>
              </a:effectLst>
            </a:endParaRPr>
          </a:p>
        </p:txBody>
      </p:sp>
      <p:sp>
        <p:nvSpPr>
          <p:cNvPr id="4" name="TextBox 10"/>
          <p:cNvSpPr txBox="1"/>
          <p:nvPr/>
        </p:nvSpPr>
        <p:spPr>
          <a:xfrm>
            <a:off x="871507" y="1424944"/>
            <a:ext cx="1666977" cy="523220"/>
          </a:xfrm>
          <a:prstGeom prst="rect">
            <a:avLst/>
          </a:prstGeom>
          <a:noFill/>
        </p:spPr>
        <p:txBody>
          <a:bodyPr wrap="square" rtlCol="1">
            <a:spAutoFit/>
          </a:bodyPr>
          <a:lstStyle/>
          <a:p>
            <a:r>
              <a:rPr lang="ar-BH" sz="2800" b="1" dirty="0">
                <a:solidFill>
                  <a:srgbClr val="FF0000"/>
                </a:solidFill>
              </a:rPr>
              <a:t>الصّفحة 3</a:t>
            </a:r>
            <a:r>
              <a:rPr lang="ar-SA" sz="2800" b="1" dirty="0">
                <a:solidFill>
                  <a:srgbClr val="FF0000"/>
                </a:solidFill>
              </a:rPr>
              <a:t>9</a:t>
            </a:r>
            <a:endParaRPr lang="ar-BH" sz="2800" b="1" dirty="0">
              <a:solidFill>
                <a:srgbClr val="FF0000"/>
              </a:solidFill>
            </a:endParaRPr>
          </a:p>
        </p:txBody>
      </p:sp>
      <p:sp>
        <p:nvSpPr>
          <p:cNvPr id="5" name="TextBox 5"/>
          <p:cNvSpPr txBox="1"/>
          <p:nvPr/>
        </p:nvSpPr>
        <p:spPr>
          <a:xfrm>
            <a:off x="9204151" y="1445470"/>
            <a:ext cx="1550285" cy="523220"/>
          </a:xfrm>
          <a:prstGeom prst="rect">
            <a:avLst/>
          </a:prstGeom>
          <a:noFill/>
        </p:spPr>
        <p:txBody>
          <a:bodyPr wrap="square" rtlCol="1">
            <a:spAutoFit/>
          </a:bodyPr>
          <a:lstStyle/>
          <a:p>
            <a:r>
              <a:rPr lang="ar-BH" sz="2800" b="1" dirty="0">
                <a:solidFill>
                  <a:srgbClr val="FF0000"/>
                </a:solidFill>
              </a:rPr>
              <a:t>الدَّرْسُ 2</a:t>
            </a:r>
            <a:r>
              <a:rPr lang="ar-SA" sz="2800" b="1" dirty="0">
                <a:solidFill>
                  <a:srgbClr val="FF0000"/>
                </a:solidFill>
              </a:rPr>
              <a:t>9</a:t>
            </a:r>
            <a:endParaRPr lang="ar-BH" sz="2800" b="1" dirty="0">
              <a:solidFill>
                <a:srgbClr val="FF0000"/>
              </a:solidFill>
            </a:endParaRPr>
          </a:p>
        </p:txBody>
      </p:sp>
      <p:sp>
        <p:nvSpPr>
          <p:cNvPr id="2" name="مربع نص 1"/>
          <p:cNvSpPr txBox="1"/>
          <p:nvPr/>
        </p:nvSpPr>
        <p:spPr>
          <a:xfrm>
            <a:off x="2961565" y="1445470"/>
            <a:ext cx="5931298" cy="523220"/>
          </a:xfrm>
          <a:prstGeom prst="rect">
            <a:avLst/>
          </a:prstGeom>
          <a:noFill/>
        </p:spPr>
        <p:txBody>
          <a:bodyPr wrap="square" rtlCol="0">
            <a:spAutoFit/>
          </a:bodyPr>
          <a:lstStyle/>
          <a:p>
            <a:r>
              <a:rPr lang="ar-BH" sz="2800" dirty="0">
                <a:solidFill>
                  <a:prstClr val="black"/>
                </a:solidFill>
              </a:rPr>
              <a:t>الْحَلْقَة الْأَولَى، اللُّغَة الْعَرَبِيَّة، الصَّفِّ الثّالِث الإِبتدائيّ</a:t>
            </a:r>
            <a:endParaRPr lang="en-US" sz="2800" dirty="0">
              <a:solidFill>
                <a:prstClr val="black"/>
              </a:solidFill>
            </a:endParaRPr>
          </a:p>
        </p:txBody>
      </p:sp>
      <p:pic>
        <p:nvPicPr>
          <p:cNvPr id="7" name="صورة 6" descr="C:\Users\hamad 95\Desktop\ScreenHunter 54.png"/>
          <p:cNvPicPr/>
          <p:nvPr/>
        </p:nvPicPr>
        <p:blipFill rotWithShape="1">
          <a:blip r:embed="rId6">
            <a:extLst>
              <a:ext uri="{28A0092B-C50C-407E-A947-70E740481C1C}">
                <a14:useLocalDpi xmlns:a14="http://schemas.microsoft.com/office/drawing/2010/main" val="0"/>
              </a:ext>
            </a:extLst>
          </a:blip>
          <a:srcRect l="5558" t="39222" r="60932" b="15997"/>
          <a:stretch/>
        </p:blipFill>
        <p:spPr bwMode="auto">
          <a:xfrm>
            <a:off x="3889612" y="4115478"/>
            <a:ext cx="4462818" cy="2038985"/>
          </a:xfrm>
          <a:prstGeom prst="rect">
            <a:avLst/>
          </a:prstGeom>
          <a:noFill/>
          <a:ln>
            <a:noFill/>
          </a:ln>
          <a:extLst>
            <a:ext uri="{53640926-AAD7-44D8-BBD7-CCE9431645EC}">
              <a14:shadowObscured xmlns:a14="http://schemas.microsoft.com/office/drawing/2010/main"/>
            </a:ext>
          </a:extLst>
        </p:spPr>
      </p:pic>
      <p:pic>
        <p:nvPicPr>
          <p:cNvPr id="3"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3982" y="6154463"/>
            <a:ext cx="609600" cy="609600"/>
          </a:xfrm>
          <a:prstGeom prst="rect">
            <a:avLst/>
          </a:prstGeom>
        </p:spPr>
      </p:pic>
    </p:spTree>
    <p:extLst>
      <p:ext uri="{BB962C8B-B14F-4D97-AF65-F5344CB8AC3E}">
        <p14:creationId xmlns:p14="http://schemas.microsoft.com/office/powerpoint/2010/main" val="213833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b="1" dirty="0">
                <a:solidFill>
                  <a:srgbClr val="FF0000"/>
                </a:solidFill>
              </a:rPr>
              <a:t>أُكْمِلُ كَما في الْمِثالِ</a:t>
            </a:r>
            <a:r>
              <a:rPr lang="ar-BH" b="1" dirty="0">
                <a:solidFill>
                  <a:srgbClr val="FF0000"/>
                </a:solidFill>
              </a:rPr>
              <a:t>: </a:t>
            </a:r>
            <a:endParaRPr lang="en-US" b="1" dirty="0">
              <a:solidFill>
                <a:srgbClr val="FF0000"/>
              </a:solidFill>
            </a:endParaRPr>
          </a:p>
        </p:txBody>
      </p:sp>
      <p:sp>
        <p:nvSpPr>
          <p:cNvPr id="4" name="شكل بيضاوي 3"/>
          <p:cNvSpPr/>
          <p:nvPr/>
        </p:nvSpPr>
        <p:spPr>
          <a:xfrm>
            <a:off x="10072047" y="2565778"/>
            <a:ext cx="955343" cy="72333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dirty="0">
                <a:solidFill>
                  <a:srgbClr val="00B0F0"/>
                </a:solidFill>
              </a:rPr>
              <a:t>مِثالٌ</a:t>
            </a:r>
            <a:endParaRPr lang="en-US" sz="2800" dirty="0">
              <a:solidFill>
                <a:srgbClr val="00B0F0"/>
              </a:solidFill>
            </a:endParaRPr>
          </a:p>
        </p:txBody>
      </p:sp>
      <p:sp>
        <p:nvSpPr>
          <p:cNvPr id="6" name="سهم إلى اليمين 5"/>
          <p:cNvSpPr/>
          <p:nvPr/>
        </p:nvSpPr>
        <p:spPr>
          <a:xfrm>
            <a:off x="5227093" y="2361061"/>
            <a:ext cx="4653887" cy="113276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7" name="مربع نص 6"/>
          <p:cNvSpPr txBox="1"/>
          <p:nvPr/>
        </p:nvSpPr>
        <p:spPr>
          <a:xfrm>
            <a:off x="6578220" y="2652183"/>
            <a:ext cx="1296538" cy="523220"/>
          </a:xfrm>
          <a:prstGeom prst="rect">
            <a:avLst/>
          </a:prstGeom>
          <a:noFill/>
        </p:spPr>
        <p:txBody>
          <a:bodyPr wrap="square" rtlCol="0">
            <a:spAutoFit/>
          </a:bodyPr>
          <a:lstStyle/>
          <a:p>
            <a:pPr algn="ctr"/>
            <a:r>
              <a:rPr lang="ar-BH" sz="2800" dirty="0"/>
              <a:t>شَرَّدَ</a:t>
            </a:r>
            <a:endParaRPr lang="en-US" sz="2800" dirty="0"/>
          </a:p>
        </p:txBody>
      </p:sp>
      <p:sp>
        <p:nvSpPr>
          <p:cNvPr id="12" name="سهم إلى اليمين 11"/>
          <p:cNvSpPr/>
          <p:nvPr/>
        </p:nvSpPr>
        <p:spPr>
          <a:xfrm>
            <a:off x="382139" y="2402003"/>
            <a:ext cx="4653887" cy="113276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9" name="مربع نص 8"/>
          <p:cNvSpPr txBox="1"/>
          <p:nvPr/>
        </p:nvSpPr>
        <p:spPr>
          <a:xfrm>
            <a:off x="7315200" y="3840824"/>
            <a:ext cx="1119115" cy="523220"/>
          </a:xfrm>
          <a:prstGeom prst="rect">
            <a:avLst/>
          </a:prstGeom>
          <a:noFill/>
        </p:spPr>
        <p:txBody>
          <a:bodyPr wrap="square" rtlCol="0">
            <a:spAutoFit/>
          </a:bodyPr>
          <a:lstStyle/>
          <a:p>
            <a:pPr marL="457200" indent="-457200" algn="r" rtl="1">
              <a:buFont typeface="Arial" panose="020B0604020202020204" pitchFamily="34" charset="0"/>
              <a:buChar char="•"/>
            </a:pPr>
            <a:r>
              <a:rPr lang="ar-BH" sz="2800" dirty="0"/>
              <a:t>سَأَلَ</a:t>
            </a:r>
            <a:endParaRPr lang="en-US" sz="2800" dirty="0"/>
          </a:p>
        </p:txBody>
      </p:sp>
      <p:sp>
        <p:nvSpPr>
          <p:cNvPr id="16" name="مربع نص 15"/>
          <p:cNvSpPr txBox="1"/>
          <p:nvPr/>
        </p:nvSpPr>
        <p:spPr>
          <a:xfrm>
            <a:off x="7055892" y="4447891"/>
            <a:ext cx="1378423" cy="523220"/>
          </a:xfrm>
          <a:prstGeom prst="rect">
            <a:avLst/>
          </a:prstGeom>
          <a:noFill/>
        </p:spPr>
        <p:txBody>
          <a:bodyPr wrap="square" rtlCol="0">
            <a:spAutoFit/>
          </a:bodyPr>
          <a:lstStyle/>
          <a:p>
            <a:pPr marL="457200" indent="-457200" algn="r" rtl="1">
              <a:buFont typeface="Arial" panose="020B0604020202020204" pitchFamily="34" charset="0"/>
              <a:buChar char="•"/>
            </a:pPr>
            <a:r>
              <a:rPr lang="ar-BH" sz="2800" dirty="0"/>
              <a:t>أَسْرَعَ</a:t>
            </a:r>
            <a:endParaRPr lang="en-US" sz="2800" dirty="0"/>
          </a:p>
        </p:txBody>
      </p:sp>
      <p:sp>
        <p:nvSpPr>
          <p:cNvPr id="17" name="مربع نص 16"/>
          <p:cNvSpPr txBox="1"/>
          <p:nvPr/>
        </p:nvSpPr>
        <p:spPr>
          <a:xfrm>
            <a:off x="7219666" y="5033940"/>
            <a:ext cx="1214649" cy="523220"/>
          </a:xfrm>
          <a:prstGeom prst="rect">
            <a:avLst/>
          </a:prstGeom>
          <a:noFill/>
        </p:spPr>
        <p:txBody>
          <a:bodyPr wrap="square" rtlCol="0">
            <a:spAutoFit/>
          </a:bodyPr>
          <a:lstStyle/>
          <a:p>
            <a:pPr marL="457200" indent="-457200" algn="r" rtl="1">
              <a:buFont typeface="Arial" panose="020B0604020202020204" pitchFamily="34" charset="0"/>
              <a:buChar char="•"/>
            </a:pPr>
            <a:r>
              <a:rPr lang="ar-BH" sz="2800" dirty="0"/>
              <a:t>تَسَلَّمَ</a:t>
            </a:r>
            <a:endParaRPr lang="en-US" sz="2800" dirty="0"/>
          </a:p>
        </p:txBody>
      </p:sp>
      <p:sp>
        <p:nvSpPr>
          <p:cNvPr id="11" name="مربع نص 10"/>
          <p:cNvSpPr txBox="1"/>
          <p:nvPr/>
        </p:nvSpPr>
        <p:spPr>
          <a:xfrm>
            <a:off x="1972099" y="3877520"/>
            <a:ext cx="996287" cy="523220"/>
          </a:xfrm>
          <a:prstGeom prst="rect">
            <a:avLst/>
          </a:prstGeom>
          <a:noFill/>
        </p:spPr>
        <p:txBody>
          <a:bodyPr wrap="square" rtlCol="0">
            <a:spAutoFit/>
          </a:bodyPr>
          <a:lstStyle/>
          <a:p>
            <a:r>
              <a:rPr lang="ar-BH" sz="2800" dirty="0">
                <a:solidFill>
                  <a:srgbClr val="00B0F0"/>
                </a:solidFill>
              </a:rPr>
              <a:t>سَأَلوا</a:t>
            </a:r>
            <a:endParaRPr lang="en-US" sz="2800" dirty="0">
              <a:solidFill>
                <a:srgbClr val="00B0F0"/>
              </a:solidFill>
            </a:endParaRPr>
          </a:p>
        </p:txBody>
      </p:sp>
      <p:sp>
        <p:nvSpPr>
          <p:cNvPr id="20" name="مربع نص 19"/>
          <p:cNvSpPr txBox="1"/>
          <p:nvPr/>
        </p:nvSpPr>
        <p:spPr>
          <a:xfrm>
            <a:off x="1637731" y="4493199"/>
            <a:ext cx="1104608" cy="523220"/>
          </a:xfrm>
          <a:prstGeom prst="rect">
            <a:avLst/>
          </a:prstGeom>
          <a:noFill/>
        </p:spPr>
        <p:txBody>
          <a:bodyPr wrap="square" rtlCol="0">
            <a:spAutoFit/>
          </a:bodyPr>
          <a:lstStyle/>
          <a:p>
            <a:pPr algn="r"/>
            <a:r>
              <a:rPr lang="ar-SA" sz="2800" dirty="0">
                <a:solidFill>
                  <a:srgbClr val="00B0F0"/>
                </a:solidFill>
              </a:rPr>
              <a:t>أَسْر</a:t>
            </a:r>
            <a:r>
              <a:rPr lang="ar-BH" sz="2800" dirty="0">
                <a:solidFill>
                  <a:srgbClr val="00B0F0"/>
                </a:solidFill>
              </a:rPr>
              <a:t>َ</a:t>
            </a:r>
            <a:r>
              <a:rPr lang="ar-SA" sz="2800" dirty="0" err="1">
                <a:solidFill>
                  <a:srgbClr val="00B0F0"/>
                </a:solidFill>
              </a:rPr>
              <a:t>عوا</a:t>
            </a:r>
            <a:endParaRPr lang="en-US" sz="2800" dirty="0">
              <a:solidFill>
                <a:srgbClr val="00B0F0"/>
              </a:solidFill>
            </a:endParaRPr>
          </a:p>
        </p:txBody>
      </p:sp>
      <p:sp>
        <p:nvSpPr>
          <p:cNvPr id="21" name="مربع نص 20"/>
          <p:cNvSpPr txBox="1"/>
          <p:nvPr/>
        </p:nvSpPr>
        <p:spPr>
          <a:xfrm>
            <a:off x="1867178" y="5116690"/>
            <a:ext cx="963871" cy="523220"/>
          </a:xfrm>
          <a:prstGeom prst="rect">
            <a:avLst/>
          </a:prstGeom>
          <a:noFill/>
        </p:spPr>
        <p:txBody>
          <a:bodyPr wrap="square" rtlCol="0">
            <a:spAutoFit/>
          </a:bodyPr>
          <a:lstStyle/>
          <a:p>
            <a:r>
              <a:rPr lang="ar-BH" sz="2800" dirty="0">
                <a:solidFill>
                  <a:srgbClr val="00B0F0"/>
                </a:solidFill>
              </a:rPr>
              <a:t>تَسَلَّموا</a:t>
            </a:r>
            <a:endParaRPr lang="en-US" sz="2800" dirty="0">
              <a:solidFill>
                <a:srgbClr val="00B0F0"/>
              </a:solidFill>
            </a:endParaRPr>
          </a:p>
        </p:txBody>
      </p:sp>
      <p:sp>
        <p:nvSpPr>
          <p:cNvPr id="2" name="مربع نص 1"/>
          <p:cNvSpPr txBox="1"/>
          <p:nvPr/>
        </p:nvSpPr>
        <p:spPr>
          <a:xfrm>
            <a:off x="1972099" y="2693606"/>
            <a:ext cx="963871" cy="800219"/>
          </a:xfrm>
          <a:prstGeom prst="rect">
            <a:avLst/>
          </a:prstGeom>
          <a:noFill/>
        </p:spPr>
        <p:txBody>
          <a:bodyPr wrap="square" rtlCol="0">
            <a:spAutoFit/>
          </a:bodyPr>
          <a:lstStyle/>
          <a:p>
            <a:r>
              <a:rPr lang="ar-BH" sz="2800" dirty="0"/>
              <a:t>شَرَّدوا</a:t>
            </a:r>
            <a:endParaRPr lang="en-US" sz="2800" dirty="0"/>
          </a:p>
          <a:p>
            <a:endParaRPr lang="en-US" dirty="0"/>
          </a:p>
        </p:txBody>
      </p:sp>
      <p:cxnSp>
        <p:nvCxnSpPr>
          <p:cNvPr id="8" name="رابط كسهم مستقيم 7"/>
          <p:cNvCxnSpPr/>
          <p:nvPr/>
        </p:nvCxnSpPr>
        <p:spPr>
          <a:xfrm flipH="1">
            <a:off x="2935970" y="4139130"/>
            <a:ext cx="3616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flipH="1">
            <a:off x="2961562" y="4792121"/>
            <a:ext cx="3616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flipH="1">
            <a:off x="2935970" y="5301609"/>
            <a:ext cx="3616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7219665" y="5608862"/>
            <a:ext cx="1214649" cy="523220"/>
          </a:xfrm>
          <a:prstGeom prst="rect">
            <a:avLst/>
          </a:prstGeom>
          <a:noFill/>
        </p:spPr>
        <p:txBody>
          <a:bodyPr wrap="square" rtlCol="0">
            <a:spAutoFit/>
          </a:bodyPr>
          <a:lstStyle/>
          <a:p>
            <a:pPr marL="457200" indent="-457200" algn="r" rtl="1">
              <a:buFont typeface="Arial" panose="020B0604020202020204" pitchFamily="34" charset="0"/>
              <a:buChar char="•"/>
            </a:pPr>
            <a:r>
              <a:rPr lang="ar-BH" sz="2800" dirty="0"/>
              <a:t>تَأَلَّمَ</a:t>
            </a:r>
            <a:endParaRPr lang="en-US" sz="2800" dirty="0"/>
          </a:p>
        </p:txBody>
      </p:sp>
      <p:cxnSp>
        <p:nvCxnSpPr>
          <p:cNvPr id="23" name="رابط كسهم مستقيم 22"/>
          <p:cNvCxnSpPr/>
          <p:nvPr/>
        </p:nvCxnSpPr>
        <p:spPr>
          <a:xfrm flipH="1">
            <a:off x="2968386" y="5925177"/>
            <a:ext cx="3616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مربع نص 23"/>
          <p:cNvSpPr txBox="1"/>
          <p:nvPr/>
        </p:nvSpPr>
        <p:spPr>
          <a:xfrm>
            <a:off x="1972099" y="5713241"/>
            <a:ext cx="963871" cy="523220"/>
          </a:xfrm>
          <a:prstGeom prst="rect">
            <a:avLst/>
          </a:prstGeom>
          <a:noFill/>
        </p:spPr>
        <p:txBody>
          <a:bodyPr wrap="square" rtlCol="0">
            <a:spAutoFit/>
          </a:bodyPr>
          <a:lstStyle/>
          <a:p>
            <a:r>
              <a:rPr lang="ar-BH" sz="2800" dirty="0">
                <a:solidFill>
                  <a:srgbClr val="00B0F0"/>
                </a:solidFill>
              </a:rPr>
              <a:t>تأَلَّموا</a:t>
            </a:r>
            <a:endParaRPr lang="en-US" sz="2800" dirty="0">
              <a:solidFill>
                <a:srgbClr val="00B0F0"/>
              </a:solidFill>
            </a:endParaRPr>
          </a:p>
        </p:txBody>
      </p:sp>
      <p:pic>
        <p:nvPicPr>
          <p:cNvPr id="5"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2139" y="6132082"/>
            <a:ext cx="609600" cy="609600"/>
          </a:xfrm>
          <a:prstGeom prst="rect">
            <a:avLst/>
          </a:prstGeom>
        </p:spPr>
      </p:pic>
    </p:spTree>
    <p:extLst>
      <p:ext uri="{BB962C8B-B14F-4D97-AF65-F5344CB8AC3E}">
        <p14:creationId xmlns:p14="http://schemas.microsoft.com/office/powerpoint/2010/main" val="293178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5" fill="hold" display="0">
                  <p:stCondLst>
                    <p:cond delay="indefinite"/>
                  </p:stCondLst>
                  <p:endCondLst>
                    <p:cond evt="onStopAudio" delay="0">
                      <p:tgtEl>
                        <p:sldTgt/>
                      </p:tgtEl>
                    </p:cond>
                  </p:endCondLst>
                </p:cTn>
                <p:tgtEl>
                  <p:spTgt spid="5"/>
                </p:tgtEl>
              </p:cMediaNode>
            </p:audio>
          </p:childTnLst>
        </p:cTn>
      </p:par>
    </p:tnLst>
    <p:bldLst>
      <p:bldP spid="9" grpId="0"/>
      <p:bldP spid="16" grpId="0"/>
      <p:bldP spid="17" grpId="0"/>
      <p:bldP spid="11" grpId="0"/>
      <p:bldP spid="20" grpId="0"/>
      <p:bldP spid="21"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b="1" dirty="0">
                <a:solidFill>
                  <a:srgbClr val="FF0000"/>
                </a:solidFill>
              </a:rPr>
              <a:t>أُكْمِلُ الْفَراغَ بِكَلِمَةٍ مُناسبةٍ مِمّا يَأْتي</a:t>
            </a:r>
            <a:r>
              <a:rPr lang="ar-BH" b="1" dirty="0">
                <a:solidFill>
                  <a:srgbClr val="FF0000"/>
                </a:solidFill>
              </a:rPr>
              <a:t>: </a:t>
            </a:r>
            <a:endParaRPr lang="en-US" b="1" dirty="0">
              <a:solidFill>
                <a:srgbClr val="FF0000"/>
              </a:solidFill>
            </a:endParaRPr>
          </a:p>
        </p:txBody>
      </p:sp>
      <p:sp>
        <p:nvSpPr>
          <p:cNvPr id="4" name="شكل بيضاوي 3"/>
          <p:cNvSpPr/>
          <p:nvPr/>
        </p:nvSpPr>
        <p:spPr>
          <a:xfrm>
            <a:off x="7438031" y="2496322"/>
            <a:ext cx="1528548" cy="72333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dirty="0">
                <a:solidFill>
                  <a:schemeClr val="tx1"/>
                </a:solidFill>
              </a:rPr>
              <a:t>يَسْتًرِدُّوا</a:t>
            </a:r>
            <a:endParaRPr lang="en-US" sz="2800" dirty="0">
              <a:solidFill>
                <a:schemeClr val="tx1"/>
              </a:solidFill>
            </a:endParaRPr>
          </a:p>
        </p:txBody>
      </p:sp>
      <p:sp>
        <p:nvSpPr>
          <p:cNvPr id="16" name="مربع نص 15"/>
          <p:cNvSpPr txBox="1"/>
          <p:nvPr/>
        </p:nvSpPr>
        <p:spPr>
          <a:xfrm>
            <a:off x="1688124" y="3365755"/>
            <a:ext cx="8070026" cy="1815882"/>
          </a:xfrm>
          <a:prstGeom prst="rect">
            <a:avLst/>
          </a:prstGeom>
          <a:noFill/>
        </p:spPr>
        <p:txBody>
          <a:bodyPr wrap="square" rtlCol="0">
            <a:spAutoFit/>
          </a:bodyPr>
          <a:lstStyle/>
          <a:p>
            <a:pPr algn="just" rtl="1"/>
            <a:r>
              <a:rPr lang="ar-BH" sz="2800" dirty="0"/>
              <a:t>احْتَلَّ الْإِسْرائِيلِيّونَ فلَسْطينَ قَبْلَ سَنَواتٍ طَويلَة وَ          شَعْبَها مِنْ أَرْضِهِ، وَ      عَلى مُمْتَلَكاتِهِ مِنْ غَيْرِ حَقٍّ، وَمُنْذُ ذَلِكَ الْحينِ وَالْفِلَسْطينِيّونَ يُقاوِمونَ هَذا الْعَدُوَّ الظَّالِمَ وَيُحارِبونَهُ لِ </a:t>
            </a:r>
          </a:p>
          <a:p>
            <a:pPr algn="just" rtl="1"/>
            <a:r>
              <a:rPr lang="ar-BH" sz="2800" dirty="0"/>
              <a:t> أَرْضَهُمْ، وَ         في أَمْنٍ وَسَلامٍ. </a:t>
            </a:r>
            <a:endParaRPr lang="en-US" sz="2800" dirty="0"/>
          </a:p>
        </p:txBody>
      </p:sp>
      <p:sp>
        <p:nvSpPr>
          <p:cNvPr id="14" name="شكل بيضاوي 13"/>
          <p:cNvSpPr/>
          <p:nvPr/>
        </p:nvSpPr>
        <p:spPr>
          <a:xfrm>
            <a:off x="5868537" y="2496321"/>
            <a:ext cx="1353404" cy="72333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dirty="0">
                <a:solidFill>
                  <a:schemeClr val="tx1"/>
                </a:solidFill>
              </a:rPr>
              <a:t>يَعيشُوا</a:t>
            </a:r>
            <a:endParaRPr lang="en-US" sz="2800" dirty="0">
              <a:solidFill>
                <a:schemeClr val="tx1"/>
              </a:solidFill>
            </a:endParaRPr>
          </a:p>
        </p:txBody>
      </p:sp>
      <p:sp>
        <p:nvSpPr>
          <p:cNvPr id="15" name="شكل بيضاوي 14"/>
          <p:cNvSpPr/>
          <p:nvPr/>
        </p:nvSpPr>
        <p:spPr>
          <a:xfrm>
            <a:off x="4359324" y="2505868"/>
            <a:ext cx="1353404" cy="72333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dirty="0">
                <a:solidFill>
                  <a:schemeClr val="tx1"/>
                </a:solidFill>
              </a:rPr>
              <a:t>طَرَدوا</a:t>
            </a:r>
            <a:endParaRPr lang="en-US" sz="2800" dirty="0">
              <a:solidFill>
                <a:schemeClr val="tx1"/>
              </a:solidFill>
            </a:endParaRPr>
          </a:p>
        </p:txBody>
      </p:sp>
      <p:sp>
        <p:nvSpPr>
          <p:cNvPr id="18" name="شكل بيضاوي 17"/>
          <p:cNvSpPr/>
          <p:nvPr/>
        </p:nvSpPr>
        <p:spPr>
          <a:xfrm>
            <a:off x="2634021" y="2496320"/>
            <a:ext cx="1405716" cy="72333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dirty="0">
                <a:solidFill>
                  <a:schemeClr val="tx1"/>
                </a:solidFill>
              </a:rPr>
              <a:t>اسْتَوْلَوْا</a:t>
            </a:r>
            <a:endParaRPr lang="en-US" sz="2800" dirty="0">
              <a:solidFill>
                <a:schemeClr val="tx1"/>
              </a:solidFill>
            </a:endParaRPr>
          </a:p>
        </p:txBody>
      </p:sp>
      <p:sp>
        <p:nvSpPr>
          <p:cNvPr id="5" name="مربع نص 4"/>
          <p:cNvSpPr txBox="1"/>
          <p:nvPr/>
        </p:nvSpPr>
        <p:spPr>
          <a:xfrm>
            <a:off x="3391470" y="3356207"/>
            <a:ext cx="1022445" cy="523220"/>
          </a:xfrm>
          <a:prstGeom prst="rect">
            <a:avLst/>
          </a:prstGeom>
          <a:noFill/>
        </p:spPr>
        <p:txBody>
          <a:bodyPr wrap="square" rtlCol="0">
            <a:spAutoFit/>
          </a:bodyPr>
          <a:lstStyle/>
          <a:p>
            <a:r>
              <a:rPr lang="ar-BH" sz="2800" dirty="0">
                <a:solidFill>
                  <a:srgbClr val="00B0F0"/>
                </a:solidFill>
              </a:rPr>
              <a:t>طَرَدوا</a:t>
            </a:r>
            <a:endParaRPr lang="en-US" sz="2800" dirty="0"/>
          </a:p>
        </p:txBody>
      </p:sp>
      <p:sp>
        <p:nvSpPr>
          <p:cNvPr id="8" name="مربع نص 7"/>
          <p:cNvSpPr txBox="1"/>
          <p:nvPr/>
        </p:nvSpPr>
        <p:spPr>
          <a:xfrm>
            <a:off x="7516506" y="3813546"/>
            <a:ext cx="1034953" cy="523220"/>
          </a:xfrm>
          <a:prstGeom prst="rect">
            <a:avLst/>
          </a:prstGeom>
          <a:noFill/>
        </p:spPr>
        <p:txBody>
          <a:bodyPr wrap="square" rtlCol="0">
            <a:spAutoFit/>
          </a:bodyPr>
          <a:lstStyle/>
          <a:p>
            <a:r>
              <a:rPr lang="ar-BH" sz="2800" dirty="0">
                <a:solidFill>
                  <a:srgbClr val="00B0F0"/>
                </a:solidFill>
              </a:rPr>
              <a:t>اسْتَوْلَوْا</a:t>
            </a:r>
            <a:endParaRPr lang="en-US" sz="2800" dirty="0"/>
          </a:p>
        </p:txBody>
      </p:sp>
      <p:sp>
        <p:nvSpPr>
          <p:cNvPr id="10" name="مربع نص 9"/>
          <p:cNvSpPr txBox="1"/>
          <p:nvPr/>
        </p:nvSpPr>
        <p:spPr>
          <a:xfrm>
            <a:off x="2756849" y="4235190"/>
            <a:ext cx="1160060" cy="523220"/>
          </a:xfrm>
          <a:prstGeom prst="rect">
            <a:avLst/>
          </a:prstGeom>
          <a:noFill/>
        </p:spPr>
        <p:txBody>
          <a:bodyPr wrap="square" rtlCol="0">
            <a:spAutoFit/>
          </a:bodyPr>
          <a:lstStyle/>
          <a:p>
            <a:r>
              <a:rPr lang="ar-BH" sz="2800" dirty="0">
                <a:solidFill>
                  <a:srgbClr val="00B0F0"/>
                </a:solidFill>
              </a:rPr>
              <a:t>يَسْتًرِدُّوا</a:t>
            </a:r>
            <a:endParaRPr lang="en-US" sz="2800" dirty="0"/>
          </a:p>
        </p:txBody>
      </p:sp>
      <p:sp>
        <p:nvSpPr>
          <p:cNvPr id="13" name="مربع نص 12"/>
          <p:cNvSpPr txBox="1"/>
          <p:nvPr/>
        </p:nvSpPr>
        <p:spPr>
          <a:xfrm>
            <a:off x="7516506" y="4667965"/>
            <a:ext cx="928048" cy="523220"/>
          </a:xfrm>
          <a:prstGeom prst="rect">
            <a:avLst/>
          </a:prstGeom>
          <a:noFill/>
        </p:spPr>
        <p:txBody>
          <a:bodyPr wrap="square" rtlCol="0">
            <a:spAutoFit/>
          </a:bodyPr>
          <a:lstStyle/>
          <a:p>
            <a:r>
              <a:rPr lang="ar-BH" sz="2800" dirty="0">
                <a:solidFill>
                  <a:srgbClr val="00B0F0"/>
                </a:solidFill>
              </a:rPr>
              <a:t>يَعيشُوا</a:t>
            </a:r>
            <a:endParaRPr lang="en-US" sz="2800" dirty="0"/>
          </a:p>
        </p:txBody>
      </p:sp>
      <p:pic>
        <p:nvPicPr>
          <p:cNvPr id="2"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9391" y="6126708"/>
            <a:ext cx="609600" cy="609600"/>
          </a:xfrm>
          <a:prstGeom prst="rect">
            <a:avLst/>
          </a:prstGeom>
        </p:spPr>
      </p:pic>
    </p:spTree>
    <p:extLst>
      <p:ext uri="{BB962C8B-B14F-4D97-AF65-F5344CB8AC3E}">
        <p14:creationId xmlns:p14="http://schemas.microsoft.com/office/powerpoint/2010/main" val="327820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fill="hold" display="0">
                  <p:stCondLst>
                    <p:cond delay="indefinite"/>
                  </p:stCondLst>
                  <p:endCondLst>
                    <p:cond evt="onStopAudio" delay="0">
                      <p:tgtEl>
                        <p:sldTgt/>
                      </p:tgtEl>
                    </p:cond>
                  </p:endCondLst>
                </p:cTn>
                <p:tgtEl>
                  <p:spTgt spid="2"/>
                </p:tgtEl>
              </p:cMediaNode>
            </p:audio>
          </p:childTnLst>
        </p:cTn>
      </p:par>
    </p:tnLst>
    <p:bldLst>
      <p:bldP spid="4" grpId="0" animBg="1"/>
      <p:bldP spid="16" grpId="0"/>
      <p:bldP spid="14" grpId="0" animBg="1"/>
      <p:bldP spid="15" grpId="0" animBg="1"/>
      <p:bldP spid="18" grpId="0" animBg="1"/>
      <p:bldP spid="5" grpId="0"/>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b="1" dirty="0">
                <a:solidFill>
                  <a:srgbClr val="FF0000"/>
                </a:solidFill>
              </a:rPr>
              <a:t>أَضْعُ أدواتِ الاسْتِفْهَام</a:t>
            </a:r>
            <a:r>
              <a:rPr lang="ar-BH" b="1" dirty="0">
                <a:solidFill>
                  <a:srgbClr val="FF0000"/>
                </a:solidFill>
              </a:rPr>
              <a:t>ِ</a:t>
            </a:r>
            <a:r>
              <a:rPr lang="ar-SA" b="1" dirty="0">
                <a:solidFill>
                  <a:srgbClr val="FF0000"/>
                </a:solidFill>
              </a:rPr>
              <a:t> في ج</a:t>
            </a:r>
            <a:r>
              <a:rPr lang="ar-BH" b="1" dirty="0">
                <a:solidFill>
                  <a:srgbClr val="FF0000"/>
                </a:solidFill>
              </a:rPr>
              <a:t>ُ</a:t>
            </a:r>
            <a:r>
              <a:rPr lang="ar-SA" b="1" dirty="0">
                <a:solidFill>
                  <a:srgbClr val="FF0000"/>
                </a:solidFill>
              </a:rPr>
              <a:t>م</a:t>
            </a:r>
            <a:r>
              <a:rPr lang="ar-BH" b="1" dirty="0">
                <a:solidFill>
                  <a:srgbClr val="FF0000"/>
                </a:solidFill>
              </a:rPr>
              <a:t>ْ</a:t>
            </a:r>
            <a:r>
              <a:rPr lang="ar-SA" b="1" dirty="0">
                <a:solidFill>
                  <a:srgbClr val="FF0000"/>
                </a:solidFill>
              </a:rPr>
              <a:t>ل</a:t>
            </a:r>
            <a:r>
              <a:rPr lang="ar-BH" b="1" dirty="0">
                <a:solidFill>
                  <a:srgbClr val="FF0000"/>
                </a:solidFill>
              </a:rPr>
              <a:t>َ</a:t>
            </a:r>
            <a:r>
              <a:rPr lang="ar-SA" b="1" dirty="0">
                <a:solidFill>
                  <a:srgbClr val="FF0000"/>
                </a:solidFill>
              </a:rPr>
              <a:t>ةٍ مُفِيْدَةٍ</a:t>
            </a:r>
            <a:r>
              <a:rPr lang="ar-BH" b="1" dirty="0">
                <a:solidFill>
                  <a:srgbClr val="FF0000"/>
                </a:solidFill>
              </a:rPr>
              <a:t>: </a:t>
            </a:r>
            <a:endParaRPr lang="en-US" b="1" dirty="0">
              <a:solidFill>
                <a:srgbClr val="FF0000"/>
              </a:solidFill>
            </a:endParaRPr>
          </a:p>
        </p:txBody>
      </p:sp>
      <p:sp>
        <p:nvSpPr>
          <p:cNvPr id="4" name="شكل بيضاوي 3"/>
          <p:cNvSpPr/>
          <p:nvPr/>
        </p:nvSpPr>
        <p:spPr>
          <a:xfrm>
            <a:off x="6377973" y="2429500"/>
            <a:ext cx="828046" cy="723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dirty="0">
                <a:solidFill>
                  <a:schemeClr val="tx1"/>
                </a:solidFill>
              </a:rPr>
              <a:t>هَلْ</a:t>
            </a:r>
            <a:endParaRPr lang="en-US" sz="2800" dirty="0">
              <a:solidFill>
                <a:schemeClr val="tx1"/>
              </a:solidFill>
            </a:endParaRPr>
          </a:p>
        </p:txBody>
      </p:sp>
      <p:sp>
        <p:nvSpPr>
          <p:cNvPr id="14" name="شكل بيضاوي 13"/>
          <p:cNvSpPr/>
          <p:nvPr/>
        </p:nvSpPr>
        <p:spPr>
          <a:xfrm>
            <a:off x="5066403" y="2429500"/>
            <a:ext cx="932602" cy="723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dirty="0">
                <a:solidFill>
                  <a:schemeClr val="tx1"/>
                </a:solidFill>
              </a:rPr>
              <a:t>مَاذَا</a:t>
            </a:r>
            <a:endParaRPr lang="en-US" sz="2800" dirty="0">
              <a:solidFill>
                <a:schemeClr val="tx1"/>
              </a:solidFill>
            </a:endParaRPr>
          </a:p>
        </p:txBody>
      </p:sp>
      <p:sp>
        <p:nvSpPr>
          <p:cNvPr id="15" name="شكل بيضاوي 14"/>
          <p:cNvSpPr/>
          <p:nvPr/>
        </p:nvSpPr>
        <p:spPr>
          <a:xfrm>
            <a:off x="3846959" y="2461609"/>
            <a:ext cx="840477" cy="723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dirty="0">
                <a:solidFill>
                  <a:schemeClr val="tx1"/>
                </a:solidFill>
              </a:rPr>
              <a:t>أَيْنَ</a:t>
            </a:r>
            <a:endParaRPr lang="en-US" sz="2800" dirty="0">
              <a:solidFill>
                <a:schemeClr val="tx1"/>
              </a:solidFill>
            </a:endParaRPr>
          </a:p>
        </p:txBody>
      </p:sp>
      <p:sp>
        <p:nvSpPr>
          <p:cNvPr id="18" name="شكل بيضاوي 17"/>
          <p:cNvSpPr/>
          <p:nvPr/>
        </p:nvSpPr>
        <p:spPr>
          <a:xfrm>
            <a:off x="2465976" y="2461610"/>
            <a:ext cx="928047" cy="723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dirty="0">
                <a:solidFill>
                  <a:schemeClr val="tx1"/>
                </a:solidFill>
              </a:rPr>
              <a:t>مَتى</a:t>
            </a:r>
            <a:endParaRPr lang="en-US" sz="2800" dirty="0">
              <a:solidFill>
                <a:schemeClr val="tx1"/>
              </a:solidFill>
            </a:endParaRPr>
          </a:p>
        </p:txBody>
      </p:sp>
      <p:sp>
        <p:nvSpPr>
          <p:cNvPr id="12" name="شكل بيضاوي 11"/>
          <p:cNvSpPr/>
          <p:nvPr/>
        </p:nvSpPr>
        <p:spPr>
          <a:xfrm>
            <a:off x="7671385" y="2461609"/>
            <a:ext cx="951930" cy="723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dirty="0">
                <a:solidFill>
                  <a:schemeClr val="tx1"/>
                </a:solidFill>
              </a:rPr>
              <a:t>لِمَاذَا</a:t>
            </a:r>
            <a:endParaRPr lang="en-US" sz="2800" dirty="0">
              <a:solidFill>
                <a:schemeClr val="tx1"/>
              </a:solidFill>
            </a:endParaRPr>
          </a:p>
        </p:txBody>
      </p:sp>
      <p:sp>
        <p:nvSpPr>
          <p:cNvPr id="2" name="مربع نص 1"/>
          <p:cNvSpPr txBox="1"/>
          <p:nvPr/>
        </p:nvSpPr>
        <p:spPr>
          <a:xfrm>
            <a:off x="4299045" y="3432998"/>
            <a:ext cx="7627027" cy="523220"/>
          </a:xfrm>
          <a:prstGeom prst="rect">
            <a:avLst/>
          </a:prstGeom>
          <a:noFill/>
        </p:spPr>
        <p:txBody>
          <a:bodyPr wrap="square" rtlCol="0">
            <a:spAutoFit/>
          </a:bodyPr>
          <a:lstStyle/>
          <a:p>
            <a:r>
              <a:rPr lang="ar-BH" sz="2800" dirty="0"/>
              <a:t>1-     الطَّالِبُ الْمُجْتَهِدُ قَادِرٌ عَلى تَحْقِيقِ النَّجَاحِ فِي كلِّ الْأَوْقَاتِ؟</a:t>
            </a:r>
            <a:endParaRPr lang="en-US" sz="2800" dirty="0"/>
          </a:p>
        </p:txBody>
      </p:sp>
      <p:sp>
        <p:nvSpPr>
          <p:cNvPr id="9" name="مربع نص 8"/>
          <p:cNvSpPr txBox="1"/>
          <p:nvPr/>
        </p:nvSpPr>
        <p:spPr>
          <a:xfrm>
            <a:off x="6937775" y="4023589"/>
            <a:ext cx="4798670" cy="523220"/>
          </a:xfrm>
          <a:prstGeom prst="rect">
            <a:avLst/>
          </a:prstGeom>
          <a:noFill/>
        </p:spPr>
        <p:txBody>
          <a:bodyPr wrap="square" rtlCol="0">
            <a:spAutoFit/>
          </a:bodyPr>
          <a:lstStyle/>
          <a:p>
            <a:pPr algn="r" rtl="1"/>
            <a:r>
              <a:rPr lang="ar-BH" sz="2800" dirty="0"/>
              <a:t>2-َ     يَقَعْ مَدْرَسَتُكَ؟</a:t>
            </a:r>
            <a:endParaRPr lang="en-US" sz="2800" dirty="0"/>
          </a:p>
        </p:txBody>
      </p:sp>
      <p:sp>
        <p:nvSpPr>
          <p:cNvPr id="10" name="مربع نص 9"/>
          <p:cNvSpPr txBox="1"/>
          <p:nvPr/>
        </p:nvSpPr>
        <p:spPr>
          <a:xfrm>
            <a:off x="6649769" y="4618240"/>
            <a:ext cx="5098455" cy="523220"/>
          </a:xfrm>
          <a:prstGeom prst="rect">
            <a:avLst/>
          </a:prstGeom>
          <a:noFill/>
        </p:spPr>
        <p:txBody>
          <a:bodyPr wrap="square" rtlCol="0">
            <a:spAutoFit/>
          </a:bodyPr>
          <a:lstStyle/>
          <a:p>
            <a:pPr algn="r" rtl="1"/>
            <a:r>
              <a:rPr lang="ar-BH" sz="2800" dirty="0"/>
              <a:t>3-       نأْكُلُ الخَضْرواتِ؟</a:t>
            </a:r>
            <a:endParaRPr lang="en-US" sz="2800" dirty="0"/>
          </a:p>
        </p:txBody>
      </p:sp>
      <p:sp>
        <p:nvSpPr>
          <p:cNvPr id="11" name="مربع نص 10"/>
          <p:cNvSpPr txBox="1"/>
          <p:nvPr/>
        </p:nvSpPr>
        <p:spPr>
          <a:xfrm>
            <a:off x="6836935" y="5181938"/>
            <a:ext cx="4894203" cy="523220"/>
          </a:xfrm>
          <a:prstGeom prst="rect">
            <a:avLst/>
          </a:prstGeom>
          <a:noFill/>
        </p:spPr>
        <p:txBody>
          <a:bodyPr wrap="square" rtlCol="0">
            <a:spAutoFit/>
          </a:bodyPr>
          <a:lstStyle/>
          <a:p>
            <a:pPr algn="r" rtl="1"/>
            <a:r>
              <a:rPr lang="ar-BH" sz="2800" dirty="0"/>
              <a:t>4-       تَرْجَعُ إلى الْمَنْزِلِ؟</a:t>
            </a:r>
            <a:endParaRPr lang="en-US" sz="2800" dirty="0"/>
          </a:p>
        </p:txBody>
      </p:sp>
      <p:sp>
        <p:nvSpPr>
          <p:cNvPr id="13" name="مربع نص 12"/>
          <p:cNvSpPr txBox="1"/>
          <p:nvPr/>
        </p:nvSpPr>
        <p:spPr>
          <a:xfrm>
            <a:off x="9095093" y="5803482"/>
            <a:ext cx="2636045" cy="523220"/>
          </a:xfrm>
          <a:prstGeom prst="rect">
            <a:avLst/>
          </a:prstGeom>
          <a:noFill/>
        </p:spPr>
        <p:txBody>
          <a:bodyPr wrap="square" rtlCol="0">
            <a:spAutoFit/>
          </a:bodyPr>
          <a:lstStyle/>
          <a:p>
            <a:r>
              <a:rPr lang="ar-BH" sz="2800" dirty="0"/>
              <a:t>5-      عَلى الطَّاوِلَةِ؟</a:t>
            </a:r>
            <a:endParaRPr lang="en-US" sz="2800" dirty="0"/>
          </a:p>
        </p:txBody>
      </p:sp>
      <p:sp>
        <p:nvSpPr>
          <p:cNvPr id="16" name="مربع نص 15"/>
          <p:cNvSpPr txBox="1"/>
          <p:nvPr/>
        </p:nvSpPr>
        <p:spPr>
          <a:xfrm>
            <a:off x="791569" y="5141460"/>
            <a:ext cx="3507475" cy="523220"/>
          </a:xfrm>
          <a:prstGeom prst="rect">
            <a:avLst/>
          </a:prstGeom>
          <a:noFill/>
        </p:spPr>
        <p:txBody>
          <a:bodyPr wrap="square" rtlCol="0">
            <a:spAutoFit/>
          </a:bodyPr>
          <a:lstStyle/>
          <a:p>
            <a:r>
              <a:rPr lang="ar-BH" sz="2800" dirty="0"/>
              <a:t>(</a:t>
            </a:r>
            <a:r>
              <a:rPr lang="ar-BH" sz="2800" dirty="0">
                <a:hlinkClick r:id="rId5" action="ppaction://hlinksldjump"/>
              </a:rPr>
              <a:t>لِمَاذَا</a:t>
            </a:r>
            <a:r>
              <a:rPr lang="ar-BH" sz="2800" dirty="0"/>
              <a:t>، </a:t>
            </a:r>
            <a:r>
              <a:rPr lang="ar-BH" sz="2800" dirty="0">
                <a:hlinkClick r:id="rId5" action="ppaction://hlinksldjump"/>
              </a:rPr>
              <a:t>هَلْ</a:t>
            </a:r>
            <a:r>
              <a:rPr lang="ar-BH" sz="2800" dirty="0"/>
              <a:t>، </a:t>
            </a:r>
            <a:r>
              <a:rPr lang="ar-BH" sz="2800" dirty="0">
                <a:hlinkClick r:id="rId5" action="ppaction://hlinksldjump"/>
              </a:rPr>
              <a:t>مَاذَا</a:t>
            </a:r>
            <a:r>
              <a:rPr lang="ar-BH" sz="2800" dirty="0"/>
              <a:t>، </a:t>
            </a:r>
            <a:r>
              <a:rPr lang="ar-BH" sz="2800" dirty="0">
                <a:hlinkClick r:id="rId5" action="ppaction://hlinksldjump"/>
              </a:rPr>
              <a:t>أَيْن</a:t>
            </a:r>
            <a:r>
              <a:rPr lang="ar-BH" sz="2800" dirty="0"/>
              <a:t>َ، </a:t>
            </a:r>
            <a:r>
              <a:rPr lang="ar-BH" sz="2800" dirty="0">
                <a:hlinkClick r:id="rId6" action="ppaction://hlinksldjump"/>
              </a:rPr>
              <a:t>مَتى</a:t>
            </a:r>
            <a:r>
              <a:rPr lang="ar-BH" sz="2800" dirty="0"/>
              <a:t>)</a:t>
            </a:r>
            <a:endParaRPr lang="en-US" sz="2800" dirty="0"/>
          </a:p>
        </p:txBody>
      </p:sp>
      <p:sp>
        <p:nvSpPr>
          <p:cNvPr id="17" name="مربع نص 16"/>
          <p:cNvSpPr txBox="1"/>
          <p:nvPr/>
        </p:nvSpPr>
        <p:spPr>
          <a:xfrm>
            <a:off x="759722" y="4025222"/>
            <a:ext cx="3507475" cy="523220"/>
          </a:xfrm>
          <a:prstGeom prst="rect">
            <a:avLst/>
          </a:prstGeom>
          <a:noFill/>
        </p:spPr>
        <p:txBody>
          <a:bodyPr wrap="square" rtlCol="0">
            <a:spAutoFit/>
          </a:bodyPr>
          <a:lstStyle/>
          <a:p>
            <a:r>
              <a:rPr lang="ar-BH" sz="2800" dirty="0"/>
              <a:t>(</a:t>
            </a:r>
            <a:r>
              <a:rPr lang="ar-BH" sz="2800" dirty="0">
                <a:hlinkClick r:id="rId5" action="ppaction://hlinksldjump"/>
              </a:rPr>
              <a:t>لِمَاذَا</a:t>
            </a:r>
            <a:r>
              <a:rPr lang="ar-BH" sz="2800" dirty="0"/>
              <a:t>، </a:t>
            </a:r>
            <a:r>
              <a:rPr lang="ar-BH" sz="2800" dirty="0">
                <a:hlinkClick r:id="rId5" action="ppaction://hlinksldjump"/>
              </a:rPr>
              <a:t>هَلْ</a:t>
            </a:r>
            <a:r>
              <a:rPr lang="ar-BH" sz="2800" dirty="0"/>
              <a:t>، </a:t>
            </a:r>
            <a:r>
              <a:rPr lang="ar-BH" sz="2800" dirty="0">
                <a:hlinkClick r:id="rId5" action="ppaction://hlinksldjump"/>
              </a:rPr>
              <a:t>مَاذَا</a:t>
            </a:r>
            <a:r>
              <a:rPr lang="ar-BH" sz="2800" dirty="0"/>
              <a:t>، </a:t>
            </a:r>
            <a:r>
              <a:rPr lang="ar-BH" sz="2800" dirty="0">
                <a:hlinkClick r:id="rId6" action="ppaction://hlinksldjump"/>
              </a:rPr>
              <a:t>أَيْن</a:t>
            </a:r>
            <a:r>
              <a:rPr lang="ar-BH" sz="2800" dirty="0"/>
              <a:t>َ، </a:t>
            </a:r>
            <a:r>
              <a:rPr lang="ar-BH" sz="2800" dirty="0">
                <a:hlinkClick r:id="rId5" action="ppaction://hlinksldjump"/>
              </a:rPr>
              <a:t>مَتى</a:t>
            </a:r>
            <a:r>
              <a:rPr lang="ar-BH" sz="2800" dirty="0"/>
              <a:t>)</a:t>
            </a:r>
            <a:endParaRPr lang="en-US" sz="2800" dirty="0"/>
          </a:p>
        </p:txBody>
      </p:sp>
      <p:sp>
        <p:nvSpPr>
          <p:cNvPr id="19" name="مربع نص 18"/>
          <p:cNvSpPr txBox="1"/>
          <p:nvPr/>
        </p:nvSpPr>
        <p:spPr>
          <a:xfrm>
            <a:off x="791570" y="4583341"/>
            <a:ext cx="3507475" cy="523220"/>
          </a:xfrm>
          <a:prstGeom prst="rect">
            <a:avLst/>
          </a:prstGeom>
          <a:noFill/>
        </p:spPr>
        <p:txBody>
          <a:bodyPr wrap="square" rtlCol="0">
            <a:spAutoFit/>
          </a:bodyPr>
          <a:lstStyle/>
          <a:p>
            <a:r>
              <a:rPr lang="ar-BH" sz="2800" dirty="0"/>
              <a:t>(</a:t>
            </a:r>
            <a:r>
              <a:rPr lang="ar-BH" sz="2800" dirty="0">
                <a:hlinkClick r:id="rId6" action="ppaction://hlinksldjump"/>
              </a:rPr>
              <a:t>لِمَاذَا</a:t>
            </a:r>
            <a:r>
              <a:rPr lang="ar-BH" sz="2800" dirty="0"/>
              <a:t>، </a:t>
            </a:r>
            <a:r>
              <a:rPr lang="ar-BH" sz="2800" dirty="0">
                <a:hlinkClick r:id="rId5" action="ppaction://hlinksldjump"/>
              </a:rPr>
              <a:t>هَلْ</a:t>
            </a:r>
            <a:r>
              <a:rPr lang="ar-BH" sz="2800" dirty="0"/>
              <a:t>، </a:t>
            </a:r>
            <a:r>
              <a:rPr lang="ar-BH" sz="2800" dirty="0">
                <a:hlinkClick r:id="rId5" action="ppaction://hlinksldjump"/>
              </a:rPr>
              <a:t>مَاذَا</a:t>
            </a:r>
            <a:r>
              <a:rPr lang="ar-BH" sz="2800" dirty="0"/>
              <a:t>، </a:t>
            </a:r>
            <a:r>
              <a:rPr lang="ar-BH" sz="2800" dirty="0">
                <a:hlinkClick r:id="rId5" action="ppaction://hlinksldjump"/>
              </a:rPr>
              <a:t>أَيْن</a:t>
            </a:r>
            <a:r>
              <a:rPr lang="ar-BH" sz="2800" dirty="0"/>
              <a:t>َ، </a:t>
            </a:r>
            <a:r>
              <a:rPr lang="ar-BH" sz="2800" dirty="0">
                <a:hlinkClick r:id="rId5" action="ppaction://hlinksldjump"/>
              </a:rPr>
              <a:t>مَتى</a:t>
            </a:r>
            <a:r>
              <a:rPr lang="ar-BH" sz="2800" dirty="0"/>
              <a:t>)</a:t>
            </a:r>
            <a:endParaRPr lang="en-US" sz="2800" dirty="0"/>
          </a:p>
        </p:txBody>
      </p:sp>
      <p:sp>
        <p:nvSpPr>
          <p:cNvPr id="20" name="مربع نص 19"/>
          <p:cNvSpPr txBox="1"/>
          <p:nvPr/>
        </p:nvSpPr>
        <p:spPr>
          <a:xfrm>
            <a:off x="791569" y="3487007"/>
            <a:ext cx="3507475" cy="523220"/>
          </a:xfrm>
          <a:prstGeom prst="rect">
            <a:avLst/>
          </a:prstGeom>
          <a:noFill/>
        </p:spPr>
        <p:txBody>
          <a:bodyPr wrap="square" rtlCol="0">
            <a:spAutoFit/>
          </a:bodyPr>
          <a:lstStyle/>
          <a:p>
            <a:r>
              <a:rPr lang="ar-BH" sz="2800" dirty="0"/>
              <a:t>(</a:t>
            </a:r>
            <a:r>
              <a:rPr lang="ar-BH" sz="2800" dirty="0">
                <a:hlinkClick r:id="rId5" action="ppaction://hlinksldjump"/>
              </a:rPr>
              <a:t>لِمَاذَا</a:t>
            </a:r>
            <a:r>
              <a:rPr lang="ar-BH" sz="2800" dirty="0"/>
              <a:t>، </a:t>
            </a:r>
            <a:r>
              <a:rPr lang="ar-BH" sz="2800" dirty="0">
                <a:hlinkClick r:id="rId6" action="ppaction://hlinksldjump"/>
              </a:rPr>
              <a:t>هَل</a:t>
            </a:r>
            <a:r>
              <a:rPr lang="ar-BH" sz="2800" dirty="0"/>
              <a:t>ْ، </a:t>
            </a:r>
            <a:r>
              <a:rPr lang="ar-BH" sz="2800" dirty="0">
                <a:hlinkClick r:id="rId5" action="ppaction://hlinksldjump"/>
              </a:rPr>
              <a:t>مَاذَا</a:t>
            </a:r>
            <a:r>
              <a:rPr lang="ar-BH" sz="2800" dirty="0"/>
              <a:t>، </a:t>
            </a:r>
            <a:r>
              <a:rPr lang="ar-BH" sz="2800" dirty="0">
                <a:hlinkClick r:id="rId5" action="ppaction://hlinksldjump"/>
              </a:rPr>
              <a:t>أَيْن</a:t>
            </a:r>
            <a:r>
              <a:rPr lang="ar-BH" sz="2800" dirty="0"/>
              <a:t>َ، </a:t>
            </a:r>
            <a:r>
              <a:rPr lang="ar-BH" sz="2800" dirty="0">
                <a:hlinkClick r:id="rId5" action="ppaction://hlinksldjump"/>
              </a:rPr>
              <a:t>مَتى</a:t>
            </a:r>
            <a:r>
              <a:rPr lang="ar-BH" sz="2800" dirty="0"/>
              <a:t>)</a:t>
            </a:r>
            <a:endParaRPr lang="en-US" sz="2800" dirty="0"/>
          </a:p>
        </p:txBody>
      </p:sp>
      <p:sp>
        <p:nvSpPr>
          <p:cNvPr id="21" name="مربع نص 20"/>
          <p:cNvSpPr txBox="1"/>
          <p:nvPr/>
        </p:nvSpPr>
        <p:spPr>
          <a:xfrm>
            <a:off x="791569" y="5733874"/>
            <a:ext cx="3507475" cy="523220"/>
          </a:xfrm>
          <a:prstGeom prst="rect">
            <a:avLst/>
          </a:prstGeom>
          <a:noFill/>
        </p:spPr>
        <p:txBody>
          <a:bodyPr wrap="square" rtlCol="0">
            <a:spAutoFit/>
          </a:bodyPr>
          <a:lstStyle/>
          <a:p>
            <a:r>
              <a:rPr lang="ar-BH" sz="2800" dirty="0"/>
              <a:t>(</a:t>
            </a:r>
            <a:r>
              <a:rPr lang="ar-BH" sz="2800" dirty="0">
                <a:hlinkClick r:id="rId5" action="ppaction://hlinksldjump"/>
              </a:rPr>
              <a:t>لِمَاذَا</a:t>
            </a:r>
            <a:r>
              <a:rPr lang="ar-BH" sz="2800" dirty="0"/>
              <a:t>، </a:t>
            </a:r>
            <a:r>
              <a:rPr lang="ar-BH" sz="2800" dirty="0">
                <a:hlinkClick r:id="rId5" action="ppaction://hlinksldjump"/>
              </a:rPr>
              <a:t>هَلْ</a:t>
            </a:r>
            <a:r>
              <a:rPr lang="ar-BH" sz="2800" dirty="0"/>
              <a:t>، </a:t>
            </a:r>
            <a:r>
              <a:rPr lang="ar-BH" sz="2800" dirty="0">
                <a:hlinkClick r:id="rId6" action="ppaction://hlinksldjump"/>
              </a:rPr>
              <a:t>مَاذَا</a:t>
            </a:r>
            <a:r>
              <a:rPr lang="ar-BH" sz="2800" dirty="0"/>
              <a:t>، </a:t>
            </a:r>
            <a:r>
              <a:rPr lang="ar-BH" sz="2800" dirty="0">
                <a:hlinkClick r:id="rId5" action="ppaction://hlinksldjump"/>
              </a:rPr>
              <a:t>أَيْن</a:t>
            </a:r>
            <a:r>
              <a:rPr lang="ar-BH" sz="2800" dirty="0"/>
              <a:t>َ، </a:t>
            </a:r>
            <a:r>
              <a:rPr lang="ar-BH" sz="2800" dirty="0">
                <a:hlinkClick r:id="rId5" action="ppaction://hlinksldjump"/>
              </a:rPr>
              <a:t>مَتى</a:t>
            </a:r>
            <a:r>
              <a:rPr lang="ar-BH" sz="2800" dirty="0"/>
              <a:t>)</a:t>
            </a:r>
            <a:endParaRPr lang="en-US" sz="2800" dirty="0"/>
          </a:p>
        </p:txBody>
      </p:sp>
      <p:sp>
        <p:nvSpPr>
          <p:cNvPr id="5" name="مربع نص 4"/>
          <p:cNvSpPr txBox="1"/>
          <p:nvPr/>
        </p:nvSpPr>
        <p:spPr>
          <a:xfrm>
            <a:off x="10567155" y="4618240"/>
            <a:ext cx="768438" cy="523220"/>
          </a:xfrm>
          <a:prstGeom prst="rect">
            <a:avLst/>
          </a:prstGeom>
          <a:noFill/>
        </p:spPr>
        <p:txBody>
          <a:bodyPr wrap="square" rtlCol="0">
            <a:spAutoFit/>
          </a:bodyPr>
          <a:lstStyle/>
          <a:p>
            <a:r>
              <a:rPr lang="ar-SA" sz="2800" dirty="0">
                <a:solidFill>
                  <a:srgbClr val="00B0F0"/>
                </a:solidFill>
              </a:rPr>
              <a:t>لِمَاذَا</a:t>
            </a:r>
            <a:endParaRPr lang="en-US" sz="2800" dirty="0">
              <a:solidFill>
                <a:srgbClr val="00B0F0"/>
              </a:solidFill>
            </a:endParaRPr>
          </a:p>
        </p:txBody>
      </p:sp>
      <p:sp>
        <p:nvSpPr>
          <p:cNvPr id="22" name="مربع نص 21"/>
          <p:cNvSpPr txBox="1"/>
          <p:nvPr/>
        </p:nvSpPr>
        <p:spPr>
          <a:xfrm>
            <a:off x="10658881" y="3409093"/>
            <a:ext cx="631534" cy="523220"/>
          </a:xfrm>
          <a:prstGeom prst="rect">
            <a:avLst/>
          </a:prstGeom>
          <a:noFill/>
        </p:spPr>
        <p:txBody>
          <a:bodyPr wrap="square" rtlCol="0">
            <a:spAutoFit/>
          </a:bodyPr>
          <a:lstStyle/>
          <a:p>
            <a:r>
              <a:rPr lang="ar-BH" sz="2800" dirty="0">
                <a:solidFill>
                  <a:srgbClr val="00B0F0"/>
                </a:solidFill>
              </a:rPr>
              <a:t>هَلْ</a:t>
            </a:r>
            <a:endParaRPr lang="en-US" sz="2800" dirty="0">
              <a:solidFill>
                <a:srgbClr val="00B0F0"/>
              </a:solidFill>
            </a:endParaRPr>
          </a:p>
        </p:txBody>
      </p:sp>
      <p:sp>
        <p:nvSpPr>
          <p:cNvPr id="23" name="مربع نص 22"/>
          <p:cNvSpPr txBox="1"/>
          <p:nvPr/>
        </p:nvSpPr>
        <p:spPr>
          <a:xfrm>
            <a:off x="10633768" y="5801906"/>
            <a:ext cx="701825" cy="523220"/>
          </a:xfrm>
          <a:prstGeom prst="rect">
            <a:avLst/>
          </a:prstGeom>
          <a:noFill/>
        </p:spPr>
        <p:txBody>
          <a:bodyPr wrap="square" rtlCol="0">
            <a:spAutoFit/>
          </a:bodyPr>
          <a:lstStyle/>
          <a:p>
            <a:r>
              <a:rPr lang="ar-BH" sz="2800" dirty="0">
                <a:solidFill>
                  <a:srgbClr val="00B0F0"/>
                </a:solidFill>
              </a:rPr>
              <a:t>مَاذَا</a:t>
            </a:r>
            <a:endParaRPr lang="en-US" sz="2800" dirty="0">
              <a:solidFill>
                <a:srgbClr val="00B0F0"/>
              </a:solidFill>
            </a:endParaRPr>
          </a:p>
        </p:txBody>
      </p:sp>
      <p:sp>
        <p:nvSpPr>
          <p:cNvPr id="25" name="مربع نص 24"/>
          <p:cNvSpPr txBox="1"/>
          <p:nvPr/>
        </p:nvSpPr>
        <p:spPr>
          <a:xfrm>
            <a:off x="10658881" y="5167931"/>
            <a:ext cx="739254" cy="523220"/>
          </a:xfrm>
          <a:prstGeom prst="rect">
            <a:avLst/>
          </a:prstGeom>
          <a:noFill/>
        </p:spPr>
        <p:txBody>
          <a:bodyPr wrap="square" rtlCol="0">
            <a:spAutoFit/>
          </a:bodyPr>
          <a:lstStyle/>
          <a:p>
            <a:r>
              <a:rPr lang="ar-BH" sz="2800" dirty="0">
                <a:solidFill>
                  <a:srgbClr val="00B0F0"/>
                </a:solidFill>
              </a:rPr>
              <a:t>مَتى</a:t>
            </a:r>
            <a:endParaRPr lang="en-US" sz="2800" dirty="0">
              <a:solidFill>
                <a:srgbClr val="00B0F0"/>
              </a:solidFill>
            </a:endParaRPr>
          </a:p>
        </p:txBody>
      </p:sp>
      <p:sp>
        <p:nvSpPr>
          <p:cNvPr id="26" name="مربع نص 25"/>
          <p:cNvSpPr txBox="1"/>
          <p:nvPr/>
        </p:nvSpPr>
        <p:spPr>
          <a:xfrm>
            <a:off x="10765484" y="4010227"/>
            <a:ext cx="658830" cy="523220"/>
          </a:xfrm>
          <a:prstGeom prst="rect">
            <a:avLst/>
          </a:prstGeom>
          <a:noFill/>
        </p:spPr>
        <p:txBody>
          <a:bodyPr wrap="square" rtlCol="0">
            <a:spAutoFit/>
          </a:bodyPr>
          <a:lstStyle/>
          <a:p>
            <a:r>
              <a:rPr lang="ar-BH" sz="2800" dirty="0">
                <a:solidFill>
                  <a:srgbClr val="00B0F0"/>
                </a:solidFill>
              </a:rPr>
              <a:t>أَيْنَ</a:t>
            </a:r>
            <a:endParaRPr lang="en-US" sz="2800" dirty="0">
              <a:solidFill>
                <a:srgbClr val="00B0F0"/>
              </a:solidFill>
            </a:endParaRPr>
          </a:p>
        </p:txBody>
      </p:sp>
      <p:sp>
        <p:nvSpPr>
          <p:cNvPr id="27" name="مربع نص 26"/>
          <p:cNvSpPr txBox="1"/>
          <p:nvPr/>
        </p:nvSpPr>
        <p:spPr>
          <a:xfrm>
            <a:off x="10468543" y="1108217"/>
            <a:ext cx="1643743" cy="523220"/>
          </a:xfrm>
          <a:prstGeom prst="rect">
            <a:avLst/>
          </a:prstGeom>
          <a:noFill/>
        </p:spPr>
        <p:txBody>
          <a:bodyPr wrap="square" rtlCol="0">
            <a:spAutoFit/>
          </a:bodyPr>
          <a:lstStyle/>
          <a:p>
            <a:pPr algn="ctr"/>
            <a:r>
              <a:rPr lang="ar-SA" sz="2800" dirty="0">
                <a:solidFill>
                  <a:prstClr val="black"/>
                </a:solidFill>
              </a:rPr>
              <a:t>تَمْرِين رَقَمَ </a:t>
            </a:r>
            <a:r>
              <a:rPr lang="ar-BH" sz="2800" dirty="0">
                <a:solidFill>
                  <a:srgbClr val="00B0F0"/>
                </a:solidFill>
              </a:rPr>
              <a:t>3</a:t>
            </a:r>
            <a:endParaRPr lang="en-US" sz="2800" dirty="0">
              <a:solidFill>
                <a:srgbClr val="00B0F0"/>
              </a:solidFill>
            </a:endParaRPr>
          </a:p>
        </p:txBody>
      </p:sp>
      <p:pic>
        <p:nvPicPr>
          <p:cNvPr id="6"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54922" y="154456"/>
            <a:ext cx="609600" cy="609600"/>
          </a:xfrm>
          <a:prstGeom prst="rect">
            <a:avLst/>
          </a:prstGeom>
        </p:spPr>
      </p:pic>
    </p:spTree>
    <p:extLst>
      <p:ext uri="{BB962C8B-B14F-4D97-AF65-F5344CB8AC3E}">
        <p14:creationId xmlns:p14="http://schemas.microsoft.com/office/powerpoint/2010/main" val="190772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7" fill="hold" display="0">
                  <p:stCondLst>
                    <p:cond delay="indefinite"/>
                  </p:stCondLst>
                  <p:endCondLst>
                    <p:cond evt="onStopAudio" delay="0">
                      <p:tgtEl>
                        <p:sldTgt/>
                      </p:tgtEl>
                    </p:cond>
                  </p:endCondLst>
                </p:cTn>
                <p:tgtEl>
                  <p:spTgt spid="6"/>
                </p:tgtEl>
              </p:cMediaNode>
            </p:audio>
          </p:childTnLst>
        </p:cTn>
      </p:par>
    </p:tnLst>
    <p:bldLst>
      <p:bldP spid="4" grpId="0" animBg="1"/>
      <p:bldP spid="14" grpId="0" animBg="1"/>
      <p:bldP spid="15" grpId="0" animBg="1"/>
      <p:bldP spid="18" grpId="0" animBg="1"/>
      <p:bldP spid="12" grpId="0" animBg="1"/>
      <p:bldP spid="2" grpId="0"/>
      <p:bldP spid="10" grpId="0"/>
      <p:bldP spid="11" grpId="0"/>
      <p:bldP spid="13" grpId="0"/>
      <p:bldP spid="16" grpId="0"/>
      <p:bldP spid="17" grpId="0"/>
      <p:bldP spid="19" grpId="0"/>
      <p:bldP spid="20" grpId="0"/>
      <p:bldP spid="21" grpId="0"/>
      <p:bldP spid="5" grpId="0"/>
      <p:bldP spid="22" grpId="0"/>
      <p:bldP spid="23"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303361" y="1514902"/>
            <a:ext cx="8973403" cy="1892300"/>
          </a:xfrm>
        </p:spPr>
        <p:txBody>
          <a:bodyPr>
            <a:noAutofit/>
          </a:bodyPr>
          <a:lstStyle/>
          <a:p>
            <a:r>
              <a:rPr lang="ar-SA" sz="9600" dirty="0">
                <a:solidFill>
                  <a:srgbClr val="00B0F0"/>
                </a:solidFill>
              </a:rPr>
              <a:t>وَف</a:t>
            </a:r>
            <a:r>
              <a:rPr lang="ar-BH" sz="9600" dirty="0">
                <a:solidFill>
                  <a:srgbClr val="00B0F0"/>
                </a:solidFill>
              </a:rPr>
              <a:t>َّ</a:t>
            </a:r>
            <a:r>
              <a:rPr lang="ar-SA" sz="9600" dirty="0">
                <a:solidFill>
                  <a:srgbClr val="00B0F0"/>
                </a:solidFill>
              </a:rPr>
              <a:t>قَكَ الله</a:t>
            </a:r>
            <a:endParaRPr lang="en-US" sz="9600" dirty="0">
              <a:solidFill>
                <a:srgbClr val="00B0F0"/>
              </a:solidFill>
            </a:endParaRPr>
          </a:p>
        </p:txBody>
      </p:sp>
      <p:pic>
        <p:nvPicPr>
          <p:cNvPr id="2"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45743" y="6038945"/>
            <a:ext cx="609600" cy="609600"/>
          </a:xfrm>
          <a:prstGeom prst="rect">
            <a:avLst/>
          </a:prstGeom>
        </p:spPr>
      </p:pic>
    </p:spTree>
    <p:extLst>
      <p:ext uri="{BB962C8B-B14F-4D97-AF65-F5344CB8AC3E}">
        <p14:creationId xmlns:p14="http://schemas.microsoft.com/office/powerpoint/2010/main" val="10051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3238500" y="1095423"/>
            <a:ext cx="6045200" cy="2371677"/>
          </a:xfrm>
        </p:spPr>
        <p:txBody>
          <a:bodyPr>
            <a:noAutofit/>
          </a:bodyPr>
          <a:lstStyle/>
          <a:p>
            <a:r>
              <a:rPr lang="ar-BH" sz="9600" dirty="0">
                <a:solidFill>
                  <a:srgbClr val="00B0F0"/>
                </a:solidFill>
              </a:rPr>
              <a:t>أَحْسَنْت</a:t>
            </a:r>
            <a:r>
              <a:rPr lang="ar-SA" sz="9600" dirty="0">
                <a:solidFill>
                  <a:srgbClr val="00B0F0"/>
                </a:solidFill>
              </a:rPr>
              <a:t>َ</a:t>
            </a:r>
            <a:endParaRPr lang="en-US" sz="9600" dirty="0">
              <a:solidFill>
                <a:srgbClr val="00B0F0"/>
              </a:solidFill>
            </a:endParaRPr>
          </a:p>
        </p:txBody>
      </p:sp>
      <p:sp>
        <p:nvSpPr>
          <p:cNvPr id="10" name="مستطيل مستدير الزوايا 9">
            <a:hlinkClick r:id="rId4" action="ppaction://hlinksldjump"/>
          </p:cNvPr>
          <p:cNvSpPr/>
          <p:nvPr/>
        </p:nvSpPr>
        <p:spPr>
          <a:xfrm>
            <a:off x="4277815" y="4740702"/>
            <a:ext cx="3966570" cy="1152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solidFill>
                  <a:prstClr val="black"/>
                </a:solidFill>
              </a:rPr>
              <a:t>تَمْرِين رَقَمَ 1</a:t>
            </a:r>
            <a:endParaRPr lang="en-US" sz="4000" dirty="0">
              <a:solidFill>
                <a:prstClr val="black"/>
              </a:solidFill>
            </a:endParaRPr>
          </a:p>
        </p:txBody>
      </p:sp>
      <p:pic>
        <p:nvPicPr>
          <p:cNvPr id="2"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7630" y="6044821"/>
            <a:ext cx="609600" cy="609600"/>
          </a:xfrm>
          <a:prstGeom prst="rect">
            <a:avLst/>
          </a:prstGeom>
        </p:spPr>
      </p:pic>
    </p:spTree>
    <p:extLst>
      <p:ext uri="{BB962C8B-B14F-4D97-AF65-F5344CB8AC3E}">
        <p14:creationId xmlns:p14="http://schemas.microsoft.com/office/powerpoint/2010/main" val="3100770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303361" y="1514902"/>
            <a:ext cx="8973403" cy="1892300"/>
          </a:xfrm>
        </p:spPr>
        <p:txBody>
          <a:bodyPr>
            <a:noAutofit/>
          </a:bodyPr>
          <a:lstStyle/>
          <a:p>
            <a:r>
              <a:rPr lang="ar-BH" sz="9600" dirty="0">
                <a:solidFill>
                  <a:srgbClr val="00B0F0"/>
                </a:solidFill>
              </a:rPr>
              <a:t>حَاوَل مَرًّة أُخْرَى</a:t>
            </a:r>
            <a:endParaRPr lang="en-US" sz="9600" dirty="0">
              <a:solidFill>
                <a:srgbClr val="00B0F0"/>
              </a:solidFill>
            </a:endParaRPr>
          </a:p>
        </p:txBody>
      </p:sp>
      <p:sp>
        <p:nvSpPr>
          <p:cNvPr id="10" name="مستطيل مستدير الزوايا 9">
            <a:hlinkClick r:id="rId4" action="ppaction://hlinksldjump"/>
          </p:cNvPr>
          <p:cNvSpPr/>
          <p:nvPr/>
        </p:nvSpPr>
        <p:spPr>
          <a:xfrm>
            <a:off x="3898900" y="4956793"/>
            <a:ext cx="4207870" cy="11393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t>تَمْرِين رَقَمَ 1</a:t>
            </a:r>
            <a:endParaRPr lang="en-US" sz="4000" dirty="0"/>
          </a:p>
        </p:txBody>
      </p:sp>
      <p:pic>
        <p:nvPicPr>
          <p:cNvPr id="2" name="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9517" y="6096191"/>
            <a:ext cx="609600" cy="609600"/>
          </a:xfrm>
          <a:prstGeom prst="rect">
            <a:avLst/>
          </a:prstGeom>
        </p:spPr>
      </p:pic>
    </p:spTree>
    <p:extLst>
      <p:ext uri="{BB962C8B-B14F-4D97-AF65-F5344CB8AC3E}">
        <p14:creationId xmlns:p14="http://schemas.microsoft.com/office/powerpoint/2010/main" val="31415005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3238500" y="1095423"/>
            <a:ext cx="6045200" cy="2371677"/>
          </a:xfrm>
        </p:spPr>
        <p:txBody>
          <a:bodyPr>
            <a:noAutofit/>
          </a:bodyPr>
          <a:lstStyle/>
          <a:p>
            <a:r>
              <a:rPr lang="ar-BH" sz="9600" dirty="0">
                <a:solidFill>
                  <a:srgbClr val="00B0F0"/>
                </a:solidFill>
              </a:rPr>
              <a:t>أَحْسَنْت</a:t>
            </a:r>
            <a:r>
              <a:rPr lang="ar-SA" sz="9600" dirty="0">
                <a:solidFill>
                  <a:srgbClr val="00B0F0"/>
                </a:solidFill>
              </a:rPr>
              <a:t>َ</a:t>
            </a:r>
            <a:endParaRPr lang="en-US" sz="9600" dirty="0">
              <a:solidFill>
                <a:srgbClr val="00B0F0"/>
              </a:solidFill>
            </a:endParaRPr>
          </a:p>
        </p:txBody>
      </p:sp>
      <p:sp>
        <p:nvSpPr>
          <p:cNvPr id="10" name="مستطيل مستدير الزوايا 9">
            <a:hlinkClick r:id="rId4" action="ppaction://hlinksldjump"/>
          </p:cNvPr>
          <p:cNvSpPr/>
          <p:nvPr/>
        </p:nvSpPr>
        <p:spPr>
          <a:xfrm>
            <a:off x="4277815" y="4740702"/>
            <a:ext cx="3966570" cy="1152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t>تَمْرِين رَقَمَ 2</a:t>
            </a:r>
            <a:endParaRPr lang="en-US" sz="4000" dirty="0"/>
          </a:p>
        </p:txBody>
      </p:sp>
      <p:pic>
        <p:nvPicPr>
          <p:cNvPr id="2" name="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0335" y="6044821"/>
            <a:ext cx="609600" cy="609600"/>
          </a:xfrm>
          <a:prstGeom prst="rect">
            <a:avLst/>
          </a:prstGeom>
        </p:spPr>
      </p:pic>
    </p:spTree>
    <p:extLst>
      <p:ext uri="{BB962C8B-B14F-4D97-AF65-F5344CB8AC3E}">
        <p14:creationId xmlns:p14="http://schemas.microsoft.com/office/powerpoint/2010/main" val="34291512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303361" y="1514902"/>
            <a:ext cx="8973403" cy="1892300"/>
          </a:xfrm>
        </p:spPr>
        <p:txBody>
          <a:bodyPr>
            <a:noAutofit/>
          </a:bodyPr>
          <a:lstStyle/>
          <a:p>
            <a:r>
              <a:rPr lang="ar-BH" sz="9600" dirty="0">
                <a:solidFill>
                  <a:srgbClr val="00B0F0"/>
                </a:solidFill>
              </a:rPr>
              <a:t>حَاوَل مَرًّة أُخْرَى</a:t>
            </a:r>
            <a:endParaRPr lang="en-US" sz="9600" dirty="0">
              <a:solidFill>
                <a:srgbClr val="00B0F0"/>
              </a:solidFill>
            </a:endParaRPr>
          </a:p>
        </p:txBody>
      </p:sp>
      <p:sp>
        <p:nvSpPr>
          <p:cNvPr id="10" name="مستطيل مستدير الزوايا 9">
            <a:hlinkClick r:id="rId4" action="ppaction://hlinksldjump"/>
          </p:cNvPr>
          <p:cNvSpPr/>
          <p:nvPr/>
        </p:nvSpPr>
        <p:spPr>
          <a:xfrm>
            <a:off x="3898900" y="4956793"/>
            <a:ext cx="4207870" cy="11393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t>تَمْرِين رَقَمَ 2</a:t>
            </a:r>
            <a:endParaRPr lang="en-US" sz="4000" dirty="0"/>
          </a:p>
        </p:txBody>
      </p:sp>
      <p:pic>
        <p:nvPicPr>
          <p:cNvPr id="2" name="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3982" y="6096191"/>
            <a:ext cx="609600" cy="609600"/>
          </a:xfrm>
          <a:prstGeom prst="rect">
            <a:avLst/>
          </a:prstGeom>
        </p:spPr>
      </p:pic>
    </p:spTree>
    <p:extLst>
      <p:ext uri="{BB962C8B-B14F-4D97-AF65-F5344CB8AC3E}">
        <p14:creationId xmlns:p14="http://schemas.microsoft.com/office/powerpoint/2010/main" val="22019233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3238500" y="1095423"/>
            <a:ext cx="6045200" cy="2371677"/>
          </a:xfrm>
        </p:spPr>
        <p:txBody>
          <a:bodyPr>
            <a:noAutofit/>
          </a:bodyPr>
          <a:lstStyle/>
          <a:p>
            <a:r>
              <a:rPr lang="ar-BH" sz="9600" dirty="0">
                <a:solidFill>
                  <a:srgbClr val="00B0F0"/>
                </a:solidFill>
              </a:rPr>
              <a:t>أَحْسَنْت</a:t>
            </a:r>
            <a:r>
              <a:rPr lang="ar-SA" sz="9600" dirty="0">
                <a:solidFill>
                  <a:srgbClr val="00B0F0"/>
                </a:solidFill>
              </a:rPr>
              <a:t>َ</a:t>
            </a:r>
            <a:endParaRPr lang="en-US" sz="9600" dirty="0">
              <a:solidFill>
                <a:srgbClr val="00B0F0"/>
              </a:solidFill>
            </a:endParaRPr>
          </a:p>
        </p:txBody>
      </p:sp>
      <p:sp>
        <p:nvSpPr>
          <p:cNvPr id="10" name="مستطيل مستدير الزوايا 9">
            <a:hlinkClick r:id="rId4" action="ppaction://hlinksldjump"/>
          </p:cNvPr>
          <p:cNvSpPr/>
          <p:nvPr/>
        </p:nvSpPr>
        <p:spPr>
          <a:xfrm>
            <a:off x="4277815" y="4740702"/>
            <a:ext cx="3966570" cy="1152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t>تَمْرِين رَقَمَ </a:t>
            </a:r>
            <a:r>
              <a:rPr lang="ar-BH" sz="4000" dirty="0"/>
              <a:t>3</a:t>
            </a:r>
            <a:endParaRPr lang="en-US" sz="4000" dirty="0"/>
          </a:p>
        </p:txBody>
      </p:sp>
      <p:pic>
        <p:nvPicPr>
          <p:cNvPr id="2" name="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3038" y="6114197"/>
            <a:ext cx="609600" cy="607894"/>
          </a:xfrm>
          <a:prstGeom prst="rect">
            <a:avLst/>
          </a:prstGeom>
        </p:spPr>
      </p:pic>
    </p:spTree>
    <p:extLst>
      <p:ext uri="{BB962C8B-B14F-4D97-AF65-F5344CB8AC3E}">
        <p14:creationId xmlns:p14="http://schemas.microsoft.com/office/powerpoint/2010/main" val="32658098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303361" y="1514902"/>
            <a:ext cx="8973403" cy="1892300"/>
          </a:xfrm>
        </p:spPr>
        <p:txBody>
          <a:bodyPr>
            <a:noAutofit/>
          </a:bodyPr>
          <a:lstStyle/>
          <a:p>
            <a:r>
              <a:rPr lang="ar-BH" sz="9600" dirty="0">
                <a:solidFill>
                  <a:srgbClr val="00B0F0"/>
                </a:solidFill>
              </a:rPr>
              <a:t>حَاوَل مَرًّة أُخْرَى</a:t>
            </a:r>
            <a:endParaRPr lang="en-US" sz="9600" dirty="0">
              <a:solidFill>
                <a:srgbClr val="00B0F0"/>
              </a:solidFill>
            </a:endParaRPr>
          </a:p>
        </p:txBody>
      </p:sp>
      <p:sp>
        <p:nvSpPr>
          <p:cNvPr id="10" name="مستطيل مستدير الزوايا 9">
            <a:hlinkClick r:id="rId4" action="ppaction://hlinksldjump"/>
          </p:cNvPr>
          <p:cNvSpPr/>
          <p:nvPr/>
        </p:nvSpPr>
        <p:spPr>
          <a:xfrm>
            <a:off x="3898900" y="4956793"/>
            <a:ext cx="4207870" cy="11393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t>تَمْرِين رَقَمَ </a:t>
            </a:r>
            <a:r>
              <a:rPr lang="ar-BH" sz="4000" dirty="0"/>
              <a:t>3</a:t>
            </a:r>
            <a:endParaRPr lang="en-US" sz="4000" dirty="0"/>
          </a:p>
        </p:txBody>
      </p:sp>
      <p:pic>
        <p:nvPicPr>
          <p:cNvPr id="2" name="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1278" y="6096191"/>
            <a:ext cx="609600" cy="609600"/>
          </a:xfrm>
          <a:prstGeom prst="rect">
            <a:avLst/>
          </a:prstGeom>
        </p:spPr>
      </p:pic>
    </p:spTree>
    <p:extLst>
      <p:ext uri="{BB962C8B-B14F-4D97-AF65-F5344CB8AC3E}">
        <p14:creationId xmlns:p14="http://schemas.microsoft.com/office/powerpoint/2010/main" val="16462673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116506" y="443306"/>
            <a:ext cx="3998794" cy="707886"/>
          </a:xfrm>
          <a:prstGeom prst="rect">
            <a:avLst/>
          </a:prstGeom>
          <a:noFill/>
        </p:spPr>
        <p:txBody>
          <a:bodyPr wrap="square" rtlCol="0">
            <a:spAutoFit/>
          </a:bodyPr>
          <a:lstStyle/>
          <a:p>
            <a:pPr algn="ctr"/>
            <a:r>
              <a:rPr lang="ar-BH" sz="4000" b="1" dirty="0">
                <a:solidFill>
                  <a:srgbClr val="FF0000"/>
                </a:solidFill>
              </a:rPr>
              <a:t>هَيَّا نَقْرَأُ</a:t>
            </a:r>
            <a:endParaRPr lang="en-US" sz="4000" b="1" dirty="0">
              <a:solidFill>
                <a:srgbClr val="FF0000"/>
              </a:solidFill>
            </a:endParaRPr>
          </a:p>
        </p:txBody>
      </p:sp>
      <p:sp>
        <p:nvSpPr>
          <p:cNvPr id="3" name="مستطيل 2"/>
          <p:cNvSpPr/>
          <p:nvPr/>
        </p:nvSpPr>
        <p:spPr>
          <a:xfrm>
            <a:off x="1298271" y="1405951"/>
            <a:ext cx="9116702" cy="4524315"/>
          </a:xfrm>
          <a:prstGeom prst="rect">
            <a:avLst/>
          </a:prstGeom>
          <a:ln>
            <a:solidFill>
              <a:srgbClr val="00B0F0"/>
            </a:solidFill>
          </a:ln>
        </p:spPr>
        <p:txBody>
          <a:bodyPr wrap="square">
            <a:spAutoFit/>
          </a:bodyPr>
          <a:lstStyle/>
          <a:p>
            <a:pPr algn="r" rtl="1"/>
            <a:r>
              <a:rPr lang="ar-BH" sz="3200" dirty="0"/>
              <a:t>تَسَلَّمَ حامِدٌ بِطاقَةَ تَهْنِئَةٍ مِنْ صَديقٍ لَهُ، تَحْمِلُ صورَةَ قُبَّةِ الصَّخرةِ فَرَآها أَخوهُ الصَّغيرُ مُنْذِرٌ وَقالَ: ما أَجْمَلَ هَذِهِ الصّورَةَ!</a:t>
            </a:r>
            <a:endParaRPr lang="en-US" sz="3200" dirty="0"/>
          </a:p>
          <a:p>
            <a:pPr algn="r" rtl="1"/>
            <a:r>
              <a:rPr lang="ar-BH" sz="3200" dirty="0"/>
              <a:t>قالَ حامِدٌ: إِنَّها صورَةُ قُبَّةِ الصَّخْرَةِ في مَدينَةِ الْقُدْسِ.</a:t>
            </a:r>
            <a:endParaRPr lang="en-US" sz="3200" dirty="0"/>
          </a:p>
          <a:p>
            <a:pPr algn="r" rtl="1"/>
            <a:r>
              <a:rPr lang="ar-BH" sz="3200" dirty="0"/>
              <a:t>الْتَفَتَ مُنْذِرٌ إِلى أُخْتِهِ خُلودَ وَسَأَلَها: هَلْ تَعْرِفينَ الْقُدْسَ يا خُلودُ؟</a:t>
            </a:r>
            <a:endParaRPr lang="en-US" sz="3200" dirty="0"/>
          </a:p>
          <a:p>
            <a:pPr algn="r" rtl="1"/>
            <a:r>
              <a:rPr lang="ar-BH" sz="3200" dirty="0"/>
              <a:t>قالَتْ خُلودُ: أَجَلْ يا مُنْذِرُ، القُدْسُ مَدينَةٌ مُبارَكَةٌ لَها مَنْزِلَةٌ عَظيمَةٌ في نُفوسِ الْعَرَبِ وَالْمُسْلِمينَ، وَهِيَ إِحْدى مُدُنِ فِلَسْطينَ الْحَبيبَةِ.</a:t>
            </a:r>
            <a:endParaRPr lang="en-US" sz="3200" dirty="0"/>
          </a:p>
          <a:p>
            <a:pPr algn="r" rtl="1"/>
            <a:r>
              <a:rPr lang="ar-BH" sz="3200" dirty="0"/>
              <a:t>سَأَلَ مُنْذِرٌ أُخْتَهُ: وَأَيْنَ تَقَعُ فِلَسْطينَ الْحَبيبَةِ.</a:t>
            </a:r>
            <a:endParaRPr lang="en-US" sz="3200" dirty="0">
              <a:solidFill>
                <a:prstClr val="black"/>
              </a:solidFill>
              <a:ea typeface="Calibri" panose="020F0502020204030204" pitchFamily="34" charset="0"/>
              <a:cs typeface="Arial" panose="020B0604020202020204" pitchFamily="34" charset="0"/>
            </a:endParaRPr>
          </a:p>
          <a:p>
            <a:pPr algn="r" rtl="1"/>
            <a:r>
              <a:rPr lang="ar-BH" sz="3200" dirty="0"/>
              <a:t> </a:t>
            </a:r>
            <a:endParaRPr lang="en-US" sz="3200" dirty="0"/>
          </a:p>
          <a:p>
            <a:pPr algn="r" rtl="1"/>
            <a:endParaRPr lang="en-US" sz="3200" dirty="0">
              <a:solidFill>
                <a:prstClr val="black"/>
              </a:solidFill>
              <a:ea typeface="Calibri" panose="020F0502020204030204" pitchFamily="34" charset="0"/>
              <a:cs typeface="Arial" panose="020B0604020202020204" pitchFamily="34" charset="0"/>
            </a:endParaRPr>
          </a:p>
        </p:txBody>
      </p:sp>
      <p:pic>
        <p:nvPicPr>
          <p:cNvPr id="4"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0334" y="6140355"/>
            <a:ext cx="609600" cy="609600"/>
          </a:xfrm>
          <a:prstGeom prst="rect">
            <a:avLst/>
          </a:prstGeom>
        </p:spPr>
      </p:pic>
    </p:spTree>
    <p:extLst>
      <p:ext uri="{BB962C8B-B14F-4D97-AF65-F5344CB8AC3E}">
        <p14:creationId xmlns:p14="http://schemas.microsoft.com/office/powerpoint/2010/main" val="165444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116506" y="443306"/>
            <a:ext cx="3998794" cy="707886"/>
          </a:xfrm>
          <a:prstGeom prst="rect">
            <a:avLst/>
          </a:prstGeom>
          <a:noFill/>
        </p:spPr>
        <p:txBody>
          <a:bodyPr wrap="square" rtlCol="0">
            <a:spAutoFit/>
          </a:bodyPr>
          <a:lstStyle/>
          <a:p>
            <a:pPr algn="ctr"/>
            <a:r>
              <a:rPr lang="ar-BH" sz="4000" b="1" dirty="0">
                <a:solidFill>
                  <a:srgbClr val="FF0000"/>
                </a:solidFill>
              </a:rPr>
              <a:t>هَيَّا نَقْرَأُ</a:t>
            </a:r>
            <a:endParaRPr lang="en-US" sz="4000" b="1" dirty="0">
              <a:solidFill>
                <a:srgbClr val="FF0000"/>
              </a:solidFill>
            </a:endParaRPr>
          </a:p>
        </p:txBody>
      </p:sp>
      <p:sp>
        <p:nvSpPr>
          <p:cNvPr id="3" name="مستطيل 2"/>
          <p:cNvSpPr/>
          <p:nvPr/>
        </p:nvSpPr>
        <p:spPr>
          <a:xfrm>
            <a:off x="1211186" y="1638179"/>
            <a:ext cx="9116702" cy="4031873"/>
          </a:xfrm>
          <a:prstGeom prst="rect">
            <a:avLst/>
          </a:prstGeom>
          <a:ln>
            <a:solidFill>
              <a:schemeClr val="accent1"/>
            </a:solidFill>
          </a:ln>
        </p:spPr>
        <p:txBody>
          <a:bodyPr wrap="square">
            <a:spAutoFit/>
          </a:bodyPr>
          <a:lstStyle/>
          <a:p>
            <a:pPr algn="r" rtl="1"/>
            <a:r>
              <a:rPr lang="ar-BH" sz="3200" dirty="0"/>
              <a:t>أَجابَتْ خُلودُ: فِلَسْطينُ بَلَدٌ عَرَبيٌ يَقَعُ في قارَّةِ آسِيا، يَحُدُّهُ لُبْنانُ مِنَ الشَّمالِ، وَمِصْرُ مِنَ الْجَنوبِ، وَالأُرْدُنُّ وَسورِيَّةُ مِنَ الشَّرْقِ، وَالْبَحْرُ الْأَبْيَضُ الْمُتَوَسِّطُ مِنَ الْغَرْبِ.</a:t>
            </a:r>
            <a:endParaRPr lang="en-US" sz="3200" dirty="0"/>
          </a:p>
          <a:p>
            <a:pPr algn="r" rtl="1"/>
            <a:r>
              <a:rPr lang="ar-BH" sz="3200" dirty="0"/>
              <a:t>أَضافَ حامِدٌ: نَعَمْ يا أُخْتي، الْقُدْسُ مَدينَةٌ مُقَدَّسَةٌ عاشَ فيها أَجْدادُنا مُنْذُ آلافِ السِّنينَ، كَما عاشَ فيها كَثيرٌ مِنَ الْأَنْبِياءِ وَالرُّسُلِ، وَقَدْ بارَكَها اللّهُ، وَذكَرَها في الْقُرْآنِ الْكَريمِ، وَفيها بَيْتُ الْمَقْدِسِ وَالْمَسْجِدُ الْأَقْصى وَهُوَ أَوَّلُ قِبْلَةٍ لِلْمُسْلِمينَ.</a:t>
            </a:r>
            <a:endParaRPr lang="en-US" sz="3200" dirty="0"/>
          </a:p>
          <a:p>
            <a:pPr algn="r" rtl="1"/>
            <a:endParaRPr lang="en-US" sz="3200" dirty="0"/>
          </a:p>
        </p:txBody>
      </p:sp>
      <p:pic>
        <p:nvPicPr>
          <p:cNvPr id="4"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2095" y="6113060"/>
            <a:ext cx="609600" cy="609600"/>
          </a:xfrm>
          <a:prstGeom prst="rect">
            <a:avLst/>
          </a:prstGeom>
        </p:spPr>
      </p:pic>
    </p:spTree>
    <p:extLst>
      <p:ext uri="{BB962C8B-B14F-4D97-AF65-F5344CB8AC3E}">
        <p14:creationId xmlns:p14="http://schemas.microsoft.com/office/powerpoint/2010/main" val="13968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116506" y="443306"/>
            <a:ext cx="3998794" cy="707886"/>
          </a:xfrm>
          <a:prstGeom prst="rect">
            <a:avLst/>
          </a:prstGeom>
          <a:noFill/>
        </p:spPr>
        <p:txBody>
          <a:bodyPr wrap="square" rtlCol="0">
            <a:spAutoFit/>
          </a:bodyPr>
          <a:lstStyle/>
          <a:p>
            <a:pPr algn="ctr"/>
            <a:r>
              <a:rPr lang="ar-BH" sz="4000" b="1" dirty="0">
                <a:solidFill>
                  <a:srgbClr val="FF0000"/>
                </a:solidFill>
              </a:rPr>
              <a:t>هَيَّا نَقْرَأُ</a:t>
            </a:r>
            <a:endParaRPr lang="en-US" sz="4000" b="1" dirty="0">
              <a:solidFill>
                <a:srgbClr val="FF0000"/>
              </a:solidFill>
            </a:endParaRPr>
          </a:p>
        </p:txBody>
      </p:sp>
      <p:sp>
        <p:nvSpPr>
          <p:cNvPr id="3" name="مستطيل 2"/>
          <p:cNvSpPr/>
          <p:nvPr/>
        </p:nvSpPr>
        <p:spPr>
          <a:xfrm>
            <a:off x="1269243" y="1710750"/>
            <a:ext cx="9116702" cy="4031873"/>
          </a:xfrm>
          <a:prstGeom prst="rect">
            <a:avLst/>
          </a:prstGeom>
          <a:ln>
            <a:solidFill>
              <a:schemeClr val="accent1"/>
            </a:solidFill>
          </a:ln>
        </p:spPr>
        <p:txBody>
          <a:bodyPr wrap="square">
            <a:spAutoFit/>
          </a:bodyPr>
          <a:lstStyle/>
          <a:p>
            <a:pPr algn="r" rtl="1"/>
            <a:r>
              <a:rPr lang="ar-BH" sz="3200" dirty="0"/>
              <a:t>قالَتْ خُلودُ في صَوْتٍ حَزينٍ: مِمَّا يُؤْلِمُ حَقًّا أَنَّ الْقُدْسَ الْآنَ يَحْتَلُّها </a:t>
            </a:r>
            <a:r>
              <a:rPr lang="en-US" sz="3200" dirty="0"/>
              <a:t> </a:t>
            </a:r>
            <a:r>
              <a:rPr lang="ar-BH" sz="3200" dirty="0"/>
              <a:t>الْأَعْداءُ الصَّهايِنَةُ الّذينَ شَرَّدوا أَهْلَها، وَقَتَلوا النِّساءَ وَالْأَطْفالَ، وَحَرَقوا الْمَسْجِدَ الْأَقْصى وَمَنَعوا الْمُسْلِمينَ مِنَ الصَّلاةِ في الْأَماكِنِ الْمُقَدَّسَةِ، وَلا يَزالونَ مُسْتَمِرِّينَ في ظُلْمِ الشَّعْبِ الْفِلَسْطينِيِّ وَتَعْذيبِهِ.</a:t>
            </a:r>
            <a:endParaRPr lang="en-US" sz="3200" dirty="0"/>
          </a:p>
          <a:p>
            <a:pPr algn="r"/>
            <a:r>
              <a:rPr lang="ar-BH" sz="3200" dirty="0"/>
              <a:t>قالَ حامِدٌ وَهُوَ يَتَأَمَّلُ الْبطاقَةَ: الْقُدْسُ عَرَبِيَّةٌ إِسْلامِيَّةٌ وَسَتَبْقى كَذَلِكَ، وَعَلى جَميعِ الْعَرَبِ وَالْمُسْلِمينَ أَنْ يُجاهِدوا؛ لِتَحْريرِها مِنْ يَدِ الْأَعْداءِ الّذينَ اغْتَصَبوها كَما حَرَّرَها صَلاحُ الدّينِ الْأَيُّوبِيُّ مِنْ أَيْدي الصَّليبِيِّينَ قَبْلَ قُرونٍ عَديدَةٍ.</a:t>
            </a:r>
            <a:r>
              <a:rPr lang="ar-BH" sz="2800" dirty="0"/>
              <a:t>  </a:t>
            </a:r>
            <a:endParaRPr lang="en-US" sz="2800" dirty="0"/>
          </a:p>
        </p:txBody>
      </p:sp>
      <p:pic>
        <p:nvPicPr>
          <p:cNvPr id="4"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7630" y="6072116"/>
            <a:ext cx="609600" cy="609600"/>
          </a:xfrm>
          <a:prstGeom prst="rect">
            <a:avLst/>
          </a:prstGeom>
        </p:spPr>
      </p:pic>
    </p:spTree>
    <p:extLst>
      <p:ext uri="{BB962C8B-B14F-4D97-AF65-F5344CB8AC3E}">
        <p14:creationId xmlns:p14="http://schemas.microsoft.com/office/powerpoint/2010/main" val="260156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302000" y="549222"/>
            <a:ext cx="5664200" cy="707886"/>
          </a:xfrm>
          <a:prstGeom prst="rect">
            <a:avLst/>
          </a:prstGeom>
          <a:noFill/>
        </p:spPr>
        <p:txBody>
          <a:bodyPr wrap="square" rtlCol="0">
            <a:spAutoFit/>
          </a:bodyPr>
          <a:lstStyle/>
          <a:p>
            <a:pPr algn="ctr"/>
            <a:r>
              <a:rPr lang="ar-BH" sz="4000" b="1" dirty="0">
                <a:solidFill>
                  <a:srgbClr val="FF0000"/>
                </a:solidFill>
              </a:rPr>
              <a:t>اخْتَارُ الْإِجَابَةَ الصَّحِيحَةَ فِيمَا يَلِي:</a:t>
            </a:r>
            <a:endParaRPr lang="en-US" sz="4000" b="1" dirty="0">
              <a:solidFill>
                <a:srgbClr val="FF0000"/>
              </a:solidFill>
            </a:endParaRPr>
          </a:p>
        </p:txBody>
      </p:sp>
      <p:sp>
        <p:nvSpPr>
          <p:cNvPr id="4" name="مربع نص 3"/>
          <p:cNvSpPr txBox="1"/>
          <p:nvPr/>
        </p:nvSpPr>
        <p:spPr>
          <a:xfrm>
            <a:off x="1828800" y="1517164"/>
            <a:ext cx="7626160" cy="584775"/>
          </a:xfrm>
          <a:prstGeom prst="rect">
            <a:avLst/>
          </a:prstGeom>
          <a:noFill/>
        </p:spPr>
        <p:txBody>
          <a:bodyPr wrap="square" rtlCol="0">
            <a:spAutoFit/>
          </a:bodyPr>
          <a:lstStyle/>
          <a:p>
            <a:pPr algn="r" rtl="1"/>
            <a:r>
              <a:rPr lang="ar-BH" sz="2800" dirty="0">
                <a:solidFill>
                  <a:prstClr val="black"/>
                </a:solidFill>
              </a:rPr>
              <a:t>1</a:t>
            </a:r>
            <a:r>
              <a:rPr lang="ar-BH" sz="3200" dirty="0">
                <a:solidFill>
                  <a:prstClr val="black"/>
                </a:solidFill>
              </a:rPr>
              <a:t>- مَنْ هُوَ </a:t>
            </a:r>
            <a:r>
              <a:rPr lang="ar-SA" sz="3200" dirty="0">
                <a:solidFill>
                  <a:prstClr val="black"/>
                </a:solidFill>
              </a:rPr>
              <a:t>القَائِد</a:t>
            </a:r>
            <a:r>
              <a:rPr lang="ar-BH" sz="3200" dirty="0">
                <a:solidFill>
                  <a:prstClr val="black"/>
                </a:solidFill>
              </a:rPr>
              <a:t>ُ</a:t>
            </a:r>
            <a:r>
              <a:rPr lang="ar-SA" sz="3200" dirty="0">
                <a:solidFill>
                  <a:prstClr val="black"/>
                </a:solidFill>
              </a:rPr>
              <a:t> الَّذي حَرَّرَ فِلَسْطين</a:t>
            </a:r>
            <a:r>
              <a:rPr lang="ar-BH" sz="3200" dirty="0">
                <a:solidFill>
                  <a:prstClr val="black"/>
                </a:solidFill>
              </a:rPr>
              <a:t>َ</a:t>
            </a:r>
            <a:r>
              <a:rPr lang="ar-SA" sz="3200" dirty="0">
                <a:solidFill>
                  <a:prstClr val="black"/>
                </a:solidFill>
              </a:rPr>
              <a:t> مِنْ أَيْدي الصَّليبيِّين</a:t>
            </a:r>
            <a:r>
              <a:rPr lang="ar-BH" sz="3200" dirty="0">
                <a:solidFill>
                  <a:prstClr val="black"/>
                </a:solidFill>
              </a:rPr>
              <a:t>؟</a:t>
            </a:r>
            <a:r>
              <a:rPr lang="ar-BH" sz="2800" dirty="0">
                <a:solidFill>
                  <a:prstClr val="black"/>
                </a:solidFill>
              </a:rPr>
              <a:t> </a:t>
            </a:r>
            <a:endParaRPr lang="en-US" sz="2800" dirty="0">
              <a:solidFill>
                <a:prstClr val="black"/>
              </a:solidFill>
            </a:endParaRPr>
          </a:p>
        </p:txBody>
      </p:sp>
      <p:sp>
        <p:nvSpPr>
          <p:cNvPr id="5" name="مربع نص 4">
            <a:hlinkClick r:id="rId5" action="ppaction://hlinksldjump"/>
          </p:cNvPr>
          <p:cNvSpPr txBox="1"/>
          <p:nvPr/>
        </p:nvSpPr>
        <p:spPr>
          <a:xfrm>
            <a:off x="7575550" y="2515956"/>
            <a:ext cx="22733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ar-BH" sz="2800" dirty="0">
                <a:solidFill>
                  <a:prstClr val="black"/>
                </a:solidFill>
              </a:rPr>
              <a:t>أ. </a:t>
            </a:r>
            <a:r>
              <a:rPr lang="ar-SA" sz="2800" dirty="0">
                <a:solidFill>
                  <a:prstClr val="black"/>
                </a:solidFill>
              </a:rPr>
              <a:t>الْمُتَنَبِي</a:t>
            </a:r>
            <a:endParaRPr lang="en-US" sz="2800" dirty="0">
              <a:solidFill>
                <a:prstClr val="black"/>
              </a:solidFill>
            </a:endParaRPr>
          </a:p>
        </p:txBody>
      </p:sp>
      <p:sp>
        <p:nvSpPr>
          <p:cNvPr id="6" name="مربع نص 5">
            <a:hlinkClick r:id="rId6" action="ppaction://hlinksldjump"/>
          </p:cNvPr>
          <p:cNvSpPr txBox="1"/>
          <p:nvPr/>
        </p:nvSpPr>
        <p:spPr>
          <a:xfrm>
            <a:off x="4312693" y="2491912"/>
            <a:ext cx="2934267"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ar-BH" sz="2800" dirty="0">
                <a:solidFill>
                  <a:prstClr val="black"/>
                </a:solidFill>
              </a:rPr>
              <a:t>ب. </a:t>
            </a:r>
            <a:r>
              <a:rPr lang="ar-SA" sz="2800" dirty="0">
                <a:solidFill>
                  <a:prstClr val="black"/>
                </a:solidFill>
              </a:rPr>
              <a:t>صَلاحُ الدّينِ الْأَيُّوبِيُّ</a:t>
            </a:r>
            <a:endParaRPr lang="en-US" sz="2800" dirty="0">
              <a:solidFill>
                <a:prstClr val="black"/>
              </a:solidFill>
            </a:endParaRPr>
          </a:p>
        </p:txBody>
      </p:sp>
      <p:sp>
        <p:nvSpPr>
          <p:cNvPr id="7" name="مربع نص 6">
            <a:hlinkClick r:id="rId5" action="ppaction://hlinksldjump"/>
          </p:cNvPr>
          <p:cNvSpPr txBox="1"/>
          <p:nvPr/>
        </p:nvSpPr>
        <p:spPr>
          <a:xfrm>
            <a:off x="1492250" y="2503256"/>
            <a:ext cx="23876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ar-BH" sz="2800" dirty="0">
                <a:solidFill>
                  <a:prstClr val="black"/>
                </a:solidFill>
              </a:rPr>
              <a:t>ج. </a:t>
            </a:r>
            <a:r>
              <a:rPr lang="ar-SA" sz="2800" dirty="0">
                <a:solidFill>
                  <a:prstClr val="black"/>
                </a:solidFill>
              </a:rPr>
              <a:t>ابنُ خَلْدُون</a:t>
            </a:r>
            <a:endParaRPr lang="en-US" sz="2800" dirty="0">
              <a:solidFill>
                <a:prstClr val="black"/>
              </a:solidFill>
            </a:endParaRPr>
          </a:p>
        </p:txBody>
      </p:sp>
      <p:sp>
        <p:nvSpPr>
          <p:cNvPr id="8" name="مربع نص 7"/>
          <p:cNvSpPr txBox="1"/>
          <p:nvPr/>
        </p:nvSpPr>
        <p:spPr>
          <a:xfrm>
            <a:off x="10154557" y="549222"/>
            <a:ext cx="1643743" cy="523220"/>
          </a:xfrm>
          <a:prstGeom prst="rect">
            <a:avLst/>
          </a:prstGeom>
          <a:noFill/>
        </p:spPr>
        <p:txBody>
          <a:bodyPr wrap="square" rtlCol="0">
            <a:spAutoFit/>
          </a:bodyPr>
          <a:lstStyle/>
          <a:p>
            <a:pPr algn="ctr"/>
            <a:r>
              <a:rPr lang="ar-SA" sz="2800" dirty="0">
                <a:solidFill>
                  <a:prstClr val="black"/>
                </a:solidFill>
              </a:rPr>
              <a:t>تَمْرِين رَقَمَ </a:t>
            </a:r>
            <a:r>
              <a:rPr lang="ar-BH" sz="2800" dirty="0">
                <a:solidFill>
                  <a:srgbClr val="00B0F0"/>
                </a:solidFill>
              </a:rPr>
              <a:t>1</a:t>
            </a:r>
            <a:endParaRPr lang="en-US" sz="2800" dirty="0">
              <a:solidFill>
                <a:srgbClr val="00B0F0"/>
              </a:solidFill>
            </a:endParaRPr>
          </a:p>
        </p:txBody>
      </p:sp>
      <p:sp>
        <p:nvSpPr>
          <p:cNvPr id="9" name="مربع نص 8"/>
          <p:cNvSpPr txBox="1"/>
          <p:nvPr/>
        </p:nvSpPr>
        <p:spPr>
          <a:xfrm>
            <a:off x="5965371" y="3786588"/>
            <a:ext cx="3489589" cy="584775"/>
          </a:xfrm>
          <a:prstGeom prst="rect">
            <a:avLst/>
          </a:prstGeom>
          <a:noFill/>
        </p:spPr>
        <p:txBody>
          <a:bodyPr wrap="square" rtlCol="0">
            <a:spAutoFit/>
          </a:bodyPr>
          <a:lstStyle/>
          <a:p>
            <a:pPr algn="r"/>
            <a:r>
              <a:rPr lang="ar-BH" sz="2800" dirty="0">
                <a:solidFill>
                  <a:prstClr val="black"/>
                </a:solidFill>
              </a:rPr>
              <a:t>2</a:t>
            </a:r>
            <a:r>
              <a:rPr lang="ar-BH" sz="3200" dirty="0">
                <a:solidFill>
                  <a:prstClr val="black"/>
                </a:solidFill>
              </a:rPr>
              <a:t>- </a:t>
            </a:r>
            <a:r>
              <a:rPr lang="ar-SA" sz="3200" dirty="0">
                <a:solidFill>
                  <a:prstClr val="black"/>
                </a:solidFill>
              </a:rPr>
              <a:t>أَيْنَ تَقَعُ فِلَسْطينُ </a:t>
            </a:r>
            <a:r>
              <a:rPr lang="ar-BH" sz="3200" dirty="0">
                <a:solidFill>
                  <a:prstClr val="black"/>
                </a:solidFill>
              </a:rPr>
              <a:t>؟ </a:t>
            </a:r>
            <a:endParaRPr lang="en-US" sz="3200" dirty="0">
              <a:solidFill>
                <a:prstClr val="black"/>
              </a:solidFill>
            </a:endParaRPr>
          </a:p>
        </p:txBody>
      </p:sp>
      <p:sp>
        <p:nvSpPr>
          <p:cNvPr id="10" name="مربع نص 9">
            <a:hlinkClick r:id="rId5" action="ppaction://hlinksldjump"/>
          </p:cNvPr>
          <p:cNvSpPr txBox="1"/>
          <p:nvPr/>
        </p:nvSpPr>
        <p:spPr>
          <a:xfrm>
            <a:off x="7721600" y="4763856"/>
            <a:ext cx="22733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ar-BH" sz="2800" dirty="0">
                <a:solidFill>
                  <a:prstClr val="black"/>
                </a:solidFill>
              </a:rPr>
              <a:t>أ. </a:t>
            </a:r>
            <a:r>
              <a:rPr lang="ar-SA" sz="2800" dirty="0">
                <a:solidFill>
                  <a:prstClr val="black"/>
                </a:solidFill>
              </a:rPr>
              <a:t>قارَّةُ أفْرِيقْيَا</a:t>
            </a:r>
            <a:endParaRPr lang="en-US" sz="2800" dirty="0">
              <a:solidFill>
                <a:prstClr val="black"/>
              </a:solidFill>
            </a:endParaRPr>
          </a:p>
        </p:txBody>
      </p:sp>
      <p:sp>
        <p:nvSpPr>
          <p:cNvPr id="11" name="مربع نص 10">
            <a:hlinkClick r:id="rId5" action="ppaction://hlinksldjump"/>
          </p:cNvPr>
          <p:cNvSpPr txBox="1"/>
          <p:nvPr/>
        </p:nvSpPr>
        <p:spPr>
          <a:xfrm>
            <a:off x="4838700" y="4761336"/>
            <a:ext cx="2235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ar-BH" sz="2800" dirty="0">
                <a:solidFill>
                  <a:prstClr val="black"/>
                </a:solidFill>
              </a:rPr>
              <a:t>ب. </a:t>
            </a:r>
            <a:r>
              <a:rPr lang="ar-SA" sz="2800" dirty="0">
                <a:solidFill>
                  <a:prstClr val="black"/>
                </a:solidFill>
              </a:rPr>
              <a:t>قارُّةُ أَوْرُوبَا</a:t>
            </a:r>
            <a:endParaRPr lang="en-US" sz="2800" dirty="0">
              <a:solidFill>
                <a:prstClr val="black"/>
              </a:solidFill>
            </a:endParaRPr>
          </a:p>
        </p:txBody>
      </p:sp>
      <p:sp>
        <p:nvSpPr>
          <p:cNvPr id="12" name="مربع نص 11">
            <a:hlinkClick r:id="rId6" action="ppaction://hlinksldjump"/>
          </p:cNvPr>
          <p:cNvSpPr txBox="1"/>
          <p:nvPr/>
        </p:nvSpPr>
        <p:spPr>
          <a:xfrm>
            <a:off x="1492250" y="4761336"/>
            <a:ext cx="23876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ar-BH" sz="2800" dirty="0">
                <a:solidFill>
                  <a:prstClr val="black"/>
                </a:solidFill>
              </a:rPr>
              <a:t>ج. </a:t>
            </a:r>
            <a:r>
              <a:rPr lang="ar-SA" sz="2800" dirty="0">
                <a:solidFill>
                  <a:prstClr val="black"/>
                </a:solidFill>
              </a:rPr>
              <a:t>قارَّةُ آسِيا</a:t>
            </a:r>
            <a:endParaRPr lang="en-US" sz="2800" dirty="0">
              <a:solidFill>
                <a:prstClr val="black"/>
              </a:solidFill>
            </a:endParaRPr>
          </a:p>
        </p:txBody>
      </p:sp>
      <p:pic>
        <p:nvPicPr>
          <p:cNvPr id="3"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7630" y="6113060"/>
            <a:ext cx="609600" cy="609600"/>
          </a:xfrm>
          <a:prstGeom prst="rect">
            <a:avLst/>
          </a:prstGeom>
        </p:spPr>
      </p:pic>
    </p:spTree>
    <p:extLst>
      <p:ext uri="{BB962C8B-B14F-4D97-AF65-F5344CB8AC3E}">
        <p14:creationId xmlns:p14="http://schemas.microsoft.com/office/powerpoint/2010/main" val="227345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fill="hold" display="0">
                  <p:stCondLst>
                    <p:cond delay="indefinite"/>
                  </p:stCondLst>
                  <p:endCondLst>
                    <p:cond evt="onStopAudio" delay="0">
                      <p:tgtEl>
                        <p:sldTgt/>
                      </p:tgtEl>
                    </p:cond>
                  </p:endCondLst>
                </p:cTn>
                <p:tgtEl>
                  <p:spTgt spid="3"/>
                </p:tgtEl>
              </p:cMediaNode>
            </p:audio>
          </p:childTnLst>
        </p:cTn>
      </p:par>
    </p:tnLst>
    <p:bldLst>
      <p:bldP spid="4" grpId="0"/>
      <p:bldP spid="5" grpId="0" animBg="1"/>
      <p:bldP spid="6" grpId="0" animBg="1"/>
      <p:bldP spid="7" grpId="0" animBg="1"/>
      <p:bldP spid="9" grpId="0"/>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603009" y="770852"/>
            <a:ext cx="4512291" cy="707886"/>
          </a:xfrm>
          <a:prstGeom prst="rect">
            <a:avLst/>
          </a:prstGeom>
          <a:noFill/>
        </p:spPr>
        <p:txBody>
          <a:bodyPr wrap="square" rtlCol="0">
            <a:spAutoFit/>
          </a:bodyPr>
          <a:lstStyle/>
          <a:p>
            <a:pPr algn="ctr"/>
            <a:r>
              <a:rPr lang="ar-BH" sz="4000" b="1" dirty="0">
                <a:solidFill>
                  <a:srgbClr val="FF0000"/>
                </a:solidFill>
              </a:rPr>
              <a:t>هَيَّا نَتَعَلَّمُ قَامُوسَ الْكَلِمَات</a:t>
            </a:r>
            <a:endParaRPr lang="en-US" sz="4000" b="1" dirty="0">
              <a:solidFill>
                <a:srgbClr val="FF0000"/>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3892654239"/>
              </p:ext>
            </p:extLst>
          </p:nvPr>
        </p:nvGraphicFramePr>
        <p:xfrm>
          <a:off x="1603611" y="1992564"/>
          <a:ext cx="9039367" cy="3200407"/>
        </p:xfrm>
        <a:graphic>
          <a:graphicData uri="http://schemas.openxmlformats.org/drawingml/2006/table">
            <a:tbl>
              <a:tblPr firstRow="1" firstCol="1" bandRow="1"/>
              <a:tblGrid>
                <a:gridCol w="4527187">
                  <a:extLst>
                    <a:ext uri="{9D8B030D-6E8A-4147-A177-3AD203B41FA5}">
                      <a16:colId xmlns:a16="http://schemas.microsoft.com/office/drawing/2014/main" xmlns="" val="20000"/>
                    </a:ext>
                  </a:extLst>
                </a:gridCol>
                <a:gridCol w="4512180">
                  <a:extLst>
                    <a:ext uri="{9D8B030D-6E8A-4147-A177-3AD203B41FA5}">
                      <a16:colId xmlns:a16="http://schemas.microsoft.com/office/drawing/2014/main" xmlns="" val="20001"/>
                    </a:ext>
                  </a:extLst>
                </a:gridCol>
              </a:tblGrid>
              <a:tr h="457201">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 مَعْنَاهَا</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الْكَلِمَة </a:t>
                      </a:r>
                      <a:r>
                        <a:rPr lang="en-US" sz="2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0"/>
                  </a:ext>
                </a:extLst>
              </a:tr>
              <a:tr h="457201">
                <a:tc>
                  <a:txBody>
                    <a:bodyPr/>
                    <a:lstStyle/>
                    <a:p>
                      <a:pPr algn="ctr">
                        <a:lnSpc>
                          <a:spcPct val="107000"/>
                        </a:lnSpc>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ar-SA"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يُجاوِرُ</a:t>
                      </a:r>
                      <a:endPar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SA" sz="2800" dirty="0">
                          <a:effectLst/>
                          <a:latin typeface="Calibri" panose="020F0502020204030204" pitchFamily="34" charset="0"/>
                          <a:ea typeface="Calibri" panose="020F0502020204030204" pitchFamily="34" charset="0"/>
                          <a:cs typeface="Arial" panose="020B0604020202020204" pitchFamily="34" charset="0"/>
                        </a:rPr>
                        <a:t>يَحُدُّهُ</a:t>
                      </a:r>
                      <a:r>
                        <a:rPr lang="en-US" sz="2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1"/>
                  </a:ext>
                </a:extLst>
              </a:tr>
              <a:tr h="457201">
                <a:tc>
                  <a:txBody>
                    <a:bodyPr/>
                    <a:lstStyle/>
                    <a:p>
                      <a:pPr algn="ctr">
                        <a:lnSpc>
                          <a:spcPct val="107000"/>
                        </a:lnSpc>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ar-SA"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جِهَةٌ</a:t>
                      </a:r>
                      <a:endPar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SA" sz="2800" dirty="0">
                          <a:effectLst/>
                          <a:latin typeface="Calibri" panose="020F0502020204030204" pitchFamily="34" charset="0"/>
                          <a:ea typeface="Calibri" panose="020F0502020204030204" pitchFamily="34" charset="0"/>
                          <a:cs typeface="Arial" panose="020B0604020202020204" pitchFamily="34" charset="0"/>
                        </a:rPr>
                        <a:t>قِبْلَة</a:t>
                      </a:r>
                      <a:r>
                        <a:rPr lang="ar-BH" sz="2800" dirty="0">
                          <a:effectLst/>
                          <a:latin typeface="Calibri" panose="020F0502020204030204" pitchFamily="34" charset="0"/>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2"/>
                  </a:ext>
                </a:extLst>
              </a:tr>
              <a:tr h="457201">
                <a:tc>
                  <a:txBody>
                    <a:bodyPr/>
                    <a:lstStyle/>
                    <a:p>
                      <a:pPr algn="ctr">
                        <a:lnSpc>
                          <a:spcPct val="107000"/>
                        </a:lnSpc>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ar-SA"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طَرَدَ</a:t>
                      </a:r>
                      <a:endPar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SA" sz="2800" dirty="0">
                          <a:effectLst/>
                          <a:latin typeface="Calibri" panose="020F0502020204030204" pitchFamily="34" charset="0"/>
                          <a:ea typeface="Calibri" panose="020F0502020204030204" pitchFamily="34" charset="0"/>
                          <a:cs typeface="Arial" panose="020B0604020202020204" pitchFamily="34" charset="0"/>
                        </a:rPr>
                        <a:t>شرَّدَ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3"/>
                  </a:ext>
                </a:extLst>
              </a:tr>
              <a:tr h="457201">
                <a:tc>
                  <a:txBody>
                    <a:bodyPr/>
                    <a:lstStyle/>
                    <a:p>
                      <a:pPr algn="ctr">
                        <a:lnSpc>
                          <a:spcPct val="107000"/>
                        </a:lnSpc>
                        <a:spcAft>
                          <a:spcPts val="0"/>
                        </a:spcAft>
                      </a:pPr>
                      <a:r>
                        <a:rPr lang="ar-SA"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يَنْظُرُ إِلى الشَّيْءِ في دِقَّةٍ</a:t>
                      </a:r>
                      <a:endPar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SA" sz="2800" dirty="0">
                          <a:effectLst/>
                          <a:latin typeface="Calibri" panose="020F0502020204030204" pitchFamily="34" charset="0"/>
                          <a:ea typeface="Calibri" panose="020F0502020204030204" pitchFamily="34" charset="0"/>
                          <a:cs typeface="Arial" panose="020B0604020202020204" pitchFamily="34" charset="0"/>
                        </a:rPr>
                        <a:t>يَتَأَمَّلُ</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4"/>
                  </a:ext>
                </a:extLst>
              </a:tr>
              <a:tr h="457201">
                <a:tc>
                  <a:txBody>
                    <a:bodyPr/>
                    <a:lstStyle/>
                    <a:p>
                      <a:pPr algn="ctr">
                        <a:lnSpc>
                          <a:spcPct val="107000"/>
                        </a:lnSpc>
                        <a:spcAft>
                          <a:spcPts val="0"/>
                        </a:spcAft>
                      </a:pPr>
                      <a:r>
                        <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 </a:t>
                      </a:r>
                      <a:r>
                        <a:rPr lang="ar-SA"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مُفْرَدُها: قَرْنٌ، وهُو مائَةُ سَنَةٍ</a:t>
                      </a:r>
                      <a:endPar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SA" sz="2800" dirty="0">
                          <a:effectLst/>
                          <a:latin typeface="Calibri" panose="020F0502020204030204" pitchFamily="34" charset="0"/>
                          <a:ea typeface="Calibri" panose="020F0502020204030204" pitchFamily="34" charset="0"/>
                          <a:cs typeface="Arial" panose="020B0604020202020204" pitchFamily="34" charset="0"/>
                        </a:rPr>
                        <a:t>قُرون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5"/>
                  </a:ext>
                </a:extLst>
              </a:tr>
              <a:tr h="457201">
                <a:tc>
                  <a:txBody>
                    <a:bodyPr/>
                    <a:lstStyle/>
                    <a:p>
                      <a:pPr algn="ctr">
                        <a:lnSpc>
                          <a:spcPct val="107000"/>
                        </a:lnSpc>
                        <a:spcAft>
                          <a:spcPts val="0"/>
                        </a:spcAft>
                      </a:pPr>
                      <a:r>
                        <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 </a:t>
                      </a:r>
                      <a:r>
                        <a:rPr lang="ar-SA" sz="2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يَسْتَوْلي عَلى الْمَكانِ بِالْقُوَّةِ</a:t>
                      </a:r>
                      <a:endPar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SA" sz="2800" dirty="0">
                          <a:effectLst/>
                          <a:latin typeface="Calibri" panose="020F0502020204030204" pitchFamily="34" charset="0"/>
                          <a:ea typeface="Calibri" panose="020F0502020204030204" pitchFamily="34" charset="0"/>
                          <a:cs typeface="Arial" panose="020B0604020202020204" pitchFamily="34" charset="0"/>
                        </a:rPr>
                        <a:t>يَحْتَلُّ</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pic>
        <p:nvPicPr>
          <p:cNvPr id="3"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7630" y="6058468"/>
            <a:ext cx="609600" cy="609600"/>
          </a:xfrm>
          <a:prstGeom prst="rect">
            <a:avLst/>
          </a:prstGeom>
        </p:spPr>
      </p:pic>
    </p:spTree>
    <p:extLst>
      <p:ext uri="{BB962C8B-B14F-4D97-AF65-F5344CB8AC3E}">
        <p14:creationId xmlns:p14="http://schemas.microsoft.com/office/powerpoint/2010/main" val="413252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b="1" dirty="0">
                <a:solidFill>
                  <a:srgbClr val="FF0000"/>
                </a:solidFill>
              </a:rPr>
              <a:t>اخْتَ</a:t>
            </a:r>
            <a:r>
              <a:rPr lang="ar-SA" b="1" dirty="0">
                <a:solidFill>
                  <a:srgbClr val="FF0000"/>
                </a:solidFill>
              </a:rPr>
              <a:t>ارُ </a:t>
            </a:r>
            <a:r>
              <a:rPr lang="ar-BH" b="1" dirty="0">
                <a:solidFill>
                  <a:srgbClr val="FF0000"/>
                </a:solidFill>
              </a:rPr>
              <a:t>الْكَلِمَةَ</a:t>
            </a:r>
            <a:r>
              <a:rPr lang="ar-SA" b="1" dirty="0">
                <a:solidFill>
                  <a:srgbClr val="FF0000"/>
                </a:solidFill>
              </a:rPr>
              <a:t> </a:t>
            </a:r>
            <a:r>
              <a:rPr lang="ar-BH" b="1" dirty="0">
                <a:solidFill>
                  <a:srgbClr val="FF0000"/>
                </a:solidFill>
              </a:rPr>
              <a:t>ال</a:t>
            </a:r>
            <a:r>
              <a:rPr lang="ar-SA" b="1" dirty="0">
                <a:solidFill>
                  <a:srgbClr val="FF0000"/>
                </a:solidFill>
              </a:rPr>
              <a:t>م</a:t>
            </a:r>
            <a:r>
              <a:rPr lang="ar-BH" b="1" dirty="0">
                <a:solidFill>
                  <a:srgbClr val="FF0000"/>
                </a:solidFill>
              </a:rPr>
              <a:t>ُ</a:t>
            </a:r>
            <a:r>
              <a:rPr lang="ar-SA" b="1" dirty="0">
                <a:solidFill>
                  <a:srgbClr val="FF0000"/>
                </a:solidFill>
              </a:rPr>
              <a:t>ن</a:t>
            </a:r>
            <a:r>
              <a:rPr lang="ar-BH" b="1" dirty="0">
                <a:solidFill>
                  <a:srgbClr val="FF0000"/>
                </a:solidFill>
              </a:rPr>
              <a:t>َ</a:t>
            </a:r>
            <a:r>
              <a:rPr lang="ar-SA" b="1" dirty="0">
                <a:solidFill>
                  <a:srgbClr val="FF0000"/>
                </a:solidFill>
              </a:rPr>
              <a:t>اس</a:t>
            </a:r>
            <a:r>
              <a:rPr lang="ar-BH" b="1" dirty="0">
                <a:solidFill>
                  <a:srgbClr val="FF0000"/>
                </a:solidFill>
              </a:rPr>
              <a:t>َ</a:t>
            </a:r>
            <a:r>
              <a:rPr lang="ar-SA" b="1" dirty="0">
                <a:solidFill>
                  <a:srgbClr val="FF0000"/>
                </a:solidFill>
              </a:rPr>
              <a:t>ب</a:t>
            </a:r>
            <a:r>
              <a:rPr lang="ar-BH" b="1" dirty="0">
                <a:solidFill>
                  <a:srgbClr val="FF0000"/>
                </a:solidFill>
              </a:rPr>
              <a:t>َ</a:t>
            </a:r>
            <a:r>
              <a:rPr lang="ar-SA" b="1" dirty="0">
                <a:solidFill>
                  <a:srgbClr val="FF0000"/>
                </a:solidFill>
              </a:rPr>
              <a:t>ة</a:t>
            </a:r>
            <a:r>
              <a:rPr lang="ar-BH" b="1" dirty="0">
                <a:solidFill>
                  <a:srgbClr val="FF0000"/>
                </a:solidFill>
              </a:rPr>
              <a:t>َ</a:t>
            </a:r>
            <a:r>
              <a:rPr lang="ar-SA" b="1" dirty="0">
                <a:solidFill>
                  <a:srgbClr val="FF0000"/>
                </a:solidFill>
              </a:rPr>
              <a:t> ف</a:t>
            </a:r>
            <a:r>
              <a:rPr lang="ar-BH" b="1" dirty="0">
                <a:solidFill>
                  <a:srgbClr val="FF0000"/>
                </a:solidFill>
              </a:rPr>
              <a:t>ِ</a:t>
            </a:r>
            <a:r>
              <a:rPr lang="ar-SA" b="1" dirty="0">
                <a:solidFill>
                  <a:srgbClr val="FF0000"/>
                </a:solidFill>
              </a:rPr>
              <a:t>ي </a:t>
            </a:r>
            <a:r>
              <a:rPr lang="ar-BH" b="1" dirty="0">
                <a:solidFill>
                  <a:srgbClr val="FF0000"/>
                </a:solidFill>
              </a:rPr>
              <a:t>الْجُمَلِ التَّالِيَةِ</a:t>
            </a:r>
            <a:r>
              <a:rPr lang="ar-SA" b="1" dirty="0">
                <a:solidFill>
                  <a:srgbClr val="FF0000"/>
                </a:solidFill>
              </a:rPr>
              <a:t>:</a:t>
            </a:r>
            <a:endParaRPr lang="en-US" b="1" dirty="0">
              <a:solidFill>
                <a:srgbClr val="FF0000"/>
              </a:solidFill>
            </a:endParaRPr>
          </a:p>
        </p:txBody>
      </p:sp>
      <p:sp>
        <p:nvSpPr>
          <p:cNvPr id="5" name="مربع نص 4"/>
          <p:cNvSpPr txBox="1"/>
          <p:nvPr/>
        </p:nvSpPr>
        <p:spPr>
          <a:xfrm>
            <a:off x="6616700" y="2366483"/>
            <a:ext cx="897132" cy="523220"/>
          </a:xfrm>
          <a:prstGeom prst="rect">
            <a:avLst/>
          </a:prstGeom>
          <a:noFill/>
        </p:spPr>
        <p:txBody>
          <a:bodyPr wrap="square" rtlCol="0">
            <a:spAutoFit/>
          </a:bodyPr>
          <a:lstStyle/>
          <a:p>
            <a:r>
              <a:rPr lang="ar-SA" sz="2800" b="1" dirty="0">
                <a:latin typeface="Calibri" panose="020F0502020204030204" pitchFamily="34" charset="0"/>
                <a:ea typeface="Calibri" panose="020F0502020204030204" pitchFamily="34" charset="0"/>
              </a:rPr>
              <a:t>يَحُدُّهُ</a:t>
            </a:r>
            <a:endParaRPr lang="en-US" sz="2800" b="1" dirty="0">
              <a:solidFill>
                <a:prstClr val="black"/>
              </a:solidFill>
            </a:endParaRPr>
          </a:p>
        </p:txBody>
      </p:sp>
      <p:sp>
        <p:nvSpPr>
          <p:cNvPr id="13" name="مربع نص 12"/>
          <p:cNvSpPr txBox="1"/>
          <p:nvPr/>
        </p:nvSpPr>
        <p:spPr>
          <a:xfrm>
            <a:off x="10395857" y="1069264"/>
            <a:ext cx="1643743" cy="523220"/>
          </a:xfrm>
          <a:prstGeom prst="rect">
            <a:avLst/>
          </a:prstGeom>
          <a:noFill/>
        </p:spPr>
        <p:txBody>
          <a:bodyPr wrap="square" rtlCol="0">
            <a:spAutoFit/>
          </a:bodyPr>
          <a:lstStyle/>
          <a:p>
            <a:pPr algn="ctr"/>
            <a:r>
              <a:rPr lang="ar-SA" sz="2800" dirty="0">
                <a:solidFill>
                  <a:prstClr val="black"/>
                </a:solidFill>
              </a:rPr>
              <a:t>تَمْرِين رَقَمَ </a:t>
            </a:r>
            <a:r>
              <a:rPr lang="ar-SA" sz="2800" dirty="0">
                <a:solidFill>
                  <a:srgbClr val="00B0F0"/>
                </a:solidFill>
              </a:rPr>
              <a:t>2</a:t>
            </a:r>
            <a:endParaRPr lang="en-US" sz="2800" dirty="0">
              <a:solidFill>
                <a:srgbClr val="00B0F0"/>
              </a:solidFill>
            </a:endParaRPr>
          </a:p>
        </p:txBody>
      </p:sp>
      <p:sp>
        <p:nvSpPr>
          <p:cNvPr id="14" name="مربع نص 13"/>
          <p:cNvSpPr txBox="1"/>
          <p:nvPr/>
        </p:nvSpPr>
        <p:spPr>
          <a:xfrm>
            <a:off x="4328270" y="2399852"/>
            <a:ext cx="1105469" cy="523220"/>
          </a:xfrm>
          <a:prstGeom prst="rect">
            <a:avLst/>
          </a:prstGeom>
          <a:noFill/>
        </p:spPr>
        <p:txBody>
          <a:bodyPr wrap="square" rtlCol="0">
            <a:spAutoFit/>
          </a:bodyPr>
          <a:lstStyle/>
          <a:p>
            <a:r>
              <a:rPr lang="ar-SA" sz="2800" b="1" dirty="0">
                <a:latin typeface="Calibri" panose="020F0502020204030204" pitchFamily="34" charset="0"/>
                <a:ea typeface="Calibri" panose="020F0502020204030204" pitchFamily="34" charset="0"/>
              </a:rPr>
              <a:t>يَتَأَمَّلُ</a:t>
            </a:r>
            <a:endParaRPr lang="en-US" sz="2800" b="1" dirty="0">
              <a:solidFill>
                <a:prstClr val="black"/>
              </a:solidFill>
            </a:endParaRPr>
          </a:p>
        </p:txBody>
      </p:sp>
      <p:sp>
        <p:nvSpPr>
          <p:cNvPr id="15" name="مربع نص 14"/>
          <p:cNvSpPr txBox="1"/>
          <p:nvPr/>
        </p:nvSpPr>
        <p:spPr>
          <a:xfrm>
            <a:off x="2044702" y="2399852"/>
            <a:ext cx="1100608" cy="523220"/>
          </a:xfrm>
          <a:prstGeom prst="rect">
            <a:avLst/>
          </a:prstGeom>
          <a:noFill/>
        </p:spPr>
        <p:txBody>
          <a:bodyPr wrap="square" rtlCol="0">
            <a:spAutoFit/>
          </a:bodyPr>
          <a:lstStyle/>
          <a:p>
            <a:pPr algn="r" rtl="1"/>
            <a:r>
              <a:rPr lang="ar-SA" sz="2800" b="1" dirty="0" smtClean="0">
                <a:latin typeface="Calibri" panose="020F0502020204030204" pitchFamily="34" charset="0"/>
                <a:ea typeface="Calibri" panose="020F0502020204030204" pitchFamily="34" charset="0"/>
              </a:rPr>
              <a:t>قُر</a:t>
            </a:r>
            <a:r>
              <a:rPr lang="ar-BH" sz="2800" b="1" dirty="0">
                <a:latin typeface="Calibri" panose="020F0502020204030204" pitchFamily="34" charset="0"/>
                <a:ea typeface="Calibri" panose="020F0502020204030204" pitchFamily="34" charset="0"/>
              </a:rPr>
              <a:t>ُون</a:t>
            </a:r>
            <a:endParaRPr lang="en-US" sz="2800" b="1" dirty="0">
              <a:solidFill>
                <a:prstClr val="black"/>
              </a:solidFill>
            </a:endParaRPr>
          </a:p>
        </p:txBody>
      </p:sp>
      <p:sp>
        <p:nvSpPr>
          <p:cNvPr id="19" name="مربع نص 18"/>
          <p:cNvSpPr txBox="1"/>
          <p:nvPr/>
        </p:nvSpPr>
        <p:spPr>
          <a:xfrm>
            <a:off x="8348216" y="2382523"/>
            <a:ext cx="997205" cy="523220"/>
          </a:xfrm>
          <a:prstGeom prst="rect">
            <a:avLst/>
          </a:prstGeom>
          <a:noFill/>
        </p:spPr>
        <p:txBody>
          <a:bodyPr wrap="square" rtlCol="0">
            <a:spAutoFit/>
          </a:bodyPr>
          <a:lstStyle/>
          <a:p>
            <a:r>
              <a:rPr lang="ar-SA" sz="2800" b="1" dirty="0">
                <a:latin typeface="Calibri" panose="020F0502020204030204" pitchFamily="34" charset="0"/>
                <a:ea typeface="Calibri" panose="020F0502020204030204" pitchFamily="34" charset="0"/>
              </a:rPr>
              <a:t>يَحْتَلُّ</a:t>
            </a:r>
            <a:endParaRPr lang="en-US" sz="2800" b="1" dirty="0">
              <a:solidFill>
                <a:prstClr val="black"/>
              </a:solidFill>
            </a:endParaRPr>
          </a:p>
        </p:txBody>
      </p:sp>
      <p:sp>
        <p:nvSpPr>
          <p:cNvPr id="4" name="مربع نص 3"/>
          <p:cNvSpPr txBox="1"/>
          <p:nvPr/>
        </p:nvSpPr>
        <p:spPr>
          <a:xfrm>
            <a:off x="7165300" y="3096811"/>
            <a:ext cx="4581483" cy="523220"/>
          </a:xfrm>
          <a:prstGeom prst="rect">
            <a:avLst/>
          </a:prstGeom>
          <a:noFill/>
        </p:spPr>
        <p:txBody>
          <a:bodyPr wrap="square" rtlCol="0">
            <a:spAutoFit/>
          </a:bodyPr>
          <a:lstStyle/>
          <a:p>
            <a:pPr algn="r" rtl="1"/>
            <a:r>
              <a:rPr lang="ar-BH" sz="2800" dirty="0">
                <a:solidFill>
                  <a:prstClr val="black"/>
                </a:solidFill>
              </a:rPr>
              <a:t>1- </a:t>
            </a:r>
            <a:r>
              <a:rPr lang="ar-BH" sz="2800" dirty="0" smtClean="0">
                <a:solidFill>
                  <a:prstClr val="black"/>
                </a:solidFill>
              </a:rPr>
              <a:t>خمسُ          </a:t>
            </a:r>
            <a:r>
              <a:rPr lang="ar-SA" sz="2800" dirty="0" smtClean="0">
                <a:solidFill>
                  <a:prstClr val="black"/>
                </a:solidFill>
              </a:rPr>
              <a:t>ت</a:t>
            </a:r>
            <a:r>
              <a:rPr lang="ar-BH" sz="2800" dirty="0" smtClean="0">
                <a:solidFill>
                  <a:prstClr val="black"/>
                </a:solidFill>
              </a:rPr>
              <a:t>ُ</a:t>
            </a:r>
            <a:r>
              <a:rPr lang="ar-SA" sz="2800" dirty="0">
                <a:solidFill>
                  <a:prstClr val="black"/>
                </a:solidFill>
              </a:rPr>
              <a:t>س</a:t>
            </a:r>
            <a:r>
              <a:rPr lang="ar-BH" sz="2800" dirty="0">
                <a:solidFill>
                  <a:prstClr val="black"/>
                </a:solidFill>
              </a:rPr>
              <a:t>َ</a:t>
            </a:r>
            <a:r>
              <a:rPr lang="ar-SA" sz="2800" dirty="0">
                <a:solidFill>
                  <a:prstClr val="black"/>
                </a:solidFill>
              </a:rPr>
              <a:t>او</a:t>
            </a:r>
            <a:r>
              <a:rPr lang="ar-BH" sz="2800" dirty="0">
                <a:solidFill>
                  <a:prstClr val="black"/>
                </a:solidFill>
              </a:rPr>
              <a:t>ِ</a:t>
            </a:r>
            <a:r>
              <a:rPr lang="ar-SA" sz="2800" dirty="0">
                <a:solidFill>
                  <a:prstClr val="black"/>
                </a:solidFill>
              </a:rPr>
              <a:t>ي 500 س</a:t>
            </a:r>
            <a:r>
              <a:rPr lang="ar-BH" sz="2800" dirty="0">
                <a:solidFill>
                  <a:prstClr val="black"/>
                </a:solidFill>
              </a:rPr>
              <a:t>َ</a:t>
            </a:r>
            <a:r>
              <a:rPr lang="ar-SA" sz="2800" dirty="0">
                <a:solidFill>
                  <a:prstClr val="black"/>
                </a:solidFill>
              </a:rPr>
              <a:t>ن</a:t>
            </a:r>
            <a:r>
              <a:rPr lang="ar-BH" sz="2800" dirty="0">
                <a:solidFill>
                  <a:prstClr val="black"/>
                </a:solidFill>
              </a:rPr>
              <a:t>َ</a:t>
            </a:r>
            <a:r>
              <a:rPr lang="ar-SA" sz="2800" dirty="0">
                <a:solidFill>
                  <a:prstClr val="black"/>
                </a:solidFill>
              </a:rPr>
              <a:t>ة</a:t>
            </a:r>
            <a:r>
              <a:rPr lang="ar-BH" sz="2800" dirty="0">
                <a:solidFill>
                  <a:prstClr val="black"/>
                </a:solidFill>
              </a:rPr>
              <a:t>.</a:t>
            </a:r>
            <a:endParaRPr lang="en-US" sz="2800" dirty="0">
              <a:solidFill>
                <a:prstClr val="black"/>
              </a:solidFill>
            </a:endParaRPr>
          </a:p>
        </p:txBody>
      </p:sp>
      <p:sp>
        <p:nvSpPr>
          <p:cNvPr id="6" name="مربع نص 5"/>
          <p:cNvSpPr txBox="1"/>
          <p:nvPr/>
        </p:nvSpPr>
        <p:spPr>
          <a:xfrm>
            <a:off x="5162972" y="3911397"/>
            <a:ext cx="6763691" cy="523220"/>
          </a:xfrm>
          <a:prstGeom prst="rect">
            <a:avLst/>
          </a:prstGeom>
          <a:noFill/>
        </p:spPr>
        <p:txBody>
          <a:bodyPr wrap="square" rtlCol="0">
            <a:spAutoFit/>
          </a:bodyPr>
          <a:lstStyle/>
          <a:p>
            <a:r>
              <a:rPr lang="ar-BH" sz="2800" dirty="0">
                <a:solidFill>
                  <a:prstClr val="black"/>
                </a:solidFill>
              </a:rPr>
              <a:t>2-</a:t>
            </a:r>
            <a:r>
              <a:rPr lang="ar-SA" sz="2800" dirty="0">
                <a:solidFill>
                  <a:prstClr val="black"/>
                </a:solidFill>
              </a:rPr>
              <a:t>        ال</a:t>
            </a:r>
            <a:r>
              <a:rPr lang="ar-BH" sz="2800" dirty="0">
                <a:solidFill>
                  <a:prstClr val="black"/>
                </a:solidFill>
              </a:rPr>
              <a:t>ْ</a:t>
            </a:r>
            <a:r>
              <a:rPr lang="ar-SA" sz="2800" dirty="0">
                <a:solidFill>
                  <a:prstClr val="black"/>
                </a:solidFill>
              </a:rPr>
              <a:t>إ</a:t>
            </a:r>
            <a:r>
              <a:rPr lang="ar-BH" sz="2800" dirty="0">
                <a:solidFill>
                  <a:prstClr val="black"/>
                </a:solidFill>
              </a:rPr>
              <a:t>ِ</a:t>
            </a:r>
            <a:r>
              <a:rPr lang="ar-SA" sz="2800" dirty="0">
                <a:solidFill>
                  <a:prstClr val="black"/>
                </a:solidFill>
              </a:rPr>
              <a:t>ن</a:t>
            </a:r>
            <a:r>
              <a:rPr lang="ar-BH" sz="2800" dirty="0">
                <a:solidFill>
                  <a:prstClr val="black"/>
                </a:solidFill>
              </a:rPr>
              <a:t>ْ</a:t>
            </a:r>
            <a:r>
              <a:rPr lang="ar-SA" sz="2800" dirty="0">
                <a:solidFill>
                  <a:prstClr val="black"/>
                </a:solidFill>
              </a:rPr>
              <a:t>س</a:t>
            </a:r>
            <a:r>
              <a:rPr lang="ar-BH" sz="2800" dirty="0">
                <a:solidFill>
                  <a:prstClr val="black"/>
                </a:solidFill>
              </a:rPr>
              <a:t>َ</a:t>
            </a:r>
            <a:r>
              <a:rPr lang="ar-SA" sz="2800" dirty="0" err="1">
                <a:solidFill>
                  <a:prstClr val="black"/>
                </a:solidFill>
              </a:rPr>
              <a:t>ان</a:t>
            </a:r>
            <a:r>
              <a:rPr lang="ar-BH" sz="2800" dirty="0">
                <a:solidFill>
                  <a:prstClr val="black"/>
                </a:solidFill>
              </a:rPr>
              <a:t>ُ</a:t>
            </a:r>
            <a:r>
              <a:rPr lang="ar-SA" sz="2800" dirty="0">
                <a:solidFill>
                  <a:prstClr val="black"/>
                </a:solidFill>
              </a:rPr>
              <a:t> الط</a:t>
            </a:r>
            <a:r>
              <a:rPr lang="ar-BH" sz="2800" dirty="0">
                <a:solidFill>
                  <a:prstClr val="black"/>
                </a:solidFill>
              </a:rPr>
              <a:t>َّ</a:t>
            </a:r>
            <a:r>
              <a:rPr lang="ar-SA" sz="2800" dirty="0">
                <a:solidFill>
                  <a:prstClr val="black"/>
                </a:solidFill>
              </a:rPr>
              <a:t>ي</a:t>
            </a:r>
            <a:r>
              <a:rPr lang="ar-BH" sz="2800" dirty="0">
                <a:solidFill>
                  <a:prstClr val="black"/>
                </a:solidFill>
              </a:rPr>
              <a:t>ِّ</a:t>
            </a:r>
            <a:r>
              <a:rPr lang="ar-SA" sz="2800" dirty="0">
                <a:solidFill>
                  <a:prstClr val="black"/>
                </a:solidFill>
              </a:rPr>
              <a:t>ب</a:t>
            </a:r>
            <a:r>
              <a:rPr lang="ar-BH" sz="2800" dirty="0">
                <a:solidFill>
                  <a:prstClr val="black"/>
                </a:solidFill>
              </a:rPr>
              <a:t>ُ</a:t>
            </a:r>
            <a:r>
              <a:rPr lang="ar-SA" sz="2800" dirty="0">
                <a:solidFill>
                  <a:prstClr val="black"/>
                </a:solidFill>
              </a:rPr>
              <a:t> م</a:t>
            </a:r>
            <a:r>
              <a:rPr lang="ar-BH" sz="2800" dirty="0">
                <a:solidFill>
                  <a:prstClr val="black"/>
                </a:solidFill>
              </a:rPr>
              <a:t>َ</a:t>
            </a:r>
            <a:r>
              <a:rPr lang="ar-SA" sz="2800" dirty="0">
                <a:solidFill>
                  <a:prstClr val="black"/>
                </a:solidFill>
              </a:rPr>
              <a:t>ك</a:t>
            </a:r>
            <a:r>
              <a:rPr lang="ar-BH" sz="2800" dirty="0">
                <a:solidFill>
                  <a:prstClr val="black"/>
                </a:solidFill>
              </a:rPr>
              <a:t>َ</a:t>
            </a:r>
            <a:r>
              <a:rPr lang="ar-SA" sz="2800" dirty="0">
                <a:solidFill>
                  <a:prstClr val="black"/>
                </a:solidFill>
              </a:rPr>
              <a:t>ان</a:t>
            </a:r>
            <a:r>
              <a:rPr lang="ar-BH" sz="2800" dirty="0">
                <a:solidFill>
                  <a:prstClr val="black"/>
                </a:solidFill>
              </a:rPr>
              <a:t>َ</a:t>
            </a:r>
            <a:r>
              <a:rPr lang="ar-SA" sz="2800" dirty="0">
                <a:solidFill>
                  <a:prstClr val="black"/>
                </a:solidFill>
              </a:rPr>
              <a:t>ة</a:t>
            </a:r>
            <a:r>
              <a:rPr lang="ar-BH" sz="2800" dirty="0">
                <a:solidFill>
                  <a:prstClr val="black"/>
                </a:solidFill>
              </a:rPr>
              <a:t>ً</a:t>
            </a:r>
            <a:r>
              <a:rPr lang="ar-SA" sz="2800" dirty="0">
                <a:solidFill>
                  <a:prstClr val="black"/>
                </a:solidFill>
              </a:rPr>
              <a:t> ع</a:t>
            </a:r>
            <a:r>
              <a:rPr lang="ar-BH" sz="2800" dirty="0">
                <a:solidFill>
                  <a:prstClr val="black"/>
                </a:solidFill>
              </a:rPr>
              <a:t>َ</a:t>
            </a:r>
            <a:r>
              <a:rPr lang="ar-SA" sz="2800" dirty="0">
                <a:solidFill>
                  <a:prstClr val="black"/>
                </a:solidFill>
              </a:rPr>
              <a:t>ال</a:t>
            </a:r>
            <a:r>
              <a:rPr lang="ar-BH" sz="2800" dirty="0">
                <a:solidFill>
                  <a:prstClr val="black"/>
                </a:solidFill>
              </a:rPr>
              <a:t>ِ</a:t>
            </a:r>
            <a:r>
              <a:rPr lang="ar-SA" sz="2800" dirty="0">
                <a:solidFill>
                  <a:prstClr val="black"/>
                </a:solidFill>
              </a:rPr>
              <a:t>ي</a:t>
            </a:r>
            <a:r>
              <a:rPr lang="ar-BH" sz="2800" dirty="0">
                <a:solidFill>
                  <a:prstClr val="black"/>
                </a:solidFill>
              </a:rPr>
              <a:t>َ</a:t>
            </a:r>
            <a:r>
              <a:rPr lang="ar-SA" sz="2800" dirty="0">
                <a:solidFill>
                  <a:prstClr val="black"/>
                </a:solidFill>
              </a:rPr>
              <a:t>ة</a:t>
            </a:r>
            <a:r>
              <a:rPr lang="ar-BH" sz="2800" dirty="0">
                <a:solidFill>
                  <a:prstClr val="black"/>
                </a:solidFill>
              </a:rPr>
              <a:t>ً</a:t>
            </a:r>
            <a:r>
              <a:rPr lang="ar-SA" sz="2800" dirty="0">
                <a:solidFill>
                  <a:prstClr val="black"/>
                </a:solidFill>
              </a:rPr>
              <a:t> في ق</a:t>
            </a:r>
            <a:r>
              <a:rPr lang="ar-BH" sz="2800" dirty="0">
                <a:solidFill>
                  <a:prstClr val="black"/>
                </a:solidFill>
              </a:rPr>
              <a:t>ُ</a:t>
            </a:r>
            <a:r>
              <a:rPr lang="ar-SA" sz="2800" dirty="0">
                <a:solidFill>
                  <a:prstClr val="black"/>
                </a:solidFill>
              </a:rPr>
              <a:t>ل</a:t>
            </a:r>
            <a:r>
              <a:rPr lang="ar-BH" sz="2800" dirty="0">
                <a:solidFill>
                  <a:prstClr val="black"/>
                </a:solidFill>
              </a:rPr>
              <a:t>ُ</a:t>
            </a:r>
            <a:r>
              <a:rPr lang="ar-SA" sz="2800" dirty="0">
                <a:solidFill>
                  <a:prstClr val="black"/>
                </a:solidFill>
              </a:rPr>
              <a:t>وب</a:t>
            </a:r>
            <a:r>
              <a:rPr lang="ar-BH" sz="2800" dirty="0">
                <a:solidFill>
                  <a:prstClr val="black"/>
                </a:solidFill>
              </a:rPr>
              <a:t>ِ</a:t>
            </a:r>
            <a:r>
              <a:rPr lang="ar-SA" sz="2800" dirty="0">
                <a:solidFill>
                  <a:prstClr val="black"/>
                </a:solidFill>
              </a:rPr>
              <a:t> م</a:t>
            </a:r>
            <a:r>
              <a:rPr lang="ar-BH" sz="2800" dirty="0">
                <a:solidFill>
                  <a:prstClr val="black"/>
                </a:solidFill>
              </a:rPr>
              <a:t>ِ</a:t>
            </a:r>
            <a:r>
              <a:rPr lang="ar-SA" sz="2800" dirty="0">
                <a:solidFill>
                  <a:prstClr val="black"/>
                </a:solidFill>
              </a:rPr>
              <a:t>ن</a:t>
            </a:r>
            <a:r>
              <a:rPr lang="ar-BH" sz="2800" dirty="0">
                <a:solidFill>
                  <a:prstClr val="black"/>
                </a:solidFill>
              </a:rPr>
              <a:t>ْ</a:t>
            </a:r>
            <a:r>
              <a:rPr lang="ar-SA" sz="2800" dirty="0">
                <a:solidFill>
                  <a:prstClr val="black"/>
                </a:solidFill>
              </a:rPr>
              <a:t> ح</a:t>
            </a:r>
            <a:r>
              <a:rPr lang="ar-BH" sz="2800" dirty="0">
                <a:solidFill>
                  <a:prstClr val="black"/>
                </a:solidFill>
              </a:rPr>
              <a:t>َ</a:t>
            </a:r>
            <a:r>
              <a:rPr lang="ar-SA" sz="2800" dirty="0">
                <a:solidFill>
                  <a:prstClr val="black"/>
                </a:solidFill>
              </a:rPr>
              <a:t>و</a:t>
            </a:r>
            <a:r>
              <a:rPr lang="ar-BH" sz="2800" dirty="0">
                <a:solidFill>
                  <a:prstClr val="black"/>
                </a:solidFill>
              </a:rPr>
              <a:t>ْ</a:t>
            </a:r>
            <a:r>
              <a:rPr lang="ar-SA" sz="2800" dirty="0">
                <a:solidFill>
                  <a:prstClr val="black"/>
                </a:solidFill>
              </a:rPr>
              <a:t>ل</a:t>
            </a:r>
            <a:r>
              <a:rPr lang="ar-BH" sz="2800" dirty="0">
                <a:solidFill>
                  <a:prstClr val="black"/>
                </a:solidFill>
              </a:rPr>
              <a:t>َ</a:t>
            </a:r>
            <a:r>
              <a:rPr lang="ar-SA" sz="2800" dirty="0">
                <a:solidFill>
                  <a:prstClr val="black"/>
                </a:solidFill>
              </a:rPr>
              <a:t>ه</a:t>
            </a:r>
            <a:r>
              <a:rPr lang="ar-BH" sz="2800" dirty="0">
                <a:solidFill>
                  <a:prstClr val="black"/>
                </a:solidFill>
              </a:rPr>
              <a:t>ِ</a:t>
            </a:r>
            <a:r>
              <a:rPr lang="ar-SA" sz="2800" dirty="0">
                <a:solidFill>
                  <a:prstClr val="black"/>
                </a:solidFill>
              </a:rPr>
              <a:t> </a:t>
            </a:r>
            <a:r>
              <a:rPr lang="ar-BH" sz="2800" dirty="0">
                <a:solidFill>
                  <a:prstClr val="black"/>
                </a:solidFill>
              </a:rPr>
              <a:t>.</a:t>
            </a:r>
            <a:endParaRPr lang="en-US" sz="2800" dirty="0">
              <a:solidFill>
                <a:prstClr val="black"/>
              </a:solidFill>
            </a:endParaRPr>
          </a:p>
        </p:txBody>
      </p:sp>
      <p:sp>
        <p:nvSpPr>
          <p:cNvPr id="7" name="مربع نص 6"/>
          <p:cNvSpPr txBox="1"/>
          <p:nvPr/>
        </p:nvSpPr>
        <p:spPr>
          <a:xfrm>
            <a:off x="8801100" y="4191000"/>
            <a:ext cx="45719" cy="369332"/>
          </a:xfrm>
          <a:prstGeom prst="rect">
            <a:avLst/>
          </a:prstGeom>
          <a:noFill/>
        </p:spPr>
        <p:txBody>
          <a:bodyPr wrap="square" rtlCol="0">
            <a:spAutoFit/>
          </a:bodyPr>
          <a:lstStyle/>
          <a:p>
            <a:endParaRPr lang="en-US" dirty="0">
              <a:solidFill>
                <a:prstClr val="black"/>
              </a:solidFill>
            </a:endParaRPr>
          </a:p>
        </p:txBody>
      </p:sp>
      <p:sp>
        <p:nvSpPr>
          <p:cNvPr id="12" name="مربع نص 11"/>
          <p:cNvSpPr txBox="1"/>
          <p:nvPr/>
        </p:nvSpPr>
        <p:spPr>
          <a:xfrm>
            <a:off x="6996434" y="4712494"/>
            <a:ext cx="5422900" cy="523220"/>
          </a:xfrm>
          <a:prstGeom prst="rect">
            <a:avLst/>
          </a:prstGeom>
          <a:noFill/>
        </p:spPr>
        <p:txBody>
          <a:bodyPr wrap="square" rtlCol="0">
            <a:spAutoFit/>
          </a:bodyPr>
          <a:lstStyle/>
          <a:p>
            <a:r>
              <a:rPr lang="ar-SA" sz="2800" dirty="0">
                <a:solidFill>
                  <a:prstClr val="black"/>
                </a:solidFill>
              </a:rPr>
              <a:t>3- </a:t>
            </a:r>
            <a:r>
              <a:rPr lang="ar-BH" sz="2800" dirty="0" smtClean="0">
                <a:solidFill>
                  <a:prstClr val="black"/>
                </a:solidFill>
              </a:rPr>
              <a:t>منزلُ مُنذرٌ       </a:t>
            </a:r>
            <a:r>
              <a:rPr lang="ar-SA" sz="2800" dirty="0" smtClean="0">
                <a:solidFill>
                  <a:prstClr val="black"/>
                </a:solidFill>
              </a:rPr>
              <a:t>    </a:t>
            </a:r>
            <a:r>
              <a:rPr lang="ar-BH" sz="2800" dirty="0" smtClean="0">
                <a:solidFill>
                  <a:prstClr val="black"/>
                </a:solidFill>
              </a:rPr>
              <a:t>السْوقُ المركزي.</a:t>
            </a:r>
            <a:endParaRPr lang="en-US" sz="2800" dirty="0">
              <a:solidFill>
                <a:prstClr val="black"/>
              </a:solidFill>
            </a:endParaRPr>
          </a:p>
        </p:txBody>
      </p:sp>
      <p:sp>
        <p:nvSpPr>
          <p:cNvPr id="8" name="مربع نص 7"/>
          <p:cNvSpPr txBox="1"/>
          <p:nvPr/>
        </p:nvSpPr>
        <p:spPr>
          <a:xfrm>
            <a:off x="6852557" y="5490337"/>
            <a:ext cx="4907214" cy="523220"/>
          </a:xfrm>
          <a:prstGeom prst="rect">
            <a:avLst/>
          </a:prstGeom>
          <a:noFill/>
        </p:spPr>
        <p:txBody>
          <a:bodyPr wrap="square" rtlCol="0">
            <a:spAutoFit/>
          </a:bodyPr>
          <a:lstStyle/>
          <a:p>
            <a:r>
              <a:rPr lang="ar-BH" sz="2800" dirty="0">
                <a:solidFill>
                  <a:prstClr val="black"/>
                </a:solidFill>
              </a:rPr>
              <a:t>4- </a:t>
            </a:r>
            <a:r>
              <a:rPr lang="ar-SA" sz="2800" dirty="0">
                <a:solidFill>
                  <a:prstClr val="black"/>
                </a:solidFill>
              </a:rPr>
              <a:t>       ج</a:t>
            </a:r>
            <a:r>
              <a:rPr lang="ar-BH" sz="2800" dirty="0">
                <a:solidFill>
                  <a:prstClr val="black"/>
                </a:solidFill>
              </a:rPr>
              <a:t>َ</a:t>
            </a:r>
            <a:r>
              <a:rPr lang="ar-SA" sz="2800" dirty="0">
                <a:solidFill>
                  <a:prstClr val="black"/>
                </a:solidFill>
              </a:rPr>
              <a:t>اس</a:t>
            </a:r>
            <a:r>
              <a:rPr lang="ar-BH" sz="2800" dirty="0">
                <a:solidFill>
                  <a:prstClr val="black"/>
                </a:solidFill>
              </a:rPr>
              <a:t>ِ</a:t>
            </a:r>
            <a:r>
              <a:rPr lang="ar-SA" sz="2800" dirty="0">
                <a:solidFill>
                  <a:prstClr val="black"/>
                </a:solidFill>
              </a:rPr>
              <a:t>م</a:t>
            </a:r>
            <a:r>
              <a:rPr lang="ar-BH" sz="2800" dirty="0">
                <a:solidFill>
                  <a:prstClr val="black"/>
                </a:solidFill>
              </a:rPr>
              <a:t>ُ</a:t>
            </a:r>
            <a:r>
              <a:rPr lang="ar-SA" sz="2800" dirty="0">
                <a:solidFill>
                  <a:prstClr val="black"/>
                </a:solidFill>
              </a:rPr>
              <a:t> إ</a:t>
            </a:r>
            <a:r>
              <a:rPr lang="ar-BH" sz="2800" dirty="0">
                <a:solidFill>
                  <a:prstClr val="black"/>
                </a:solidFill>
              </a:rPr>
              <a:t>ِ</a:t>
            </a:r>
            <a:r>
              <a:rPr lang="ar-SA" sz="2800" dirty="0">
                <a:solidFill>
                  <a:prstClr val="black"/>
                </a:solidFill>
              </a:rPr>
              <a:t>ج</a:t>
            </a:r>
            <a:r>
              <a:rPr lang="ar-BH" sz="2800" dirty="0">
                <a:solidFill>
                  <a:prstClr val="black"/>
                </a:solidFill>
              </a:rPr>
              <a:t>َ</a:t>
            </a:r>
            <a:r>
              <a:rPr lang="ar-SA" sz="2800" dirty="0">
                <a:solidFill>
                  <a:prstClr val="black"/>
                </a:solidFill>
              </a:rPr>
              <a:t>اب</a:t>
            </a:r>
            <a:r>
              <a:rPr lang="ar-BH" sz="2800" dirty="0">
                <a:solidFill>
                  <a:prstClr val="black"/>
                </a:solidFill>
              </a:rPr>
              <a:t>َ</a:t>
            </a:r>
            <a:r>
              <a:rPr lang="ar-SA" sz="2800" dirty="0">
                <a:solidFill>
                  <a:prstClr val="black"/>
                </a:solidFill>
              </a:rPr>
              <a:t>ت</a:t>
            </a:r>
            <a:r>
              <a:rPr lang="ar-BH" sz="2800" dirty="0">
                <a:solidFill>
                  <a:prstClr val="black"/>
                </a:solidFill>
              </a:rPr>
              <a:t>ِ</a:t>
            </a:r>
            <a:r>
              <a:rPr lang="ar-SA" sz="2800" dirty="0">
                <a:solidFill>
                  <a:prstClr val="black"/>
                </a:solidFill>
              </a:rPr>
              <a:t>ه</a:t>
            </a:r>
            <a:r>
              <a:rPr lang="ar-BH" sz="2800" dirty="0">
                <a:solidFill>
                  <a:prstClr val="black"/>
                </a:solidFill>
              </a:rPr>
              <a:t>ِ</a:t>
            </a:r>
            <a:r>
              <a:rPr lang="ar-SA" sz="2800" dirty="0">
                <a:solidFill>
                  <a:prstClr val="black"/>
                </a:solidFill>
              </a:rPr>
              <a:t> ق</a:t>
            </a:r>
            <a:r>
              <a:rPr lang="ar-BH" sz="2800" dirty="0">
                <a:solidFill>
                  <a:prstClr val="black"/>
                </a:solidFill>
              </a:rPr>
              <a:t>َ</a:t>
            </a:r>
            <a:r>
              <a:rPr lang="ar-SA" sz="2800" dirty="0">
                <a:solidFill>
                  <a:prstClr val="black"/>
                </a:solidFill>
              </a:rPr>
              <a:t>ب</a:t>
            </a:r>
            <a:r>
              <a:rPr lang="ar-BH" sz="2800" dirty="0">
                <a:solidFill>
                  <a:prstClr val="black"/>
                </a:solidFill>
              </a:rPr>
              <a:t>ْ</a:t>
            </a:r>
            <a:r>
              <a:rPr lang="ar-SA" sz="2800" dirty="0">
                <a:solidFill>
                  <a:prstClr val="black"/>
                </a:solidFill>
              </a:rPr>
              <a:t>ل</a:t>
            </a:r>
            <a:r>
              <a:rPr lang="ar-BH" sz="2800" dirty="0">
                <a:solidFill>
                  <a:prstClr val="black"/>
                </a:solidFill>
              </a:rPr>
              <a:t>َ</a:t>
            </a:r>
            <a:r>
              <a:rPr lang="ar-SA" sz="2800" dirty="0">
                <a:solidFill>
                  <a:prstClr val="black"/>
                </a:solidFill>
              </a:rPr>
              <a:t> ت</a:t>
            </a:r>
            <a:r>
              <a:rPr lang="ar-BH" sz="2800" dirty="0">
                <a:solidFill>
                  <a:prstClr val="black"/>
                </a:solidFill>
              </a:rPr>
              <a:t>َ</a:t>
            </a:r>
            <a:r>
              <a:rPr lang="ar-SA" sz="2800" dirty="0">
                <a:solidFill>
                  <a:prstClr val="black"/>
                </a:solidFill>
              </a:rPr>
              <a:t>س</a:t>
            </a:r>
            <a:r>
              <a:rPr lang="ar-BH" sz="2800" dirty="0">
                <a:solidFill>
                  <a:prstClr val="black"/>
                </a:solidFill>
              </a:rPr>
              <a:t>ْ</a:t>
            </a:r>
            <a:r>
              <a:rPr lang="ar-SA" sz="2800" dirty="0">
                <a:solidFill>
                  <a:prstClr val="black"/>
                </a:solidFill>
              </a:rPr>
              <a:t>ل</a:t>
            </a:r>
            <a:r>
              <a:rPr lang="ar-BH" sz="2800" dirty="0">
                <a:solidFill>
                  <a:prstClr val="black"/>
                </a:solidFill>
              </a:rPr>
              <a:t>ِ</a:t>
            </a:r>
            <a:r>
              <a:rPr lang="ar-SA" sz="2800" dirty="0">
                <a:solidFill>
                  <a:prstClr val="black"/>
                </a:solidFill>
              </a:rPr>
              <a:t>يم</a:t>
            </a:r>
            <a:r>
              <a:rPr lang="ar-BH" sz="2800" dirty="0">
                <a:solidFill>
                  <a:prstClr val="black"/>
                </a:solidFill>
              </a:rPr>
              <a:t>ِ</a:t>
            </a:r>
            <a:r>
              <a:rPr lang="ar-SA" sz="2800" dirty="0">
                <a:solidFill>
                  <a:prstClr val="black"/>
                </a:solidFill>
              </a:rPr>
              <a:t>ه</a:t>
            </a:r>
            <a:r>
              <a:rPr lang="ar-BH" sz="2800" dirty="0">
                <a:solidFill>
                  <a:prstClr val="black"/>
                </a:solidFill>
              </a:rPr>
              <a:t>ِ</a:t>
            </a:r>
            <a:r>
              <a:rPr lang="ar-SA" sz="2800" dirty="0">
                <a:solidFill>
                  <a:prstClr val="black"/>
                </a:solidFill>
              </a:rPr>
              <a:t> ل</a:t>
            </a:r>
            <a:r>
              <a:rPr lang="ar-BH" sz="2800" dirty="0">
                <a:solidFill>
                  <a:prstClr val="black"/>
                </a:solidFill>
              </a:rPr>
              <a:t>ِ</a:t>
            </a:r>
            <a:r>
              <a:rPr lang="ar-SA" sz="2800" dirty="0">
                <a:solidFill>
                  <a:prstClr val="black"/>
                </a:solidFill>
              </a:rPr>
              <a:t>ل</a:t>
            </a:r>
            <a:r>
              <a:rPr lang="ar-BH" sz="2800" dirty="0">
                <a:solidFill>
                  <a:prstClr val="black"/>
                </a:solidFill>
              </a:rPr>
              <a:t>ْ</a:t>
            </a:r>
            <a:r>
              <a:rPr lang="ar-SA" sz="2800" dirty="0">
                <a:solidFill>
                  <a:prstClr val="black"/>
                </a:solidFill>
              </a:rPr>
              <a:t>و</a:t>
            </a:r>
            <a:r>
              <a:rPr lang="ar-BH" sz="2800" dirty="0">
                <a:solidFill>
                  <a:prstClr val="black"/>
                </a:solidFill>
              </a:rPr>
              <a:t>َ</a:t>
            </a:r>
            <a:r>
              <a:rPr lang="ar-SA" sz="2800" dirty="0">
                <a:solidFill>
                  <a:prstClr val="black"/>
                </a:solidFill>
              </a:rPr>
              <a:t>اج</a:t>
            </a:r>
            <a:r>
              <a:rPr lang="ar-BH" sz="2800" dirty="0">
                <a:solidFill>
                  <a:prstClr val="black"/>
                </a:solidFill>
              </a:rPr>
              <a:t>ِ</a:t>
            </a:r>
            <a:r>
              <a:rPr lang="ar-SA" sz="2800" dirty="0">
                <a:solidFill>
                  <a:prstClr val="black"/>
                </a:solidFill>
              </a:rPr>
              <a:t>ب</a:t>
            </a:r>
            <a:r>
              <a:rPr lang="ar-BH" sz="2800" dirty="0">
                <a:solidFill>
                  <a:prstClr val="black"/>
                </a:solidFill>
              </a:rPr>
              <a:t>.</a:t>
            </a:r>
            <a:endParaRPr lang="en-US" sz="2800" dirty="0">
              <a:solidFill>
                <a:prstClr val="black"/>
              </a:solidFill>
            </a:endParaRPr>
          </a:p>
        </p:txBody>
      </p:sp>
      <p:sp>
        <p:nvSpPr>
          <p:cNvPr id="20" name="مربع نص 19"/>
          <p:cNvSpPr txBox="1"/>
          <p:nvPr/>
        </p:nvSpPr>
        <p:spPr>
          <a:xfrm>
            <a:off x="9671722" y="3067289"/>
            <a:ext cx="997205" cy="523220"/>
          </a:xfrm>
          <a:prstGeom prst="rect">
            <a:avLst/>
          </a:prstGeom>
          <a:noFill/>
        </p:spPr>
        <p:txBody>
          <a:bodyPr wrap="square" rtlCol="0">
            <a:spAutoFit/>
          </a:bodyPr>
          <a:lstStyle/>
          <a:p>
            <a:pPr algn="ctr" rtl="1"/>
            <a:r>
              <a:rPr lang="ar-SA" sz="2800" dirty="0">
                <a:solidFill>
                  <a:srgbClr val="00B0F0"/>
                </a:solidFill>
              </a:rPr>
              <a:t>قُر</a:t>
            </a:r>
            <a:r>
              <a:rPr lang="ar-BH" sz="2800" dirty="0">
                <a:solidFill>
                  <a:srgbClr val="00B0F0"/>
                </a:solidFill>
              </a:rPr>
              <a:t>ُ</a:t>
            </a:r>
            <a:r>
              <a:rPr lang="ar-SA" sz="2800" dirty="0">
                <a:solidFill>
                  <a:srgbClr val="00B0F0"/>
                </a:solidFill>
              </a:rPr>
              <a:t>ون</a:t>
            </a:r>
            <a:endParaRPr lang="en-US" sz="2800" dirty="0">
              <a:solidFill>
                <a:srgbClr val="00B0F0"/>
              </a:solidFill>
            </a:endParaRPr>
          </a:p>
        </p:txBody>
      </p:sp>
      <p:sp>
        <p:nvSpPr>
          <p:cNvPr id="21" name="مربع نص 20"/>
          <p:cNvSpPr txBox="1"/>
          <p:nvPr/>
        </p:nvSpPr>
        <p:spPr>
          <a:xfrm>
            <a:off x="10591179" y="3870481"/>
            <a:ext cx="897132" cy="523220"/>
          </a:xfrm>
          <a:prstGeom prst="rect">
            <a:avLst/>
          </a:prstGeom>
          <a:noFill/>
        </p:spPr>
        <p:txBody>
          <a:bodyPr wrap="square" rtlCol="0">
            <a:spAutoFit/>
          </a:bodyPr>
          <a:lstStyle/>
          <a:p>
            <a:r>
              <a:rPr lang="ar-SA" sz="2800" dirty="0">
                <a:solidFill>
                  <a:srgbClr val="00B0F0"/>
                </a:solidFill>
              </a:rPr>
              <a:t>يَحْتَلُ</a:t>
            </a:r>
            <a:endParaRPr lang="en-US" sz="2800" dirty="0">
              <a:solidFill>
                <a:srgbClr val="00B0F0"/>
              </a:solidFill>
            </a:endParaRPr>
          </a:p>
        </p:txBody>
      </p:sp>
      <p:sp>
        <p:nvSpPr>
          <p:cNvPr id="22" name="مربع نص 21"/>
          <p:cNvSpPr txBox="1"/>
          <p:nvPr/>
        </p:nvSpPr>
        <p:spPr>
          <a:xfrm>
            <a:off x="10540000" y="5521081"/>
            <a:ext cx="890940" cy="523220"/>
          </a:xfrm>
          <a:prstGeom prst="rect">
            <a:avLst/>
          </a:prstGeom>
          <a:noFill/>
        </p:spPr>
        <p:txBody>
          <a:bodyPr wrap="square" rtlCol="0">
            <a:spAutoFit/>
          </a:bodyPr>
          <a:lstStyle/>
          <a:p>
            <a:r>
              <a:rPr lang="ar-SA" sz="2800" dirty="0">
                <a:solidFill>
                  <a:srgbClr val="00B0F0"/>
                </a:solidFill>
              </a:rPr>
              <a:t>يَتَأَمَّلُ</a:t>
            </a:r>
            <a:endParaRPr lang="en-US" sz="2800" dirty="0">
              <a:solidFill>
                <a:srgbClr val="00B0F0"/>
              </a:solidFill>
            </a:endParaRPr>
          </a:p>
        </p:txBody>
      </p:sp>
      <p:sp>
        <p:nvSpPr>
          <p:cNvPr id="23" name="مربع نص 22"/>
          <p:cNvSpPr txBox="1"/>
          <p:nvPr/>
        </p:nvSpPr>
        <p:spPr>
          <a:xfrm>
            <a:off x="9218566" y="4655215"/>
            <a:ext cx="738794" cy="523220"/>
          </a:xfrm>
          <a:prstGeom prst="rect">
            <a:avLst/>
          </a:prstGeom>
          <a:noFill/>
        </p:spPr>
        <p:txBody>
          <a:bodyPr wrap="square" rtlCol="0">
            <a:spAutoFit/>
          </a:bodyPr>
          <a:lstStyle/>
          <a:p>
            <a:r>
              <a:rPr lang="ar-SA" sz="2800" dirty="0">
                <a:solidFill>
                  <a:srgbClr val="00B0F0"/>
                </a:solidFill>
              </a:rPr>
              <a:t>يَحُدُّهُ</a:t>
            </a:r>
            <a:endParaRPr lang="en-US" sz="2800" dirty="0">
              <a:solidFill>
                <a:srgbClr val="00B0F0"/>
              </a:solidFill>
            </a:endParaRPr>
          </a:p>
        </p:txBody>
      </p:sp>
      <p:pic>
        <p:nvPicPr>
          <p:cNvPr id="2"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6687" y="6102693"/>
            <a:ext cx="609600" cy="609600"/>
          </a:xfrm>
          <a:prstGeom prst="rect">
            <a:avLst/>
          </a:prstGeom>
        </p:spPr>
      </p:pic>
    </p:spTree>
    <p:extLst>
      <p:ext uri="{BB962C8B-B14F-4D97-AF65-F5344CB8AC3E}">
        <p14:creationId xmlns:p14="http://schemas.microsoft.com/office/powerpoint/2010/main" val="324073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5" fill="hold" display="0">
                  <p:stCondLst>
                    <p:cond delay="indefinite"/>
                  </p:stCondLst>
                  <p:endCondLst>
                    <p:cond evt="onStopAudio" delay="0">
                      <p:tgtEl>
                        <p:sldTgt/>
                      </p:tgtEl>
                    </p:cond>
                  </p:endCondLst>
                </p:cTn>
                <p:tgtEl>
                  <p:spTgt spid="2"/>
                </p:tgtEl>
              </p:cMediaNode>
            </p:audio>
          </p:childTnLst>
        </p:cTn>
      </p:par>
    </p:tnLst>
    <p:bldLst>
      <p:bldP spid="5" grpId="0"/>
      <p:bldP spid="14" grpId="0"/>
      <p:bldP spid="15" grpId="0"/>
      <p:bldP spid="19" grpId="0"/>
      <p:bldP spid="4" grpId="0"/>
      <p:bldP spid="6" grpId="0"/>
      <p:bldP spid="12" grpId="0"/>
      <p:bldP spid="8"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b="1" dirty="0">
                <a:solidFill>
                  <a:srgbClr val="FF0000"/>
                </a:solidFill>
              </a:rPr>
              <a:t>أَعْمَلُ كَما في الْمِثالِ: </a:t>
            </a:r>
            <a:endParaRPr lang="en-US" b="1" dirty="0">
              <a:solidFill>
                <a:srgbClr val="FF0000"/>
              </a:solidFill>
            </a:endParaRPr>
          </a:p>
        </p:txBody>
      </p:sp>
      <p:sp>
        <p:nvSpPr>
          <p:cNvPr id="4" name="شكل بيضاوي 3"/>
          <p:cNvSpPr/>
          <p:nvPr/>
        </p:nvSpPr>
        <p:spPr>
          <a:xfrm>
            <a:off x="10072047" y="2565778"/>
            <a:ext cx="955343" cy="72333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dirty="0">
                <a:solidFill>
                  <a:srgbClr val="00B050"/>
                </a:solidFill>
              </a:rPr>
              <a:t>مِثالٌ</a:t>
            </a:r>
            <a:endParaRPr lang="en-US" sz="2800" dirty="0">
              <a:solidFill>
                <a:srgbClr val="00B050"/>
              </a:solidFill>
            </a:endParaRPr>
          </a:p>
        </p:txBody>
      </p:sp>
      <p:sp>
        <p:nvSpPr>
          <p:cNvPr id="6" name="سهم إلى اليمين 5"/>
          <p:cNvSpPr/>
          <p:nvPr/>
        </p:nvSpPr>
        <p:spPr>
          <a:xfrm>
            <a:off x="5227093" y="2361061"/>
            <a:ext cx="4653887" cy="113276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7" name="مربع نص 6"/>
          <p:cNvSpPr txBox="1"/>
          <p:nvPr/>
        </p:nvSpPr>
        <p:spPr>
          <a:xfrm>
            <a:off x="6196082" y="2693606"/>
            <a:ext cx="2477068" cy="523220"/>
          </a:xfrm>
          <a:prstGeom prst="rect">
            <a:avLst/>
          </a:prstGeom>
          <a:noFill/>
        </p:spPr>
        <p:txBody>
          <a:bodyPr wrap="square" rtlCol="0">
            <a:spAutoFit/>
          </a:bodyPr>
          <a:lstStyle/>
          <a:p>
            <a:pPr algn="ctr"/>
            <a:r>
              <a:rPr lang="ar-SA" sz="2800" dirty="0"/>
              <a:t>الْبِطاقَةُ </a:t>
            </a:r>
            <a:r>
              <a:rPr lang="ar-SA" sz="2800" dirty="0">
                <a:solidFill>
                  <a:srgbClr val="00B0F0"/>
                </a:solidFill>
              </a:rPr>
              <a:t>جَميلَةٌ</a:t>
            </a:r>
            <a:r>
              <a:rPr lang="ar-BH" sz="2800" dirty="0"/>
              <a:t>.</a:t>
            </a:r>
            <a:endParaRPr lang="en-US" sz="2800" dirty="0"/>
          </a:p>
        </p:txBody>
      </p:sp>
      <p:sp>
        <p:nvSpPr>
          <p:cNvPr id="12" name="سهم إلى اليمين 11"/>
          <p:cNvSpPr/>
          <p:nvPr/>
        </p:nvSpPr>
        <p:spPr>
          <a:xfrm>
            <a:off x="382139" y="2402003"/>
            <a:ext cx="4653887" cy="113276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9" name="مربع نص 8"/>
          <p:cNvSpPr txBox="1"/>
          <p:nvPr/>
        </p:nvSpPr>
        <p:spPr>
          <a:xfrm>
            <a:off x="6666929" y="4035927"/>
            <a:ext cx="2006221" cy="523220"/>
          </a:xfrm>
          <a:prstGeom prst="rect">
            <a:avLst/>
          </a:prstGeom>
          <a:noFill/>
        </p:spPr>
        <p:txBody>
          <a:bodyPr wrap="square" rtlCol="0">
            <a:spAutoFit/>
          </a:bodyPr>
          <a:lstStyle/>
          <a:p>
            <a:r>
              <a:rPr lang="ar-BH" sz="2800" dirty="0"/>
              <a:t>أ. </a:t>
            </a:r>
            <a:r>
              <a:rPr lang="ar-SA" sz="2800" dirty="0"/>
              <a:t>الوَطَنُ عَزيزٌ</a:t>
            </a:r>
            <a:r>
              <a:rPr lang="ar-BH" sz="2800" dirty="0"/>
              <a:t>.</a:t>
            </a:r>
            <a:endParaRPr lang="en-US" sz="2800" dirty="0"/>
          </a:p>
        </p:txBody>
      </p:sp>
      <p:sp>
        <p:nvSpPr>
          <p:cNvPr id="16" name="مربع نص 15"/>
          <p:cNvSpPr txBox="1"/>
          <p:nvPr/>
        </p:nvSpPr>
        <p:spPr>
          <a:xfrm>
            <a:off x="6503154" y="4751951"/>
            <a:ext cx="2333769" cy="523220"/>
          </a:xfrm>
          <a:prstGeom prst="rect">
            <a:avLst/>
          </a:prstGeom>
          <a:noFill/>
        </p:spPr>
        <p:txBody>
          <a:bodyPr wrap="square" rtlCol="0">
            <a:spAutoFit/>
          </a:bodyPr>
          <a:lstStyle/>
          <a:p>
            <a:r>
              <a:rPr lang="ar-BH" sz="2800" dirty="0"/>
              <a:t>ب. </a:t>
            </a:r>
            <a:r>
              <a:rPr lang="ar-SA" sz="2800" dirty="0"/>
              <a:t>الجُنْدِيُّ شُجاعٌ</a:t>
            </a:r>
            <a:r>
              <a:rPr lang="ar-BH" sz="2800" dirty="0"/>
              <a:t>.</a:t>
            </a:r>
            <a:endParaRPr lang="en-US" sz="2800" dirty="0"/>
          </a:p>
        </p:txBody>
      </p:sp>
      <p:sp>
        <p:nvSpPr>
          <p:cNvPr id="17" name="مربع نص 16"/>
          <p:cNvSpPr txBox="1"/>
          <p:nvPr/>
        </p:nvSpPr>
        <p:spPr>
          <a:xfrm>
            <a:off x="7021770" y="5336864"/>
            <a:ext cx="1815153" cy="523220"/>
          </a:xfrm>
          <a:prstGeom prst="rect">
            <a:avLst/>
          </a:prstGeom>
          <a:noFill/>
        </p:spPr>
        <p:txBody>
          <a:bodyPr wrap="square" rtlCol="0">
            <a:spAutoFit/>
          </a:bodyPr>
          <a:lstStyle/>
          <a:p>
            <a:r>
              <a:rPr lang="ar-BH" sz="2800" dirty="0"/>
              <a:t>ج. </a:t>
            </a:r>
            <a:r>
              <a:rPr lang="ar-SA" sz="2800" dirty="0"/>
              <a:t>الولدُ ذكيُّ</a:t>
            </a:r>
            <a:r>
              <a:rPr lang="ar-BH" sz="2800" dirty="0"/>
              <a:t>.</a:t>
            </a:r>
            <a:endParaRPr lang="en-US" sz="2800" dirty="0"/>
          </a:p>
        </p:txBody>
      </p:sp>
      <p:sp>
        <p:nvSpPr>
          <p:cNvPr id="11" name="مربع نص 10"/>
          <p:cNvSpPr txBox="1"/>
          <p:nvPr/>
        </p:nvSpPr>
        <p:spPr>
          <a:xfrm>
            <a:off x="2429301" y="4035927"/>
            <a:ext cx="1978928" cy="523220"/>
          </a:xfrm>
          <a:prstGeom prst="rect">
            <a:avLst/>
          </a:prstGeom>
          <a:noFill/>
        </p:spPr>
        <p:txBody>
          <a:bodyPr wrap="square" rtlCol="0">
            <a:spAutoFit/>
          </a:bodyPr>
          <a:lstStyle/>
          <a:p>
            <a:r>
              <a:rPr lang="ar-SA" sz="2800" b="1" dirty="0"/>
              <a:t>ما </a:t>
            </a:r>
            <a:r>
              <a:rPr lang="ar-SA" sz="2800" dirty="0">
                <a:solidFill>
                  <a:srgbClr val="00B0F0"/>
                </a:solidFill>
              </a:rPr>
              <a:t>أَعْزَ الوَطَنَ!</a:t>
            </a:r>
            <a:endParaRPr lang="en-US" sz="2800" dirty="0"/>
          </a:p>
        </p:txBody>
      </p:sp>
      <p:sp>
        <p:nvSpPr>
          <p:cNvPr id="20" name="مربع نص 19"/>
          <p:cNvSpPr txBox="1"/>
          <p:nvPr/>
        </p:nvSpPr>
        <p:spPr>
          <a:xfrm>
            <a:off x="914400" y="4664001"/>
            <a:ext cx="3493829" cy="523220"/>
          </a:xfrm>
          <a:prstGeom prst="rect">
            <a:avLst/>
          </a:prstGeom>
          <a:noFill/>
        </p:spPr>
        <p:txBody>
          <a:bodyPr wrap="square" rtlCol="0">
            <a:spAutoFit/>
          </a:bodyPr>
          <a:lstStyle/>
          <a:p>
            <a:pPr algn="r"/>
            <a:r>
              <a:rPr lang="ar-SA" sz="2800" b="1" dirty="0"/>
              <a:t>ما </a:t>
            </a:r>
            <a:r>
              <a:rPr lang="ar-SA" sz="2800" dirty="0">
                <a:solidFill>
                  <a:srgbClr val="00B0F0"/>
                </a:solidFill>
              </a:rPr>
              <a:t>أشْجَعَ الجُنْدِيَّ!</a:t>
            </a:r>
            <a:endParaRPr lang="en-US" sz="2800" dirty="0">
              <a:solidFill>
                <a:srgbClr val="00B0F0"/>
              </a:solidFill>
            </a:endParaRPr>
          </a:p>
        </p:txBody>
      </p:sp>
      <p:sp>
        <p:nvSpPr>
          <p:cNvPr id="21" name="مربع نص 20"/>
          <p:cNvSpPr txBox="1"/>
          <p:nvPr/>
        </p:nvSpPr>
        <p:spPr>
          <a:xfrm>
            <a:off x="2620373" y="5275171"/>
            <a:ext cx="1898745" cy="523220"/>
          </a:xfrm>
          <a:prstGeom prst="rect">
            <a:avLst/>
          </a:prstGeom>
          <a:noFill/>
        </p:spPr>
        <p:txBody>
          <a:bodyPr wrap="square" rtlCol="0">
            <a:spAutoFit/>
          </a:bodyPr>
          <a:lstStyle/>
          <a:p>
            <a:r>
              <a:rPr lang="ar-SA" sz="2800" b="1" dirty="0"/>
              <a:t>ما </a:t>
            </a:r>
            <a:r>
              <a:rPr lang="ar-SA" sz="2800" dirty="0">
                <a:solidFill>
                  <a:srgbClr val="00B0F0"/>
                </a:solidFill>
              </a:rPr>
              <a:t>أذْكَى الْوَلَدَ!</a:t>
            </a:r>
            <a:endParaRPr lang="en-US" sz="2800" dirty="0">
              <a:solidFill>
                <a:srgbClr val="00B0F0"/>
              </a:solidFill>
            </a:endParaRPr>
          </a:p>
        </p:txBody>
      </p:sp>
      <p:sp>
        <p:nvSpPr>
          <p:cNvPr id="2" name="مربع نص 1"/>
          <p:cNvSpPr txBox="1"/>
          <p:nvPr/>
        </p:nvSpPr>
        <p:spPr>
          <a:xfrm>
            <a:off x="1542197" y="2693606"/>
            <a:ext cx="2328647" cy="800219"/>
          </a:xfrm>
          <a:prstGeom prst="rect">
            <a:avLst/>
          </a:prstGeom>
          <a:noFill/>
        </p:spPr>
        <p:txBody>
          <a:bodyPr wrap="square" rtlCol="0">
            <a:spAutoFit/>
          </a:bodyPr>
          <a:lstStyle/>
          <a:p>
            <a:r>
              <a:rPr lang="ar-SA" sz="2800" dirty="0">
                <a:solidFill>
                  <a:srgbClr val="00B0F0"/>
                </a:solidFill>
              </a:rPr>
              <a:t>ما أَجْمَلَ </a:t>
            </a:r>
            <a:r>
              <a:rPr lang="ar-SA" sz="2800" dirty="0"/>
              <a:t>البِطاقَةَ!</a:t>
            </a:r>
            <a:endParaRPr lang="en-US" sz="2800" dirty="0"/>
          </a:p>
          <a:p>
            <a:endParaRPr lang="en-US" dirty="0"/>
          </a:p>
        </p:txBody>
      </p:sp>
      <p:sp>
        <p:nvSpPr>
          <p:cNvPr id="14" name="مربع نص 13"/>
          <p:cNvSpPr txBox="1"/>
          <p:nvPr/>
        </p:nvSpPr>
        <p:spPr>
          <a:xfrm>
            <a:off x="6801864" y="5921777"/>
            <a:ext cx="2035059" cy="523220"/>
          </a:xfrm>
          <a:prstGeom prst="rect">
            <a:avLst/>
          </a:prstGeom>
          <a:noFill/>
        </p:spPr>
        <p:txBody>
          <a:bodyPr wrap="square" rtlCol="0">
            <a:spAutoFit/>
          </a:bodyPr>
          <a:lstStyle/>
          <a:p>
            <a:r>
              <a:rPr lang="ar-SA" sz="2800" dirty="0"/>
              <a:t>د</a:t>
            </a:r>
            <a:r>
              <a:rPr lang="ar-BH" sz="2800" dirty="0"/>
              <a:t>. </a:t>
            </a:r>
            <a:r>
              <a:rPr lang="ar-SA" sz="2800" dirty="0"/>
              <a:t>الْمُعَلمُ طيبٌ</a:t>
            </a:r>
            <a:r>
              <a:rPr lang="ar-BH" sz="2800" dirty="0"/>
              <a:t>.</a:t>
            </a:r>
            <a:endParaRPr lang="en-US" sz="2800" dirty="0"/>
          </a:p>
        </p:txBody>
      </p:sp>
      <p:sp>
        <p:nvSpPr>
          <p:cNvPr id="15" name="مربع نص 14"/>
          <p:cNvSpPr txBox="1"/>
          <p:nvPr/>
        </p:nvSpPr>
        <p:spPr>
          <a:xfrm>
            <a:off x="2429303" y="5886341"/>
            <a:ext cx="2280883" cy="523220"/>
          </a:xfrm>
          <a:prstGeom prst="rect">
            <a:avLst/>
          </a:prstGeom>
          <a:noFill/>
        </p:spPr>
        <p:txBody>
          <a:bodyPr wrap="square" rtlCol="0">
            <a:spAutoFit/>
          </a:bodyPr>
          <a:lstStyle/>
          <a:p>
            <a:r>
              <a:rPr lang="ar-SA" sz="2800" b="1" dirty="0"/>
              <a:t>ما </a:t>
            </a:r>
            <a:r>
              <a:rPr lang="ar-SA" sz="2800" dirty="0">
                <a:solidFill>
                  <a:srgbClr val="00B0F0"/>
                </a:solidFill>
              </a:rPr>
              <a:t>أَطْيَبَ الْمُعَلِمَ</a:t>
            </a:r>
            <a:r>
              <a:rPr lang="ar-SA" sz="2800" dirty="0">
                <a:solidFill>
                  <a:schemeClr val="accent1"/>
                </a:solidFill>
              </a:rPr>
              <a:t>!</a:t>
            </a:r>
            <a:endParaRPr lang="en-US" sz="2800" dirty="0"/>
          </a:p>
        </p:txBody>
      </p:sp>
      <p:cxnSp>
        <p:nvCxnSpPr>
          <p:cNvPr id="8" name="رابط كسهم مستقيم 7"/>
          <p:cNvCxnSpPr/>
          <p:nvPr/>
        </p:nvCxnSpPr>
        <p:spPr>
          <a:xfrm flipH="1">
            <a:off x="4710186" y="4297537"/>
            <a:ext cx="179296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رابط كسهم مستقيم 17"/>
          <p:cNvCxnSpPr/>
          <p:nvPr/>
        </p:nvCxnSpPr>
        <p:spPr>
          <a:xfrm flipH="1">
            <a:off x="4710186" y="5041623"/>
            <a:ext cx="179296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رابط كسهم مستقيم 18"/>
          <p:cNvCxnSpPr/>
          <p:nvPr/>
        </p:nvCxnSpPr>
        <p:spPr>
          <a:xfrm flipH="1">
            <a:off x="4710186" y="5598474"/>
            <a:ext cx="179296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رابط كسهم مستقيم 21"/>
          <p:cNvCxnSpPr/>
          <p:nvPr/>
        </p:nvCxnSpPr>
        <p:spPr>
          <a:xfrm flipH="1">
            <a:off x="4710186" y="6147951"/>
            <a:ext cx="179296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5"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2699" y="6116610"/>
            <a:ext cx="609600" cy="609600"/>
          </a:xfrm>
          <a:prstGeom prst="rect">
            <a:avLst/>
          </a:prstGeom>
        </p:spPr>
      </p:pic>
    </p:spTree>
    <p:extLst>
      <p:ext uri="{BB962C8B-B14F-4D97-AF65-F5344CB8AC3E}">
        <p14:creationId xmlns:p14="http://schemas.microsoft.com/office/powerpoint/2010/main" val="2282473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5" fill="hold" display="0">
                  <p:stCondLst>
                    <p:cond delay="indefinite"/>
                  </p:stCondLst>
                  <p:endCondLst>
                    <p:cond evt="onStopAudio" delay="0">
                      <p:tgtEl>
                        <p:sldTgt/>
                      </p:tgtEl>
                    </p:cond>
                  </p:endCondLst>
                </p:cTn>
                <p:tgtEl>
                  <p:spTgt spid="5"/>
                </p:tgtEl>
              </p:cMediaNode>
            </p:audio>
          </p:childTnLst>
        </p:cTn>
      </p:par>
    </p:tnLst>
    <p:bldLst>
      <p:bldP spid="9" grpId="0"/>
      <p:bldP spid="16" grpId="0"/>
      <p:bldP spid="17" grpId="0"/>
      <p:bldP spid="11" grpId="0"/>
      <p:bldP spid="20" grpId="0"/>
      <p:bldP spid="21"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b="1" dirty="0">
                <a:solidFill>
                  <a:srgbClr val="FF0000"/>
                </a:solidFill>
              </a:rPr>
              <a:t>أَسْتَعْمِلُ ((إِنَّ)) كَما في الْمِثالِ</a:t>
            </a:r>
            <a:r>
              <a:rPr lang="ar-BH" b="1" dirty="0">
                <a:solidFill>
                  <a:srgbClr val="FF0000"/>
                </a:solidFill>
              </a:rPr>
              <a:t>: </a:t>
            </a:r>
            <a:endParaRPr lang="en-US" b="1" dirty="0">
              <a:solidFill>
                <a:srgbClr val="FF0000"/>
              </a:solidFill>
            </a:endParaRPr>
          </a:p>
        </p:txBody>
      </p:sp>
      <p:sp>
        <p:nvSpPr>
          <p:cNvPr id="4" name="شكل بيضاوي 3"/>
          <p:cNvSpPr/>
          <p:nvPr/>
        </p:nvSpPr>
        <p:spPr>
          <a:xfrm>
            <a:off x="10072047" y="2565778"/>
            <a:ext cx="955343" cy="72333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dirty="0">
                <a:solidFill>
                  <a:srgbClr val="00B050"/>
                </a:solidFill>
              </a:rPr>
              <a:t>مِثالٌ</a:t>
            </a:r>
            <a:endParaRPr lang="en-US" sz="2800" dirty="0">
              <a:solidFill>
                <a:srgbClr val="00B050"/>
              </a:solidFill>
            </a:endParaRPr>
          </a:p>
        </p:txBody>
      </p:sp>
      <p:sp>
        <p:nvSpPr>
          <p:cNvPr id="6" name="سهم إلى اليمين 5"/>
          <p:cNvSpPr/>
          <p:nvPr/>
        </p:nvSpPr>
        <p:spPr>
          <a:xfrm>
            <a:off x="5227093" y="2361061"/>
            <a:ext cx="4653887" cy="113276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7" name="مربع نص 6"/>
          <p:cNvSpPr txBox="1"/>
          <p:nvPr/>
        </p:nvSpPr>
        <p:spPr>
          <a:xfrm>
            <a:off x="6728345" y="2665833"/>
            <a:ext cx="1583140" cy="523220"/>
          </a:xfrm>
          <a:prstGeom prst="rect">
            <a:avLst/>
          </a:prstGeom>
          <a:noFill/>
        </p:spPr>
        <p:txBody>
          <a:bodyPr wrap="square" rtlCol="0">
            <a:spAutoFit/>
          </a:bodyPr>
          <a:lstStyle/>
          <a:p>
            <a:pPr algn="ctr"/>
            <a:r>
              <a:rPr lang="ar-SA" sz="2800" dirty="0"/>
              <a:t>اللهُ رَحيمٌ</a:t>
            </a:r>
            <a:r>
              <a:rPr lang="ar-BH" sz="2800" dirty="0"/>
              <a:t>.</a:t>
            </a:r>
            <a:endParaRPr lang="en-US" sz="2800" dirty="0"/>
          </a:p>
        </p:txBody>
      </p:sp>
      <p:sp>
        <p:nvSpPr>
          <p:cNvPr id="12" name="سهم إلى اليمين 11"/>
          <p:cNvSpPr/>
          <p:nvPr/>
        </p:nvSpPr>
        <p:spPr>
          <a:xfrm>
            <a:off x="382139" y="2402003"/>
            <a:ext cx="4653887" cy="113276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9" name="مربع نص 8"/>
          <p:cNvSpPr txBox="1"/>
          <p:nvPr/>
        </p:nvSpPr>
        <p:spPr>
          <a:xfrm>
            <a:off x="6929326" y="3890572"/>
            <a:ext cx="2132787" cy="523220"/>
          </a:xfrm>
          <a:prstGeom prst="rect">
            <a:avLst/>
          </a:prstGeom>
          <a:noFill/>
        </p:spPr>
        <p:txBody>
          <a:bodyPr wrap="square" rtlCol="0">
            <a:spAutoFit/>
          </a:bodyPr>
          <a:lstStyle/>
          <a:p>
            <a:r>
              <a:rPr lang="ar-BH" sz="2800" dirty="0"/>
              <a:t>أ. </a:t>
            </a:r>
            <a:r>
              <a:rPr lang="ar-SA" sz="2800" dirty="0"/>
              <a:t>الْمَسْجِدُ مُنيرٌ</a:t>
            </a:r>
            <a:r>
              <a:rPr lang="ar-BH" sz="2800" dirty="0"/>
              <a:t>.</a:t>
            </a:r>
            <a:endParaRPr lang="en-US" sz="2800" dirty="0"/>
          </a:p>
        </p:txBody>
      </p:sp>
      <p:sp>
        <p:nvSpPr>
          <p:cNvPr id="16" name="مربع نص 15"/>
          <p:cNvSpPr txBox="1"/>
          <p:nvPr/>
        </p:nvSpPr>
        <p:spPr>
          <a:xfrm>
            <a:off x="6810231" y="4634688"/>
            <a:ext cx="2251882" cy="523220"/>
          </a:xfrm>
          <a:prstGeom prst="rect">
            <a:avLst/>
          </a:prstGeom>
          <a:noFill/>
        </p:spPr>
        <p:txBody>
          <a:bodyPr wrap="square" rtlCol="0">
            <a:spAutoFit/>
          </a:bodyPr>
          <a:lstStyle/>
          <a:p>
            <a:r>
              <a:rPr lang="ar-BH" sz="2800" dirty="0"/>
              <a:t>ب. </a:t>
            </a:r>
            <a:r>
              <a:rPr lang="ar-SA" sz="2800" dirty="0"/>
              <a:t>الْكَعْبَةُ مُقَدَّسَةٌ</a:t>
            </a:r>
            <a:r>
              <a:rPr lang="ar-BH" sz="2800" dirty="0"/>
              <a:t>.</a:t>
            </a:r>
            <a:endParaRPr lang="en-US" sz="2800" dirty="0"/>
          </a:p>
        </p:txBody>
      </p:sp>
      <p:sp>
        <p:nvSpPr>
          <p:cNvPr id="17" name="مربع نص 16"/>
          <p:cNvSpPr txBox="1"/>
          <p:nvPr/>
        </p:nvSpPr>
        <p:spPr>
          <a:xfrm>
            <a:off x="6741993" y="5378804"/>
            <a:ext cx="2388357" cy="523220"/>
          </a:xfrm>
          <a:prstGeom prst="rect">
            <a:avLst/>
          </a:prstGeom>
          <a:noFill/>
        </p:spPr>
        <p:txBody>
          <a:bodyPr wrap="square" rtlCol="0">
            <a:spAutoFit/>
          </a:bodyPr>
          <a:lstStyle/>
          <a:p>
            <a:r>
              <a:rPr lang="ar-BH" sz="2800" dirty="0"/>
              <a:t>ج. </a:t>
            </a:r>
            <a:r>
              <a:rPr lang="ar-SA" sz="2800" dirty="0"/>
              <a:t>الْمَدْر</a:t>
            </a:r>
            <a:r>
              <a:rPr lang="ar-BH" sz="2800" dirty="0"/>
              <a:t>َ</a:t>
            </a:r>
            <a:r>
              <a:rPr lang="ar-SA" sz="2800" dirty="0"/>
              <a:t>س</a:t>
            </a:r>
            <a:r>
              <a:rPr lang="ar-BH" sz="2800" dirty="0"/>
              <a:t>َ</a:t>
            </a:r>
            <a:r>
              <a:rPr lang="ar-SA" sz="2800" dirty="0"/>
              <a:t>ة</a:t>
            </a:r>
            <a:r>
              <a:rPr lang="ar-BH" sz="2800" dirty="0"/>
              <a:t>ُ</a:t>
            </a:r>
            <a:r>
              <a:rPr lang="ar-SA" sz="2800" dirty="0"/>
              <a:t> ج</a:t>
            </a:r>
            <a:r>
              <a:rPr lang="ar-BH" sz="2800" dirty="0"/>
              <a:t>َ</a:t>
            </a:r>
            <a:r>
              <a:rPr lang="ar-SA" sz="2800" dirty="0"/>
              <a:t>م</a:t>
            </a:r>
            <a:r>
              <a:rPr lang="ar-BH" sz="2800" dirty="0"/>
              <a:t>ِ</a:t>
            </a:r>
            <a:r>
              <a:rPr lang="ar-SA" sz="2800" dirty="0"/>
              <a:t>ي</a:t>
            </a:r>
            <a:r>
              <a:rPr lang="ar-BH" sz="2800" dirty="0"/>
              <a:t>ْ</a:t>
            </a:r>
            <a:r>
              <a:rPr lang="ar-SA" sz="2800" dirty="0"/>
              <a:t>ل</a:t>
            </a:r>
            <a:r>
              <a:rPr lang="ar-BH" sz="2800" dirty="0"/>
              <a:t>َ</a:t>
            </a:r>
            <a:r>
              <a:rPr lang="ar-SA" sz="2800" dirty="0"/>
              <a:t>ةٌ</a:t>
            </a:r>
            <a:r>
              <a:rPr lang="ar-BH" sz="2800" dirty="0"/>
              <a:t>.</a:t>
            </a:r>
            <a:endParaRPr lang="en-US" sz="2800" dirty="0"/>
          </a:p>
        </p:txBody>
      </p:sp>
      <p:sp>
        <p:nvSpPr>
          <p:cNvPr id="11" name="مربع نص 10"/>
          <p:cNvSpPr txBox="1"/>
          <p:nvPr/>
        </p:nvSpPr>
        <p:spPr>
          <a:xfrm>
            <a:off x="2251881" y="3899700"/>
            <a:ext cx="2279176" cy="523220"/>
          </a:xfrm>
          <a:prstGeom prst="rect">
            <a:avLst/>
          </a:prstGeom>
          <a:noFill/>
        </p:spPr>
        <p:txBody>
          <a:bodyPr wrap="square" rtlCol="0">
            <a:spAutoFit/>
          </a:bodyPr>
          <a:lstStyle/>
          <a:p>
            <a:r>
              <a:rPr lang="ar-BH" sz="2800" b="1" dirty="0"/>
              <a:t>إِنَّ </a:t>
            </a:r>
            <a:r>
              <a:rPr lang="ar-BH" sz="2800" dirty="0">
                <a:solidFill>
                  <a:srgbClr val="00B0F0"/>
                </a:solidFill>
              </a:rPr>
              <a:t>الْمَسْجِدَ مُنيرٌ</a:t>
            </a:r>
            <a:r>
              <a:rPr lang="ar-BH" sz="2800" dirty="0"/>
              <a:t>.</a:t>
            </a:r>
            <a:endParaRPr lang="en-US" sz="2800" dirty="0"/>
          </a:p>
        </p:txBody>
      </p:sp>
      <p:sp>
        <p:nvSpPr>
          <p:cNvPr id="20" name="مربع نص 19"/>
          <p:cNvSpPr txBox="1"/>
          <p:nvPr/>
        </p:nvSpPr>
        <p:spPr>
          <a:xfrm>
            <a:off x="1972099" y="4613484"/>
            <a:ext cx="2326947" cy="523220"/>
          </a:xfrm>
          <a:prstGeom prst="rect">
            <a:avLst/>
          </a:prstGeom>
          <a:noFill/>
        </p:spPr>
        <p:txBody>
          <a:bodyPr wrap="square" rtlCol="0">
            <a:spAutoFit/>
          </a:bodyPr>
          <a:lstStyle/>
          <a:p>
            <a:pPr algn="r"/>
            <a:r>
              <a:rPr lang="ar-BH" sz="2800" b="1" dirty="0"/>
              <a:t>إِنَّ </a:t>
            </a:r>
            <a:r>
              <a:rPr lang="ar-BH" sz="2800" dirty="0">
                <a:solidFill>
                  <a:srgbClr val="00B0F0"/>
                </a:solidFill>
              </a:rPr>
              <a:t>الْكَعْبَةَ مُقَدَّسَةٌ</a:t>
            </a:r>
            <a:r>
              <a:rPr lang="ar-BH" sz="2800" dirty="0"/>
              <a:t>.</a:t>
            </a:r>
            <a:endParaRPr lang="en-US" sz="2800" dirty="0"/>
          </a:p>
        </p:txBody>
      </p:sp>
      <p:sp>
        <p:nvSpPr>
          <p:cNvPr id="21" name="مربع نص 20"/>
          <p:cNvSpPr txBox="1"/>
          <p:nvPr/>
        </p:nvSpPr>
        <p:spPr>
          <a:xfrm>
            <a:off x="1972099" y="5352014"/>
            <a:ext cx="2326947" cy="523220"/>
          </a:xfrm>
          <a:prstGeom prst="rect">
            <a:avLst/>
          </a:prstGeom>
          <a:noFill/>
        </p:spPr>
        <p:txBody>
          <a:bodyPr wrap="square" rtlCol="0">
            <a:spAutoFit/>
          </a:bodyPr>
          <a:lstStyle/>
          <a:p>
            <a:r>
              <a:rPr lang="ar-BH" sz="2800" b="1" dirty="0"/>
              <a:t>إِنَّ </a:t>
            </a:r>
            <a:r>
              <a:rPr lang="ar-BH" sz="2800" dirty="0">
                <a:solidFill>
                  <a:srgbClr val="00B0F0"/>
                </a:solidFill>
              </a:rPr>
              <a:t>الْمَدْرَسَةَ جَمِيْلَةٌ</a:t>
            </a:r>
            <a:r>
              <a:rPr lang="ar-BH" sz="2800" dirty="0"/>
              <a:t>.</a:t>
            </a:r>
            <a:endParaRPr lang="en-US" sz="2800" dirty="0">
              <a:solidFill>
                <a:srgbClr val="FF0000"/>
              </a:solidFill>
            </a:endParaRPr>
          </a:p>
        </p:txBody>
      </p:sp>
      <p:sp>
        <p:nvSpPr>
          <p:cNvPr id="2" name="مربع نص 1"/>
          <p:cNvSpPr txBox="1"/>
          <p:nvPr/>
        </p:nvSpPr>
        <p:spPr>
          <a:xfrm>
            <a:off x="1811740" y="2665833"/>
            <a:ext cx="1794684" cy="800219"/>
          </a:xfrm>
          <a:prstGeom prst="rect">
            <a:avLst/>
          </a:prstGeom>
          <a:noFill/>
        </p:spPr>
        <p:txBody>
          <a:bodyPr wrap="square" rtlCol="0">
            <a:spAutoFit/>
          </a:bodyPr>
          <a:lstStyle/>
          <a:p>
            <a:r>
              <a:rPr lang="ar-SA" sz="2800" dirty="0"/>
              <a:t>إِنَّ اللهَ رَحيمٌ</a:t>
            </a:r>
            <a:r>
              <a:rPr lang="ar-BH" sz="2800" dirty="0"/>
              <a:t>.</a:t>
            </a:r>
            <a:endParaRPr lang="en-US" sz="2800" dirty="0"/>
          </a:p>
          <a:p>
            <a:endParaRPr lang="en-US" dirty="0"/>
          </a:p>
        </p:txBody>
      </p:sp>
      <p:cxnSp>
        <p:nvCxnSpPr>
          <p:cNvPr id="8" name="رابط كسهم مستقيم 7"/>
          <p:cNvCxnSpPr/>
          <p:nvPr/>
        </p:nvCxnSpPr>
        <p:spPr>
          <a:xfrm flipH="1">
            <a:off x="4831307" y="4161310"/>
            <a:ext cx="1733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flipH="1">
            <a:off x="4761606" y="4896298"/>
            <a:ext cx="1733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flipH="1">
            <a:off x="4761606" y="5640414"/>
            <a:ext cx="1733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2139" y="6099412"/>
            <a:ext cx="609600" cy="609600"/>
          </a:xfrm>
          <a:prstGeom prst="rect">
            <a:avLst/>
          </a:prstGeom>
        </p:spPr>
      </p:pic>
    </p:spTree>
    <p:extLst>
      <p:ext uri="{BB962C8B-B14F-4D97-AF65-F5344CB8AC3E}">
        <p14:creationId xmlns:p14="http://schemas.microsoft.com/office/powerpoint/2010/main" val="36905381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fill="hold" display="0">
                  <p:stCondLst>
                    <p:cond delay="indefinite"/>
                  </p:stCondLst>
                  <p:endCondLst>
                    <p:cond evt="onStopAudio" delay="0">
                      <p:tgtEl>
                        <p:sldTgt/>
                      </p:tgtEl>
                    </p:cond>
                  </p:endCondLst>
                </p:cTn>
                <p:tgtEl>
                  <p:spTgt spid="5"/>
                </p:tgtEl>
              </p:cMediaNode>
            </p:audio>
          </p:childTnLst>
        </p:cTn>
      </p:par>
    </p:tnLst>
    <p:bldLst>
      <p:bldP spid="9" grpId="0"/>
      <p:bldP spid="16" grpId="0"/>
      <p:bldP spid="17" grpId="0"/>
      <p:bldP spid="11" grpId="0"/>
      <p:bldP spid="20" grpId="0"/>
      <p:bldP spid="21" grpId="0"/>
    </p:bldLst>
  </p:timing>
</p:sld>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TotalTime>
  <Words>812</Words>
  <Application>Microsoft Office PowerPoint</Application>
  <PresentationFormat>Widescreen</PresentationFormat>
  <Paragraphs>148</Paragraphs>
  <Slides>19</Slides>
  <Notes>12</Notes>
  <HiddenSlides>6</HiddenSlides>
  <MMClips>19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قالب الدروس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وَفَّقَكَ الله</vt:lpstr>
      <vt:lpstr>أَحْسَنْتَ</vt:lpstr>
      <vt:lpstr>حَاوَل مَرًّة أُخْرَى</vt:lpstr>
      <vt:lpstr>أَحْسَنْتَ</vt:lpstr>
      <vt:lpstr>حَاوَل مَرًّة أُخْرَى</vt:lpstr>
      <vt:lpstr>أَحْسَنْتَ</vt:lpstr>
      <vt:lpstr>حَاوَل مَرًّة أُخْرَى</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hamad 95</dc:creator>
  <cp:lastModifiedBy>user</cp:lastModifiedBy>
  <cp:revision>82</cp:revision>
  <dcterms:created xsi:type="dcterms:W3CDTF">2020-03-18T04:16:45Z</dcterms:created>
  <dcterms:modified xsi:type="dcterms:W3CDTF">2020-04-05T10:48:14Z</dcterms:modified>
</cp:coreProperties>
</file>