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80" r:id="rId1"/>
  </p:sldMasterIdLst>
  <p:notesMasterIdLst>
    <p:notesMasterId r:id="rId3"/>
  </p:notesMasterIdLst>
  <p:sldIdLst>
    <p:sldId id="286" r:id="rId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96E6AC-A85F-4649-864E-8CB810E60F99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549CC0-A3D8-D64D-B6CF-F298763592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540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49CC0-A3D8-D64D-B6CF-F298763592CD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117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109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110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538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2">
            <a:alphaModFix/>
          </a:blip>
          <a:srcRect l="16098" t="13538" r="23107" b="7240"/>
          <a:stretch/>
        </p:blipFill>
        <p:spPr>
          <a:xfrm flipH="1">
            <a:off x="9591334" y="216901"/>
            <a:ext cx="3058497" cy="265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l="4430" t="24261" r="14715" b="29261"/>
          <a:stretch/>
        </p:blipFill>
        <p:spPr>
          <a:xfrm rot="2402629">
            <a:off x="-94041" y="206183"/>
            <a:ext cx="2678553" cy="10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4">
            <a:alphaModFix/>
          </a:blip>
          <a:srcRect l="18161" t="4903" r="27979" b="7691"/>
          <a:stretch/>
        </p:blipFill>
        <p:spPr>
          <a:xfrm>
            <a:off x="-1217566" y="3155302"/>
            <a:ext cx="1987236" cy="214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653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/>
          </a:blip>
          <a:srcRect l="21352" t="10743" r="29873" b="13112"/>
          <a:stretch/>
        </p:blipFill>
        <p:spPr>
          <a:xfrm>
            <a:off x="10767201" y="5078684"/>
            <a:ext cx="2128303" cy="221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l="4430" t="24261" r="14715" b="29261"/>
          <a:stretch/>
        </p:blipFill>
        <p:spPr>
          <a:xfrm rot="2402629">
            <a:off x="9383126" y="4533550"/>
            <a:ext cx="2678553" cy="102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80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748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41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27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47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402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068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75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55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417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18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r" defTabSz="914418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35A94937-4568-120A-8C4D-64B60CF76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34406"/>
              </p:ext>
            </p:extLst>
          </p:nvPr>
        </p:nvGraphicFramePr>
        <p:xfrm>
          <a:off x="464155" y="1049337"/>
          <a:ext cx="11263690" cy="5682843"/>
        </p:xfrm>
        <a:graphic>
          <a:graphicData uri="http://schemas.openxmlformats.org/drawingml/2006/table">
            <a:tbl>
              <a:tblPr rtl="1" firstRow="1" bandRow="1"/>
              <a:tblGrid>
                <a:gridCol w="1374299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1735639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1791222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2279737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2253993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429707"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اليوم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الأحد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الإثنين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الثلاثاء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الأربعاء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الخميس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361346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المادة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قرآن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فقه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حديث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تفسير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6504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C00000"/>
                          </a:solidFill>
                          <a:cs typeface="+mn-cs"/>
                        </a:rPr>
                        <a:t>موضوع الدرس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تلاوة: سورة النمل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1800" b="1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( ١ – ٢٢ ).</a:t>
                      </a:r>
                      <a:endParaRPr lang="ar-SA" sz="18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i="0" u="none" strike="noStrike" cap="none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التوحيد وأقسامه</a:t>
                      </a:r>
                      <a:endParaRPr lang="ar-SA" sz="1800" b="1" i="0" u="none" strike="noStrike" cap="none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cs typeface="+mn-cs"/>
                        </a:rPr>
                        <a:t>مدخل لمادة الفقه+ الطهارة</a:t>
                      </a:r>
                      <a:endParaRPr lang="ar-SA" sz="18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cs typeface="+mn-cs"/>
                        </a:rPr>
                        <a:t>حرص النبي ﷺ على هداية أمته</a:t>
                      </a:r>
                      <a:endParaRPr lang="ar-SA" sz="1800" b="1" dirty="0"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تفسير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 سورتي الفلق والناس</a:t>
                      </a:r>
                      <a:endParaRPr lang="ar-SA" sz="18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3078774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rgbClr val="C00000"/>
                          </a:solidFill>
                          <a:cs typeface="+mn-cs"/>
                        </a:rPr>
                        <a:t>هدف التعلم</a:t>
                      </a:r>
                      <a:endParaRPr lang="ar-SA" sz="1800" b="1" dirty="0">
                        <a:solidFill>
                          <a:srgbClr val="C00000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تبين الطالبة الأحكام التجويدية.</a:t>
                      </a:r>
                      <a:endParaRPr lang="ar-SA" sz="1800" b="1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TC-Regular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80000"/>
                        <a:buFont typeface="Arial" panose="020B0604020202020204" pitchFamily="34" charset="0"/>
                        <a:buNone/>
                        <a:tabLst>
                          <a:tab pos="933450" algn="r"/>
                        </a:tabLs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تعرّف الطالبة التوحيد لغةً وشرعًا.</a:t>
                      </a:r>
                    </a:p>
                    <a:p>
                      <a:pPr marL="11113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80000"/>
                        <a:buFont typeface="Arial" panose="020B0604020202020204" pitchFamily="34" charset="0"/>
                        <a:buNone/>
                        <a:tabLst>
                          <a:tab pos="933450" algn="r"/>
                        </a:tabLs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تحدد الطالبة الفرق بين أقسام التوحيد.</a:t>
                      </a:r>
                    </a:p>
                    <a:p>
                      <a:pPr marL="11113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80000"/>
                        <a:buFont typeface="Arial" panose="020B0604020202020204" pitchFamily="34" charset="0"/>
                        <a:buNone/>
                        <a:tabLst>
                          <a:tab pos="933450" algn="r"/>
                        </a:tabLs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تبين الطالبة معنى العبودية وأنواعها .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STC-Regular"/>
                          <a:cs typeface="+mn-cs"/>
                        </a:rPr>
                        <a:t>* </a:t>
                      </a:r>
                      <a:r>
                        <a:rPr lang="ar-S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أن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تحدد</a:t>
                      </a:r>
                      <a:r>
                        <a:rPr lang="ar-S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 الطالبة معنى الطهارة.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*أن تبيّن الطالبة أقسام الطهارة ، وأحكام كل قسم 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*أن تذكر الطالبة حكم استعمال آنية الذهب والفضة .</a:t>
                      </a:r>
                      <a:endParaRPr lang="ar-SA" sz="18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تجيد الطالبة قراءة الحديث قراءة سليمة.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*أن تقدم الطالبة ترجمة موجزة لراوي الحديث.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*أن تبين الطالبة حرص النبي ﷺ على هداية أمته 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*أن تستنبط الطالبة الفوائد من الحديث.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 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 أن تقرأ الطالبة الآيات قراءةً صحيحة.</a:t>
                      </a:r>
                    </a:p>
                    <a:p>
                      <a:pPr marL="0" indent="0" algn="ctr" rtl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تذكر الطالبة فضائل سورتي الناس والفلق.</a:t>
                      </a:r>
                    </a:p>
                    <a:p>
                      <a:pPr marL="0" indent="0" algn="ctr" rtl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تفسر الطالبة سورتي الناس والفلق.</a:t>
                      </a:r>
                    </a:p>
                    <a:p>
                      <a:pPr marL="0" indent="0" algn="ctr" rtl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تستنبط الطالبة الفوائد من السورتين.</a:t>
                      </a:r>
                    </a:p>
                    <a:p>
                      <a:pPr marL="0" indent="0" algn="ctr" rtl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توضح الطالبة أهمية الالتجاء إلى الله تعالى وحده.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939499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rgbClr val="C00000"/>
                          </a:solidFill>
                          <a:cs typeface="+mn-cs"/>
                        </a:rPr>
                        <a:t>الواجبات المنزلية</a:t>
                      </a:r>
                      <a:endParaRPr lang="ar-SA" sz="1800" b="1" dirty="0">
                        <a:solidFill>
                          <a:srgbClr val="C00000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cs typeface="+mn-cs"/>
                        </a:rPr>
                        <a:t>" </a:t>
                      </a:r>
                      <a:r>
                        <a:rPr lang="ar-SA" sz="1800" b="1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+mn-cs"/>
                          <a:sym typeface="Arial"/>
                        </a:rPr>
                        <a:t>التدريب على تلاوة سورة النمل مع مراعاة الأحكام التجويدية ".</a:t>
                      </a:r>
                      <a:endParaRPr lang="ar-SA" sz="18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>
                          <a:cs typeface="+mn-cs"/>
                        </a:rPr>
                        <a:t>الكتاب صفحة (١٩)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>
                          <a:cs typeface="+mn-cs"/>
                        </a:rPr>
                        <a:t>السؤال الأول .</a:t>
                      </a:r>
                      <a:endParaRPr lang="ar-SA" sz="1800" b="1" i="0" u="none" strike="noStrike" cap="none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الكتاب صفحة (١٨٢)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السؤال الأول .</a:t>
                      </a:r>
                      <a:endParaRPr lang="ar-SA" sz="18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Open Sans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800" b="1" dirty="0"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الكتاب صفحة (١٢٤)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السؤال الثاني .</a:t>
                      </a:r>
                      <a:endParaRPr lang="ar-SA" sz="18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Open San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الكتاب صفحة (٦٢)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 السؤال الثاني.</a:t>
                      </a:r>
                      <a:endParaRPr lang="ar-SA" sz="1800" b="0" i="0" u="none" strike="noStrike" cap="none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14" name="صورة 13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F4B6E437-A77D-616B-ED71-C924DEC8D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0852451" y="0"/>
            <a:ext cx="1288143" cy="925286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A5EB3D5-75F5-4E34-8CFB-EEAD856514D9}"/>
              </a:ext>
            </a:extLst>
          </p:cNvPr>
          <p:cNvGrpSpPr/>
          <p:nvPr/>
        </p:nvGrpSpPr>
        <p:grpSpPr>
          <a:xfrm>
            <a:off x="1825698" y="462643"/>
            <a:ext cx="8985633" cy="522095"/>
            <a:chOff x="2317909" y="2097803"/>
            <a:chExt cx="11169488" cy="730933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7ABC860A-1687-9CAE-6235-3EEA10F17704}"/>
                </a:ext>
              </a:extLst>
            </p:cNvPr>
            <p:cNvGrpSpPr/>
            <p:nvPr/>
          </p:nvGrpSpPr>
          <p:grpSpPr>
            <a:xfrm>
              <a:off x="2317909" y="2097803"/>
              <a:ext cx="11169488" cy="730933"/>
              <a:chOff x="2847202" y="1069442"/>
              <a:chExt cx="10262372" cy="730933"/>
            </a:xfrm>
          </p:grpSpPr>
          <p:grpSp>
            <p:nvGrpSpPr>
              <p:cNvPr id="18" name="مجموعة 17">
                <a:extLst>
                  <a:ext uri="{FF2B5EF4-FFF2-40B4-BE49-F238E27FC236}">
                    <a16:creationId xmlns:a16="http://schemas.microsoft.com/office/drawing/2014/main" id="{76F4801E-D181-E7C9-1A43-29A8D7A13A05}"/>
                  </a:ext>
                </a:extLst>
              </p:cNvPr>
              <p:cNvGrpSpPr/>
              <p:nvPr/>
            </p:nvGrpSpPr>
            <p:grpSpPr>
              <a:xfrm>
                <a:off x="2883798" y="1069442"/>
                <a:ext cx="10225776" cy="647700"/>
                <a:chOff x="2883798" y="1069442"/>
                <a:chExt cx="10225776" cy="647700"/>
              </a:xfrm>
            </p:grpSpPr>
            <p:sp>
              <p:nvSpPr>
                <p:cNvPr id="21" name="مستطيل مستدير الزوايا 20">
                  <a:extLst>
                    <a:ext uri="{FF2B5EF4-FFF2-40B4-BE49-F238E27FC236}">
                      <a16:creationId xmlns:a16="http://schemas.microsoft.com/office/drawing/2014/main" id="{E4C504F4-A3FE-13A2-7B1A-69E86D867542}"/>
                    </a:ext>
                  </a:extLst>
                </p:cNvPr>
                <p:cNvSpPr/>
                <p:nvPr/>
              </p:nvSpPr>
              <p:spPr>
                <a:xfrm>
                  <a:off x="11811617" y="1069442"/>
                  <a:ext cx="1297957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326578">
                    <a:defRPr/>
                  </a:pPr>
                  <a:endParaRPr lang="ar-SA" sz="2400">
                    <a:solidFill>
                      <a:prstClr val="white"/>
                    </a:solidFill>
                    <a:latin typeface="Aptos" panose="0211000402020202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مستطيل مستدير الزوايا 21">
                  <a:extLst>
                    <a:ext uri="{FF2B5EF4-FFF2-40B4-BE49-F238E27FC236}">
                      <a16:creationId xmlns:a16="http://schemas.microsoft.com/office/drawing/2014/main" id="{5D918303-8850-E225-7F2D-2C0E3A3A3170}"/>
                    </a:ext>
                  </a:extLst>
                </p:cNvPr>
                <p:cNvSpPr/>
                <p:nvPr/>
              </p:nvSpPr>
              <p:spPr>
                <a:xfrm>
                  <a:off x="2883798" y="1069442"/>
                  <a:ext cx="9809851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defTabSz="326578">
                    <a:defRPr/>
                  </a:pPr>
                  <a:endParaRPr lang="ar-SA" sz="2400" dirty="0">
                    <a:solidFill>
                      <a:prstClr val="white"/>
                    </a:solidFill>
                    <a:latin typeface="Aptos" panose="02110004020202020204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BF46C4E2-18E5-6626-AFFF-C9069B9387D6}"/>
                  </a:ext>
                </a:extLst>
              </p:cNvPr>
              <p:cNvSpPr txBox="1"/>
              <p:nvPr/>
            </p:nvSpPr>
            <p:spPr>
              <a:xfrm>
                <a:off x="9963608" y="1157944"/>
                <a:ext cx="2730042" cy="5601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defTabSz="326578">
                  <a:defRPr/>
                </a:pPr>
                <a:r>
                  <a:rPr lang="ar-SA" sz="2000" b="1" dirty="0">
                    <a:solidFill>
                      <a:srgbClr val="28675C"/>
                    </a:solidFill>
                    <a:latin typeface="Aptos" panose="02110004020202020204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015C871E-C098-6CDB-34BC-31F219D84FA1}"/>
                  </a:ext>
                </a:extLst>
              </p:cNvPr>
              <p:cNvSpPr txBox="1"/>
              <p:nvPr/>
            </p:nvSpPr>
            <p:spPr>
              <a:xfrm>
                <a:off x="2847202" y="1154044"/>
                <a:ext cx="5505486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١ – ٥/ ٣/ ١٤٤٧هـ - ٢٤ - ٢٨ / ٨ / ٢٠٢٥</a:t>
                </a:r>
              </a:p>
            </p:txBody>
          </p:sp>
        </p:grp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309F80CA-8FF1-FFCD-53A9-BC2746002318}"/>
                </a:ext>
              </a:extLst>
            </p:cNvPr>
            <p:cNvSpPr txBox="1"/>
            <p:nvPr/>
          </p:nvSpPr>
          <p:spPr>
            <a:xfrm>
              <a:off x="8196223" y="2147724"/>
              <a:ext cx="1921670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defTabSz="326578">
                <a:defRPr/>
              </a:pPr>
              <a:r>
                <a:rPr lang="ar-SA" sz="2400" b="1" dirty="0">
                  <a:solidFill>
                    <a:srgbClr val="C00000"/>
                  </a:solidFill>
                  <a:latin typeface="Aptos" panose="02110004020202020204"/>
                  <a:cs typeface="Arial" panose="020B0604020202020204" pitchFamily="34" charset="0"/>
                </a:rPr>
                <a:t>الأول متوسط</a:t>
              </a: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12323EF-0207-EC0C-F220-C5EACB95B185}"/>
              </a:ext>
            </a:extLst>
          </p:cNvPr>
          <p:cNvSpPr txBox="1"/>
          <p:nvPr/>
        </p:nvSpPr>
        <p:spPr>
          <a:xfrm>
            <a:off x="39614" y="134615"/>
            <a:ext cx="1818126" cy="5320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326578" rtl="0">
              <a:defRPr/>
            </a:pPr>
            <a:r>
              <a:rPr lang="ar-SA" sz="2857" b="1" dirty="0">
                <a:solidFill>
                  <a:srgbClr val="C00000"/>
                </a:solidFill>
                <a:latin typeface="Aptos" panose="02110004020202020204"/>
                <a:cs typeface="Arial" panose="020B0604020202020204" pitchFamily="34" charset="0"/>
              </a:rPr>
              <a:t>الأسبوع الأول</a:t>
            </a:r>
          </a:p>
        </p:txBody>
      </p:sp>
    </p:spTree>
    <p:extLst>
      <p:ext uri="{BB962C8B-B14F-4D97-AF65-F5344CB8AC3E}">
        <p14:creationId xmlns:p14="http://schemas.microsoft.com/office/powerpoint/2010/main" val="2963914305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نسق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262</Words>
  <Application>Microsoft Macintosh PowerPoint</Application>
  <PresentationFormat>شاشة عريضة</PresentationFormat>
  <Paragraphs>53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STC-Regular</vt:lpstr>
      <vt:lpstr>Tahoma</vt:lpstr>
      <vt:lpstr>Wingdings</vt:lpstr>
      <vt:lpstr>1_نسق Office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omaimah me</dc:creator>
  <cp:lastModifiedBy>اميمه الشنقيطي</cp:lastModifiedBy>
  <cp:revision>26</cp:revision>
  <dcterms:created xsi:type="dcterms:W3CDTF">2024-08-21T16:42:25Z</dcterms:created>
  <dcterms:modified xsi:type="dcterms:W3CDTF">2025-08-19T04:28:22Z</dcterms:modified>
</cp:coreProperties>
</file>