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4"/>
  </p:notesMasterIdLst>
  <p:sldIdLst>
    <p:sldId id="388" r:id="rId2"/>
    <p:sldId id="268" r:id="rId3"/>
    <p:sldId id="363" r:id="rId4"/>
    <p:sldId id="465" r:id="rId5"/>
    <p:sldId id="282" r:id="rId6"/>
    <p:sldId id="385" r:id="rId7"/>
    <p:sldId id="471" r:id="rId8"/>
    <p:sldId id="469" r:id="rId9"/>
    <p:sldId id="386" r:id="rId10"/>
    <p:sldId id="473" r:id="rId11"/>
    <p:sldId id="387" r:id="rId12"/>
    <p:sldId id="474" r:id="rId13"/>
    <p:sldId id="366" r:id="rId14"/>
    <p:sldId id="466" r:id="rId15"/>
    <p:sldId id="476" r:id="rId16"/>
    <p:sldId id="477" r:id="rId17"/>
    <p:sldId id="266" r:id="rId18"/>
    <p:sldId id="478" r:id="rId19"/>
    <p:sldId id="464" r:id="rId20"/>
    <p:sldId id="281" r:id="rId21"/>
    <p:sldId id="289" r:id="rId22"/>
    <p:sldId id="303" r:id="rId2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6DB1"/>
    <a:srgbClr val="E5EEF2"/>
    <a:srgbClr val="83CDD5"/>
    <a:srgbClr val="E1E1E1"/>
    <a:srgbClr val="D7E1E4"/>
    <a:srgbClr val="721E3A"/>
    <a:srgbClr val="602228"/>
    <a:srgbClr val="6A262C"/>
    <a:srgbClr val="E0E0E0"/>
    <a:srgbClr val="CAC4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نمط متوسط 2 - تميي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>
        <p:scale>
          <a:sx n="61" d="100"/>
          <a:sy n="61" d="100"/>
        </p:scale>
        <p:origin x="88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859A95C-E16C-47DF-8950-6C692D7A921A}" type="datetimeFigureOut">
              <a:rPr lang="ar-SA" smtClean="0"/>
              <a:t>17/02/45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AD75C58-02E9-49F7-90AC-695CD74ECA7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5980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BA0A7-A26F-4748-92D8-92E76EE97FC7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17062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1CE5A7B-185F-43B0-9EA3-9EE6350C80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A164FA7-3155-4BE5-A6C9-1C709B52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A208490-EA97-461C-B022-364C7FF05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E204E-85A2-478D-8846-B9E402CB4851}" type="datetimeFigureOut">
              <a:rPr lang="ar-SA" smtClean="0"/>
              <a:t>17/02/45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70CE69F-EA58-4912-97F8-1DC7DB63D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5321D11-B37B-45F3-9793-D56145DE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64C11-41B2-418E-838F-9E61F001C73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1378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408F9F-D094-4D03-A20E-FDF03FAF0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93BE87A-0CD7-4656-B2CB-D0C963C0C6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CED8CC2-4B1C-4E6F-A4DC-3187DC8F7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E204E-85A2-478D-8846-B9E402CB4851}" type="datetimeFigureOut">
              <a:rPr lang="ar-SA" smtClean="0"/>
              <a:t>17/02/45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F38F68F-F9A3-4315-996B-99BDF2AE2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DF80D9-09DC-40E1-81FF-E291B3DD9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64C11-41B2-418E-838F-9E61F001C73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1918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9FAA263A-267B-456A-99C9-1936EA211E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D6E3055-73B3-4896-875F-7BDEC44BC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9E79F21-890F-4882-A181-ED5C1E14C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E204E-85A2-478D-8846-B9E402CB4851}" type="datetimeFigureOut">
              <a:rPr lang="ar-SA" smtClean="0"/>
              <a:t>17/02/45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CA25C21-65C4-4928-BB8A-9106858B6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7F09353-DE1F-4105-A08D-A72B22318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64C11-41B2-418E-838F-9E61F001C73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6763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5E3998-16C9-47F7-BFDC-3DFD467F3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E8550EB-F705-4F47-9B28-0C6EDFB6B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017673-06D5-4B93-802E-5D54553DE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E204E-85A2-478D-8846-B9E402CB4851}" type="datetimeFigureOut">
              <a:rPr lang="ar-SA" smtClean="0"/>
              <a:t>17/02/45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28C8DB3-6CB0-4EEE-A351-29CA85AF3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288145-C632-4736-9C57-0774EED11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64C11-41B2-418E-838F-9E61F001C73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31999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8CFA3BD-4B62-47EF-AD0B-6A1C36F68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DAB0C0C-6A25-4C57-B498-4766CC240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3ADF8D9-B7E5-4DC6-8DC1-A04803C90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E204E-85A2-478D-8846-B9E402CB4851}" type="datetimeFigureOut">
              <a:rPr lang="ar-SA" smtClean="0"/>
              <a:t>17/02/45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AA6DF59-2F97-4D08-A6A6-342B7ED6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866FD95-D47A-4B9E-9FA6-63F9E3CF3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64C11-41B2-418E-838F-9E61F001C73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0782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8DA80FC-D938-4D49-B9D8-853BF1041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F009878-C828-4B2A-90F6-B4358552B7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0B732D0-05F9-45E4-80E8-7EB8E6D6A8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4BBBA7D-621C-40AD-AEDB-6EEE8B6C1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E204E-85A2-478D-8846-B9E402CB4851}" type="datetimeFigureOut">
              <a:rPr lang="ar-SA" smtClean="0"/>
              <a:t>17/02/45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6B00FE3-E26B-4FDA-8959-6BE65C8CD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3B02FC5-3389-45A4-B3D2-18A40D2FC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64C11-41B2-418E-838F-9E61F001C73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2775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46D6840-336B-4AC3-AB8C-C4B5669E3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0988EC1-2D77-4F11-965C-07933DB64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8A76D2A-FD05-4B01-9320-4E0FEF1E8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BBB8E8B-AD16-4FB1-90A8-C4507CDFF7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BACC6C5-757C-4E8E-8B56-E842D75C52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DFDCC43-6DB1-4CAD-9581-F3E99187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E204E-85A2-478D-8846-B9E402CB4851}" type="datetimeFigureOut">
              <a:rPr lang="ar-SA" smtClean="0"/>
              <a:t>17/02/45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9967636-2E70-4F1C-8085-42C10379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30B4BB3-25A9-4554-A772-F6587F4FF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64C11-41B2-418E-838F-9E61F001C73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7234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B15FE0A-B61E-4587-AC53-994E7219F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7519713-6FB7-4033-AE6A-D0E369F37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E204E-85A2-478D-8846-B9E402CB4851}" type="datetimeFigureOut">
              <a:rPr lang="ar-SA" smtClean="0"/>
              <a:t>17/02/45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EAAD07C-9007-4AA4-A67E-A52117A60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BF1C7D1-55BE-409F-A66A-E5603D6ED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64C11-41B2-418E-838F-9E61F001C73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8226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13950E5-E0A6-4D72-92A2-E0D284398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E204E-85A2-478D-8846-B9E402CB4851}" type="datetimeFigureOut">
              <a:rPr lang="ar-SA" smtClean="0"/>
              <a:t>17/02/45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00FF55B3-285F-4D13-971C-D216ECA9E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8B5BA43-C673-4AED-8D76-C3113A11B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64C11-41B2-418E-838F-9E61F001C73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70995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AA132E-DED0-499A-894B-28BA3E5BB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4BE02E0-B693-4A3C-B7A2-1401B85C7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DA9BF98-D393-4040-968C-6D5444CE5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D81346B-F724-45A8-BF33-98047582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E204E-85A2-478D-8846-B9E402CB4851}" type="datetimeFigureOut">
              <a:rPr lang="ar-SA" smtClean="0"/>
              <a:t>17/02/45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1A0BCF0-AC84-41BA-9A39-293272DBC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70EA897-73BA-4EA2-A683-6FA6A7637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64C11-41B2-418E-838F-9E61F001C73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1785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68C1C64-2E59-40DC-8FA1-FEFC39DD1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862E915-3F87-4AC3-B538-A637B7963D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AFB0AB5-3F16-4E08-A3C4-C36371D14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F48AD01-36C2-41DB-AA93-6DA33D295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E204E-85A2-478D-8846-B9E402CB4851}" type="datetimeFigureOut">
              <a:rPr lang="ar-SA" smtClean="0"/>
              <a:t>17/02/45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1DC96EC-87CA-429B-8419-56607D572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F45540C-6588-4EAD-B1B8-4246F6F92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64C11-41B2-418E-838F-9E61F001C73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73406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B0DD5A3-171D-4555-8639-0C63442C9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D76B229-FF4A-4037-B87E-E692B3F75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58EF99-12D0-4EEA-B7DE-68DE053280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E204E-85A2-478D-8846-B9E402CB4851}" type="datetimeFigureOut">
              <a:rPr lang="ar-SA" smtClean="0"/>
              <a:t>17/02/45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8A0534-B93A-46B2-9AA6-786B421E67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B68FDDC-0521-410D-BF5E-6A9A6C3697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64C11-41B2-418E-838F-9E61F001C73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293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hyperlink" Target="https://t.me/albayan_12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albayan_12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hyperlink" Target="https://beadaya.com/worksheet/1712/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hyperlink" Target="https://t.me/albayan_12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albayan_12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3.wdp"/><Relationship Id="rId7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">
            <a:extLst>
              <a:ext uri="{FF2B5EF4-FFF2-40B4-BE49-F238E27FC236}">
                <a16:creationId xmlns:a16="http://schemas.microsoft.com/office/drawing/2014/main" id="{738BB751-D264-482E-84C5-0EC60BD1C330}"/>
              </a:ext>
            </a:extLst>
          </p:cNvPr>
          <p:cNvSpPr/>
          <p:nvPr/>
        </p:nvSpPr>
        <p:spPr>
          <a:xfrm>
            <a:off x="-177800" y="6020540"/>
            <a:ext cx="12547600" cy="738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2133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3561" y="276448"/>
            <a:ext cx="2672191" cy="13795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t="18107" b="13711"/>
          <a:stretch>
            <a:fillRect/>
          </a:stretch>
        </p:blipFill>
        <p:spPr>
          <a:xfrm>
            <a:off x="2313817" y="866109"/>
            <a:ext cx="1273255" cy="86812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392120" y="3720688"/>
            <a:ext cx="7111032" cy="683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27"/>
              </a:lnSpc>
              <a:spcBef>
                <a:spcPct val="0"/>
              </a:spcBef>
            </a:pPr>
            <a:r>
              <a:rPr lang="ar-SA" sz="4000" dirty="0">
                <a:solidFill>
                  <a:schemeClr val="tx2"/>
                </a:solidFill>
                <a:cs typeface="DG Ghareeb"/>
              </a:rPr>
              <a:t>شكر الله باحترام النعم </a:t>
            </a:r>
          </a:p>
        </p:txBody>
      </p:sp>
      <p:sp>
        <p:nvSpPr>
          <p:cNvPr id="19" name="بسم الله الرحمن الرحيم والصلاة والسلام على الرسول الأمين سيدنا محمد وعلى آله وصحبه أجمعين…">
            <a:extLst>
              <a:ext uri="{FF2B5EF4-FFF2-40B4-BE49-F238E27FC236}">
                <a16:creationId xmlns:a16="http://schemas.microsoft.com/office/drawing/2014/main" id="{30EFA95B-F6A8-4DC2-8A70-18A060765805}"/>
              </a:ext>
            </a:extLst>
          </p:cNvPr>
          <p:cNvSpPr txBox="1">
            <a:spLocks/>
          </p:cNvSpPr>
          <p:nvPr/>
        </p:nvSpPr>
        <p:spPr>
          <a:xfrm>
            <a:off x="1175462" y="5661724"/>
            <a:ext cx="4368800" cy="55398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6933" tIns="16933" rIns="16933" bIns="16933" anchor="ctr">
            <a:normAutofit/>
          </a:bodyPr>
          <a:lstStyle/>
          <a:p>
            <a:pPr defTabSz="164558">
              <a:defRPr sz="3956" b="0" spc="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400" dirty="0">
                <a:ln w="0"/>
                <a:solidFill>
                  <a:srgbClr val="6A262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halid Art bold"/>
                <a:ea typeface="Khalid Art bold"/>
                <a:cs typeface="Khalid Art bold"/>
                <a:sym typeface="Khalid Art bold"/>
              </a:rPr>
              <a:t>قناة البيان للعروض والعلوم الشرعية </a:t>
            </a:r>
            <a:r>
              <a:rPr lang="ar-SA" sz="2400" kern="0" dirty="0">
                <a:ln w="0"/>
                <a:solidFill>
                  <a:srgbClr val="6A262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halid Art bold"/>
                <a:ea typeface="Khalid Art bold"/>
                <a:cs typeface="Khalid Art bold"/>
                <a:sym typeface="Khalid Art bold"/>
              </a:rPr>
              <a:t> </a:t>
            </a:r>
          </a:p>
        </p:txBody>
      </p:sp>
      <p:pic>
        <p:nvPicPr>
          <p:cNvPr id="20" name="884AEA23-EA58-47EB-8C88-9CE646949802-L0-001.png" descr="884AEA23-EA58-47EB-8C88-9CE646949802-L0-001.png">
            <a:hlinkClick r:id="rId4"/>
            <a:extLst>
              <a:ext uri="{FF2B5EF4-FFF2-40B4-BE49-F238E27FC236}">
                <a16:creationId xmlns:a16="http://schemas.microsoft.com/office/drawing/2014/main" id="{D7CA6AC6-BE0B-40ED-A74B-74E9751CB7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1035" y="3994499"/>
            <a:ext cx="1055245" cy="105525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7" name="Google Shape;176;p29">
            <a:extLst>
              <a:ext uri="{FF2B5EF4-FFF2-40B4-BE49-F238E27FC236}">
                <a16:creationId xmlns:a16="http://schemas.microsoft.com/office/drawing/2014/main" id="{C916C40C-B40B-4852-9289-1F46AE8E1DCB}"/>
              </a:ext>
            </a:extLst>
          </p:cNvPr>
          <p:cNvSpPr txBox="1">
            <a:spLocks/>
          </p:cNvSpPr>
          <p:nvPr/>
        </p:nvSpPr>
        <p:spPr>
          <a:xfrm>
            <a:off x="4789618" y="1334330"/>
            <a:ext cx="5088565" cy="1342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defRPr/>
            </a:pPr>
            <a:r>
              <a: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  <a:ea typeface="Fira Sans Extra Condensed Medium"/>
                <a:cs typeface="Calibri" pitchFamily="34" charset="0"/>
                <a:sym typeface="Fira Sans Extra Condensed Medium"/>
              </a:rPr>
              <a:t>الفصل الدراسي الأول </a:t>
            </a:r>
            <a:br>
              <a:rPr lang="ar-SA" sz="32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  <a:ea typeface="Fira Sans Extra Condensed Medium"/>
                <a:cs typeface="Calibri" pitchFamily="34" charset="0"/>
                <a:sym typeface="Fira Sans Extra Condensed Medium"/>
              </a:rPr>
            </a:br>
            <a:r>
              <a:rPr lang="ar-SA" sz="24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  <a:ea typeface="Fira Sans Extra Condensed Medium"/>
                <a:cs typeface="Calibri" pitchFamily="34" charset="0"/>
                <a:sym typeface="Fira Sans Extra Condensed Medium"/>
              </a:rPr>
              <a:t>حديث الصف الأول متوسط </a:t>
            </a:r>
          </a:p>
        </p:txBody>
      </p:sp>
      <p:sp>
        <p:nvSpPr>
          <p:cNvPr id="21" name="Google Shape;176;p29">
            <a:extLst>
              <a:ext uri="{FF2B5EF4-FFF2-40B4-BE49-F238E27FC236}">
                <a16:creationId xmlns:a16="http://schemas.microsoft.com/office/drawing/2014/main" id="{13D1BEFF-E5B0-4DB4-BA79-56F3C51844E2}"/>
              </a:ext>
            </a:extLst>
          </p:cNvPr>
          <p:cNvSpPr txBox="1">
            <a:spLocks/>
          </p:cNvSpPr>
          <p:nvPr/>
        </p:nvSpPr>
        <p:spPr>
          <a:xfrm>
            <a:off x="1175462" y="4500271"/>
            <a:ext cx="5088565" cy="1342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defRPr/>
            </a:pPr>
            <a:r>
              <a:rPr lang="ar-S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  <a:ea typeface="Fira Sans Extra Condensed Medium"/>
                <a:cs typeface="Calibri" pitchFamily="34" charset="0"/>
                <a:sym typeface="Fira Sans Extra Condensed Medium"/>
              </a:rPr>
              <a:t>إعداد أ .لؤلؤة العتيق </a:t>
            </a:r>
            <a:endParaRPr lang="ar-SA" sz="2000" kern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itchFamily="34" charset="0"/>
              <a:ea typeface="Fira Sans Extra Condensed Medium"/>
              <a:cs typeface="Calibri" pitchFamily="34" charset="0"/>
              <a:sym typeface="Fira Sans Extra Condensed Medium"/>
            </a:endParaRP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84AFA876-32CB-45C2-AD33-304F43DF2BF4}"/>
              </a:ext>
            </a:extLst>
          </p:cNvPr>
          <p:cNvSpPr txBox="1"/>
          <p:nvPr/>
        </p:nvSpPr>
        <p:spPr bwMode="auto">
          <a:xfrm>
            <a:off x="3587072" y="2741787"/>
            <a:ext cx="7735570" cy="70788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1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الصبر والشكر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8" name="بسم الله الرحمن الرحيم والصلاة والسلام على الرسول الأمين سيدنا محمد وعلى آله وصحبه أجمعين…">
            <a:extLst>
              <a:ext uri="{FF2B5EF4-FFF2-40B4-BE49-F238E27FC236}">
                <a16:creationId xmlns:a16="http://schemas.microsoft.com/office/drawing/2014/main" id="{1883E4D1-78F3-2C32-496D-5E2FDDCAF8F3}"/>
              </a:ext>
            </a:extLst>
          </p:cNvPr>
          <p:cNvSpPr txBox="1">
            <a:spLocks/>
          </p:cNvSpPr>
          <p:nvPr/>
        </p:nvSpPr>
        <p:spPr>
          <a:xfrm>
            <a:off x="6617462" y="5453642"/>
            <a:ext cx="3176317" cy="66068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1289" tIns="11289" rIns="11289" bIns="11289" anchor="ctr">
            <a:normAutofit fontScale="55000" lnSpcReduction="20000"/>
          </a:bodyPr>
          <a:lstStyle/>
          <a:p>
            <a:pPr algn="ctr" defTabSz="109711">
              <a:defRPr sz="3956" b="0" spc="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667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halid Art bold"/>
                <a:ea typeface="Khalid Art bold"/>
                <a:cs typeface="Khalid Art bold"/>
                <a:sym typeface="Khalid Art bold"/>
              </a:rPr>
              <a:t>كرماً العروض للاستخدام الشخصي فقط</a:t>
            </a:r>
          </a:p>
          <a:p>
            <a:pPr algn="ctr" defTabSz="109711">
              <a:defRPr sz="3956" b="0" spc="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667" kern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halid Art bold"/>
                <a:ea typeface="Khalid Art bold"/>
                <a:cs typeface="Khalid Art bold"/>
                <a:sym typeface="Khalid Art bold"/>
              </a:rPr>
              <a:t>ولا احل ولا ابيح نزع الحقوق ونشرها مرة أخرى  </a:t>
            </a:r>
          </a:p>
          <a:p>
            <a:pPr algn="ctr" defTabSz="109711">
              <a:defRPr sz="3956" b="0" spc="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667" kern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halid Art bold"/>
                <a:ea typeface="Khalid Art bold"/>
                <a:cs typeface="Khalid Art bold"/>
                <a:sym typeface="Khalid Art bold"/>
              </a:rPr>
              <a:t>أو بيعها 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عنصر نائب للمحتوى 2">
            <a:extLst>
              <a:ext uri="{FF2B5EF4-FFF2-40B4-BE49-F238E27FC236}">
                <a16:creationId xmlns:a16="http://schemas.microsoft.com/office/drawing/2014/main" id="{DB934020-C703-6A2D-B8CF-BEE1FADCD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6844" y="2936407"/>
            <a:ext cx="3512466" cy="180177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ar-SA" sz="3200" b="1" dirty="0">
                <a:solidFill>
                  <a:schemeClr val="accent1"/>
                </a:solidFill>
                <a:latin typeface="29LT Zarid Serif Rg" panose="00000100000000000000" pitchFamily="2" charset="-78"/>
                <a:cs typeface="29LT Zarid Serif Rg" panose="00000100000000000000" pitchFamily="2" charset="-78"/>
              </a:rPr>
              <a:t>الشكر: الاعتراف بنعم الله , والثناء عليه بها , والاستعانــــــــــــة بها على طاعته . </a:t>
            </a:r>
          </a:p>
        </p:txBody>
      </p: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5245F4B4-2071-B18F-52D4-6A5A33CB72E9}"/>
              </a:ext>
            </a:extLst>
          </p:cNvPr>
          <p:cNvGrpSpPr/>
          <p:nvPr/>
        </p:nvGrpSpPr>
        <p:grpSpPr>
          <a:xfrm>
            <a:off x="2355675" y="843574"/>
            <a:ext cx="6387513" cy="5727002"/>
            <a:chOff x="3010049" y="779566"/>
            <a:chExt cx="6387513" cy="5727002"/>
          </a:xfrm>
        </p:grpSpPr>
        <p:grpSp>
          <p:nvGrpSpPr>
            <p:cNvPr id="27" name="مجموعة 26">
              <a:extLst>
                <a:ext uri="{FF2B5EF4-FFF2-40B4-BE49-F238E27FC236}">
                  <a16:creationId xmlns:a16="http://schemas.microsoft.com/office/drawing/2014/main" id="{177E672D-AE13-4624-2610-119C98E82B3A}"/>
                </a:ext>
              </a:extLst>
            </p:cNvPr>
            <p:cNvGrpSpPr>
              <a:grpSpLocks/>
            </p:cNvGrpSpPr>
            <p:nvPr/>
          </p:nvGrpSpPr>
          <p:grpSpPr>
            <a:xfrm>
              <a:off x="3010049" y="779566"/>
              <a:ext cx="6304639" cy="5727002"/>
              <a:chOff x="4454801" y="374523"/>
              <a:chExt cx="6304639" cy="5727002"/>
            </a:xfrm>
          </p:grpSpPr>
          <p:grpSp>
            <p:nvGrpSpPr>
              <p:cNvPr id="11" name="مجموعة 10">
                <a:extLst>
                  <a:ext uri="{FF2B5EF4-FFF2-40B4-BE49-F238E27FC236}">
                    <a16:creationId xmlns:a16="http://schemas.microsoft.com/office/drawing/2014/main" id="{66D2C98C-9CD2-D629-D70A-BD7414419825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4454801" y="401955"/>
                <a:ext cx="6304639" cy="5699570"/>
                <a:chOff x="4454801" y="401955"/>
                <a:chExt cx="6304639" cy="5699570"/>
              </a:xfrm>
            </p:grpSpPr>
            <p:pic>
              <p:nvPicPr>
                <p:cNvPr id="4" name="صورة 3" descr="صورة تحتوي على لقطة شاشة, دائرة&#10;&#10;تم إنشاء الوصف تلقائياً">
                  <a:extLst>
                    <a:ext uri="{FF2B5EF4-FFF2-40B4-BE49-F238E27FC236}">
                      <a16:creationId xmlns:a16="http://schemas.microsoft.com/office/drawing/2014/main" id="{1ED168C1-B2A8-1764-928B-8F39DC96BC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570"/>
                <a:stretch/>
              </p:blipFill>
              <p:spPr>
                <a:xfrm>
                  <a:off x="4454801" y="429387"/>
                  <a:ext cx="6304639" cy="5672138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5" name="مستطيل 4">
                  <a:extLst>
                    <a:ext uri="{FF2B5EF4-FFF2-40B4-BE49-F238E27FC236}">
                      <a16:creationId xmlns:a16="http://schemas.microsoft.com/office/drawing/2014/main" id="{650BE772-69AB-00E0-2FFA-5A226BC88A6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720072" y="5632704"/>
                  <a:ext cx="1024128" cy="448056"/>
                </a:xfrm>
                <a:prstGeom prst="rect">
                  <a:avLst/>
                </a:prstGeom>
                <a:solidFill>
                  <a:srgbClr val="E1E1E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pic>
              <p:nvPicPr>
                <p:cNvPr id="6" name="صورة 5" descr="صورة تحتوي على لقطة شاشة, دائرة&#10;&#10;تم إنشاء الوصف تلقائياً">
                  <a:extLst>
                    <a:ext uri="{FF2B5EF4-FFF2-40B4-BE49-F238E27FC236}">
                      <a16:creationId xmlns:a16="http://schemas.microsoft.com/office/drawing/2014/main" id="{E54A34E0-0668-8E9B-D0FF-95DBCDD5EA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570"/>
                <a:stretch/>
              </p:blipFill>
              <p:spPr>
                <a:xfrm>
                  <a:off x="4454801" y="401955"/>
                  <a:ext cx="6304639" cy="5672138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7" name="مستطيل 6">
                  <a:extLst>
                    <a:ext uri="{FF2B5EF4-FFF2-40B4-BE49-F238E27FC236}">
                      <a16:creationId xmlns:a16="http://schemas.microsoft.com/office/drawing/2014/main" id="{4C61597C-9E5B-9496-2A5F-C9EE8206CF4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720072" y="5605272"/>
                  <a:ext cx="1024128" cy="448056"/>
                </a:xfrm>
                <a:prstGeom prst="rect">
                  <a:avLst/>
                </a:prstGeom>
                <a:solidFill>
                  <a:srgbClr val="E1E1E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sp>
              <p:nvSpPr>
                <p:cNvPr id="8" name="مستطيل 7">
                  <a:extLst>
                    <a:ext uri="{FF2B5EF4-FFF2-40B4-BE49-F238E27FC236}">
                      <a16:creationId xmlns:a16="http://schemas.microsoft.com/office/drawing/2014/main" id="{3E8EB9FA-9765-E61E-4AD3-535C382F169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675876" y="4230624"/>
                  <a:ext cx="1024128" cy="448056"/>
                </a:xfrm>
                <a:prstGeom prst="rect">
                  <a:avLst/>
                </a:prstGeom>
                <a:solidFill>
                  <a:srgbClr val="E1E1E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sp>
              <p:nvSpPr>
                <p:cNvPr id="9" name="مستطيل 8">
                  <a:extLst>
                    <a:ext uri="{FF2B5EF4-FFF2-40B4-BE49-F238E27FC236}">
                      <a16:creationId xmlns:a16="http://schemas.microsoft.com/office/drawing/2014/main" id="{65DDF4B2-A89F-46D0-E2A1-D37A3C75C0D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759196" y="2243328"/>
                  <a:ext cx="1024128" cy="448056"/>
                </a:xfrm>
                <a:prstGeom prst="rect">
                  <a:avLst/>
                </a:prstGeom>
                <a:solidFill>
                  <a:srgbClr val="E1E1E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sp>
              <p:nvSpPr>
                <p:cNvPr id="10" name="مستطيل 9">
                  <a:extLst>
                    <a:ext uri="{FF2B5EF4-FFF2-40B4-BE49-F238E27FC236}">
                      <a16:creationId xmlns:a16="http://schemas.microsoft.com/office/drawing/2014/main" id="{2024805A-FB5B-8791-DBD2-7D2DCD574D4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071872" y="3026664"/>
                  <a:ext cx="1024128" cy="149352"/>
                </a:xfrm>
                <a:prstGeom prst="rect">
                  <a:avLst/>
                </a:prstGeom>
                <a:solidFill>
                  <a:srgbClr val="83CDD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</p:grpSp>
          <p:sp>
            <p:nvSpPr>
              <p:cNvPr id="13" name="مربع نص 12">
                <a:extLst>
                  <a:ext uri="{FF2B5EF4-FFF2-40B4-BE49-F238E27FC236}">
                    <a16:creationId xmlns:a16="http://schemas.microsoft.com/office/drawing/2014/main" id="{675272B9-D78B-1570-4FAB-2DDED224C1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41492" y="4787890"/>
                <a:ext cx="1416885" cy="64633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3600" dirty="0">
                    <a:cs typeface="Akhbar MT" pitchFamily="2" charset="-78"/>
                  </a:rPr>
                  <a:t>الاعتراف</a:t>
                </a:r>
                <a:r>
                  <a:rPr lang="ar-SA" dirty="0"/>
                  <a:t> </a:t>
                </a:r>
              </a:p>
            </p:txBody>
          </p:sp>
          <p:sp>
            <p:nvSpPr>
              <p:cNvPr id="14" name="شكل بيضاوي 13">
                <a:extLst>
                  <a:ext uri="{FF2B5EF4-FFF2-40B4-BE49-F238E27FC236}">
                    <a16:creationId xmlns:a16="http://schemas.microsoft.com/office/drawing/2014/main" id="{FDA5770A-0038-ED40-403D-1902EF44F2B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494520" y="1005840"/>
                <a:ext cx="693420" cy="448056"/>
              </a:xfrm>
              <a:prstGeom prst="ellipse">
                <a:avLst/>
              </a:prstGeom>
              <a:solidFill>
                <a:srgbClr val="E5EEF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grpSp>
            <p:nvGrpSpPr>
              <p:cNvPr id="15" name="مجموعة 14">
                <a:extLst>
                  <a:ext uri="{FF2B5EF4-FFF2-40B4-BE49-F238E27FC236}">
                    <a16:creationId xmlns:a16="http://schemas.microsoft.com/office/drawing/2014/main" id="{B4692381-B5F3-118A-0FD1-AC258D3C7EC4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4454801" y="374523"/>
                <a:ext cx="6304639" cy="5699570"/>
                <a:chOff x="4454801" y="401955"/>
                <a:chExt cx="6304639" cy="5699570"/>
              </a:xfrm>
            </p:grpSpPr>
            <p:pic>
              <p:nvPicPr>
                <p:cNvPr id="16" name="صورة 15" descr="صورة تحتوي على لقطة شاشة, دائرة&#10;&#10;تم إنشاء الوصف تلقائياً">
                  <a:extLst>
                    <a:ext uri="{FF2B5EF4-FFF2-40B4-BE49-F238E27FC236}">
                      <a16:creationId xmlns:a16="http://schemas.microsoft.com/office/drawing/2014/main" id="{A6306C79-C2FF-33D0-2569-F77A79882A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570"/>
                <a:stretch/>
              </p:blipFill>
              <p:spPr>
                <a:xfrm>
                  <a:off x="4454801" y="429387"/>
                  <a:ext cx="6304639" cy="5672138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7" name="مستطيل 16">
                  <a:extLst>
                    <a:ext uri="{FF2B5EF4-FFF2-40B4-BE49-F238E27FC236}">
                      <a16:creationId xmlns:a16="http://schemas.microsoft.com/office/drawing/2014/main" id="{047609F3-5BC8-F197-9945-21C253E52D7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720072" y="5632704"/>
                  <a:ext cx="1024128" cy="448056"/>
                </a:xfrm>
                <a:prstGeom prst="rect">
                  <a:avLst/>
                </a:prstGeom>
                <a:solidFill>
                  <a:srgbClr val="E1E1E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pic>
              <p:nvPicPr>
                <p:cNvPr id="18" name="صورة 17" descr="صورة تحتوي على لقطة شاشة, دائرة&#10;&#10;تم إنشاء الوصف تلقائياً">
                  <a:extLst>
                    <a:ext uri="{FF2B5EF4-FFF2-40B4-BE49-F238E27FC236}">
                      <a16:creationId xmlns:a16="http://schemas.microsoft.com/office/drawing/2014/main" id="{E4DEFD52-CE7D-3D5D-5A67-4C8CAA9738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570"/>
                <a:stretch/>
              </p:blipFill>
              <p:spPr>
                <a:xfrm>
                  <a:off x="4454801" y="401955"/>
                  <a:ext cx="6304639" cy="5672138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9" name="مستطيل 18">
                  <a:extLst>
                    <a:ext uri="{FF2B5EF4-FFF2-40B4-BE49-F238E27FC236}">
                      <a16:creationId xmlns:a16="http://schemas.microsoft.com/office/drawing/2014/main" id="{32B2FA93-C330-04B3-5500-E2AAEC105E2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720072" y="5605272"/>
                  <a:ext cx="1024128" cy="448056"/>
                </a:xfrm>
                <a:prstGeom prst="rect">
                  <a:avLst/>
                </a:prstGeom>
                <a:solidFill>
                  <a:srgbClr val="E1E1E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sp>
              <p:nvSpPr>
                <p:cNvPr id="20" name="مستطيل 19">
                  <a:extLst>
                    <a:ext uri="{FF2B5EF4-FFF2-40B4-BE49-F238E27FC236}">
                      <a16:creationId xmlns:a16="http://schemas.microsoft.com/office/drawing/2014/main" id="{792A2279-BABF-4896-6BC6-559C7BEE8AE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675876" y="4230624"/>
                  <a:ext cx="1024128" cy="448056"/>
                </a:xfrm>
                <a:prstGeom prst="rect">
                  <a:avLst/>
                </a:prstGeom>
                <a:solidFill>
                  <a:srgbClr val="E1E1E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sp>
              <p:nvSpPr>
                <p:cNvPr id="21" name="مستطيل 20">
                  <a:extLst>
                    <a:ext uri="{FF2B5EF4-FFF2-40B4-BE49-F238E27FC236}">
                      <a16:creationId xmlns:a16="http://schemas.microsoft.com/office/drawing/2014/main" id="{EE73FB79-ABB3-ACE1-AEDD-4CCB767EF1C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759196" y="2243328"/>
                  <a:ext cx="1024128" cy="448056"/>
                </a:xfrm>
                <a:prstGeom prst="rect">
                  <a:avLst/>
                </a:prstGeom>
                <a:solidFill>
                  <a:srgbClr val="E1E1E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sp>
              <p:nvSpPr>
                <p:cNvPr id="22" name="مستطيل 21">
                  <a:extLst>
                    <a:ext uri="{FF2B5EF4-FFF2-40B4-BE49-F238E27FC236}">
                      <a16:creationId xmlns:a16="http://schemas.microsoft.com/office/drawing/2014/main" id="{1036886D-3DC9-8B2D-BE74-5DD0D033C73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071872" y="3026664"/>
                  <a:ext cx="1024128" cy="149352"/>
                </a:xfrm>
                <a:prstGeom prst="rect">
                  <a:avLst/>
                </a:prstGeom>
                <a:solidFill>
                  <a:srgbClr val="83CDD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</p:grpSp>
          <p:sp>
            <p:nvSpPr>
              <p:cNvPr id="23" name="شكل بيضاوي 22">
                <a:extLst>
                  <a:ext uri="{FF2B5EF4-FFF2-40B4-BE49-F238E27FC236}">
                    <a16:creationId xmlns:a16="http://schemas.microsoft.com/office/drawing/2014/main" id="{A704EB0F-CBDF-25E0-99B0-ACA01BF23FC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494520" y="978408"/>
                <a:ext cx="693420" cy="448056"/>
              </a:xfrm>
              <a:prstGeom prst="ellipse">
                <a:avLst/>
              </a:prstGeom>
              <a:solidFill>
                <a:srgbClr val="E5EEF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24" name="شكل بيضاوي 23">
                <a:extLst>
                  <a:ext uri="{FF2B5EF4-FFF2-40B4-BE49-F238E27FC236}">
                    <a16:creationId xmlns:a16="http://schemas.microsoft.com/office/drawing/2014/main" id="{31405C25-F5E2-7A0D-C45C-96264DB544E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068312" y="975723"/>
                <a:ext cx="693420" cy="448056"/>
              </a:xfrm>
              <a:prstGeom prst="ellipse">
                <a:avLst/>
              </a:prstGeom>
              <a:solidFill>
                <a:srgbClr val="E5EEF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25" name="شكل بيضاوي 24">
                <a:extLst>
                  <a:ext uri="{FF2B5EF4-FFF2-40B4-BE49-F238E27FC236}">
                    <a16:creationId xmlns:a16="http://schemas.microsoft.com/office/drawing/2014/main" id="{ADF2E0CA-5611-E2FD-6765-C74EF989455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500872" y="5210193"/>
                <a:ext cx="693420" cy="448056"/>
              </a:xfrm>
              <a:prstGeom prst="ellipse">
                <a:avLst/>
              </a:prstGeom>
              <a:solidFill>
                <a:srgbClr val="E5EEF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26" name="شكل بيضاوي 25">
                <a:extLst>
                  <a:ext uri="{FF2B5EF4-FFF2-40B4-BE49-F238E27FC236}">
                    <a16:creationId xmlns:a16="http://schemas.microsoft.com/office/drawing/2014/main" id="{1EDBD532-A561-8D01-7D30-9A37A2F78E8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179895" y="5292385"/>
                <a:ext cx="693420" cy="448056"/>
              </a:xfrm>
              <a:prstGeom prst="ellipse">
                <a:avLst/>
              </a:prstGeom>
              <a:solidFill>
                <a:srgbClr val="E5EEF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4CD4D28-67E5-FE64-53A4-461F604F19DC}"/>
                </a:ext>
              </a:extLst>
            </p:cNvPr>
            <p:cNvSpPr txBox="1"/>
            <p:nvPr/>
          </p:nvSpPr>
          <p:spPr>
            <a:xfrm>
              <a:off x="4136537" y="5576082"/>
              <a:ext cx="1890631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/>
                <a:t>الاعتراف </a:t>
              </a:r>
            </a:p>
          </p:txBody>
        </p:sp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E57EE45A-4832-DE33-8C8C-9D8870653378}"/>
                </a:ext>
              </a:extLst>
            </p:cNvPr>
            <p:cNvSpPr txBox="1"/>
            <p:nvPr/>
          </p:nvSpPr>
          <p:spPr>
            <a:xfrm>
              <a:off x="5258490" y="1289435"/>
              <a:ext cx="1890631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/>
                <a:t>بنعم الله </a:t>
              </a:r>
            </a:p>
          </p:txBody>
        </p:sp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56878BEE-F6A5-3CF1-9640-02F318DEE989}"/>
                </a:ext>
              </a:extLst>
            </p:cNvPr>
            <p:cNvSpPr txBox="1"/>
            <p:nvPr/>
          </p:nvSpPr>
          <p:spPr>
            <a:xfrm>
              <a:off x="6672656" y="5348969"/>
              <a:ext cx="151104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dirty="0"/>
                <a:t>والثناء عليه</a:t>
              </a:r>
            </a:p>
            <a:p>
              <a:pPr algn="ctr"/>
              <a:r>
                <a:rPr lang="ar-SA" sz="2000" dirty="0"/>
                <a:t>والاستعانة بها </a:t>
              </a:r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0E8ADF4E-75AE-9F4A-235F-A24FCB79E2F5}"/>
                </a:ext>
              </a:extLst>
            </p:cNvPr>
            <p:cNvSpPr txBox="1"/>
            <p:nvPr/>
          </p:nvSpPr>
          <p:spPr>
            <a:xfrm>
              <a:off x="7886516" y="1356581"/>
              <a:ext cx="1511046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/>
                <a:t>على طاعته </a:t>
              </a:r>
            </a:p>
          </p:txBody>
        </p:sp>
      </p:grpSp>
      <p:sp>
        <p:nvSpPr>
          <p:cNvPr id="12" name="عنوان 1">
            <a:extLst>
              <a:ext uri="{FF2B5EF4-FFF2-40B4-BE49-F238E27FC236}">
                <a16:creationId xmlns:a16="http://schemas.microsoft.com/office/drawing/2014/main" id="{B5B4023F-FA15-4713-5758-67C3E4D1F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433" y="2157153"/>
            <a:ext cx="4143756" cy="1051968"/>
          </a:xfrm>
        </p:spPr>
        <p:txBody>
          <a:bodyPr>
            <a:no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</a:rPr>
              <a:t>طالبتي المميزة أجمعي الكلمات التي أمامك لتصلي على معنى الشكر .</a:t>
            </a:r>
          </a:p>
        </p:txBody>
      </p:sp>
      <p:pic>
        <p:nvPicPr>
          <p:cNvPr id="34" name="Google Shape;182;p29">
            <a:extLst>
              <a:ext uri="{FF2B5EF4-FFF2-40B4-BE49-F238E27FC236}">
                <a16:creationId xmlns:a16="http://schemas.microsoft.com/office/drawing/2014/main" id="{B0BFB0F3-3A24-B8A0-7758-80D2D4E39CE3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16734" r="8892" b="18300"/>
          <a:stretch/>
        </p:blipFill>
        <p:spPr>
          <a:xfrm flipH="1">
            <a:off x="9860915" y="19358"/>
            <a:ext cx="2690036" cy="846042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DEEB86E8-15A9-AE27-BC80-76E3439B069C}"/>
              </a:ext>
            </a:extLst>
          </p:cNvPr>
          <p:cNvSpPr txBox="1"/>
          <p:nvPr/>
        </p:nvSpPr>
        <p:spPr>
          <a:xfrm>
            <a:off x="9403496" y="237694"/>
            <a:ext cx="25202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1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استراتيجية الدقيقة الواحدة</a:t>
            </a:r>
            <a:endParaRPr lang="ar-SA" sz="12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6" name="صورة 35" descr="pngegg (49).png">
            <a:extLst>
              <a:ext uri="{FF2B5EF4-FFF2-40B4-BE49-F238E27FC236}">
                <a16:creationId xmlns:a16="http://schemas.microsoft.com/office/drawing/2014/main" id="{E4306D49-0532-8639-E519-4837320D2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4444651"/>
            <a:ext cx="2728303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0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B21E76EC-397B-4A89-920D-76488B930EC7}"/>
              </a:ext>
            </a:extLst>
          </p:cNvPr>
          <p:cNvSpPr txBox="1"/>
          <p:nvPr/>
        </p:nvSpPr>
        <p:spPr>
          <a:xfrm>
            <a:off x="4526280" y="1663548"/>
            <a:ext cx="69333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solidFill>
                  <a:srgbClr val="6A26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طالبتي الغالية  تأملي في ما هو حولك وأذكر بعض من نعم الله عليك ..</a:t>
            </a:r>
            <a:endParaRPr lang="ar-SA" sz="6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Google Shape;182;p29">
            <a:extLst>
              <a:ext uri="{FF2B5EF4-FFF2-40B4-BE49-F238E27FC236}">
                <a16:creationId xmlns:a16="http://schemas.microsoft.com/office/drawing/2014/main" id="{66681D3C-E2F8-ED4C-CE98-06FE2D494DF1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16734" r="8892" b="18300"/>
          <a:stretch/>
        </p:blipFill>
        <p:spPr>
          <a:xfrm flipH="1">
            <a:off x="9916160" y="78281"/>
            <a:ext cx="2690036" cy="84604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4E68FAEB-2FFF-598D-610F-A4183FE2D713}"/>
              </a:ext>
            </a:extLst>
          </p:cNvPr>
          <p:cNvSpPr txBox="1"/>
          <p:nvPr/>
        </p:nvSpPr>
        <p:spPr>
          <a:xfrm>
            <a:off x="9735632" y="310368"/>
            <a:ext cx="25202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1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استراتيجية التأمل و الاستنتاج </a:t>
            </a:r>
            <a:endParaRPr lang="ar-SA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C3EA154-7DAB-ADE1-6889-F73D9179BEE3}"/>
              </a:ext>
            </a:extLst>
          </p:cNvPr>
          <p:cNvSpPr/>
          <p:nvPr/>
        </p:nvSpPr>
        <p:spPr>
          <a:xfrm>
            <a:off x="4059316" y="3837670"/>
            <a:ext cx="7102606" cy="902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514350" indent="-514350">
              <a:buFont typeface="+mj-lt"/>
              <a:buAutoNum type="arabicPeriod"/>
            </a:pPr>
            <a:r>
              <a:rPr lang="ar-SA" sz="2800" dirty="0">
                <a:solidFill>
                  <a:srgbClr val="002060"/>
                </a:solidFill>
              </a:rPr>
              <a:t>الإسلام </a:t>
            </a:r>
          </a:p>
          <a:p>
            <a:pPr marL="514350" indent="-514350">
              <a:buFont typeface="+mj-lt"/>
              <a:buAutoNum type="arabicPeriod"/>
            </a:pPr>
            <a:r>
              <a:rPr lang="ar-SA" sz="2800" dirty="0">
                <a:solidFill>
                  <a:srgbClr val="002060"/>
                </a:solidFill>
              </a:rPr>
              <a:t>الأمن </a:t>
            </a:r>
          </a:p>
          <a:p>
            <a:pPr marL="514350" indent="-514350">
              <a:buFont typeface="+mj-lt"/>
              <a:buAutoNum type="arabicPeriod"/>
            </a:pPr>
            <a:r>
              <a:rPr lang="ar-SA" sz="2800" dirty="0">
                <a:solidFill>
                  <a:srgbClr val="002060"/>
                </a:solidFill>
              </a:rPr>
              <a:t>الطعام والشراب </a:t>
            </a:r>
          </a:p>
        </p:txBody>
      </p:sp>
      <p:pic>
        <p:nvPicPr>
          <p:cNvPr id="8" name="صورة 7" descr="صورة تحتوي على خريطة, الخط, الرسومات&#10;&#10;تم إنشاء الوصف تلقائياً">
            <a:extLst>
              <a:ext uri="{FF2B5EF4-FFF2-40B4-BE49-F238E27FC236}">
                <a16:creationId xmlns:a16="http://schemas.microsoft.com/office/drawing/2014/main" id="{0EE9FD85-5F5C-271E-E704-F5ADD25C0B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2157"/>
            <a:ext cx="7487192" cy="4410323"/>
          </a:xfrm>
          <a:prstGeom prst="rect">
            <a:avLst/>
          </a:prstGeom>
        </p:spPr>
      </p:pic>
      <p:pic>
        <p:nvPicPr>
          <p:cNvPr id="10" name="صورة 9" descr="صورة تحتوي على فن, كتاب, كرسي بدون مسند, التصميم&#10;&#10;تم إنشاء الوصف تلقائياً">
            <a:extLst>
              <a:ext uri="{FF2B5EF4-FFF2-40B4-BE49-F238E27FC236}">
                <a16:creationId xmlns:a16="http://schemas.microsoft.com/office/drawing/2014/main" id="{195EC4B4-C692-8891-69AB-50844B374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311" y="4147298"/>
            <a:ext cx="2094308" cy="209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7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B21E76EC-397B-4A89-920D-76488B930EC7}"/>
              </a:ext>
            </a:extLst>
          </p:cNvPr>
          <p:cNvSpPr txBox="1"/>
          <p:nvPr/>
        </p:nvSpPr>
        <p:spPr>
          <a:xfrm>
            <a:off x="3285983" y="1850780"/>
            <a:ext cx="69333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solidFill>
                  <a:srgbClr val="6A26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طالبتي الغالية  على ماذا يدل قول الله تعالى "</a:t>
            </a:r>
            <a:endParaRPr lang="ar-SA" sz="6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Google Shape;182;p29">
            <a:extLst>
              <a:ext uri="{FF2B5EF4-FFF2-40B4-BE49-F238E27FC236}">
                <a16:creationId xmlns:a16="http://schemas.microsoft.com/office/drawing/2014/main" id="{66681D3C-E2F8-ED4C-CE98-06FE2D494DF1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16734" r="8892" b="18300"/>
          <a:stretch/>
        </p:blipFill>
        <p:spPr>
          <a:xfrm flipH="1">
            <a:off x="9916160" y="78281"/>
            <a:ext cx="2690036" cy="84604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4E68FAEB-2FFF-598D-610F-A4183FE2D713}"/>
              </a:ext>
            </a:extLst>
          </p:cNvPr>
          <p:cNvSpPr txBox="1"/>
          <p:nvPr/>
        </p:nvSpPr>
        <p:spPr>
          <a:xfrm>
            <a:off x="9735632" y="310368"/>
            <a:ext cx="25202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1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استراتيجية التأمل و الاستنتاج </a:t>
            </a:r>
            <a:endParaRPr lang="ar-SA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C3EA154-7DAB-ADE1-6889-F73D9179BEE3}"/>
              </a:ext>
            </a:extLst>
          </p:cNvPr>
          <p:cNvSpPr/>
          <p:nvPr/>
        </p:nvSpPr>
        <p:spPr>
          <a:xfrm>
            <a:off x="1912883" y="3837671"/>
            <a:ext cx="9249039" cy="8460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rgbClr val="002060"/>
                </a:solidFill>
                <a:cs typeface="Akhbar MT" pitchFamily="2" charset="-78"/>
              </a:rPr>
              <a:t>إن شكر الله تعالى على النعم  يزيدها ويبقيها , وعدم شكرها يزيلها ويفنيها .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ADEBC7D-4758-6041-0E74-56D9A44EEAB1}"/>
              </a:ext>
            </a:extLst>
          </p:cNvPr>
          <p:cNvSpPr txBox="1"/>
          <p:nvPr/>
        </p:nvSpPr>
        <p:spPr>
          <a:xfrm>
            <a:off x="2676383" y="2459203"/>
            <a:ext cx="77097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﴿ لَئِن شَكَرْتُمْ لَأَزِيدَنَّكُمْ ۖ وَلَئِن كَفَرْتُمْ إِنَّ عَذَابِي لَشَدِيدٌ ﴾</a:t>
            </a:r>
            <a:endParaRPr lang="ar-SA" sz="6000" dirty="0"/>
          </a:p>
        </p:txBody>
      </p:sp>
    </p:spTree>
    <p:extLst>
      <p:ext uri="{BB962C8B-B14F-4D97-AF65-F5344CB8AC3E}">
        <p14:creationId xmlns:p14="http://schemas.microsoft.com/office/powerpoint/2010/main" val="894996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82;p29">
            <a:extLst>
              <a:ext uri="{FF2B5EF4-FFF2-40B4-BE49-F238E27FC236}">
                <a16:creationId xmlns:a16="http://schemas.microsoft.com/office/drawing/2014/main" id="{A8253FBA-EFE0-4543-9439-D5600BC2F1B7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16734" r="8892" b="18300"/>
          <a:stretch/>
        </p:blipFill>
        <p:spPr>
          <a:xfrm rot="10800000" flipH="1">
            <a:off x="8439808" y="0"/>
            <a:ext cx="4260012" cy="112805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352CFFF-944F-4CAE-9528-C87F19520FFF}"/>
              </a:ext>
            </a:extLst>
          </p:cNvPr>
          <p:cNvSpPr txBox="1"/>
          <p:nvPr/>
        </p:nvSpPr>
        <p:spPr>
          <a:xfrm>
            <a:off x="9005555" y="444728"/>
            <a:ext cx="3586715" cy="406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>
                <a:solidFill>
                  <a:schemeClr val="accent2">
                    <a:lumMod val="50000"/>
                  </a:schemeClr>
                </a:solidFill>
              </a:rPr>
              <a:t>استراتيجية المشاهدة والاستنتاج </a:t>
            </a:r>
            <a:r>
              <a:rPr lang="ar-SA" sz="2000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11" name="Google Shape;1188;p60">
            <a:extLst>
              <a:ext uri="{FF2B5EF4-FFF2-40B4-BE49-F238E27FC236}">
                <a16:creationId xmlns:a16="http://schemas.microsoft.com/office/drawing/2014/main" id="{D59DD3E3-A8F2-C6E7-CEE6-260F6CA9D8F9}"/>
              </a:ext>
            </a:extLst>
          </p:cNvPr>
          <p:cNvGrpSpPr/>
          <p:nvPr/>
        </p:nvGrpSpPr>
        <p:grpSpPr>
          <a:xfrm>
            <a:off x="969265" y="1627609"/>
            <a:ext cx="10716767" cy="4970347"/>
            <a:chOff x="3910836" y="1609975"/>
            <a:chExt cx="4179779" cy="2500800"/>
          </a:xfrm>
        </p:grpSpPr>
        <p:sp>
          <p:nvSpPr>
            <p:cNvPr id="13" name="Google Shape;1189;p60">
              <a:extLst>
                <a:ext uri="{FF2B5EF4-FFF2-40B4-BE49-F238E27FC236}">
                  <a16:creationId xmlns:a16="http://schemas.microsoft.com/office/drawing/2014/main" id="{25719C2B-D040-14C4-5F2F-3F6B2BDE09E0}"/>
                </a:ext>
              </a:extLst>
            </p:cNvPr>
            <p:cNvSpPr/>
            <p:nvPr/>
          </p:nvSpPr>
          <p:spPr>
            <a:xfrm>
              <a:off x="4159752" y="1609975"/>
              <a:ext cx="3685075" cy="2265094"/>
            </a:xfrm>
            <a:custGeom>
              <a:avLst/>
              <a:gdLst/>
              <a:ahLst/>
              <a:cxnLst/>
              <a:rect l="l" t="t" r="r" b="b"/>
              <a:pathLst>
                <a:path w="89449" h="53084" extrusionOk="0">
                  <a:moveTo>
                    <a:pt x="3139" y="0"/>
                  </a:moveTo>
                  <a:cubicBezTo>
                    <a:pt x="1528" y="0"/>
                    <a:pt x="0" y="775"/>
                    <a:pt x="0" y="2407"/>
                  </a:cubicBezTo>
                  <a:lnTo>
                    <a:pt x="0" y="53084"/>
                  </a:lnTo>
                  <a:lnTo>
                    <a:pt x="89449" y="53084"/>
                  </a:lnTo>
                  <a:lnTo>
                    <a:pt x="89449" y="2407"/>
                  </a:lnTo>
                  <a:cubicBezTo>
                    <a:pt x="89449" y="775"/>
                    <a:pt x="88549" y="0"/>
                    <a:pt x="86938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90;p60">
              <a:extLst>
                <a:ext uri="{FF2B5EF4-FFF2-40B4-BE49-F238E27FC236}">
                  <a16:creationId xmlns:a16="http://schemas.microsoft.com/office/drawing/2014/main" id="{7F1CA54C-8ABB-51F5-49EE-4CF8F2BC6D2D}"/>
                </a:ext>
              </a:extLst>
            </p:cNvPr>
            <p:cNvSpPr/>
            <p:nvPr/>
          </p:nvSpPr>
          <p:spPr>
            <a:xfrm>
              <a:off x="4343367" y="1810866"/>
              <a:ext cx="3318706" cy="1907946"/>
            </a:xfrm>
            <a:custGeom>
              <a:avLst/>
              <a:gdLst/>
              <a:ahLst/>
              <a:cxnLst/>
              <a:rect l="l" t="t" r="r" b="b"/>
              <a:pathLst>
                <a:path w="80556" h="44714" extrusionOk="0">
                  <a:moveTo>
                    <a:pt x="0" y="0"/>
                  </a:moveTo>
                  <a:lnTo>
                    <a:pt x="0" y="44714"/>
                  </a:lnTo>
                  <a:lnTo>
                    <a:pt x="80556" y="44714"/>
                  </a:lnTo>
                  <a:lnTo>
                    <a:pt x="805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1191;p60">
              <a:extLst>
                <a:ext uri="{FF2B5EF4-FFF2-40B4-BE49-F238E27FC236}">
                  <a16:creationId xmlns:a16="http://schemas.microsoft.com/office/drawing/2014/main" id="{2FC0AD01-0204-5FE4-0B13-607D75FE2E5A}"/>
                </a:ext>
              </a:extLst>
            </p:cNvPr>
            <p:cNvSpPr/>
            <p:nvPr/>
          </p:nvSpPr>
          <p:spPr>
            <a:xfrm rot="10800000">
              <a:off x="3910836" y="4006075"/>
              <a:ext cx="4175400" cy="104700"/>
            </a:xfrm>
            <a:prstGeom prst="trapezoid">
              <a:avLst>
                <a:gd name="adj" fmla="val 150191"/>
              </a:avLst>
            </a:prstGeom>
            <a:solidFill>
              <a:schemeClr val="bg1">
                <a:lumMod val="95000"/>
              </a:schemeClr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92;p60">
              <a:extLst>
                <a:ext uri="{FF2B5EF4-FFF2-40B4-BE49-F238E27FC236}">
                  <a16:creationId xmlns:a16="http://schemas.microsoft.com/office/drawing/2014/main" id="{5F0593B2-678B-446F-341F-C4A8468C7108}"/>
                </a:ext>
              </a:extLst>
            </p:cNvPr>
            <p:cNvSpPr/>
            <p:nvPr/>
          </p:nvSpPr>
          <p:spPr>
            <a:xfrm>
              <a:off x="3915214" y="3858925"/>
              <a:ext cx="4175400" cy="147900"/>
            </a:xfrm>
            <a:prstGeom prst="rect">
              <a:avLst/>
            </a:prstGeom>
            <a:solidFill>
              <a:srgbClr val="CAC4D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7B687C7-EAE4-A712-52DC-FA8BB62FB767}"/>
              </a:ext>
            </a:extLst>
          </p:cNvPr>
          <p:cNvSpPr txBox="1"/>
          <p:nvPr/>
        </p:nvSpPr>
        <p:spPr>
          <a:xfrm>
            <a:off x="2529238" y="528909"/>
            <a:ext cx="69333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solidFill>
                  <a:srgbClr val="6A26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طالبتي الغالية  تأملي المقطع التالي ووضح كيف يكون شكر الله </a:t>
            </a:r>
            <a:endParaRPr lang="ar-SA" sz="6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الشكر   مبدعون - أنفوجرافيك دعوي">
            <a:hlinkClick r:id="" action="ppaction://media"/>
            <a:extLst>
              <a:ext uri="{FF2B5EF4-FFF2-40B4-BE49-F238E27FC236}">
                <a16:creationId xmlns:a16="http://schemas.microsoft.com/office/drawing/2014/main" id="{3F71BDD3-C17A-32B9-C97A-CB99C1D848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4731" y="1786759"/>
            <a:ext cx="9347048" cy="42041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0C7A9BD-470D-CDDB-577B-FABC94497AEB}"/>
              </a:ext>
            </a:extLst>
          </p:cNvPr>
          <p:cNvSpPr/>
          <p:nvPr/>
        </p:nvSpPr>
        <p:spPr>
          <a:xfrm>
            <a:off x="1743160" y="2173702"/>
            <a:ext cx="9518018" cy="2829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rgbClr val="002060"/>
                </a:solidFill>
              </a:rPr>
              <a:t>شكر الله تعالى على نعمه تقتضي :</a:t>
            </a:r>
          </a:p>
          <a:p>
            <a:pPr algn="ctr"/>
            <a:r>
              <a:rPr lang="ar-SA" sz="2800" dirty="0">
                <a:solidFill>
                  <a:srgbClr val="002060"/>
                </a:solidFill>
              </a:rPr>
              <a:t>أـ أن تعترف بقلبك أن كل النعم من الله تعالى .</a:t>
            </a:r>
          </a:p>
          <a:p>
            <a:pPr algn="ctr"/>
            <a:r>
              <a:rPr lang="ar-SA" sz="2800" dirty="0">
                <a:solidFill>
                  <a:srgbClr val="002060"/>
                </a:solidFill>
              </a:rPr>
              <a:t>ب – أن تشكر الله تعالى بلسانك على هذه النعم .</a:t>
            </a:r>
          </a:p>
          <a:p>
            <a:pPr algn="ctr"/>
            <a:r>
              <a:rPr lang="ar-SA" sz="2800" dirty="0">
                <a:solidFill>
                  <a:srgbClr val="002060"/>
                </a:solidFill>
              </a:rPr>
              <a:t>جـ – أن تستخدم هذه النعم فيما يرضي الله تعالى ويحبه .</a:t>
            </a:r>
          </a:p>
        </p:txBody>
      </p:sp>
      <p:pic>
        <p:nvPicPr>
          <p:cNvPr id="8" name="Google Shape;182;p29">
            <a:extLst>
              <a:ext uri="{FF2B5EF4-FFF2-40B4-BE49-F238E27FC236}">
                <a16:creationId xmlns:a16="http://schemas.microsoft.com/office/drawing/2014/main" id="{20F43D26-E364-CB8F-28D5-6BE777B365A0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16734" r="8892" b="18300"/>
          <a:stretch/>
        </p:blipFill>
        <p:spPr>
          <a:xfrm flipH="1">
            <a:off x="9916160" y="78281"/>
            <a:ext cx="2690036" cy="84604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9FDDCDE8-728F-735A-8EF6-099C29706976}"/>
              </a:ext>
            </a:extLst>
          </p:cNvPr>
          <p:cNvSpPr txBox="1"/>
          <p:nvPr/>
        </p:nvSpPr>
        <p:spPr>
          <a:xfrm>
            <a:off x="9735632" y="310368"/>
            <a:ext cx="252028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ar-SA" sz="1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استراتيجية التأمل و الاستنتاج </a:t>
            </a:r>
            <a:endParaRPr lang="ar-SA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B965507-9E6F-821A-FB63-152A1395669E}"/>
              </a:ext>
            </a:extLst>
          </p:cNvPr>
          <p:cNvSpPr txBox="1"/>
          <p:nvPr/>
        </p:nvSpPr>
        <p:spPr>
          <a:xfrm>
            <a:off x="3035504" y="1588927"/>
            <a:ext cx="69333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solidFill>
                  <a:srgbClr val="6A26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طالبتي المجتهدة كيف يكون شكر الله تعالى ..؟</a:t>
            </a:r>
          </a:p>
        </p:txBody>
      </p:sp>
    </p:spTree>
    <p:extLst>
      <p:ext uri="{BB962C8B-B14F-4D97-AF65-F5344CB8AC3E}">
        <p14:creationId xmlns:p14="http://schemas.microsoft.com/office/powerpoint/2010/main" val="292541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0C7A9BD-470D-CDDB-577B-FABC94497AEB}"/>
              </a:ext>
            </a:extLst>
          </p:cNvPr>
          <p:cNvSpPr/>
          <p:nvPr/>
        </p:nvSpPr>
        <p:spPr>
          <a:xfrm>
            <a:off x="4614041" y="3031746"/>
            <a:ext cx="7145921" cy="1925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rgbClr val="002060"/>
                </a:solidFill>
              </a:rPr>
              <a:t>4 - ذم الطعام إهانة له، وكفر للنعمة، وفيه إيذاء لمن صنع الطعام، وأما تركك الطعام إذا كرهته من غير عيب له فجائز.</a:t>
            </a:r>
          </a:p>
        </p:txBody>
      </p:sp>
      <p:pic>
        <p:nvPicPr>
          <p:cNvPr id="8" name="Google Shape;182;p29">
            <a:extLst>
              <a:ext uri="{FF2B5EF4-FFF2-40B4-BE49-F238E27FC236}">
                <a16:creationId xmlns:a16="http://schemas.microsoft.com/office/drawing/2014/main" id="{20F43D26-E364-CB8F-28D5-6BE777B365A0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16734" r="8892" b="18300"/>
          <a:stretch/>
        </p:blipFill>
        <p:spPr>
          <a:xfrm flipH="1">
            <a:off x="9916160" y="78281"/>
            <a:ext cx="2690036" cy="84604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9FDDCDE8-728F-735A-8EF6-099C29706976}"/>
              </a:ext>
            </a:extLst>
          </p:cNvPr>
          <p:cNvSpPr txBox="1"/>
          <p:nvPr/>
        </p:nvSpPr>
        <p:spPr>
          <a:xfrm>
            <a:off x="9735632" y="310368"/>
            <a:ext cx="252028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ar-SA" sz="1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استراتيجية الصورة </a:t>
            </a:r>
            <a:endParaRPr lang="ar-SA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B965507-9E6F-821A-FB63-152A1395669E}"/>
              </a:ext>
            </a:extLst>
          </p:cNvPr>
          <p:cNvSpPr txBox="1"/>
          <p:nvPr/>
        </p:nvSpPr>
        <p:spPr>
          <a:xfrm>
            <a:off x="3035504" y="1588927"/>
            <a:ext cx="69333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solidFill>
                  <a:srgbClr val="6A26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طالبتي المميزة  ما رأيك بتصرف الطفلة في الصورة  </a:t>
            </a:r>
          </a:p>
        </p:txBody>
      </p:sp>
      <p:pic>
        <p:nvPicPr>
          <p:cNvPr id="3" name="صورة 2" descr="صورة تحتوي على شخص, الوجه الإنساني, داخلي, وجبة خفيفة&#10;&#10;تم إنشاء الوصف تلقائياً">
            <a:extLst>
              <a:ext uri="{FF2B5EF4-FFF2-40B4-BE49-F238E27FC236}">
                <a16:creationId xmlns:a16="http://schemas.microsoft.com/office/drawing/2014/main" id="{61A7DEB3-1B66-2449-48CE-EA36DDE0C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38" y="2674682"/>
            <a:ext cx="3987362" cy="2996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1743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0C7A9BD-470D-CDDB-577B-FABC94497AEB}"/>
              </a:ext>
            </a:extLst>
          </p:cNvPr>
          <p:cNvSpPr/>
          <p:nvPr/>
        </p:nvSpPr>
        <p:spPr>
          <a:xfrm>
            <a:off x="3035504" y="2666145"/>
            <a:ext cx="7145921" cy="1925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rgbClr val="002060"/>
                </a:solidFill>
              </a:rPr>
              <a:t>ه - من الآداب المستحبة إذا قدم لك أحد طعامًا تشتهيه : أن تأكل منه ما يكفيك وأن تظهر السرور والفرح به، وأن تثني خيرا على من صنعه وجهزه لك .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B965507-9E6F-821A-FB63-152A1395669E}"/>
              </a:ext>
            </a:extLst>
          </p:cNvPr>
          <p:cNvSpPr txBox="1"/>
          <p:nvPr/>
        </p:nvSpPr>
        <p:spPr>
          <a:xfrm>
            <a:off x="3035504" y="1588927"/>
            <a:ext cx="69333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solidFill>
                  <a:srgbClr val="6A26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طالبتي المميزة  ما الآدب المتبع عند تقديم الطعام لك ؟ 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21C4D72F-6DAB-C92B-C52C-9CC636AAD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182" y="1213630"/>
            <a:ext cx="1529397" cy="1824407"/>
          </a:xfrm>
          <a:prstGeom prst="rect">
            <a:avLst/>
          </a:prstGeom>
        </p:spPr>
      </p:pic>
      <p:pic>
        <p:nvPicPr>
          <p:cNvPr id="5" name="Google Shape;182;p29">
            <a:extLst>
              <a:ext uri="{FF2B5EF4-FFF2-40B4-BE49-F238E27FC236}">
                <a16:creationId xmlns:a16="http://schemas.microsoft.com/office/drawing/2014/main" id="{3F78B07A-6053-B688-098E-8671A3229B83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16734" r="8892" b="18300"/>
          <a:stretch/>
        </p:blipFill>
        <p:spPr>
          <a:xfrm flipH="1">
            <a:off x="9885046" y="276253"/>
            <a:ext cx="2690036" cy="84604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24F35788-753E-E9F1-ED58-36DB8B08A0A2}"/>
              </a:ext>
            </a:extLst>
          </p:cNvPr>
          <p:cNvSpPr txBox="1"/>
          <p:nvPr/>
        </p:nvSpPr>
        <p:spPr>
          <a:xfrm>
            <a:off x="9704518" y="508340"/>
            <a:ext cx="25202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1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استراتيجية </a:t>
            </a:r>
            <a:r>
              <a:rPr lang="ar-SA" sz="1200" b="1" dirty="0">
                <a:latin typeface="Calibri" pitchFamily="34" charset="0"/>
                <a:cs typeface="Calibri" pitchFamily="34" charset="0"/>
              </a:rPr>
              <a:t>المناقشة والحوار </a:t>
            </a:r>
          </a:p>
        </p:txBody>
      </p:sp>
    </p:spTree>
    <p:extLst>
      <p:ext uri="{BB962C8B-B14F-4D97-AF65-F5344CB8AC3E}">
        <p14:creationId xmlns:p14="http://schemas.microsoft.com/office/powerpoint/2010/main" val="38717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IMG_5572.jpeg"/>
          <p:cNvGrpSpPr/>
          <p:nvPr/>
        </p:nvGrpSpPr>
        <p:grpSpPr>
          <a:xfrm>
            <a:off x="7615881" y="1204559"/>
            <a:ext cx="4111678" cy="5143096"/>
            <a:chOff x="0" y="0"/>
            <a:chExt cx="5847719" cy="7314624"/>
          </a:xfrm>
        </p:grpSpPr>
        <p:pic>
          <p:nvPicPr>
            <p:cNvPr id="173" name="IMG_5572.jpeg" descr="IMG_5572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900" y="139700"/>
              <a:ext cx="5415920" cy="675582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2" name="IMG_5572.jpeg" descr="IMG_5572.jpe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847720" cy="7314625"/>
            </a:xfrm>
            <a:prstGeom prst="rect">
              <a:avLst/>
            </a:prstGeom>
            <a:effectLst/>
          </p:spPr>
        </p:pic>
      </p:grpSp>
      <p:grpSp>
        <p:nvGrpSpPr>
          <p:cNvPr id="177" name="IMG_5575.jpeg"/>
          <p:cNvGrpSpPr/>
          <p:nvPr/>
        </p:nvGrpSpPr>
        <p:grpSpPr>
          <a:xfrm>
            <a:off x="4576120" y="265664"/>
            <a:ext cx="2425465" cy="3360089"/>
            <a:chOff x="0" y="0"/>
            <a:chExt cx="3449549" cy="4778792"/>
          </a:xfrm>
        </p:grpSpPr>
        <p:pic>
          <p:nvPicPr>
            <p:cNvPr id="176" name="IMG_5575.jpeg" descr="IMG_5575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900" y="641350"/>
              <a:ext cx="3017750" cy="39215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5" name="IMG_5575.jpeg" descr="IMG_5575.jpe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3449550" cy="4778793"/>
            </a:xfrm>
            <a:prstGeom prst="rect">
              <a:avLst/>
            </a:prstGeom>
            <a:effectLst/>
          </p:spPr>
        </p:pic>
      </p:grpSp>
      <p:pic>
        <p:nvPicPr>
          <p:cNvPr id="178" name="IMG_5573.jpeg" descr="IMG_5573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115" y="3360211"/>
            <a:ext cx="4171764" cy="2781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81" name="IMG_5574.jpeg"/>
          <p:cNvGrpSpPr/>
          <p:nvPr/>
        </p:nvGrpSpPr>
        <p:grpSpPr>
          <a:xfrm>
            <a:off x="4939605" y="4066914"/>
            <a:ext cx="2312790" cy="2402087"/>
            <a:chOff x="0" y="0"/>
            <a:chExt cx="3289300" cy="3416300"/>
          </a:xfrm>
        </p:grpSpPr>
        <p:pic>
          <p:nvPicPr>
            <p:cNvPr id="180" name="IMG_5574.jpeg" descr="IMG_5574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5900" y="139700"/>
              <a:ext cx="2857500" cy="28575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9" name="IMG_5574.jpeg" descr="IMG_5574.jpeg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3289300" cy="3416300"/>
            </a:xfrm>
            <a:prstGeom prst="rect">
              <a:avLst/>
            </a:prstGeom>
            <a:effectLst/>
          </p:spPr>
        </p:pic>
      </p:grpSp>
      <p:pic>
        <p:nvPicPr>
          <p:cNvPr id="2" name="Google Shape;182;p29">
            <a:extLst>
              <a:ext uri="{FF2B5EF4-FFF2-40B4-BE49-F238E27FC236}">
                <a16:creationId xmlns:a16="http://schemas.microsoft.com/office/drawing/2014/main" id="{CACB866A-1B61-0AC9-F6D6-126ACB275DB8}"/>
              </a:ext>
            </a:extLst>
          </p:cNvPr>
          <p:cNvPicPr preferRelativeResize="0"/>
          <p:nvPr/>
        </p:nvPicPr>
        <p:blipFill rotWithShape="1">
          <a:blip r:embed="rId9" cstate="print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16734" r="8892" b="18300"/>
          <a:stretch/>
        </p:blipFill>
        <p:spPr>
          <a:xfrm flipH="1">
            <a:off x="10105232" y="125561"/>
            <a:ext cx="2690036" cy="8460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DA33CF26-BE48-5FCE-8923-0BCFF79BC609}"/>
              </a:ext>
            </a:extLst>
          </p:cNvPr>
          <p:cNvSpPr txBox="1"/>
          <p:nvPr/>
        </p:nvSpPr>
        <p:spPr>
          <a:xfrm>
            <a:off x="9671720" y="387677"/>
            <a:ext cx="25202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المواطنة</a:t>
            </a:r>
            <a:endParaRPr lang="ar-SA" sz="1200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E21BCE7-7D6D-550B-E5B4-B335FED25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61" y="2872009"/>
            <a:ext cx="2879342" cy="3434747"/>
          </a:xfrm>
          <a:prstGeom prst="rect">
            <a:avLst/>
          </a:prstGeom>
        </p:spPr>
      </p:pic>
      <p:pic>
        <p:nvPicPr>
          <p:cNvPr id="3" name="Google Shape;182;p29">
            <a:extLst>
              <a:ext uri="{FF2B5EF4-FFF2-40B4-BE49-F238E27FC236}">
                <a16:creationId xmlns:a16="http://schemas.microsoft.com/office/drawing/2014/main" id="{4B29905C-5B55-4059-4C64-D32A7F20F4B7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16734" r="8892" b="18300"/>
          <a:stretch/>
        </p:blipFill>
        <p:spPr>
          <a:xfrm flipH="1">
            <a:off x="6290508" y="1190655"/>
            <a:ext cx="6794872" cy="15315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7D28D58-ED55-AFDF-95FD-701E4389577D}"/>
              </a:ext>
            </a:extLst>
          </p:cNvPr>
          <p:cNvSpPr txBox="1"/>
          <p:nvPr/>
        </p:nvSpPr>
        <p:spPr>
          <a:xfrm>
            <a:off x="5752627" y="1454273"/>
            <a:ext cx="58087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4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التطبيقات السلوكية </a:t>
            </a:r>
            <a:endParaRPr lang="ar-SA" sz="4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E905430-0147-377B-7668-3650F4719038}"/>
              </a:ext>
            </a:extLst>
          </p:cNvPr>
          <p:cNvSpPr txBox="1"/>
          <p:nvPr/>
        </p:nvSpPr>
        <p:spPr>
          <a:xfrm>
            <a:off x="4658711" y="3059668"/>
            <a:ext cx="654268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r" eaLnBrk="1" hangingPunct="1">
              <a:buFont typeface="+mj-lt"/>
              <a:buAutoNum type="arabicPeriod"/>
              <a:defRPr/>
            </a:pPr>
            <a:r>
              <a:rPr lang="ar-EG" sz="2800" b="1" dirty="0">
                <a:solidFill>
                  <a:schemeClr val="accent1"/>
                </a:solidFill>
                <a:cs typeface="Akhbar MT" pitchFamily="2" charset="-78"/>
              </a:rPr>
              <a:t>أشكرُ الله على سلامة أعضائي فلا أستخدمها في معصي</a:t>
            </a:r>
            <a:r>
              <a:rPr lang="ar-SA" sz="2800" b="1" dirty="0">
                <a:solidFill>
                  <a:schemeClr val="accent1"/>
                </a:solidFill>
                <a:cs typeface="Akhbar MT" pitchFamily="2" charset="-78"/>
              </a:rPr>
              <a:t>ت</a:t>
            </a:r>
            <a:r>
              <a:rPr lang="ar-EG" sz="2800" b="1" dirty="0">
                <a:solidFill>
                  <a:schemeClr val="accent1"/>
                </a:solidFill>
                <a:cs typeface="Akhbar MT" pitchFamily="2" charset="-78"/>
              </a:rPr>
              <a:t>ه.</a:t>
            </a:r>
            <a:endParaRPr lang="ar-SA" sz="2800" b="1" dirty="0">
              <a:solidFill>
                <a:schemeClr val="accent1"/>
              </a:solidFill>
              <a:cs typeface="Akhbar MT" pitchFamily="2" charset="-78"/>
            </a:endParaRPr>
          </a:p>
          <a:p>
            <a:pPr marL="514350" indent="-514350" algn="r" eaLnBrk="1" hangingPunct="1">
              <a:buFont typeface="+mj-lt"/>
              <a:buAutoNum type="arabicPeriod"/>
              <a:defRPr/>
            </a:pPr>
            <a:endParaRPr lang="ar-EG" sz="2800" b="1" dirty="0">
              <a:solidFill>
                <a:schemeClr val="accent1"/>
              </a:solidFill>
              <a:cs typeface="Akhbar MT" pitchFamily="2" charset="-78"/>
            </a:endParaRPr>
          </a:p>
          <a:p>
            <a:pPr marL="514350" indent="-514350" algn="r" eaLnBrk="1" hangingPunct="1">
              <a:buFont typeface="+mj-lt"/>
              <a:buAutoNum type="arabicPeriod"/>
              <a:defRPr/>
            </a:pPr>
            <a:r>
              <a:rPr lang="ar-EG" sz="2800" b="1" dirty="0">
                <a:solidFill>
                  <a:schemeClr val="accent1"/>
                </a:solidFill>
                <a:cs typeface="Akhbar MT" pitchFamily="2" charset="-78"/>
              </a:rPr>
              <a:t>أحافظُ على العبادة شكر</a:t>
            </a:r>
            <a:r>
              <a:rPr lang="ar-SA" sz="2800" b="1" dirty="0">
                <a:solidFill>
                  <a:schemeClr val="accent1"/>
                </a:solidFill>
                <a:cs typeface="Akhbar MT" pitchFamily="2" charset="-78"/>
              </a:rPr>
              <a:t>ً</a:t>
            </a:r>
            <a:r>
              <a:rPr lang="ar-EG" sz="2800" b="1" dirty="0">
                <a:solidFill>
                  <a:schemeClr val="accent1"/>
                </a:solidFill>
                <a:cs typeface="Akhbar MT" pitchFamily="2" charset="-78"/>
              </a:rPr>
              <a:t>ا لله على نعمه عليّ.</a:t>
            </a:r>
          </a:p>
          <a:p>
            <a:pPr marL="514350" indent="-514350" algn="r" eaLnBrk="1" hangingPunct="1">
              <a:buFont typeface="+mj-lt"/>
              <a:buAutoNum type="arabicPeriod"/>
              <a:defRPr/>
            </a:pPr>
            <a:endParaRPr lang="ar-EG" sz="2800" b="1" dirty="0">
              <a:solidFill>
                <a:schemeClr val="accent1"/>
              </a:solidFill>
              <a:cs typeface="Akhbar MT" pitchFamily="2" charset="-78"/>
            </a:endParaRPr>
          </a:p>
          <a:p>
            <a:pPr marL="514350" indent="-514350" algn="r" eaLnBrk="1" hangingPunct="1">
              <a:buFont typeface="+mj-lt"/>
              <a:buAutoNum type="arabicPeriod"/>
              <a:defRPr/>
            </a:pPr>
            <a:r>
              <a:rPr lang="ar-EG" sz="2800" b="1" dirty="0">
                <a:solidFill>
                  <a:schemeClr val="accent1"/>
                </a:solidFill>
                <a:cs typeface="Akhbar MT" pitchFamily="2" charset="-78"/>
              </a:rPr>
              <a:t>أثني على طعام أهل بيتي ولا أذمه.</a:t>
            </a:r>
          </a:p>
          <a:p>
            <a:pPr marL="514350" indent="-514350" algn="r" eaLnBrk="1" hangingPunct="1">
              <a:buFont typeface="+mj-lt"/>
              <a:buAutoNum type="arabicPeriod"/>
              <a:defRPr/>
            </a:pPr>
            <a:endParaRPr lang="ar-EG" sz="2800" b="1" dirty="0">
              <a:solidFill>
                <a:schemeClr val="accent1"/>
              </a:solidFill>
              <a:cs typeface="Akhbar MT" pitchFamily="2" charset="-78"/>
            </a:endParaRPr>
          </a:p>
          <a:p>
            <a:pPr marL="514350" indent="-514350" algn="r" eaLnBrk="1" hangingPunct="1">
              <a:buFont typeface="+mj-lt"/>
              <a:buAutoNum type="arabicPeriod"/>
              <a:defRPr/>
            </a:pPr>
            <a:r>
              <a:rPr lang="ar-EG" sz="2800" b="1" dirty="0">
                <a:solidFill>
                  <a:schemeClr val="accent1"/>
                </a:solidFill>
                <a:cs typeface="Akhbar MT" pitchFamily="2" charset="-78"/>
              </a:rPr>
              <a:t>الطعام الذي لا أشتهيه أتركه ولا أعيبه.</a:t>
            </a:r>
            <a:endParaRPr lang="uk-UA" sz="2800" b="1" dirty="0">
              <a:solidFill>
                <a:schemeClr val="accent1"/>
              </a:solidFill>
              <a:cs typeface="Akhbar MT" pitchFamily="2" charset="-78"/>
            </a:endParaRPr>
          </a:p>
          <a:p>
            <a:pPr marL="514350" indent="-514350" algn="r" eaLnBrk="1" hangingPunct="1">
              <a:buFont typeface="+mj-lt"/>
              <a:buAutoNum type="arabicPeriod"/>
              <a:defRPr/>
            </a:pPr>
            <a:endParaRPr lang="ar-EG" sz="2800" b="1" dirty="0">
              <a:solidFill>
                <a:schemeClr val="accent1"/>
              </a:solidFill>
              <a:cs typeface="Akhbar MT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3214A2F-2DFC-274A-07E1-7B7E5E624FA4}"/>
              </a:ext>
            </a:extLst>
          </p:cNvPr>
          <p:cNvSpPr txBox="1"/>
          <p:nvPr/>
        </p:nvSpPr>
        <p:spPr>
          <a:xfrm>
            <a:off x="320566" y="6088559"/>
            <a:ext cx="3767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436DB1"/>
                </a:solidFill>
                <a:latin typeface="Calibri" pitchFamily="34" charset="0"/>
                <a:cs typeface="Calibri" pitchFamily="34" charset="0"/>
              </a:rPr>
              <a:t>الحوار والمناقشة</a:t>
            </a:r>
          </a:p>
        </p:txBody>
      </p:sp>
    </p:spTree>
    <p:extLst>
      <p:ext uri="{BB962C8B-B14F-4D97-AF65-F5344CB8AC3E}">
        <p14:creationId xmlns:p14="http://schemas.microsoft.com/office/powerpoint/2010/main" val="39912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0E78DF41-9A1F-3555-26D8-FC2DD8F8908E}"/>
              </a:ext>
            </a:extLst>
          </p:cNvPr>
          <p:cNvSpPr txBox="1"/>
          <p:nvPr/>
        </p:nvSpPr>
        <p:spPr>
          <a:xfrm>
            <a:off x="1884835" y="1827802"/>
            <a:ext cx="4777081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133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ورقة عمل تفاعليه ...</a:t>
            </a:r>
          </a:p>
          <a:p>
            <a:pPr algn="ctr"/>
            <a:r>
              <a:rPr lang="ar-SA" sz="2133" dirty="0">
                <a:latin typeface="Calibri" panose="020F0502020204030204" pitchFamily="34" charset="0"/>
                <a:cs typeface="Calibri" panose="020F0502020204030204" pitchFamily="34" charset="0"/>
              </a:rPr>
              <a:t>اضغط على الصفحة تنقلك للرابط 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785D143A-F226-1A37-3AEC-E8253CB905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225" y="2663284"/>
            <a:ext cx="2849780" cy="4194716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01058126-AE78-DEC0-0500-B5F261090D6B}"/>
              </a:ext>
            </a:extLst>
          </p:cNvPr>
          <p:cNvSpPr txBox="1"/>
          <p:nvPr/>
        </p:nvSpPr>
        <p:spPr>
          <a:xfrm>
            <a:off x="1688719" y="5514041"/>
            <a:ext cx="12930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200" dirty="0">
                <a:latin typeface="Calibri" panose="020F0502020204030204" pitchFamily="34" charset="0"/>
                <a:cs typeface="mohammad bold art 1" pitchFamily="2" charset="-78"/>
              </a:rPr>
              <a:t>جميع أوراق العمل موجوده في </a:t>
            </a:r>
          </a:p>
          <a:p>
            <a:pPr algn="ctr"/>
            <a:r>
              <a:rPr lang="ar-SA" sz="1200" dirty="0">
                <a:latin typeface="Calibri" panose="020F0502020204030204" pitchFamily="34" charset="0"/>
                <a:cs typeface="mohammad bold art 1" pitchFamily="2" charset="-78"/>
              </a:rPr>
              <a:t>قناة البيان </a:t>
            </a:r>
          </a:p>
        </p:txBody>
      </p:sp>
      <p:pic>
        <p:nvPicPr>
          <p:cNvPr id="10" name="884AEA23-EA58-47EB-8C88-9CE646949802-L0-001.png" descr="884AEA23-EA58-47EB-8C88-9CE646949802-L0-001.png">
            <a:hlinkClick r:id="rId3"/>
            <a:extLst>
              <a:ext uri="{FF2B5EF4-FFF2-40B4-BE49-F238E27FC236}">
                <a16:creationId xmlns:a16="http://schemas.microsoft.com/office/drawing/2014/main" id="{BBE5A451-1685-36BB-895A-B1A8E83D4A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61339" y="4252316"/>
            <a:ext cx="1175033" cy="117503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" name="صورة 3" descr="صورة تحتوي على نص, خط يد, لقطة شاشة, مستطيل&#10;&#10;تم إنشاء الوصف تلقائياً">
            <a:hlinkClick r:id="rId5"/>
            <a:extLst>
              <a:ext uri="{FF2B5EF4-FFF2-40B4-BE49-F238E27FC236}">
                <a16:creationId xmlns:a16="http://schemas.microsoft.com/office/drawing/2014/main" id="{9A71C1CD-D7EA-95CE-6198-F974E2875A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730" y="0"/>
            <a:ext cx="4929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1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</a:blip>
          <a:srcRect/>
          <a:stretch>
            <a:fillRect/>
          </a:stretch>
        </p:blipFill>
        <p:spPr>
          <a:xfrm rot="867078">
            <a:off x="5817567" y="1851673"/>
            <a:ext cx="4512428" cy="444750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E500BB9-C122-4D0F-BA35-06BD8D64F1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926" b="22639"/>
          <a:stretch/>
        </p:blipFill>
        <p:spPr>
          <a:xfrm rot="20769807">
            <a:off x="1773598" y="2044043"/>
            <a:ext cx="5150813" cy="406276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60B3BEC-954D-4613-A821-34802FA3CA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198" y="2407982"/>
            <a:ext cx="3241165" cy="2732708"/>
          </a:xfrm>
          <a:prstGeom prst="rect">
            <a:avLst/>
          </a:prstGeom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C706E2F3-7F96-4BB7-A645-50FCBEAF9A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7849" flipH="1">
            <a:off x="5735931" y="4674569"/>
            <a:ext cx="596635" cy="93224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410DB58-38B4-48D9-9639-472604B2EBF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rgbClr val="EEECE1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166985"/>
            <a:ext cx="4984836" cy="73526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D5CBD0F-FC9C-4AEA-84E9-5FD4629710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85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26" y="255671"/>
            <a:ext cx="4106441" cy="60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01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قرطاسية&#10;&#10;تم إنشاء الوصف تلقائياً">
            <a:extLst>
              <a:ext uri="{FF2B5EF4-FFF2-40B4-BE49-F238E27FC236}">
                <a16:creationId xmlns:a16="http://schemas.microsoft.com/office/drawing/2014/main" id="{10935124-72B1-494E-BC23-EA3A59057F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349" y="1909036"/>
            <a:ext cx="3744416" cy="3039928"/>
          </a:xfrm>
          <a:prstGeom prst="rect">
            <a:avLst/>
          </a:prstGeom>
        </p:spPr>
      </p:pic>
      <p:sp>
        <p:nvSpPr>
          <p:cNvPr id="8" name="عنوان 1">
            <a:extLst>
              <a:ext uri="{FF2B5EF4-FFF2-40B4-BE49-F238E27FC236}">
                <a16:creationId xmlns:a16="http://schemas.microsoft.com/office/drawing/2014/main" id="{A72B0EAC-7291-4F8C-97FF-FA7F2945B0A0}"/>
              </a:ext>
            </a:extLst>
          </p:cNvPr>
          <p:cNvSpPr txBox="1">
            <a:spLocks/>
          </p:cNvSpPr>
          <p:nvPr/>
        </p:nvSpPr>
        <p:spPr>
          <a:xfrm>
            <a:off x="5919125" y="1724395"/>
            <a:ext cx="2136812" cy="82040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1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  <a:cs typeface="Calibri" pitchFamily="34" charset="0"/>
              </a:rPr>
              <a:t>التقويم</a:t>
            </a:r>
            <a:r>
              <a:rPr lang="ar-SA" sz="8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</a:p>
        </p:txBody>
      </p:sp>
      <p:pic>
        <p:nvPicPr>
          <p:cNvPr id="3" name="صورة 2" descr="صورة تحتوي على نص, لقطة شاشة, التصميم, الخط&#10;&#10;تم إنشاء الوصف تلقائياً">
            <a:extLst>
              <a:ext uri="{FF2B5EF4-FFF2-40B4-BE49-F238E27FC236}">
                <a16:creationId xmlns:a16="http://schemas.microsoft.com/office/drawing/2014/main" id="{577F0AD4-22FA-2356-C329-1531D3F295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73"/>
          <a:stretch/>
        </p:blipFill>
        <p:spPr>
          <a:xfrm>
            <a:off x="2197406" y="3389586"/>
            <a:ext cx="3851560" cy="303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80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>
            <a:extLst>
              <a:ext uri="{FF2B5EF4-FFF2-40B4-BE49-F238E27FC236}">
                <a16:creationId xmlns:a16="http://schemas.microsoft.com/office/drawing/2014/main" id="{AB1D9080-B7AD-4748-AE5F-905D2E742C52}"/>
              </a:ext>
            </a:extLst>
          </p:cNvPr>
          <p:cNvSpPr/>
          <p:nvPr/>
        </p:nvSpPr>
        <p:spPr>
          <a:xfrm>
            <a:off x="3849816" y="3242904"/>
            <a:ext cx="7999755" cy="104644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ar-SA" sz="3200" kern="0" dirty="0">
                <a:solidFill>
                  <a:srgbClr val="3A3B44"/>
                </a:solidFill>
                <a:latin typeface="(A) Arslan Wessam B" pitchFamily="66" charset="-78"/>
                <a:cs typeface="(A) Arslan Wessam B" pitchFamily="66" charset="-78"/>
                <a:sym typeface="Calibri"/>
              </a:rPr>
              <a:t>استودعكن الله طالباتي الغاليات </a:t>
            </a:r>
          </a:p>
          <a:p>
            <a:pPr algn="ctr" defTabSz="609630">
              <a:defRPr/>
            </a:pPr>
            <a:r>
              <a:rPr lang="ar-SA" sz="3200" kern="0" dirty="0">
                <a:solidFill>
                  <a:srgbClr val="3A3B44"/>
                </a:solidFill>
                <a:latin typeface="(A) Arslan Wessam B" pitchFamily="66" charset="-78"/>
                <a:cs typeface="(A) Arslan Wessam B" pitchFamily="66" charset="-78"/>
                <a:sym typeface="Calibri"/>
              </a:rPr>
              <a:t>وبارك الله فيكن ووفقكن لكل ما يحبه الله و </a:t>
            </a:r>
            <a:r>
              <a:rPr lang="ar-SA" sz="3200" kern="0" dirty="0" err="1">
                <a:solidFill>
                  <a:srgbClr val="3A3B44"/>
                </a:solidFill>
                <a:latin typeface="(A) Arslan Wessam B" pitchFamily="66" charset="-78"/>
                <a:cs typeface="(A) Arslan Wessam B" pitchFamily="66" charset="-78"/>
                <a:sym typeface="Calibri"/>
              </a:rPr>
              <a:t>يرضاه</a:t>
            </a:r>
            <a:endParaRPr lang="ar-SA" sz="3200" kern="0" dirty="0">
              <a:solidFill>
                <a:srgbClr val="3A3B44"/>
              </a:solidFill>
              <a:latin typeface="(A) Arslan Wessam B" pitchFamily="66" charset="-78"/>
              <a:cs typeface="(A) Arslan Wessam B" pitchFamily="66" charset="-78"/>
              <a:sym typeface="Calibri"/>
            </a:endParaRPr>
          </a:p>
        </p:txBody>
      </p:sp>
      <p:pic>
        <p:nvPicPr>
          <p:cNvPr id="12" name="Picture 19">
            <a:extLst>
              <a:ext uri="{FF2B5EF4-FFF2-40B4-BE49-F238E27FC236}">
                <a16:creationId xmlns:a16="http://schemas.microsoft.com/office/drawing/2014/main" id="{8D1A0EAE-A204-4FA3-832A-C088AD8AB8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5071873" y="2648989"/>
            <a:ext cx="596635" cy="932243"/>
          </a:xfrm>
          <a:prstGeom prst="rect">
            <a:avLst/>
          </a:prstGeom>
        </p:spPr>
      </p:pic>
      <p:sp>
        <p:nvSpPr>
          <p:cNvPr id="14" name="بسم الله الرحمن الرحيم والصلاة والسلام على الرسول الأمين سيدنا محمد وعلى آله وصحبه أجمعين…">
            <a:extLst>
              <a:ext uri="{FF2B5EF4-FFF2-40B4-BE49-F238E27FC236}">
                <a16:creationId xmlns:a16="http://schemas.microsoft.com/office/drawing/2014/main" id="{3600A637-84A4-4FB6-8169-984D3CBA55A6}"/>
              </a:ext>
            </a:extLst>
          </p:cNvPr>
          <p:cNvSpPr txBox="1">
            <a:spLocks/>
          </p:cNvSpPr>
          <p:nvPr/>
        </p:nvSpPr>
        <p:spPr>
          <a:xfrm>
            <a:off x="4753897" y="4606264"/>
            <a:ext cx="4368800" cy="55398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6933" tIns="16933" rIns="16933" bIns="16933" anchor="ctr">
            <a:normAutofit/>
          </a:bodyPr>
          <a:lstStyle/>
          <a:p>
            <a:pPr defTabSz="164558">
              <a:defRPr sz="3956" b="0" spc="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halid Art bold"/>
                <a:ea typeface="Khalid Art bold"/>
                <a:cs typeface="Khalid Art bold"/>
                <a:sym typeface="Khalid Art bold"/>
              </a:rPr>
              <a:t>قناة البيان للعروض والعلوم الشرعية </a:t>
            </a:r>
            <a:r>
              <a:rPr lang="ar-SA" sz="24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halid Art bold"/>
                <a:ea typeface="Khalid Art bold"/>
                <a:cs typeface="Khalid Art bold"/>
                <a:sym typeface="Khalid Art bold"/>
              </a:rPr>
              <a:t> </a:t>
            </a:r>
          </a:p>
        </p:txBody>
      </p:sp>
      <p:pic>
        <p:nvPicPr>
          <p:cNvPr id="15" name="884AEA23-EA58-47EB-8C88-9CE646949802-L0-001.png" descr="884AEA23-EA58-47EB-8C88-9CE646949802-L0-001.png">
            <a:hlinkClick r:id="rId4"/>
            <a:extLst>
              <a:ext uri="{FF2B5EF4-FFF2-40B4-BE49-F238E27FC236}">
                <a16:creationId xmlns:a16="http://schemas.microsoft.com/office/drawing/2014/main" id="{3060B5F3-75B5-43C1-ABF7-6E40BF4D20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38297" y="5308935"/>
            <a:ext cx="665931" cy="66593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639243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D3D36A6C-4A2B-4631-A149-F2DAA1E86447}"/>
              </a:ext>
            </a:extLst>
          </p:cNvPr>
          <p:cNvSpPr/>
          <p:nvPr/>
        </p:nvSpPr>
        <p:spPr>
          <a:xfrm>
            <a:off x="3416361" y="4136947"/>
            <a:ext cx="5591595" cy="4339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defTabSz="914446">
              <a:lnSpc>
                <a:spcPct val="90000"/>
              </a:lnSpc>
              <a:spcAft>
                <a:spcPts val="600"/>
              </a:spcAft>
            </a:pPr>
            <a:r>
              <a:rPr lang="ar-SA" sz="2400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29LT Zarid Serif Rg" panose="00000100000000000000" pitchFamily="2" charset="-78"/>
                <a:cs typeface="29LT Zarid Serif Rg" panose="00000100000000000000" pitchFamily="2" charset="-78"/>
              </a:rPr>
              <a:t>”الحمد لله الذي هدانا لهذا وما كنا لنهتدي لولا أن هدانا الله  ”</a:t>
            </a:r>
            <a:endParaRPr lang="en-US" sz="2400" b="1" dirty="0">
              <a:ln w="12700">
                <a:noFill/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29LT Zarid Serif Rg" panose="00000100000000000000" pitchFamily="2" charset="-78"/>
              <a:cs typeface="29LT Zarid Serif Rg" panose="00000100000000000000" pitchFamily="2" charset="-78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6BEEB35-732A-493C-AB68-0286723C9137}"/>
              </a:ext>
            </a:extLst>
          </p:cNvPr>
          <p:cNvSpPr/>
          <p:nvPr/>
        </p:nvSpPr>
        <p:spPr>
          <a:xfrm>
            <a:off x="3817310" y="4523286"/>
            <a:ext cx="4735592" cy="8433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446">
              <a:lnSpc>
                <a:spcPct val="90000"/>
              </a:lnSpc>
              <a:spcAft>
                <a:spcPts val="600"/>
              </a:spcAft>
            </a:pPr>
            <a:r>
              <a:rPr lang="ar-SA" sz="2400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29LT Zarid Serif Rg" panose="00000100000000000000" pitchFamily="2" charset="-78"/>
                <a:cs typeface="29LT Zarid Serif Rg" panose="00000100000000000000" pitchFamily="2" charset="-78"/>
              </a:rPr>
              <a:t>لا تنسوني ووالدي ولجميع المسلمين من دعواتكم  </a:t>
            </a:r>
          </a:p>
          <a:p>
            <a:pPr algn="ctr" defTabSz="914446">
              <a:lnSpc>
                <a:spcPct val="90000"/>
              </a:lnSpc>
              <a:spcAft>
                <a:spcPts val="600"/>
              </a:spcAft>
            </a:pPr>
            <a:r>
              <a:rPr lang="ar-SA" sz="2400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29LT Zarid Serif Rg" panose="00000100000000000000" pitchFamily="2" charset="-78"/>
                <a:cs typeface="29LT Zarid Serif Rg" panose="00000100000000000000" pitchFamily="2" charset="-78"/>
              </a:rPr>
              <a:t>أختكم في الله لؤلؤة العتيق</a:t>
            </a:r>
            <a:endParaRPr lang="en-US" sz="2400" b="1" dirty="0">
              <a:ln w="12700">
                <a:noFill/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29LT Zarid Serif Rg" panose="00000100000000000000" pitchFamily="2" charset="-78"/>
              <a:cs typeface="29LT Zarid Serif Rg" panose="00000100000000000000" pitchFamily="2" charset="-78"/>
            </a:endParaRPr>
          </a:p>
        </p:txBody>
      </p:sp>
      <p:pic>
        <p:nvPicPr>
          <p:cNvPr id="10" name="صورة 9" descr="photo_2021-01-20_12-38-27.jpg">
            <a:extLst>
              <a:ext uri="{FF2B5EF4-FFF2-40B4-BE49-F238E27FC236}">
                <a16:creationId xmlns:a16="http://schemas.microsoft.com/office/drawing/2014/main" id="{F667D630-34E1-436D-96CA-A16945BC6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307" y="973482"/>
            <a:ext cx="2623405" cy="26234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بسم الله الرحمن الرحيم والصلاة والسلام على الرسول الأمين سيدنا محمد وعلى آله وصحبه أجمعين…">
            <a:extLst>
              <a:ext uri="{FF2B5EF4-FFF2-40B4-BE49-F238E27FC236}">
                <a16:creationId xmlns:a16="http://schemas.microsoft.com/office/drawing/2014/main" id="{3AFAD7E1-2341-4F65-8A9D-A60734BA733E}"/>
              </a:ext>
            </a:extLst>
          </p:cNvPr>
          <p:cNvSpPr txBox="1">
            <a:spLocks/>
          </p:cNvSpPr>
          <p:nvPr/>
        </p:nvSpPr>
        <p:spPr>
          <a:xfrm>
            <a:off x="4258892" y="5366594"/>
            <a:ext cx="3852428" cy="540060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pPr algn="ctr" defTabSz="246836" rtl="1">
              <a:defRPr sz="3956" b="0" spc="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halid Art bold"/>
                <a:ea typeface="Khalid Art bold"/>
                <a:cs typeface="Khalid Art bold"/>
                <a:sym typeface="Khalid Art bold"/>
              </a:rPr>
              <a:t>قناة البيان للعروض والعلوم الشرعية </a:t>
            </a:r>
            <a:r>
              <a:rPr lang="ar-SA" sz="20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halid Art bold"/>
                <a:ea typeface="Khalid Art bold"/>
                <a:cs typeface="Khalid Art bold"/>
                <a:sym typeface="Khalid Art bold"/>
              </a:rPr>
              <a:t> </a:t>
            </a:r>
          </a:p>
        </p:txBody>
      </p:sp>
      <p:pic>
        <p:nvPicPr>
          <p:cNvPr id="12" name="884AEA23-EA58-47EB-8C88-9CE646949802-L0-001.png" descr="884AEA23-EA58-47EB-8C88-9CE646949802-L0-001.png">
            <a:hlinkClick r:id="rId3"/>
            <a:extLst>
              <a:ext uri="{FF2B5EF4-FFF2-40B4-BE49-F238E27FC236}">
                <a16:creationId xmlns:a16="http://schemas.microsoft.com/office/drawing/2014/main" id="{D3F59D43-4C6D-497E-9F2B-455F2DF2F54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87084" y="6071541"/>
            <a:ext cx="396044" cy="39604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195499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66F7BE7-E0D2-45B7-A2D3-0460127B6A43}"/>
              </a:ext>
            </a:extLst>
          </p:cNvPr>
          <p:cNvSpPr txBox="1"/>
          <p:nvPr/>
        </p:nvSpPr>
        <p:spPr>
          <a:xfrm>
            <a:off x="2741876" y="1977526"/>
            <a:ext cx="77097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﴿ وَاللَّهُ أَخْرَجَكُمْ مِنْ بُطُونِ أُمَّهَاتِكُمْ لَا تَعْلَمُونَ شَيْئًا وَجَعَلَ لَكُمُ السَّمْعَ وَالْأَبْصَارَ وَالْأَفْئِدَةَ لَعَلَّكُمْ تَشْكُرُونَ ﴾</a:t>
            </a:r>
            <a:endParaRPr lang="ar-SA" sz="6000" dirty="0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75EFE01B-5079-41FE-867E-76C9064C8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504" y="690540"/>
            <a:ext cx="1846304" cy="2021840"/>
          </a:xfrm>
          <a:prstGeom prst="rect">
            <a:avLst/>
          </a:prstGeom>
        </p:spPr>
      </p:pic>
      <p:pic>
        <p:nvPicPr>
          <p:cNvPr id="2" name="Google Shape;182;p29">
            <a:extLst>
              <a:ext uri="{FF2B5EF4-FFF2-40B4-BE49-F238E27FC236}">
                <a16:creationId xmlns:a16="http://schemas.microsoft.com/office/drawing/2014/main" id="{6C27BF9D-9216-B19D-D7B4-61F144588A40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16734" r="8892" b="18300"/>
          <a:stretch/>
        </p:blipFill>
        <p:spPr>
          <a:xfrm flipH="1">
            <a:off x="9840056" y="0"/>
            <a:ext cx="2690036" cy="8460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60EFCB1-8A94-8F22-5F27-009A78AD4505}"/>
              </a:ext>
            </a:extLst>
          </p:cNvPr>
          <p:cNvSpPr txBox="1"/>
          <p:nvPr/>
        </p:nvSpPr>
        <p:spPr>
          <a:xfrm>
            <a:off x="9073364" y="198897"/>
            <a:ext cx="2520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مدخل للوحدة </a:t>
            </a:r>
            <a:endParaRPr lang="ar-SA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13E9412-9417-29CF-3EA0-84A954DFA52F}"/>
              </a:ext>
            </a:extLst>
          </p:cNvPr>
          <p:cNvSpPr txBox="1"/>
          <p:nvPr/>
        </p:nvSpPr>
        <p:spPr>
          <a:xfrm>
            <a:off x="1573185" y="3324654"/>
            <a:ext cx="978366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latin typeface="Calibri" panose="020F0502020204030204" pitchFamily="34" charset="0"/>
                <a:cs typeface="Calibri" panose="020F0502020204030204" pitchFamily="34" charset="0"/>
              </a:rPr>
              <a:t>قيمة الشكر من أهم القيم بها يظهر ثناء العبد لربه وشكره على ما أنعم ويستعين بها على الطاعة ..</a:t>
            </a:r>
          </a:p>
          <a:p>
            <a:pPr algn="ctr"/>
            <a:r>
              <a:rPr lang="ar-SA" sz="3200" dirty="0">
                <a:latin typeface="Calibri" panose="020F0502020204030204" pitchFamily="34" charset="0"/>
                <a:cs typeface="Calibri" panose="020F0502020204030204" pitchFamily="34" charset="0"/>
              </a:rPr>
              <a:t>فشكر الله يزيد النعم ويبقيها وجحدان ذلك الشي يزيل النعم .. </a:t>
            </a:r>
          </a:p>
          <a:p>
            <a:pPr algn="ctr"/>
            <a:r>
              <a:rPr lang="ar-SA" sz="3200" dirty="0">
                <a:latin typeface="Calibri" panose="020F0502020204030204" pitchFamily="34" charset="0"/>
                <a:cs typeface="Calibri" panose="020F0502020204030204" pitchFamily="34" charset="0"/>
              </a:rPr>
              <a:t> ولقد كان </a:t>
            </a:r>
            <a:r>
              <a:rPr lang="ar-SA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قُدوتنا</a:t>
            </a:r>
            <a:r>
              <a:rPr lang="ar-SA" sz="3200" dirty="0">
                <a:latin typeface="Calibri" panose="020F0502020204030204" pitchFamily="34" charset="0"/>
                <a:cs typeface="Calibri" panose="020F0502020204030204" pitchFamily="34" charset="0"/>
              </a:rPr>
              <a:t> محمد صلى الله عليه وسلم أكثر الناس اعترافًا بنعم الله وشكرًا لله عليها وتسخيرها في مرضاته.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5470;p51">
            <a:extLst>
              <a:ext uri="{FF2B5EF4-FFF2-40B4-BE49-F238E27FC236}">
                <a16:creationId xmlns:a16="http://schemas.microsoft.com/office/drawing/2014/main" id="{7C62FA4B-E057-4ED8-C56C-D737F25A7F27}"/>
              </a:ext>
            </a:extLst>
          </p:cNvPr>
          <p:cNvGrpSpPr/>
          <p:nvPr/>
        </p:nvGrpSpPr>
        <p:grpSpPr>
          <a:xfrm>
            <a:off x="1682496" y="1844993"/>
            <a:ext cx="10208477" cy="4383889"/>
            <a:chOff x="3838901" y="3361302"/>
            <a:chExt cx="1882759" cy="597060"/>
          </a:xfrm>
          <a:solidFill>
            <a:schemeClr val="bg1"/>
          </a:solidFill>
        </p:grpSpPr>
        <p:grpSp>
          <p:nvGrpSpPr>
            <p:cNvPr id="8" name="Google Shape;5478;p51">
              <a:extLst>
                <a:ext uri="{FF2B5EF4-FFF2-40B4-BE49-F238E27FC236}">
                  <a16:creationId xmlns:a16="http://schemas.microsoft.com/office/drawing/2014/main" id="{15CA5543-1A3E-E9FE-E89D-B6C7E897AD7D}"/>
                </a:ext>
              </a:extLst>
            </p:cNvPr>
            <p:cNvGrpSpPr/>
            <p:nvPr/>
          </p:nvGrpSpPr>
          <p:grpSpPr>
            <a:xfrm>
              <a:off x="3838901" y="3361302"/>
              <a:ext cx="442967" cy="597060"/>
              <a:chOff x="3838901" y="3361302"/>
              <a:chExt cx="442967" cy="597060"/>
            </a:xfrm>
            <a:grpFill/>
          </p:grpSpPr>
          <p:sp>
            <p:nvSpPr>
              <p:cNvPr id="18" name="Google Shape;5479;p51">
                <a:extLst>
                  <a:ext uri="{FF2B5EF4-FFF2-40B4-BE49-F238E27FC236}">
                    <a16:creationId xmlns:a16="http://schemas.microsoft.com/office/drawing/2014/main" id="{0CA82746-0876-F268-C941-2B2264279857}"/>
                  </a:ext>
                </a:extLst>
              </p:cNvPr>
              <p:cNvSpPr/>
              <p:nvPr/>
            </p:nvSpPr>
            <p:spPr>
              <a:xfrm>
                <a:off x="3838901" y="3361302"/>
                <a:ext cx="441300" cy="136500"/>
              </a:xfrm>
              <a:prstGeom prst="flowChartAlternateProcess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rtl="0"/>
                <a:r>
                  <a:rPr lang="ar-SA" sz="2400" dirty="0">
                    <a:latin typeface="Tahoma" panose="020B0604030504040204" pitchFamily="34" charset="0"/>
                    <a:ea typeface="Tahoma" panose="020B0604030504040204" pitchFamily="34" charset="0"/>
                    <a:cs typeface="+mn-cs"/>
                  </a:rPr>
                  <a:t>ماذا أريد أن أتعلم أكثر؟</a:t>
                </a:r>
                <a:endParaRPr sz="2400" dirty="0">
                  <a:latin typeface="Tahoma" panose="020B0604030504040204" pitchFamily="34" charset="0"/>
                  <a:ea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9" name="Google Shape;5480;p51">
                <a:extLst>
                  <a:ext uri="{FF2B5EF4-FFF2-40B4-BE49-F238E27FC236}">
                    <a16:creationId xmlns:a16="http://schemas.microsoft.com/office/drawing/2014/main" id="{D581576C-3647-4CFF-C7D1-7A0138D70E57}"/>
                  </a:ext>
                </a:extLst>
              </p:cNvPr>
              <p:cNvSpPr/>
              <p:nvPr/>
            </p:nvSpPr>
            <p:spPr>
              <a:xfrm>
                <a:off x="3838901" y="3538947"/>
                <a:ext cx="442967" cy="419415"/>
              </a:xfrm>
              <a:prstGeom prst="flowChartAlternateProcess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lang="ar-SA" sz="2400" dirty="0">
                  <a:cs typeface="+mn-cs"/>
                </a:endParaRPr>
              </a:p>
              <a:p>
                <a:pPr algn="l" rtl="0"/>
                <a:endParaRPr sz="2400" dirty="0">
                  <a:cs typeface="+mn-cs"/>
                </a:endParaRPr>
              </a:p>
            </p:txBody>
          </p:sp>
        </p:grpSp>
        <p:grpSp>
          <p:nvGrpSpPr>
            <p:cNvPr id="9" name="Google Shape;5485;p51">
              <a:extLst>
                <a:ext uri="{FF2B5EF4-FFF2-40B4-BE49-F238E27FC236}">
                  <a16:creationId xmlns:a16="http://schemas.microsoft.com/office/drawing/2014/main" id="{161B18F3-0B14-5854-FE43-7E30086DB100}"/>
                </a:ext>
              </a:extLst>
            </p:cNvPr>
            <p:cNvGrpSpPr/>
            <p:nvPr/>
          </p:nvGrpSpPr>
          <p:grpSpPr>
            <a:xfrm>
              <a:off x="4319387" y="3361302"/>
              <a:ext cx="442967" cy="597060"/>
              <a:chOff x="4319387" y="3361302"/>
              <a:chExt cx="442967" cy="597060"/>
            </a:xfrm>
            <a:grpFill/>
          </p:grpSpPr>
          <p:sp>
            <p:nvSpPr>
              <p:cNvPr id="16" name="Google Shape;5486;p51">
                <a:extLst>
                  <a:ext uri="{FF2B5EF4-FFF2-40B4-BE49-F238E27FC236}">
                    <a16:creationId xmlns:a16="http://schemas.microsoft.com/office/drawing/2014/main" id="{C1DA1B21-D05F-814C-3C8B-E012E7F794AA}"/>
                  </a:ext>
                </a:extLst>
              </p:cNvPr>
              <p:cNvSpPr/>
              <p:nvPr/>
            </p:nvSpPr>
            <p:spPr>
              <a:xfrm>
                <a:off x="4319387" y="3361302"/>
                <a:ext cx="441300" cy="136500"/>
              </a:xfrm>
              <a:prstGeom prst="flowChartAlternateProcess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rtl="0"/>
                <a:r>
                  <a:rPr lang="ar-SA" sz="2400" dirty="0">
                    <a:latin typeface="Tahoma" panose="020B0604030504040204" pitchFamily="34" charset="0"/>
                    <a:ea typeface="Tahoma" panose="020B0604030504040204" pitchFamily="34" charset="0"/>
                    <a:cs typeface="+mn-cs"/>
                  </a:rPr>
                  <a:t>ماذا تعلمت؟</a:t>
                </a:r>
                <a:endParaRPr sz="2400" dirty="0">
                  <a:latin typeface="Tahoma" panose="020B0604030504040204" pitchFamily="34" charset="0"/>
                  <a:ea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7" name="Google Shape;5487;p51">
                <a:extLst>
                  <a:ext uri="{FF2B5EF4-FFF2-40B4-BE49-F238E27FC236}">
                    <a16:creationId xmlns:a16="http://schemas.microsoft.com/office/drawing/2014/main" id="{A7A9FE1D-9B74-D409-60D5-753E54CD4E84}"/>
                  </a:ext>
                </a:extLst>
              </p:cNvPr>
              <p:cNvSpPr/>
              <p:nvPr/>
            </p:nvSpPr>
            <p:spPr>
              <a:xfrm>
                <a:off x="4319387" y="3538947"/>
                <a:ext cx="442967" cy="419415"/>
              </a:xfrm>
              <a:prstGeom prst="flowChartAlternateProcess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>
                  <a:cs typeface="+mn-cs"/>
                </a:endParaRPr>
              </a:p>
            </p:txBody>
          </p:sp>
        </p:grpSp>
        <p:grpSp>
          <p:nvGrpSpPr>
            <p:cNvPr id="10" name="Google Shape;5492;p51">
              <a:extLst>
                <a:ext uri="{FF2B5EF4-FFF2-40B4-BE49-F238E27FC236}">
                  <a16:creationId xmlns:a16="http://schemas.microsoft.com/office/drawing/2014/main" id="{02FB5EE4-BF31-3B75-DE6E-30957428A76B}"/>
                </a:ext>
              </a:extLst>
            </p:cNvPr>
            <p:cNvGrpSpPr/>
            <p:nvPr/>
          </p:nvGrpSpPr>
          <p:grpSpPr>
            <a:xfrm>
              <a:off x="4799873" y="3361302"/>
              <a:ext cx="442967" cy="597060"/>
              <a:chOff x="4799873" y="3361302"/>
              <a:chExt cx="442967" cy="597060"/>
            </a:xfrm>
            <a:grpFill/>
          </p:grpSpPr>
          <p:sp>
            <p:nvSpPr>
              <p:cNvPr id="14" name="Google Shape;5493;p51">
                <a:extLst>
                  <a:ext uri="{FF2B5EF4-FFF2-40B4-BE49-F238E27FC236}">
                    <a16:creationId xmlns:a16="http://schemas.microsoft.com/office/drawing/2014/main" id="{2C92229E-5D28-7097-67DF-93D02D1E3414}"/>
                  </a:ext>
                </a:extLst>
              </p:cNvPr>
              <p:cNvSpPr/>
              <p:nvPr/>
            </p:nvSpPr>
            <p:spPr>
              <a:xfrm>
                <a:off x="4799873" y="3361302"/>
                <a:ext cx="441300" cy="136500"/>
              </a:xfrm>
              <a:prstGeom prst="flowChartAlternateProcess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rtl="0"/>
                <a:r>
                  <a:rPr lang="ar-SA" sz="2400" dirty="0">
                    <a:latin typeface="Tahoma" panose="020B0604030504040204" pitchFamily="34" charset="0"/>
                    <a:ea typeface="Tahoma" panose="020B0604030504040204" pitchFamily="34" charset="0"/>
                    <a:cs typeface="+mn-cs"/>
                  </a:rPr>
                  <a:t>ماذا أريد أن أتعلم؟</a:t>
                </a:r>
                <a:endParaRPr sz="2400" dirty="0">
                  <a:latin typeface="Tahoma" panose="020B0604030504040204" pitchFamily="34" charset="0"/>
                  <a:ea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5" name="Google Shape;5494;p51">
                <a:extLst>
                  <a:ext uri="{FF2B5EF4-FFF2-40B4-BE49-F238E27FC236}">
                    <a16:creationId xmlns:a16="http://schemas.microsoft.com/office/drawing/2014/main" id="{2C95875B-54CB-3390-1C4D-03A171730B1B}"/>
                  </a:ext>
                </a:extLst>
              </p:cNvPr>
              <p:cNvSpPr/>
              <p:nvPr/>
            </p:nvSpPr>
            <p:spPr>
              <a:xfrm>
                <a:off x="4799873" y="3538947"/>
                <a:ext cx="442967" cy="419415"/>
              </a:xfrm>
              <a:prstGeom prst="flowChartAlternateProcess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>
                  <a:cs typeface="+mn-cs"/>
                </a:endParaRPr>
              </a:p>
            </p:txBody>
          </p:sp>
        </p:grpSp>
        <p:grpSp>
          <p:nvGrpSpPr>
            <p:cNvPr id="11" name="Google Shape;5499;p51">
              <a:extLst>
                <a:ext uri="{FF2B5EF4-FFF2-40B4-BE49-F238E27FC236}">
                  <a16:creationId xmlns:a16="http://schemas.microsoft.com/office/drawing/2014/main" id="{98A55104-3DF7-CCE0-425F-1F413EDF4D48}"/>
                </a:ext>
              </a:extLst>
            </p:cNvPr>
            <p:cNvGrpSpPr/>
            <p:nvPr/>
          </p:nvGrpSpPr>
          <p:grpSpPr>
            <a:xfrm>
              <a:off x="5280360" y="3361302"/>
              <a:ext cx="441300" cy="597060"/>
              <a:chOff x="5280360" y="3361302"/>
              <a:chExt cx="441300" cy="597060"/>
            </a:xfrm>
            <a:grpFill/>
          </p:grpSpPr>
          <p:sp>
            <p:nvSpPr>
              <p:cNvPr id="12" name="Google Shape;5500;p51">
                <a:extLst>
                  <a:ext uri="{FF2B5EF4-FFF2-40B4-BE49-F238E27FC236}">
                    <a16:creationId xmlns:a16="http://schemas.microsoft.com/office/drawing/2014/main" id="{24D3EBF3-ECE4-3ED4-B20D-ED0626A4BF55}"/>
                  </a:ext>
                </a:extLst>
              </p:cNvPr>
              <p:cNvSpPr/>
              <p:nvPr/>
            </p:nvSpPr>
            <p:spPr>
              <a:xfrm>
                <a:off x="5280360" y="3361302"/>
                <a:ext cx="441300" cy="136500"/>
              </a:xfrm>
              <a:prstGeom prst="flowChartAlternateProcess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rtl="0"/>
                <a:r>
                  <a:rPr lang="ar-SA" sz="2400" dirty="0">
                    <a:latin typeface="Tahoma" panose="020B0604030504040204" pitchFamily="34" charset="0"/>
                    <a:ea typeface="Tahoma" panose="020B0604030504040204" pitchFamily="34" charset="0"/>
                    <a:cs typeface="+mn-cs"/>
                  </a:rPr>
                  <a:t>ماذا أعرف؟</a:t>
                </a:r>
                <a:endParaRPr sz="2400" dirty="0">
                  <a:latin typeface="Tahoma" panose="020B0604030504040204" pitchFamily="34" charset="0"/>
                  <a:ea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3" name="Google Shape;5501;p51">
                <a:extLst>
                  <a:ext uri="{FF2B5EF4-FFF2-40B4-BE49-F238E27FC236}">
                    <a16:creationId xmlns:a16="http://schemas.microsoft.com/office/drawing/2014/main" id="{5CDE0193-3494-936A-2CDB-9A561707EF53}"/>
                  </a:ext>
                </a:extLst>
              </p:cNvPr>
              <p:cNvSpPr/>
              <p:nvPr/>
            </p:nvSpPr>
            <p:spPr>
              <a:xfrm>
                <a:off x="5280360" y="3538947"/>
                <a:ext cx="441300" cy="419415"/>
              </a:xfrm>
              <a:prstGeom prst="flowChartAlternateProcess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>
                  <a:cs typeface="+mn-cs"/>
                </a:endParaRPr>
              </a:p>
            </p:txBody>
          </p:sp>
        </p:grpSp>
      </p:grp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D2DCE9D8-B23F-625A-928D-447D6DADCDEE}"/>
              </a:ext>
            </a:extLst>
          </p:cNvPr>
          <p:cNvSpPr/>
          <p:nvPr/>
        </p:nvSpPr>
        <p:spPr>
          <a:xfrm>
            <a:off x="9884075" y="3534951"/>
            <a:ext cx="162103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ar-SA" sz="2400" b="1" dirty="0">
                <a:latin typeface="Tahoma" panose="020B0604030504040204" pitchFamily="34" charset="0"/>
                <a:ea typeface="Tahoma" panose="020B0604030504040204" pitchFamily="34" charset="0"/>
                <a:cs typeface="+mn-cs"/>
              </a:rPr>
              <a:t>ماذا تعرفين عن موضوع درسنا من خلال معلوماتك السابقة؟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1F444FB-F668-0A0B-0883-5D4126A5AD2C}"/>
              </a:ext>
            </a:extLst>
          </p:cNvPr>
          <p:cNvSpPr txBox="1"/>
          <p:nvPr/>
        </p:nvSpPr>
        <p:spPr>
          <a:xfrm>
            <a:off x="7242049" y="3429000"/>
            <a:ext cx="1820150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buClrTx/>
              <a:buFontTx/>
              <a:buNone/>
            </a:pPr>
            <a:r>
              <a:rPr lang="ar-SA" sz="24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+mn-cs"/>
              </a:rPr>
              <a:t>اقرئي الدرس قراءة صامته ثم استنتجي الأهداف التي سنحققها في درسنا..</a:t>
            </a:r>
          </a:p>
        </p:txBody>
      </p:sp>
      <p:sp>
        <p:nvSpPr>
          <p:cNvPr id="22" name="Google Shape;281;p37">
            <a:extLst>
              <a:ext uri="{FF2B5EF4-FFF2-40B4-BE49-F238E27FC236}">
                <a16:creationId xmlns:a16="http://schemas.microsoft.com/office/drawing/2014/main" id="{72D4E6EA-D536-A5A6-6CD0-68B98EAD4F6C}"/>
              </a:ext>
            </a:extLst>
          </p:cNvPr>
          <p:cNvSpPr txBox="1">
            <a:spLocks/>
          </p:cNvSpPr>
          <p:nvPr/>
        </p:nvSpPr>
        <p:spPr>
          <a:xfrm>
            <a:off x="9169901" y="497514"/>
            <a:ext cx="2335204" cy="42443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b="1" dirty="0">
                <a:latin typeface="El Messiri Medium" panose="00000600000000000000" pitchFamily="2" charset="-78"/>
                <a:cs typeface="+mn-cs"/>
              </a:rPr>
              <a:t>جدول التعلم</a:t>
            </a:r>
          </a:p>
        </p:txBody>
      </p:sp>
    </p:spTree>
    <p:extLst>
      <p:ext uri="{BB962C8B-B14F-4D97-AF65-F5344CB8AC3E}">
        <p14:creationId xmlns:p14="http://schemas.microsoft.com/office/powerpoint/2010/main" val="320372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509" b="13197"/>
          <a:stretch>
            <a:fillRect/>
          </a:stretch>
        </p:blipFill>
        <p:spPr>
          <a:xfrm rot="-5807476">
            <a:off x="8768549" y="-879787"/>
            <a:ext cx="1501245" cy="39260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3131">
            <a:off x="7631062" y="1554028"/>
            <a:ext cx="3468737" cy="5271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8447530">
            <a:off x="7027745" y="507743"/>
            <a:ext cx="1798161" cy="4871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589483">
            <a:off x="10241818" y="1395917"/>
            <a:ext cx="1798161" cy="4871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33561" y="276448"/>
            <a:ext cx="2672191" cy="13795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t="18107" b="13711"/>
          <a:stretch>
            <a:fillRect/>
          </a:stretch>
        </p:blipFill>
        <p:spPr>
          <a:xfrm>
            <a:off x="2313817" y="866109"/>
            <a:ext cx="1273255" cy="86812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200030" y="2192769"/>
            <a:ext cx="8562217" cy="642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27"/>
              </a:lnSpc>
              <a:spcBef>
                <a:spcPct val="0"/>
              </a:spcBef>
            </a:pPr>
            <a:r>
              <a:rPr lang="ar-SA" sz="2800" dirty="0">
                <a:ln w="0"/>
                <a:solidFill>
                  <a:srgbClr val="9067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G Ghareeb"/>
              </a:rPr>
              <a:t>يتوقع من الطلبة بعد نهاية الوحدة أن يكونوا قادرين على:</a:t>
            </a:r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F5AB9CE4-1D98-4D88-B7ED-3302DC4E5F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186661" y="1262323"/>
            <a:ext cx="746499" cy="694244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580623D-367F-4254-8EB1-FB9805CDCB3B}"/>
              </a:ext>
            </a:extLst>
          </p:cNvPr>
          <p:cNvSpPr txBox="1"/>
          <p:nvPr/>
        </p:nvSpPr>
        <p:spPr>
          <a:xfrm>
            <a:off x="4298011" y="3173229"/>
            <a:ext cx="705802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ar-SA" sz="2400" kern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بيان أهمية شكر الله على نعمه.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ar-SA" sz="2400" kern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ذكر أحب الأعمال إلى الله كما وردت في الحديث.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ar-SA" sz="2400" kern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بيان أثر الصبر في تكفير الذنوب.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ar-SA" sz="2400" kern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توضيح فضل الرباط في سبيل الله.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ar-SA" sz="2400" kern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حفظ الحديث المطلوب حفظه بإتقان.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ar-SA" sz="2400" kern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تقديم ترجمة موجزة لرواة الأحاديث.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ar-SA" sz="2400" kern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استنباط الفوائد من الأحاديث.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9E1F675D-1224-4B24-BFC5-FDE5637B7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1450" y="740111"/>
            <a:ext cx="204992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ar-EG" sz="4000" dirty="0">
                <a:ln w="0"/>
                <a:solidFill>
                  <a:srgbClr val="6A262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ماذا سنتعلم؟</a:t>
            </a:r>
            <a:endParaRPr lang="en-US" sz="4000" dirty="0">
              <a:ln w="0"/>
              <a:solidFill>
                <a:srgbClr val="6A262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5175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69132AAC-5FAB-45A9-B68C-0BF0DB064F8A}"/>
              </a:ext>
            </a:extLst>
          </p:cNvPr>
          <p:cNvSpPr txBox="1"/>
          <p:nvPr/>
        </p:nvSpPr>
        <p:spPr>
          <a:xfrm>
            <a:off x="2469896" y="770511"/>
            <a:ext cx="840232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ar-SA" sz="3200" dirty="0">
                <a:solidFill>
                  <a:srgbClr val="C00000"/>
                </a:solidFill>
              </a:rPr>
              <a:t>عزيزتي استمعي للحديث جيدا لتتمكني من القراءة بطلاقة</a:t>
            </a:r>
          </a:p>
        </p:txBody>
      </p:sp>
      <p:pic>
        <p:nvPicPr>
          <p:cNvPr id="5" name="Google Shape;182;p29">
            <a:extLst>
              <a:ext uri="{FF2B5EF4-FFF2-40B4-BE49-F238E27FC236}">
                <a16:creationId xmlns:a16="http://schemas.microsoft.com/office/drawing/2014/main" id="{3B6FA918-357C-D6D4-2310-4BDDC8EBAE2B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16734" r="8892" b="18300"/>
          <a:stretch/>
        </p:blipFill>
        <p:spPr>
          <a:xfrm flipH="1">
            <a:off x="9868574" y="27956"/>
            <a:ext cx="2690036" cy="84604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DD6FA92A-B775-4219-9B31-1C851EF27067}"/>
              </a:ext>
            </a:extLst>
          </p:cNvPr>
          <p:cNvSpPr txBox="1"/>
          <p:nvPr/>
        </p:nvSpPr>
        <p:spPr>
          <a:xfrm>
            <a:off x="9688046" y="260043"/>
            <a:ext cx="25202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1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استراتيجية القراءة الصامتة</a:t>
            </a:r>
            <a:endParaRPr lang="ar-SA" sz="12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" name="Google Shape;1188;p60">
            <a:extLst>
              <a:ext uri="{FF2B5EF4-FFF2-40B4-BE49-F238E27FC236}">
                <a16:creationId xmlns:a16="http://schemas.microsoft.com/office/drawing/2014/main" id="{44415661-F3D7-57B4-999A-543BC6D1FBF0}"/>
              </a:ext>
            </a:extLst>
          </p:cNvPr>
          <p:cNvGrpSpPr/>
          <p:nvPr/>
        </p:nvGrpSpPr>
        <p:grpSpPr>
          <a:xfrm>
            <a:off x="969265" y="1627609"/>
            <a:ext cx="10716767" cy="4970347"/>
            <a:chOff x="3910836" y="1609975"/>
            <a:chExt cx="4179779" cy="2500800"/>
          </a:xfrm>
        </p:grpSpPr>
        <p:sp>
          <p:nvSpPr>
            <p:cNvPr id="9" name="Google Shape;1189;p60">
              <a:extLst>
                <a:ext uri="{FF2B5EF4-FFF2-40B4-BE49-F238E27FC236}">
                  <a16:creationId xmlns:a16="http://schemas.microsoft.com/office/drawing/2014/main" id="{80220E80-2FFC-F2FE-0E95-C8C9A39849F4}"/>
                </a:ext>
              </a:extLst>
            </p:cNvPr>
            <p:cNvSpPr/>
            <p:nvPr/>
          </p:nvSpPr>
          <p:spPr>
            <a:xfrm>
              <a:off x="4159752" y="1609975"/>
              <a:ext cx="3685075" cy="2265094"/>
            </a:xfrm>
            <a:custGeom>
              <a:avLst/>
              <a:gdLst/>
              <a:ahLst/>
              <a:cxnLst/>
              <a:rect l="l" t="t" r="r" b="b"/>
              <a:pathLst>
                <a:path w="89449" h="53084" extrusionOk="0">
                  <a:moveTo>
                    <a:pt x="3139" y="0"/>
                  </a:moveTo>
                  <a:cubicBezTo>
                    <a:pt x="1528" y="0"/>
                    <a:pt x="0" y="775"/>
                    <a:pt x="0" y="2407"/>
                  </a:cubicBezTo>
                  <a:lnTo>
                    <a:pt x="0" y="53084"/>
                  </a:lnTo>
                  <a:lnTo>
                    <a:pt x="89449" y="53084"/>
                  </a:lnTo>
                  <a:lnTo>
                    <a:pt x="89449" y="2407"/>
                  </a:lnTo>
                  <a:cubicBezTo>
                    <a:pt x="89449" y="775"/>
                    <a:pt x="88549" y="0"/>
                    <a:pt x="86938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90;p60">
              <a:extLst>
                <a:ext uri="{FF2B5EF4-FFF2-40B4-BE49-F238E27FC236}">
                  <a16:creationId xmlns:a16="http://schemas.microsoft.com/office/drawing/2014/main" id="{7B0F1C8A-3E8C-168C-8735-BA894B4CCBCA}"/>
                </a:ext>
              </a:extLst>
            </p:cNvPr>
            <p:cNvSpPr/>
            <p:nvPr/>
          </p:nvSpPr>
          <p:spPr>
            <a:xfrm>
              <a:off x="4343367" y="1810866"/>
              <a:ext cx="3318706" cy="1907946"/>
            </a:xfrm>
            <a:custGeom>
              <a:avLst/>
              <a:gdLst/>
              <a:ahLst/>
              <a:cxnLst/>
              <a:rect l="l" t="t" r="r" b="b"/>
              <a:pathLst>
                <a:path w="80556" h="44714" extrusionOk="0">
                  <a:moveTo>
                    <a:pt x="0" y="0"/>
                  </a:moveTo>
                  <a:lnTo>
                    <a:pt x="0" y="44714"/>
                  </a:lnTo>
                  <a:lnTo>
                    <a:pt x="80556" y="44714"/>
                  </a:lnTo>
                  <a:lnTo>
                    <a:pt x="805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1191;p60">
              <a:extLst>
                <a:ext uri="{FF2B5EF4-FFF2-40B4-BE49-F238E27FC236}">
                  <a16:creationId xmlns:a16="http://schemas.microsoft.com/office/drawing/2014/main" id="{E7E7D08D-8079-AE8F-C259-52BB7DF7E8E1}"/>
                </a:ext>
              </a:extLst>
            </p:cNvPr>
            <p:cNvSpPr/>
            <p:nvPr/>
          </p:nvSpPr>
          <p:spPr>
            <a:xfrm rot="10800000">
              <a:off x="3910836" y="4006075"/>
              <a:ext cx="4175400" cy="104700"/>
            </a:xfrm>
            <a:prstGeom prst="trapezoid">
              <a:avLst>
                <a:gd name="adj" fmla="val 150191"/>
              </a:avLst>
            </a:prstGeom>
            <a:solidFill>
              <a:schemeClr val="bg1">
                <a:lumMod val="95000"/>
              </a:schemeClr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92;p60">
              <a:extLst>
                <a:ext uri="{FF2B5EF4-FFF2-40B4-BE49-F238E27FC236}">
                  <a16:creationId xmlns:a16="http://schemas.microsoft.com/office/drawing/2014/main" id="{C3DEC8B1-A95E-8AD1-81D9-D960B7AA160F}"/>
                </a:ext>
              </a:extLst>
            </p:cNvPr>
            <p:cNvSpPr/>
            <p:nvPr/>
          </p:nvSpPr>
          <p:spPr>
            <a:xfrm>
              <a:off x="3915214" y="3858925"/>
              <a:ext cx="4175400" cy="147900"/>
            </a:xfrm>
            <a:prstGeom prst="rect">
              <a:avLst/>
            </a:prstGeom>
            <a:solidFill>
              <a:srgbClr val="CAC4D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6" name="صورة 5" descr="صورة تحتوي على نبات, شجرة, راحة اليد&#10;&#10;تم إنشاء الوصف تلقائياً">
            <a:extLst>
              <a:ext uri="{FF2B5EF4-FFF2-40B4-BE49-F238E27FC236}">
                <a16:creationId xmlns:a16="http://schemas.microsoft.com/office/drawing/2014/main" id="{D9AC562E-7C8B-4AE3-AEFA-88F013416C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414" y="490109"/>
            <a:ext cx="1970659" cy="946940"/>
          </a:xfrm>
          <a:prstGeom prst="rect">
            <a:avLst/>
          </a:prstGeom>
        </p:spPr>
      </p:pic>
      <p:pic>
        <p:nvPicPr>
          <p:cNvPr id="2" name="حديث 1 م ف1 (ماعاب النبي طعاما قط...)">
            <a:hlinkClick r:id="" action="ppaction://media"/>
            <a:extLst>
              <a:ext uri="{FF2B5EF4-FFF2-40B4-BE49-F238E27FC236}">
                <a16:creationId xmlns:a16="http://schemas.microsoft.com/office/drawing/2014/main" id="{A0F1696E-B1F1-CCC7-20BB-A5770685B4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01368" y="1802662"/>
            <a:ext cx="9070848" cy="408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69132AAC-5FAB-45A9-B68C-0BF0DB064F8A}"/>
              </a:ext>
            </a:extLst>
          </p:cNvPr>
          <p:cNvSpPr txBox="1"/>
          <p:nvPr/>
        </p:nvSpPr>
        <p:spPr>
          <a:xfrm>
            <a:off x="2469896" y="770511"/>
            <a:ext cx="840232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ar-SA" sz="3200" dirty="0">
                <a:solidFill>
                  <a:srgbClr val="C00000"/>
                </a:solidFill>
              </a:rPr>
              <a:t>عزيزتي استمعي للحديث جيدا لتتمكني من القراءة بطلاقة</a:t>
            </a:r>
          </a:p>
        </p:txBody>
      </p:sp>
      <p:pic>
        <p:nvPicPr>
          <p:cNvPr id="5" name="Google Shape;182;p29">
            <a:extLst>
              <a:ext uri="{FF2B5EF4-FFF2-40B4-BE49-F238E27FC236}">
                <a16:creationId xmlns:a16="http://schemas.microsoft.com/office/drawing/2014/main" id="{3B6FA918-357C-D6D4-2310-4BDDC8EBAE2B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16734" r="8892" b="18300"/>
          <a:stretch/>
        </p:blipFill>
        <p:spPr>
          <a:xfrm flipH="1">
            <a:off x="9868574" y="27956"/>
            <a:ext cx="2690036" cy="84604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DD6FA92A-B775-4219-9B31-1C851EF27067}"/>
              </a:ext>
            </a:extLst>
          </p:cNvPr>
          <p:cNvSpPr txBox="1"/>
          <p:nvPr/>
        </p:nvSpPr>
        <p:spPr>
          <a:xfrm>
            <a:off x="9688046" y="260043"/>
            <a:ext cx="25202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1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استراتيجية القراءة الصامتة</a:t>
            </a:r>
            <a:endParaRPr lang="ar-SA" sz="12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" name="Google Shape;1188;p60">
            <a:extLst>
              <a:ext uri="{FF2B5EF4-FFF2-40B4-BE49-F238E27FC236}">
                <a16:creationId xmlns:a16="http://schemas.microsoft.com/office/drawing/2014/main" id="{44415661-F3D7-57B4-999A-543BC6D1FBF0}"/>
              </a:ext>
            </a:extLst>
          </p:cNvPr>
          <p:cNvGrpSpPr/>
          <p:nvPr/>
        </p:nvGrpSpPr>
        <p:grpSpPr>
          <a:xfrm>
            <a:off x="969265" y="1627609"/>
            <a:ext cx="10716767" cy="4970347"/>
            <a:chOff x="3910836" y="1609975"/>
            <a:chExt cx="4179779" cy="2500800"/>
          </a:xfrm>
        </p:grpSpPr>
        <p:sp>
          <p:nvSpPr>
            <p:cNvPr id="9" name="Google Shape;1189;p60">
              <a:extLst>
                <a:ext uri="{FF2B5EF4-FFF2-40B4-BE49-F238E27FC236}">
                  <a16:creationId xmlns:a16="http://schemas.microsoft.com/office/drawing/2014/main" id="{80220E80-2FFC-F2FE-0E95-C8C9A39849F4}"/>
                </a:ext>
              </a:extLst>
            </p:cNvPr>
            <p:cNvSpPr/>
            <p:nvPr/>
          </p:nvSpPr>
          <p:spPr>
            <a:xfrm>
              <a:off x="4159752" y="1609975"/>
              <a:ext cx="3685075" cy="2265094"/>
            </a:xfrm>
            <a:custGeom>
              <a:avLst/>
              <a:gdLst/>
              <a:ahLst/>
              <a:cxnLst/>
              <a:rect l="l" t="t" r="r" b="b"/>
              <a:pathLst>
                <a:path w="89449" h="53084" extrusionOk="0">
                  <a:moveTo>
                    <a:pt x="3139" y="0"/>
                  </a:moveTo>
                  <a:cubicBezTo>
                    <a:pt x="1528" y="0"/>
                    <a:pt x="0" y="775"/>
                    <a:pt x="0" y="2407"/>
                  </a:cubicBezTo>
                  <a:lnTo>
                    <a:pt x="0" y="53084"/>
                  </a:lnTo>
                  <a:lnTo>
                    <a:pt x="89449" y="53084"/>
                  </a:lnTo>
                  <a:lnTo>
                    <a:pt x="89449" y="2407"/>
                  </a:lnTo>
                  <a:cubicBezTo>
                    <a:pt x="89449" y="775"/>
                    <a:pt x="88549" y="0"/>
                    <a:pt x="86938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90;p60">
              <a:extLst>
                <a:ext uri="{FF2B5EF4-FFF2-40B4-BE49-F238E27FC236}">
                  <a16:creationId xmlns:a16="http://schemas.microsoft.com/office/drawing/2014/main" id="{7B0F1C8A-3E8C-168C-8735-BA894B4CCBCA}"/>
                </a:ext>
              </a:extLst>
            </p:cNvPr>
            <p:cNvSpPr/>
            <p:nvPr/>
          </p:nvSpPr>
          <p:spPr>
            <a:xfrm>
              <a:off x="4343367" y="1810866"/>
              <a:ext cx="3318706" cy="1907946"/>
            </a:xfrm>
            <a:custGeom>
              <a:avLst/>
              <a:gdLst/>
              <a:ahLst/>
              <a:cxnLst/>
              <a:rect l="l" t="t" r="r" b="b"/>
              <a:pathLst>
                <a:path w="80556" h="44714" extrusionOk="0">
                  <a:moveTo>
                    <a:pt x="0" y="0"/>
                  </a:moveTo>
                  <a:lnTo>
                    <a:pt x="0" y="44714"/>
                  </a:lnTo>
                  <a:lnTo>
                    <a:pt x="80556" y="44714"/>
                  </a:lnTo>
                  <a:lnTo>
                    <a:pt x="805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1191;p60">
              <a:extLst>
                <a:ext uri="{FF2B5EF4-FFF2-40B4-BE49-F238E27FC236}">
                  <a16:creationId xmlns:a16="http://schemas.microsoft.com/office/drawing/2014/main" id="{E7E7D08D-8079-AE8F-C259-52BB7DF7E8E1}"/>
                </a:ext>
              </a:extLst>
            </p:cNvPr>
            <p:cNvSpPr/>
            <p:nvPr/>
          </p:nvSpPr>
          <p:spPr>
            <a:xfrm rot="10800000">
              <a:off x="3910836" y="4006075"/>
              <a:ext cx="4175400" cy="104700"/>
            </a:xfrm>
            <a:prstGeom prst="trapezoid">
              <a:avLst>
                <a:gd name="adj" fmla="val 150191"/>
              </a:avLst>
            </a:prstGeom>
            <a:solidFill>
              <a:schemeClr val="bg1">
                <a:lumMod val="95000"/>
              </a:schemeClr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92;p60">
              <a:extLst>
                <a:ext uri="{FF2B5EF4-FFF2-40B4-BE49-F238E27FC236}">
                  <a16:creationId xmlns:a16="http://schemas.microsoft.com/office/drawing/2014/main" id="{C3DEC8B1-A95E-8AD1-81D9-D960B7AA160F}"/>
                </a:ext>
              </a:extLst>
            </p:cNvPr>
            <p:cNvSpPr/>
            <p:nvPr/>
          </p:nvSpPr>
          <p:spPr>
            <a:xfrm>
              <a:off x="3915214" y="3858925"/>
              <a:ext cx="4175400" cy="147900"/>
            </a:xfrm>
            <a:prstGeom prst="rect">
              <a:avLst/>
            </a:prstGeom>
            <a:solidFill>
              <a:srgbClr val="CAC4D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6" name="صورة 5" descr="صورة تحتوي على نبات, شجرة, راحة اليد&#10;&#10;تم إنشاء الوصف تلقائياً">
            <a:extLst>
              <a:ext uri="{FF2B5EF4-FFF2-40B4-BE49-F238E27FC236}">
                <a16:creationId xmlns:a16="http://schemas.microsoft.com/office/drawing/2014/main" id="{D9AC562E-7C8B-4AE3-AEFA-88F013416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414" y="490109"/>
            <a:ext cx="1970659" cy="94694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9302D64-B1BE-0756-2867-564F5C40B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396" y="1819550"/>
            <a:ext cx="9138120" cy="411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42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63;p35">
            <a:extLst>
              <a:ext uri="{FF2B5EF4-FFF2-40B4-BE49-F238E27FC236}">
                <a16:creationId xmlns:a16="http://schemas.microsoft.com/office/drawing/2014/main" id="{CE1551C3-080C-C6C1-1EB4-E85F1EB65B16}"/>
              </a:ext>
            </a:extLst>
          </p:cNvPr>
          <p:cNvSpPr txBox="1">
            <a:spLocks/>
          </p:cNvSpPr>
          <p:nvPr/>
        </p:nvSpPr>
        <p:spPr>
          <a:xfrm>
            <a:off x="3839170" y="654522"/>
            <a:ext cx="7898592" cy="763577"/>
          </a:xfrm>
          <a:prstGeom prst="rect">
            <a:avLst/>
          </a:prstGeom>
        </p:spPr>
        <p:txBody>
          <a:bodyPr spcFirstLastPara="1" wrap="square" lIns="121896" tIns="121896" rIns="121896" bIns="121896" anchor="ctr" anchorCtr="0">
            <a:noAutofit/>
          </a:bodyPr>
          <a:lstStyle>
            <a:lvl1pPr marL="0" marR="0" indent="0" algn="ctr" defTabSz="5842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eza Pro Regular"/>
              </a:defRPr>
            </a:lvl1pPr>
            <a:lvl2pPr marL="0" marR="0" indent="0" algn="ctr" defTabSz="5842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eza Pro Regular"/>
              </a:defRPr>
            </a:lvl2pPr>
            <a:lvl3pPr marL="0" marR="0" indent="0" algn="ctr" defTabSz="5842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eza Pro Regular"/>
              </a:defRPr>
            </a:lvl3pPr>
            <a:lvl4pPr marL="0" marR="0" indent="0" algn="ctr" defTabSz="5842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eza Pro Regular"/>
              </a:defRPr>
            </a:lvl4pPr>
            <a:lvl5pPr marL="0" marR="0" indent="0" algn="ctr" defTabSz="5842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eza Pro Regular"/>
              </a:defRPr>
            </a:lvl5pPr>
            <a:lvl6pPr marL="0" marR="0" indent="0" algn="ctr" defTabSz="5842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eza Pro Regular"/>
              </a:defRPr>
            </a:lvl6pPr>
            <a:lvl7pPr marL="0" marR="0" indent="0" algn="ctr" defTabSz="5842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eza Pro Regular"/>
              </a:defRPr>
            </a:lvl7pPr>
            <a:lvl8pPr marL="0" marR="0" indent="0" algn="ctr" defTabSz="5842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eza Pro Regular"/>
              </a:defRPr>
            </a:lvl8pPr>
            <a:lvl9pPr marL="0" marR="0" indent="0" algn="ctr" defTabSz="5842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eza Pro Regular"/>
              </a:defRPr>
            </a:lvl9pPr>
          </a:lstStyle>
          <a:p>
            <a:pPr hangingPunct="1"/>
            <a:r>
              <a:rPr lang="ar-SA" sz="464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طالبتي المبدعة ماذا تعرفين عن الصحابي الجليل </a:t>
            </a:r>
          </a:p>
          <a:p>
            <a:pPr hangingPunct="1"/>
            <a:r>
              <a:rPr lang="ar-SA" sz="464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أبو هريره من خلال خبراتك السابقة </a:t>
            </a:r>
          </a:p>
        </p:txBody>
      </p:sp>
      <p:grpSp>
        <p:nvGrpSpPr>
          <p:cNvPr id="3" name="Google Shape;964;p35">
            <a:extLst>
              <a:ext uri="{FF2B5EF4-FFF2-40B4-BE49-F238E27FC236}">
                <a16:creationId xmlns:a16="http://schemas.microsoft.com/office/drawing/2014/main" id="{354EACD8-25DF-6FDE-C6D6-8CC8F78DAACD}"/>
              </a:ext>
            </a:extLst>
          </p:cNvPr>
          <p:cNvGrpSpPr/>
          <p:nvPr/>
        </p:nvGrpSpPr>
        <p:grpSpPr>
          <a:xfrm>
            <a:off x="5774940" y="2440951"/>
            <a:ext cx="3634261" cy="3013881"/>
            <a:chOff x="4137960" y="1651938"/>
            <a:chExt cx="2725779" cy="2260480"/>
          </a:xfrm>
        </p:grpSpPr>
        <p:sp>
          <p:nvSpPr>
            <p:cNvPr id="4" name="Google Shape;965;p35">
              <a:extLst>
                <a:ext uri="{FF2B5EF4-FFF2-40B4-BE49-F238E27FC236}">
                  <a16:creationId xmlns:a16="http://schemas.microsoft.com/office/drawing/2014/main" id="{ECEC2E65-4D63-48BF-D11E-7BE4FA834C4F}"/>
                </a:ext>
              </a:extLst>
            </p:cNvPr>
            <p:cNvSpPr/>
            <p:nvPr/>
          </p:nvSpPr>
          <p:spPr>
            <a:xfrm>
              <a:off x="4750995" y="1651938"/>
              <a:ext cx="1483967" cy="1057894"/>
            </a:xfrm>
            <a:custGeom>
              <a:avLst/>
              <a:gdLst>
                <a:gd name="connsiteX0" fmla="*/ 842909 w 1483967"/>
                <a:gd name="connsiteY0" fmla="*/ 17 h 1057894"/>
                <a:gd name="connsiteX1" fmla="*/ 456479 w 1483967"/>
                <a:gd name="connsiteY1" fmla="*/ 69980 h 1057894"/>
                <a:gd name="connsiteX2" fmla="*/ 17 w 1483967"/>
                <a:gd name="connsiteY2" fmla="*/ 258037 h 1057894"/>
                <a:gd name="connsiteX3" fmla="*/ 527192 w 1483967"/>
                <a:gd name="connsiteY3" fmla="*/ 673953 h 1057894"/>
                <a:gd name="connsiteX4" fmla="*/ 1013815 w 1483967"/>
                <a:gd name="connsiteY4" fmla="*/ 1057876 h 1057894"/>
                <a:gd name="connsiteX5" fmla="*/ 1483949 w 1483967"/>
                <a:gd name="connsiteY5" fmla="*/ 750733 h 1057894"/>
                <a:gd name="connsiteX6" fmla="*/ 842909 w 1483967"/>
                <a:gd name="connsiteY6" fmla="*/ 17 h 105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3967" h="1057894" fill="none" extrusionOk="0">
                  <a:moveTo>
                    <a:pt x="842909" y="17"/>
                  </a:moveTo>
                  <a:cubicBezTo>
                    <a:pt x="735550" y="1332"/>
                    <a:pt x="608980" y="33209"/>
                    <a:pt x="456479" y="69980"/>
                  </a:cubicBezTo>
                  <a:cubicBezTo>
                    <a:pt x="277657" y="147699"/>
                    <a:pt x="131881" y="223823"/>
                    <a:pt x="17" y="258037"/>
                  </a:cubicBezTo>
                  <a:cubicBezTo>
                    <a:pt x="246922" y="484377"/>
                    <a:pt x="330065" y="552596"/>
                    <a:pt x="527192" y="673953"/>
                  </a:cubicBezTo>
                  <a:cubicBezTo>
                    <a:pt x="724319" y="795310"/>
                    <a:pt x="899874" y="968834"/>
                    <a:pt x="1013815" y="1057876"/>
                  </a:cubicBezTo>
                  <a:cubicBezTo>
                    <a:pt x="1100797" y="981295"/>
                    <a:pt x="1352915" y="845667"/>
                    <a:pt x="1483949" y="750733"/>
                  </a:cubicBezTo>
                  <a:cubicBezTo>
                    <a:pt x="1431841" y="372939"/>
                    <a:pt x="1241118" y="-1607"/>
                    <a:pt x="842909" y="17"/>
                  </a:cubicBezTo>
                  <a:close/>
                </a:path>
                <a:path w="1483967" h="1057894" stroke="0" extrusionOk="0">
                  <a:moveTo>
                    <a:pt x="842909" y="17"/>
                  </a:moveTo>
                  <a:cubicBezTo>
                    <a:pt x="726505" y="4945"/>
                    <a:pt x="608495" y="20620"/>
                    <a:pt x="456479" y="69980"/>
                  </a:cubicBezTo>
                  <a:cubicBezTo>
                    <a:pt x="297227" y="156444"/>
                    <a:pt x="130149" y="182786"/>
                    <a:pt x="17" y="258037"/>
                  </a:cubicBezTo>
                  <a:cubicBezTo>
                    <a:pt x="153457" y="413500"/>
                    <a:pt x="273332" y="470304"/>
                    <a:pt x="496778" y="649958"/>
                  </a:cubicBezTo>
                  <a:cubicBezTo>
                    <a:pt x="720224" y="829612"/>
                    <a:pt x="896008" y="942482"/>
                    <a:pt x="1013815" y="1057876"/>
                  </a:cubicBezTo>
                  <a:cubicBezTo>
                    <a:pt x="1209502" y="931543"/>
                    <a:pt x="1326208" y="821172"/>
                    <a:pt x="1483949" y="750733"/>
                  </a:cubicBezTo>
                  <a:cubicBezTo>
                    <a:pt x="1409226" y="333448"/>
                    <a:pt x="1292719" y="31917"/>
                    <a:pt x="842909" y="17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04079719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5310" h="60816" extrusionOk="0">
                          <a:moveTo>
                            <a:pt x="48457" y="1"/>
                          </a:moveTo>
                          <a:cubicBezTo>
                            <a:pt x="42059" y="1"/>
                            <a:pt x="34689" y="1259"/>
                            <a:pt x="26242" y="4023"/>
                          </a:cubicBezTo>
                          <a:cubicBezTo>
                            <a:pt x="16039" y="7368"/>
                            <a:pt x="7347" y="10988"/>
                            <a:pt x="1" y="14834"/>
                          </a:cubicBezTo>
                          <a:lnTo>
                            <a:pt x="58282" y="60815"/>
                          </a:lnTo>
                          <a:lnTo>
                            <a:pt x="85309" y="43158"/>
                          </a:lnTo>
                          <a:cubicBezTo>
                            <a:pt x="83734" y="19405"/>
                            <a:pt x="73588" y="1"/>
                            <a:pt x="48457" y="1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spcFirstLastPara="1" wrap="square" lIns="121896" tIns="121896" rIns="121896" bIns="121896" anchor="ctr" anchorCtr="0">
              <a:noAutofit/>
            </a:bodyPr>
            <a:lstStyle/>
            <a:p>
              <a:pPr algn="l" rtl="0"/>
              <a:endParaRPr sz="2400" b="1" dirty="0">
                <a:solidFill>
                  <a:schemeClr val="accent1">
                    <a:lumMod val="50000"/>
                  </a:schemeClr>
                </a:solidFill>
                <a:latin typeface="29LT Zarid Serif Rg" panose="00000100000000000000" pitchFamily="2" charset="-78"/>
                <a:cs typeface="29LT Zarid Serif Rg" panose="00000100000000000000" pitchFamily="2" charset="-78"/>
              </a:endParaRPr>
            </a:p>
          </p:txBody>
        </p:sp>
        <p:sp>
          <p:nvSpPr>
            <p:cNvPr id="5" name="Google Shape;966;p35">
              <a:extLst>
                <a:ext uri="{FF2B5EF4-FFF2-40B4-BE49-F238E27FC236}">
                  <a16:creationId xmlns:a16="http://schemas.microsoft.com/office/drawing/2014/main" id="{80E0EED3-E248-C13F-680F-F62D7F57D86F}"/>
                </a:ext>
              </a:extLst>
            </p:cNvPr>
            <p:cNvSpPr/>
            <p:nvPr/>
          </p:nvSpPr>
          <p:spPr>
            <a:xfrm>
              <a:off x="4164053" y="2752676"/>
              <a:ext cx="1533874" cy="711856"/>
            </a:xfrm>
            <a:custGeom>
              <a:avLst/>
              <a:gdLst>
                <a:gd name="connsiteX0" fmla="*/ 17 w 1533874"/>
                <a:gd name="connsiteY0" fmla="*/ 17 h 711856"/>
                <a:gd name="connsiteX1" fmla="*/ 447155 w 1533874"/>
                <a:gd name="connsiteY1" fmla="*/ 711856 h 711856"/>
                <a:gd name="connsiteX2" fmla="*/ 990506 w 1533874"/>
                <a:gd name="connsiteY2" fmla="*/ 356450 h 711856"/>
                <a:gd name="connsiteX3" fmla="*/ 1533856 w 1533874"/>
                <a:gd name="connsiteY3" fmla="*/ 1043 h 711856"/>
                <a:gd name="connsiteX4" fmla="*/ 1007238 w 1533874"/>
                <a:gd name="connsiteY4" fmla="*/ 691 h 711856"/>
                <a:gd name="connsiteX5" fmla="*/ 511297 w 1533874"/>
                <a:gd name="connsiteY5" fmla="*/ 359 h 711856"/>
                <a:gd name="connsiteX6" fmla="*/ 17 w 1533874"/>
                <a:gd name="connsiteY6" fmla="*/ 17 h 71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3874" h="711856" fill="none" extrusionOk="0">
                  <a:moveTo>
                    <a:pt x="17" y="17"/>
                  </a:moveTo>
                  <a:cubicBezTo>
                    <a:pt x="37181" y="251780"/>
                    <a:pt x="200211" y="524124"/>
                    <a:pt x="447155" y="711856"/>
                  </a:cubicBezTo>
                  <a:cubicBezTo>
                    <a:pt x="597837" y="634214"/>
                    <a:pt x="732600" y="495520"/>
                    <a:pt x="990506" y="356450"/>
                  </a:cubicBezTo>
                  <a:cubicBezTo>
                    <a:pt x="1248412" y="217380"/>
                    <a:pt x="1387911" y="99146"/>
                    <a:pt x="1533856" y="1043"/>
                  </a:cubicBezTo>
                  <a:cubicBezTo>
                    <a:pt x="1357037" y="-5035"/>
                    <a:pt x="1254903" y="-10382"/>
                    <a:pt x="1007238" y="691"/>
                  </a:cubicBezTo>
                  <a:cubicBezTo>
                    <a:pt x="759573" y="11763"/>
                    <a:pt x="663354" y="-11848"/>
                    <a:pt x="511297" y="359"/>
                  </a:cubicBezTo>
                  <a:cubicBezTo>
                    <a:pt x="359240" y="12566"/>
                    <a:pt x="107040" y="-15466"/>
                    <a:pt x="17" y="17"/>
                  </a:cubicBezTo>
                  <a:close/>
                </a:path>
                <a:path w="1533874" h="711856" stroke="0" extrusionOk="0">
                  <a:moveTo>
                    <a:pt x="17" y="17"/>
                  </a:moveTo>
                  <a:cubicBezTo>
                    <a:pt x="84515" y="306719"/>
                    <a:pt x="229462" y="450059"/>
                    <a:pt x="447155" y="711856"/>
                  </a:cubicBezTo>
                  <a:cubicBezTo>
                    <a:pt x="632737" y="594513"/>
                    <a:pt x="812455" y="476748"/>
                    <a:pt x="957904" y="377774"/>
                  </a:cubicBezTo>
                  <a:cubicBezTo>
                    <a:pt x="1103353" y="278800"/>
                    <a:pt x="1374169" y="95603"/>
                    <a:pt x="1533856" y="1043"/>
                  </a:cubicBezTo>
                  <a:cubicBezTo>
                    <a:pt x="1365174" y="-24035"/>
                    <a:pt x="1116425" y="17343"/>
                    <a:pt x="1007238" y="691"/>
                  </a:cubicBezTo>
                  <a:cubicBezTo>
                    <a:pt x="898051" y="-15961"/>
                    <a:pt x="673701" y="5749"/>
                    <a:pt x="511297" y="359"/>
                  </a:cubicBezTo>
                  <a:cubicBezTo>
                    <a:pt x="348893" y="-5031"/>
                    <a:pt x="246828" y="12444"/>
                    <a:pt x="17" y="1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853984393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8179" h="40923" extrusionOk="0">
                          <a:moveTo>
                            <a:pt x="1" y="1"/>
                          </a:moveTo>
                          <a:cubicBezTo>
                            <a:pt x="1953" y="14836"/>
                            <a:pt x="12347" y="29290"/>
                            <a:pt x="25706" y="40923"/>
                          </a:cubicBezTo>
                          <a:lnTo>
                            <a:pt x="88178" y="60"/>
                          </a:lnTo>
                          <a:lnTo>
                            <a:pt x="1" y="1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spcFirstLastPara="1" wrap="square" lIns="121896" tIns="121896" rIns="121896" bIns="121896" anchor="ctr" anchorCtr="0">
              <a:noAutofit/>
            </a:bodyPr>
            <a:lstStyle/>
            <a:p>
              <a:pPr algn="l" rtl="0"/>
              <a:endParaRPr sz="2400" b="1" dirty="0">
                <a:solidFill>
                  <a:schemeClr val="accent1">
                    <a:lumMod val="50000"/>
                  </a:schemeClr>
                </a:solidFill>
                <a:latin typeface="29LT Zarid Serif Rg" panose="00000100000000000000" pitchFamily="2" charset="-78"/>
                <a:cs typeface="29LT Zarid Serif Rg" panose="00000100000000000000" pitchFamily="2" charset="-78"/>
              </a:endParaRPr>
            </a:p>
          </p:txBody>
        </p:sp>
        <p:sp>
          <p:nvSpPr>
            <p:cNvPr id="6" name="Google Shape;967;p35">
              <a:extLst>
                <a:ext uri="{FF2B5EF4-FFF2-40B4-BE49-F238E27FC236}">
                  <a16:creationId xmlns:a16="http://schemas.microsoft.com/office/drawing/2014/main" id="{BCE64E58-CAB7-9578-0DE6-877E9D10999D}"/>
                </a:ext>
              </a:extLst>
            </p:cNvPr>
            <p:cNvSpPr/>
            <p:nvPr/>
          </p:nvSpPr>
          <p:spPr>
            <a:xfrm>
              <a:off x="4637301" y="2753929"/>
              <a:ext cx="1534691" cy="1158490"/>
            </a:xfrm>
            <a:custGeom>
              <a:avLst/>
              <a:gdLst>
                <a:gd name="connsiteX0" fmla="*/ 1120881 w 1534691"/>
                <a:gd name="connsiteY0" fmla="*/ 0 h 1158490"/>
                <a:gd name="connsiteX1" fmla="*/ 560441 w 1534691"/>
                <a:gd name="connsiteY1" fmla="*/ 366382 h 1158490"/>
                <a:gd name="connsiteX2" fmla="*/ 0 w 1534691"/>
                <a:gd name="connsiteY2" fmla="*/ 732764 h 1158490"/>
                <a:gd name="connsiteX3" fmla="*/ 944965 w 1534691"/>
                <a:gd name="connsiteY3" fmla="*/ 1158490 h 1158490"/>
                <a:gd name="connsiteX4" fmla="*/ 1146156 w 1534691"/>
                <a:gd name="connsiteY4" fmla="*/ 1107209 h 1158490"/>
                <a:gd name="connsiteX5" fmla="*/ 1534691 w 1534691"/>
                <a:gd name="connsiteY5" fmla="*/ 319372 h 1158490"/>
                <a:gd name="connsiteX6" fmla="*/ 1129787 w 1534691"/>
                <a:gd name="connsiteY6" fmla="*/ 0 h 1158490"/>
                <a:gd name="connsiteX7" fmla="*/ 1120881 w 1534691"/>
                <a:gd name="connsiteY7" fmla="*/ 0 h 1158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4691" h="1158490" fill="none" extrusionOk="0">
                  <a:moveTo>
                    <a:pt x="1120881" y="0"/>
                  </a:moveTo>
                  <a:cubicBezTo>
                    <a:pt x="977873" y="120679"/>
                    <a:pt x="798858" y="177254"/>
                    <a:pt x="560441" y="366382"/>
                  </a:cubicBezTo>
                  <a:cubicBezTo>
                    <a:pt x="322024" y="555510"/>
                    <a:pt x="150999" y="611973"/>
                    <a:pt x="0" y="732764"/>
                  </a:cubicBezTo>
                  <a:cubicBezTo>
                    <a:pt x="284981" y="948387"/>
                    <a:pt x="623867" y="1162297"/>
                    <a:pt x="944965" y="1158490"/>
                  </a:cubicBezTo>
                  <a:cubicBezTo>
                    <a:pt x="1022977" y="1145033"/>
                    <a:pt x="1098409" y="1135870"/>
                    <a:pt x="1146156" y="1107209"/>
                  </a:cubicBezTo>
                  <a:cubicBezTo>
                    <a:pt x="1265670" y="1055138"/>
                    <a:pt x="1438493" y="763091"/>
                    <a:pt x="1534691" y="319372"/>
                  </a:cubicBezTo>
                  <a:cubicBezTo>
                    <a:pt x="1364760" y="157062"/>
                    <a:pt x="1283117" y="109216"/>
                    <a:pt x="1129787" y="0"/>
                  </a:cubicBezTo>
                  <a:cubicBezTo>
                    <a:pt x="1126900" y="-289"/>
                    <a:pt x="1124815" y="261"/>
                    <a:pt x="1120881" y="0"/>
                  </a:cubicBezTo>
                  <a:close/>
                </a:path>
                <a:path w="1534691" h="1158490" stroke="0" extrusionOk="0">
                  <a:moveTo>
                    <a:pt x="1120881" y="0"/>
                  </a:moveTo>
                  <a:cubicBezTo>
                    <a:pt x="953432" y="100433"/>
                    <a:pt x="818304" y="211415"/>
                    <a:pt x="571649" y="359054"/>
                  </a:cubicBezTo>
                  <a:cubicBezTo>
                    <a:pt x="324995" y="506693"/>
                    <a:pt x="192361" y="620482"/>
                    <a:pt x="0" y="732764"/>
                  </a:cubicBezTo>
                  <a:cubicBezTo>
                    <a:pt x="321750" y="971293"/>
                    <a:pt x="667959" y="1137805"/>
                    <a:pt x="944965" y="1158490"/>
                  </a:cubicBezTo>
                  <a:cubicBezTo>
                    <a:pt x="1035721" y="1163351"/>
                    <a:pt x="1089364" y="1137012"/>
                    <a:pt x="1146156" y="1107209"/>
                  </a:cubicBezTo>
                  <a:cubicBezTo>
                    <a:pt x="1283539" y="947920"/>
                    <a:pt x="1489322" y="643296"/>
                    <a:pt x="1534691" y="319372"/>
                  </a:cubicBezTo>
                  <a:cubicBezTo>
                    <a:pt x="1457112" y="245904"/>
                    <a:pt x="1329633" y="133907"/>
                    <a:pt x="1129787" y="0"/>
                  </a:cubicBezTo>
                  <a:cubicBezTo>
                    <a:pt x="1127628" y="-18"/>
                    <a:pt x="1125275" y="-307"/>
                    <a:pt x="1120881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56878995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8226" h="66599" extrusionOk="0">
                          <a:moveTo>
                            <a:pt x="64437" y="0"/>
                          </a:moveTo>
                          <a:lnTo>
                            <a:pt x="0" y="42125"/>
                          </a:lnTo>
                          <a:cubicBezTo>
                            <a:pt x="17390" y="56746"/>
                            <a:pt x="39311" y="66599"/>
                            <a:pt x="54324" y="66599"/>
                          </a:cubicBezTo>
                          <a:cubicBezTo>
                            <a:pt x="58945" y="66599"/>
                            <a:pt x="62911" y="65666"/>
                            <a:pt x="65890" y="63651"/>
                          </a:cubicBezTo>
                          <a:cubicBezTo>
                            <a:pt x="74474" y="57841"/>
                            <a:pt x="83332" y="39422"/>
                            <a:pt x="88226" y="18360"/>
                          </a:cubicBezTo>
                          <a:lnTo>
                            <a:pt x="64949" y="0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spcFirstLastPara="1" wrap="square" lIns="121896" tIns="121896" rIns="121896" bIns="121896" anchor="ctr" anchorCtr="0">
              <a:noAutofit/>
            </a:bodyPr>
            <a:lstStyle/>
            <a:p>
              <a:pPr algn="l" rtl="0"/>
              <a:endParaRPr sz="2400" b="1" dirty="0">
                <a:solidFill>
                  <a:schemeClr val="accent1">
                    <a:lumMod val="50000"/>
                  </a:schemeClr>
                </a:solidFill>
                <a:latin typeface="29LT Zarid Serif Rg" panose="00000100000000000000" pitchFamily="2" charset="-78"/>
                <a:cs typeface="29LT Zarid Serif Rg" panose="00000100000000000000" pitchFamily="2" charset="-78"/>
              </a:endParaRPr>
            </a:p>
          </p:txBody>
        </p:sp>
        <p:sp>
          <p:nvSpPr>
            <p:cNvPr id="7" name="Google Shape;968;p35">
              <a:extLst>
                <a:ext uri="{FF2B5EF4-FFF2-40B4-BE49-F238E27FC236}">
                  <a16:creationId xmlns:a16="http://schemas.microsoft.com/office/drawing/2014/main" id="{10ABCB9C-7CE8-EFF7-C09B-ACF9CB2C0264}"/>
                </a:ext>
              </a:extLst>
            </p:cNvPr>
            <p:cNvSpPr/>
            <p:nvPr/>
          </p:nvSpPr>
          <p:spPr>
            <a:xfrm>
              <a:off x="4137960" y="1926936"/>
              <a:ext cx="1587102" cy="793664"/>
            </a:xfrm>
            <a:custGeom>
              <a:avLst/>
              <a:gdLst>
                <a:gd name="connsiteX0" fmla="*/ 581149 w 1587102"/>
                <a:gd name="connsiteY0" fmla="*/ 17 h 793664"/>
                <a:gd name="connsiteX1" fmla="*/ 22578 w 1587102"/>
                <a:gd name="connsiteY1" fmla="*/ 792411 h 793664"/>
                <a:gd name="connsiteX2" fmla="*/ 575370 w 1587102"/>
                <a:gd name="connsiteY2" fmla="*/ 792847 h 793664"/>
                <a:gd name="connsiteX3" fmla="*/ 1128162 w 1587102"/>
                <a:gd name="connsiteY3" fmla="*/ 793284 h 793664"/>
                <a:gd name="connsiteX4" fmla="*/ 1587084 w 1587102"/>
                <a:gd name="connsiteY4" fmla="*/ 793646 h 793664"/>
                <a:gd name="connsiteX5" fmla="*/ 1063998 w 1587102"/>
                <a:gd name="connsiteY5" fmla="*/ 380959 h 793664"/>
                <a:gd name="connsiteX6" fmla="*/ 581149 w 1587102"/>
                <a:gd name="connsiteY6" fmla="*/ 17 h 793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7102" h="793664" fill="none" extrusionOk="0">
                  <a:moveTo>
                    <a:pt x="581149" y="17"/>
                  </a:moveTo>
                  <a:cubicBezTo>
                    <a:pt x="135568" y="301572"/>
                    <a:pt x="36294" y="543207"/>
                    <a:pt x="22578" y="792411"/>
                  </a:cubicBezTo>
                  <a:cubicBezTo>
                    <a:pt x="265972" y="791321"/>
                    <a:pt x="310874" y="793291"/>
                    <a:pt x="575370" y="792847"/>
                  </a:cubicBezTo>
                  <a:cubicBezTo>
                    <a:pt x="839866" y="792404"/>
                    <a:pt x="986726" y="799058"/>
                    <a:pt x="1128162" y="793284"/>
                  </a:cubicBezTo>
                  <a:cubicBezTo>
                    <a:pt x="1269598" y="787509"/>
                    <a:pt x="1368605" y="787885"/>
                    <a:pt x="1587084" y="793646"/>
                  </a:cubicBezTo>
                  <a:cubicBezTo>
                    <a:pt x="1482289" y="684639"/>
                    <a:pt x="1278633" y="520166"/>
                    <a:pt x="1063998" y="380959"/>
                  </a:cubicBezTo>
                  <a:cubicBezTo>
                    <a:pt x="849363" y="241752"/>
                    <a:pt x="694107" y="70267"/>
                    <a:pt x="581149" y="17"/>
                  </a:cubicBezTo>
                  <a:close/>
                </a:path>
                <a:path w="1587102" h="793664" stroke="0" extrusionOk="0">
                  <a:moveTo>
                    <a:pt x="581149" y="17"/>
                  </a:moveTo>
                  <a:cubicBezTo>
                    <a:pt x="166262" y="258944"/>
                    <a:pt x="37427" y="525499"/>
                    <a:pt x="22578" y="792411"/>
                  </a:cubicBezTo>
                  <a:cubicBezTo>
                    <a:pt x="174852" y="781224"/>
                    <a:pt x="362801" y="771267"/>
                    <a:pt x="544080" y="792823"/>
                  </a:cubicBezTo>
                  <a:cubicBezTo>
                    <a:pt x="725359" y="814379"/>
                    <a:pt x="876853" y="808893"/>
                    <a:pt x="1018647" y="793197"/>
                  </a:cubicBezTo>
                  <a:cubicBezTo>
                    <a:pt x="1160441" y="777501"/>
                    <a:pt x="1393847" y="808783"/>
                    <a:pt x="1587084" y="793646"/>
                  </a:cubicBezTo>
                  <a:cubicBezTo>
                    <a:pt x="1450354" y="671396"/>
                    <a:pt x="1279241" y="520363"/>
                    <a:pt x="1094176" y="404768"/>
                  </a:cubicBezTo>
                  <a:cubicBezTo>
                    <a:pt x="909111" y="289173"/>
                    <a:pt x="686320" y="108310"/>
                    <a:pt x="581149" y="17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74663904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1239" h="45626" extrusionOk="0">
                          <a:moveTo>
                            <a:pt x="33409" y="1"/>
                          </a:moveTo>
                          <a:cubicBezTo>
                            <a:pt x="8513" y="13574"/>
                            <a:pt x="0" y="29731"/>
                            <a:pt x="1298" y="45554"/>
                          </a:cubicBezTo>
                          <a:lnTo>
                            <a:pt x="91238" y="45625"/>
                          </a:lnTo>
                          <a:lnTo>
                            <a:pt x="33409" y="1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spcFirstLastPara="1" wrap="square" lIns="121896" tIns="121896" rIns="121896" bIns="121896" anchor="ctr" anchorCtr="0">
              <a:noAutofit/>
            </a:bodyPr>
            <a:lstStyle/>
            <a:p>
              <a:pPr algn="l" rtl="0"/>
              <a:endParaRPr sz="2400" b="1" dirty="0">
                <a:solidFill>
                  <a:schemeClr val="accent1">
                    <a:lumMod val="50000"/>
                  </a:schemeClr>
                </a:solidFill>
                <a:latin typeface="29LT Zarid Serif Rg" panose="00000100000000000000" pitchFamily="2" charset="-78"/>
                <a:cs typeface="29LT Zarid Serif Rg" panose="00000100000000000000" pitchFamily="2" charset="-78"/>
              </a:endParaRPr>
            </a:p>
          </p:txBody>
        </p:sp>
        <p:sp>
          <p:nvSpPr>
            <p:cNvPr id="8" name="Google Shape;969;p35">
              <a:extLst>
                <a:ext uri="{FF2B5EF4-FFF2-40B4-BE49-F238E27FC236}">
                  <a16:creationId xmlns:a16="http://schemas.microsoft.com/office/drawing/2014/main" id="{F47B31E3-04EE-E124-78DF-FE2AC2C6B6DA}"/>
                </a:ext>
              </a:extLst>
            </p:cNvPr>
            <p:cNvSpPr/>
            <p:nvPr/>
          </p:nvSpPr>
          <p:spPr>
            <a:xfrm>
              <a:off x="4432562" y="1988862"/>
              <a:ext cx="2431177" cy="1517053"/>
            </a:xfrm>
            <a:custGeom>
              <a:avLst/>
              <a:gdLst>
                <a:gd name="connsiteX0" fmla="*/ 1729619 w 2431177"/>
                <a:gd name="connsiteY0" fmla="*/ 17 h 1517053"/>
                <a:gd name="connsiteX1" fmla="*/ 1470190 w 2431177"/>
                <a:gd name="connsiteY1" fmla="*/ 47036 h 1517053"/>
                <a:gd name="connsiteX2" fmla="*/ 1721652 w 2431177"/>
                <a:gd name="connsiteY2" fmla="*/ 1517053 h 1517053"/>
                <a:gd name="connsiteX3" fmla="*/ 1856446 w 2431177"/>
                <a:gd name="connsiteY3" fmla="*/ 1482697 h 1517053"/>
                <a:gd name="connsiteX4" fmla="*/ 1729619 w 2431177"/>
                <a:gd name="connsiteY4" fmla="*/ 17 h 15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1177" h="1517053" fill="none" extrusionOk="0">
                  <a:moveTo>
                    <a:pt x="1729619" y="17"/>
                  </a:moveTo>
                  <a:cubicBezTo>
                    <a:pt x="1644926" y="19427"/>
                    <a:pt x="1569797" y="10326"/>
                    <a:pt x="1470190" y="47036"/>
                  </a:cubicBezTo>
                  <a:cubicBezTo>
                    <a:pt x="86840" y="556470"/>
                    <a:pt x="1216807" y="1501897"/>
                    <a:pt x="1721652" y="1517053"/>
                  </a:cubicBezTo>
                  <a:cubicBezTo>
                    <a:pt x="1778183" y="1511332"/>
                    <a:pt x="1822669" y="1506772"/>
                    <a:pt x="1856446" y="1482697"/>
                  </a:cubicBezTo>
                  <a:cubicBezTo>
                    <a:pt x="2210134" y="1400174"/>
                    <a:pt x="2401830" y="153654"/>
                    <a:pt x="1729619" y="17"/>
                  </a:cubicBezTo>
                  <a:close/>
                </a:path>
                <a:path w="2431177" h="1517053" stroke="0" extrusionOk="0">
                  <a:moveTo>
                    <a:pt x="1729619" y="17"/>
                  </a:moveTo>
                  <a:cubicBezTo>
                    <a:pt x="1639986" y="-4425"/>
                    <a:pt x="1568229" y="17866"/>
                    <a:pt x="1470190" y="47036"/>
                  </a:cubicBezTo>
                  <a:cubicBezTo>
                    <a:pt x="85432" y="596544"/>
                    <a:pt x="1256877" y="1449252"/>
                    <a:pt x="1721652" y="1517053"/>
                  </a:cubicBezTo>
                  <a:cubicBezTo>
                    <a:pt x="1781475" y="1523942"/>
                    <a:pt x="1824778" y="1501181"/>
                    <a:pt x="1856446" y="1482697"/>
                  </a:cubicBezTo>
                  <a:cubicBezTo>
                    <a:pt x="2165301" y="1265668"/>
                    <a:pt x="2364902" y="51583"/>
                    <a:pt x="1729619" y="1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583039609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763" h="87212" extrusionOk="0">
                          <a:moveTo>
                            <a:pt x="99432" y="1"/>
                          </a:moveTo>
                          <a:cubicBezTo>
                            <a:pt x="95137" y="1"/>
                            <a:pt x="90189" y="846"/>
                            <a:pt x="84518" y="2704"/>
                          </a:cubicBezTo>
                          <a:cubicBezTo>
                            <a:pt x="0" y="30377"/>
                            <a:pt x="69449" y="87212"/>
                            <a:pt x="98974" y="87212"/>
                          </a:cubicBezTo>
                          <a:cubicBezTo>
                            <a:pt x="102071" y="87212"/>
                            <a:pt x="104728" y="86587"/>
                            <a:pt x="106723" y="85237"/>
                          </a:cubicBezTo>
                          <a:cubicBezTo>
                            <a:pt x="122562" y="74520"/>
                            <a:pt x="139762" y="1"/>
                            <a:pt x="99432" y="1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spcFirstLastPara="1" wrap="square" lIns="121896" tIns="121896" rIns="121896" bIns="121896" anchor="ctr" anchorCtr="0">
              <a:noAutofit/>
            </a:bodyPr>
            <a:lstStyle/>
            <a:p>
              <a:pPr algn="l" rtl="0"/>
              <a:endParaRPr sz="2400" b="1" dirty="0">
                <a:solidFill>
                  <a:schemeClr val="accent1">
                    <a:lumMod val="50000"/>
                  </a:schemeClr>
                </a:solidFill>
                <a:latin typeface="29LT Zarid Serif Rg" panose="00000100000000000000" pitchFamily="2" charset="-78"/>
                <a:cs typeface="29LT Zarid Serif Rg" panose="00000100000000000000" pitchFamily="2" charset="-78"/>
              </a:endParaRPr>
            </a:p>
          </p:txBody>
        </p:sp>
      </p:grpSp>
      <p:sp>
        <p:nvSpPr>
          <p:cNvPr id="9" name="Google Shape;971;p35">
            <a:extLst>
              <a:ext uri="{FF2B5EF4-FFF2-40B4-BE49-F238E27FC236}">
                <a16:creationId xmlns:a16="http://schemas.microsoft.com/office/drawing/2014/main" id="{C6E68097-FAE5-3843-8759-C40D442BCE66}"/>
              </a:ext>
            </a:extLst>
          </p:cNvPr>
          <p:cNvSpPr txBox="1">
            <a:spLocks/>
          </p:cNvSpPr>
          <p:nvPr/>
        </p:nvSpPr>
        <p:spPr>
          <a:xfrm>
            <a:off x="1073112" y="1912924"/>
            <a:ext cx="3485894" cy="55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6" tIns="121896" rIns="121896" bIns="12189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r">
              <a:buNone/>
            </a:pPr>
            <a:r>
              <a:rPr lang="ar-SA" sz="2400" b="1" dirty="0"/>
              <a:t>توفي سنه 57 </a:t>
            </a:r>
            <a:r>
              <a:rPr lang="ar-SA" sz="2400" b="1" dirty="0" err="1"/>
              <a:t>للهجره</a:t>
            </a:r>
            <a:endParaRPr lang="ar-SA" sz="2400" b="1" dirty="0"/>
          </a:p>
        </p:txBody>
      </p:sp>
      <p:sp>
        <p:nvSpPr>
          <p:cNvPr id="10" name="Google Shape;973;p35">
            <a:extLst>
              <a:ext uri="{FF2B5EF4-FFF2-40B4-BE49-F238E27FC236}">
                <a16:creationId xmlns:a16="http://schemas.microsoft.com/office/drawing/2014/main" id="{159CA64B-629E-27B4-2DC0-8E565146E36B}"/>
              </a:ext>
            </a:extLst>
          </p:cNvPr>
          <p:cNvSpPr txBox="1">
            <a:spLocks/>
          </p:cNvSpPr>
          <p:nvPr/>
        </p:nvSpPr>
        <p:spPr>
          <a:xfrm>
            <a:off x="200647" y="2842613"/>
            <a:ext cx="4424287" cy="55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6" tIns="121896" rIns="121896" bIns="12189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r">
              <a:buNone/>
            </a:pPr>
            <a:r>
              <a:rPr lang="ar-SA" sz="2400" b="1" dirty="0"/>
              <a:t>كان دائم الملازمة للنبي غليه السلام فحفظ عنه علما كثيراُ حتى صار من أكثر الصحابة رواية للحديث  </a:t>
            </a:r>
          </a:p>
        </p:txBody>
      </p:sp>
      <p:sp>
        <p:nvSpPr>
          <p:cNvPr id="11" name="Google Shape;975;p35">
            <a:extLst>
              <a:ext uri="{FF2B5EF4-FFF2-40B4-BE49-F238E27FC236}">
                <a16:creationId xmlns:a16="http://schemas.microsoft.com/office/drawing/2014/main" id="{1C292124-7A9A-57B7-E6C5-844EABB861A1}"/>
              </a:ext>
            </a:extLst>
          </p:cNvPr>
          <p:cNvSpPr txBox="1">
            <a:spLocks/>
          </p:cNvSpPr>
          <p:nvPr/>
        </p:nvSpPr>
        <p:spPr>
          <a:xfrm>
            <a:off x="1811675" y="4521129"/>
            <a:ext cx="3485894" cy="55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6" tIns="121896" rIns="121896" bIns="12189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r">
              <a:buNone/>
            </a:pPr>
            <a:r>
              <a:rPr lang="ar-SA" sz="2400" b="1" dirty="0"/>
              <a:t>أسلم في السنه </a:t>
            </a:r>
            <a:r>
              <a:rPr lang="ar-SA" sz="2400" b="1" dirty="0" err="1"/>
              <a:t>السابعه</a:t>
            </a:r>
            <a:r>
              <a:rPr lang="ar-SA" sz="2400" b="1" dirty="0"/>
              <a:t> </a:t>
            </a:r>
            <a:r>
              <a:rPr lang="ar-SA" sz="2400" b="1" dirty="0" err="1"/>
              <a:t>للهجره</a:t>
            </a:r>
            <a:endParaRPr lang="ar-SA" sz="2400" b="1" dirty="0"/>
          </a:p>
        </p:txBody>
      </p:sp>
      <p:sp>
        <p:nvSpPr>
          <p:cNvPr id="12" name="Google Shape;977;p35">
            <a:extLst>
              <a:ext uri="{FF2B5EF4-FFF2-40B4-BE49-F238E27FC236}">
                <a16:creationId xmlns:a16="http://schemas.microsoft.com/office/drawing/2014/main" id="{7FBB5379-018C-0E1B-44BE-E617136681CE}"/>
              </a:ext>
            </a:extLst>
          </p:cNvPr>
          <p:cNvSpPr txBox="1">
            <a:spLocks/>
          </p:cNvSpPr>
          <p:nvPr/>
        </p:nvSpPr>
        <p:spPr>
          <a:xfrm>
            <a:off x="1774445" y="5653096"/>
            <a:ext cx="4293324" cy="55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6" tIns="121896" rIns="121896" bIns="12189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r">
              <a:buNone/>
            </a:pPr>
            <a:r>
              <a:rPr lang="ar-SA" sz="2400" b="1" dirty="0"/>
              <a:t>عبدالرحمن بن صخر الدوسي يكنى </a:t>
            </a:r>
          </a:p>
          <a:p>
            <a:pPr marL="0" indent="0" algn="r">
              <a:buNone/>
            </a:pPr>
            <a:r>
              <a:rPr lang="ar-SA" sz="2400" b="1" dirty="0"/>
              <a:t>بأبي هريرة لهرة كان يحملها وهو صغير </a:t>
            </a:r>
          </a:p>
        </p:txBody>
      </p:sp>
      <p:sp>
        <p:nvSpPr>
          <p:cNvPr id="13" name="Google Shape;978;p35">
            <a:extLst>
              <a:ext uri="{FF2B5EF4-FFF2-40B4-BE49-F238E27FC236}">
                <a16:creationId xmlns:a16="http://schemas.microsoft.com/office/drawing/2014/main" id="{1461D1A9-6303-09D0-C82F-5A7B1007299F}"/>
              </a:ext>
            </a:extLst>
          </p:cNvPr>
          <p:cNvSpPr txBox="1">
            <a:spLocks/>
          </p:cNvSpPr>
          <p:nvPr/>
        </p:nvSpPr>
        <p:spPr>
          <a:xfrm>
            <a:off x="7222272" y="3519450"/>
            <a:ext cx="1818745" cy="55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6" tIns="121896" rIns="121896" bIns="12189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None/>
            </a:pP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29LT Zarid Serif Rg" panose="00000100000000000000" pitchFamily="2" charset="-78"/>
                <a:ea typeface="Convergence"/>
                <a:cs typeface="29LT Zarid Serif Rg" panose="00000100000000000000" pitchFamily="2" charset="-78"/>
                <a:sym typeface="Convergence"/>
              </a:rPr>
              <a:t>أبوهريرة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29LT Zarid Serif Rg" panose="00000100000000000000" pitchFamily="2" charset="-78"/>
                <a:ea typeface="Convergence"/>
                <a:cs typeface="29LT Zarid Serif Rg" panose="00000100000000000000" pitchFamily="2" charset="-78"/>
                <a:sym typeface="Convergence"/>
              </a:rPr>
              <a:t> </a:t>
            </a:r>
          </a:p>
        </p:txBody>
      </p:sp>
      <p:sp>
        <p:nvSpPr>
          <p:cNvPr id="15" name="Google Shape;980;p35">
            <a:extLst>
              <a:ext uri="{FF2B5EF4-FFF2-40B4-BE49-F238E27FC236}">
                <a16:creationId xmlns:a16="http://schemas.microsoft.com/office/drawing/2014/main" id="{E47383A5-A727-D5BD-3F1F-891616777F52}"/>
              </a:ext>
            </a:extLst>
          </p:cNvPr>
          <p:cNvSpPr txBox="1">
            <a:spLocks/>
          </p:cNvSpPr>
          <p:nvPr/>
        </p:nvSpPr>
        <p:spPr>
          <a:xfrm>
            <a:off x="9264671" y="3219750"/>
            <a:ext cx="2214733" cy="1149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6" tIns="121896" rIns="121896" bIns="12189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None/>
            </a:pPr>
            <a:r>
              <a:rPr lang="ar-S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Zarid Serif Rg" panose="00000100000000000000" pitchFamily="2" charset="-78"/>
                <a:cs typeface="29LT Zarid Serif Rg" panose="00000100000000000000" pitchFamily="2" charset="-78"/>
              </a:rPr>
              <a:t>التعريف بالراوي </a:t>
            </a:r>
          </a:p>
        </p:txBody>
      </p:sp>
      <p:cxnSp>
        <p:nvCxnSpPr>
          <p:cNvPr id="16" name="Google Shape;993;p35">
            <a:extLst>
              <a:ext uri="{FF2B5EF4-FFF2-40B4-BE49-F238E27FC236}">
                <a16:creationId xmlns:a16="http://schemas.microsoft.com/office/drawing/2014/main" id="{84C85680-E782-3ED9-5020-170AE13324EB}"/>
              </a:ext>
            </a:extLst>
          </p:cNvPr>
          <p:cNvCxnSpPr/>
          <p:nvPr/>
        </p:nvCxnSpPr>
        <p:spPr>
          <a:xfrm rot="10800000">
            <a:off x="4785408" y="3330247"/>
            <a:ext cx="1282361" cy="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oogle Shape;994;p35">
            <a:extLst>
              <a:ext uri="{FF2B5EF4-FFF2-40B4-BE49-F238E27FC236}">
                <a16:creationId xmlns:a16="http://schemas.microsoft.com/office/drawing/2014/main" id="{212AA48F-673E-07CE-23DA-376DFE5EF0B8}"/>
              </a:ext>
            </a:extLst>
          </p:cNvPr>
          <p:cNvCxnSpPr/>
          <p:nvPr/>
        </p:nvCxnSpPr>
        <p:spPr>
          <a:xfrm rot="10800000">
            <a:off x="5021756" y="4607886"/>
            <a:ext cx="1282361" cy="0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995;p35">
            <a:extLst>
              <a:ext uri="{FF2B5EF4-FFF2-40B4-BE49-F238E27FC236}">
                <a16:creationId xmlns:a16="http://schemas.microsoft.com/office/drawing/2014/main" id="{429B735E-9DF2-091A-A03A-5413D6F6800A}"/>
              </a:ext>
            </a:extLst>
          </p:cNvPr>
          <p:cNvSpPr/>
          <p:nvPr/>
        </p:nvSpPr>
        <p:spPr>
          <a:xfrm>
            <a:off x="4733113" y="2203257"/>
            <a:ext cx="2083654" cy="436755"/>
          </a:xfrm>
          <a:custGeom>
            <a:avLst/>
            <a:gdLst/>
            <a:ahLst/>
            <a:cxnLst/>
            <a:rect l="l" t="t" r="r" b="b"/>
            <a:pathLst>
              <a:path w="51624" h="4302" extrusionOk="0">
                <a:moveTo>
                  <a:pt x="0" y="0"/>
                </a:moveTo>
                <a:lnTo>
                  <a:pt x="51624" y="0"/>
                </a:lnTo>
                <a:lnTo>
                  <a:pt x="51624" y="4302"/>
                </a:lnTo>
              </a:path>
            </a:pathLst>
          </a:custGeom>
          <a:noFill/>
          <a:ln w="3810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 sz="3094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Google Shape;996;p35">
            <a:extLst>
              <a:ext uri="{FF2B5EF4-FFF2-40B4-BE49-F238E27FC236}">
                <a16:creationId xmlns:a16="http://schemas.microsoft.com/office/drawing/2014/main" id="{7F9E55FA-8590-BA17-77BB-02FFEC82C9AA}"/>
              </a:ext>
            </a:extLst>
          </p:cNvPr>
          <p:cNvSpPr/>
          <p:nvPr/>
        </p:nvSpPr>
        <p:spPr>
          <a:xfrm rot="10800000" flipH="1">
            <a:off x="5704812" y="5261885"/>
            <a:ext cx="2083654" cy="417080"/>
          </a:xfrm>
          <a:custGeom>
            <a:avLst/>
            <a:gdLst/>
            <a:ahLst/>
            <a:cxnLst/>
            <a:rect l="l" t="t" r="r" b="b"/>
            <a:pathLst>
              <a:path w="51624" h="4302" extrusionOk="0">
                <a:moveTo>
                  <a:pt x="0" y="0"/>
                </a:moveTo>
                <a:lnTo>
                  <a:pt x="51624" y="0"/>
                </a:lnTo>
                <a:lnTo>
                  <a:pt x="51624" y="4302"/>
                </a:lnTo>
              </a:path>
            </a:pathLst>
          </a:custGeom>
          <a:noFill/>
          <a:ln w="3810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 sz="2400" b="1">
              <a:solidFill>
                <a:schemeClr val="accent1">
                  <a:lumMod val="50000"/>
                </a:schemeClr>
              </a:solidFill>
              <a:latin typeface="29LT Zarid Serif Rg" panose="00000100000000000000" pitchFamily="2" charset="-78"/>
              <a:cs typeface="29LT Zarid Serif Rg" panose="00000100000000000000" pitchFamily="2" charset="-78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B660F565-1624-5B0A-917E-F2AFA56D3EDA}"/>
              </a:ext>
            </a:extLst>
          </p:cNvPr>
          <p:cNvSpPr txBox="1"/>
          <p:nvPr/>
        </p:nvSpPr>
        <p:spPr>
          <a:xfrm>
            <a:off x="6869029" y="4663214"/>
            <a:ext cx="14378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29LT Zarid Serif Rg" panose="00000100000000000000" pitchFamily="2" charset="-78"/>
                <a:cs typeface="29LT Zarid Serif Rg" panose="00000100000000000000" pitchFamily="2" charset="-78"/>
              </a:rPr>
              <a:t>اسمة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5F8E2C41-A917-8D21-3401-7FDE5ABAFFEC}"/>
              </a:ext>
            </a:extLst>
          </p:cNvPr>
          <p:cNvSpPr txBox="1"/>
          <p:nvPr/>
        </p:nvSpPr>
        <p:spPr>
          <a:xfrm>
            <a:off x="6024270" y="3956401"/>
            <a:ext cx="11568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29LT Zarid Serif Rg" panose="00000100000000000000" pitchFamily="2" charset="-78"/>
                <a:cs typeface="29LT Zarid Serif Rg" panose="00000100000000000000" pitchFamily="2" charset="-78"/>
              </a:rPr>
              <a:t>إسلامه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A2A8A664-A38E-B392-B867-E4AE34F25134}"/>
              </a:ext>
            </a:extLst>
          </p:cNvPr>
          <p:cNvSpPr txBox="1"/>
          <p:nvPr/>
        </p:nvSpPr>
        <p:spPr>
          <a:xfrm>
            <a:off x="6244081" y="3207142"/>
            <a:ext cx="75687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29LT Zarid Serif Rg" panose="00000100000000000000" pitchFamily="2" charset="-78"/>
                <a:cs typeface="29LT Zarid Serif Rg" panose="00000100000000000000" pitchFamily="2" charset="-78"/>
              </a:rPr>
              <a:t>مأثره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3E7943C-F502-C53A-340E-8309E51A51FC}"/>
              </a:ext>
            </a:extLst>
          </p:cNvPr>
          <p:cNvSpPr txBox="1"/>
          <p:nvPr/>
        </p:nvSpPr>
        <p:spPr>
          <a:xfrm>
            <a:off x="6816767" y="2562618"/>
            <a:ext cx="111057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29LT Zarid Serif Rg" panose="00000100000000000000" pitchFamily="2" charset="-78"/>
                <a:cs typeface="29LT Zarid Serif Rg" panose="00000100000000000000" pitchFamily="2" charset="-78"/>
              </a:rPr>
              <a:t>وفاته </a:t>
            </a:r>
          </a:p>
        </p:txBody>
      </p:sp>
    </p:spTree>
    <p:extLst>
      <p:ext uri="{BB962C8B-B14F-4D97-AF65-F5344CB8AC3E}">
        <p14:creationId xmlns:p14="http://schemas.microsoft.com/office/powerpoint/2010/main" val="4857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DD6D153-D522-4C9C-A320-BA9D82970708}"/>
              </a:ext>
            </a:extLst>
          </p:cNvPr>
          <p:cNvSpPr txBox="1"/>
          <p:nvPr/>
        </p:nvSpPr>
        <p:spPr>
          <a:xfrm>
            <a:off x="5157216" y="1042957"/>
            <a:ext cx="59247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6A26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طالبتي الغالية لنزيد مخزوننا اللغوي ونتعرف على معاني الكلمات الجديدة في الحديث  </a:t>
            </a:r>
            <a:endParaRPr lang="ar-SA" sz="4800" b="1" dirty="0">
              <a:solidFill>
                <a:srgbClr val="6A262C"/>
              </a:solidFill>
            </a:endParaRPr>
          </a:p>
        </p:txBody>
      </p:sp>
      <p:pic>
        <p:nvPicPr>
          <p:cNvPr id="2" name="Google Shape;182;p29">
            <a:extLst>
              <a:ext uri="{FF2B5EF4-FFF2-40B4-BE49-F238E27FC236}">
                <a16:creationId xmlns:a16="http://schemas.microsoft.com/office/drawing/2014/main" id="{18120AFA-3FD9-5C67-7446-8B3DCD53DDD1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16734" r="8892" b="18300"/>
          <a:stretch/>
        </p:blipFill>
        <p:spPr>
          <a:xfrm flipH="1">
            <a:off x="9860915" y="19358"/>
            <a:ext cx="2690036" cy="8460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82CD2CE9-64FC-0414-E3D5-FEC95B904C44}"/>
              </a:ext>
            </a:extLst>
          </p:cNvPr>
          <p:cNvSpPr txBox="1"/>
          <p:nvPr/>
        </p:nvSpPr>
        <p:spPr>
          <a:xfrm>
            <a:off x="9680387" y="251445"/>
            <a:ext cx="25202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1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استراتيجية المفردات </a:t>
            </a:r>
            <a:endParaRPr lang="ar-SA" sz="1200" b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" name="جدول 4">
            <a:extLst>
              <a:ext uri="{FF2B5EF4-FFF2-40B4-BE49-F238E27FC236}">
                <a16:creationId xmlns:a16="http://schemas.microsoft.com/office/drawing/2014/main" id="{5A4CF2B7-0837-9975-BF97-476B60C6B2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416234"/>
              </p:ext>
            </p:extLst>
          </p:nvPr>
        </p:nvGraphicFramePr>
        <p:xfrm>
          <a:off x="3346704" y="2729616"/>
          <a:ext cx="8135938" cy="2133600"/>
        </p:xfrm>
        <a:graphic>
          <a:graphicData uri="http://schemas.openxmlformats.org/drawingml/2006/table">
            <a:tbl>
              <a:tblPr rtl="1"/>
              <a:tblGrid>
                <a:gridCol w="251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4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" name="TextBox 4">
            <a:extLst>
              <a:ext uri="{FF2B5EF4-FFF2-40B4-BE49-F238E27FC236}">
                <a16:creationId xmlns:a16="http://schemas.microsoft.com/office/drawing/2014/main" id="{F8867C53-6B97-5FFB-0155-E73AAB39D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3279" y="2693104"/>
            <a:ext cx="251936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الكلمة</a:t>
            </a:r>
            <a:endParaRPr lang="ar-EG" sz="3200" b="1" dirty="0">
              <a:solidFill>
                <a:srgbClr val="C00000"/>
              </a:solidFill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78B27A7C-E85C-A8F3-E8C6-5245BB3D3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6704" y="2693104"/>
            <a:ext cx="554513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معناها</a:t>
            </a:r>
            <a:endParaRPr lang="en-US" sz="32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3E913CE-D712-8DEF-1D11-A28C22736A96}"/>
              </a:ext>
            </a:extLst>
          </p:cNvPr>
          <p:cNvSpPr txBox="1">
            <a:spLocks/>
          </p:cNvSpPr>
          <p:nvPr/>
        </p:nvSpPr>
        <p:spPr>
          <a:xfrm>
            <a:off x="7391643" y="3380187"/>
            <a:ext cx="3143272" cy="642942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rtlCol="1"/>
          <a:lstStyle/>
          <a:p>
            <a:pPr>
              <a:defRPr/>
            </a:pPr>
            <a:r>
              <a:rPr lang="ar-EG" sz="3200" b="1" dirty="0"/>
              <a:t>عاب</a:t>
            </a:r>
            <a:endParaRPr lang="uk-UA" sz="3200" b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47766AB-28A2-5D83-8BB2-52DA7876EF6E}"/>
              </a:ext>
            </a:extLst>
          </p:cNvPr>
          <p:cNvSpPr txBox="1">
            <a:spLocks/>
          </p:cNvSpPr>
          <p:nvPr/>
        </p:nvSpPr>
        <p:spPr>
          <a:xfrm>
            <a:off x="4920461" y="3224201"/>
            <a:ext cx="2952328" cy="642942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rtlCol="1"/>
          <a:lstStyle/>
          <a:p>
            <a:pPr algn="ctr">
              <a:defRPr/>
            </a:pPr>
            <a:r>
              <a:rPr lang="ar-EG" sz="2800" b="1" dirty="0">
                <a:solidFill>
                  <a:srgbClr val="0070C0"/>
                </a:solidFill>
                <a:latin typeface="Arial" charset="0"/>
                <a:cs typeface="Arial" charset="0"/>
              </a:rPr>
              <a:t>ذَمّ</a:t>
            </a:r>
            <a:endParaRPr lang="en-US" sz="28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endParaRPr lang="uk-UA" sz="3200" b="1" dirty="0">
              <a:solidFill>
                <a:srgbClr val="FF0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68F221-EB0A-F970-3658-0525D88FCC9B}"/>
              </a:ext>
            </a:extLst>
          </p:cNvPr>
          <p:cNvSpPr txBox="1">
            <a:spLocks/>
          </p:cNvSpPr>
          <p:nvPr/>
        </p:nvSpPr>
        <p:spPr>
          <a:xfrm>
            <a:off x="7391643" y="4172275"/>
            <a:ext cx="3143272" cy="642942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rtlCol="1"/>
          <a:lstStyle/>
          <a:p>
            <a:pPr>
              <a:defRPr/>
            </a:pPr>
            <a:r>
              <a:rPr lang="ar-EG" sz="3200" b="1" dirty="0"/>
              <a:t>قط</a:t>
            </a:r>
            <a:endParaRPr lang="uk-UA" sz="3200" b="1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293D1B-B187-93E3-3ABA-827A67A58D2C}"/>
              </a:ext>
            </a:extLst>
          </p:cNvPr>
          <p:cNvSpPr txBox="1">
            <a:spLocks/>
          </p:cNvSpPr>
          <p:nvPr/>
        </p:nvSpPr>
        <p:spPr>
          <a:xfrm>
            <a:off x="4967865" y="4172275"/>
            <a:ext cx="2857520" cy="642942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rtlCol="1"/>
          <a:lstStyle/>
          <a:p>
            <a:pPr algn="ctr">
              <a:defRPr/>
            </a:pPr>
            <a:r>
              <a:rPr lang="ar-EG" sz="3200" b="1" dirty="0">
                <a:solidFill>
                  <a:srgbClr val="0070C0"/>
                </a:solidFill>
              </a:rPr>
              <a:t>أبداً</a:t>
            </a:r>
            <a:endParaRPr lang="uk-UA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389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674</Words>
  <Application>Microsoft Office PowerPoint</Application>
  <PresentationFormat>شاشة عريضة</PresentationFormat>
  <Paragraphs>109</Paragraphs>
  <Slides>22</Slides>
  <Notes>1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35" baseType="lpstr">
      <vt:lpstr>(A) Arslan Wessam B</vt:lpstr>
      <vt:lpstr>29LT Zarid Serif Rg</vt:lpstr>
      <vt:lpstr>Arabic Typesetting</vt:lpstr>
      <vt:lpstr>Arial</vt:lpstr>
      <vt:lpstr>Calibri</vt:lpstr>
      <vt:lpstr>Calibri Light</vt:lpstr>
      <vt:lpstr>El Messiri Medium</vt:lpstr>
      <vt:lpstr>Khalid Art bold</vt:lpstr>
      <vt:lpstr>Lato</vt:lpstr>
      <vt:lpstr>Tahoma</vt:lpstr>
      <vt:lpstr>Times New Roman</vt:lpstr>
      <vt:lpstr>Wingdings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طالبتي المميزة أجمعي الكلمات التي أمامك لتصلي على معنى الشكر .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لؤلؤة العتيق حديث أول متوسط</dc:title>
  <dc:creator>أ.لؤلؤة العتيق</dc:creator>
  <cp:keywords>قناة البيان للعروض والعلوم الشرعية</cp:keywords>
  <cp:lastModifiedBy>لؤلؤة العتيق</cp:lastModifiedBy>
  <cp:revision>18</cp:revision>
  <dcterms:created xsi:type="dcterms:W3CDTF">2022-03-29T19:22:38Z</dcterms:created>
  <dcterms:modified xsi:type="dcterms:W3CDTF">2023-09-02T12:54:09Z</dcterms:modified>
</cp:coreProperties>
</file>