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91" d="100"/>
          <a:sy n="91" d="100"/>
        </p:scale>
        <p:origin x="-7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2508AB8-F934-4526-9854-93B23230DBD8}" type="datetimeFigureOut">
              <a:rPr lang="ar-SA" smtClean="0"/>
              <a:t>18/06/38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2657786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2508AB8-F934-4526-9854-93B23230DBD8}" type="datetimeFigureOut">
              <a:rPr lang="ar-SA" smtClean="0"/>
              <a:t>18/06/38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372366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2508AB8-F934-4526-9854-93B23230DBD8}" type="datetimeFigureOut">
              <a:rPr lang="ar-SA" smtClean="0"/>
              <a:t>18/06/38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2039170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2508AB8-F934-4526-9854-93B23230DBD8}" type="datetimeFigureOut">
              <a:rPr lang="ar-SA" smtClean="0"/>
              <a:t>18/06/38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1978839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2508AB8-F934-4526-9854-93B23230DBD8}" type="datetimeFigureOut">
              <a:rPr lang="ar-SA" smtClean="0"/>
              <a:t>18/06/38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2443470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2508AB8-F934-4526-9854-93B23230DBD8}" type="datetimeFigureOut">
              <a:rPr lang="ar-SA" smtClean="0"/>
              <a:t>18/06/38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275370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2508AB8-F934-4526-9854-93B23230DBD8}" type="datetimeFigureOut">
              <a:rPr lang="ar-SA" smtClean="0"/>
              <a:t>18/06/38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249513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2508AB8-F934-4526-9854-93B23230DBD8}" type="datetimeFigureOut">
              <a:rPr lang="ar-SA" smtClean="0"/>
              <a:t>18/06/38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2064233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2508AB8-F934-4526-9854-93B23230DBD8}" type="datetimeFigureOut">
              <a:rPr lang="ar-SA" smtClean="0"/>
              <a:t>18/06/38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333418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2508AB8-F934-4526-9854-93B23230DBD8}" type="datetimeFigureOut">
              <a:rPr lang="ar-SA" smtClean="0"/>
              <a:t>18/06/38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240356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2508AB8-F934-4526-9854-93B23230DBD8}" type="datetimeFigureOut">
              <a:rPr lang="ar-SA" smtClean="0"/>
              <a:t>18/06/38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8989A47-CCDC-4994-A6E5-C9EB41C40CDC}" type="slidenum">
              <a:rPr lang="ar-SA" smtClean="0"/>
              <a:t>‹#›</a:t>
            </a:fld>
            <a:endParaRPr lang="ar-SA"/>
          </a:p>
        </p:txBody>
      </p:sp>
    </p:spTree>
    <p:extLst>
      <p:ext uri="{BB962C8B-B14F-4D97-AF65-F5344CB8AC3E}">
        <p14:creationId xmlns:p14="http://schemas.microsoft.com/office/powerpoint/2010/main" val="4225549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2508AB8-F934-4526-9854-93B23230DBD8}" type="datetimeFigureOut">
              <a:rPr lang="ar-SA" smtClean="0"/>
              <a:t>18/06/38</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8989A47-CCDC-4994-A6E5-C9EB41C40CDC}" type="slidenum">
              <a:rPr lang="ar-SA" smtClean="0"/>
              <a:t>‹#›</a:t>
            </a:fld>
            <a:endParaRPr lang="ar-SA"/>
          </a:p>
        </p:txBody>
      </p:sp>
    </p:spTree>
    <p:extLst>
      <p:ext uri="{BB962C8B-B14F-4D97-AF65-F5344CB8AC3E}">
        <p14:creationId xmlns:p14="http://schemas.microsoft.com/office/powerpoint/2010/main" val="2244094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620689"/>
            <a:ext cx="7772400" cy="1296143"/>
          </a:xfrm>
        </p:spPr>
        <p:txBody>
          <a:bodyPr>
            <a:normAutofit fontScale="90000"/>
          </a:bodyPr>
          <a:lstStyle/>
          <a:p>
            <a:r>
              <a:rPr lang="ar-SA" sz="6000" b="1" dirty="0" smtClean="0"/>
              <a:t>أساليب التفسير :</a:t>
            </a:r>
            <a:r>
              <a:rPr lang="ar-SA" dirty="0" smtClean="0"/>
              <a:t/>
            </a:r>
            <a:br>
              <a:rPr lang="ar-SA" dirty="0" smtClean="0"/>
            </a:br>
            <a:endParaRPr lang="ar-SA" dirty="0"/>
          </a:p>
        </p:txBody>
      </p:sp>
      <p:sp>
        <p:nvSpPr>
          <p:cNvPr id="3" name="عنوان فرعي 2"/>
          <p:cNvSpPr>
            <a:spLocks noGrp="1"/>
          </p:cNvSpPr>
          <p:nvPr>
            <p:ph type="subTitle" idx="1"/>
          </p:nvPr>
        </p:nvSpPr>
        <p:spPr>
          <a:xfrm>
            <a:off x="827584" y="1916832"/>
            <a:ext cx="7632848" cy="4536504"/>
          </a:xfrm>
        </p:spPr>
        <p:txBody>
          <a:bodyPr>
            <a:noAutofit/>
          </a:bodyPr>
          <a:lstStyle/>
          <a:p>
            <a:pPr lvl="0" algn="r" fontAlgn="base">
              <a:spcBef>
                <a:spcPct val="0"/>
              </a:spcBef>
              <a:spcAft>
                <a:spcPct val="0"/>
              </a:spcAft>
            </a:pPr>
            <a:r>
              <a:rPr lang="ar-SA" altLang="ar-SA" sz="2400" dirty="0" smtClean="0">
                <a:solidFill>
                  <a:srgbClr val="000000"/>
                </a:solidFill>
                <a:latin typeface="Arial" pitchFamily="34" charset="0"/>
                <a:cs typeface="Traditional Arabic" pitchFamily="18" charset="-78"/>
              </a:rPr>
              <a:t>من المصطلحات </a:t>
            </a:r>
            <a:r>
              <a:rPr lang="ar-SA" altLang="ar-SA" sz="2400" dirty="0">
                <a:solidFill>
                  <a:srgbClr val="000000"/>
                </a:solidFill>
                <a:latin typeface="Arial" pitchFamily="34" charset="0"/>
                <a:cs typeface="Traditional Arabic" pitchFamily="18" charset="-78"/>
              </a:rPr>
              <a:t>الحديثة في علم التفسير </a:t>
            </a:r>
            <a:r>
              <a:rPr lang="ar-SA" altLang="ar-SA" sz="2400" dirty="0" smtClean="0">
                <a:solidFill>
                  <a:srgbClr val="000000"/>
                </a:solidFill>
                <a:latin typeface="Arial" pitchFamily="34" charset="0"/>
                <a:cs typeface="Traditional Arabic" pitchFamily="18" charset="-78"/>
              </a:rPr>
              <a:t>:</a:t>
            </a:r>
            <a:endParaRPr lang="en-US" altLang="ar-SA" sz="2400" dirty="0">
              <a:solidFill>
                <a:srgbClr val="000000"/>
              </a:solidFill>
              <a:latin typeface="Arial" pitchFamily="34" charset="0"/>
              <a:cs typeface="Traditional Arabic" pitchFamily="18" charset="-78"/>
            </a:endParaRPr>
          </a:p>
          <a:p>
            <a:pPr lvl="0" algn="r" fontAlgn="base">
              <a:spcBef>
                <a:spcPct val="0"/>
              </a:spcBef>
              <a:spcAft>
                <a:spcPct val="0"/>
              </a:spcAft>
            </a:pPr>
            <a:r>
              <a:rPr lang="ar-SA" altLang="ar-SA" sz="2400" dirty="0" err="1" smtClean="0">
                <a:solidFill>
                  <a:srgbClr val="FF0000"/>
                </a:solidFill>
                <a:latin typeface="Arial" pitchFamily="34" charset="0"/>
                <a:cs typeface="Traditional Arabic" pitchFamily="18" charset="-78"/>
              </a:rPr>
              <a:t>ا</a:t>
            </a:r>
            <a:r>
              <a:rPr lang="ar-SA" altLang="ar-SA" sz="2400" b="1" u="sng" dirty="0" err="1" smtClean="0">
                <a:solidFill>
                  <a:srgbClr val="FF0000"/>
                </a:solidFill>
                <a:latin typeface="Arial" pitchFamily="34" charset="0"/>
                <a:cs typeface="Traditional Arabic" pitchFamily="18" charset="-78"/>
              </a:rPr>
              <a:t>لاتجاه:</a:t>
            </a:r>
            <a:r>
              <a:rPr lang="ar-SA" altLang="ar-SA" sz="2400" dirty="0" err="1" smtClean="0">
                <a:solidFill>
                  <a:srgbClr val="FF0000"/>
                </a:solidFill>
                <a:latin typeface="Arial" pitchFamily="34" charset="0"/>
                <a:cs typeface="Traditional Arabic" pitchFamily="18" charset="-78"/>
              </a:rPr>
              <a:t>وهو</a:t>
            </a:r>
            <a:r>
              <a:rPr lang="ar-SA" altLang="ar-SA" sz="2400" dirty="0" smtClean="0">
                <a:solidFill>
                  <a:srgbClr val="FF0000"/>
                </a:solidFill>
                <a:latin typeface="Arial" pitchFamily="34" charset="0"/>
                <a:cs typeface="Traditional Arabic" pitchFamily="18" charset="-78"/>
              </a:rPr>
              <a:t> </a:t>
            </a:r>
            <a:r>
              <a:rPr lang="ar-SA" altLang="ar-SA" sz="2400" dirty="0">
                <a:solidFill>
                  <a:srgbClr val="FF0000"/>
                </a:solidFill>
                <a:latin typeface="Arial" pitchFamily="34" charset="0"/>
                <a:cs typeface="Traditional Arabic" pitchFamily="18" charset="-78"/>
              </a:rPr>
              <a:t>الهدف الذي يتجه إليه المفسرون </a:t>
            </a:r>
            <a:r>
              <a:rPr lang="ar-SA" altLang="ar-SA" sz="2400" dirty="0" smtClean="0">
                <a:solidFill>
                  <a:srgbClr val="FF0000"/>
                </a:solidFill>
                <a:latin typeface="Arial" pitchFamily="34" charset="0"/>
                <a:cs typeface="Traditional Arabic" pitchFamily="18" charset="-78"/>
              </a:rPr>
              <a:t>ويجعلونه </a:t>
            </a:r>
            <a:r>
              <a:rPr lang="ar-SA" altLang="ar-SA" sz="2400" dirty="0">
                <a:solidFill>
                  <a:srgbClr val="FF0000"/>
                </a:solidFill>
                <a:latin typeface="Arial" pitchFamily="34" charset="0"/>
                <a:cs typeface="Traditional Arabic" pitchFamily="18" charset="-78"/>
              </a:rPr>
              <a:t>نصب أعينهم وهم يكتبون ما يكتبون </a:t>
            </a:r>
            <a:endParaRPr lang="ar-SA" altLang="ar-SA" sz="2400" dirty="0" smtClean="0">
              <a:solidFill>
                <a:srgbClr val="FF0000"/>
              </a:solidFill>
              <a:latin typeface="Arial" pitchFamily="34" charset="0"/>
              <a:cs typeface="Traditional Arabic" pitchFamily="18" charset="-78"/>
            </a:endParaRPr>
          </a:p>
          <a:p>
            <a:pPr lvl="0" algn="r" fontAlgn="base">
              <a:spcBef>
                <a:spcPct val="0"/>
              </a:spcBef>
              <a:spcAft>
                <a:spcPct val="0"/>
              </a:spcAft>
            </a:pPr>
            <a:r>
              <a:rPr lang="ar-SA" altLang="ar-SA" sz="2400" dirty="0" smtClean="0">
                <a:solidFill>
                  <a:srgbClr val="FF0000"/>
                </a:solidFill>
                <a:latin typeface="Arial" pitchFamily="34" charset="0"/>
                <a:cs typeface="Traditional Arabic" pitchFamily="18" charset="-78"/>
              </a:rPr>
              <a:t> </a:t>
            </a:r>
            <a:r>
              <a:rPr lang="ar-SA" altLang="ar-SA" sz="2400" b="1" u="sng" dirty="0" smtClean="0">
                <a:solidFill>
                  <a:srgbClr val="0070C0"/>
                </a:solidFill>
                <a:latin typeface="Arial" pitchFamily="34" charset="0"/>
                <a:cs typeface="Traditional Arabic" pitchFamily="18" charset="-78"/>
              </a:rPr>
              <a:t>المنهج</a:t>
            </a:r>
            <a:r>
              <a:rPr lang="ar-SA" altLang="ar-SA" sz="2400" b="1" u="sng" dirty="0">
                <a:solidFill>
                  <a:srgbClr val="0070C0"/>
                </a:solidFill>
                <a:latin typeface="Arial" pitchFamily="34" charset="0"/>
                <a:cs typeface="Traditional Arabic" pitchFamily="18" charset="-78"/>
              </a:rPr>
              <a:t>: </a:t>
            </a:r>
            <a:r>
              <a:rPr lang="ar-SA" altLang="ar-SA" sz="2400" dirty="0">
                <a:solidFill>
                  <a:srgbClr val="0070C0"/>
                </a:solidFill>
                <a:latin typeface="Arial" pitchFamily="34" charset="0"/>
                <a:cs typeface="Traditional Arabic" pitchFamily="18" charset="-78"/>
              </a:rPr>
              <a:t>وهو السبيل التي تؤدي إلى الهدف المرسوم </a:t>
            </a:r>
            <a:r>
              <a:rPr lang="ar-SA" altLang="ar-SA" sz="2400" dirty="0" smtClean="0">
                <a:solidFill>
                  <a:srgbClr val="0070C0"/>
                </a:solidFill>
                <a:latin typeface="Arial" pitchFamily="34" charset="0"/>
                <a:cs typeface="Traditional Arabic" pitchFamily="18" charset="-78"/>
              </a:rPr>
              <a:t>.</a:t>
            </a:r>
          </a:p>
          <a:p>
            <a:pPr lvl="0" algn="r" fontAlgn="base">
              <a:spcBef>
                <a:spcPct val="0"/>
              </a:spcBef>
              <a:spcAft>
                <a:spcPct val="0"/>
              </a:spcAft>
            </a:pPr>
            <a:r>
              <a:rPr lang="ar-SA" altLang="ar-SA" sz="2400" b="1" u="sng" dirty="0" smtClean="0">
                <a:solidFill>
                  <a:srgbClr val="00B050"/>
                </a:solidFill>
                <a:latin typeface="Arial" pitchFamily="34" charset="0"/>
                <a:cs typeface="Traditional Arabic" pitchFamily="18" charset="-78"/>
              </a:rPr>
              <a:t>الأسلوب: </a:t>
            </a:r>
            <a:r>
              <a:rPr lang="ar-SA" altLang="ar-SA" sz="2400" dirty="0" smtClean="0">
                <a:solidFill>
                  <a:srgbClr val="00B050"/>
                </a:solidFill>
                <a:latin typeface="Arial" pitchFamily="34" charset="0"/>
                <a:cs typeface="Traditional Arabic" pitchFamily="18" charset="-78"/>
              </a:rPr>
              <a:t>وهو السلوك </a:t>
            </a:r>
            <a:r>
              <a:rPr lang="ar-SA" altLang="ar-SA" sz="2400" dirty="0">
                <a:solidFill>
                  <a:srgbClr val="00B050"/>
                </a:solidFill>
                <a:latin typeface="Arial" pitchFamily="34" charset="0"/>
                <a:cs typeface="Traditional Arabic" pitchFamily="18" charset="-78"/>
              </a:rPr>
              <a:t>الذي </a:t>
            </a:r>
            <a:r>
              <a:rPr lang="ar-SA" altLang="ar-SA" sz="2400" dirty="0" smtClean="0">
                <a:solidFill>
                  <a:srgbClr val="00B050"/>
                </a:solidFill>
                <a:latin typeface="Arial" pitchFamily="34" charset="0"/>
                <a:cs typeface="Traditional Arabic" pitchFamily="18" charset="-78"/>
              </a:rPr>
              <a:t>يسلكه </a:t>
            </a:r>
            <a:r>
              <a:rPr lang="ar-SA" altLang="ar-SA" sz="2400" dirty="0">
                <a:solidFill>
                  <a:srgbClr val="00B050"/>
                </a:solidFill>
                <a:latin typeface="Arial" pitchFamily="34" charset="0"/>
                <a:cs typeface="Traditional Arabic" pitchFamily="18" charset="-78"/>
              </a:rPr>
              <a:t>المفسر </a:t>
            </a:r>
            <a:r>
              <a:rPr lang="ar-SA" altLang="ar-SA" sz="2400" dirty="0" smtClean="0">
                <a:solidFill>
                  <a:srgbClr val="00B050"/>
                </a:solidFill>
                <a:latin typeface="Arial" pitchFamily="34" charset="0"/>
                <a:cs typeface="Traditional Arabic" pitchFamily="18" charset="-78"/>
              </a:rPr>
              <a:t>في طريقه للمنهج </a:t>
            </a:r>
            <a:r>
              <a:rPr lang="ar-SA" altLang="ar-SA" sz="2400" dirty="0">
                <a:solidFill>
                  <a:srgbClr val="00B050"/>
                </a:solidFill>
                <a:latin typeface="Arial" pitchFamily="34" charset="0"/>
                <a:cs typeface="Traditional Arabic" pitchFamily="18" charset="-78"/>
              </a:rPr>
              <a:t>المؤدي إلى </a:t>
            </a:r>
            <a:r>
              <a:rPr lang="ar-SA" altLang="ar-SA" sz="2400" dirty="0" smtClean="0">
                <a:solidFill>
                  <a:srgbClr val="00B050"/>
                </a:solidFill>
                <a:latin typeface="Arial" pitchFamily="34" charset="0"/>
                <a:cs typeface="Traditional Arabic" pitchFamily="18" charset="-78"/>
              </a:rPr>
              <a:t>الهدف (الاتجاه).</a:t>
            </a:r>
            <a:endParaRPr lang="ar-SA" altLang="ar-SA" sz="2400" dirty="0">
              <a:solidFill>
                <a:srgbClr val="00B050"/>
              </a:solidFill>
              <a:latin typeface="Arial" pitchFamily="34" charset="0"/>
              <a:cs typeface="Traditional Arabic" pitchFamily="18" charset="-78"/>
            </a:endParaRPr>
          </a:p>
          <a:p>
            <a:pPr lvl="0" algn="r" fontAlgn="base">
              <a:spcBef>
                <a:spcPct val="0"/>
              </a:spcBef>
              <a:spcAft>
                <a:spcPct val="0"/>
              </a:spcAft>
            </a:pPr>
            <a:r>
              <a:rPr lang="ar-SA" altLang="ar-SA" sz="2400" dirty="0" smtClean="0">
                <a:solidFill>
                  <a:srgbClr val="000000"/>
                </a:solidFill>
                <a:latin typeface="Arial" pitchFamily="34" charset="0"/>
                <a:cs typeface="Traditional Arabic" pitchFamily="18" charset="-78"/>
              </a:rPr>
              <a:t>فالهدف </a:t>
            </a:r>
            <a:r>
              <a:rPr lang="ar-SA" altLang="ar-SA" sz="2400" dirty="0">
                <a:solidFill>
                  <a:srgbClr val="000000"/>
                </a:solidFill>
                <a:latin typeface="Arial" pitchFamily="34" charset="0"/>
                <a:cs typeface="Traditional Arabic" pitchFamily="18" charset="-78"/>
              </a:rPr>
              <a:t>أو الاتجاه قد يكون مسائل العقيدة وتقريرها وبسط معالمها والذود عنها </a:t>
            </a:r>
            <a:r>
              <a:rPr lang="ar-SA" altLang="ar-SA" sz="2400" dirty="0" smtClean="0">
                <a:solidFill>
                  <a:srgbClr val="000000"/>
                </a:solidFill>
                <a:latin typeface="Arial" pitchFamily="34" charset="0"/>
                <a:cs typeface="Traditional Arabic" pitchFamily="18" charset="-78"/>
              </a:rPr>
              <a:t>ويظهر </a:t>
            </a:r>
            <a:r>
              <a:rPr lang="ar-SA" altLang="ar-SA" sz="2400" dirty="0">
                <a:solidFill>
                  <a:srgbClr val="000000"/>
                </a:solidFill>
                <a:latin typeface="Arial" pitchFamily="34" charset="0"/>
                <a:cs typeface="Traditional Arabic" pitchFamily="18" charset="-78"/>
              </a:rPr>
              <a:t>هذا الهدف على مجموعة من التفاسير فيكون الاتجاه لهذه التفاسير (</a:t>
            </a:r>
            <a:r>
              <a:rPr lang="ar-SA" altLang="ar-SA" sz="2400" dirty="0">
                <a:solidFill>
                  <a:srgbClr val="FF0000"/>
                </a:solidFill>
                <a:latin typeface="Arial" pitchFamily="34" charset="0"/>
                <a:cs typeface="Traditional Arabic" pitchFamily="18" charset="-78"/>
              </a:rPr>
              <a:t>الاتجاه العقدي</a:t>
            </a:r>
            <a:r>
              <a:rPr lang="ar-SA" altLang="ar-SA" sz="2400" dirty="0">
                <a:solidFill>
                  <a:srgbClr val="000000"/>
                </a:solidFill>
                <a:latin typeface="Arial" pitchFamily="34" charset="0"/>
                <a:cs typeface="Traditional Arabic" pitchFamily="18" charset="-78"/>
              </a:rPr>
              <a:t>) ، ويسلك كل واحد من هؤلاء المفسرين سبيلا خاصا لتقرير العقيدة فيسلك أحدهم أصول عقيدة السلف فيكون منهجه </a:t>
            </a:r>
            <a:r>
              <a:rPr lang="ar-SA" altLang="ar-SA" sz="2400" dirty="0">
                <a:solidFill>
                  <a:srgbClr val="0070C0"/>
                </a:solidFill>
                <a:latin typeface="Arial" pitchFamily="34" charset="0"/>
                <a:cs typeface="Traditional Arabic" pitchFamily="18" charset="-78"/>
              </a:rPr>
              <a:t>منهج أهل السنة والجماعة </a:t>
            </a:r>
            <a:r>
              <a:rPr lang="ar-SA" altLang="ar-SA" sz="2400" dirty="0">
                <a:solidFill>
                  <a:srgbClr val="000000"/>
                </a:solidFill>
                <a:latin typeface="Arial" pitchFamily="34" charset="0"/>
                <a:cs typeface="Traditional Arabic" pitchFamily="18" charset="-78"/>
              </a:rPr>
              <a:t>ويسلك آخر أصول عقيدة الشيعة فيكون منهجه </a:t>
            </a:r>
            <a:r>
              <a:rPr lang="ar-SA" altLang="ar-SA" sz="2400" dirty="0">
                <a:solidFill>
                  <a:srgbClr val="0070C0"/>
                </a:solidFill>
                <a:latin typeface="Arial" pitchFamily="34" charset="0"/>
                <a:cs typeface="Traditional Arabic" pitchFamily="18" charset="-78"/>
              </a:rPr>
              <a:t>منهج الشيعة </a:t>
            </a:r>
            <a:r>
              <a:rPr lang="ar-SA" altLang="ar-SA" sz="2400" dirty="0">
                <a:solidFill>
                  <a:srgbClr val="000000"/>
                </a:solidFill>
                <a:latin typeface="Arial" pitchFamily="34" charset="0"/>
                <a:cs typeface="Traditional Arabic" pitchFamily="18" charset="-78"/>
              </a:rPr>
              <a:t>، ويسلك ثالث أصول المعتزلة فيكون منهجه </a:t>
            </a:r>
            <a:r>
              <a:rPr lang="ar-SA" altLang="ar-SA" sz="2400" dirty="0">
                <a:solidFill>
                  <a:srgbClr val="0070C0"/>
                </a:solidFill>
                <a:latin typeface="Arial" pitchFamily="34" charset="0"/>
                <a:cs typeface="Traditional Arabic" pitchFamily="18" charset="-78"/>
              </a:rPr>
              <a:t>منهج المعتزلة </a:t>
            </a:r>
            <a:r>
              <a:rPr lang="ar-SA" altLang="ar-SA" sz="2400" dirty="0" smtClean="0">
                <a:solidFill>
                  <a:srgbClr val="000000"/>
                </a:solidFill>
                <a:latin typeface="Arial" pitchFamily="34" charset="0"/>
                <a:cs typeface="Traditional Arabic" pitchFamily="18" charset="-78"/>
              </a:rPr>
              <a:t>،. </a:t>
            </a:r>
            <a:r>
              <a:rPr lang="ar-SA" altLang="ar-SA" sz="2400" dirty="0">
                <a:solidFill>
                  <a:srgbClr val="000000"/>
                </a:solidFill>
                <a:latin typeface="Arial" pitchFamily="34" charset="0"/>
                <a:cs typeface="Traditional Arabic" pitchFamily="18" charset="-78"/>
              </a:rPr>
              <a:t>وقد تختلف </a:t>
            </a:r>
            <a:r>
              <a:rPr lang="ar-SA" altLang="ar-SA" sz="2400" dirty="0">
                <a:solidFill>
                  <a:srgbClr val="00B050"/>
                </a:solidFill>
                <a:latin typeface="Arial" pitchFamily="34" charset="0"/>
                <a:cs typeface="Traditional Arabic" pitchFamily="18" charset="-78"/>
              </a:rPr>
              <a:t>طرق</a:t>
            </a:r>
            <a:r>
              <a:rPr lang="ar-SA" altLang="ar-SA" sz="2400" dirty="0">
                <a:solidFill>
                  <a:srgbClr val="000000"/>
                </a:solidFill>
                <a:latin typeface="Arial" pitchFamily="34" charset="0"/>
                <a:cs typeface="Traditional Arabic" pitchFamily="18" charset="-78"/>
              </a:rPr>
              <a:t> هؤلاء في التفسير </a:t>
            </a:r>
            <a:r>
              <a:rPr lang="ar-SA" altLang="ar-SA" sz="2400" dirty="0" smtClean="0">
                <a:solidFill>
                  <a:srgbClr val="000000"/>
                </a:solidFill>
                <a:latin typeface="Arial" pitchFamily="34" charset="0"/>
                <a:cs typeface="Traditional Arabic" pitchFamily="18" charset="-78"/>
              </a:rPr>
              <a:t>، </a:t>
            </a:r>
            <a:r>
              <a:rPr lang="ar-SA" altLang="ar-SA" sz="2400" dirty="0">
                <a:solidFill>
                  <a:srgbClr val="00B050"/>
                </a:solidFill>
                <a:latin typeface="Arial" pitchFamily="34" charset="0"/>
                <a:cs typeface="Traditional Arabic" pitchFamily="18" charset="-78"/>
              </a:rPr>
              <a:t>فيبدأ أحدهم بالنص أولا ثم بيان </a:t>
            </a:r>
            <a:r>
              <a:rPr lang="ar-SA" altLang="ar-SA" sz="2400" dirty="0" smtClean="0">
                <a:solidFill>
                  <a:srgbClr val="00B050"/>
                </a:solidFill>
                <a:latin typeface="Arial" pitchFamily="34" charset="0"/>
                <a:cs typeface="Traditional Arabic" pitchFamily="18" charset="-78"/>
              </a:rPr>
              <a:t>المفردات ثم </a:t>
            </a:r>
            <a:r>
              <a:rPr lang="ar-SA" altLang="ar-SA" sz="2400" dirty="0">
                <a:solidFill>
                  <a:srgbClr val="00B050"/>
                </a:solidFill>
                <a:latin typeface="Arial" pitchFamily="34" charset="0"/>
                <a:cs typeface="Traditional Arabic" pitchFamily="18" charset="-78"/>
              </a:rPr>
              <a:t>المعنى الإجمالي للآيات ثم يستخرج أحكامها ويتتبع الآيات واحدة </a:t>
            </a:r>
            <a:r>
              <a:rPr lang="ar-SA" altLang="ar-SA" sz="2400" dirty="0" err="1">
                <a:solidFill>
                  <a:srgbClr val="00B050"/>
                </a:solidFill>
                <a:latin typeface="Arial" pitchFamily="34" charset="0"/>
                <a:cs typeface="Traditional Arabic" pitchFamily="18" charset="-78"/>
              </a:rPr>
              <a:t>واحدة</a:t>
            </a:r>
            <a:r>
              <a:rPr lang="ar-SA" altLang="ar-SA" sz="2400" dirty="0">
                <a:solidFill>
                  <a:srgbClr val="00B050"/>
                </a:solidFill>
                <a:latin typeface="Arial" pitchFamily="34" charset="0"/>
                <a:cs typeface="Traditional Arabic" pitchFamily="18" charset="-78"/>
              </a:rPr>
              <a:t> حسب ترتيب المصحف </a:t>
            </a:r>
            <a:r>
              <a:rPr lang="ar-SA" altLang="ar-SA" sz="2400" dirty="0">
                <a:solidFill>
                  <a:srgbClr val="000000"/>
                </a:solidFill>
                <a:latin typeface="Arial" pitchFamily="34" charset="0"/>
                <a:cs typeface="Traditional Arabic" pitchFamily="18" charset="-78"/>
              </a:rPr>
              <a:t>، ويختلف آخر فيذكر </a:t>
            </a:r>
            <a:r>
              <a:rPr lang="ar-SA" altLang="ar-SA" sz="2400" dirty="0">
                <a:solidFill>
                  <a:srgbClr val="00B050"/>
                </a:solidFill>
                <a:latin typeface="Arial" pitchFamily="34" charset="0"/>
                <a:cs typeface="Traditional Arabic" pitchFamily="18" charset="-78"/>
              </a:rPr>
              <a:t>النص أولا ثم يمزج بين المفردات والمعنى الإجمالي</a:t>
            </a:r>
            <a:endParaRPr lang="ar-SA" sz="3600" dirty="0">
              <a:solidFill>
                <a:srgbClr val="00B050"/>
              </a:solidFill>
            </a:endParaRPr>
          </a:p>
        </p:txBody>
      </p:sp>
    </p:spTree>
    <p:extLst>
      <p:ext uri="{BB962C8B-B14F-4D97-AF65-F5344CB8AC3E}">
        <p14:creationId xmlns:p14="http://schemas.microsoft.com/office/powerpoint/2010/main" val="167676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a:bodyPr>
          <a:lstStyle/>
          <a:p>
            <a:pPr marL="0" indent="0">
              <a:buNone/>
            </a:pPr>
            <a:r>
              <a:rPr lang="ar-SA" dirty="0" smtClean="0"/>
              <a:t>الثالث : هو تحديد الموضوع الذي تتناوله سورة قرآنية واحدة ثم دراسة هذا الموضوع من خلال تلك السورة وحدها .ومن المعلوم أن لكل سورة شخصيتها المستقلة ,وأن لها هدف واضحا ترمي إلى إيضاحه . وممن تميز تفسيره بالعناية بمقاصد السورة سيد قطب .</a:t>
            </a:r>
          </a:p>
          <a:p>
            <a:pPr marL="0" indent="0">
              <a:buNone/>
            </a:pPr>
            <a:r>
              <a:rPr lang="ar-SA" dirty="0" smtClean="0"/>
              <a:t>ومن المؤلفات في ذلك : سورة الواقعة ومنهجها في العقائد لمحمود غريب ، وقضايا المرأة في سورة النساء لمحمد يوسف </a:t>
            </a:r>
            <a:endParaRPr lang="ar-SA" dirty="0"/>
          </a:p>
        </p:txBody>
      </p:sp>
    </p:spTree>
    <p:extLst>
      <p:ext uri="{BB962C8B-B14F-4D97-AF65-F5344CB8AC3E}">
        <p14:creationId xmlns:p14="http://schemas.microsoft.com/office/powerpoint/2010/main" val="2156188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sz="4900" b="1" dirty="0" smtClean="0"/>
              <a:t/>
            </a:r>
            <a:br>
              <a:rPr lang="ar-SA" sz="4900" b="1" dirty="0" smtClean="0"/>
            </a:br>
            <a:r>
              <a:rPr lang="ar-SA" sz="4900" b="1" dirty="0" smtClean="0"/>
              <a:t>أساليب التفسير :</a:t>
            </a:r>
            <a:r>
              <a:rPr lang="ar-SA" dirty="0" smtClean="0"/>
              <a:t/>
            </a:r>
            <a:br>
              <a:rPr lang="ar-SA" dirty="0" smtClean="0"/>
            </a:br>
            <a:endParaRPr lang="ar-SA" dirty="0"/>
          </a:p>
        </p:txBody>
      </p:sp>
      <p:sp>
        <p:nvSpPr>
          <p:cNvPr id="3" name="عنصر نائب للمحتوى 2"/>
          <p:cNvSpPr>
            <a:spLocks noGrp="1"/>
          </p:cNvSpPr>
          <p:nvPr>
            <p:ph idx="1"/>
          </p:nvPr>
        </p:nvSpPr>
        <p:spPr/>
        <p:txBody>
          <a:bodyPr/>
          <a:lstStyle/>
          <a:p>
            <a:pPr marL="0" indent="0">
              <a:buNone/>
            </a:pPr>
            <a:endParaRPr lang="ar-SA" b="1" dirty="0" smtClean="0"/>
          </a:p>
          <a:p>
            <a:pPr marL="0" indent="0">
              <a:buNone/>
            </a:pPr>
            <a:endParaRPr lang="ar-SA" b="1" dirty="0"/>
          </a:p>
          <a:p>
            <a:pPr marL="0" indent="0">
              <a:buNone/>
            </a:pPr>
            <a:r>
              <a:rPr lang="ar-SA" b="1" dirty="0" smtClean="0"/>
              <a:t>1- التفسير التحليلي .                2- التفسير الإجمالي .</a:t>
            </a:r>
          </a:p>
          <a:p>
            <a:pPr marL="0" indent="0">
              <a:buNone/>
            </a:pPr>
            <a:endParaRPr lang="ar-SA" b="1" dirty="0" smtClean="0"/>
          </a:p>
          <a:p>
            <a:pPr marL="0" indent="0">
              <a:buNone/>
            </a:pPr>
            <a:r>
              <a:rPr lang="ar-SA" b="1" dirty="0" smtClean="0"/>
              <a:t> 3- التفسير المقارن .               4- التفسير الموضوعي .</a:t>
            </a:r>
          </a:p>
          <a:p>
            <a:endParaRPr lang="ar-SA" dirty="0"/>
          </a:p>
        </p:txBody>
      </p:sp>
    </p:spTree>
    <p:extLst>
      <p:ext uri="{BB962C8B-B14F-4D97-AF65-F5344CB8AC3E}">
        <p14:creationId xmlns:p14="http://schemas.microsoft.com/office/powerpoint/2010/main" val="3261068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00B050"/>
                </a:solidFill>
              </a:rPr>
              <a:t>1-التفسير التحليلي :</a:t>
            </a:r>
            <a:endParaRPr lang="ar-SA" dirty="0">
              <a:solidFill>
                <a:srgbClr val="00B050"/>
              </a:solidFill>
            </a:endParaRPr>
          </a:p>
        </p:txBody>
      </p:sp>
      <p:sp>
        <p:nvSpPr>
          <p:cNvPr id="3" name="عنصر نائب للمحتوى 2"/>
          <p:cNvSpPr>
            <a:spLocks noGrp="1"/>
          </p:cNvSpPr>
          <p:nvPr>
            <p:ph idx="1"/>
          </p:nvPr>
        </p:nvSpPr>
        <p:spPr/>
        <p:txBody>
          <a:bodyPr>
            <a:normAutofit fontScale="70000" lnSpcReduction="20000"/>
          </a:bodyPr>
          <a:lstStyle/>
          <a:p>
            <a:pPr marL="0" indent="0">
              <a:buNone/>
            </a:pPr>
            <a:r>
              <a:rPr lang="ar-SA" dirty="0" smtClean="0"/>
              <a:t>وهو الأسلوب الذي يتتبع فيه المفسر الآيات حسب ترتيب المصحف سواء تناول جملة من الآيات متتابعة أو سورة كاملة أو القرآن الكريم كله , ويبين ما يتعلق بكل آية من معاني ألفاظها و وجوه البلاغة فيها وأسباب نزولها وأحكامها ومعناها ونحو ذلك .</a:t>
            </a:r>
          </a:p>
          <a:p>
            <a:r>
              <a:rPr lang="ar-SA" dirty="0" smtClean="0"/>
              <a:t> </a:t>
            </a:r>
            <a:r>
              <a:rPr lang="ar-SA" u="sng" dirty="0" smtClean="0">
                <a:solidFill>
                  <a:srgbClr val="0070C0"/>
                </a:solidFill>
              </a:rPr>
              <a:t>مميزات التفسير التحليلي :</a:t>
            </a:r>
          </a:p>
          <a:p>
            <a:pPr marL="0" indent="0">
              <a:buNone/>
            </a:pPr>
            <a:r>
              <a:rPr lang="ar-SA" dirty="0" smtClean="0"/>
              <a:t>1-أنه أقدم أساليب التفسير , يتناول الآيات المتتابعة ولا يتجاوزها المفسر إلى غيرها حتى يعرف معناها .</a:t>
            </a:r>
          </a:p>
          <a:p>
            <a:pPr marL="0" indent="0">
              <a:buNone/>
            </a:pPr>
            <a:r>
              <a:rPr lang="ar-SA" dirty="0" smtClean="0"/>
              <a:t>2-هذا الأسلوب هو الغالب على المؤلفات في التفسير, ومن أهمها قديماً وحديثاً تفسير الطبري .</a:t>
            </a:r>
          </a:p>
          <a:p>
            <a:pPr marL="0" indent="0">
              <a:buNone/>
            </a:pPr>
            <a:r>
              <a:rPr lang="ar-SA" dirty="0" smtClean="0"/>
              <a:t>3-يتفاوت المفسرون في هذا اللون من التفسير بين الايجاز والإطناب , فمن التفاسير ما جاء في مجلد واحد بما فيه النص القرآني الكريم كله, ومنها ما جاء في أكثر من ثلاثين مجلداً .</a:t>
            </a:r>
          </a:p>
          <a:p>
            <a:pPr marL="0" indent="0">
              <a:buNone/>
            </a:pPr>
            <a:r>
              <a:rPr lang="ar-SA" dirty="0" smtClean="0"/>
              <a:t>4-يظهر التباين بين المفسرين منهم من التزم في تفسيره بالتفسير بالمأثور والنقل عن ائمة السلف , ومنهم من التزم بمناهج المذاهب الأخرى , ومنهم من توسع في التاريخ والقصص والإسرائيليات .</a:t>
            </a:r>
          </a:p>
          <a:p>
            <a:endParaRPr lang="ar-SA" dirty="0"/>
          </a:p>
        </p:txBody>
      </p:sp>
    </p:spTree>
    <p:extLst>
      <p:ext uri="{BB962C8B-B14F-4D97-AF65-F5344CB8AC3E}">
        <p14:creationId xmlns:p14="http://schemas.microsoft.com/office/powerpoint/2010/main" val="3482777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0070C0"/>
                </a:solidFill>
              </a:rPr>
              <a:t>2-التفسير الإجمالي : </a:t>
            </a:r>
            <a:endParaRPr lang="ar-SA" dirty="0">
              <a:solidFill>
                <a:srgbClr val="0070C0"/>
              </a:solidFill>
            </a:endParaRPr>
          </a:p>
        </p:txBody>
      </p:sp>
      <p:sp>
        <p:nvSpPr>
          <p:cNvPr id="3" name="عنصر نائب للمحتوى 2"/>
          <p:cNvSpPr>
            <a:spLocks noGrp="1"/>
          </p:cNvSpPr>
          <p:nvPr>
            <p:ph idx="1"/>
          </p:nvPr>
        </p:nvSpPr>
        <p:spPr/>
        <p:txBody>
          <a:bodyPr>
            <a:normAutofit fontScale="77500" lnSpcReduction="20000"/>
          </a:bodyPr>
          <a:lstStyle/>
          <a:p>
            <a:pPr marL="0" indent="0">
              <a:buNone/>
            </a:pPr>
            <a:r>
              <a:rPr lang="ar-SA" dirty="0" smtClean="0"/>
              <a:t>وهو الأسلوب الذي يعمد فيه المفسر إلى الآيات القرآنية حسب ترتيب المصحف فيبين معاني الجمل ويتتبع ما ترمي إليه من أهداف ويصوغ ذلك بعبارات سهلة من ألفاظه ليسهل فهمها .</a:t>
            </a:r>
          </a:p>
          <a:p>
            <a:pPr marL="0" indent="0">
              <a:buNone/>
            </a:pPr>
            <a:r>
              <a:rPr lang="ar-SA" dirty="0" smtClean="0">
                <a:solidFill>
                  <a:srgbClr val="00B0F0"/>
                </a:solidFill>
              </a:rPr>
              <a:t>مميزات التفسير الإجمالي :</a:t>
            </a:r>
          </a:p>
          <a:p>
            <a:pPr marL="0" indent="0">
              <a:buNone/>
            </a:pPr>
            <a:r>
              <a:rPr lang="ar-SA" dirty="0" smtClean="0"/>
              <a:t>1-يلتزم المفسر تسلسل النظم القرآني سورة </a:t>
            </a:r>
            <a:r>
              <a:rPr lang="ar-SA" dirty="0" err="1" smtClean="0"/>
              <a:t>سورة</a:t>
            </a:r>
            <a:r>
              <a:rPr lang="ar-SA" dirty="0" smtClean="0"/>
              <a:t> .</a:t>
            </a:r>
          </a:p>
          <a:p>
            <a:pPr marL="0" indent="0">
              <a:buNone/>
            </a:pPr>
            <a:r>
              <a:rPr lang="ar-SA" dirty="0" smtClean="0"/>
              <a:t>2-يقسم السورة إلى مجموعة من الآيات ، يتناول كل مجموعة بتفسير معانيها إجمالاً .</a:t>
            </a:r>
          </a:p>
          <a:p>
            <a:pPr marL="0" indent="0">
              <a:buNone/>
            </a:pPr>
            <a:r>
              <a:rPr lang="ar-SA" dirty="0" smtClean="0"/>
              <a:t> 3-يجعل بعض ألفاظ الآيات رابطاً بين النص وتفسيره .</a:t>
            </a:r>
          </a:p>
          <a:p>
            <a:pPr marL="0" indent="0">
              <a:buNone/>
            </a:pPr>
            <a:r>
              <a:rPr lang="ar-SA" dirty="0" smtClean="0"/>
              <a:t>4-يستخدم ألفاظ الآيات ليشعر بأنه لم يبعد في تفسيره عن سياق النص القرآني ، ويشعر بما انتهى إليه النص.</a:t>
            </a:r>
          </a:p>
          <a:p>
            <a:pPr marL="0" indent="0">
              <a:buNone/>
            </a:pPr>
            <a:r>
              <a:rPr lang="ar-SA" dirty="0" smtClean="0"/>
              <a:t>التفسير الإجمالي أشبه ب ”الترجمة المعنوية“ أي لا يلتزم المترجم فيها بالألفاظ إنما يقصد بيان المعنى العام وقد يضيف إليه ما تدعو الضرورة إليه كسبب نزول أو قصة ونحو ذلك .</a:t>
            </a:r>
          </a:p>
          <a:p>
            <a:pPr marL="0" indent="0">
              <a:buNone/>
            </a:pPr>
            <a:endParaRPr lang="ar-SA" dirty="0"/>
          </a:p>
        </p:txBody>
      </p:sp>
    </p:spTree>
    <p:extLst>
      <p:ext uri="{BB962C8B-B14F-4D97-AF65-F5344CB8AC3E}">
        <p14:creationId xmlns:p14="http://schemas.microsoft.com/office/powerpoint/2010/main" val="148278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50106"/>
          </a:xfrm>
        </p:spPr>
        <p:txBody>
          <a:bodyPr/>
          <a:lstStyle/>
          <a:p>
            <a:r>
              <a:rPr lang="ar-SA" dirty="0" smtClean="0">
                <a:solidFill>
                  <a:srgbClr val="C00000"/>
                </a:solidFill>
              </a:rPr>
              <a:t>التفسير المقارن: </a:t>
            </a:r>
            <a:endParaRPr lang="ar-SA" dirty="0">
              <a:solidFill>
                <a:srgbClr val="C00000"/>
              </a:solidFill>
            </a:endParaRPr>
          </a:p>
        </p:txBody>
      </p:sp>
      <p:sp>
        <p:nvSpPr>
          <p:cNvPr id="3" name="عنصر نائب للمحتوى 2"/>
          <p:cNvSpPr>
            <a:spLocks noGrp="1"/>
          </p:cNvSpPr>
          <p:nvPr>
            <p:ph idx="1"/>
          </p:nvPr>
        </p:nvSpPr>
        <p:spPr>
          <a:xfrm>
            <a:off x="457200" y="1052736"/>
            <a:ext cx="8229600" cy="5256584"/>
          </a:xfrm>
        </p:spPr>
        <p:txBody>
          <a:bodyPr>
            <a:normAutofit fontScale="77500" lnSpcReduction="20000"/>
          </a:bodyPr>
          <a:lstStyle/>
          <a:p>
            <a:pPr marL="0" indent="0">
              <a:buNone/>
            </a:pPr>
            <a:r>
              <a:rPr lang="ar-SA" dirty="0" smtClean="0"/>
              <a:t>وهو الذي يعمد فيه المفسر إلى الآية أو الآيات فيجمع ما حول موضوعها من نصوص سواء كانت نصوصاً قرآنية أخرى ,أو نصوصاً نبوية ,أو للصحابة ,أو التابعين ,أو للمفسرين أو الكتب السماوية الأخرى ثم يقارن بين هذه النصوص ,ويوازن بين الآراء ويستعرض الأدلة ,ويبين الراجح وينقض المرجوح.</a:t>
            </a:r>
          </a:p>
          <a:p>
            <a:pPr marL="0" indent="0">
              <a:buNone/>
            </a:pPr>
            <a:r>
              <a:rPr lang="ar-SA" u="sng" dirty="0" smtClean="0">
                <a:solidFill>
                  <a:srgbClr val="002060"/>
                </a:solidFill>
              </a:rPr>
              <a:t>مميزات التفسير المقارن :</a:t>
            </a:r>
          </a:p>
          <a:p>
            <a:pPr marL="0" indent="0">
              <a:buNone/>
            </a:pPr>
            <a:r>
              <a:rPr lang="ar-SA" dirty="0" smtClean="0"/>
              <a:t>1-المقارنة بين نص قرآني ونص قرآني آخر اتفاقاً أو ظاهره الاختلاف ومن هذا النوع علم تأويل مشكل القرآن .</a:t>
            </a:r>
          </a:p>
          <a:p>
            <a:pPr marL="0" indent="0">
              <a:buNone/>
            </a:pPr>
            <a:r>
              <a:rPr lang="ar-SA" dirty="0" smtClean="0"/>
              <a:t> 2-المقارنة بين نص قرآني وحديث نبوي يتفق مع النص القرآني ويبحث العلماء ذلك في المؤلفات في مشكل القرآن ومشكل الحديث .</a:t>
            </a:r>
          </a:p>
          <a:p>
            <a:pPr marL="0" indent="0">
              <a:buNone/>
            </a:pPr>
            <a:r>
              <a:rPr lang="ar-SA" dirty="0" smtClean="0"/>
              <a:t> 3-قد تكون المقارنة بين نص قرآني وبين نص في التوراة أو نص في الإنجيل لإظهار فضل القرآن , وهيمنته على الكتب السابقة . والمؤلفات في هذا الأسلوب كثيرة منها كتاب :(التوراة والأناجيل والقرآن والعلم )لموريس بوكاي .</a:t>
            </a:r>
          </a:p>
          <a:p>
            <a:pPr marL="0" indent="0">
              <a:buNone/>
            </a:pPr>
            <a:r>
              <a:rPr lang="ar-SA" dirty="0" smtClean="0"/>
              <a:t> 4-قد تكون المقارنة بين أقوال المفسرين ,حيث يستطلع آراء المفسرين في الآية الوحدة مهما اختلف مشاربهم , وتعدد مذاهبهم , ويناقش الأقوال </a:t>
            </a:r>
            <a:endParaRPr lang="ar-SA" dirty="0"/>
          </a:p>
        </p:txBody>
      </p:sp>
    </p:spTree>
    <p:extLst>
      <p:ext uri="{BB962C8B-B14F-4D97-AF65-F5344CB8AC3E}">
        <p14:creationId xmlns:p14="http://schemas.microsoft.com/office/powerpoint/2010/main" val="2436922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22114"/>
          </a:xfrm>
        </p:spPr>
        <p:txBody>
          <a:bodyPr/>
          <a:lstStyle/>
          <a:p>
            <a:r>
              <a:rPr lang="ar-SA" dirty="0" smtClean="0"/>
              <a:t>التفسير الموضوعي : </a:t>
            </a:r>
            <a:endParaRPr lang="ar-SA" dirty="0"/>
          </a:p>
        </p:txBody>
      </p:sp>
      <p:sp>
        <p:nvSpPr>
          <p:cNvPr id="3" name="عنصر نائب للمحتوى 2"/>
          <p:cNvSpPr>
            <a:spLocks noGrp="1"/>
          </p:cNvSpPr>
          <p:nvPr>
            <p:ph idx="1"/>
          </p:nvPr>
        </p:nvSpPr>
        <p:spPr>
          <a:xfrm>
            <a:off x="457200" y="1196752"/>
            <a:ext cx="8229600" cy="4929411"/>
          </a:xfrm>
        </p:spPr>
        <p:txBody>
          <a:bodyPr>
            <a:normAutofit fontScale="85000" lnSpcReduction="10000"/>
          </a:bodyPr>
          <a:lstStyle/>
          <a:p>
            <a:pPr marL="0" indent="0">
              <a:buNone/>
            </a:pPr>
            <a:r>
              <a:rPr lang="ar-SA" dirty="0" smtClean="0"/>
              <a:t>وهو أسلوب لا يفسر فيه صاحبه الآيات القرآنية حسب ترتيب المصحف بل يجمع الآيات القرآنية التي تتحدث عن موضوع واحد فيفسرها .</a:t>
            </a:r>
          </a:p>
          <a:p>
            <a:pPr marL="0" indent="0">
              <a:buNone/>
            </a:pPr>
            <a:r>
              <a:rPr lang="ar-SA" dirty="0" smtClean="0">
                <a:solidFill>
                  <a:srgbClr val="FF0000"/>
                </a:solidFill>
              </a:rPr>
              <a:t>تعريفه : </a:t>
            </a:r>
            <a:r>
              <a:rPr lang="ar-SA" dirty="0" smtClean="0"/>
              <a:t>هو علم يتناول القضايا حسب المقاصد القرآنية من خلال سورة أو أكثر . وقد نشأ في عهد مبكر في الإسلام فقد نشأ في عهد النبوة .</a:t>
            </a:r>
          </a:p>
          <a:p>
            <a:pPr marL="0" indent="0">
              <a:buNone/>
            </a:pPr>
            <a:r>
              <a:rPr lang="ar-SA" dirty="0" smtClean="0">
                <a:solidFill>
                  <a:srgbClr val="FF0000"/>
                </a:solidFill>
              </a:rPr>
              <a:t>صوره :</a:t>
            </a:r>
          </a:p>
          <a:p>
            <a:pPr marL="0" indent="0">
              <a:buNone/>
            </a:pPr>
            <a:r>
              <a:rPr lang="ar-SA" dirty="0" smtClean="0"/>
              <a:t> 1- تفسير القرآن بالقرآن : وقد كان الرسول – صلى الله عليه وسلم – هو الأسبق إلى ذلك كما فسر لأصحابه الظلم في قوله تعالى :(الذين آمنوا ولم يلبسوا إيمانهم بظلم) بالشرك وذلك من قوله تعالى :(إن الشرك لظلم عظيم) .</a:t>
            </a:r>
          </a:p>
          <a:p>
            <a:pPr marL="0" indent="0">
              <a:buNone/>
            </a:pPr>
            <a:r>
              <a:rPr lang="ar-SA" dirty="0" smtClean="0"/>
              <a:t>2- تفسير آيات الأحكام : فقد اتجه طائفة من قدامى المفسرين إلى جمع آيات الأحكام من القرآن الكريم ومن المؤلفات في ذلك : الجامع لأحكام القرآن للقرطبي .</a:t>
            </a:r>
          </a:p>
        </p:txBody>
      </p:sp>
    </p:spTree>
    <p:extLst>
      <p:ext uri="{BB962C8B-B14F-4D97-AF65-F5344CB8AC3E}">
        <p14:creationId xmlns:p14="http://schemas.microsoft.com/office/powerpoint/2010/main" val="3199867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976664"/>
          </a:xfrm>
        </p:spPr>
        <p:txBody>
          <a:bodyPr>
            <a:normAutofit fontScale="92500" lnSpcReduction="10000"/>
          </a:bodyPr>
          <a:lstStyle/>
          <a:p>
            <a:pPr marL="0" indent="0">
              <a:buNone/>
            </a:pPr>
            <a:r>
              <a:rPr lang="ar-SA" dirty="0" smtClean="0"/>
              <a:t>3-الأشباه والنظائر :وفيه يقوم المفسر بتتبع كلمة قرآنية واحدة في القرآن الكريم وبيان معناها في كل موضع ومعرفة استعمالات القرآن الكريم لها . ومن أشهر المؤلفات في ذلك : الأشباه والنظائر في القرآن الكريم لمقاتل بن سليمان ، و التصاريف ليحيى بن سلام .</a:t>
            </a:r>
          </a:p>
          <a:p>
            <a:pPr marL="0" indent="0">
              <a:buNone/>
            </a:pPr>
            <a:r>
              <a:rPr lang="ar-SA" dirty="0" smtClean="0"/>
              <a:t>4- الدراسات التفسيرية :فلم تقتصر جهود العلماء السابقين على الجوانب اللغوية للكلمات القرآنية بل جمعوا الآيات المشتركة في موضوع واحد كالنسخ والقسم ونحوه ، فجمعوا الآيات الناسخة والمنسوخة ومن المؤلفات في ذلك : الناسخ والمنسوخ: لأبي عبيدة القاسم بن سلام ، وتأويل مشكل القرآن لابن قتيبة . ولخدمة الباحثين في هذا المجال اتجهت العناية إلى جمع آيات القرآن وترتيبها حسب موضوعها ومن أشهر المؤلفات في هذا الموضوع تفصيل آيات القرآن الكريم لمستشرق الفرنسي جول </a:t>
            </a:r>
            <a:r>
              <a:rPr lang="ar-SA" dirty="0" err="1" smtClean="0"/>
              <a:t>لابوم</a:t>
            </a:r>
            <a:r>
              <a:rPr lang="ar-SA" dirty="0" smtClean="0"/>
              <a:t> حيث قسمها إلى 350 موضوع لكن لم يكتب أحد تفسير موضوعي شامل حتى الآن .</a:t>
            </a:r>
          </a:p>
          <a:p>
            <a:pPr marL="0" indent="0">
              <a:buNone/>
            </a:pPr>
            <a:endParaRPr lang="ar-SA" dirty="0" smtClean="0"/>
          </a:p>
          <a:p>
            <a:pPr marL="0" indent="0">
              <a:buNone/>
            </a:pPr>
            <a:endParaRPr lang="ar-SA" dirty="0"/>
          </a:p>
        </p:txBody>
      </p:sp>
    </p:spTree>
    <p:extLst>
      <p:ext uri="{BB962C8B-B14F-4D97-AF65-F5344CB8AC3E}">
        <p14:creationId xmlns:p14="http://schemas.microsoft.com/office/powerpoint/2010/main" val="3946950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أنواع التفسير الموضوعي:</a:t>
            </a:r>
            <a:br>
              <a:rPr lang="ar-SA" dirty="0" smtClean="0"/>
            </a:br>
            <a:r>
              <a:rPr lang="ar-SA" dirty="0" smtClean="0"/>
              <a:t>(مجالات التفسير الموضوعي)</a:t>
            </a:r>
            <a:endParaRPr lang="ar-SA" dirty="0"/>
          </a:p>
        </p:txBody>
      </p:sp>
      <p:sp>
        <p:nvSpPr>
          <p:cNvPr id="3" name="عنصر نائب للمحتوى 2"/>
          <p:cNvSpPr>
            <a:spLocks noGrp="1"/>
          </p:cNvSpPr>
          <p:nvPr>
            <p:ph idx="1"/>
          </p:nvPr>
        </p:nvSpPr>
        <p:spPr/>
        <p:txBody>
          <a:bodyPr>
            <a:normAutofit/>
          </a:bodyPr>
          <a:lstStyle/>
          <a:p>
            <a:pPr marL="0" indent="0">
              <a:buNone/>
            </a:pPr>
            <a:r>
              <a:rPr lang="ar-SA" dirty="0" smtClean="0"/>
              <a:t>الأول : أن يتتبع الباحث كلمة من كلمات القرآن الكريم , ويجمع الآيات التي وردت فيها هذه الكلمة أو مشتقاتها ثم يقوم بتفسيرها واستنباط دلالاتها . واعتنت بذلك كتب الأشباه والنظائر إلا أنها وقفت عند حد بيان دلالة الكلمة في موضعها من غير ربط بين مواضع ورودها واستعمالاتها في كل موضع فبقي تفسير الكلمة في دائرة الدلالة اللفظية . ومن المؤلفات على هذه النوع :كلمة الحق في القرآن الكريم للشيخ محمد الراوي .</a:t>
            </a:r>
          </a:p>
          <a:p>
            <a:pPr marL="0" indent="0">
              <a:buNone/>
            </a:pPr>
            <a:endParaRPr lang="ar-SA" dirty="0"/>
          </a:p>
        </p:txBody>
      </p:sp>
    </p:spTree>
    <p:extLst>
      <p:ext uri="{BB962C8B-B14F-4D97-AF65-F5344CB8AC3E}">
        <p14:creationId xmlns:p14="http://schemas.microsoft.com/office/powerpoint/2010/main" val="2375127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a:bodyPr>
          <a:lstStyle/>
          <a:p>
            <a:pPr marL="0" indent="0">
              <a:buNone/>
            </a:pPr>
            <a:r>
              <a:rPr lang="ar-SA" dirty="0" smtClean="0"/>
              <a:t>الثاني : جمع الآيات القرآنية التي تتناول قضية واحدة بأساليب مختلفة عرضاً وتحليلاً ومناقشة وتعليقاً وبيان حكم القرآن </a:t>
            </a:r>
            <a:r>
              <a:rPr lang="ar-SA" dirty="0" err="1" smtClean="0"/>
              <a:t>منها.والمفسر</a:t>
            </a:r>
            <a:r>
              <a:rPr lang="ar-SA" dirty="0" smtClean="0"/>
              <a:t> يجعل همه الموضوع ذاته فلا يشغل نفسه بذكر القراءات , و وجوه الإعراب إلا بمقدار صلتها بالموضوع . والمؤلفات في هذا الموضوع كثيرة ومنها الناسخ والمنسوخ ، وأحكام القرآن .وفي العصر الحديث فقد أضيفت إلى هذه العلوم موضوعات اجتماعية و اقتصادية و سياسية . ومن المؤلفات في ذلك : القرآن والطب لمحمد وصفي ، والمال في القرآن لمحمود غريب .</a:t>
            </a:r>
          </a:p>
        </p:txBody>
      </p:sp>
    </p:spTree>
    <p:extLst>
      <p:ext uri="{BB962C8B-B14F-4D97-AF65-F5344CB8AC3E}">
        <p14:creationId xmlns:p14="http://schemas.microsoft.com/office/powerpoint/2010/main" val="225645432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1101</Words>
  <Application>Microsoft Office PowerPoint</Application>
  <PresentationFormat>عرض على الشاشة (3:4)‏</PresentationFormat>
  <Paragraphs>47</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أساليب التفسير : </vt:lpstr>
      <vt:lpstr> أساليب التفسير : </vt:lpstr>
      <vt:lpstr>1-التفسير التحليلي :</vt:lpstr>
      <vt:lpstr>2-التفسير الإجمالي : </vt:lpstr>
      <vt:lpstr>التفسير المقارن: </vt:lpstr>
      <vt:lpstr>التفسير الموضوعي : </vt:lpstr>
      <vt:lpstr>عرض تقديمي في PowerPoint</vt:lpstr>
      <vt:lpstr>أنواع التفسير الموضوعي: (مجالات التفسير الموضوعي)</vt:lpstr>
      <vt:lpstr>عرض تقديمي في PowerPoint</vt:lpstr>
      <vt:lpstr>عرض تقديمي في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أساليب التفسير :</dc:title>
  <dc:creator>USER</dc:creator>
  <cp:lastModifiedBy>USER</cp:lastModifiedBy>
  <cp:revision>5</cp:revision>
  <dcterms:created xsi:type="dcterms:W3CDTF">2017-03-16T04:06:41Z</dcterms:created>
  <dcterms:modified xsi:type="dcterms:W3CDTF">2017-03-16T04:53:58Z</dcterms:modified>
</cp:coreProperties>
</file>