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66" r:id="rId3"/>
    <p:sldId id="370" r:id="rId4"/>
    <p:sldId id="357" r:id="rId5"/>
    <p:sldId id="347" r:id="rId6"/>
    <p:sldId id="299" r:id="rId7"/>
    <p:sldId id="369" r:id="rId8"/>
    <p:sldId id="349" r:id="rId9"/>
    <p:sldId id="351" r:id="rId10"/>
    <p:sldId id="354" r:id="rId11"/>
    <p:sldId id="3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31" autoAdjust="0"/>
    <p:restoredTop sz="94660"/>
  </p:normalViewPr>
  <p:slideViewPr>
    <p:cSldViewPr snapToGrid="0">
      <p:cViewPr varScale="1">
        <p:scale>
          <a:sx n="74" d="100"/>
          <a:sy n="74" d="100"/>
        </p:scale>
        <p:origin x="64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F867A2C-93C7-458C-8EDB-94CB365715D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5E7EEB7-7186-499B-A38B-1AAFFAA2C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8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3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8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6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306445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="" xmlns:a16="http://schemas.microsoft.com/office/drawing/2014/main" id="{48024BBA-7773-4B10-B6BC-A451E95D5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8025" y="5303520"/>
            <a:ext cx="6990735" cy="997512"/>
          </a:xfrm>
        </p:spPr>
        <p:txBody>
          <a:bodyPr>
            <a:normAutofit/>
          </a:bodyPr>
          <a:lstStyle/>
          <a:p>
            <a:pPr algn="ct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 الرّابعُ الابتدائي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="" xmlns:a16="http://schemas.microsoft.com/office/drawing/2014/main" id="{5BA305D1-C304-46EB-B4B1-426C2825E1C4}"/>
              </a:ext>
            </a:extLst>
          </p:cNvPr>
          <p:cNvSpPr txBox="1"/>
          <p:nvPr/>
        </p:nvSpPr>
        <p:spPr>
          <a:xfrm>
            <a:off x="669317" y="1819932"/>
            <a:ext cx="103589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درسٌ في ماد</a:t>
            </a:r>
            <a:r>
              <a:rPr lang="ar-SA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ةِ الل</a:t>
            </a:r>
            <a:r>
              <a:rPr lang="ar-SA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b="1" dirty="0" err="1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غةِ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العربيةِ</a:t>
            </a:r>
            <a:endParaRPr lang="en-US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القواعدُ النحويّةُ - الفصلُ الدراسيُ الأوّلُ </a:t>
            </a:r>
            <a:r>
              <a:rPr lang="en-US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ctr"/>
            <a:endParaRPr lang="ar-BH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38" y="1353025"/>
            <a:ext cx="11160524" cy="1378237"/>
          </a:xfrm>
        </p:spPr>
        <p:txBody>
          <a:bodyPr>
            <a:noAutofit/>
          </a:bodyPr>
          <a:lstStyle/>
          <a:p>
            <a:pPr marL="0" indent="0"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تَحتَفلُ مَدارسُ البَحرينِ باِليومِ الوطنيّ كلَّ عامٍ في جوّ مليءٍ بالفعالياتِ والأنشِطةِ.</a:t>
            </a:r>
            <a:b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</a:b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- أَكْتبُ ثلاثَ جُملٍ اسميَّةٍـ وثلاثَ جُملٍ فعليَّةٍ تَصفُ احتفالَ مَدرسَتي </a:t>
            </a:r>
            <a:r>
              <a:rPr lang="ar-BH" sz="3600" b="1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باليومِ </a:t>
            </a:r>
            <a:r>
              <a:rPr lang="ar-BH" sz="3600" b="1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الوَطنيّ. 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374921" y="157553"/>
            <a:ext cx="1817079" cy="55033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775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نشاط ختامي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72439"/>
              </p:ext>
            </p:extLst>
          </p:nvPr>
        </p:nvGraphicFramePr>
        <p:xfrm>
          <a:off x="783771" y="2747758"/>
          <a:ext cx="10013183" cy="2316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20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925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الجُملُ الفعليَّةُ </a:t>
                      </a:r>
                      <a:endParaRPr lang="en-US" sz="36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الجُملُ الاسميَّةُ </a:t>
                      </a:r>
                      <a:endParaRPr lang="en-US" sz="36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200" b="1" kern="120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33291" y="3396007"/>
            <a:ext cx="4841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الصّفوفُ مُزيَّنةٌ.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20149" y="3919227"/>
            <a:ext cx="2654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التَّلاميذُ فَرحُون.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51781" y="4442447"/>
            <a:ext cx="3830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الأنشطةُ والفَعالياتُ مُنوَّعةٌ وكَثيرةٌ.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95046" y="3429000"/>
            <a:ext cx="4064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يُؤدِي التّلاميذُ فِقراتٍ غنائيَّةً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وَطنيَّةً.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7901" y="3919227"/>
            <a:ext cx="3751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يُقيمُ المُعلمُون مُسابقاتٍ ترفيهيَّةً.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1661" y="4524522"/>
            <a:ext cx="4841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يَتسابقُ التَّلاميذُ في تزيينِ صُفوفِهم.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ستطيل 4">
            <a:extLst>
              <a:ext uri="{FF2B5EF4-FFF2-40B4-BE49-F238E27FC236}">
                <a16:creationId xmlns="" xmlns:a16="http://schemas.microsoft.com/office/drawing/2014/main" id="{1C3E1CFA-D9B0-4BB3-9D79-BFB8317047BE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603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="" xmlns:a16="http://schemas.microsoft.com/office/drawing/2014/main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E242CCED-AA8F-4F22-B3B7-1269AC187A08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2011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3">
            <a:extLst>
              <a:ext uri="{FF2B5EF4-FFF2-40B4-BE49-F238E27FC236}">
                <a16:creationId xmlns=""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6360459" y="1077987"/>
            <a:ext cx="3863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أَهْدَافُ الدَّرْسِ: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3">
            <a:extLst>
              <a:ext uri="{FF2B5EF4-FFF2-40B4-BE49-F238E27FC236}">
                <a16:creationId xmlns=""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741666" y="3768922"/>
            <a:ext cx="9343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اسْتنتاجُ قاعدةِ الدَّرسِ مِن خلالِ الأمْثلةِ المعرُوضةِ.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=""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143000" y="4942946"/>
            <a:ext cx="994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تَوظيفُ قَاعدةِ الدَّرسِ في الإنْتاجِ الكتابِي بشكلٍ سليمٍ.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3">
            <a:extLst>
              <a:ext uri="{FF2B5EF4-FFF2-40B4-BE49-F238E27FC236}">
                <a16:creationId xmlns=""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425389" y="2813067"/>
            <a:ext cx="9625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تَمييزُ الجُملةِ الاسْميةِ، والجُملةِ الفعليَّةِ بِشكلٍ سَليمٍ.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="" xmlns:a16="http://schemas.microsoft.com/office/drawing/2014/main" id="{EBF5E2E6-636B-448E-830D-7BA0FE669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61" y="160216"/>
            <a:ext cx="1646183" cy="1268068"/>
          </a:xfrm>
          <a:prstGeom prst="rect">
            <a:avLst/>
          </a:prstGeom>
        </p:spPr>
      </p:pic>
      <p:sp>
        <p:nvSpPr>
          <p:cNvPr id="13" name="مستطيل 4">
            <a:extLst>
              <a:ext uri="{FF2B5EF4-FFF2-40B4-BE49-F238E27FC236}">
                <a16:creationId xmlns="" xmlns:a16="http://schemas.microsoft.com/office/drawing/2014/main" id="{5FE15FAF-2DA6-4152-844A-786488B098B4}"/>
              </a:ext>
            </a:extLst>
          </p:cNvPr>
          <p:cNvSpPr/>
          <p:nvPr/>
        </p:nvSpPr>
        <p:spPr>
          <a:xfrm>
            <a:off x="61176" y="308272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951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=""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405746" y="119880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أَقْرَأُ،ألاحظُ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ثم أُجِيبُ: </a:t>
            </a:r>
            <a:endParaRPr lang="en-US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98196" y="909920"/>
          <a:ext cx="9119280" cy="21171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59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596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62708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ب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أ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1- يُرفرِفُ العلمُ عاليًا.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1- السَّلامُ مَبدَأٌ أساسيٌ في دِينِنا الحنيفِ.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2- يُحيِي التَّلاميذُ العلمَ.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2- غانمٌ تلميذٌ متسامحٌ.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9656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3- ينشدُ التَّلاميذُ السَّلامَ المَلكيَ.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3- المَدرسَةُ مؤسَّسةٌ تَربويَّةٌ وتَعلِيميَّةٌ.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762000" y="3191417"/>
            <a:ext cx="1115909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أَخذْنا سابقًا أنَّ الكلامَ يَنقسِمُ 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إِلى:      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أ..................         ب. ..........................    ج. .................</a:t>
            </a:r>
          </a:p>
          <a:p>
            <a:pPr marL="457200" indent="-457200" algn="r" rtl="1"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أُلاحظُ العمودَ (أ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): 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بِمَ بَدَأَتْ الجملُ في العمودِ(أ)؟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اسمٍ                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حرفٍ                    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فعلٍ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مَاذَا أُسمّي هذا النوعَ مِن الجُملِ؟      أ. 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جُملةً اسْميَّةً.                 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ب. 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شبهَ 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جملةٍ.                      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ج.جُملةً فعليَّةً. </a:t>
            </a:r>
            <a:endParaRPr lang="ar-BH" sz="28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أُلاحظُ العَمودَ (ب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): 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بِمَ بَدَأتْ الجُملُ في العَمودِ(أ)؟             أ.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اسمٍ                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حرفٍ                   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فعلٍ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ماذا أُسمّي هذا النوعَ مِن الجُملِ؟       أ. </a:t>
            </a:r>
            <a:r>
              <a:rPr lang="ar-BH" sz="28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جُملةً اسْميَّةً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</a:t>
            </a:r>
            <a:r>
              <a:rPr lang="ar-BH" sz="28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شبهَ 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جملةٍ.                        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ج.جُملةً فعليَّةً. 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endParaRPr lang="en-US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07D91194-D146-481E-9ED5-A275950CE522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784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=""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472248" y="202034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أَقْرَأُ،ألاحظُ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ثم أُجِيبُ: </a:t>
            </a:r>
            <a:endParaRPr lang="en-US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565327"/>
              </p:ext>
            </p:extLst>
          </p:nvPr>
        </p:nvGraphicFramePr>
        <p:xfrm>
          <a:off x="1298196" y="909920"/>
          <a:ext cx="9119280" cy="21171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59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596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62708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ب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أ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1- يُرفرِفُ العلمُ عاليًا.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1- السَّلامُ مَبدَأٌ أساسيٌ في دِينِنا الحنيفِ.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2- يُحيِي التَّلاميذُ العلمَ.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2- غانمٌ تلميذٌ متسامحٌ.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9656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3- ينشدُ التَّلاميذُ السَّلامَ المَلكيَ.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3- المَدرسَةُ مؤسَّسةٌ تَربويَّةٌ وتَعلِيميَّةٌ.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762000" y="3191417"/>
            <a:ext cx="1115909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أَخذْنا سابقًا أنَّ الكلامَ يَنقسِمُ 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إِلى:      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أ. </a:t>
            </a:r>
            <a:r>
              <a:rPr lang="ar-BH" sz="3200" b="1" dirty="0" smtClean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اسمٍ                    </a:t>
            </a:r>
            <a:r>
              <a:rPr lang="ar-BH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ب. </a:t>
            </a:r>
            <a:r>
              <a:rPr lang="ar-BH" sz="3200" b="1" dirty="0" smtClean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حرفٍ                              </a:t>
            </a:r>
            <a:r>
              <a:rPr lang="ar-BH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ج. </a:t>
            </a:r>
            <a:r>
              <a:rPr lang="ar-BH" sz="3200" b="1" dirty="0" smtClean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فعلٍ</a:t>
            </a:r>
            <a:endParaRPr lang="ar-BH" sz="3200" b="1" dirty="0">
              <a:solidFill>
                <a:schemeClr val="accent6">
                  <a:lumMod val="75000"/>
                </a:schemeClr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أُلاحظُ العمودَ (أ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): 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بِمَ بَدَأَتْ الجملُ في العمودِ(أ)؟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اسمٍ               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حرفٍ                    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فعلٍ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مَاذَا أُسمّي هذا النوعَ مِن الجُملِ؟      أ. 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جُملةً اسْميَّةً.                 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ب. 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شبهَ </a:t>
            </a: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جملةٍ.                      </a:t>
            </a:r>
            <a:r>
              <a:rPr lang="ar-BH" sz="28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ج.جُملةً فعليَّةً. </a:t>
            </a:r>
            <a:endParaRPr lang="ar-BH" sz="28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أُلاحظُ العَمودَ (ب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): 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بِمَ بَدَأتْ الجُملُ في العَمودِ(أ)؟             أ.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اسمٍ                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حرفٍ                  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فعلٍ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ماذا أُسمّي هذا النوعَ مِن الجُملِ؟       أ. </a:t>
            </a:r>
            <a:r>
              <a:rPr lang="ar-BH" sz="28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جُملةً اسْميَّةً    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</a:t>
            </a:r>
            <a:r>
              <a:rPr lang="ar-BH" sz="28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شبهَ </a:t>
            </a:r>
            <a:r>
              <a:rPr lang="ar-BH" sz="28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جملةٍ.                        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ج.جُملةً فعليَّةً. 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Tx/>
              <a:buChar char="-"/>
            </a:pPr>
            <a:endParaRPr lang="en-US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4" name="Oval 3"/>
          <p:cNvSpPr/>
          <p:nvPr/>
        </p:nvSpPr>
        <p:spPr>
          <a:xfrm>
            <a:off x="6904893" y="4185138"/>
            <a:ext cx="914400" cy="41030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197488" y="4595446"/>
            <a:ext cx="1629509" cy="4689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606732" y="5556738"/>
            <a:ext cx="914400" cy="41030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031628" y="5973024"/>
            <a:ext cx="1629509" cy="4689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80614DA2-208F-4C8B-89CC-9A5B907CDF6E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3CF2CCA-C37D-470C-A783-1A41D52B3C3A}"/>
              </a:ext>
            </a:extLst>
          </p:cNvPr>
          <p:cNvSpPr txBox="1">
            <a:spLocks/>
          </p:cNvSpPr>
          <p:nvPr/>
        </p:nvSpPr>
        <p:spPr>
          <a:xfrm>
            <a:off x="144106" y="820343"/>
            <a:ext cx="1093343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625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000" dirty="0">
                <a:solidFill>
                  <a:schemeClr val="tx1"/>
                </a:solidFill>
              </a:rPr>
              <a:t>أُقَيِّمُ إِجَابَتِي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12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766513" y="550569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 أَنَّ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535723" y="1920630"/>
            <a:ext cx="9519139" cy="2323124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36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الجُملةَ الاسْميّةَ 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هي الجمُلةُ الّتي تبْدأُ باسْمٍ.</a:t>
            </a:r>
          </a:p>
          <a:p>
            <a:pPr algn="ctr"/>
            <a:r>
              <a:rPr lang="ar-BH" sz="36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الجُملةَ الفِعْليةَ 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هي الجُملةُ الّتي تبْدأُ بفعلٍ.  </a:t>
            </a:r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597C655F-9085-4C4F-A5D8-F6C3CE2C097A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137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6544" y="162971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نَشاطُ (1)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أملأُ الفراغَ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لِأكوّنَ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جُمْلَةً اسْميَّةً . </a:t>
            </a: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902741"/>
              </p:ext>
            </p:extLst>
          </p:nvPr>
        </p:nvGraphicFramePr>
        <p:xfrm>
          <a:off x="3305908" y="2337450"/>
          <a:ext cx="6658707" cy="23164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6587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...........................................</a:t>
                      </a:r>
                      <a:r>
                        <a:rPr lang="ar-BH" sz="1800" kern="1200" dirty="0"/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نَظِيفَةٌ.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BH" sz="200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...........................................</a:t>
                      </a:r>
                      <a:r>
                        <a:rPr lang="ar-BH" sz="2000" kern="1200" dirty="0"/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صِفَةٌ مَحبُوبةٌ.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...........................................</a:t>
                      </a:r>
                      <a:r>
                        <a:rPr lang="ar-BH" sz="1800" kern="1200" dirty="0"/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وَاسعٌ.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...........................................</a:t>
                      </a:r>
                      <a:r>
                        <a:rPr lang="ar-BH" sz="1800" kern="1200" dirty="0"/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بَاردٌ.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66184" y="2294671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المَكتبةُ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60674" y="2891169"/>
            <a:ext cx="2309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الصّدقُ/التَّعاونُ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77906" y="3467719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المَلعبُ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66892" y="4036387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المكانُ/الثَّلجُ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="" xmlns:a16="http://schemas.microsoft.com/office/drawing/2014/main" id="{B34EF48F-9DAB-4652-AC0F-6E07BB065F85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301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4384" y="248632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نَشاطُ (2)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أملأُ الفراغ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ِلأكوّنَ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جُمْلةً فعليَّةً . </a:t>
            </a: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953375"/>
              </p:ext>
            </p:extLst>
          </p:nvPr>
        </p:nvGraphicFramePr>
        <p:xfrm>
          <a:off x="3305908" y="2337450"/>
          <a:ext cx="6658707" cy="23164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6587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...........................................</a:t>
                      </a:r>
                      <a:r>
                        <a:rPr lang="ar-BH" sz="1800" kern="1200" dirty="0"/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طعامًا مفيدًا.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BH" sz="200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...........................................</a:t>
                      </a:r>
                      <a:r>
                        <a:rPr lang="ar-BH" sz="2000" kern="1200" dirty="0"/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أُمّي كَعكًا لَذيذًا.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...........................................</a:t>
                      </a:r>
                      <a:r>
                        <a:rPr lang="ar-BH" sz="1800" kern="1200" dirty="0"/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الرّياضةَ كُلَّ يومٍ.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...........................................</a:t>
                      </a:r>
                      <a:r>
                        <a:rPr lang="ar-BH" sz="1800" kern="1200" dirty="0"/>
                        <a:t>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جاسمٌ حصَّةَ الرّياضَةِ البَدنيّةِ.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66184" y="2294671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نَأكلُ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60674" y="2891169"/>
            <a:ext cx="2309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تخبزُ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77906" y="3467719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أُمارسُ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66892" y="4036387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يَحضرُ/يُحبُ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="" xmlns:a16="http://schemas.microsoft.com/office/drawing/2014/main" id="{74D685E5-9D23-4E84-BC75-866BEDD9BEFD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000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8985" y="89589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نَشاطُ (3)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0" y="1045029"/>
            <a:ext cx="11633233" cy="5369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أُصنّفُ الجُملَ التَّاليةَ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حَسَبَ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المطلوبِ في الجَدْولِ: </a:t>
            </a: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</a:t>
            </a: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16508"/>
              </p:ext>
            </p:extLst>
          </p:nvPr>
        </p:nvGraphicFramePr>
        <p:xfrm>
          <a:off x="1852245" y="1687434"/>
          <a:ext cx="9478584" cy="3688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101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9221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1762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803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32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الجُملةُ الفعليَّةُ </a:t>
                      </a:r>
                      <a:endParaRPr lang="en-US" sz="32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الجُملةُ الاسميَّةُ </a:t>
                      </a:r>
                      <a:endParaRPr lang="en-US" sz="32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1-الحِدُّ مدينةٌ في مَملكةِ البَحرينَ 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تَقعُ مَدينةُ الحِدّ شَمالَ مَملكةِ البَحرينَ.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3- سواحلُ مدينةِ الحِدّ كَثيرةٌ.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4-اشْتهَرتْ مَدينةُ الحِدّ بِصيدِ اللُّؤْلُؤِ والأسماكِ.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5- يوجدُ في مَدينةِ الحِدّ مصنعُ الحَديدِ والصّلبِ.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6- أَهلُ مَدينةِ الحِدّ أُناسٌ طَيبُون .  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97569" y="2246347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16120" y="2246347"/>
            <a:ext cx="696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√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35627" y="2831122"/>
            <a:ext cx="696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√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16119" y="3289701"/>
            <a:ext cx="696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√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35626" y="3856890"/>
            <a:ext cx="696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√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43905" y="4309609"/>
            <a:ext cx="696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√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40272" y="4778531"/>
            <a:ext cx="696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√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="" xmlns:a16="http://schemas.microsoft.com/office/drawing/2014/main" id="{358CCA82-B602-4829-BC0A-3A2A7FA27C02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56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0938" y="89589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نَشاطُ (4)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172" y="1577017"/>
            <a:ext cx="10900610" cy="8395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أُحوّلُ الجُملةَ الاسميَّةَ إلى جُملةٍ فعليَّةٍ، والجُملةَ الفعليَّةَ إلى جُملةٍ اسميَّةٍ فِيمَا يلِي: 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428354"/>
              </p:ext>
            </p:extLst>
          </p:nvPr>
        </p:nvGraphicFramePr>
        <p:xfrm>
          <a:off x="304799" y="2747758"/>
          <a:ext cx="11769970" cy="2316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560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139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الجُملةُ الفعليَّةُ </a:t>
                      </a:r>
                      <a:endParaRPr lang="en-US" sz="36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الجُملةُ الاسميَّةُ </a:t>
                      </a:r>
                      <a:endParaRPr lang="en-US" sz="36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فَتَحَ صَلاحُ الدّينِ بَيْتَ </a:t>
                      </a:r>
                      <a:r>
                        <a:rPr lang="ar-BH" sz="28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المَقدسِ.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200" b="1" kern="120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مَسجدُ الخَميسِ بُنِيَ في عهدِ الخَليفةِ عُمرَ بن عبدِالعَزيزِ.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يَقرأُ أحمدُ الكُتبَ التّاريخيّةَ.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40768" y="3396007"/>
            <a:ext cx="4689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صَلاحُ الدّينِ فَتَحَ بَيْتَ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المَقدسِ.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799" y="3919227"/>
            <a:ext cx="5802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بُنِيَ مَسجدُ الخميسِ في عَهدِ الخَليفةِ عُمرَ بن عبدِالعَزيزِ.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77349" y="4594847"/>
            <a:ext cx="3252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أحمدُ يَقرأُ الكُتبَ التَّاريخيّةَ.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4">
            <a:extLst>
              <a:ext uri="{FF2B5EF4-FFF2-40B4-BE49-F238E27FC236}">
                <a16:creationId xmlns="" xmlns:a16="http://schemas.microsoft.com/office/drawing/2014/main" id="{928BBDE9-2A4E-44CC-AF8B-9E28C537C667}"/>
              </a:ext>
            </a:extLst>
          </p:cNvPr>
          <p:cNvSpPr/>
          <p:nvPr/>
        </p:nvSpPr>
        <p:spPr>
          <a:xfrm>
            <a:off x="43111" y="161673"/>
            <a:ext cx="6052889" cy="4988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الجُمْلةُ الاسْميَّةُ و الجُمْلةُ الفِعليَّةُ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978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2565</TotalTime>
  <Words>748</Words>
  <Application>Microsoft Office PowerPoint</Application>
  <PresentationFormat>Widescreen</PresentationFormat>
  <Paragraphs>128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نَشاطُ (1)</vt:lpstr>
      <vt:lpstr>نَشاطُ (2)</vt:lpstr>
      <vt:lpstr>نَشاطُ (3)</vt:lpstr>
      <vt:lpstr>نَشاطُ (4)</vt:lpstr>
      <vt:lpstr>تَحتَفلُ مَدارسُ البَحرينِ باِليومِ الوطنيّ كلَّ عامٍ في جوّ مليءٍ بالفعالياتِ والأنشِطةِ. - أَكْتبُ ثلاثَ جُملٍ اسميَّةٍـ وثلاثَ جُملٍ فعليَّةٍ تَصفُ احتفالَ مَدرسَتي باليومِ الوَطنيّ.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بِيئتُنَا...حَيَاتُنَا (للحفظ 1-6)</dc:title>
  <dc:creator>Hatem bin Saleh Darwish</dc:creator>
  <cp:lastModifiedBy>Mohamed Salameh Mfadi Alsalimeh</cp:lastModifiedBy>
  <cp:revision>253</cp:revision>
  <dcterms:created xsi:type="dcterms:W3CDTF">2020-03-04T09:54:10Z</dcterms:created>
  <dcterms:modified xsi:type="dcterms:W3CDTF">2020-08-26T07:58:19Z</dcterms:modified>
</cp:coreProperties>
</file>