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51"/>
  </p:notesMasterIdLst>
  <p:sldIdLst>
    <p:sldId id="258" r:id="rId2"/>
    <p:sldId id="298" r:id="rId3"/>
    <p:sldId id="299" r:id="rId4"/>
    <p:sldId id="581" r:id="rId5"/>
    <p:sldId id="583" r:id="rId6"/>
    <p:sldId id="584" r:id="rId7"/>
    <p:sldId id="585" r:id="rId8"/>
    <p:sldId id="586" r:id="rId9"/>
    <p:sldId id="593" r:id="rId10"/>
    <p:sldId id="587" r:id="rId11"/>
    <p:sldId id="592" r:id="rId12"/>
    <p:sldId id="588" r:id="rId13"/>
    <p:sldId id="589" r:id="rId14"/>
    <p:sldId id="590" r:id="rId15"/>
    <p:sldId id="591" r:id="rId16"/>
    <p:sldId id="594" r:id="rId17"/>
    <p:sldId id="595" r:id="rId18"/>
    <p:sldId id="596" r:id="rId19"/>
    <p:sldId id="597" r:id="rId20"/>
    <p:sldId id="598" r:id="rId21"/>
    <p:sldId id="599" r:id="rId22"/>
    <p:sldId id="600" r:id="rId23"/>
    <p:sldId id="561" r:id="rId24"/>
    <p:sldId id="313" r:id="rId25"/>
    <p:sldId id="580" r:id="rId26"/>
    <p:sldId id="616" r:id="rId27"/>
    <p:sldId id="614" r:id="rId28"/>
    <p:sldId id="601" r:id="rId29"/>
    <p:sldId id="617" r:id="rId30"/>
    <p:sldId id="602" r:id="rId31"/>
    <p:sldId id="618" r:id="rId32"/>
    <p:sldId id="619" r:id="rId33"/>
    <p:sldId id="603" r:id="rId34"/>
    <p:sldId id="620" r:id="rId35"/>
    <p:sldId id="604" r:id="rId36"/>
    <p:sldId id="621" r:id="rId37"/>
    <p:sldId id="605" r:id="rId38"/>
    <p:sldId id="606" r:id="rId39"/>
    <p:sldId id="607" r:id="rId40"/>
    <p:sldId id="608" r:id="rId41"/>
    <p:sldId id="609" r:id="rId42"/>
    <p:sldId id="610" r:id="rId43"/>
    <p:sldId id="611" r:id="rId44"/>
    <p:sldId id="612" r:id="rId45"/>
    <p:sldId id="613" r:id="rId46"/>
    <p:sldId id="623" r:id="rId47"/>
    <p:sldId id="579" r:id="rId48"/>
    <p:sldId id="562" r:id="rId49"/>
    <p:sldId id="582" r:id="rId5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6B0"/>
    <a:srgbClr val="D0E3EA"/>
    <a:srgbClr val="25C6FF"/>
    <a:srgbClr val="AD97FD"/>
    <a:srgbClr val="A0C6FF"/>
    <a:srgbClr val="E50069"/>
    <a:srgbClr val="F293B7"/>
    <a:srgbClr val="C3ADE6"/>
    <a:srgbClr val="F2B275"/>
    <a:srgbClr val="D5F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68" autoAdjust="0"/>
    <p:restoredTop sz="94694"/>
  </p:normalViewPr>
  <p:slideViewPr>
    <p:cSldViewPr>
      <p:cViewPr varScale="1">
        <p:scale>
          <a:sx n="103" d="100"/>
          <a:sy n="103" d="100"/>
        </p:scale>
        <p:origin x="114" y="102"/>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9B237-5AB2-48CF-8032-32E9FB6EB4FF}" type="datetimeFigureOut">
              <a:rPr lang="zh-CN" altLang="en-US" smtClean="0"/>
              <a:t>2022/10/19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61678-F871-4BA5-BC3E-7CD7D2CF1E81}" type="slidenum">
              <a:rPr lang="zh-CN" altLang="en-US" smtClean="0"/>
              <a:t>‹#›</a:t>
            </a:fld>
            <a:endParaRPr lang="zh-CN" altLang="en-US"/>
          </a:p>
        </p:txBody>
      </p:sp>
    </p:spTree>
    <p:extLst>
      <p:ext uri="{BB962C8B-B14F-4D97-AF65-F5344CB8AC3E}">
        <p14:creationId xmlns:p14="http://schemas.microsoft.com/office/powerpoint/2010/main" val="10824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a:t>
            </a:fld>
            <a:endParaRPr lang="zh-CN" altLang="en-US"/>
          </a:p>
        </p:txBody>
      </p:sp>
    </p:spTree>
    <p:extLst>
      <p:ext uri="{BB962C8B-B14F-4D97-AF65-F5344CB8AC3E}">
        <p14:creationId xmlns:p14="http://schemas.microsoft.com/office/powerpoint/2010/main" val="27102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extLst>
      <p:ext uri="{BB962C8B-B14F-4D97-AF65-F5344CB8AC3E}">
        <p14:creationId xmlns:p14="http://schemas.microsoft.com/office/powerpoint/2010/main" val="309963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25</a:t>
            </a:fld>
            <a:endParaRPr lang="zh-CN" altLang="en-US"/>
          </a:p>
        </p:txBody>
      </p:sp>
    </p:spTree>
    <p:extLst>
      <p:ext uri="{BB962C8B-B14F-4D97-AF65-F5344CB8AC3E}">
        <p14:creationId xmlns:p14="http://schemas.microsoft.com/office/powerpoint/2010/main" val="213514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21"/>
            <a:ext cx="7772400" cy="1102519"/>
          </a:xfrm>
        </p:spPr>
        <p:txBody>
          <a:bodyPr/>
          <a:lstStyle/>
          <a:p>
            <a:r>
              <a:rPr lang="tr-TR" altLang="zh-CN" dirty="0"/>
              <a:t>Freepptbackgrounds.net</a:t>
            </a:r>
            <a:endParaRPr lang="zh-CN" altLang="en-US" dirty="0"/>
          </a:p>
        </p:txBody>
      </p:sp>
      <p:sp>
        <p:nvSpPr>
          <p:cNvPr id="3" name="副标题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2" y="204787"/>
            <a:ext cx="3008313" cy="871538"/>
          </a:xfrm>
        </p:spPr>
        <p:txBody>
          <a:bodyPr anchor="b"/>
          <a:lstStyle>
            <a:lvl1pPr algn="l">
              <a:defRPr sz="2000" b="1"/>
            </a:lvl1pPr>
          </a:lstStyle>
          <a:p>
            <a:r>
              <a:rPr lang="tr-TR" altLang="zh-CN" dirty="0"/>
              <a:t>Freepptbackgrounds.net</a:t>
            </a:r>
            <a:endParaRPr lang="zh-CN" altLang="en-US" dirty="0"/>
          </a:p>
        </p:txBody>
      </p:sp>
      <p:sp>
        <p:nvSpPr>
          <p:cNvPr id="3" name="内容占位符 2"/>
          <p:cNvSpPr>
            <a:spLocks noGrp="1"/>
          </p:cNvSpPr>
          <p:nvPr>
            <p:ph idx="1" hasCustomPrompt="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文本占位符 3"/>
          <p:cNvSpPr>
            <a:spLocks noGrp="1"/>
          </p:cNvSpPr>
          <p:nvPr>
            <p:ph type="body" sz="half" idx="2" hasCustomPrompt="1"/>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11">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0451"/>
            <a:ext cx="5486400" cy="425054"/>
          </a:xfrm>
        </p:spPr>
        <p:txBody>
          <a:bodyPr anchor="b"/>
          <a:lstStyle>
            <a:lvl1pPr algn="l">
              <a:defRPr sz="2000" b="1"/>
            </a:lvl1pPr>
          </a:lstStyle>
          <a:p>
            <a:r>
              <a:rPr lang="tr-TR" altLang="zh-CN" dirty="0"/>
              <a:t>Freepptbackgrounds.net</a:t>
            </a:r>
            <a:endParaRPr lang="zh-CN" altLang="en-US" dirty="0"/>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Slide 1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lide 13">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05979"/>
            <a:ext cx="2057400" cy="4388644"/>
          </a:xfrm>
        </p:spPr>
        <p:txBody>
          <a:bodyPr vert="eaVert"/>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a:xfrm>
            <a:off x="457200" y="205979"/>
            <a:ext cx="6019800" cy="4388644"/>
          </a:xfrm>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pic>
        <p:nvPicPr>
          <p:cNvPr id="7" name="图片 21">
            <a:extLst>
              <a:ext uri="{FF2B5EF4-FFF2-40B4-BE49-F238E27FC236}">
                <a16:creationId xmlns:a16="http://schemas.microsoft.com/office/drawing/2014/main" id="{E5A01AA5-245A-AEF2-32D6-D5F5BEBCD9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5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41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idx="1" hasCustomPrompt="1"/>
          </p:nvPr>
        </p:nvSpPr>
        <p:spPr/>
        <p:txBody>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5176"/>
            <a:ext cx="7772400" cy="1021556"/>
          </a:xfrm>
        </p:spPr>
        <p:txBody>
          <a:bodyPr anchor="t"/>
          <a:lstStyle>
            <a:lvl1pPr algn="l">
              <a:defRPr sz="4000" b="1" cap="all"/>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8" name="矩形 7"/>
          <p:cNvSpPr/>
          <p:nvPr userDrawn="1"/>
        </p:nvSpPr>
        <p:spPr>
          <a:xfrm>
            <a:off x="6228184" y="257175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www.1ppt.com/kejian/             </a:t>
            </a:r>
            <a:r>
              <a:rPr lang="zh-CN" altLang="en-US" sz="100" dirty="0">
                <a:solidFill>
                  <a:schemeClr val="bg1"/>
                </a:solidFill>
              </a:rPr>
              <a:t>字体下载：</a:t>
            </a:r>
            <a:r>
              <a:rPr lang="en-US" altLang="zh-CN" sz="100" dirty="0">
                <a:solidFill>
                  <a:schemeClr val="bg1"/>
                </a:solidFill>
              </a:rPr>
              <a:t>www.1ppt.com/ziti/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www.1ppt.com/xiazai/zongjie/ </a:t>
            </a:r>
            <a:r>
              <a:rPr lang="zh-CN" altLang="en-US" sz="100" dirty="0">
                <a:solidFill>
                  <a:schemeClr val="bg1"/>
                </a:solidFill>
              </a:rPr>
              <a:t>工作计划：</a:t>
            </a:r>
            <a:r>
              <a:rPr lang="en-US" altLang="zh-CN" sz="100" dirty="0">
                <a:solidFill>
                  <a:schemeClr val="bg1"/>
                </a:solidFill>
              </a:rPr>
              <a:t>www.1ppt.com/xiazai/jihua/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www.1ppt.com/xiazai/huibao/    </a:t>
            </a:r>
          </a:p>
          <a:p>
            <a:pPr lvl="0"/>
            <a:r>
              <a:rPr lang="en-US" altLang="zh-CN" sz="100" dirty="0">
                <a:solidFill>
                  <a:schemeClr val="bg1"/>
                </a:solidFill>
              </a:rPr>
              <a:t> </a:t>
            </a:r>
          </a:p>
        </p:txBody>
      </p:sp>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内容占位符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4" name="内容占位符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文本占位符 4"/>
          <p:cNvSpPr>
            <a:spLocks noGrp="1"/>
          </p:cNvSpPr>
          <p:nvPr>
            <p:ph type="body" sz="quarter" idx="3" hasCustomPrompt="1"/>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6" name="内容占位符 5"/>
          <p:cNvSpPr>
            <a:spLocks noGrp="1"/>
          </p:cNvSpPr>
          <p:nvPr>
            <p:ph sz="quarter" idx="4" hasCustomPrompt="1"/>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19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9">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ltLang="zh-CN" dirty="0"/>
              <a:t>Freepptbackgrounds.net</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82762" y="1477212"/>
            <a:ext cx="6774118" cy="18095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10" name="矩形 9"/>
          <p:cNvSpPr/>
          <p:nvPr/>
        </p:nvSpPr>
        <p:spPr>
          <a:xfrm>
            <a:off x="1977875" y="1563638"/>
            <a:ext cx="7344816" cy="1015663"/>
          </a:xfrm>
          <a:prstGeom prst="rect">
            <a:avLst/>
          </a:prstGeom>
        </p:spPr>
        <p:txBody>
          <a:bodyPr wrap="square">
            <a:spAutoFit/>
          </a:bodyPr>
          <a:lstStyle/>
          <a:p>
            <a:pPr algn="ctr" rtl="1"/>
            <a:r>
              <a:rPr lang="ar-SA" altLang="zh-CN" sz="6000" b="1" dirty="0">
                <a:solidFill>
                  <a:schemeClr val="bg1"/>
                </a:solidFill>
                <a:effectLst>
                  <a:outerShdw blurRad="38100" dist="38100" dir="2700000" algn="tl">
                    <a:srgbClr val="000000">
                      <a:alpha val="43137"/>
                    </a:srgbClr>
                  </a:outerShdw>
                </a:effectLst>
                <a:latin typeface="+mj-lt"/>
                <a:ea typeface="微软雅黑" panose="020B0503020204020204" pitchFamily="34" charset="-122"/>
              </a:rPr>
              <a:t>انترنت الأشياء</a:t>
            </a:r>
            <a:r>
              <a:rPr lang="en-US" sz="4400" dirty="0">
                <a:solidFill>
                  <a:schemeClr val="tx2">
                    <a:lumMod val="20000"/>
                    <a:lumOff val="80000"/>
                  </a:schemeClr>
                </a:solidFill>
                <a:latin typeface="Roboto" panose="02000000000000000000" pitchFamily="2" charset="0"/>
                <a:cs typeface="Sultan bold" pitchFamily="2" charset="-78"/>
              </a:rPr>
              <a:t> IoT</a:t>
            </a:r>
            <a:endParaRPr lang="zh-CN" altLang="en-US" sz="4400" b="1" dirty="0">
              <a:solidFill>
                <a:schemeClr val="tx2">
                  <a:lumMod val="20000"/>
                  <a:lumOff val="80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13" name="TextBox 12"/>
          <p:cNvSpPr txBox="1"/>
          <p:nvPr/>
        </p:nvSpPr>
        <p:spPr>
          <a:xfrm>
            <a:off x="2263224" y="2393817"/>
            <a:ext cx="6774118" cy="746340"/>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gn="ctr" rtl="1"/>
            <a:r>
              <a:rPr lang="ar-SA" altLang="zh-CN" sz="4400" dirty="0">
                <a:solidFill>
                  <a:schemeClr val="bg1">
                    <a:lumMod val="95000"/>
                  </a:schemeClr>
                </a:solidFill>
                <a:latin typeface="+mj-lt"/>
                <a:ea typeface="微软雅黑" panose="020B0503020204020204" pitchFamily="34" charset="-122"/>
              </a:rPr>
              <a:t>علي معشي</a:t>
            </a:r>
            <a:endParaRPr lang="zh-CN" altLang="en-US" sz="4400" dirty="0">
              <a:solidFill>
                <a:schemeClr val="bg1">
                  <a:lumMod val="95000"/>
                </a:schemeClr>
              </a:solidFill>
              <a:latin typeface="+mj-lt"/>
              <a:ea typeface="微软雅黑" panose="020B0503020204020204" pitchFamily="34" charset="-122"/>
            </a:endParaRPr>
          </a:p>
        </p:txBody>
      </p:sp>
      <p:sp>
        <p:nvSpPr>
          <p:cNvPr id="57" name="矩形 56"/>
          <p:cNvSpPr/>
          <p:nvPr/>
        </p:nvSpPr>
        <p:spPr>
          <a:xfrm rot="2700000">
            <a:off x="-974839" y="4119423"/>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65" name="矩形 64"/>
          <p:cNvSpPr/>
          <p:nvPr/>
        </p:nvSpPr>
        <p:spPr>
          <a:xfrm rot="2700000">
            <a:off x="-164786" y="2757201"/>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3" name="矩形 72"/>
          <p:cNvSpPr/>
          <p:nvPr/>
        </p:nvSpPr>
        <p:spPr>
          <a:xfrm rot="2700000">
            <a:off x="836957" y="43099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4" name="矩形 73"/>
          <p:cNvSpPr/>
          <p:nvPr/>
        </p:nvSpPr>
        <p:spPr>
          <a:xfrm rot="2700000">
            <a:off x="4035200" y="4288667"/>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5" name="矩形 74"/>
          <p:cNvSpPr/>
          <p:nvPr/>
        </p:nvSpPr>
        <p:spPr>
          <a:xfrm rot="2700000">
            <a:off x="2139606" y="4078384"/>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7" name="矩形 76"/>
          <p:cNvSpPr/>
          <p:nvPr/>
        </p:nvSpPr>
        <p:spPr>
          <a:xfrm rot="2700000">
            <a:off x="5248457" y="3889038"/>
            <a:ext cx="1099801" cy="1099801"/>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8" name="矩形 77"/>
          <p:cNvSpPr/>
          <p:nvPr/>
        </p:nvSpPr>
        <p:spPr>
          <a:xfrm rot="2700000">
            <a:off x="6065317" y="47967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9" name="矩形 78"/>
          <p:cNvSpPr/>
          <p:nvPr/>
        </p:nvSpPr>
        <p:spPr>
          <a:xfrm rot="2700000">
            <a:off x="7522107" y="3732723"/>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80" name="矩形 79"/>
          <p:cNvSpPr/>
          <p:nvPr/>
        </p:nvSpPr>
        <p:spPr>
          <a:xfrm rot="2700000">
            <a:off x="3491023" y="3951690"/>
            <a:ext cx="619900" cy="619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3" name="矩形 15">
            <a:extLst>
              <a:ext uri="{FF2B5EF4-FFF2-40B4-BE49-F238E27FC236}">
                <a16:creationId xmlns:a16="http://schemas.microsoft.com/office/drawing/2014/main" id="{4F3ED7A8-C49C-BFCD-09B1-59395DF6FD89}"/>
              </a:ext>
            </a:extLst>
          </p:cNvPr>
          <p:cNvSpPr/>
          <p:nvPr/>
        </p:nvSpPr>
        <p:spPr>
          <a:xfrm>
            <a:off x="2364486" y="2829042"/>
            <a:ext cx="2178802" cy="400110"/>
          </a:xfrm>
          <a:prstGeom prst="rect">
            <a:avLst/>
          </a:prstGeom>
          <a:noFill/>
        </p:spPr>
        <p:txBody>
          <a:bodyPr wrap="none" rtlCol="0">
            <a:spAutoFit/>
          </a:bodyPr>
          <a:lstStyle/>
          <a:p>
            <a:pPr algn="ctr" rtl="1"/>
            <a:r>
              <a:rPr lang="ar-SA" sz="2000" spc="-113" dirty="0">
                <a:solidFill>
                  <a:schemeClr val="bg1"/>
                </a:solidFill>
                <a:latin typeface="Abd ElRady" panose="02000500000000000000" pitchFamily="2" charset="-78"/>
                <a:cs typeface="Abd ElRady" panose="02000500000000000000" pitchFamily="2" charset="-78"/>
              </a:rPr>
              <a:t>مسار علوم الحاسب والهندسة</a:t>
            </a:r>
            <a:endParaRPr lang="zh-CN" altLang="en-US" sz="2000" spc="-113" dirty="0">
              <a:solidFill>
                <a:schemeClr val="bg1"/>
              </a:solidFill>
              <a:latin typeface="Abd ElRady" panose="02000500000000000000" pitchFamily="2" charset="-78"/>
              <a:cs typeface="Abd ElRady" panose="02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750"/>
                            </p:stCondLst>
                            <p:childTnLst>
                              <p:par>
                                <p:cTn id="17" presetID="42"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31" presetClass="entr" presetSubtype="0" fill="hold" grpId="0" nodeType="withEffect">
                                  <p:stCondLst>
                                    <p:cond delay="25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 calcmode="lin" valueType="num">
                                      <p:cBhvr>
                                        <p:cTn id="26" dur="1000" fill="hold"/>
                                        <p:tgtEl>
                                          <p:spTgt spid="57"/>
                                        </p:tgtEl>
                                        <p:attrNameLst>
                                          <p:attrName>style.rotation</p:attrName>
                                        </p:attrNameLst>
                                      </p:cBhvr>
                                      <p:tavLst>
                                        <p:tav tm="0">
                                          <p:val>
                                            <p:fltVal val="90"/>
                                          </p:val>
                                        </p:tav>
                                        <p:tav tm="100000">
                                          <p:val>
                                            <p:fltVal val="0"/>
                                          </p:val>
                                        </p:tav>
                                      </p:tavLst>
                                    </p:anim>
                                    <p:animEffect transition="in" filter="fade">
                                      <p:cBhvr>
                                        <p:cTn id="27" dur="1000"/>
                                        <p:tgtEl>
                                          <p:spTgt spid="57"/>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65"/>
                                        </p:tgtEl>
                                        <p:attrNameLst>
                                          <p:attrName>style.visibility</p:attrName>
                                        </p:attrNameLst>
                                      </p:cBhvr>
                                      <p:to>
                                        <p:strVal val="visible"/>
                                      </p:to>
                                    </p:set>
                                    <p:anim calcmode="lin" valueType="num">
                                      <p:cBhvr>
                                        <p:cTn id="30" dur="1000" fill="hold"/>
                                        <p:tgtEl>
                                          <p:spTgt spid="65"/>
                                        </p:tgtEl>
                                        <p:attrNameLst>
                                          <p:attrName>ppt_w</p:attrName>
                                        </p:attrNameLst>
                                      </p:cBhvr>
                                      <p:tavLst>
                                        <p:tav tm="0">
                                          <p:val>
                                            <p:fltVal val="0"/>
                                          </p:val>
                                        </p:tav>
                                        <p:tav tm="100000">
                                          <p:val>
                                            <p:strVal val="#ppt_w"/>
                                          </p:val>
                                        </p:tav>
                                      </p:tavLst>
                                    </p:anim>
                                    <p:anim calcmode="lin" valueType="num">
                                      <p:cBhvr>
                                        <p:cTn id="31" dur="1000" fill="hold"/>
                                        <p:tgtEl>
                                          <p:spTgt spid="65"/>
                                        </p:tgtEl>
                                        <p:attrNameLst>
                                          <p:attrName>ppt_h</p:attrName>
                                        </p:attrNameLst>
                                      </p:cBhvr>
                                      <p:tavLst>
                                        <p:tav tm="0">
                                          <p:val>
                                            <p:fltVal val="0"/>
                                          </p:val>
                                        </p:tav>
                                        <p:tav tm="100000">
                                          <p:val>
                                            <p:strVal val="#ppt_h"/>
                                          </p:val>
                                        </p:tav>
                                      </p:tavLst>
                                    </p:anim>
                                    <p:anim calcmode="lin" valueType="num">
                                      <p:cBhvr>
                                        <p:cTn id="32" dur="1000" fill="hold"/>
                                        <p:tgtEl>
                                          <p:spTgt spid="65"/>
                                        </p:tgtEl>
                                        <p:attrNameLst>
                                          <p:attrName>style.rotation</p:attrName>
                                        </p:attrNameLst>
                                      </p:cBhvr>
                                      <p:tavLst>
                                        <p:tav tm="0">
                                          <p:val>
                                            <p:fltVal val="90"/>
                                          </p:val>
                                        </p:tav>
                                        <p:tav tm="100000">
                                          <p:val>
                                            <p:fltVal val="0"/>
                                          </p:val>
                                        </p:tav>
                                      </p:tavLst>
                                    </p:anim>
                                    <p:animEffect transition="in" filter="fade">
                                      <p:cBhvr>
                                        <p:cTn id="33" dur="1000"/>
                                        <p:tgtEl>
                                          <p:spTgt spid="65"/>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1000" fill="hold"/>
                                        <p:tgtEl>
                                          <p:spTgt spid="73"/>
                                        </p:tgtEl>
                                        <p:attrNameLst>
                                          <p:attrName>ppt_w</p:attrName>
                                        </p:attrNameLst>
                                      </p:cBhvr>
                                      <p:tavLst>
                                        <p:tav tm="0">
                                          <p:val>
                                            <p:fltVal val="0"/>
                                          </p:val>
                                        </p:tav>
                                        <p:tav tm="100000">
                                          <p:val>
                                            <p:strVal val="#ppt_w"/>
                                          </p:val>
                                        </p:tav>
                                      </p:tavLst>
                                    </p:anim>
                                    <p:anim calcmode="lin" valueType="num">
                                      <p:cBhvr>
                                        <p:cTn id="37" dur="1000" fill="hold"/>
                                        <p:tgtEl>
                                          <p:spTgt spid="73"/>
                                        </p:tgtEl>
                                        <p:attrNameLst>
                                          <p:attrName>ppt_h</p:attrName>
                                        </p:attrNameLst>
                                      </p:cBhvr>
                                      <p:tavLst>
                                        <p:tav tm="0">
                                          <p:val>
                                            <p:fltVal val="0"/>
                                          </p:val>
                                        </p:tav>
                                        <p:tav tm="100000">
                                          <p:val>
                                            <p:strVal val="#ppt_h"/>
                                          </p:val>
                                        </p:tav>
                                      </p:tavLst>
                                    </p:anim>
                                    <p:anim calcmode="lin" valueType="num">
                                      <p:cBhvr>
                                        <p:cTn id="38" dur="1000" fill="hold"/>
                                        <p:tgtEl>
                                          <p:spTgt spid="73"/>
                                        </p:tgtEl>
                                        <p:attrNameLst>
                                          <p:attrName>style.rotation</p:attrName>
                                        </p:attrNameLst>
                                      </p:cBhvr>
                                      <p:tavLst>
                                        <p:tav tm="0">
                                          <p:val>
                                            <p:fltVal val="90"/>
                                          </p:val>
                                        </p:tav>
                                        <p:tav tm="100000">
                                          <p:val>
                                            <p:fltVal val="0"/>
                                          </p:val>
                                        </p:tav>
                                      </p:tavLst>
                                    </p:anim>
                                    <p:animEffect transition="in" filter="fade">
                                      <p:cBhvr>
                                        <p:cTn id="39" dur="1000"/>
                                        <p:tgtEl>
                                          <p:spTgt spid="73"/>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74"/>
                                        </p:tgtEl>
                                        <p:attrNameLst>
                                          <p:attrName>style.visibility</p:attrName>
                                        </p:attrNameLst>
                                      </p:cBhvr>
                                      <p:to>
                                        <p:strVal val="visible"/>
                                      </p:to>
                                    </p:set>
                                    <p:anim calcmode="lin" valueType="num">
                                      <p:cBhvr>
                                        <p:cTn id="42" dur="1000" fill="hold"/>
                                        <p:tgtEl>
                                          <p:spTgt spid="74"/>
                                        </p:tgtEl>
                                        <p:attrNameLst>
                                          <p:attrName>ppt_w</p:attrName>
                                        </p:attrNameLst>
                                      </p:cBhvr>
                                      <p:tavLst>
                                        <p:tav tm="0">
                                          <p:val>
                                            <p:fltVal val="0"/>
                                          </p:val>
                                        </p:tav>
                                        <p:tav tm="100000">
                                          <p:val>
                                            <p:strVal val="#ppt_w"/>
                                          </p:val>
                                        </p:tav>
                                      </p:tavLst>
                                    </p:anim>
                                    <p:anim calcmode="lin" valueType="num">
                                      <p:cBhvr>
                                        <p:cTn id="43" dur="1000" fill="hold"/>
                                        <p:tgtEl>
                                          <p:spTgt spid="74"/>
                                        </p:tgtEl>
                                        <p:attrNameLst>
                                          <p:attrName>ppt_h</p:attrName>
                                        </p:attrNameLst>
                                      </p:cBhvr>
                                      <p:tavLst>
                                        <p:tav tm="0">
                                          <p:val>
                                            <p:fltVal val="0"/>
                                          </p:val>
                                        </p:tav>
                                        <p:tav tm="100000">
                                          <p:val>
                                            <p:strVal val="#ppt_h"/>
                                          </p:val>
                                        </p:tav>
                                      </p:tavLst>
                                    </p:anim>
                                    <p:anim calcmode="lin" valueType="num">
                                      <p:cBhvr>
                                        <p:cTn id="44" dur="1000" fill="hold"/>
                                        <p:tgtEl>
                                          <p:spTgt spid="74"/>
                                        </p:tgtEl>
                                        <p:attrNameLst>
                                          <p:attrName>style.rotation</p:attrName>
                                        </p:attrNameLst>
                                      </p:cBhvr>
                                      <p:tavLst>
                                        <p:tav tm="0">
                                          <p:val>
                                            <p:fltVal val="90"/>
                                          </p:val>
                                        </p:tav>
                                        <p:tav tm="100000">
                                          <p:val>
                                            <p:fltVal val="0"/>
                                          </p:val>
                                        </p:tav>
                                      </p:tavLst>
                                    </p:anim>
                                    <p:animEffect transition="in" filter="fade">
                                      <p:cBhvr>
                                        <p:cTn id="45" dur="1000"/>
                                        <p:tgtEl>
                                          <p:spTgt spid="74"/>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75"/>
                                        </p:tgtEl>
                                        <p:attrNameLst>
                                          <p:attrName>style.visibility</p:attrName>
                                        </p:attrNameLst>
                                      </p:cBhvr>
                                      <p:to>
                                        <p:strVal val="visible"/>
                                      </p:to>
                                    </p:set>
                                    <p:anim calcmode="lin" valueType="num">
                                      <p:cBhvr>
                                        <p:cTn id="48" dur="1000" fill="hold"/>
                                        <p:tgtEl>
                                          <p:spTgt spid="75"/>
                                        </p:tgtEl>
                                        <p:attrNameLst>
                                          <p:attrName>ppt_w</p:attrName>
                                        </p:attrNameLst>
                                      </p:cBhvr>
                                      <p:tavLst>
                                        <p:tav tm="0">
                                          <p:val>
                                            <p:fltVal val="0"/>
                                          </p:val>
                                        </p:tav>
                                        <p:tav tm="100000">
                                          <p:val>
                                            <p:strVal val="#ppt_w"/>
                                          </p:val>
                                        </p:tav>
                                      </p:tavLst>
                                    </p:anim>
                                    <p:anim calcmode="lin" valueType="num">
                                      <p:cBhvr>
                                        <p:cTn id="49" dur="1000" fill="hold"/>
                                        <p:tgtEl>
                                          <p:spTgt spid="75"/>
                                        </p:tgtEl>
                                        <p:attrNameLst>
                                          <p:attrName>ppt_h</p:attrName>
                                        </p:attrNameLst>
                                      </p:cBhvr>
                                      <p:tavLst>
                                        <p:tav tm="0">
                                          <p:val>
                                            <p:fltVal val="0"/>
                                          </p:val>
                                        </p:tav>
                                        <p:tav tm="100000">
                                          <p:val>
                                            <p:strVal val="#ppt_h"/>
                                          </p:val>
                                        </p:tav>
                                      </p:tavLst>
                                    </p:anim>
                                    <p:anim calcmode="lin" valueType="num">
                                      <p:cBhvr>
                                        <p:cTn id="50" dur="1000" fill="hold"/>
                                        <p:tgtEl>
                                          <p:spTgt spid="75"/>
                                        </p:tgtEl>
                                        <p:attrNameLst>
                                          <p:attrName>style.rotation</p:attrName>
                                        </p:attrNameLst>
                                      </p:cBhvr>
                                      <p:tavLst>
                                        <p:tav tm="0">
                                          <p:val>
                                            <p:fltVal val="90"/>
                                          </p:val>
                                        </p:tav>
                                        <p:tav tm="100000">
                                          <p:val>
                                            <p:fltVal val="0"/>
                                          </p:val>
                                        </p:tav>
                                      </p:tavLst>
                                    </p:anim>
                                    <p:animEffect transition="in" filter="fade">
                                      <p:cBhvr>
                                        <p:cTn id="51" dur="1000"/>
                                        <p:tgtEl>
                                          <p:spTgt spid="75"/>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000" fill="hold"/>
                                        <p:tgtEl>
                                          <p:spTgt spid="77"/>
                                        </p:tgtEl>
                                        <p:attrNameLst>
                                          <p:attrName>ppt_w</p:attrName>
                                        </p:attrNameLst>
                                      </p:cBhvr>
                                      <p:tavLst>
                                        <p:tav tm="0">
                                          <p:val>
                                            <p:fltVal val="0"/>
                                          </p:val>
                                        </p:tav>
                                        <p:tav tm="100000">
                                          <p:val>
                                            <p:strVal val="#ppt_w"/>
                                          </p:val>
                                        </p:tav>
                                      </p:tavLst>
                                    </p:anim>
                                    <p:anim calcmode="lin" valueType="num">
                                      <p:cBhvr>
                                        <p:cTn id="55" dur="1000" fill="hold"/>
                                        <p:tgtEl>
                                          <p:spTgt spid="77"/>
                                        </p:tgtEl>
                                        <p:attrNameLst>
                                          <p:attrName>ppt_h</p:attrName>
                                        </p:attrNameLst>
                                      </p:cBhvr>
                                      <p:tavLst>
                                        <p:tav tm="0">
                                          <p:val>
                                            <p:fltVal val="0"/>
                                          </p:val>
                                        </p:tav>
                                        <p:tav tm="100000">
                                          <p:val>
                                            <p:strVal val="#ppt_h"/>
                                          </p:val>
                                        </p:tav>
                                      </p:tavLst>
                                    </p:anim>
                                    <p:anim calcmode="lin" valueType="num">
                                      <p:cBhvr>
                                        <p:cTn id="56" dur="1000" fill="hold"/>
                                        <p:tgtEl>
                                          <p:spTgt spid="77"/>
                                        </p:tgtEl>
                                        <p:attrNameLst>
                                          <p:attrName>style.rotation</p:attrName>
                                        </p:attrNameLst>
                                      </p:cBhvr>
                                      <p:tavLst>
                                        <p:tav tm="0">
                                          <p:val>
                                            <p:fltVal val="90"/>
                                          </p:val>
                                        </p:tav>
                                        <p:tav tm="100000">
                                          <p:val>
                                            <p:fltVal val="0"/>
                                          </p:val>
                                        </p:tav>
                                      </p:tavLst>
                                    </p:anim>
                                    <p:animEffect transition="in" filter="fade">
                                      <p:cBhvr>
                                        <p:cTn id="57" dur="1000"/>
                                        <p:tgtEl>
                                          <p:spTgt spid="77"/>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78"/>
                                        </p:tgtEl>
                                        <p:attrNameLst>
                                          <p:attrName>style.visibility</p:attrName>
                                        </p:attrNameLst>
                                      </p:cBhvr>
                                      <p:to>
                                        <p:strVal val="visible"/>
                                      </p:to>
                                    </p:set>
                                    <p:anim calcmode="lin" valueType="num">
                                      <p:cBhvr>
                                        <p:cTn id="60" dur="1000" fill="hold"/>
                                        <p:tgtEl>
                                          <p:spTgt spid="78"/>
                                        </p:tgtEl>
                                        <p:attrNameLst>
                                          <p:attrName>ppt_w</p:attrName>
                                        </p:attrNameLst>
                                      </p:cBhvr>
                                      <p:tavLst>
                                        <p:tav tm="0">
                                          <p:val>
                                            <p:fltVal val="0"/>
                                          </p:val>
                                        </p:tav>
                                        <p:tav tm="100000">
                                          <p:val>
                                            <p:strVal val="#ppt_w"/>
                                          </p:val>
                                        </p:tav>
                                      </p:tavLst>
                                    </p:anim>
                                    <p:anim calcmode="lin" valueType="num">
                                      <p:cBhvr>
                                        <p:cTn id="61" dur="1000" fill="hold"/>
                                        <p:tgtEl>
                                          <p:spTgt spid="78"/>
                                        </p:tgtEl>
                                        <p:attrNameLst>
                                          <p:attrName>ppt_h</p:attrName>
                                        </p:attrNameLst>
                                      </p:cBhvr>
                                      <p:tavLst>
                                        <p:tav tm="0">
                                          <p:val>
                                            <p:fltVal val="0"/>
                                          </p:val>
                                        </p:tav>
                                        <p:tav tm="100000">
                                          <p:val>
                                            <p:strVal val="#ppt_h"/>
                                          </p:val>
                                        </p:tav>
                                      </p:tavLst>
                                    </p:anim>
                                    <p:anim calcmode="lin" valueType="num">
                                      <p:cBhvr>
                                        <p:cTn id="62" dur="1000" fill="hold"/>
                                        <p:tgtEl>
                                          <p:spTgt spid="78"/>
                                        </p:tgtEl>
                                        <p:attrNameLst>
                                          <p:attrName>style.rotation</p:attrName>
                                        </p:attrNameLst>
                                      </p:cBhvr>
                                      <p:tavLst>
                                        <p:tav tm="0">
                                          <p:val>
                                            <p:fltVal val="90"/>
                                          </p:val>
                                        </p:tav>
                                        <p:tav tm="100000">
                                          <p:val>
                                            <p:fltVal val="0"/>
                                          </p:val>
                                        </p:tav>
                                      </p:tavLst>
                                    </p:anim>
                                    <p:animEffect transition="in" filter="fade">
                                      <p:cBhvr>
                                        <p:cTn id="63" dur="1000"/>
                                        <p:tgtEl>
                                          <p:spTgt spid="78"/>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79"/>
                                        </p:tgtEl>
                                        <p:attrNameLst>
                                          <p:attrName>style.visibility</p:attrName>
                                        </p:attrNameLst>
                                      </p:cBhvr>
                                      <p:to>
                                        <p:strVal val="visible"/>
                                      </p:to>
                                    </p:set>
                                    <p:anim calcmode="lin" valueType="num">
                                      <p:cBhvr>
                                        <p:cTn id="66" dur="1000" fill="hold"/>
                                        <p:tgtEl>
                                          <p:spTgt spid="79"/>
                                        </p:tgtEl>
                                        <p:attrNameLst>
                                          <p:attrName>ppt_w</p:attrName>
                                        </p:attrNameLst>
                                      </p:cBhvr>
                                      <p:tavLst>
                                        <p:tav tm="0">
                                          <p:val>
                                            <p:fltVal val="0"/>
                                          </p:val>
                                        </p:tav>
                                        <p:tav tm="100000">
                                          <p:val>
                                            <p:strVal val="#ppt_w"/>
                                          </p:val>
                                        </p:tav>
                                      </p:tavLst>
                                    </p:anim>
                                    <p:anim calcmode="lin" valueType="num">
                                      <p:cBhvr>
                                        <p:cTn id="67" dur="1000" fill="hold"/>
                                        <p:tgtEl>
                                          <p:spTgt spid="79"/>
                                        </p:tgtEl>
                                        <p:attrNameLst>
                                          <p:attrName>ppt_h</p:attrName>
                                        </p:attrNameLst>
                                      </p:cBhvr>
                                      <p:tavLst>
                                        <p:tav tm="0">
                                          <p:val>
                                            <p:fltVal val="0"/>
                                          </p:val>
                                        </p:tav>
                                        <p:tav tm="100000">
                                          <p:val>
                                            <p:strVal val="#ppt_h"/>
                                          </p:val>
                                        </p:tav>
                                      </p:tavLst>
                                    </p:anim>
                                    <p:anim calcmode="lin" valueType="num">
                                      <p:cBhvr>
                                        <p:cTn id="68" dur="1000" fill="hold"/>
                                        <p:tgtEl>
                                          <p:spTgt spid="79"/>
                                        </p:tgtEl>
                                        <p:attrNameLst>
                                          <p:attrName>style.rotation</p:attrName>
                                        </p:attrNameLst>
                                      </p:cBhvr>
                                      <p:tavLst>
                                        <p:tav tm="0">
                                          <p:val>
                                            <p:fltVal val="90"/>
                                          </p:val>
                                        </p:tav>
                                        <p:tav tm="100000">
                                          <p:val>
                                            <p:fltVal val="0"/>
                                          </p:val>
                                        </p:tav>
                                      </p:tavLst>
                                    </p:anim>
                                    <p:animEffect transition="in" filter="fade">
                                      <p:cBhvr>
                                        <p:cTn id="69" dur="1000"/>
                                        <p:tgtEl>
                                          <p:spTgt spid="79"/>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80"/>
                                        </p:tgtEl>
                                        <p:attrNameLst>
                                          <p:attrName>style.visibility</p:attrName>
                                        </p:attrNameLst>
                                      </p:cBhvr>
                                      <p:to>
                                        <p:strVal val="visible"/>
                                      </p:to>
                                    </p:set>
                                    <p:anim calcmode="lin" valueType="num">
                                      <p:cBhvr>
                                        <p:cTn id="72" dur="1000" fill="hold"/>
                                        <p:tgtEl>
                                          <p:spTgt spid="80"/>
                                        </p:tgtEl>
                                        <p:attrNameLst>
                                          <p:attrName>ppt_w</p:attrName>
                                        </p:attrNameLst>
                                      </p:cBhvr>
                                      <p:tavLst>
                                        <p:tav tm="0">
                                          <p:val>
                                            <p:fltVal val="0"/>
                                          </p:val>
                                        </p:tav>
                                        <p:tav tm="100000">
                                          <p:val>
                                            <p:strVal val="#ppt_w"/>
                                          </p:val>
                                        </p:tav>
                                      </p:tavLst>
                                    </p:anim>
                                    <p:anim calcmode="lin" valueType="num">
                                      <p:cBhvr>
                                        <p:cTn id="73" dur="1000" fill="hold"/>
                                        <p:tgtEl>
                                          <p:spTgt spid="80"/>
                                        </p:tgtEl>
                                        <p:attrNameLst>
                                          <p:attrName>ppt_h</p:attrName>
                                        </p:attrNameLst>
                                      </p:cBhvr>
                                      <p:tavLst>
                                        <p:tav tm="0">
                                          <p:val>
                                            <p:fltVal val="0"/>
                                          </p:val>
                                        </p:tav>
                                        <p:tav tm="100000">
                                          <p:val>
                                            <p:strVal val="#ppt_h"/>
                                          </p:val>
                                        </p:tav>
                                      </p:tavLst>
                                    </p:anim>
                                    <p:anim calcmode="lin" valueType="num">
                                      <p:cBhvr>
                                        <p:cTn id="74" dur="1000" fill="hold"/>
                                        <p:tgtEl>
                                          <p:spTgt spid="80"/>
                                        </p:tgtEl>
                                        <p:attrNameLst>
                                          <p:attrName>style.rotation</p:attrName>
                                        </p:attrNameLst>
                                      </p:cBhvr>
                                      <p:tavLst>
                                        <p:tav tm="0">
                                          <p:val>
                                            <p:fltVal val="90"/>
                                          </p:val>
                                        </p:tav>
                                        <p:tav tm="100000">
                                          <p:val>
                                            <p:fltVal val="0"/>
                                          </p:val>
                                        </p:tav>
                                      </p:tavLst>
                                    </p:anim>
                                    <p:animEffect transition="in" filter="fade">
                                      <p:cBhvr>
                                        <p:cTn id="75" dur="1000"/>
                                        <p:tgtEl>
                                          <p:spTgt spid="80"/>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57" grpId="0" animBg="1"/>
      <p:bldP spid="65" grpId="0" animBg="1"/>
      <p:bldP spid="73" grpId="0" animBg="1"/>
      <p:bldP spid="74" grpId="0" animBg="1"/>
      <p:bldP spid="75" grpId="0" animBg="1"/>
      <p:bldP spid="77" grpId="0" animBg="1"/>
      <p:bldP spid="78" grpId="0" animBg="1"/>
      <p:bldP spid="79" grpId="0" animBg="1"/>
      <p:bldP spid="8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19AC702B-EC7E-8085-F293-A81576A7ED36}"/>
              </a:ext>
            </a:extLst>
          </p:cNvPr>
          <p:cNvSpPr txBox="1"/>
          <p:nvPr/>
        </p:nvSpPr>
        <p:spPr>
          <a:xfrm>
            <a:off x="0" y="818872"/>
            <a:ext cx="8999672" cy="4093428"/>
          </a:xfrm>
          <a:prstGeom prst="rect">
            <a:avLst/>
          </a:prstGeom>
          <a:noFill/>
        </p:spPr>
        <p:txBody>
          <a:bodyPr wrap="square">
            <a:spAutoFit/>
          </a:bodyPr>
          <a:lstStyle/>
          <a:p>
            <a:pPr algn="r" rtl="1"/>
            <a:r>
              <a:rPr lang="ar-SA" sz="2000" dirty="0">
                <a:solidFill>
                  <a:srgbClr val="FF0000"/>
                </a:solidFill>
                <a:latin typeface="Roboto" panose="02000000000000000000" pitchFamily="2" charset="0"/>
              </a:rPr>
              <a:t>نقاط نهاية الحوسبة الطرفية </a:t>
            </a:r>
            <a:r>
              <a:rPr lang="en-US" b="0" i="0" dirty="0">
                <a:solidFill>
                  <a:srgbClr val="202124"/>
                </a:solidFill>
                <a:effectLst/>
                <a:latin typeface="Roboto" panose="02000000000000000000" pitchFamily="2" charset="0"/>
              </a:rPr>
              <a:t>Edge Computing Endpoints</a:t>
            </a:r>
            <a:br>
              <a:rPr lang="en-US" dirty="0"/>
            </a:br>
            <a:endParaRPr lang="ar-SA" dirty="0"/>
          </a:p>
          <a:p>
            <a:pPr algn="r" rtl="1"/>
            <a:r>
              <a:rPr lang="ar-SA" b="0" i="0" dirty="0">
                <a:solidFill>
                  <a:srgbClr val="202124"/>
                </a:solidFill>
                <a:effectLst/>
                <a:latin typeface="Roboto" panose="02000000000000000000" pitchFamily="2" charset="0"/>
              </a:rPr>
              <a:t>تتمتع الأنواع الأحدث من نقاط نهاية إنترنت الأشياء بقدرة محوسبة كافية لإجراء التحليلات والتصفية على مستوى منخفض، يطلق على هذه الأجهزة تسمية نقاط نهاية الحوسبة الطرفية أو الأجهزة الطرفية. توفر هذه الطبقة في البنية الطرفية الضبابية السحابية المزيـد مـن الكفاءة في حلـول إنترنت الأشياء، فلا يتم استبدال الحوسبة السحابية بالحوسبة الطرفية أو الضبابية، بل تكمل جميع هذه الطبقات بعضها. تساعد طبقات الحوسبة الطرفية والضبابية في تصفية البيانات وتحليلها وإدارتها. ت تحد النقاط من عمليات الاستعلام السحابي المستمرة عن كل حدث من جميع أجهزة إنترنت الأشياء. يشير هذا النموذج إلى أن تنظيم النطاق الترددي للشبكة، والحسابات، وموارد تخزين البيانات يتم بشكل هرمي ويتم جمع البيانات وتحليلها وإرسالها في كل مرحلة بناء على إمكانيات الموارد المتوفرة في كل طبقة، ينخفض وقت الوصول مع إرسال المزيد من البيانات إلى نقاط النهاية الطرفية الأقرب إلى أجهزة إنترنت الأشياء، وتتمثل فائدة هذا التسلسل الهرمي في سرعة الاستجابة للأحداث من الموارد القريبة من جهاز إنترنت الأشياء وبنتيجة فورية. كما تتوفر أيضا في الوقت نفسه موارد تخزين ومعالجة البيانات الضخمة في مراكز البيانات السحابية عند الضرورة.</a:t>
            </a:r>
          </a:p>
          <a:p>
            <a:pPr algn="r" rtl="1"/>
            <a:r>
              <a:rPr lang="ar-SA" sz="2000" b="0" i="0" dirty="0">
                <a:solidFill>
                  <a:srgbClr val="FF0000"/>
                </a:solidFill>
                <a:effectLst/>
                <a:latin typeface="Roboto" panose="02000000000000000000" pitchFamily="2" charset="0"/>
              </a:rPr>
              <a:t>الجهاز الطرفي </a:t>
            </a:r>
            <a:r>
              <a:rPr lang="en-US" sz="2000" b="0" i="0" dirty="0">
                <a:solidFill>
                  <a:schemeClr val="tx2">
                    <a:lumMod val="75000"/>
                  </a:schemeClr>
                </a:solidFill>
                <a:effectLst/>
                <a:latin typeface="Roboto" panose="02000000000000000000" pitchFamily="2" charset="0"/>
              </a:rPr>
              <a:t>Edge device</a:t>
            </a:r>
            <a:br>
              <a:rPr lang="en-US" sz="2000" dirty="0">
                <a:solidFill>
                  <a:srgbClr val="FF0000"/>
                </a:solidFill>
              </a:rPr>
            </a:br>
            <a:r>
              <a:rPr lang="ar-SA" sz="2000" b="0" i="0" dirty="0">
                <a:solidFill>
                  <a:schemeClr val="tx2">
                    <a:lumMod val="75000"/>
                  </a:schemeClr>
                </a:solidFill>
                <a:effectLst/>
                <a:latin typeface="Roboto" panose="02000000000000000000" pitchFamily="2" charset="0"/>
              </a:rPr>
              <a:t>الأجهزة الطرفية هي بوابات ذكية قادرة على معالجة البيانات محليا، يمكن لأجهزة إنترنت الأشياء الاتصال بالأجهزة المتطورة عبر الشبكات المحلية مثل الشبكة اللاسلكية المحلية </a:t>
            </a:r>
            <a:r>
              <a:rPr lang="en-US" sz="2000" b="0" i="0" dirty="0">
                <a:solidFill>
                  <a:schemeClr val="tx2">
                    <a:lumMod val="75000"/>
                  </a:schemeClr>
                </a:solidFill>
                <a:effectLst/>
                <a:latin typeface="Roboto" panose="02000000000000000000" pitchFamily="2" charset="0"/>
              </a:rPr>
              <a:t> Wi-Fi </a:t>
            </a:r>
            <a:r>
              <a:rPr lang="ar-SA" sz="2000" b="0" i="0" dirty="0">
                <a:solidFill>
                  <a:schemeClr val="tx2">
                    <a:lumMod val="75000"/>
                  </a:schemeClr>
                </a:solidFill>
                <a:effectLst/>
                <a:latin typeface="Roboto" panose="02000000000000000000" pitchFamily="2" charset="0"/>
              </a:rPr>
              <a:t>أو عبر تقنية البلوتوث </a:t>
            </a:r>
            <a:r>
              <a:rPr lang="en-US" sz="2000" b="0" i="0" dirty="0">
                <a:solidFill>
                  <a:schemeClr val="tx2">
                    <a:lumMod val="75000"/>
                  </a:schemeClr>
                </a:solidFill>
                <a:effectLst/>
                <a:latin typeface="Roboto" panose="02000000000000000000" pitchFamily="2" charset="0"/>
              </a:rPr>
              <a:t>Bluetooth</a:t>
            </a:r>
            <a:endParaRPr lang="ar-SA"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18916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D497FFEF-C9B6-04E1-5809-3BD523ADBB3F}"/>
              </a:ext>
            </a:extLst>
          </p:cNvPr>
          <p:cNvSpPr txBox="1"/>
          <p:nvPr/>
        </p:nvSpPr>
        <p:spPr>
          <a:xfrm>
            <a:off x="72164" y="560954"/>
            <a:ext cx="8999672" cy="3139321"/>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الحوسبة الطرفية والضبابية معا </a:t>
            </a:r>
            <a:r>
              <a:rPr lang="en-US" b="0" i="0" dirty="0">
                <a:solidFill>
                  <a:srgbClr val="FF0000"/>
                </a:solidFill>
                <a:effectLst/>
                <a:latin typeface="Roboto" panose="02000000000000000000" pitchFamily="2" charset="0"/>
              </a:rPr>
              <a:t>Edge and Fog Working Together</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تتطلب الحوسبة الطرفية والضبابية استخدام طبقة اختزال لتمكين التطبيقات من التواصل مع بعضها. تعرض طبقة الاختزال واجهات برمجة التطبيقات الموحدة (</a:t>
            </a:r>
            <a:r>
              <a:rPr lang="en-US" b="0" i="0" dirty="0">
                <a:solidFill>
                  <a:srgbClr val="202124"/>
                </a:solidFill>
                <a:effectLst/>
                <a:latin typeface="Roboto" panose="02000000000000000000" pitchFamily="2" charset="0"/>
              </a:rPr>
              <a:t>Application Programming Interfaces – APIs) </a:t>
            </a:r>
            <a:r>
              <a:rPr lang="ar-SA" b="0" i="0" dirty="0">
                <a:solidFill>
                  <a:srgbClr val="202124"/>
                </a:solidFill>
                <a:effectLst/>
                <a:latin typeface="Roboto" panose="02000000000000000000" pitchFamily="2" charset="0"/>
              </a:rPr>
              <a:t>لمراقبة الموارد المادية وتوفيرها والتحكم بها، ولدعم المرونة والاتساق عبر نظام إنترنت الأشياء، تتطلب طبقة الاختزال أيضا آلية لدعم المحاكاة الافتراضية، مع القدرة على تشغيل أنظمة تشغيل متعددة أو حاويات خدمة على الأجهزة المادية. من ناحية البنية (أو هندسة الشبكة)، فتقوم العقد الضبابية الأقرب الى طرف الشبكة باستقبال البيانات من أجهزة انترنت الأشياء. ويقوم تطبيق إنترنت الأشياء الضبابي بعد ذلك بتوجيه أنواع البيانات المختلفة إلى أفضل موقع ليتم تحليلها ، حيث يتم تحليل البيانات الأكثر حساسية للوقت بشكل أقرب إلى الكائنات الذكية التي تولد البيانات طرفيا أو إلى العقدة الضبابية، ثم توجه البيانات التي يمكن التعامل معها ي ثوان أو دقائق إلى عقدة التجميع لتحليلها واتخاذ الإجراءات بشأنها، ويتم إرسال البيانات ذات الأهمية الزمنية الأقل إلى السحابة للقيام بعمليات التحليل الزمني وتحليلات البيانات الضخمة والتخزين طويل الأجل، على سبيل المثال، يمكن لآلاف العقد الضبابية إرسال ملخصات البيانات إلى السحابة للتحليل الزمني والتخزين، وتساعد مراعاة هذه العوامل في تحديد ما إذا كانت الحوسبة الطرفية أو الضبابية ستعمل على تحسين كفاءة النظام.</a:t>
            </a:r>
            <a:endParaRPr lang="ar-SA" dirty="0"/>
          </a:p>
        </p:txBody>
      </p:sp>
      <p:pic>
        <p:nvPicPr>
          <p:cNvPr id="6" name="صورة 5">
            <a:extLst>
              <a:ext uri="{FF2B5EF4-FFF2-40B4-BE49-F238E27FC236}">
                <a16:creationId xmlns:a16="http://schemas.microsoft.com/office/drawing/2014/main" id="{37E3B956-C7A8-1269-B74F-900C16AC55AA}"/>
              </a:ext>
            </a:extLst>
          </p:cNvPr>
          <p:cNvPicPr>
            <a:picLocks noChangeAspect="1"/>
          </p:cNvPicPr>
          <p:nvPr/>
        </p:nvPicPr>
        <p:blipFill>
          <a:blip r:embed="rId2"/>
          <a:stretch>
            <a:fillRect/>
          </a:stretch>
        </p:blipFill>
        <p:spPr>
          <a:xfrm>
            <a:off x="2843808" y="3668764"/>
            <a:ext cx="4436751" cy="1351258"/>
          </a:xfrm>
          <a:prstGeom prst="rect">
            <a:avLst/>
          </a:prstGeom>
        </p:spPr>
      </p:pic>
    </p:spTree>
    <p:extLst>
      <p:ext uri="{BB962C8B-B14F-4D97-AF65-F5344CB8AC3E}">
        <p14:creationId xmlns:p14="http://schemas.microsoft.com/office/powerpoint/2010/main" val="792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22363D03-1EF6-93B5-D022-578CE3514902}"/>
              </a:ext>
            </a:extLst>
          </p:cNvPr>
          <p:cNvSpPr txBox="1"/>
          <p:nvPr/>
        </p:nvSpPr>
        <p:spPr>
          <a:xfrm>
            <a:off x="0" y="699542"/>
            <a:ext cx="8927976" cy="2893100"/>
          </a:xfrm>
          <a:prstGeom prst="rect">
            <a:avLst/>
          </a:prstGeom>
          <a:noFill/>
        </p:spPr>
        <p:txBody>
          <a:bodyPr wrap="square">
            <a:spAutoFit/>
          </a:bodyPr>
          <a:lstStyle/>
          <a:p>
            <a:pPr algn="r" rtl="1"/>
            <a:r>
              <a:rPr lang="ar-SA" sz="2000" b="0" i="0" dirty="0">
                <a:solidFill>
                  <a:srgbClr val="FF0000"/>
                </a:solidFill>
                <a:effectLst/>
                <a:latin typeface="Roboto" panose="02000000000000000000" pitchFamily="2" charset="0"/>
              </a:rPr>
              <a:t>ممكنات إنترنت الأشياء </a:t>
            </a:r>
            <a:r>
              <a:rPr lang="en-US" sz="2000" b="0" i="0" dirty="0">
                <a:solidFill>
                  <a:srgbClr val="FF0000"/>
                </a:solidFill>
                <a:effectLst/>
                <a:latin typeface="Roboto" panose="02000000000000000000" pitchFamily="2" charset="0"/>
              </a:rPr>
              <a:t>IoT Enablers</a:t>
            </a:r>
            <a:endParaRPr lang="ar-SA" sz="2000"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بيانات إنترنت الأشياء </a:t>
            </a:r>
            <a:r>
              <a:rPr lang="en-US" b="0" i="0" dirty="0">
                <a:solidFill>
                  <a:srgbClr val="00B050"/>
                </a:solidFill>
                <a:effectLst/>
                <a:latin typeface="Roboto" panose="02000000000000000000" pitchFamily="2" charset="0"/>
              </a:rPr>
              <a:t>loT Data</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تعد البيانات المنشأة بواسطة مليارات من أجهزة إنترنت الأشياء ذات قيمة كبيرة، حيث إنها تسمح للمؤسسات بتحليل تلك البيانات وذلك لتقديم خدمات جديدة تعمل على تحسين تجربة المستخدم أو خفض التكاليف أو خلق مصادر جديدة للإيرادات.</a:t>
            </a:r>
            <a:br>
              <a:rPr lang="ar-SA" dirty="0"/>
            </a:br>
            <a:r>
              <a:rPr lang="ar-SA" b="0" i="0" dirty="0">
                <a:solidFill>
                  <a:srgbClr val="202124"/>
                </a:solidFill>
                <a:effectLst/>
                <a:latin typeface="Roboto" panose="02000000000000000000" pitchFamily="2" charset="0"/>
              </a:rPr>
              <a:t>على الرغم من أن البيانات غير المنظمة تمثل غالبية البيانات الناتجة من إنترنت الأشياء، فإن الرؤى التي تقدمها من خلال التحليلات يمكن أن تساعد في ضبط وترشيد العمليات، وكذلك تساهم في تطوير نماذج أعمال جديدة. وقد تكون عملية إدارة وتقييم هذه البيانات غير المنظمة أمرا صعبا، ولحل هذا المشكلة، يتم تصميم عمليات نشر إنترنت الأشياء بحيث تقوم بتقنين إنتاج البيانات وتصفية البيانات الأقل أهمية، وكذلك تقليص البيانات الأولية غير الضرورية، والاستجابة للأجهزة بأسرع وقت ممكن.</a:t>
            </a:r>
            <a:br>
              <a:rPr lang="ar-SA" dirty="0"/>
            </a:br>
            <a:br>
              <a:rPr lang="ar-SA" dirty="0"/>
            </a:br>
            <a:endParaRPr lang="ar-SA" dirty="0"/>
          </a:p>
        </p:txBody>
      </p:sp>
    </p:spTree>
    <p:extLst>
      <p:ext uri="{BB962C8B-B14F-4D97-AF65-F5344CB8AC3E}">
        <p14:creationId xmlns:p14="http://schemas.microsoft.com/office/powerpoint/2010/main" val="12010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a:solidFill>
                  <a:schemeClr val="accent1">
                    <a:lumMod val="75000"/>
                  </a:schemeClr>
                </a:solidFill>
                <a:cs typeface="Sultan bold" pitchFamily="2" charset="-78"/>
              </a:rPr>
              <a:t>الدرس الأول </a:t>
            </a:r>
            <a:r>
              <a:rPr lang="ar-SA" sz="240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7D565C67-6256-9B5E-404B-92F729FD9E9C}"/>
              </a:ext>
            </a:extLst>
          </p:cNvPr>
          <p:cNvSpPr txBox="1"/>
          <p:nvPr/>
        </p:nvSpPr>
        <p:spPr>
          <a:xfrm>
            <a:off x="0" y="771550"/>
            <a:ext cx="8999672" cy="923330"/>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تخيل وجـود مدينة ذكية تتم إضاءتها من خلال شبكة تحتوي على مئات الآلاف من المصابيح الذكية المتصلة - نظام إنترنت الأشياء، ستكون معظم المعلومات المنقولة بين وحدات شبكة الإضاءة ومركز التحكم قليلة الأهمية، ورغم ذلك فإن أنماط هذه البيانات يمكنها أن تقدم معلومات تساعد في التنبؤ بالوقت الذي يتوجب فيه إصلاح الإنارة أو التنبؤ بتوقيت تشغيل وإطفاء الإنارة ، وذلك لتوفير النفقات التشغيلية.</a:t>
            </a:r>
            <a:endParaRPr lang="ar-SA" dirty="0"/>
          </a:p>
        </p:txBody>
      </p:sp>
      <p:pic>
        <p:nvPicPr>
          <p:cNvPr id="6" name="صورة 5">
            <a:extLst>
              <a:ext uri="{FF2B5EF4-FFF2-40B4-BE49-F238E27FC236}">
                <a16:creationId xmlns:a16="http://schemas.microsoft.com/office/drawing/2014/main" id="{64FFD417-6939-AF06-D431-30CE8DB5E6B5}"/>
              </a:ext>
            </a:extLst>
          </p:cNvPr>
          <p:cNvPicPr>
            <a:picLocks noChangeAspect="1"/>
          </p:cNvPicPr>
          <p:nvPr/>
        </p:nvPicPr>
        <p:blipFill>
          <a:blip r:embed="rId2"/>
          <a:stretch>
            <a:fillRect/>
          </a:stretch>
        </p:blipFill>
        <p:spPr>
          <a:xfrm>
            <a:off x="2051720" y="1881286"/>
            <a:ext cx="4107068" cy="3138735"/>
          </a:xfrm>
          <a:prstGeom prst="rect">
            <a:avLst/>
          </a:prstGeom>
        </p:spPr>
      </p:pic>
    </p:spTree>
    <p:extLst>
      <p:ext uri="{BB962C8B-B14F-4D97-AF65-F5344CB8AC3E}">
        <p14:creationId xmlns:p14="http://schemas.microsoft.com/office/powerpoint/2010/main" val="16847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pic>
        <p:nvPicPr>
          <p:cNvPr id="4" name="صورة 3">
            <a:extLst>
              <a:ext uri="{FF2B5EF4-FFF2-40B4-BE49-F238E27FC236}">
                <a16:creationId xmlns:a16="http://schemas.microsoft.com/office/drawing/2014/main" id="{4DDDCA3B-1799-4C4D-7AB8-08B451062E9C}"/>
              </a:ext>
            </a:extLst>
          </p:cNvPr>
          <p:cNvPicPr>
            <a:picLocks noChangeAspect="1"/>
          </p:cNvPicPr>
          <p:nvPr/>
        </p:nvPicPr>
        <p:blipFill>
          <a:blip r:embed="rId2"/>
          <a:stretch>
            <a:fillRect/>
          </a:stretch>
        </p:blipFill>
        <p:spPr>
          <a:xfrm>
            <a:off x="2085288" y="3452198"/>
            <a:ext cx="5296639" cy="1590897"/>
          </a:xfrm>
          <a:prstGeom prst="rect">
            <a:avLst/>
          </a:prstGeom>
        </p:spPr>
      </p:pic>
      <p:sp>
        <p:nvSpPr>
          <p:cNvPr id="6" name="مربع نص 5">
            <a:extLst>
              <a:ext uri="{FF2B5EF4-FFF2-40B4-BE49-F238E27FC236}">
                <a16:creationId xmlns:a16="http://schemas.microsoft.com/office/drawing/2014/main" id="{80FF4A31-155F-B497-07BF-6966A6A20677}"/>
              </a:ext>
            </a:extLst>
          </p:cNvPr>
          <p:cNvSpPr txBox="1"/>
          <p:nvPr/>
        </p:nvSpPr>
        <p:spPr>
          <a:xfrm>
            <a:off x="0" y="699542"/>
            <a:ext cx="8999672" cy="2616101"/>
          </a:xfrm>
          <a:prstGeom prst="rect">
            <a:avLst/>
          </a:prstGeom>
          <a:noFill/>
        </p:spPr>
        <p:txBody>
          <a:bodyPr wrap="square">
            <a:spAutoFit/>
          </a:bodyPr>
          <a:lstStyle/>
          <a:p>
            <a:pPr algn="r" rtl="1"/>
            <a:r>
              <a:rPr lang="ar-SA" sz="2000" b="0" i="0" dirty="0">
                <a:solidFill>
                  <a:srgbClr val="FF0000"/>
                </a:solidFill>
                <a:effectLst/>
                <a:latin typeface="Roboto" panose="02000000000000000000" pitchFamily="2" charset="0"/>
              </a:rPr>
              <a:t>تصنيف البيانات </a:t>
            </a:r>
            <a:r>
              <a:rPr lang="en-US" sz="2000" b="0" i="0" dirty="0">
                <a:solidFill>
                  <a:srgbClr val="FF0000"/>
                </a:solidFill>
                <a:effectLst/>
                <a:latin typeface="Roboto" panose="02000000000000000000" pitchFamily="2" charset="0"/>
              </a:rPr>
              <a:t>Data Classification</a:t>
            </a:r>
            <a:endParaRPr lang="ar-SA" sz="2000"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عامة لا يجب التعامل مع جميع البيانات بالطريقة نفسها؛ بل يمكن تصنيفها وتقييمها بعدة طرق. يمكن استخدام العديد من أدوات التحليل وتقنيات معالجة البيانات. تشمل التصنيفات المتعلقة بإنترنت الأشياء جميع البيانات، سواء كانت البيانات منظمة أو غير منظمة وسواء كانت البيانات نشطة أو غير نشطة.</a:t>
            </a:r>
          </a:p>
          <a:p>
            <a:pPr algn="r" rtl="1"/>
            <a:r>
              <a:rPr lang="ar-SA" sz="1600" b="0" i="0" dirty="0">
                <a:solidFill>
                  <a:srgbClr val="FF0000"/>
                </a:solidFill>
                <a:effectLst/>
                <a:latin typeface="Roboto" panose="02000000000000000000" pitchFamily="2" charset="0"/>
              </a:rPr>
              <a:t>البيانات النشطة وغير النشطة </a:t>
            </a:r>
            <a:r>
              <a:rPr lang="en-US" sz="1600" b="0" i="0" dirty="0">
                <a:solidFill>
                  <a:srgbClr val="FF0000"/>
                </a:solidFill>
                <a:effectLst/>
                <a:latin typeface="Roboto" panose="02000000000000000000" pitchFamily="2" charset="0"/>
              </a:rPr>
              <a:t>Data in Motion Vs. at Rest</a:t>
            </a:r>
            <a:endParaRPr lang="ar-SA" sz="1600"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عندما تكون البيانات قيد النقل فإنه يطلق عليها "البيانات النشطة"، أما حينما يتم تخزينها في مكان ما فتسمى "البيانات غير النشطة". يعد نقل البيانات داخل الشبكة، وتبادل البيانات بين العميل والخادم كعمليات تصفح الويب ونقل الملفات، ورسائل البريد الإلكتروني أمثلة على البيانات النشطة، تحفظ البيانات غير النشطة عادة في محركات أقراص </a:t>
            </a:r>
            <a:r>
              <a:rPr lang="en-US" sz="1600" b="0" i="0" dirty="0">
                <a:solidFill>
                  <a:srgbClr val="202124"/>
                </a:solidFill>
                <a:effectLst/>
                <a:latin typeface="Roboto" panose="02000000000000000000" pitchFamily="2" charset="0"/>
              </a:rPr>
              <a:t>USB، </a:t>
            </a:r>
            <a:r>
              <a:rPr lang="ar-SA" sz="1600" b="0" i="0" dirty="0">
                <a:solidFill>
                  <a:srgbClr val="202124"/>
                </a:solidFill>
                <a:effectLst/>
                <a:latin typeface="Roboto" panose="02000000000000000000" pitchFamily="2" charset="0"/>
              </a:rPr>
              <a:t>أو محرك أقراص ثابت </a:t>
            </a:r>
            <a:r>
              <a:rPr lang="ar-SA" sz="1600" b="0" i="0" dirty="0" err="1">
                <a:solidFill>
                  <a:srgbClr val="202124"/>
                </a:solidFill>
                <a:effectLst/>
                <a:latin typeface="Roboto" panose="02000000000000000000" pitchFamily="2" charset="0"/>
              </a:rPr>
              <a:t>ہے</a:t>
            </a:r>
            <a:r>
              <a:rPr lang="ar-SA" sz="1600" b="0" i="0" dirty="0">
                <a:solidFill>
                  <a:srgbClr val="202124"/>
                </a:solidFill>
                <a:effectLst/>
                <a:latin typeface="Roboto" panose="02000000000000000000" pitchFamily="2" charset="0"/>
              </a:rPr>
              <a:t> حاسب محمول، أو في مركز بيانات سحابي، تعد البيانات الناشئة من الكائنات الذكية في عالم إنترنت الأشياء بيانات نشطة، وذلك نظرا لانتقالها خلال الشبكة إلى وجهتها النهائية، يتم التعامل مع هذه البيانات بشكل متكرر في الأجهزة الطرفية أو العقد الضبابية. عندما تتم عمليات معالجة لتلك البيانات على جهاز طرف، يمكن تصفيتها أو التخلص منها، أو يمكن نقلها إلى عقدة ضبابية أو مركز بيانات للمعالجة الإضافية والتخزين المحتمل.</a:t>
            </a:r>
            <a:endParaRPr lang="ar-SA" sz="1600" dirty="0"/>
          </a:p>
        </p:txBody>
      </p:sp>
    </p:spTree>
    <p:extLst>
      <p:ext uri="{BB962C8B-B14F-4D97-AF65-F5344CB8AC3E}">
        <p14:creationId xmlns:p14="http://schemas.microsoft.com/office/powerpoint/2010/main" val="42359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pic>
        <p:nvPicPr>
          <p:cNvPr id="4" name="صورة 3">
            <a:extLst>
              <a:ext uri="{FF2B5EF4-FFF2-40B4-BE49-F238E27FC236}">
                <a16:creationId xmlns:a16="http://schemas.microsoft.com/office/drawing/2014/main" id="{B9DFBB36-1E4E-E14F-45AC-6946FCE595A0}"/>
              </a:ext>
            </a:extLst>
          </p:cNvPr>
          <p:cNvPicPr>
            <a:picLocks noChangeAspect="1"/>
          </p:cNvPicPr>
          <p:nvPr/>
        </p:nvPicPr>
        <p:blipFill rotWithShape="1">
          <a:blip r:embed="rId2"/>
          <a:srcRect r="67331"/>
          <a:stretch/>
        </p:blipFill>
        <p:spPr>
          <a:xfrm>
            <a:off x="827584" y="1419622"/>
            <a:ext cx="1764611" cy="2810267"/>
          </a:xfrm>
          <a:prstGeom prst="rect">
            <a:avLst/>
          </a:prstGeom>
        </p:spPr>
      </p:pic>
      <p:sp>
        <p:nvSpPr>
          <p:cNvPr id="6" name="مربع نص 5">
            <a:extLst>
              <a:ext uri="{FF2B5EF4-FFF2-40B4-BE49-F238E27FC236}">
                <a16:creationId xmlns:a16="http://schemas.microsoft.com/office/drawing/2014/main" id="{C176656C-FC22-86BD-227A-E8A84FD8341A}"/>
              </a:ext>
            </a:extLst>
          </p:cNvPr>
          <p:cNvSpPr txBox="1"/>
          <p:nvPr/>
        </p:nvSpPr>
        <p:spPr>
          <a:xfrm>
            <a:off x="2195736" y="1116595"/>
            <a:ext cx="6444208" cy="3416320"/>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التحليلات الطرفية</a:t>
            </a:r>
            <a:br>
              <a:rPr lang="ar-SA" dirty="0"/>
            </a:br>
            <a:r>
              <a:rPr lang="ar-SA" b="0" i="0" dirty="0">
                <a:solidFill>
                  <a:srgbClr val="202124"/>
                </a:solidFill>
                <a:effectLst/>
                <a:latin typeface="Roboto" panose="02000000000000000000" pitchFamily="2" charset="0"/>
              </a:rPr>
              <a:t>لقد ساهم التحول إلى الخدمات السحابية في التطور الكبير لإنترنت الأشياء</a:t>
            </a:r>
            <a:br>
              <a:rPr lang="ar-SA" dirty="0"/>
            </a:br>
            <a:r>
              <a:rPr lang="ar-SA" b="0" i="0" dirty="0">
                <a:solidFill>
                  <a:srgbClr val="202124"/>
                </a:solidFill>
                <a:effectLst/>
                <a:latin typeface="Roboto" panose="02000000000000000000" pitchFamily="2" charset="0"/>
              </a:rPr>
              <a:t>وعمليات تحليلات البيانات في السنوات الأخيرة. يتم في عالم إنترنت الأشياء</a:t>
            </a:r>
            <a:br>
              <a:rPr lang="ar-SA" dirty="0"/>
            </a:br>
            <a:r>
              <a:rPr lang="ar-SA" b="0" i="0" dirty="0">
                <a:solidFill>
                  <a:srgbClr val="202124"/>
                </a:solidFill>
                <a:effectLst/>
                <a:latin typeface="Roboto" panose="02000000000000000000" pitchFamily="2" charset="0"/>
              </a:rPr>
              <a:t>جمع كميات هائلة من البيانات على الأجهزة، ويتعين تحليل تلك البيانات بشكل</a:t>
            </a:r>
            <a:br>
              <a:rPr lang="ar-SA" dirty="0"/>
            </a:br>
            <a:r>
              <a:rPr lang="ar-SA" b="0" i="0" dirty="0">
                <a:solidFill>
                  <a:srgbClr val="202124"/>
                </a:solidFill>
                <a:effectLst/>
                <a:latin typeface="Roboto" panose="02000000000000000000" pitchFamily="2" charset="0"/>
              </a:rPr>
              <a:t>متكرر لاتخاذ الإجراءات المناسبة بناء عليها وذلك في الوقت الفعلي، تحتاج</a:t>
            </a:r>
            <a:br>
              <a:rPr lang="ar-SA" dirty="0"/>
            </a:br>
            <a:r>
              <a:rPr lang="ar-SA" b="0" i="0" dirty="0">
                <a:solidFill>
                  <a:srgbClr val="202124"/>
                </a:solidFill>
                <a:effectLst/>
                <a:latin typeface="Roboto" panose="02000000000000000000" pitchFamily="2" charset="0"/>
              </a:rPr>
              <a:t>البيانات الضخمة التي يتم إنشاؤها طرفيا إلى المزيد من النطاق الترددي</a:t>
            </a:r>
            <a:br>
              <a:rPr lang="ar-SA" dirty="0"/>
            </a:br>
            <a:r>
              <a:rPr lang="ar-SA" b="0" i="0" dirty="0">
                <a:solidFill>
                  <a:srgbClr val="202124"/>
                </a:solidFill>
                <a:effectLst/>
                <a:latin typeface="Roboto" panose="02000000000000000000" pitchFamily="2" charset="0"/>
              </a:rPr>
              <a:t>للشبكة لنقل البيانات سحابيا، وقد تكون تلك البيانات ذات طبيعة حساسة</a:t>
            </a:r>
            <a:br>
              <a:rPr lang="ar-SA" dirty="0"/>
            </a:br>
            <a:r>
              <a:rPr lang="ar-SA" b="0" i="0" dirty="0">
                <a:solidFill>
                  <a:srgbClr val="202124"/>
                </a:solidFill>
                <a:effectLst/>
                <a:latin typeface="Roboto" panose="02000000000000000000" pitchFamily="2" charset="0"/>
              </a:rPr>
              <a:t>بحيث تتطلب اهتماما فوريا، وتستدعي تحليلا عميقا يستحيل القيام به عبر</a:t>
            </a:r>
            <a:br>
              <a:rPr lang="ar-SA" dirty="0"/>
            </a:br>
            <a:r>
              <a:rPr lang="ar-SA" b="0" i="0" dirty="0">
                <a:solidFill>
                  <a:srgbClr val="202124"/>
                </a:solidFill>
                <a:effectLst/>
                <a:latin typeface="Roboto" panose="02000000000000000000" pitchFamily="2" charset="0"/>
              </a:rPr>
              <a:t>الخدمات السحابية، وتعمل التقنية الحديثة للتحليلات الطرفية على حل هذه</a:t>
            </a:r>
            <a:br>
              <a:rPr lang="ar-SA" dirty="0"/>
            </a:br>
            <a:r>
              <a:rPr lang="ar-SA" b="0" i="0" dirty="0">
                <a:solidFill>
                  <a:srgbClr val="202124"/>
                </a:solidFill>
                <a:effectLst/>
                <a:latin typeface="Roboto" panose="02000000000000000000" pitchFamily="2" charset="0"/>
              </a:rPr>
              <a:t>المشكلة من خلال توفير وظائف تحليل البيانات داخل جهاز إنترنت الأشياء</a:t>
            </a:r>
            <a:br>
              <a:rPr lang="ar-SA" dirty="0"/>
            </a:br>
            <a:r>
              <a:rPr lang="ar-SA" b="0" i="0" dirty="0">
                <a:solidFill>
                  <a:srgbClr val="202124"/>
                </a:solidFill>
                <a:effectLst/>
                <a:latin typeface="Roboto" panose="02000000000000000000" pitchFamily="2" charset="0"/>
              </a:rPr>
              <a:t>ذاته، حيث يتم إجراء تحليل البيانات على الجهاز في مدة قياسية مقارنة</a:t>
            </a:r>
            <a:br>
              <a:rPr lang="ar-SA" dirty="0"/>
            </a:br>
            <a:r>
              <a:rPr lang="ar-SA" b="0" i="0" dirty="0">
                <a:solidFill>
                  <a:srgbClr val="202124"/>
                </a:solidFill>
                <a:effectLst/>
                <a:latin typeface="Roboto" panose="02000000000000000000" pitchFamily="2" charset="0"/>
              </a:rPr>
              <a:t>بتلك التي تتطلبها عملية إرسال البيانات للتحليل في الخدمات السحابية.</a:t>
            </a:r>
            <a:endParaRPr lang="ar-SA" dirty="0"/>
          </a:p>
        </p:txBody>
      </p:sp>
    </p:spTree>
    <p:extLst>
      <p:ext uri="{BB962C8B-B14F-4D97-AF65-F5344CB8AC3E}">
        <p14:creationId xmlns:p14="http://schemas.microsoft.com/office/powerpoint/2010/main" val="3675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5" name="مربع نص 4">
            <a:extLst>
              <a:ext uri="{FF2B5EF4-FFF2-40B4-BE49-F238E27FC236}">
                <a16:creationId xmlns:a16="http://schemas.microsoft.com/office/drawing/2014/main" id="{78D8C0C1-68B5-4F9B-CD46-EAEDDF6A40E6}"/>
              </a:ext>
            </a:extLst>
          </p:cNvPr>
          <p:cNvSpPr txBox="1"/>
          <p:nvPr/>
        </p:nvSpPr>
        <p:spPr>
          <a:xfrm>
            <a:off x="494522" y="552841"/>
            <a:ext cx="8388424" cy="3754874"/>
          </a:xfrm>
          <a:prstGeom prst="rect">
            <a:avLst/>
          </a:prstGeom>
          <a:noFill/>
        </p:spPr>
        <p:txBody>
          <a:bodyPr wrap="square">
            <a:spAutoFit/>
          </a:bodyPr>
          <a:lstStyle/>
          <a:p>
            <a:pPr algn="r" rtl="1"/>
            <a:r>
              <a:rPr lang="ar-SA" sz="1400" b="0" i="0" dirty="0">
                <a:solidFill>
                  <a:srgbClr val="FF0000"/>
                </a:solidFill>
                <a:effectLst/>
                <a:latin typeface="Roboto" panose="02000000000000000000" pitchFamily="2" charset="0"/>
              </a:rPr>
              <a:t>بروتوكولات الشبكات </a:t>
            </a:r>
            <a:r>
              <a:rPr lang="en-US" sz="1400" b="0" i="0" dirty="0">
                <a:solidFill>
                  <a:srgbClr val="FF0000"/>
                </a:solidFill>
                <a:effectLst/>
                <a:latin typeface="Roboto" panose="02000000000000000000" pitchFamily="2" charset="0"/>
              </a:rPr>
              <a:t>Networking Protocols</a:t>
            </a:r>
            <a:br>
              <a:rPr lang="en-US" sz="1400" dirty="0"/>
            </a:br>
            <a:r>
              <a:rPr lang="ar-SA" sz="1400" b="0" i="0" dirty="0">
                <a:solidFill>
                  <a:srgbClr val="FF0000"/>
                </a:solidFill>
                <a:effectLst/>
                <a:latin typeface="Roboto" panose="02000000000000000000" pitchFamily="2" charset="0"/>
              </a:rPr>
              <a:t>بروتوكولات الشبكات </a:t>
            </a:r>
            <a:r>
              <a:rPr lang="ar-SA" sz="1400" b="0" i="0" dirty="0">
                <a:solidFill>
                  <a:schemeClr val="accent1">
                    <a:lumMod val="75000"/>
                  </a:schemeClr>
                </a:solidFill>
                <a:effectLst/>
                <a:latin typeface="Roboto" panose="02000000000000000000" pitchFamily="2" charset="0"/>
              </a:rPr>
              <a:t>الأساسية</a:t>
            </a:r>
            <a:r>
              <a:rPr lang="ar-SA" sz="1400" b="0" i="0" dirty="0">
                <a:solidFill>
                  <a:srgbClr val="FF0000"/>
                </a:solidFill>
                <a:effectLst/>
                <a:latin typeface="Roboto" panose="02000000000000000000" pitchFamily="2" charset="0"/>
              </a:rPr>
              <a:t> </a:t>
            </a:r>
            <a:r>
              <a:rPr lang="en-US" sz="1400" b="0" i="0" dirty="0">
                <a:solidFill>
                  <a:schemeClr val="accent1">
                    <a:lumMod val="75000"/>
                  </a:schemeClr>
                </a:solidFill>
                <a:effectLst/>
                <a:latin typeface="Roboto" panose="02000000000000000000" pitchFamily="2" charset="0"/>
              </a:rPr>
              <a:t>Basic</a:t>
            </a:r>
            <a:r>
              <a:rPr lang="en-US" sz="1400" b="0" i="0" dirty="0">
                <a:solidFill>
                  <a:srgbClr val="FF0000"/>
                </a:solidFill>
                <a:effectLst/>
                <a:latin typeface="Roboto" panose="02000000000000000000" pitchFamily="2" charset="0"/>
              </a:rPr>
              <a:t> Networking Protocols</a:t>
            </a:r>
            <a:br>
              <a:rPr lang="en-US" sz="1400" dirty="0"/>
            </a:br>
            <a:r>
              <a:rPr lang="ar-SA" sz="1400" b="0" i="0" dirty="0">
                <a:solidFill>
                  <a:srgbClr val="202124"/>
                </a:solidFill>
                <a:effectLst/>
                <a:latin typeface="Roboto" panose="02000000000000000000" pitchFamily="2" charset="0"/>
              </a:rPr>
              <a:t>توفر بروتوكولات شبكات الإنترنت الأساسية </a:t>
            </a:r>
          </a:p>
          <a:p>
            <a:pPr marL="285750" indent="-285750" algn="r" rtl="1">
              <a:buFont typeface="Arial" panose="020B0604020202020204" pitchFamily="34" charset="0"/>
              <a:buChar char="•"/>
            </a:pPr>
            <a:r>
              <a:rPr lang="en-US" sz="1400" b="0" i="0" dirty="0">
                <a:solidFill>
                  <a:srgbClr val="202124"/>
                </a:solidFill>
                <a:effectLst/>
                <a:latin typeface="Roboto" panose="02000000000000000000" pitchFamily="2" charset="0"/>
              </a:rPr>
              <a:t>Internet Protocol - IP  </a:t>
            </a:r>
            <a:r>
              <a:rPr lang="ar-SA" sz="1400" b="0" i="0" dirty="0">
                <a:solidFill>
                  <a:srgbClr val="202124"/>
                </a:solidFill>
                <a:effectLst/>
                <a:latin typeface="Roboto" panose="02000000000000000000" pitchFamily="2" charset="0"/>
              </a:rPr>
              <a:t> </a:t>
            </a:r>
          </a:p>
          <a:p>
            <a:pPr marL="285750" indent="-285750" algn="r" rtl="1">
              <a:buFont typeface="Arial" panose="020B0604020202020204" pitchFamily="34" charset="0"/>
              <a:buChar char="•"/>
            </a:pP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Transmission Control Protocol - TCP</a:t>
            </a:r>
            <a:r>
              <a:rPr lang="ar-SA" sz="1400" b="0" i="0" dirty="0">
                <a:solidFill>
                  <a:srgbClr val="202124"/>
                </a:solidFill>
                <a:effectLst/>
                <a:latin typeface="Roboto" panose="02000000000000000000" pitchFamily="2" charset="0"/>
              </a:rPr>
              <a:t> </a:t>
            </a:r>
          </a:p>
          <a:p>
            <a:pPr marL="285750" indent="-285750" algn="r" rtl="1">
              <a:buFont typeface="Arial" panose="020B0604020202020204" pitchFamily="34" charset="0"/>
              <a:buChar char="•"/>
            </a:pPr>
            <a:r>
              <a:rPr lang="en-US" sz="1400" b="0" i="0" dirty="0">
                <a:solidFill>
                  <a:srgbClr val="202124"/>
                </a:solidFill>
                <a:effectLst/>
                <a:latin typeface="Roboto" panose="02000000000000000000" pitchFamily="2" charset="0"/>
              </a:rPr>
              <a:t>User Datagram Protocol – UDP  </a:t>
            </a:r>
            <a:endParaRPr lang="ar-SA" sz="1400" b="0" i="0" dirty="0">
              <a:solidFill>
                <a:srgbClr val="202124"/>
              </a:solidFill>
              <a:effectLst/>
              <a:latin typeface="Roboto" panose="02000000000000000000" pitchFamily="2" charset="0"/>
            </a:endParaRPr>
          </a:p>
          <a:p>
            <a:pPr algn="r" rtl="1"/>
            <a:r>
              <a:rPr lang="ar-SA" sz="1400" b="0" i="0" dirty="0">
                <a:solidFill>
                  <a:srgbClr val="202124"/>
                </a:solidFill>
                <a:effectLst/>
                <a:latin typeface="Roboto" panose="02000000000000000000" pitchFamily="2" charset="0"/>
              </a:rPr>
              <a:t>الاتصال لشبكات إنترنت الأشياء. تتم عملية معالجة نقل البيانات بين الكائنات الذكية وأي نظام آخر في تطبيق إنترنت الأشياء عبر بروتوكولات عالية المستوى. ثم تطوير هذه البروتوكولات لتلبية متطلبات نقل بيانات إنترنت الأشياء. تعتمد بعض شبكات إنترنت الأشياء على نموذج شبكة معتمد على دفع البيانات، فعلى سبيل المثال، يقوم المستشعر بعملية إرسال البيانات على فترات منتظمة، أو من خلال الاستجابة لأحداث معينة. يعتمد البعض الآخر على نموذج سحب البيانات، مثل التطبيق الذي يستعلم من المستشعر عن البيانات في شبكة إنترنت الأشياء. </a:t>
            </a:r>
          </a:p>
          <a:p>
            <a:pPr algn="r" rtl="1"/>
            <a:r>
              <a:rPr lang="ar-SA" sz="1400" b="0" i="0" dirty="0">
                <a:solidFill>
                  <a:srgbClr val="FF0000"/>
                </a:solidFill>
                <a:effectLst/>
                <a:latin typeface="Roboto" panose="02000000000000000000" pitchFamily="2" charset="0"/>
              </a:rPr>
              <a:t>آلية عمل بروتوكولات </a:t>
            </a:r>
            <a:r>
              <a:rPr lang="en-US" sz="1400" b="0" i="0" dirty="0">
                <a:solidFill>
                  <a:srgbClr val="00B050"/>
                </a:solidFill>
                <a:effectLst/>
                <a:latin typeface="Roboto" panose="02000000000000000000" pitchFamily="2" charset="0"/>
              </a:rPr>
              <a:t>TCP</a:t>
            </a:r>
            <a:r>
              <a:rPr lang="en-US" sz="1400" b="0" i="0" dirty="0">
                <a:solidFill>
                  <a:srgbClr val="FF0000"/>
                </a:solidFill>
                <a:effectLst/>
                <a:latin typeface="Roboto" panose="02000000000000000000" pitchFamily="2" charset="0"/>
              </a:rPr>
              <a:t> </a:t>
            </a:r>
            <a:r>
              <a:rPr lang="ar-SA" sz="1400" b="0" i="0" dirty="0">
                <a:solidFill>
                  <a:srgbClr val="FF0000"/>
                </a:solidFill>
                <a:effectLst/>
                <a:latin typeface="Roboto" panose="02000000000000000000" pitchFamily="2" charset="0"/>
              </a:rPr>
              <a:t>و </a:t>
            </a:r>
            <a:r>
              <a:rPr lang="en-US" sz="1400" b="0" i="0" dirty="0">
                <a:solidFill>
                  <a:srgbClr val="00B050"/>
                </a:solidFill>
                <a:effectLst/>
                <a:latin typeface="Roboto" panose="02000000000000000000" pitchFamily="2" charset="0"/>
              </a:rPr>
              <a:t>UDP</a:t>
            </a:r>
            <a:br>
              <a:rPr lang="en-US" sz="1400" dirty="0"/>
            </a:br>
            <a:r>
              <a:rPr lang="ar-SA" sz="1400" b="0" i="0" dirty="0">
                <a:solidFill>
                  <a:srgbClr val="00B050"/>
                </a:solidFill>
                <a:effectLst/>
                <a:latin typeface="Roboto" panose="02000000000000000000" pitchFamily="2" charset="0"/>
              </a:rPr>
              <a:t>بروتوكول التحكم في الإرسال  </a:t>
            </a:r>
            <a:r>
              <a:rPr lang="en-US" sz="1400" b="0" i="0" dirty="0">
                <a:solidFill>
                  <a:srgbClr val="FF0000"/>
                </a:solidFill>
                <a:effectLst/>
                <a:latin typeface="Roboto" panose="02000000000000000000" pitchFamily="2" charset="0"/>
              </a:rPr>
              <a:t>TCP</a:t>
            </a:r>
            <a:endParaRPr lang="ar-SA" sz="1400" b="0" i="0" dirty="0">
              <a:solidFill>
                <a:srgbClr val="FF0000"/>
              </a:solidFill>
              <a:effectLst/>
              <a:latin typeface="Roboto" panose="02000000000000000000" pitchFamily="2" charset="0"/>
            </a:endParaRPr>
          </a:p>
          <a:p>
            <a:pPr algn="r" rtl="1"/>
            <a:r>
              <a:rPr lang="ar-SA" sz="1400" b="0" i="0" dirty="0">
                <a:solidFill>
                  <a:srgbClr val="202124"/>
                </a:solidFill>
                <a:effectLst/>
                <a:latin typeface="Roboto" panose="02000000000000000000" pitchFamily="2" charset="0"/>
              </a:rPr>
              <a:t>يحتاج هذا البروتوكول المخصص للاتصال إلى إعداد ربط بين المصدر والوجهة قبل إرسال البيانات. يمكن مقارنة هذا البروتوكول بعملية إجراء محادثة هاتفية عادية، حيث يجب توصيل الهاتفين معـا وإنشاء قنـاة اتصال قبل تمكن الطرفين من التواصل.</a:t>
            </a:r>
            <a:br>
              <a:rPr lang="en-US" sz="1400" dirty="0"/>
            </a:br>
            <a:r>
              <a:rPr lang="ar-SA" sz="1400" b="0" i="0" dirty="0">
                <a:solidFill>
                  <a:srgbClr val="00B050"/>
                </a:solidFill>
                <a:effectLst/>
                <a:latin typeface="Roboto" panose="02000000000000000000" pitchFamily="2" charset="0"/>
              </a:rPr>
              <a:t>بروتوكول حزم بيانات المستخدم  </a:t>
            </a:r>
            <a:r>
              <a:rPr lang="en-US" sz="1400" b="0" i="0" dirty="0">
                <a:solidFill>
                  <a:srgbClr val="FF0000"/>
                </a:solidFill>
                <a:effectLst/>
                <a:latin typeface="Roboto" panose="02000000000000000000" pitchFamily="2" charset="0"/>
              </a:rPr>
              <a:t>UDP</a:t>
            </a:r>
            <a:endParaRPr lang="ar-SA" sz="1400" b="0" i="0" dirty="0">
              <a:solidFill>
                <a:srgbClr val="FF0000"/>
              </a:solidFill>
              <a:effectLst/>
              <a:latin typeface="Roboto" panose="02000000000000000000" pitchFamily="2" charset="0"/>
            </a:endParaRPr>
          </a:p>
          <a:p>
            <a:pPr algn="r" rtl="1"/>
            <a:r>
              <a:rPr lang="ar-SA" sz="1400" b="0" i="0" dirty="0">
                <a:solidFill>
                  <a:srgbClr val="202124"/>
                </a:solidFill>
                <a:effectLst/>
                <a:latin typeface="Roboto" panose="02000000000000000000" pitchFamily="2" charset="0"/>
              </a:rPr>
              <a:t>باستخدام هذا البروتوكول يمكن إرسال البيانات بسرعة من المصدر إلى الوجهة، ولكن دون ضمان وصولها إلى هناك، يشبه هذا إرسال البريد، حيث يتم إرسال رسالة بالبريد إلى الشخص المناسب، ولكن دون إمكانية للتأكد من استلامها حتى يتم إشعار المرسل باستلام الرسالة.</a:t>
            </a:r>
          </a:p>
        </p:txBody>
      </p:sp>
    </p:spTree>
    <p:extLst>
      <p:ext uri="{BB962C8B-B14F-4D97-AF65-F5344CB8AC3E}">
        <p14:creationId xmlns:p14="http://schemas.microsoft.com/office/powerpoint/2010/main" val="38746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04744E66-ABB9-5339-590A-E912D7AFB9B8}"/>
              </a:ext>
            </a:extLst>
          </p:cNvPr>
          <p:cNvSpPr txBox="1"/>
          <p:nvPr/>
        </p:nvSpPr>
        <p:spPr>
          <a:xfrm>
            <a:off x="107504" y="699542"/>
            <a:ext cx="8892168" cy="3970318"/>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بروتوكولات الوصول اللاسلكي </a:t>
            </a:r>
            <a:r>
              <a:rPr lang="en-US" b="0" i="0" dirty="0">
                <a:solidFill>
                  <a:srgbClr val="FF0000"/>
                </a:solidFill>
                <a:effectLst/>
                <a:latin typeface="Roboto" panose="02000000000000000000" pitchFamily="2" charset="0"/>
              </a:rPr>
              <a:t>Wireless Access Protocols</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الاتصال قريب المدى </a:t>
            </a:r>
            <a:r>
              <a:rPr lang="en-US" b="0" i="0" dirty="0">
                <a:solidFill>
                  <a:srgbClr val="00B050"/>
                </a:solidFill>
                <a:effectLst/>
                <a:latin typeface="Roboto" panose="02000000000000000000" pitchFamily="2" charset="0"/>
              </a:rPr>
              <a:t>NFC</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هو مجموعة من البروتوكولات بمـدى لا يتجاوز 4 سنتيمترات. إن المدى القصير والتكلفة المنخفضة لهذه التقنية يجعلانها مثالية للاستخدام في الأغراض الشخصية اليومية، حيث تراها بشكل كبير في التطبيقات أنظمة الدفع دون اتصال باستخدام بطاقة الائتمان أو الدفع بالهاتف الذكي الذي يدعم تقنية </a:t>
            </a:r>
            <a:r>
              <a:rPr lang="en-US" b="0" i="0" dirty="0">
                <a:solidFill>
                  <a:srgbClr val="202124"/>
                </a:solidFill>
                <a:effectLst/>
                <a:latin typeface="Roboto" panose="02000000000000000000" pitchFamily="2" charset="0"/>
              </a:rPr>
              <a:t>NFC.</a:t>
            </a:r>
            <a:endParaRPr lang="ar-SA" b="0" i="0" dirty="0">
              <a:solidFill>
                <a:srgbClr val="202124"/>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البلوتوث </a:t>
            </a:r>
            <a:r>
              <a:rPr lang="en-US" b="0" i="0" dirty="0">
                <a:solidFill>
                  <a:srgbClr val="00B050"/>
                </a:solidFill>
                <a:effectLst/>
                <a:latin typeface="Roboto" panose="02000000000000000000" pitchFamily="2" charset="0"/>
              </a:rPr>
              <a:t>Bluetooth</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هـي تقنية لاسلكية تستخدم الترددات اللاسلكية لتبادل البيانات عبر مسافات قصيرة، مما يغني عن التوصيلات السلكية، يصل مدى اتصال البلوتوث بين الأجهزة حتى 10 أمتار. توجد تقنية البلوتوث في العديد من الأجهزة والأدوات، وحتى السيارات، وتتيح تبادل البيانات بسرعات عالية بين الأجهزة التي يتم اقترانها معا، ومن الأجهزة الأخرى التي تستخدم هذه التقنية سماعات الرأس ومكبرات الصوت ولوحات المفاتيح اللاسلكية والأقفال الذكية وساعات المعصم.</a:t>
            </a:r>
          </a:p>
          <a:p>
            <a:pPr algn="r" rtl="1"/>
            <a:r>
              <a:rPr lang="en-US" b="0" i="0" dirty="0">
                <a:solidFill>
                  <a:srgbClr val="00B050"/>
                </a:solidFill>
                <a:effectLst/>
                <a:latin typeface="Roboto" panose="02000000000000000000" pitchFamily="2" charset="0"/>
              </a:rPr>
              <a:t>IEEE 802.15.4</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هي تقنية وصول لاسلكية للأجهزة تتميز بانخفاض تكلفتها وبمعدل نقل بيانات منخفض للأجهزة التي تعمل بالطاقة الكهربائية أو بالبطاريات. تعد هذه التقنية غير مكلفة، ويمكنها أن تدعم عمرا أطول للبطارية، كما أنها سهلة الإعداد لاستخدامها مجموعة بروتوكولات قليلة وسهلة ومرنة.</a:t>
            </a:r>
            <a:endParaRPr lang="ar-SA" dirty="0"/>
          </a:p>
        </p:txBody>
      </p:sp>
    </p:spTree>
    <p:extLst>
      <p:ext uri="{BB962C8B-B14F-4D97-AF65-F5344CB8AC3E}">
        <p14:creationId xmlns:p14="http://schemas.microsoft.com/office/powerpoint/2010/main" val="22920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C39BCA06-0528-B5ED-12DB-6C874CDD0E3C}"/>
              </a:ext>
            </a:extLst>
          </p:cNvPr>
          <p:cNvSpPr txBox="1"/>
          <p:nvPr/>
        </p:nvSpPr>
        <p:spPr>
          <a:xfrm>
            <a:off x="1043608" y="503579"/>
            <a:ext cx="7848872" cy="1754326"/>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بروتوكولات شبكات إنترنت الأشياء </a:t>
            </a:r>
            <a:r>
              <a:rPr lang="en-US" b="0" i="0" dirty="0">
                <a:solidFill>
                  <a:srgbClr val="FF0000"/>
                </a:solidFill>
                <a:effectLst/>
                <a:latin typeface="Roboto" panose="02000000000000000000" pitchFamily="2" charset="0"/>
              </a:rPr>
              <a:t>IoT Networking Protocols</a:t>
            </a:r>
            <a:br>
              <a:rPr lang="en-US" dirty="0"/>
            </a:br>
            <a:r>
              <a:rPr lang="ar-SA" b="0" i="0" dirty="0">
                <a:solidFill>
                  <a:srgbClr val="202124"/>
                </a:solidFill>
                <a:effectLst/>
                <a:latin typeface="Roboto" panose="02000000000000000000" pitchFamily="2" charset="0"/>
              </a:rPr>
              <a:t>هذه بعض أحدث بروتوكولات الشبكات المستخدمة في أجهزة إنترنت الأشياء للتواصل مع بعضها والإنترنت.</a:t>
            </a:r>
            <a:br>
              <a:rPr lang="ar-SA" dirty="0"/>
            </a:br>
            <a:r>
              <a:rPr lang="ar-SA" b="0" i="0" dirty="0">
                <a:solidFill>
                  <a:srgbClr val="202124"/>
                </a:solidFill>
                <a:effectLst/>
                <a:latin typeface="Roboto" panose="02000000000000000000" pitchFamily="2" charset="0"/>
              </a:rPr>
              <a:t>تعتمد هذه البروتوكولات على البروتوكولات الأساسية لشبكة الإنترنت.</a:t>
            </a:r>
          </a:p>
          <a:p>
            <a:pPr algn="r" rtl="1"/>
            <a:r>
              <a:rPr lang="ar-SA" b="0" i="0" dirty="0">
                <a:solidFill>
                  <a:srgbClr val="202124"/>
                </a:solidFill>
                <a:effectLst/>
                <a:latin typeface="Roboto" panose="02000000000000000000" pitchFamily="2" charset="0"/>
              </a:rPr>
              <a:t> بروتوكولات شبكات إنترنت الأشياء</a:t>
            </a:r>
          </a:p>
          <a:p>
            <a:pPr algn="r" rtl="1"/>
            <a:br>
              <a:rPr lang="ar-SA" dirty="0"/>
            </a:br>
            <a:endParaRPr lang="ar-SA" dirty="0"/>
          </a:p>
        </p:txBody>
      </p:sp>
      <p:pic>
        <p:nvPicPr>
          <p:cNvPr id="6" name="صورة 5">
            <a:extLst>
              <a:ext uri="{FF2B5EF4-FFF2-40B4-BE49-F238E27FC236}">
                <a16:creationId xmlns:a16="http://schemas.microsoft.com/office/drawing/2014/main" id="{DFEF6DCF-F4CE-EAA3-C579-7BEDDF6AECB8}"/>
              </a:ext>
            </a:extLst>
          </p:cNvPr>
          <p:cNvPicPr>
            <a:picLocks noChangeAspect="1"/>
          </p:cNvPicPr>
          <p:nvPr/>
        </p:nvPicPr>
        <p:blipFill>
          <a:blip r:embed="rId2"/>
          <a:stretch>
            <a:fillRect/>
          </a:stretch>
        </p:blipFill>
        <p:spPr>
          <a:xfrm>
            <a:off x="6919796" y="1742030"/>
            <a:ext cx="1995086" cy="619751"/>
          </a:xfrm>
          <a:prstGeom prst="rect">
            <a:avLst/>
          </a:prstGeom>
        </p:spPr>
      </p:pic>
      <p:pic>
        <p:nvPicPr>
          <p:cNvPr id="8" name="صورة 7">
            <a:extLst>
              <a:ext uri="{FF2B5EF4-FFF2-40B4-BE49-F238E27FC236}">
                <a16:creationId xmlns:a16="http://schemas.microsoft.com/office/drawing/2014/main" id="{12AF56BA-7E00-D2EF-3FE0-2EC8ADD62596}"/>
              </a:ext>
            </a:extLst>
          </p:cNvPr>
          <p:cNvPicPr>
            <a:picLocks noChangeAspect="1"/>
          </p:cNvPicPr>
          <p:nvPr/>
        </p:nvPicPr>
        <p:blipFill>
          <a:blip r:embed="rId3"/>
          <a:stretch>
            <a:fillRect/>
          </a:stretch>
        </p:blipFill>
        <p:spPr>
          <a:xfrm>
            <a:off x="6929377" y="2391369"/>
            <a:ext cx="1352184" cy="619751"/>
          </a:xfrm>
          <a:prstGeom prst="rect">
            <a:avLst/>
          </a:prstGeom>
        </p:spPr>
      </p:pic>
      <p:pic>
        <p:nvPicPr>
          <p:cNvPr id="10" name="صورة 9">
            <a:extLst>
              <a:ext uri="{FF2B5EF4-FFF2-40B4-BE49-F238E27FC236}">
                <a16:creationId xmlns:a16="http://schemas.microsoft.com/office/drawing/2014/main" id="{373AC56A-A76E-E8D5-D965-566ABCCF0F8B}"/>
              </a:ext>
            </a:extLst>
          </p:cNvPr>
          <p:cNvPicPr>
            <a:picLocks noChangeAspect="1"/>
          </p:cNvPicPr>
          <p:nvPr/>
        </p:nvPicPr>
        <p:blipFill>
          <a:blip r:embed="rId4"/>
          <a:stretch>
            <a:fillRect/>
          </a:stretch>
        </p:blipFill>
        <p:spPr>
          <a:xfrm>
            <a:off x="6929377" y="3044662"/>
            <a:ext cx="1490040" cy="619751"/>
          </a:xfrm>
          <a:prstGeom prst="rect">
            <a:avLst/>
          </a:prstGeom>
        </p:spPr>
      </p:pic>
      <p:pic>
        <p:nvPicPr>
          <p:cNvPr id="12" name="صورة 11">
            <a:extLst>
              <a:ext uri="{FF2B5EF4-FFF2-40B4-BE49-F238E27FC236}">
                <a16:creationId xmlns:a16="http://schemas.microsoft.com/office/drawing/2014/main" id="{524D3B00-72B4-196F-E8FD-7D78CCB304E8}"/>
              </a:ext>
            </a:extLst>
          </p:cNvPr>
          <p:cNvPicPr>
            <a:picLocks noChangeAspect="1"/>
          </p:cNvPicPr>
          <p:nvPr/>
        </p:nvPicPr>
        <p:blipFill>
          <a:blip r:embed="rId5"/>
          <a:stretch>
            <a:fillRect/>
          </a:stretch>
        </p:blipFill>
        <p:spPr>
          <a:xfrm>
            <a:off x="6929377" y="3681184"/>
            <a:ext cx="1588936" cy="619751"/>
          </a:xfrm>
          <a:prstGeom prst="rect">
            <a:avLst/>
          </a:prstGeom>
        </p:spPr>
      </p:pic>
      <p:pic>
        <p:nvPicPr>
          <p:cNvPr id="14" name="صورة 13">
            <a:extLst>
              <a:ext uri="{FF2B5EF4-FFF2-40B4-BE49-F238E27FC236}">
                <a16:creationId xmlns:a16="http://schemas.microsoft.com/office/drawing/2014/main" id="{55120585-BFAF-2A25-D517-C5F87E1F04FC}"/>
              </a:ext>
            </a:extLst>
          </p:cNvPr>
          <p:cNvPicPr>
            <a:picLocks noChangeAspect="1"/>
          </p:cNvPicPr>
          <p:nvPr/>
        </p:nvPicPr>
        <p:blipFill>
          <a:blip r:embed="rId6"/>
          <a:stretch>
            <a:fillRect/>
          </a:stretch>
        </p:blipFill>
        <p:spPr>
          <a:xfrm>
            <a:off x="6929377" y="4300935"/>
            <a:ext cx="1676141" cy="619751"/>
          </a:xfrm>
          <a:prstGeom prst="rect">
            <a:avLst/>
          </a:prstGeom>
        </p:spPr>
      </p:pic>
      <p:sp>
        <p:nvSpPr>
          <p:cNvPr id="16" name="مربع نص 15">
            <a:extLst>
              <a:ext uri="{FF2B5EF4-FFF2-40B4-BE49-F238E27FC236}">
                <a16:creationId xmlns:a16="http://schemas.microsoft.com/office/drawing/2014/main" id="{61916D07-12B2-65A1-F16F-C7032F063040}"/>
              </a:ext>
            </a:extLst>
          </p:cNvPr>
          <p:cNvSpPr txBox="1"/>
          <p:nvPr/>
        </p:nvSpPr>
        <p:spPr>
          <a:xfrm>
            <a:off x="0" y="1998037"/>
            <a:ext cx="6919796" cy="3139321"/>
          </a:xfrm>
          <a:prstGeom prst="rect">
            <a:avLst/>
          </a:prstGeom>
          <a:noFill/>
        </p:spPr>
        <p:txBody>
          <a:bodyPr wrap="square">
            <a:spAutoFit/>
          </a:bodyPr>
          <a:lstStyle/>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هو اختصار لبروتوكول </a:t>
            </a:r>
            <a:r>
              <a:rPr lang="en-US" b="0" i="0" dirty="0">
                <a:solidFill>
                  <a:srgbClr val="202124"/>
                </a:solidFill>
                <a:effectLst/>
                <a:latin typeface="Roboto" panose="02000000000000000000" pitchFamily="2" charset="0"/>
              </a:rPr>
              <a:t>IPv6 </a:t>
            </a:r>
            <a:r>
              <a:rPr lang="ar-SA" b="0" i="0" dirty="0">
                <a:solidFill>
                  <a:srgbClr val="202124"/>
                </a:solidFill>
                <a:effectLst/>
                <a:latin typeface="Roboto" panose="02000000000000000000" pitchFamily="2" charset="0"/>
              </a:rPr>
              <a:t>عبر شبكات المنطقة الشخصية اللاسلكية منخفضة الطاقة. يوفر هذا البروتوكول اتصالات إنترنت أشياء منخفضة التكلفة وآمنة.</a:t>
            </a: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هو تطوير المعيار 6</a:t>
            </a:r>
            <a:r>
              <a:rPr lang="en-US" b="0" i="0" dirty="0">
                <a:solidFill>
                  <a:srgbClr val="202124"/>
                </a:solidFill>
                <a:effectLst/>
                <a:latin typeface="Roboto" panose="02000000000000000000" pitchFamily="2" charset="0"/>
              </a:rPr>
              <a:t>LOWPAN </a:t>
            </a:r>
            <a:r>
              <a:rPr lang="ar-SA" b="0" i="0" dirty="0">
                <a:solidFill>
                  <a:srgbClr val="202124"/>
                </a:solidFill>
                <a:effectLst/>
                <a:latin typeface="Roboto" panose="02000000000000000000" pitchFamily="2" charset="0"/>
              </a:rPr>
              <a:t>يوفر طريقة اتصـال أسهل وأقل تكلفة من البلوتوث </a:t>
            </a:r>
            <a:r>
              <a:rPr lang="en-US" b="0" i="0" dirty="0">
                <a:solidFill>
                  <a:srgbClr val="202124"/>
                </a:solidFill>
                <a:effectLst/>
                <a:latin typeface="Roboto" panose="02000000000000000000" pitchFamily="2" charset="0"/>
              </a:rPr>
              <a:t>Bluetooth</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والواي</a:t>
            </a:r>
            <a:r>
              <a:rPr lang="ar-SA" b="0" i="0" dirty="0">
                <a:solidFill>
                  <a:srgbClr val="202124"/>
                </a:solidFill>
                <a:effectLst/>
                <a:latin typeface="Roboto" panose="02000000000000000000" pitchFamily="2" charset="0"/>
              </a:rPr>
              <a:t> </a:t>
            </a:r>
            <a:r>
              <a:rPr lang="ar-SA" b="0" i="0" dirty="0" err="1">
                <a:solidFill>
                  <a:srgbClr val="202124"/>
                </a:solidFill>
                <a:effectLst/>
                <a:latin typeface="Roboto" panose="02000000000000000000" pitchFamily="2" charset="0"/>
              </a:rPr>
              <a:t>فاي</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Wi-Fi </a:t>
            </a:r>
            <a:r>
              <a:rPr lang="ar-SA" b="0" i="0" dirty="0">
                <a:solidFill>
                  <a:srgbClr val="202124"/>
                </a:solidFill>
                <a:effectLst/>
                <a:latin typeface="Roboto" panose="02000000000000000000" pitchFamily="2" charset="0"/>
              </a:rPr>
              <a:t>تشمل التطبيقات الشائعة أتمتة المباني والمنازل والرعاية الصحية.</a:t>
            </a: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بروتوكول </a:t>
            </a:r>
            <a:r>
              <a:rPr lang="en-US" b="0" i="0" dirty="0">
                <a:solidFill>
                  <a:srgbClr val="202124"/>
                </a:solidFill>
                <a:effectLst/>
                <a:latin typeface="Roboto" panose="02000000000000000000" pitchFamily="2" charset="0"/>
              </a:rPr>
              <a:t>ISA100.11a </a:t>
            </a:r>
            <a:r>
              <a:rPr lang="ar-SA" b="0" i="0" dirty="0">
                <a:solidFill>
                  <a:srgbClr val="202124"/>
                </a:solidFill>
                <a:effectLst/>
                <a:latin typeface="Roboto" panose="02000000000000000000" pitchFamily="2" charset="0"/>
              </a:rPr>
              <a:t> هو معيار للأتمتة الصناعية للأنظمة اللاسلكية، ويستخدم للتحكم في العمليات.</a:t>
            </a:r>
            <a:br>
              <a:rPr lang="ar-SA" b="0" i="0" dirty="0">
                <a:solidFill>
                  <a:srgbClr val="202124"/>
                </a:solidFill>
                <a:effectLst/>
                <a:latin typeface="Roboto" panose="02000000000000000000" pitchFamily="2" charset="0"/>
              </a:rPr>
            </a:br>
            <a:endParaRPr lang="ar-SA" b="0" i="0" dirty="0">
              <a:solidFill>
                <a:srgbClr val="202124"/>
              </a:solidFill>
              <a:effectLst/>
              <a:latin typeface="Roboto" panose="02000000000000000000" pitchFamily="2" charset="0"/>
            </a:endParaRP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يعد حزمة بروتوكولات لإنشاء بنيـة شبكية متزامنة زمنيا وذاتية التنظيم والتصحيح.</a:t>
            </a:r>
            <a:br>
              <a:rPr lang="ar-SA" b="0" i="0" dirty="0">
                <a:solidFill>
                  <a:srgbClr val="202124"/>
                </a:solidFill>
                <a:effectLst/>
                <a:latin typeface="Roboto" panose="02000000000000000000" pitchFamily="2" charset="0"/>
              </a:rPr>
            </a:br>
            <a:endParaRPr lang="ar-SA" b="0" i="0" dirty="0">
              <a:solidFill>
                <a:srgbClr val="202124"/>
              </a:solidFill>
              <a:effectLst/>
              <a:latin typeface="Roboto" panose="02000000000000000000" pitchFamily="2" charset="0"/>
            </a:endParaRP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يعد مجموعة بروتوكولات لإنشاء شبكة تشعبية آمنة وموثوقة لربط الأجهـزة معـا والتحكـم بهـا خاصـة في المنازل.</a:t>
            </a:r>
            <a:endParaRPr lang="ar-SA" dirty="0"/>
          </a:p>
        </p:txBody>
      </p:sp>
    </p:spTree>
    <p:extLst>
      <p:ext uri="{BB962C8B-B14F-4D97-AF65-F5344CB8AC3E}">
        <p14:creationId xmlns:p14="http://schemas.microsoft.com/office/powerpoint/2010/main" val="35076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EDB3AB1F-7C98-0929-9D09-3CCA656146E0}"/>
              </a:ext>
            </a:extLst>
          </p:cNvPr>
          <p:cNvSpPr txBox="1"/>
          <p:nvPr/>
        </p:nvSpPr>
        <p:spPr>
          <a:xfrm>
            <a:off x="221500" y="570388"/>
            <a:ext cx="8787706" cy="1200329"/>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تقنيات اتصال إنترنت الأشياء </a:t>
            </a:r>
            <a:r>
              <a:rPr lang="en-US" b="0" i="0" dirty="0">
                <a:solidFill>
                  <a:srgbClr val="FF0000"/>
                </a:solidFill>
                <a:effectLst/>
                <a:latin typeface="Roboto" panose="02000000000000000000" pitchFamily="2" charset="0"/>
              </a:rPr>
              <a:t>IoT Communication Technologies</a:t>
            </a:r>
            <a:br>
              <a:rPr lang="en-US" dirty="0"/>
            </a:br>
            <a:r>
              <a:rPr lang="ar-SA" b="0" i="0" dirty="0">
                <a:solidFill>
                  <a:srgbClr val="202124"/>
                </a:solidFill>
                <a:effectLst/>
                <a:latin typeface="Roboto" panose="02000000000000000000" pitchFamily="2" charset="0"/>
              </a:rPr>
              <a:t>يتم تصنيف تقنيات الاتصال المختلفة لحلول إنترنت الأشياء حسب نطاق المعلومات والبيانات المنقولة خلالها. يجب الأخذ بعين الاعتبار أن الأجهزة التي تستخدم تقنيات الاتصالات بعيدة المدى تستهلك طاقة أكثر بكثير من نظيراتها قصيرة المدى.</a:t>
            </a:r>
          </a:p>
          <a:p>
            <a:pPr algn="r" rtl="1"/>
            <a:r>
              <a:rPr lang="ar-SA" b="0" i="0" dirty="0">
                <a:solidFill>
                  <a:srgbClr val="202124"/>
                </a:solidFill>
                <a:effectLst/>
                <a:latin typeface="Roboto" panose="02000000000000000000" pitchFamily="2" charset="0"/>
              </a:rPr>
              <a:t>تصنيف تقنيات اتصالات إنترنت الأشياء حسب المسافة</a:t>
            </a:r>
            <a:endParaRPr lang="ar-SA" dirty="0"/>
          </a:p>
        </p:txBody>
      </p:sp>
      <p:graphicFrame>
        <p:nvGraphicFramePr>
          <p:cNvPr id="9" name="جدول 9">
            <a:extLst>
              <a:ext uri="{FF2B5EF4-FFF2-40B4-BE49-F238E27FC236}">
                <a16:creationId xmlns:a16="http://schemas.microsoft.com/office/drawing/2014/main" id="{14AED147-069D-019C-B672-BF40FAB03335}"/>
              </a:ext>
            </a:extLst>
          </p:cNvPr>
          <p:cNvGraphicFramePr>
            <a:graphicFrameLocks noGrp="1"/>
          </p:cNvGraphicFramePr>
          <p:nvPr>
            <p:extLst>
              <p:ext uri="{D42A27DB-BD31-4B8C-83A1-F6EECF244321}">
                <p14:modId xmlns:p14="http://schemas.microsoft.com/office/powerpoint/2010/main" val="3267032261"/>
              </p:ext>
            </p:extLst>
          </p:nvPr>
        </p:nvGraphicFramePr>
        <p:xfrm>
          <a:off x="536942" y="1707654"/>
          <a:ext cx="8472264" cy="3205480"/>
        </p:xfrm>
        <a:graphic>
          <a:graphicData uri="http://schemas.openxmlformats.org/drawingml/2006/table">
            <a:tbl>
              <a:tblPr rtl="1" firstRow="1" bandRow="1">
                <a:tableStyleId>{5C22544A-7EE6-4342-B048-85BDC9FD1C3A}</a:tableStyleId>
              </a:tblPr>
              <a:tblGrid>
                <a:gridCol w="1258104">
                  <a:extLst>
                    <a:ext uri="{9D8B030D-6E8A-4147-A177-3AD203B41FA5}">
                      <a16:colId xmlns:a16="http://schemas.microsoft.com/office/drawing/2014/main" val="2491433861"/>
                    </a:ext>
                  </a:extLst>
                </a:gridCol>
                <a:gridCol w="7214160">
                  <a:extLst>
                    <a:ext uri="{9D8B030D-6E8A-4147-A177-3AD203B41FA5}">
                      <a16:colId xmlns:a16="http://schemas.microsoft.com/office/drawing/2014/main" val="1700172003"/>
                    </a:ext>
                  </a:extLst>
                </a:gridCol>
              </a:tblGrid>
              <a:tr h="370840">
                <a:tc>
                  <a:txBody>
                    <a:bodyPr/>
                    <a:lstStyle/>
                    <a:p>
                      <a:pPr algn="ctr" rtl="1"/>
                      <a:r>
                        <a:rPr lang="ar-SA" sz="1200" dirty="0"/>
                        <a:t>المسافة</a:t>
                      </a:r>
                    </a:p>
                  </a:txBody>
                  <a:tcPr/>
                </a:tc>
                <a:tc>
                  <a:txBody>
                    <a:bodyPr/>
                    <a:lstStyle/>
                    <a:p>
                      <a:pPr algn="ctr" rtl="1"/>
                      <a:r>
                        <a:rPr lang="ar-SA" sz="1200" b="1" kern="1200" dirty="0">
                          <a:solidFill>
                            <a:schemeClr val="lt1"/>
                          </a:solidFill>
                          <a:latin typeface="+mn-lt"/>
                          <a:ea typeface="+mn-ea"/>
                          <a:cs typeface="+mn-cs"/>
                        </a:rPr>
                        <a:t>تقنيات اتصالات إنترنت الأشياء</a:t>
                      </a:r>
                    </a:p>
                  </a:txBody>
                  <a:tcPr/>
                </a:tc>
                <a:extLst>
                  <a:ext uri="{0D108BD9-81ED-4DB2-BD59-A6C34878D82A}">
                    <a16:rowId xmlns:a16="http://schemas.microsoft.com/office/drawing/2014/main" val="2268927041"/>
                  </a:ext>
                </a:extLst>
              </a:tr>
              <a:tr h="370840">
                <a:tc>
                  <a:txBody>
                    <a:bodyPr/>
                    <a:lstStyle/>
                    <a:p>
                      <a:pPr algn="ctr" rtl="1"/>
                      <a:r>
                        <a:rPr lang="ar-SA" sz="1200" b="0" i="0" kern="1200" dirty="0">
                          <a:solidFill>
                            <a:schemeClr val="dk1"/>
                          </a:solidFill>
                          <a:effectLst/>
                          <a:latin typeface="+mn-lt"/>
                          <a:ea typeface="+mn-ea"/>
                          <a:cs typeface="+mn-cs"/>
                        </a:rPr>
                        <a:t>نطاق قصير</a:t>
                      </a:r>
                      <a:endParaRPr lang="ar-SA" sz="1200" dirty="0"/>
                    </a:p>
                  </a:txBody>
                  <a:tcPr/>
                </a:tc>
                <a:tc>
                  <a:txBody>
                    <a:bodyPr/>
                    <a:lstStyle/>
                    <a:p>
                      <a:pPr algn="r" rtl="1"/>
                      <a:r>
                        <a:rPr lang="ar-SA" sz="1200" b="0" i="0" dirty="0">
                          <a:solidFill>
                            <a:srgbClr val="202124"/>
                          </a:solidFill>
                          <a:effectLst/>
                          <a:latin typeface="Roboto" panose="02000000000000000000" pitchFamily="2" charset="0"/>
                        </a:rPr>
                        <a:t>يعتبر الكابل التسلسلي مثالا تقليديا على النظام السلكي، عادة ما تكون الحلول اللاسلكية قصيرة المدى، والتي يبلغ أقصـى مـدى لهـا عشـرات الأمتار بين جهازين، بديلًا للكابلات التسلسلية. تشتمل التقنيات اللاسلكية قصيرة المدى على تقنية البلوتوث والاتصال قريب المدى (</a:t>
                      </a:r>
                      <a:r>
                        <a:rPr lang="en-US" sz="1200" b="0" i="0" dirty="0">
                          <a:solidFill>
                            <a:srgbClr val="202124"/>
                          </a:solidFill>
                          <a:effectLst/>
                          <a:latin typeface="Roboto" panose="02000000000000000000" pitchFamily="2" charset="0"/>
                        </a:rPr>
                        <a:t>Near-Field Communication - NFC) </a:t>
                      </a:r>
                      <a:r>
                        <a:rPr lang="ar-SA" sz="1200" b="0" i="0" dirty="0">
                          <a:solidFill>
                            <a:srgbClr val="202124"/>
                          </a:solidFill>
                          <a:effectLst/>
                          <a:latin typeface="Roboto" panose="02000000000000000000" pitchFamily="2" charset="0"/>
                        </a:rPr>
                        <a:t>ومعرف تحديد الهوية بموجات الراديو .(</a:t>
                      </a:r>
                      <a:r>
                        <a:rPr lang="en-US" sz="1200" b="0" i="0" dirty="0">
                          <a:solidFill>
                            <a:srgbClr val="202124"/>
                          </a:solidFill>
                          <a:effectLst/>
                          <a:latin typeface="Roboto" panose="02000000000000000000" pitchFamily="2" charset="0"/>
                        </a:rPr>
                        <a:t>Radio Frequency </a:t>
                      </a:r>
                      <a:r>
                        <a:rPr lang="en-US" sz="1200" b="0" i="0" dirty="0" err="1">
                          <a:solidFill>
                            <a:srgbClr val="202124"/>
                          </a:solidFill>
                          <a:effectLst/>
                          <a:latin typeface="Roboto" panose="02000000000000000000" pitchFamily="2" charset="0"/>
                        </a:rPr>
                        <a:t>IDentification</a:t>
                      </a:r>
                      <a:r>
                        <a:rPr lang="en-US" sz="1200" b="0" i="0" dirty="0">
                          <a:solidFill>
                            <a:srgbClr val="202124"/>
                          </a:solidFill>
                          <a:effectLst/>
                          <a:latin typeface="Roboto" panose="02000000000000000000" pitchFamily="2" charset="0"/>
                        </a:rPr>
                        <a:t> - RFID)</a:t>
                      </a:r>
                      <a:endParaRPr lang="ar-SA" sz="1200" dirty="0"/>
                    </a:p>
                  </a:txBody>
                  <a:tcPr/>
                </a:tc>
                <a:extLst>
                  <a:ext uri="{0D108BD9-81ED-4DB2-BD59-A6C34878D82A}">
                    <a16:rowId xmlns:a16="http://schemas.microsoft.com/office/drawing/2014/main" val="720713570"/>
                  </a:ext>
                </a:extLst>
              </a:tr>
              <a:tr h="370840">
                <a:tc>
                  <a:txBody>
                    <a:bodyPr/>
                    <a:lstStyle/>
                    <a:p>
                      <a:pPr algn="ctr" rtl="1"/>
                      <a:r>
                        <a:rPr lang="ar-SA" sz="1200" b="0" i="0" kern="1200" dirty="0">
                          <a:solidFill>
                            <a:schemeClr val="dk1"/>
                          </a:solidFill>
                          <a:effectLst/>
                          <a:latin typeface="+mn-lt"/>
                          <a:ea typeface="+mn-ea"/>
                          <a:cs typeface="+mn-cs"/>
                        </a:rPr>
                        <a:t>نطاق متوسط</a:t>
                      </a:r>
                      <a:endParaRPr lang="ar-SA" sz="1200" dirty="0"/>
                    </a:p>
                  </a:txBody>
                  <a:tcPr/>
                </a:tc>
                <a:tc>
                  <a:txBody>
                    <a:bodyPr/>
                    <a:lstStyle/>
                    <a:p>
                      <a:pPr algn="r" rtl="1"/>
                      <a:r>
                        <a:rPr lang="ar-SA" sz="1200" b="0" i="0" dirty="0">
                          <a:solidFill>
                            <a:srgbClr val="202124"/>
                          </a:solidFill>
                          <a:effectLst/>
                          <a:latin typeface="Roboto" panose="02000000000000000000" pitchFamily="2" charset="0"/>
                        </a:rPr>
                        <a:t>يعد هذا النوع الأكثر شيوعا في تقنيات الوصول إلى إنترنت الأشياء، فهناك تطبيقات مختلفة في نطاق يتراوح بين عشرات ومئات الأمتار، غالبا ما تكون أقصى مسافة بين الجهازين أقل من </a:t>
                      </a:r>
                      <a:r>
                        <a:rPr lang="ar-SA" sz="1200" b="0" i="0" dirty="0" err="1">
                          <a:solidFill>
                            <a:srgbClr val="202124"/>
                          </a:solidFill>
                          <a:effectLst/>
                          <a:latin typeface="Roboto" panose="02000000000000000000" pitchFamily="2" charset="0"/>
                        </a:rPr>
                        <a:t>کیلومتر</a:t>
                      </a:r>
                      <a:r>
                        <a:rPr lang="ar-SA" sz="1200" b="0" i="0" dirty="0">
                          <a:solidFill>
                            <a:srgbClr val="202124"/>
                          </a:solidFill>
                          <a:effectLst/>
                          <a:latin typeface="Roboto" panose="02000000000000000000" pitchFamily="2" charset="0"/>
                        </a:rPr>
                        <a:t> واحد، ولكن تقنيات التردد اللاسلكي (</a:t>
                      </a:r>
                      <a:r>
                        <a:rPr lang="en-US" sz="1200" b="0" i="0" dirty="0">
                          <a:solidFill>
                            <a:srgbClr val="202124"/>
                          </a:solidFill>
                          <a:effectLst/>
                          <a:latin typeface="Roboto" panose="02000000000000000000" pitchFamily="2" charset="0"/>
                        </a:rPr>
                        <a:t>Radio Frequency - RF) </a:t>
                      </a:r>
                      <a:r>
                        <a:rPr lang="ar-SA" sz="1200" b="0" i="0" dirty="0">
                          <a:solidFill>
                            <a:srgbClr val="202124"/>
                          </a:solidFill>
                          <a:effectLst/>
                          <a:latin typeface="Roboto" panose="02000000000000000000" pitchFamily="2" charset="0"/>
                        </a:rPr>
                        <a:t>ليس لها مسافات قصوى محددة سابقا، حيث أنها تعمل طالما يتم بث الإشارة اللاسلكية واستقبالها بشكل صحيح.</a:t>
                      </a:r>
                      <a:br>
                        <a:rPr lang="ar-SA" sz="1200" dirty="0"/>
                      </a:br>
                      <a:r>
                        <a:rPr lang="ar-SA" sz="1200" b="0" i="0" dirty="0">
                          <a:solidFill>
                            <a:srgbClr val="202124"/>
                          </a:solidFill>
                          <a:effectLst/>
                          <a:latin typeface="Roboto" panose="02000000000000000000" pitchFamily="2" charset="0"/>
                        </a:rPr>
                        <a:t>تشمل التقنيات اللاسلكية متوسطة المدى تقنية الشبكة اللاسلكية </a:t>
                      </a:r>
                      <a:r>
                        <a:rPr lang="en-US" sz="1200" b="0" i="0" dirty="0">
                          <a:solidFill>
                            <a:srgbClr val="202124"/>
                          </a:solidFill>
                          <a:effectLst/>
                          <a:latin typeface="Roboto" panose="02000000000000000000" pitchFamily="2" charset="0"/>
                        </a:rPr>
                        <a:t>IEEE 802.11 Wi-Fi ، </a:t>
                      </a:r>
                      <a:r>
                        <a:rPr lang="ar-SA" sz="1200" b="0" i="0" dirty="0">
                          <a:solidFill>
                            <a:srgbClr val="202124"/>
                          </a:solidFill>
                          <a:effectLst/>
                          <a:latin typeface="Roboto" panose="02000000000000000000" pitchFamily="2" charset="0"/>
                        </a:rPr>
                        <a:t>يمكن أيضا تصنيف التقنيات السلكية مثل </a:t>
                      </a:r>
                      <a:r>
                        <a:rPr lang="en-US" sz="1200" b="0" i="0" dirty="0">
                          <a:solidFill>
                            <a:srgbClr val="202124"/>
                          </a:solidFill>
                          <a:effectLst/>
                          <a:latin typeface="Roboto" panose="02000000000000000000" pitchFamily="2" charset="0"/>
                        </a:rPr>
                        <a:t>IEEE 802.3 Ethernet </a:t>
                      </a:r>
                      <a:r>
                        <a:rPr lang="ar-SA" sz="1200" b="0" i="0" dirty="0">
                          <a:solidFill>
                            <a:srgbClr val="202124"/>
                          </a:solidFill>
                          <a:effectLst/>
                          <a:latin typeface="Roboto" panose="02000000000000000000" pitchFamily="2" charset="0"/>
                        </a:rPr>
                        <a:t>و اتصالات خطوط الطاقة ضيقة النطاق 1901.2 </a:t>
                      </a:r>
                      <a:r>
                        <a:rPr lang="en-US" sz="1200" b="0" i="0" dirty="0">
                          <a:solidFill>
                            <a:srgbClr val="202124"/>
                          </a:solidFill>
                          <a:effectLst/>
                          <a:latin typeface="Roboto" panose="02000000000000000000" pitchFamily="2" charset="0"/>
                        </a:rPr>
                        <a:t>Power Line Communications - PLC) IEEE ) </a:t>
                      </a:r>
                      <a:r>
                        <a:rPr lang="ar-SA" sz="1200" b="0" i="0" dirty="0">
                          <a:solidFill>
                            <a:srgbClr val="202124"/>
                          </a:solidFill>
                          <a:effectLst/>
                          <a:latin typeface="Roboto" panose="02000000000000000000" pitchFamily="2" charset="0"/>
                        </a:rPr>
                        <a:t>على أنها متوسطة المدى.</a:t>
                      </a:r>
                      <a:endParaRPr lang="ar-SA" sz="1200" dirty="0"/>
                    </a:p>
                  </a:txBody>
                  <a:tcPr/>
                </a:tc>
                <a:extLst>
                  <a:ext uri="{0D108BD9-81ED-4DB2-BD59-A6C34878D82A}">
                    <a16:rowId xmlns:a16="http://schemas.microsoft.com/office/drawing/2014/main" val="4186108087"/>
                  </a:ext>
                </a:extLst>
              </a:tr>
              <a:tr h="370840">
                <a:tc>
                  <a:txBody>
                    <a:bodyPr/>
                    <a:lstStyle/>
                    <a:p>
                      <a:pPr algn="ctr" rtl="1"/>
                      <a:r>
                        <a:rPr lang="ar-SA" sz="1200" b="0" i="0" kern="1200" dirty="0">
                          <a:solidFill>
                            <a:schemeClr val="dk1"/>
                          </a:solidFill>
                          <a:effectLst/>
                          <a:latin typeface="+mn-lt"/>
                          <a:ea typeface="+mn-ea"/>
                          <a:cs typeface="+mn-cs"/>
                        </a:rPr>
                        <a:t>نطاق بعيد</a:t>
                      </a:r>
                      <a:endParaRPr lang="ar-SA" sz="12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0" i="0" dirty="0">
                          <a:solidFill>
                            <a:srgbClr val="202124"/>
                          </a:solidFill>
                          <a:effectLst/>
                          <a:latin typeface="Roboto" panose="02000000000000000000" pitchFamily="2" charset="0"/>
                        </a:rPr>
                        <a:t>تستخدم التقنيات بعيدة المدى عندما تزيد المسافات بين جهازين عن كيلومترين على الأقل، وتعد التقنيات الخلوية ( الجيل الثاني، والجيل الثالث، والجيل الرابع، والجيل الخامس)، وكذلك التقنيات منخفضة الطاقة واسعة النطاق (</a:t>
                      </a:r>
                      <a:r>
                        <a:rPr lang="en-US" sz="1200" b="0" i="0" dirty="0">
                          <a:solidFill>
                            <a:srgbClr val="202124"/>
                          </a:solidFill>
                          <a:effectLst/>
                          <a:latin typeface="Roboto" panose="02000000000000000000" pitchFamily="2" charset="0"/>
                        </a:rPr>
                        <a:t>LPWA) </a:t>
                      </a:r>
                      <a:r>
                        <a:rPr lang="ar-SA" sz="1200" b="0" i="0" dirty="0">
                          <a:solidFill>
                            <a:srgbClr val="202124"/>
                          </a:solidFill>
                          <a:effectLst/>
                          <a:latin typeface="Roboto" panose="02000000000000000000" pitchFamily="2" charset="0"/>
                        </a:rPr>
                        <a:t>أمثلة على التقنيات اللاسلكية. ويمكن لاتصالات التقنيات منخفضة الطاقة واسعة النطاق أن تغطي منطقة واسعة وذلك بمتطلبات قليلة من الطاقة، ونتيجة لذلك، تعد هذه التقنيات مناسبة لمستشعرات إنترنت الأشياء المزودة ببطارية، ويتم تصنيف كل من 802.3 </a:t>
                      </a:r>
                      <a:r>
                        <a:rPr lang="en-US" sz="1200" b="0" i="0" dirty="0">
                          <a:solidFill>
                            <a:srgbClr val="202124"/>
                          </a:solidFill>
                          <a:effectLst/>
                          <a:latin typeface="Roboto" panose="02000000000000000000" pitchFamily="2" charset="0"/>
                        </a:rPr>
                        <a:t>IEEE </a:t>
                      </a:r>
                      <a:r>
                        <a:rPr lang="ar-SA" sz="1200" b="0" i="0" dirty="0">
                          <a:solidFill>
                            <a:srgbClr val="202124"/>
                          </a:solidFill>
                          <a:effectLst/>
                          <a:latin typeface="Roboto" panose="02000000000000000000" pitchFamily="2" charset="0"/>
                        </a:rPr>
                        <a:t>عبر الألياف البصرية واتصالات خط الطاقة ذات النطاق العريض (</a:t>
                      </a:r>
                      <a:r>
                        <a:rPr lang="en-US" sz="1200" b="0" i="0" dirty="0">
                          <a:solidFill>
                            <a:srgbClr val="202124"/>
                          </a:solidFill>
                          <a:effectLst/>
                          <a:latin typeface="Roboto" panose="02000000000000000000" pitchFamily="2" charset="0"/>
                        </a:rPr>
                        <a:t>IEEE 1901 Broadband Power Line Communications)</a:t>
                      </a:r>
                      <a:r>
                        <a:rPr lang="ar-SA" sz="1200" b="0" i="0" dirty="0">
                          <a:solidFill>
                            <a:srgbClr val="202124"/>
                          </a:solidFill>
                          <a:effectLst/>
                          <a:latin typeface="Roboto" panose="02000000000000000000" pitchFamily="2" charset="0"/>
                        </a:rPr>
                        <a:t> على أنها من النطاق البعيد، ولكنها لا تعتبر تقنيات وصول إلى إنترنت الأشياء تحديدا.</a:t>
                      </a:r>
                      <a:endParaRPr lang="ar-SA" sz="1200" dirty="0"/>
                    </a:p>
                    <a:p>
                      <a:pPr algn="r" rtl="1"/>
                      <a:endParaRPr lang="ar-SA" sz="1200" dirty="0"/>
                    </a:p>
                  </a:txBody>
                  <a:tcPr/>
                </a:tc>
                <a:extLst>
                  <a:ext uri="{0D108BD9-81ED-4DB2-BD59-A6C34878D82A}">
                    <a16:rowId xmlns:a16="http://schemas.microsoft.com/office/drawing/2014/main" val="3998496453"/>
                  </a:ext>
                </a:extLst>
              </a:tr>
            </a:tbl>
          </a:graphicData>
        </a:graphic>
      </p:graphicFrame>
    </p:spTree>
    <p:extLst>
      <p:ext uri="{BB962C8B-B14F-4D97-AF65-F5344CB8AC3E}">
        <p14:creationId xmlns:p14="http://schemas.microsoft.com/office/powerpoint/2010/main" val="31922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A6C34DB-E40F-46D4-8687-3D333166B945}"/>
              </a:ext>
            </a:extLst>
          </p:cNvPr>
          <p:cNvSpPr txBox="1"/>
          <p:nvPr/>
        </p:nvSpPr>
        <p:spPr>
          <a:xfrm>
            <a:off x="7087910" y="246781"/>
            <a:ext cx="1636987" cy="461665"/>
          </a:xfrm>
          <a:prstGeom prst="rect">
            <a:avLst/>
          </a:prstGeom>
          <a:noFill/>
        </p:spPr>
        <p:txBody>
          <a:bodyPr wrap="non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r>
              <a:rPr lang="ar-SA" altLang="zh-CN" dirty="0"/>
              <a:t>محتويات المقرر </a:t>
            </a:r>
            <a:endParaRPr lang="en-US" altLang="zh-CN" dirty="0"/>
          </a:p>
        </p:txBody>
      </p:sp>
      <p:cxnSp>
        <p:nvCxnSpPr>
          <p:cNvPr id="24" name="直接连接符 23">
            <a:extLst>
              <a:ext uri="{FF2B5EF4-FFF2-40B4-BE49-F238E27FC236}">
                <a16:creationId xmlns:a16="http://schemas.microsoft.com/office/drawing/2014/main" id="{FBC3792E-9E97-413A-A518-3D321BD201A9}"/>
              </a:ext>
            </a:extLst>
          </p:cNvPr>
          <p:cNvCxnSpPr>
            <a:cxnSpLocks/>
          </p:cNvCxnSpPr>
          <p:nvPr/>
        </p:nvCxnSpPr>
        <p:spPr>
          <a:xfrm>
            <a:off x="7281473" y="762561"/>
            <a:ext cx="1683394" cy="0"/>
          </a:xfrm>
          <a:prstGeom prst="line">
            <a:avLst/>
          </a:prstGeom>
          <a:ln w="28575" cap="rnd">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B6CAFAAB-DF05-4E70-8049-58A795772E95}"/>
              </a:ext>
            </a:extLst>
          </p:cNvPr>
          <p:cNvGrpSpPr/>
          <p:nvPr/>
        </p:nvGrpSpPr>
        <p:grpSpPr>
          <a:xfrm>
            <a:off x="5366613" y="977181"/>
            <a:ext cx="3560326" cy="461665"/>
            <a:chOff x="-3190018" y="3460805"/>
            <a:chExt cx="4747101" cy="615553"/>
          </a:xfrm>
        </p:grpSpPr>
        <p:sp>
          <p:nvSpPr>
            <p:cNvPr id="35" name="TextBox 38">
              <a:extLst>
                <a:ext uri="{FF2B5EF4-FFF2-40B4-BE49-F238E27FC236}">
                  <a16:creationId xmlns:a16="http://schemas.microsoft.com/office/drawing/2014/main" id="{022D715D-C24C-4216-BD56-4DA343A7984C}"/>
                </a:ext>
              </a:extLst>
            </p:cNvPr>
            <p:cNvSpPr txBox="1"/>
            <p:nvPr/>
          </p:nvSpPr>
          <p:spPr>
            <a:xfrm>
              <a:off x="-3190018" y="3460805"/>
              <a:ext cx="4060865" cy="615553"/>
            </a:xfrm>
            <a:prstGeom prst="rect">
              <a:avLst/>
            </a:prstGeom>
            <a:noFill/>
          </p:spPr>
          <p:txBody>
            <a:bodyPr wrap="squar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pPr algn="r"/>
              <a:r>
                <a:rPr lang="ar-SA" dirty="0">
                  <a:solidFill>
                    <a:schemeClr val="bg1">
                      <a:lumMod val="85000"/>
                    </a:schemeClr>
                  </a:solidFill>
                </a:rPr>
                <a:t>أسس إنترنت الأشياء</a:t>
              </a:r>
              <a:endParaRPr lang="en-US" altLang="zh-CN" dirty="0">
                <a:solidFill>
                  <a:schemeClr val="bg1">
                    <a:lumMod val="85000"/>
                  </a:schemeClr>
                </a:solidFill>
              </a:endParaRPr>
            </a:p>
          </p:txBody>
        </p:sp>
        <p:sp>
          <p:nvSpPr>
            <p:cNvPr id="36" name="矩形 35">
              <a:extLst>
                <a:ext uri="{FF2B5EF4-FFF2-40B4-BE49-F238E27FC236}">
                  <a16:creationId xmlns:a16="http://schemas.microsoft.com/office/drawing/2014/main" id="{EA288B7E-6BA4-400B-A440-CAC8E0AA4344}"/>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37" name="矩形 36">
              <a:extLst>
                <a:ext uri="{FF2B5EF4-FFF2-40B4-BE49-F238E27FC236}">
                  <a16:creationId xmlns:a16="http://schemas.microsoft.com/office/drawing/2014/main" id="{76F977DD-7338-48C5-BA15-4FBD4B4B72F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5" name="组合 33">
            <a:extLst>
              <a:ext uri="{FF2B5EF4-FFF2-40B4-BE49-F238E27FC236}">
                <a16:creationId xmlns:a16="http://schemas.microsoft.com/office/drawing/2014/main" id="{3E023B09-08D7-9F1A-0149-E8A3D7EE3E9F}"/>
              </a:ext>
            </a:extLst>
          </p:cNvPr>
          <p:cNvGrpSpPr/>
          <p:nvPr/>
        </p:nvGrpSpPr>
        <p:grpSpPr>
          <a:xfrm>
            <a:off x="5071561" y="3012777"/>
            <a:ext cx="3855377" cy="461665"/>
            <a:chOff x="-3583419" y="3460807"/>
            <a:chExt cx="5140502" cy="615554"/>
          </a:xfrm>
        </p:grpSpPr>
        <p:sp>
          <p:nvSpPr>
            <p:cNvPr id="6" name="TextBox 38">
              <a:extLst>
                <a:ext uri="{FF2B5EF4-FFF2-40B4-BE49-F238E27FC236}">
                  <a16:creationId xmlns:a16="http://schemas.microsoft.com/office/drawing/2014/main" id="{0CA2F1BE-241D-F2F4-4B25-9C7FB44F373A}"/>
                </a:ext>
              </a:extLst>
            </p:cNvPr>
            <p:cNvSpPr txBox="1"/>
            <p:nvPr/>
          </p:nvSpPr>
          <p:spPr>
            <a:xfrm>
              <a:off x="-3583419" y="3460807"/>
              <a:ext cx="4403849" cy="615554"/>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إنترنت الأشياء في حياتنا</a:t>
              </a:r>
              <a:endParaRPr lang="en-US" altLang="zh-CN" dirty="0"/>
            </a:p>
          </p:txBody>
        </p:sp>
        <p:sp>
          <p:nvSpPr>
            <p:cNvPr id="7" name="矩形 35">
              <a:extLst>
                <a:ext uri="{FF2B5EF4-FFF2-40B4-BE49-F238E27FC236}">
                  <a16:creationId xmlns:a16="http://schemas.microsoft.com/office/drawing/2014/main" id="{1A6BDAF9-0007-3525-8193-F2F9CDB980D3}"/>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8" name="矩形 36">
              <a:extLst>
                <a:ext uri="{FF2B5EF4-FFF2-40B4-BE49-F238E27FC236}">
                  <a16:creationId xmlns:a16="http://schemas.microsoft.com/office/drawing/2014/main" id="{6437FCE1-C2D6-06B1-A070-299ECBE4EE53}"/>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9" name="组合 33">
            <a:extLst>
              <a:ext uri="{FF2B5EF4-FFF2-40B4-BE49-F238E27FC236}">
                <a16:creationId xmlns:a16="http://schemas.microsoft.com/office/drawing/2014/main" id="{EF2D5A5E-B707-47EF-4211-C00A7C0080F6}"/>
              </a:ext>
            </a:extLst>
          </p:cNvPr>
          <p:cNvGrpSpPr/>
          <p:nvPr/>
        </p:nvGrpSpPr>
        <p:grpSpPr>
          <a:xfrm>
            <a:off x="-1" y="1061911"/>
            <a:ext cx="4399679" cy="461665"/>
            <a:chOff x="-4309155" y="3498086"/>
            <a:chExt cx="5866238" cy="615553"/>
          </a:xfrm>
        </p:grpSpPr>
        <p:sp>
          <p:nvSpPr>
            <p:cNvPr id="10" name="TextBox 38">
              <a:extLst>
                <a:ext uri="{FF2B5EF4-FFF2-40B4-BE49-F238E27FC236}">
                  <a16:creationId xmlns:a16="http://schemas.microsoft.com/office/drawing/2014/main" id="{FBDAB005-F190-1A5F-063F-966A9C5EBA49}"/>
                </a:ext>
              </a:extLst>
            </p:cNvPr>
            <p:cNvSpPr txBox="1"/>
            <p:nvPr/>
          </p:nvSpPr>
          <p:spPr>
            <a:xfrm>
              <a:off x="-4309155" y="3498086"/>
              <a:ext cx="5171497"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تطبيقات إنترنت الأشياء باستخدام </a:t>
              </a:r>
              <a:r>
                <a:rPr lang="ar-SA" dirty="0" err="1"/>
                <a:t>الأردوينو</a:t>
              </a:r>
              <a:endParaRPr lang="en-US" altLang="zh-CN" dirty="0"/>
            </a:p>
          </p:txBody>
        </p:sp>
        <p:sp>
          <p:nvSpPr>
            <p:cNvPr id="11" name="矩形 35">
              <a:extLst>
                <a:ext uri="{FF2B5EF4-FFF2-40B4-BE49-F238E27FC236}">
                  <a16:creationId xmlns:a16="http://schemas.microsoft.com/office/drawing/2014/main" id="{0CE4ADD6-038F-B45A-4151-23414C391A0E}"/>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2" name="矩形 36">
              <a:extLst>
                <a:ext uri="{FF2B5EF4-FFF2-40B4-BE49-F238E27FC236}">
                  <a16:creationId xmlns:a16="http://schemas.microsoft.com/office/drawing/2014/main" id="{7558F380-089C-482E-4BC2-6ECBE0359912}"/>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13" name="组合 33">
            <a:extLst>
              <a:ext uri="{FF2B5EF4-FFF2-40B4-BE49-F238E27FC236}">
                <a16:creationId xmlns:a16="http://schemas.microsoft.com/office/drawing/2014/main" id="{13A92EBD-BBB9-3C26-45EB-EF7C15A8F69D}"/>
              </a:ext>
            </a:extLst>
          </p:cNvPr>
          <p:cNvGrpSpPr/>
          <p:nvPr/>
        </p:nvGrpSpPr>
        <p:grpSpPr>
          <a:xfrm>
            <a:off x="97825" y="3097508"/>
            <a:ext cx="4380869" cy="461665"/>
            <a:chOff x="-4178721" y="3472444"/>
            <a:chExt cx="5735804" cy="615553"/>
          </a:xfrm>
        </p:grpSpPr>
        <p:sp>
          <p:nvSpPr>
            <p:cNvPr id="14" name="TextBox 38">
              <a:extLst>
                <a:ext uri="{FF2B5EF4-FFF2-40B4-BE49-F238E27FC236}">
                  <a16:creationId xmlns:a16="http://schemas.microsoft.com/office/drawing/2014/main" id="{53B9F506-1872-B154-956C-8E7BA9BA1074}"/>
                </a:ext>
              </a:extLst>
            </p:cNvPr>
            <p:cNvSpPr txBox="1"/>
            <p:nvPr/>
          </p:nvSpPr>
          <p:spPr>
            <a:xfrm>
              <a:off x="-4178721" y="3472444"/>
              <a:ext cx="5078221"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 سحابي لإنترنت الأشياء.</a:t>
              </a:r>
              <a:endParaRPr lang="en-US" altLang="zh-CN" dirty="0"/>
            </a:p>
          </p:txBody>
        </p:sp>
        <p:sp>
          <p:nvSpPr>
            <p:cNvPr id="15" name="矩形 35">
              <a:extLst>
                <a:ext uri="{FF2B5EF4-FFF2-40B4-BE49-F238E27FC236}">
                  <a16:creationId xmlns:a16="http://schemas.microsoft.com/office/drawing/2014/main" id="{D3F8DADD-646E-425A-A842-E05DE1C622B7}"/>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6" name="矩形 36">
              <a:extLst>
                <a:ext uri="{FF2B5EF4-FFF2-40B4-BE49-F238E27FC236}">
                  <a16:creationId xmlns:a16="http://schemas.microsoft.com/office/drawing/2014/main" id="{55A4FF87-2083-4771-CC2E-D7E6CF5C4B96}"/>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sp>
        <p:nvSpPr>
          <p:cNvPr id="33" name="مربع نص 32">
            <a:extLst>
              <a:ext uri="{FF2B5EF4-FFF2-40B4-BE49-F238E27FC236}">
                <a16:creationId xmlns:a16="http://schemas.microsoft.com/office/drawing/2014/main" id="{19C21159-436F-79FF-B466-25111EF240AF}"/>
              </a:ext>
            </a:extLst>
          </p:cNvPr>
          <p:cNvSpPr txBox="1"/>
          <p:nvPr/>
        </p:nvSpPr>
        <p:spPr>
          <a:xfrm>
            <a:off x="5295693" y="1564677"/>
            <a:ext cx="3488593" cy="923330"/>
          </a:xfrm>
          <a:prstGeom prst="rect">
            <a:avLst/>
          </a:prstGeom>
          <a:noFill/>
        </p:spPr>
        <p:txBody>
          <a:bodyPr wrap="square">
            <a:spAutoFit/>
          </a:bodyPr>
          <a:lstStyle/>
          <a:p>
            <a:pPr algn="r" rtl="1"/>
            <a:r>
              <a:rPr lang="ar-SA" dirty="0">
                <a:solidFill>
                  <a:schemeClr val="bg1">
                    <a:lumMod val="85000"/>
                  </a:schemeClr>
                </a:solidFill>
                <a:latin typeface="Roboto" panose="02000000000000000000" pitchFamily="2" charset="0"/>
                <a:cs typeface="Sultan bold" pitchFamily="2" charset="-78"/>
              </a:rPr>
              <a:t>الدرس الأول </a:t>
            </a:r>
            <a:r>
              <a:rPr lang="ar-SA" dirty="0">
                <a:solidFill>
                  <a:schemeClr val="bg1">
                    <a:lumMod val="85000"/>
                  </a:schemeClr>
                </a:solidFill>
                <a:latin typeface="Roboto" panose="02000000000000000000" pitchFamily="2" charset="0"/>
              </a:rPr>
              <a:t>مفاهيم إنترنت الأشياء</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الدرس الثاني</a:t>
            </a:r>
            <a:r>
              <a:rPr lang="en-US" dirty="0">
                <a:solidFill>
                  <a:schemeClr val="bg1">
                    <a:lumMod val="85000"/>
                  </a:schemeClr>
                </a:solidFill>
                <a:latin typeface="Roboto" panose="02000000000000000000" pitchFamily="2" charset="0"/>
                <a:cs typeface="Sultan bold" pitchFamily="2" charset="-78"/>
              </a:rPr>
              <a:t> </a:t>
            </a:r>
            <a:r>
              <a:rPr lang="ar-SA" dirty="0">
                <a:solidFill>
                  <a:schemeClr val="bg1">
                    <a:lumMod val="85000"/>
                  </a:schemeClr>
                </a:solidFill>
                <a:latin typeface="Roboto" panose="02000000000000000000" pitchFamily="2" charset="0"/>
              </a:rPr>
              <a:t>أجهزة إنترنت الأشياء .</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المشروع .</a:t>
            </a:r>
          </a:p>
        </p:txBody>
      </p:sp>
      <p:sp>
        <p:nvSpPr>
          <p:cNvPr id="39" name="مربع نص 38">
            <a:extLst>
              <a:ext uri="{FF2B5EF4-FFF2-40B4-BE49-F238E27FC236}">
                <a16:creationId xmlns:a16="http://schemas.microsoft.com/office/drawing/2014/main" id="{7865B952-926C-1D54-F2C0-DF3F04FC4DB1}"/>
              </a:ext>
            </a:extLst>
          </p:cNvPr>
          <p:cNvSpPr txBox="1"/>
          <p:nvPr/>
        </p:nvSpPr>
        <p:spPr>
          <a:xfrm>
            <a:off x="5090802" y="3621297"/>
            <a:ext cx="3693484"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منصة إنترنت الأشياء.</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تطبيقات وتحديات إنترنت الأشياء</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المشروع .</a:t>
            </a:r>
            <a:br>
              <a:rPr lang="ar-SA" sz="1800" dirty="0">
                <a:cs typeface="Sultan bold" pitchFamily="2" charset="-78"/>
              </a:rPr>
            </a:br>
            <a:endParaRPr lang="ar-SA" sz="1800" dirty="0">
              <a:cs typeface="Sultan bold" pitchFamily="2" charset="-78"/>
            </a:endParaRPr>
          </a:p>
        </p:txBody>
      </p:sp>
      <p:sp>
        <p:nvSpPr>
          <p:cNvPr id="41" name="مربع نص 40">
            <a:extLst>
              <a:ext uri="{FF2B5EF4-FFF2-40B4-BE49-F238E27FC236}">
                <a16:creationId xmlns:a16="http://schemas.microsoft.com/office/drawing/2014/main" id="{987E232E-9B27-972C-CC27-A1A61A891E86}"/>
              </a:ext>
            </a:extLst>
          </p:cNvPr>
          <p:cNvSpPr txBox="1"/>
          <p:nvPr/>
        </p:nvSpPr>
        <p:spPr>
          <a:xfrm>
            <a:off x="188479" y="1664620"/>
            <a:ext cx="4188038" cy="1477328"/>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إنشاء نظام منزل ذكي </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إنشاء نظام لري النباتات</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الثالث </a:t>
            </a:r>
            <a:r>
              <a:rPr lang="ar-SA" sz="1800" dirty="0"/>
              <a:t>إنشاء نظام تسرب الغاز.</a:t>
            </a:r>
            <a:br>
              <a:rPr lang="ar-SA"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br>
              <a:rPr lang="ar-SA" sz="1800" dirty="0">
                <a:cs typeface="Sultan bold" pitchFamily="2" charset="-78"/>
              </a:rPr>
            </a:br>
            <a:endParaRPr lang="ar-SA" sz="1800" dirty="0">
              <a:cs typeface="Sultan bold" pitchFamily="2" charset="-78"/>
            </a:endParaRPr>
          </a:p>
        </p:txBody>
      </p:sp>
      <p:sp>
        <p:nvSpPr>
          <p:cNvPr id="51" name="مربع نص 50">
            <a:extLst>
              <a:ext uri="{FF2B5EF4-FFF2-40B4-BE49-F238E27FC236}">
                <a16:creationId xmlns:a16="http://schemas.microsoft.com/office/drawing/2014/main" id="{E6FB2D56-F2D3-03E9-565F-A9E9F1AD4472}"/>
              </a:ext>
            </a:extLst>
          </p:cNvPr>
          <p:cNvSpPr txBox="1"/>
          <p:nvPr/>
        </p:nvSpPr>
        <p:spPr>
          <a:xfrm>
            <a:off x="188479" y="3648571"/>
            <a:ext cx="4093010"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إعداد بيئة تطوير </a:t>
            </a:r>
            <a:r>
              <a:rPr lang="ar-SA" sz="1800" dirty="0" err="1"/>
              <a:t>الأردوينو</a:t>
            </a:r>
            <a:r>
              <a:rPr lang="ar-SA" sz="1800" dirty="0"/>
              <a:t>.</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برمجة </a:t>
            </a:r>
            <a:r>
              <a:rPr lang="ar-SA" sz="1800" dirty="0" err="1"/>
              <a:t>الأردوينو</a:t>
            </a:r>
            <a:r>
              <a:rPr lang="ar-SA" sz="1800" dirty="0"/>
              <a:t> في البايثون </a:t>
            </a:r>
            <a:endParaRPr lang="en-US" sz="2100" spc="-113" dirty="0">
              <a:solidFill>
                <a:srgbClr val="206763"/>
              </a:solidFill>
              <a:latin typeface="+mn-lt"/>
              <a:cs typeface="+mn-cs"/>
            </a:endParaRPr>
          </a:p>
          <a:p>
            <a:r>
              <a:rPr lang="ar-SA" sz="1800" dirty="0">
                <a:solidFill>
                  <a:schemeClr val="accent1">
                    <a:lumMod val="75000"/>
                  </a:schemeClr>
                </a:solidFill>
                <a:cs typeface="Sultan bold" pitchFamily="2" charset="-78"/>
              </a:rPr>
              <a:t>الدرس الثالث </a:t>
            </a:r>
            <a:r>
              <a:rPr lang="ar-SA" sz="1800" dirty="0"/>
              <a:t>التفاعل مع خدمات الويب السحابية </a:t>
            </a:r>
            <a:br>
              <a:rPr lang="en-US"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p>
        </p:txBody>
      </p:sp>
      <p:sp>
        <p:nvSpPr>
          <p:cNvPr id="2" name="文本框 23">
            <a:extLst>
              <a:ext uri="{FF2B5EF4-FFF2-40B4-BE49-F238E27FC236}">
                <a16:creationId xmlns:a16="http://schemas.microsoft.com/office/drawing/2014/main" id="{D26579B7-A8EE-5B21-B2C1-54E6D2BBFF81}"/>
              </a:ext>
            </a:extLst>
          </p:cNvPr>
          <p:cNvSpPr txBox="1"/>
          <p:nvPr/>
        </p:nvSpPr>
        <p:spPr>
          <a:xfrm>
            <a:off x="8526077" y="872180"/>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lumMod val="85000"/>
                  </a:schemeClr>
                </a:solidFill>
                <a:latin typeface="+mj-lt"/>
                <a:ea typeface="微软雅黑" panose="020B0503020204020204" pitchFamily="34" charset="-122"/>
              </a:rPr>
              <a:t>1</a:t>
            </a:r>
            <a:endParaRPr lang="zh-CN" altLang="en-US" sz="4050" b="1" dirty="0">
              <a:solidFill>
                <a:schemeClr val="bg1">
                  <a:lumMod val="85000"/>
                </a:schemeClr>
              </a:solidFill>
              <a:latin typeface="+mj-lt"/>
              <a:ea typeface="微软雅黑" panose="020B0503020204020204" pitchFamily="34" charset="-122"/>
            </a:endParaRPr>
          </a:p>
        </p:txBody>
      </p:sp>
      <p:sp>
        <p:nvSpPr>
          <p:cNvPr id="3" name="文本框 23">
            <a:extLst>
              <a:ext uri="{FF2B5EF4-FFF2-40B4-BE49-F238E27FC236}">
                <a16:creationId xmlns:a16="http://schemas.microsoft.com/office/drawing/2014/main" id="{E292537D-2FFA-65AD-52FA-36FD7AE37903}"/>
              </a:ext>
            </a:extLst>
          </p:cNvPr>
          <p:cNvSpPr txBox="1"/>
          <p:nvPr/>
        </p:nvSpPr>
        <p:spPr>
          <a:xfrm>
            <a:off x="8515378" y="2899301"/>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2</a:t>
            </a:r>
            <a:endParaRPr lang="zh-CN" altLang="en-US" sz="4050" b="1" dirty="0">
              <a:solidFill>
                <a:srgbClr val="FFFF00"/>
              </a:solidFill>
              <a:latin typeface="+mj-lt"/>
              <a:ea typeface="微软雅黑" panose="020B0503020204020204" pitchFamily="34" charset="-122"/>
            </a:endParaRPr>
          </a:p>
        </p:txBody>
      </p:sp>
      <p:sp>
        <p:nvSpPr>
          <p:cNvPr id="4" name="文本框 23">
            <a:extLst>
              <a:ext uri="{FF2B5EF4-FFF2-40B4-BE49-F238E27FC236}">
                <a16:creationId xmlns:a16="http://schemas.microsoft.com/office/drawing/2014/main" id="{32841E05-6FAB-323B-B396-D4623565B776}"/>
              </a:ext>
            </a:extLst>
          </p:cNvPr>
          <p:cNvSpPr txBox="1"/>
          <p:nvPr/>
        </p:nvSpPr>
        <p:spPr>
          <a:xfrm>
            <a:off x="3911695" y="928953"/>
            <a:ext cx="471604" cy="715581"/>
          </a:xfrm>
          <a:prstGeom prst="rect">
            <a:avLst/>
          </a:prstGeom>
          <a:noFill/>
        </p:spPr>
        <p:txBody>
          <a:bodyPr wrap="squar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3</a:t>
            </a:r>
            <a:endParaRPr lang="zh-CN" altLang="en-US" sz="4050" b="1" dirty="0">
              <a:solidFill>
                <a:srgbClr val="FFFF00"/>
              </a:solidFill>
              <a:latin typeface="+mj-lt"/>
              <a:ea typeface="微软雅黑" panose="020B0503020204020204" pitchFamily="34" charset="-122"/>
            </a:endParaRPr>
          </a:p>
        </p:txBody>
      </p:sp>
      <p:sp>
        <p:nvSpPr>
          <p:cNvPr id="17" name="文本框 23">
            <a:extLst>
              <a:ext uri="{FF2B5EF4-FFF2-40B4-BE49-F238E27FC236}">
                <a16:creationId xmlns:a16="http://schemas.microsoft.com/office/drawing/2014/main" id="{1CC8F8D6-F56E-D704-0809-0E3D95281FC3}"/>
              </a:ext>
            </a:extLst>
          </p:cNvPr>
          <p:cNvSpPr txBox="1"/>
          <p:nvPr/>
        </p:nvSpPr>
        <p:spPr>
          <a:xfrm>
            <a:off x="3947879" y="2990905"/>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4</a:t>
            </a:r>
            <a:endParaRPr lang="zh-CN" altLang="en-US" sz="4050" b="1" dirty="0">
              <a:solidFill>
                <a:srgbClr val="FFFF00"/>
              </a:solidFill>
              <a:latin typeface="+mj-lt"/>
              <a:ea typeface="微软雅黑" panose="020B0503020204020204" pitchFamily="34" charset="-122"/>
            </a:endParaRPr>
          </a:p>
        </p:txBody>
      </p:sp>
    </p:spTree>
    <p:extLst>
      <p:ext uri="{BB962C8B-B14F-4D97-AF65-F5344CB8AC3E}">
        <p14:creationId xmlns:p14="http://schemas.microsoft.com/office/powerpoint/2010/main" val="495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39" grpId="0"/>
      <p:bldP spid="41" grpId="0"/>
      <p:bldP spid="51" grpId="0"/>
      <p:bldP spid="2" grpId="0"/>
      <p:bldP spid="3" grpId="0"/>
      <p:bldP spid="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pic>
        <p:nvPicPr>
          <p:cNvPr id="4" name="صورة 3">
            <a:extLst>
              <a:ext uri="{FF2B5EF4-FFF2-40B4-BE49-F238E27FC236}">
                <a16:creationId xmlns:a16="http://schemas.microsoft.com/office/drawing/2014/main" id="{F590F6CC-AE83-7710-0699-97CF8ED90DF5}"/>
              </a:ext>
            </a:extLst>
          </p:cNvPr>
          <p:cNvPicPr>
            <a:picLocks noChangeAspect="1"/>
          </p:cNvPicPr>
          <p:nvPr/>
        </p:nvPicPr>
        <p:blipFill>
          <a:blip r:embed="rId2"/>
          <a:stretch>
            <a:fillRect/>
          </a:stretch>
        </p:blipFill>
        <p:spPr>
          <a:xfrm>
            <a:off x="1952259" y="1619117"/>
            <a:ext cx="5239481" cy="1905266"/>
          </a:xfrm>
          <a:prstGeom prst="rect">
            <a:avLst/>
          </a:prstGeom>
        </p:spPr>
      </p:pic>
    </p:spTree>
    <p:extLst>
      <p:ext uri="{BB962C8B-B14F-4D97-AF65-F5344CB8AC3E}">
        <p14:creationId xmlns:p14="http://schemas.microsoft.com/office/powerpoint/2010/main" val="41193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C280352A-2A15-848B-1B8F-1A656B8B5282}"/>
              </a:ext>
            </a:extLst>
          </p:cNvPr>
          <p:cNvSpPr txBox="1"/>
          <p:nvPr/>
        </p:nvSpPr>
        <p:spPr>
          <a:xfrm>
            <a:off x="251520" y="699542"/>
            <a:ext cx="8748152" cy="3139321"/>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بعض المسائل المتعلقة بالاتصالات </a:t>
            </a:r>
            <a:r>
              <a:rPr lang="en-US" b="0" i="0" dirty="0">
                <a:solidFill>
                  <a:srgbClr val="FF0000"/>
                </a:solidFill>
                <a:effectLst/>
                <a:latin typeface="Roboto" panose="02000000000000000000" pitchFamily="2" charset="0"/>
              </a:rPr>
              <a:t>Connectivity Issues</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قد يكون الاتصال بالإنترنت غير ثابت، وقد يتعرض لفقدان الاتصال لفترة قصيرة أو طويلة وبصورة غير متوقعة. فما الذي يجب أن يفعله جهاز إنترنت الأشياء عند فقدان الاتصال بالشبكة؟ تتمثل الخيارات في هذه الحالة في الاستغناء عن البيانات أوفي تخزينها محليا إلى حين استعادة الاتصال بالشبكة، ويعتمد الاختيار على عدة عوامل أهمها التطبيق نفسه، وعلى أهمية تلك البيانات، وعلى طريقة استخدام البيانات للتحكم في المشغلات، كما يعتمد أيضا على مدة فقدان الاتصال بالشبكة.</a:t>
            </a:r>
          </a:p>
          <a:p>
            <a:pPr algn="r" rtl="1"/>
            <a:r>
              <a:rPr lang="ar-SA" b="0" i="0" dirty="0">
                <a:solidFill>
                  <a:srgbClr val="202124"/>
                </a:solidFill>
                <a:effectLst/>
                <a:latin typeface="Roboto" panose="02000000000000000000" pitchFamily="2" charset="0"/>
              </a:rPr>
              <a:t>يمكن تخزين البيانات مؤقتا محليا (داخل الجهاز) إذا تمت استعادة الاتصال بسرعة، ولكن لا يمكن لجهاز إنترنت  الأشياء الاحتفاظ بكمية كبيرة من البيانات في وسائط التخزين، ويجب أن تكون برمجة جهاز إنترنت الأشياء ذكية بما يكفي للتعامل مع مشكلات الاتصال، ويمكن في بعض الأحيان لأجهزة إنترنت الأشياء اتخاذ قرارات محدودة للتحكم في المشغلات دون الاتصال بتطبيق إنترنت الأشياء الرئيس، كما يجب أن تكون الخدمات الطرفية أو السحابية قادرة على العمل ببيانات منقوصة أو متأخرة. على سبيل المثال يجب ألا يتم إرسال أوامر إلى جهاز إنترنت الأشياء بناء على البيانات التي لم يعد لها أهمية.</a:t>
            </a:r>
            <a:br>
              <a:rPr lang="ar-SA" dirty="0"/>
            </a:br>
            <a:endParaRPr lang="ar-SA"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36194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3BA22286-8EDC-9F62-2C15-E216FBA956AF}"/>
              </a:ext>
            </a:extLst>
          </p:cNvPr>
          <p:cNvSpPr txBox="1"/>
          <p:nvPr/>
        </p:nvSpPr>
        <p:spPr>
          <a:xfrm>
            <a:off x="323528" y="1203598"/>
            <a:ext cx="8622704" cy="1754326"/>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تتضمن العديد من المشكلات السحابية فقدانا مؤقتا للاتصال بالشبكة، أو انتهاء الوقت عند عدم توفر الخدمة، ولكن يمكن لأجهزة إنترنت الأشياء التغلب على هذه المشكلات تلقائيا، يدعم مزودو إنترنت الأشياء السحابية مثل </a:t>
            </a:r>
            <a:r>
              <a:rPr lang="en-US" b="0" i="0" dirty="0">
                <a:solidFill>
                  <a:srgbClr val="202124"/>
                </a:solidFill>
                <a:effectLst/>
                <a:latin typeface="Roboto" panose="02000000000000000000" pitchFamily="2" charset="0"/>
              </a:rPr>
              <a:t>AWS IoT Core</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Microsoft Azure loT Hub </a:t>
            </a:r>
            <a:r>
              <a:rPr lang="ar-SA" b="0" i="0" dirty="0">
                <a:solidFill>
                  <a:srgbClr val="202124"/>
                </a:solidFill>
                <a:effectLst/>
                <a:latin typeface="Roboto" panose="02000000000000000000" pitchFamily="2" charset="0"/>
              </a:rPr>
              <a:t>إمكانية الكشف عن مشكلات الاتصال المتكررة ومعالجتهـا عنـد ظهـورهـا علـى الأنظمة التي تم تنفيذها باستخدام هذه التقنيات.</a:t>
            </a:r>
          </a:p>
          <a:p>
            <a:pPr algn="r" rtl="1"/>
            <a:r>
              <a:rPr lang="ar-SA" b="0" i="0" dirty="0">
                <a:solidFill>
                  <a:srgbClr val="202124"/>
                </a:solidFill>
                <a:effectLst/>
                <a:latin typeface="Roboto" panose="02000000000000000000" pitchFamily="2" charset="0"/>
              </a:rPr>
              <a:t>يمكن لخدمات إنترنت الأشياء السحابية تشخيص المشكلة وتوفير الحلول المؤقتة والمساعدة في التوجيه لتصحيحها، يتم تنبيه القائمين على نظام إنترنت الأشياء عند تعرض الأجهزة المهمة والبنية التحتية لمثل هذه المشكلات واتخاذ الإجراءات اللازمة.</a:t>
            </a:r>
            <a:endParaRPr lang="ar-SA" dirty="0"/>
          </a:p>
        </p:txBody>
      </p:sp>
      <p:pic>
        <p:nvPicPr>
          <p:cNvPr id="6" name="صورة 5">
            <a:extLst>
              <a:ext uri="{FF2B5EF4-FFF2-40B4-BE49-F238E27FC236}">
                <a16:creationId xmlns:a16="http://schemas.microsoft.com/office/drawing/2014/main" id="{F41783F8-1113-8B02-3894-C7FE6A6A86E7}"/>
              </a:ext>
            </a:extLst>
          </p:cNvPr>
          <p:cNvPicPr>
            <a:picLocks noChangeAspect="1"/>
          </p:cNvPicPr>
          <p:nvPr/>
        </p:nvPicPr>
        <p:blipFill>
          <a:blip r:embed="rId2"/>
          <a:stretch>
            <a:fillRect/>
          </a:stretch>
        </p:blipFill>
        <p:spPr>
          <a:xfrm>
            <a:off x="6420521" y="3223153"/>
            <a:ext cx="1419423" cy="1486107"/>
          </a:xfrm>
          <a:prstGeom prst="rect">
            <a:avLst/>
          </a:prstGeom>
        </p:spPr>
      </p:pic>
      <p:pic>
        <p:nvPicPr>
          <p:cNvPr id="8" name="صورة 7">
            <a:extLst>
              <a:ext uri="{FF2B5EF4-FFF2-40B4-BE49-F238E27FC236}">
                <a16:creationId xmlns:a16="http://schemas.microsoft.com/office/drawing/2014/main" id="{20224BAB-E80E-47B0-16AB-753FE5A6D82B}"/>
              </a:ext>
            </a:extLst>
          </p:cNvPr>
          <p:cNvPicPr>
            <a:picLocks noChangeAspect="1"/>
          </p:cNvPicPr>
          <p:nvPr/>
        </p:nvPicPr>
        <p:blipFill>
          <a:blip r:embed="rId3"/>
          <a:stretch>
            <a:fillRect/>
          </a:stretch>
        </p:blipFill>
        <p:spPr>
          <a:xfrm>
            <a:off x="611560" y="2905314"/>
            <a:ext cx="4702673" cy="2069176"/>
          </a:xfrm>
          <a:prstGeom prst="rect">
            <a:avLst/>
          </a:prstGeom>
        </p:spPr>
      </p:pic>
    </p:spTree>
    <p:extLst>
      <p:ext uri="{BB962C8B-B14F-4D97-AF65-F5344CB8AC3E}">
        <p14:creationId xmlns:p14="http://schemas.microsoft.com/office/powerpoint/2010/main" val="31044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E40042-5626-31F0-8C52-3022C764832B}"/>
              </a:ext>
            </a:extLst>
          </p:cNvPr>
          <p:cNvSpPr txBox="1"/>
          <p:nvPr/>
        </p:nvSpPr>
        <p:spPr>
          <a:xfrm>
            <a:off x="0" y="171857"/>
            <a:ext cx="8532128" cy="400110"/>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000" dirty="0">
                <a:solidFill>
                  <a:schemeClr val="accent1">
                    <a:lumMod val="75000"/>
                  </a:schemeClr>
                </a:solidFill>
                <a:cs typeface="Sultan bold" pitchFamily="2" charset="-78"/>
              </a:rPr>
              <a:t>ملخص الدرس الأول </a:t>
            </a:r>
            <a:r>
              <a:rPr lang="ar-SA" sz="2000" dirty="0">
                <a:solidFill>
                  <a:srgbClr val="FF0000"/>
                </a:solidFill>
              </a:rPr>
              <a:t>منصة إنترنت الأشياء.</a:t>
            </a:r>
            <a:endParaRPr lang="en-US" altLang="zh-CN" sz="2800" dirty="0">
              <a:solidFill>
                <a:srgbClr val="FF0000"/>
              </a:solidFill>
            </a:endParaRPr>
          </a:p>
        </p:txBody>
      </p:sp>
      <p:grpSp>
        <p:nvGrpSpPr>
          <p:cNvPr id="3" name="组合 6">
            <a:extLst>
              <a:ext uri="{FF2B5EF4-FFF2-40B4-BE49-F238E27FC236}">
                <a16:creationId xmlns:a16="http://schemas.microsoft.com/office/drawing/2014/main" id="{88A4CB24-CE48-08E4-02E4-4ED164BDE9FC}"/>
              </a:ext>
            </a:extLst>
          </p:cNvPr>
          <p:cNvGrpSpPr/>
          <p:nvPr/>
        </p:nvGrpSpPr>
        <p:grpSpPr>
          <a:xfrm>
            <a:off x="8513198" y="171857"/>
            <a:ext cx="450313" cy="429102"/>
            <a:chOff x="956666" y="3498086"/>
            <a:chExt cx="600417" cy="572136"/>
          </a:xfrm>
        </p:grpSpPr>
        <p:sp>
          <p:nvSpPr>
            <p:cNvPr id="4" name="矩形 8">
              <a:extLst>
                <a:ext uri="{FF2B5EF4-FFF2-40B4-BE49-F238E27FC236}">
                  <a16:creationId xmlns:a16="http://schemas.microsoft.com/office/drawing/2014/main" id="{BCA6B6A2-3A91-743B-BA9C-9D3EED076DDF}"/>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sp>
          <p:nvSpPr>
            <p:cNvPr id="5" name="矩形 9">
              <a:extLst>
                <a:ext uri="{FF2B5EF4-FFF2-40B4-BE49-F238E27FC236}">
                  <a16:creationId xmlns:a16="http://schemas.microsoft.com/office/drawing/2014/main" id="{6090D271-253E-183C-262D-35923197BA8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grpSp>
      <p:sp>
        <p:nvSpPr>
          <p:cNvPr id="6" name="مربع نص 5">
            <a:extLst>
              <a:ext uri="{FF2B5EF4-FFF2-40B4-BE49-F238E27FC236}">
                <a16:creationId xmlns:a16="http://schemas.microsoft.com/office/drawing/2014/main" id="{65654D4B-8B6D-0423-8894-7099EABCC648}"/>
              </a:ext>
            </a:extLst>
          </p:cNvPr>
          <p:cNvSpPr txBox="1"/>
          <p:nvPr/>
        </p:nvSpPr>
        <p:spPr>
          <a:xfrm>
            <a:off x="146080" y="999168"/>
            <a:ext cx="8532128" cy="1015663"/>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pPr marL="285750" indent="-285750">
              <a:buFont typeface="Arial" panose="020B0604020202020204" pitchFamily="34" charset="0"/>
              <a:buChar char="•"/>
            </a:pPr>
            <a:r>
              <a:rPr lang="ar-SA" sz="2000" dirty="0">
                <a:solidFill>
                  <a:srgbClr val="202124"/>
                </a:solidFill>
              </a:rPr>
              <a:t>مفهوم طبقات الحوسبة السحابية والضبابية والطرفية لتطبيقات إنترنت الأشياء.</a:t>
            </a:r>
            <a:endParaRPr lang="ar-SA" sz="2000" dirty="0"/>
          </a:p>
          <a:p>
            <a:pPr marL="285750" indent="-285750">
              <a:buFont typeface="Arial" panose="020B0604020202020204" pitchFamily="34" charset="0"/>
              <a:buChar char="•"/>
            </a:pPr>
            <a:r>
              <a:rPr lang="ar-SA" sz="2000" dirty="0">
                <a:solidFill>
                  <a:srgbClr val="202124"/>
                </a:solidFill>
              </a:rPr>
              <a:t>الممكنات الرئيسة لأنظمة إنترنت الأشياء.</a:t>
            </a:r>
          </a:p>
          <a:p>
            <a:pPr marL="285750" indent="-285750">
              <a:buFont typeface="Arial" panose="020B0604020202020204" pitchFamily="34" charset="0"/>
              <a:buChar char="•"/>
            </a:pPr>
            <a:r>
              <a:rPr lang="ar-SA" sz="2000" dirty="0">
                <a:solidFill>
                  <a:srgbClr val="202124"/>
                </a:solidFill>
              </a:rPr>
              <a:t>بروتوكولات الشبكات والتقنيات التي تشكل بنية الاتصالات لإنترنت الأشياء.</a:t>
            </a:r>
          </a:p>
        </p:txBody>
      </p:sp>
    </p:spTree>
    <p:extLst>
      <p:ext uri="{BB962C8B-B14F-4D97-AF65-F5344CB8AC3E}">
        <p14:creationId xmlns:p14="http://schemas.microsoft.com/office/powerpoint/2010/main" val="14305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0-#ppt_w/2"/>
                                          </p:val>
                                        </p:tav>
                                        <p:tav tm="100000">
                                          <p:val>
                                            <p:strVal val="#ppt_x"/>
                                          </p:val>
                                        </p:tav>
                                      </p:tavLst>
                                    </p:anim>
                                    <p:anim calcmode="lin" valueType="num">
                                      <p:cBhvr additive="base">
                                        <p:cTn id="8" dur="1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0632862-5478-715B-F499-FD70D73F0B6D}"/>
              </a:ext>
            </a:extLst>
          </p:cNvPr>
          <p:cNvPicPr>
            <a:picLocks noChangeAspect="1"/>
          </p:cNvPicPr>
          <p:nvPr/>
        </p:nvPicPr>
        <p:blipFill>
          <a:blip r:embed="rId2"/>
          <a:stretch>
            <a:fillRect/>
          </a:stretch>
        </p:blipFill>
        <p:spPr>
          <a:xfrm>
            <a:off x="1909391" y="699826"/>
            <a:ext cx="5325218" cy="3743847"/>
          </a:xfrm>
          <a:prstGeom prst="rect">
            <a:avLst/>
          </a:prstGeom>
        </p:spPr>
      </p:pic>
    </p:spTree>
    <p:extLst>
      <p:ext uri="{BB962C8B-B14F-4D97-AF65-F5344CB8AC3E}">
        <p14:creationId xmlns:p14="http://schemas.microsoft.com/office/powerpoint/2010/main" val="36609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196209" y="931574"/>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266025" y="935950"/>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02</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2973115" y="1359347"/>
            <a:ext cx="6216766" cy="646331"/>
          </a:xfrm>
          <a:prstGeom prst="rect">
            <a:avLst/>
          </a:prstGeom>
        </p:spPr>
        <p:txBody>
          <a:bodyPr wrap="none">
            <a:spAutoFit/>
          </a:bodyPr>
          <a:lstStyle/>
          <a:p>
            <a:pPr algn="ctr"/>
            <a:r>
              <a:rPr lang="ar-SA" sz="3600" dirty="0">
                <a:solidFill>
                  <a:schemeClr val="accent1">
                    <a:lumMod val="75000"/>
                  </a:schemeClr>
                </a:solidFill>
                <a:latin typeface="Roboto" panose="02000000000000000000" pitchFamily="2" charset="0"/>
                <a:cs typeface="Sultan bold" pitchFamily="2" charset="-78"/>
              </a:rPr>
              <a:t>الدرس الثاني </a:t>
            </a:r>
            <a:r>
              <a:rPr lang="ar-SA" sz="3600" dirty="0">
                <a:solidFill>
                  <a:srgbClr val="202124"/>
                </a:solidFill>
                <a:latin typeface="Roboto" panose="02000000000000000000" pitchFamily="2" charset="0"/>
              </a:rPr>
              <a:t>تطبيقات وتحديات إنترنت الأشياء</a:t>
            </a:r>
            <a:endParaRPr lang="en-US" altLang="zh-CN" sz="44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62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0" y="541873"/>
            <a:ext cx="8999672" cy="4339650"/>
          </a:xfrm>
          <a:prstGeom prst="rect">
            <a:avLst/>
          </a:prstGeom>
          <a:noFill/>
        </p:spPr>
        <p:txBody>
          <a:bodyPr wrap="square">
            <a:spAutoFit/>
          </a:bodyPr>
          <a:lstStyle/>
          <a:p>
            <a:pPr algn="r" rtl="1"/>
            <a:r>
              <a:rPr lang="ar-SA" sz="1600" b="0" i="0" dirty="0">
                <a:solidFill>
                  <a:srgbClr val="FF0000"/>
                </a:solidFill>
                <a:effectLst/>
                <a:latin typeface="Roboto" panose="02000000000000000000" pitchFamily="2" charset="0"/>
              </a:rPr>
              <a:t>تطبيقات إنترنت الأشياء </a:t>
            </a:r>
            <a:r>
              <a:rPr lang="en-US" sz="1600" b="0" i="0" dirty="0">
                <a:solidFill>
                  <a:srgbClr val="FF0000"/>
                </a:solidFill>
                <a:effectLst/>
                <a:latin typeface="Roboto" panose="02000000000000000000" pitchFamily="2" charset="0"/>
              </a:rPr>
              <a:t>IoT Applications</a:t>
            </a:r>
          </a:p>
          <a:p>
            <a:pPr algn="r" rtl="1"/>
            <a:r>
              <a:rPr lang="ar-SA" sz="1600" b="0" i="0" dirty="0">
                <a:solidFill>
                  <a:srgbClr val="202124"/>
                </a:solidFill>
                <a:effectLst/>
                <a:latin typeface="Roboto" panose="02000000000000000000" pitchFamily="2" charset="0"/>
              </a:rPr>
              <a:t>تعد إنترنت الأشياء واحدة من أسرع التقنيات نمـوا وتطورا، وبينما تنتقل البشرية من عصر المنتجات إلى عصر الخدمات؛ فإن إنترنت الأشياء تقوم بدور هام في إحداث هذه الثورة التقنية وربما تشهد حياتك تغيرات في المستقبل القريب، ومنها أنك قد تعود إلى منزلك في سيارة ذاتية القيادة، حيث سيكتشف باب </a:t>
            </a:r>
            <a:r>
              <a:rPr lang="ar-SA" sz="1600" b="0" i="0" dirty="0" err="1">
                <a:solidFill>
                  <a:srgbClr val="202124"/>
                </a:solidFill>
                <a:effectLst/>
                <a:latin typeface="Roboto" panose="02000000000000000000" pitchFamily="2" charset="0"/>
              </a:rPr>
              <a:t>المرآب</a:t>
            </a:r>
            <a:r>
              <a:rPr lang="ar-SA" sz="1600" b="0" i="0" dirty="0">
                <a:solidFill>
                  <a:srgbClr val="202124"/>
                </a:solidFill>
                <a:effectLst/>
                <a:latin typeface="Roboto" panose="02000000000000000000" pitchFamily="2" charset="0"/>
              </a:rPr>
              <a:t> وجودك ويفتح تلقائيا.</a:t>
            </a:r>
          </a:p>
          <a:p>
            <a:pPr algn="r" rtl="1"/>
            <a:r>
              <a:rPr lang="ar-SA" sz="1600" b="0" i="0" dirty="0">
                <a:solidFill>
                  <a:srgbClr val="202124"/>
                </a:solidFill>
                <a:effectLst/>
                <a:latin typeface="Roboto" panose="02000000000000000000" pitchFamily="2" charset="0"/>
              </a:rPr>
              <a:t>فيما يلي بعض الأمثلة على المجالات التي غيرت فيها إنترنت الأشياء طريقة حياتنا وأعمالنا:</a:t>
            </a:r>
          </a:p>
          <a:p>
            <a:pPr algn="r" rtl="1"/>
            <a:r>
              <a:rPr lang="ar-SA" sz="1400" b="0" i="0" dirty="0">
                <a:solidFill>
                  <a:srgbClr val="FF0000"/>
                </a:solidFill>
                <a:effectLst/>
                <a:latin typeface="Roboto" panose="02000000000000000000" pitchFamily="2" charset="0"/>
              </a:rPr>
              <a:t>تطبيقات إنترنت الأشياء </a:t>
            </a:r>
            <a:r>
              <a:rPr lang="en-US" sz="1400" b="0" i="0" dirty="0">
                <a:solidFill>
                  <a:srgbClr val="FF0000"/>
                </a:solidFill>
                <a:effectLst/>
                <a:latin typeface="Roboto" panose="02000000000000000000" pitchFamily="2" charset="0"/>
              </a:rPr>
              <a:t>IoT Applications</a:t>
            </a:r>
            <a:endParaRPr lang="ar-SA" sz="1400" b="0" i="0" dirty="0">
              <a:solidFill>
                <a:srgbClr val="FF000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الأجهزة القابلة للارتداء </a:t>
            </a:r>
            <a:r>
              <a:rPr lang="en-US" sz="1400" b="0" i="0" dirty="0">
                <a:solidFill>
                  <a:srgbClr val="00B050"/>
                </a:solidFill>
                <a:effectLst/>
                <a:latin typeface="Roboto" panose="02000000000000000000" pitchFamily="2" charset="0"/>
              </a:rPr>
              <a:t>Wearables</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التطبيب عن بعد </a:t>
            </a:r>
            <a:r>
              <a:rPr lang="en-US" sz="1400" b="0" i="0" dirty="0">
                <a:solidFill>
                  <a:srgbClr val="00B050"/>
                </a:solidFill>
                <a:effectLst/>
                <a:latin typeface="Roboto" panose="02000000000000000000" pitchFamily="2" charset="0"/>
              </a:rPr>
              <a:t>Telemedicine</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المنازل الذكية </a:t>
            </a:r>
            <a:r>
              <a:rPr lang="en-US" sz="1400" b="0" i="0" dirty="0">
                <a:solidFill>
                  <a:srgbClr val="00B050"/>
                </a:solidFill>
                <a:effectLst/>
                <a:latin typeface="Roboto" panose="02000000000000000000" pitchFamily="2" charset="0"/>
              </a:rPr>
              <a:t>Smart Homes</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التعليم </a:t>
            </a:r>
            <a:r>
              <a:rPr lang="en-US" sz="1400" b="0" i="0" dirty="0">
                <a:solidFill>
                  <a:srgbClr val="00B050"/>
                </a:solidFill>
                <a:effectLst/>
                <a:latin typeface="Roboto" panose="02000000000000000000" pitchFamily="2" charset="0"/>
              </a:rPr>
              <a:t>Education</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الشبكات الذكية </a:t>
            </a:r>
            <a:r>
              <a:rPr lang="en-US" sz="1400" b="0" i="0" dirty="0">
                <a:solidFill>
                  <a:srgbClr val="00B050"/>
                </a:solidFill>
                <a:effectLst/>
                <a:latin typeface="Roboto" panose="02000000000000000000" pitchFamily="2" charset="0"/>
              </a:rPr>
              <a:t>Smart Grids</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السيارات ذاتية القيادة </a:t>
            </a:r>
            <a:r>
              <a:rPr lang="en-US" sz="1400" b="0" i="0" dirty="0">
                <a:solidFill>
                  <a:srgbClr val="00B050"/>
                </a:solidFill>
                <a:effectLst/>
                <a:latin typeface="Roboto" panose="02000000000000000000" pitchFamily="2" charset="0"/>
              </a:rPr>
              <a:t>Self-Driving Cars</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أسواق التجزئة </a:t>
            </a:r>
            <a:r>
              <a:rPr lang="en-US" sz="1400" b="0" i="0" dirty="0">
                <a:solidFill>
                  <a:srgbClr val="00B050"/>
                </a:solidFill>
                <a:effectLst/>
                <a:latin typeface="Roboto" panose="02000000000000000000" pitchFamily="2" charset="0"/>
              </a:rPr>
              <a:t>Retail Shops</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إدارة سلسلة التوريد الذكية </a:t>
            </a:r>
            <a:r>
              <a:rPr lang="en-US" sz="1400" b="0" i="0" dirty="0">
                <a:solidFill>
                  <a:srgbClr val="00B050"/>
                </a:solidFill>
                <a:effectLst/>
                <a:latin typeface="Roboto" panose="02000000000000000000" pitchFamily="2" charset="0"/>
              </a:rPr>
              <a:t>Smart Supply-Chain Management</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إنترنت الأشياء الصناعي </a:t>
            </a:r>
            <a:r>
              <a:rPr lang="en-US" sz="1400" b="0" i="0" dirty="0">
                <a:solidFill>
                  <a:srgbClr val="00B050"/>
                </a:solidFill>
                <a:effectLst/>
                <a:latin typeface="Roboto" panose="02000000000000000000" pitchFamily="2" charset="0"/>
              </a:rPr>
              <a:t>Industrial loT</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الزراعة الذكية</a:t>
            </a:r>
          </a:p>
          <a:p>
            <a:pPr marL="342900" indent="-342900" algn="r" rtl="1">
              <a:buFont typeface="+mj-lt"/>
              <a:buAutoNum type="arabicPeriod"/>
            </a:pPr>
            <a:r>
              <a:rPr lang="ar-SA" sz="1400" b="0" i="0" dirty="0">
                <a:solidFill>
                  <a:srgbClr val="00B050"/>
                </a:solidFill>
                <a:effectLst/>
                <a:latin typeface="Roboto" panose="02000000000000000000" pitchFamily="2" charset="0"/>
              </a:rPr>
              <a:t>النقل الذكي</a:t>
            </a:r>
          </a:p>
          <a:p>
            <a:pPr marL="342900" indent="-342900" algn="r" rtl="1">
              <a:buFont typeface="+mj-lt"/>
              <a:buAutoNum type="arabicPeriod"/>
            </a:pPr>
            <a:r>
              <a:rPr lang="ar-SA" sz="1400" b="0" i="0" dirty="0">
                <a:solidFill>
                  <a:srgbClr val="00B050"/>
                </a:solidFill>
                <a:effectLst/>
                <a:latin typeface="Roboto" panose="02000000000000000000" pitchFamily="2" charset="0"/>
              </a:rPr>
              <a:t>إدارة الحركة المرورية </a:t>
            </a:r>
            <a:r>
              <a:rPr lang="en-US" sz="1400" b="0" i="0" dirty="0">
                <a:solidFill>
                  <a:srgbClr val="00B050"/>
                </a:solidFill>
                <a:effectLst/>
                <a:latin typeface="Roboto" panose="02000000000000000000" pitchFamily="2" charset="0"/>
              </a:rPr>
              <a:t>Traffic Management</a:t>
            </a:r>
            <a:endParaRPr lang="ar-SA" sz="1400" b="0" i="0" dirty="0">
              <a:solidFill>
                <a:srgbClr val="00B050"/>
              </a:solidFill>
              <a:effectLst/>
              <a:latin typeface="Roboto" panose="02000000000000000000" pitchFamily="2" charset="0"/>
            </a:endParaRPr>
          </a:p>
          <a:p>
            <a:pPr marL="342900" indent="-342900" algn="r" rtl="1">
              <a:buFont typeface="+mj-lt"/>
              <a:buAutoNum type="arabicPeriod"/>
            </a:pPr>
            <a:r>
              <a:rPr lang="ar-SA" sz="1400" b="0" i="0" dirty="0">
                <a:solidFill>
                  <a:srgbClr val="00B050"/>
                </a:solidFill>
                <a:effectLst/>
                <a:latin typeface="Roboto" panose="02000000000000000000" pitchFamily="2" charset="0"/>
              </a:rPr>
              <a:t>إدارة المياه / النفايات </a:t>
            </a:r>
            <a:r>
              <a:rPr lang="en-US" sz="1400" b="0" i="0" dirty="0">
                <a:solidFill>
                  <a:srgbClr val="00B050"/>
                </a:solidFill>
                <a:effectLst/>
                <a:latin typeface="Roboto" panose="02000000000000000000" pitchFamily="2" charset="0"/>
              </a:rPr>
              <a:t>Water/ Waste Management</a:t>
            </a:r>
            <a:endParaRPr lang="ar-SA" sz="1400" dirty="0"/>
          </a:p>
        </p:txBody>
      </p:sp>
    </p:spTree>
    <p:extLst>
      <p:ext uri="{BB962C8B-B14F-4D97-AF65-F5344CB8AC3E}">
        <p14:creationId xmlns:p14="http://schemas.microsoft.com/office/powerpoint/2010/main" val="10666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691680" y="541873"/>
            <a:ext cx="7307992" cy="3139321"/>
          </a:xfrm>
          <a:prstGeom prst="rect">
            <a:avLst/>
          </a:prstGeom>
          <a:noFill/>
        </p:spPr>
        <p:txBody>
          <a:bodyPr wrap="square">
            <a:spAutoFit/>
          </a:bodyPr>
          <a:lstStyle/>
          <a:p>
            <a:pPr algn="r" rtl="1"/>
            <a:r>
              <a:rPr lang="ar-SA" b="0" i="0" dirty="0">
                <a:solidFill>
                  <a:srgbClr val="00B050"/>
                </a:solidFill>
                <a:effectLst/>
                <a:latin typeface="Roboto" panose="02000000000000000000" pitchFamily="2" charset="0"/>
              </a:rPr>
              <a:t>الأجهزة القابلة للارتداء </a:t>
            </a:r>
            <a:r>
              <a:rPr lang="en-US" b="0" i="0" dirty="0">
                <a:solidFill>
                  <a:srgbClr val="00B050"/>
                </a:solidFill>
                <a:effectLst/>
                <a:latin typeface="Roboto" panose="02000000000000000000" pitchFamily="2" charset="0"/>
              </a:rPr>
              <a:t>Wearables</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تعتبر الأجهزة القابلة للارتداء من أكثر العناصر رواجا بشكل تجـاري، ورغم أن عامة الناس يعتقدون بأنها مجرد أجهزة غير معقدة ، لكنها في واقع الأمر من أجهزة إنترنت الأشياء المتطورة والتي توفر مجموعة متنوعة من الوظائف المختلفة، وذلك بدءا من المراقبة الطبية إلى تتبع الصحة واللياقة البدنية. يمكن لهذه الأجهزة التواصل مع الخدمات السحابية لتوفير مراقبة صحية فورية لمستخدميها، وكذلك عرض التنبيهات بشأن المشكلات الصحية المحتملة.</a:t>
            </a:r>
          </a:p>
          <a:p>
            <a:pPr algn="r" rtl="1"/>
            <a:r>
              <a:rPr lang="ar-SA" b="0" i="0" dirty="0">
                <a:solidFill>
                  <a:srgbClr val="00B050"/>
                </a:solidFill>
                <a:effectLst/>
                <a:latin typeface="Roboto" panose="02000000000000000000" pitchFamily="2" charset="0"/>
              </a:rPr>
              <a:t>التطبيب عن بعد </a:t>
            </a:r>
            <a:r>
              <a:rPr lang="en-US" b="0" i="0" dirty="0">
                <a:solidFill>
                  <a:srgbClr val="00B050"/>
                </a:solidFill>
                <a:effectLst/>
                <a:latin typeface="Roboto" panose="02000000000000000000" pitchFamily="2" charset="0"/>
              </a:rPr>
              <a:t>Telemedicine</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لم يصل مجال التطبيب أو الرعاية الصحية عن بعد إلى كامل إمكاناته بعد. يتم تقديم خدمة التطبيب عن بعد المبنية على إنترنت الأشياء من خلال الأجهزة الطبية المتصلة دائما، والتي يمكن لمتخصصي الرعاية الصحية مراقبتها. </a:t>
            </a:r>
            <a:br>
              <a:rPr lang="ar-SA" dirty="0"/>
            </a:br>
            <a:r>
              <a:rPr lang="ar-SA" b="0" i="0" dirty="0">
                <a:solidFill>
                  <a:srgbClr val="202124"/>
                </a:solidFill>
                <a:effectLst/>
                <a:latin typeface="Roboto" panose="02000000000000000000" pitchFamily="2" charset="0"/>
              </a:rPr>
              <a:t>يحدث التشخيص الطبي عن بعد بشكل استباقي، مما يوفر وقنا ثمينا لتوفير العلاج المناسب للمرضى، على سبيل المثال، يمكن أن تستشعر أنظمة الكشف عن النوبات القلبية نبضات قلب الشخص بصورة فورية لترسل رسائل للطبيب لإنقاذ حياة المريض.</a:t>
            </a:r>
            <a:endParaRPr lang="ar-SA" dirty="0"/>
          </a:p>
        </p:txBody>
      </p:sp>
      <p:pic>
        <p:nvPicPr>
          <p:cNvPr id="5" name="صورة 4">
            <a:extLst>
              <a:ext uri="{FF2B5EF4-FFF2-40B4-BE49-F238E27FC236}">
                <a16:creationId xmlns:a16="http://schemas.microsoft.com/office/drawing/2014/main" id="{729537B3-553B-B1DA-80A2-15511DDF6396}"/>
              </a:ext>
            </a:extLst>
          </p:cNvPr>
          <p:cNvPicPr>
            <a:picLocks noChangeAspect="1"/>
          </p:cNvPicPr>
          <p:nvPr/>
        </p:nvPicPr>
        <p:blipFill>
          <a:blip r:embed="rId2"/>
          <a:stretch>
            <a:fillRect/>
          </a:stretch>
        </p:blipFill>
        <p:spPr>
          <a:xfrm>
            <a:off x="251520" y="585143"/>
            <a:ext cx="1276528" cy="1190791"/>
          </a:xfrm>
          <a:prstGeom prst="rect">
            <a:avLst/>
          </a:prstGeom>
        </p:spPr>
      </p:pic>
      <p:pic>
        <p:nvPicPr>
          <p:cNvPr id="7" name="صورة 6">
            <a:extLst>
              <a:ext uri="{FF2B5EF4-FFF2-40B4-BE49-F238E27FC236}">
                <a16:creationId xmlns:a16="http://schemas.microsoft.com/office/drawing/2014/main" id="{419BD2D2-F603-D8DB-3184-7BF886E079AF}"/>
              </a:ext>
            </a:extLst>
          </p:cNvPr>
          <p:cNvPicPr>
            <a:picLocks noChangeAspect="1"/>
          </p:cNvPicPr>
          <p:nvPr/>
        </p:nvPicPr>
        <p:blipFill>
          <a:blip r:embed="rId3"/>
          <a:stretch>
            <a:fillRect/>
          </a:stretch>
        </p:blipFill>
        <p:spPr>
          <a:xfrm>
            <a:off x="0" y="2051467"/>
            <a:ext cx="1717801" cy="1292520"/>
          </a:xfrm>
          <a:prstGeom prst="rect">
            <a:avLst/>
          </a:prstGeom>
        </p:spPr>
      </p:pic>
    </p:spTree>
    <p:extLst>
      <p:ext uri="{BB962C8B-B14F-4D97-AF65-F5344CB8AC3E}">
        <p14:creationId xmlns:p14="http://schemas.microsoft.com/office/powerpoint/2010/main" val="29299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619672" y="541873"/>
            <a:ext cx="7380000" cy="4247317"/>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تطبيقات إنترنت الأشياء </a:t>
            </a:r>
            <a:r>
              <a:rPr lang="en-US" b="0" i="0" dirty="0">
                <a:solidFill>
                  <a:srgbClr val="FF0000"/>
                </a:solidFill>
                <a:effectLst/>
                <a:latin typeface="Roboto" panose="02000000000000000000" pitchFamily="2" charset="0"/>
              </a:rPr>
              <a:t>IoT Applications</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المنازل الذكية </a:t>
            </a:r>
            <a:r>
              <a:rPr lang="en-US" b="0" i="0" dirty="0">
                <a:solidFill>
                  <a:srgbClr val="00B050"/>
                </a:solidFill>
                <a:effectLst/>
                <a:latin typeface="Roboto" panose="02000000000000000000" pitchFamily="2" charset="0"/>
              </a:rPr>
              <a:t>Smart Homes</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تعد المنازل الذكيـة واحـدة مـن أفضل تطبيقات إنترنت الأشياء وأكثرهـا استخداما، وتوفر الكثير من الراحة للأشخاص والحماية المنزلية، توجد مجموعة واسعة من تطبيقات إنترنت الأشياء الخاصة بالمنازل الذكية، ولكن أكثرها فاعلية هو ما يدمج بين أنظمة المرافق الذكية وأغراض الترفيه، ويتم تعزيز الحماية المنـزليـة مـن خـلال أنظمة الأقفال المتطورة وأنظمة المراقبة الشبكية. مع تطور إنترنت الأشياء، يمكنك أن تكون على ثقة بأن منزلك سيصبح أكثر ذكاء، فعلى سبيل المثال، سيتعرف نظام الإضاءة الأوتوماتيكي بصورة تلقائية على ما إذا لم يكن أحد في المنزل ليوفر الطاقة.</a:t>
            </a:r>
          </a:p>
          <a:p>
            <a:pPr algn="r" rtl="1"/>
            <a:r>
              <a:rPr lang="ar-SA" b="0" i="0" dirty="0">
                <a:solidFill>
                  <a:srgbClr val="00B050"/>
                </a:solidFill>
                <a:effectLst/>
                <a:latin typeface="Roboto" panose="02000000000000000000" pitchFamily="2" charset="0"/>
              </a:rPr>
              <a:t>التعليم </a:t>
            </a:r>
            <a:r>
              <a:rPr lang="en-US" b="0" i="0" dirty="0">
                <a:solidFill>
                  <a:srgbClr val="00B050"/>
                </a:solidFill>
                <a:effectLst/>
                <a:latin typeface="Roboto" panose="02000000000000000000" pitchFamily="2" charset="0"/>
              </a:rPr>
              <a:t>Education</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يمكن للمدرسة أو المؤسسة الدراسية التي تدعم إنترنت الأشياء مساعدة المعلمين والإدارة في تسجيل الحضور اليومي، يمكن للنظام أيضا إخطار أولياء الأمور بتغيب الطلبة تلقائيا، تعتبر أجهزة السبورة الذكية، وأقفال الأبواب، وأنظمة الحرائق والحماية من أبرز أجهزة إنترنت الأشياء الأخرى المستخدمة في قطاع التعليم.</a:t>
            </a:r>
          </a:p>
          <a:p>
            <a:pPr algn="r" rtl="1"/>
            <a:r>
              <a:rPr lang="ar-SA" b="0" i="0" dirty="0">
                <a:solidFill>
                  <a:srgbClr val="00B050"/>
                </a:solidFill>
                <a:effectLst/>
                <a:latin typeface="Roboto" panose="02000000000000000000" pitchFamily="2" charset="0"/>
              </a:rPr>
              <a:t>الشبكات الذكية </a:t>
            </a:r>
            <a:r>
              <a:rPr lang="en-US" b="0" i="0" dirty="0">
                <a:solidFill>
                  <a:srgbClr val="00B050"/>
                </a:solidFill>
                <a:effectLst/>
                <a:latin typeface="Roboto" panose="02000000000000000000" pitchFamily="2" charset="0"/>
              </a:rPr>
              <a:t>Smart Grids</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تعتمد إدارة شبكات الكهرباء على أنظمة معقدة وحيوية، وذلك لأداء مهمتها في توفير الطاقة الكهربائية للمباني والمصانع ووسائل النقل وكل شيء في الحياة اليومية تقريبا. تستخدم شبكة الكهرباء الذكية تقنيات إنترنت الأشياء لتقليل الهدر الطاقة الكهربائية وتعزيز كفاءة نقلها وتحسين وقت الصيانة وتقليل تكاليف التشغيل.</a:t>
            </a:r>
            <a:endParaRPr lang="ar-SA" dirty="0"/>
          </a:p>
        </p:txBody>
      </p:sp>
      <p:pic>
        <p:nvPicPr>
          <p:cNvPr id="6" name="صورة 5">
            <a:extLst>
              <a:ext uri="{FF2B5EF4-FFF2-40B4-BE49-F238E27FC236}">
                <a16:creationId xmlns:a16="http://schemas.microsoft.com/office/drawing/2014/main" id="{D3519F98-1378-6DDC-A9DB-2356A2BE6538}"/>
              </a:ext>
            </a:extLst>
          </p:cNvPr>
          <p:cNvPicPr>
            <a:picLocks noChangeAspect="1"/>
          </p:cNvPicPr>
          <p:nvPr/>
        </p:nvPicPr>
        <p:blipFill>
          <a:blip r:embed="rId2"/>
          <a:stretch>
            <a:fillRect/>
          </a:stretch>
        </p:blipFill>
        <p:spPr>
          <a:xfrm>
            <a:off x="103031" y="1275606"/>
            <a:ext cx="1507310" cy="1059383"/>
          </a:xfrm>
          <a:prstGeom prst="rect">
            <a:avLst/>
          </a:prstGeom>
        </p:spPr>
      </p:pic>
      <p:pic>
        <p:nvPicPr>
          <p:cNvPr id="8" name="صورة 7">
            <a:extLst>
              <a:ext uri="{FF2B5EF4-FFF2-40B4-BE49-F238E27FC236}">
                <a16:creationId xmlns:a16="http://schemas.microsoft.com/office/drawing/2014/main" id="{76F42D1B-E213-6A40-90AF-A7970C9114E5}"/>
              </a:ext>
            </a:extLst>
          </p:cNvPr>
          <p:cNvPicPr>
            <a:picLocks noChangeAspect="1"/>
          </p:cNvPicPr>
          <p:nvPr/>
        </p:nvPicPr>
        <p:blipFill>
          <a:blip r:embed="rId3"/>
          <a:stretch>
            <a:fillRect/>
          </a:stretch>
        </p:blipFill>
        <p:spPr>
          <a:xfrm>
            <a:off x="144328" y="2753384"/>
            <a:ext cx="1507310" cy="669916"/>
          </a:xfrm>
          <a:prstGeom prst="rect">
            <a:avLst/>
          </a:prstGeom>
        </p:spPr>
      </p:pic>
      <p:pic>
        <p:nvPicPr>
          <p:cNvPr id="10" name="صورة 9">
            <a:extLst>
              <a:ext uri="{FF2B5EF4-FFF2-40B4-BE49-F238E27FC236}">
                <a16:creationId xmlns:a16="http://schemas.microsoft.com/office/drawing/2014/main" id="{657177D2-380F-B9F7-FA82-01DD74E09C91}"/>
              </a:ext>
            </a:extLst>
          </p:cNvPr>
          <p:cNvPicPr>
            <a:picLocks noChangeAspect="1"/>
          </p:cNvPicPr>
          <p:nvPr/>
        </p:nvPicPr>
        <p:blipFill>
          <a:blip r:embed="rId4"/>
          <a:stretch>
            <a:fillRect/>
          </a:stretch>
        </p:blipFill>
        <p:spPr>
          <a:xfrm>
            <a:off x="27248" y="3841695"/>
            <a:ext cx="1741469" cy="849288"/>
          </a:xfrm>
          <a:prstGeom prst="rect">
            <a:avLst/>
          </a:prstGeom>
        </p:spPr>
      </p:pic>
    </p:spTree>
    <p:extLst>
      <p:ext uri="{BB962C8B-B14F-4D97-AF65-F5344CB8AC3E}">
        <p14:creationId xmlns:p14="http://schemas.microsoft.com/office/powerpoint/2010/main" val="37506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619672" y="541873"/>
            <a:ext cx="7380000" cy="4247317"/>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تطبيقات إنترنت الأشياء </a:t>
            </a:r>
            <a:r>
              <a:rPr lang="en-US" b="0" i="0" dirty="0">
                <a:solidFill>
                  <a:srgbClr val="FF0000"/>
                </a:solidFill>
                <a:effectLst/>
                <a:latin typeface="Roboto" panose="02000000000000000000" pitchFamily="2" charset="0"/>
              </a:rPr>
              <a:t>IoT Applications</a:t>
            </a:r>
            <a:endParaRPr lang="en-US" dirty="0"/>
          </a:p>
          <a:p>
            <a:pPr algn="r" rtl="1"/>
            <a:r>
              <a:rPr lang="ar-SA" b="0" i="0" dirty="0">
                <a:solidFill>
                  <a:srgbClr val="00B050"/>
                </a:solidFill>
                <a:effectLst/>
                <a:latin typeface="Roboto" panose="02000000000000000000" pitchFamily="2" charset="0"/>
              </a:rPr>
              <a:t>السيارات ذاتية القيادة </a:t>
            </a:r>
            <a:r>
              <a:rPr lang="en-US" b="0" i="0" dirty="0">
                <a:solidFill>
                  <a:srgbClr val="00B050"/>
                </a:solidFill>
                <a:effectLst/>
                <a:latin typeface="Roboto" panose="02000000000000000000" pitchFamily="2" charset="0"/>
              </a:rPr>
              <a:t>Self-Driving Cars</a:t>
            </a:r>
            <a:endParaRPr lang="en-US" dirty="0"/>
          </a:p>
          <a:p>
            <a:pPr algn="r" rtl="1"/>
            <a:r>
              <a:rPr lang="ar-SA" b="0" i="0" dirty="0">
                <a:solidFill>
                  <a:srgbClr val="202124"/>
                </a:solidFill>
                <a:effectLst/>
                <a:latin typeface="Roboto" panose="02000000000000000000" pitchFamily="2" charset="0"/>
              </a:rPr>
              <a:t>تعمـل شـركات التقنية الكبرى على تطوير إصـدارات من السيارات والمركبات الأخرى ذاتية القيادة. على سبيل المثال قامت إحدى شركات الاتصالات في المملكة بتنفيذ خدمة الحافلات الذاتية القيادة لمجمع الرياض. تستخدم جامعة الملك </a:t>
            </a:r>
            <a:r>
              <a:rPr lang="ar-SA" b="0" i="0" dirty="0" err="1">
                <a:solidFill>
                  <a:srgbClr val="202124"/>
                </a:solidFill>
                <a:effectLst/>
                <a:latin typeface="Roboto" panose="02000000000000000000" pitchFamily="2" charset="0"/>
              </a:rPr>
              <a:t>عبداالله</a:t>
            </a:r>
            <a:r>
              <a:rPr lang="ar-SA" b="0" i="0" dirty="0">
                <a:solidFill>
                  <a:srgbClr val="202124"/>
                </a:solidFill>
                <a:effectLst/>
                <a:latin typeface="Roboto" panose="02000000000000000000" pitchFamily="2" charset="0"/>
              </a:rPr>
              <a:t> للعلوم والتقنية حافلة ذاتية القيادة مماثلة في حرمها الجامعي. تزود المستشعرات المتعددة والأجهزة المضمنة المتصلة سحابيا بيانات ضخمة لاتخاذ القرارات بناء على خوارزميات التعلم الآلي، ويمكن القول بأنه حتى وإن استغرق تطوير التقنية بأكملها سنوات أخرى، وإن احتاج الأمر قيام الدول بتعديل قوانينها  ولوائحها لتنظيم هذه التقنيات، فإن تطبيقات إنترنت الأشياء ستستمر في النمو بشكل سريع للغاية، ويجب على مطوري ومقدمي هذه التقنيات والخدمات التأكد من جاهزيتها وقدرتها على ضمان سلامة البشر ووسائل النقل كافة في الطرق.</a:t>
            </a:r>
          </a:p>
          <a:p>
            <a:pPr algn="r" rtl="1"/>
            <a:r>
              <a:rPr lang="ar-SA" b="0" i="0" dirty="0">
                <a:solidFill>
                  <a:srgbClr val="00B050"/>
                </a:solidFill>
                <a:effectLst/>
                <a:latin typeface="Roboto" panose="02000000000000000000" pitchFamily="2" charset="0"/>
              </a:rPr>
              <a:t>أسواق التجزئة </a:t>
            </a:r>
            <a:r>
              <a:rPr lang="en-US" b="0" i="0" dirty="0">
                <a:solidFill>
                  <a:srgbClr val="00B050"/>
                </a:solidFill>
                <a:effectLst/>
                <a:latin typeface="Roboto" panose="02000000000000000000" pitchFamily="2" charset="0"/>
              </a:rPr>
              <a:t>Retail Shops</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شهد العالم مؤخرا ظهـور نـوع جديد من متاجر البيع بالتجزئة التي تعتمد على إنترنت الأشياء، وتقدم نموذجا مختلفا عن المتاجر الفعلية والمتاجر الإلكترونية، يضيف المتجر الذي يدعم إنترنت الأشياء المنتجات إلى عربة التسوق الخاصة بك فور اختيارها، ثم يتيح لك الدفع مقابل مشترياتك بخصم الأموال من محفظتك الرقمية على هاتفك الذكي، كما تتيح التقنية إضافة وإزالة المنتجات واستبدالها في سلة التسوق، ولا تتطلب عملية الشـراء هـذه رسوما أو كلفة إضافية، وبالطبع فإنك لست بحاجة إلى الانتظار في الطابور للدفع.</a:t>
            </a:r>
            <a:endParaRPr lang="ar-SA" dirty="0"/>
          </a:p>
        </p:txBody>
      </p:sp>
      <p:pic>
        <p:nvPicPr>
          <p:cNvPr id="5" name="صورة 4">
            <a:extLst>
              <a:ext uri="{FF2B5EF4-FFF2-40B4-BE49-F238E27FC236}">
                <a16:creationId xmlns:a16="http://schemas.microsoft.com/office/drawing/2014/main" id="{BC5DD519-A837-F9ED-875E-EBA5D03B824D}"/>
              </a:ext>
            </a:extLst>
          </p:cNvPr>
          <p:cNvPicPr>
            <a:picLocks noChangeAspect="1"/>
          </p:cNvPicPr>
          <p:nvPr/>
        </p:nvPicPr>
        <p:blipFill>
          <a:blip r:embed="rId2"/>
          <a:stretch>
            <a:fillRect/>
          </a:stretch>
        </p:blipFill>
        <p:spPr>
          <a:xfrm>
            <a:off x="139054" y="1491630"/>
            <a:ext cx="1480618" cy="1017450"/>
          </a:xfrm>
          <a:prstGeom prst="rect">
            <a:avLst/>
          </a:prstGeom>
        </p:spPr>
      </p:pic>
      <p:pic>
        <p:nvPicPr>
          <p:cNvPr id="7" name="صورة 6">
            <a:extLst>
              <a:ext uri="{FF2B5EF4-FFF2-40B4-BE49-F238E27FC236}">
                <a16:creationId xmlns:a16="http://schemas.microsoft.com/office/drawing/2014/main" id="{5293F934-67F2-5825-478A-25B7C51016F4}"/>
              </a:ext>
            </a:extLst>
          </p:cNvPr>
          <p:cNvPicPr>
            <a:picLocks noChangeAspect="1"/>
          </p:cNvPicPr>
          <p:nvPr/>
        </p:nvPicPr>
        <p:blipFill>
          <a:blip r:embed="rId3"/>
          <a:stretch>
            <a:fillRect/>
          </a:stretch>
        </p:blipFill>
        <p:spPr>
          <a:xfrm>
            <a:off x="305146" y="3415567"/>
            <a:ext cx="1143160" cy="1028844"/>
          </a:xfrm>
          <a:prstGeom prst="rect">
            <a:avLst/>
          </a:prstGeom>
        </p:spPr>
      </p:pic>
    </p:spTree>
    <p:extLst>
      <p:ext uri="{BB962C8B-B14F-4D97-AF65-F5344CB8AC3E}">
        <p14:creationId xmlns:p14="http://schemas.microsoft.com/office/powerpoint/2010/main" val="39686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58CC3F4-24F2-4D71-8114-35FBC57E409E}"/>
              </a:ext>
            </a:extLst>
          </p:cNvPr>
          <p:cNvGrpSpPr/>
          <p:nvPr/>
        </p:nvGrpSpPr>
        <p:grpSpPr>
          <a:xfrm>
            <a:off x="3465278" y="116500"/>
            <a:ext cx="4305313" cy="962924"/>
            <a:chOff x="5498405" y="694342"/>
            <a:chExt cx="4432369" cy="1283897"/>
          </a:xfrm>
        </p:grpSpPr>
        <p:sp>
          <p:nvSpPr>
            <p:cNvPr id="11" name="文本框 10">
              <a:extLst>
                <a:ext uri="{FF2B5EF4-FFF2-40B4-BE49-F238E27FC236}">
                  <a16:creationId xmlns:a16="http://schemas.microsoft.com/office/drawing/2014/main" id="{D9B3EB80-36BA-4B82-862B-A9E9A822B277}"/>
                </a:ext>
              </a:extLst>
            </p:cNvPr>
            <p:cNvSpPr txBox="1"/>
            <p:nvPr/>
          </p:nvSpPr>
          <p:spPr>
            <a:xfrm>
              <a:off x="5498405" y="694342"/>
              <a:ext cx="1578027" cy="615553"/>
            </a:xfrm>
            <a:prstGeom prst="rect">
              <a:avLst/>
            </a:prstGeom>
            <a:noFill/>
          </p:spPr>
          <p:txBody>
            <a:bodyPr wrap="none" rtlCol="0">
              <a:spAutoFit/>
            </a:bodyPr>
            <a:lstStyle>
              <a:defPPr>
                <a:defRPr lang="ar-SA"/>
              </a:defPPr>
              <a:lvl1pPr>
                <a:defRPr sz="3200" spc="-150">
                  <a:solidFill>
                    <a:srgbClr val="5B8F8C"/>
                  </a:solidFill>
                  <a:latin typeface="SultanRuqahLongo-Bold" panose="00000500000000020004" pitchFamily="2" charset="-78"/>
                  <a:cs typeface="SultanRuqahLongo-Bold" panose="00000500000000020004" pitchFamily="2" charset="-78"/>
                </a:defRPr>
              </a:lvl1pPr>
            </a:lstStyle>
            <a:p>
              <a:r>
                <a:rPr lang="ar-SA" altLang="zh-CN" sz="2400" dirty="0">
                  <a:solidFill>
                    <a:schemeClr val="accent1">
                      <a:lumMod val="75000"/>
                    </a:schemeClr>
                  </a:solidFill>
                </a:rPr>
                <a:t>الوحدة الثانية</a:t>
              </a:r>
              <a:endParaRPr lang="zh-CN" altLang="en-US" sz="2400" dirty="0">
                <a:solidFill>
                  <a:schemeClr val="accent1">
                    <a:lumMod val="75000"/>
                  </a:schemeClr>
                </a:solidFill>
              </a:endParaRPr>
            </a:p>
          </p:txBody>
        </p:sp>
        <p:sp>
          <p:nvSpPr>
            <p:cNvPr id="12" name="文本框 11">
              <a:extLst>
                <a:ext uri="{FF2B5EF4-FFF2-40B4-BE49-F238E27FC236}">
                  <a16:creationId xmlns:a16="http://schemas.microsoft.com/office/drawing/2014/main" id="{CC083D12-B503-4B67-8D8D-9790679E284D}"/>
                </a:ext>
              </a:extLst>
            </p:cNvPr>
            <p:cNvSpPr txBox="1"/>
            <p:nvPr/>
          </p:nvSpPr>
          <p:spPr>
            <a:xfrm>
              <a:off x="6093560" y="1198540"/>
              <a:ext cx="3837214" cy="779699"/>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3200" b="0" i="0" dirty="0">
                  <a:solidFill>
                    <a:srgbClr val="0070C0"/>
                  </a:solidFill>
                  <a:effectLst/>
                  <a:latin typeface="Roboto" panose="02000000000000000000" pitchFamily="2" charset="0"/>
                </a:rPr>
                <a:t>إنترنت الأشياء في حياتنا</a:t>
              </a:r>
              <a:endParaRPr lang="en-US" altLang="zh-CN" sz="4000" dirty="0">
                <a:solidFill>
                  <a:srgbClr val="0070C0"/>
                </a:solidFill>
              </a:endParaRPr>
            </a:p>
          </p:txBody>
        </p:sp>
      </p:grpSp>
      <p:grpSp>
        <p:nvGrpSpPr>
          <p:cNvPr id="25" name="组合 24">
            <a:extLst>
              <a:ext uri="{FF2B5EF4-FFF2-40B4-BE49-F238E27FC236}">
                <a16:creationId xmlns:a16="http://schemas.microsoft.com/office/drawing/2014/main" id="{11225281-4BDF-4421-9A8E-AA44C7DA140D}"/>
              </a:ext>
            </a:extLst>
          </p:cNvPr>
          <p:cNvGrpSpPr/>
          <p:nvPr/>
        </p:nvGrpSpPr>
        <p:grpSpPr>
          <a:xfrm>
            <a:off x="7791156" y="196640"/>
            <a:ext cx="844746" cy="932457"/>
            <a:chOff x="589078" y="2173649"/>
            <a:chExt cx="1126328" cy="1243276"/>
          </a:xfrm>
        </p:grpSpPr>
        <p:grpSp>
          <p:nvGrpSpPr>
            <p:cNvPr id="23" name="组合 22">
              <a:extLst>
                <a:ext uri="{FF2B5EF4-FFF2-40B4-BE49-F238E27FC236}">
                  <a16:creationId xmlns:a16="http://schemas.microsoft.com/office/drawing/2014/main" id="{B8247F47-19E5-4E6A-8867-3423F2E7AEAE}"/>
                </a:ext>
              </a:extLst>
            </p:cNvPr>
            <p:cNvGrpSpPr/>
            <p:nvPr/>
          </p:nvGrpSpPr>
          <p:grpSpPr>
            <a:xfrm>
              <a:off x="589078" y="2173649"/>
              <a:ext cx="1126328" cy="1243276"/>
              <a:chOff x="1950418" y="3368985"/>
              <a:chExt cx="432211" cy="477089"/>
            </a:xfrm>
          </p:grpSpPr>
          <p:sp>
            <p:nvSpPr>
              <p:cNvPr id="21" name="矩形 20">
                <a:extLst>
                  <a:ext uri="{FF2B5EF4-FFF2-40B4-BE49-F238E27FC236}">
                    <a16:creationId xmlns:a16="http://schemas.microsoft.com/office/drawing/2014/main" id="{1DFAF6ED-F573-463F-B0F6-4885B32E8488}"/>
                  </a:ext>
                </a:extLst>
              </p:cNvPr>
              <p:cNvSpPr/>
              <p:nvPr/>
            </p:nvSpPr>
            <p:spPr>
              <a:xfrm>
                <a:off x="1950418" y="3368985"/>
                <a:ext cx="353961" cy="353960"/>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sp>
            <p:nvSpPr>
              <p:cNvPr id="22" name="矩形 21">
                <a:extLst>
                  <a:ext uri="{FF2B5EF4-FFF2-40B4-BE49-F238E27FC236}">
                    <a16:creationId xmlns:a16="http://schemas.microsoft.com/office/drawing/2014/main" id="{C9455EE8-908B-4D3E-81B2-AFC27CF43C63}"/>
                  </a:ext>
                </a:extLst>
              </p:cNvPr>
              <p:cNvSpPr/>
              <p:nvPr/>
            </p:nvSpPr>
            <p:spPr>
              <a:xfrm>
                <a:off x="2082519" y="3545965"/>
                <a:ext cx="300110" cy="3001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grpSp>
        <p:sp>
          <p:nvSpPr>
            <p:cNvPr id="24" name="文本框 23">
              <a:extLst>
                <a:ext uri="{FF2B5EF4-FFF2-40B4-BE49-F238E27FC236}">
                  <a16:creationId xmlns:a16="http://schemas.microsoft.com/office/drawing/2014/main" id="{D4CDD749-5E1D-4D14-861D-8AB76BB9010E}"/>
                </a:ext>
              </a:extLst>
            </p:cNvPr>
            <p:cNvSpPr txBox="1"/>
            <p:nvPr/>
          </p:nvSpPr>
          <p:spPr>
            <a:xfrm>
              <a:off x="907669" y="2220553"/>
              <a:ext cx="628805" cy="954108"/>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solidFill>
                  <a:latin typeface="+mj-lt"/>
                  <a:ea typeface="微软雅黑" panose="020B0503020204020204" pitchFamily="34" charset="-122"/>
                </a:rPr>
                <a:t>2</a:t>
              </a:r>
              <a:endParaRPr lang="zh-CN" altLang="en-US" sz="4050" b="1" dirty="0">
                <a:solidFill>
                  <a:schemeClr val="bg1"/>
                </a:solidFill>
                <a:latin typeface="+mj-lt"/>
                <a:ea typeface="微软雅黑" panose="020B0503020204020204" pitchFamily="34" charset="-122"/>
              </a:endParaRPr>
            </a:p>
          </p:txBody>
        </p:sp>
      </p:grpSp>
      <p:sp>
        <p:nvSpPr>
          <p:cNvPr id="3" name="مربع نص 2">
            <a:extLst>
              <a:ext uri="{FF2B5EF4-FFF2-40B4-BE49-F238E27FC236}">
                <a16:creationId xmlns:a16="http://schemas.microsoft.com/office/drawing/2014/main" id="{CC770B0F-FE74-A4DB-0A38-2D3B4089641B}"/>
              </a:ext>
            </a:extLst>
          </p:cNvPr>
          <p:cNvSpPr txBox="1"/>
          <p:nvPr/>
        </p:nvSpPr>
        <p:spPr>
          <a:xfrm>
            <a:off x="0" y="1171551"/>
            <a:ext cx="8771861" cy="923330"/>
          </a:xfrm>
          <a:prstGeom prst="rect">
            <a:avLst/>
          </a:prstGeom>
          <a:noFill/>
        </p:spPr>
        <p:txBody>
          <a:bodyPr wrap="square">
            <a:spAutoFit/>
          </a:bodyPr>
          <a:lstStyle/>
          <a:p>
            <a:pPr algn="r" rtl="1"/>
            <a:r>
              <a:rPr lang="ar-SA" dirty="0">
                <a:solidFill>
                  <a:srgbClr val="202124"/>
                </a:solidFill>
                <a:latin typeface="Roboto" panose="02000000000000000000" pitchFamily="2" charset="0"/>
              </a:rPr>
              <a:t>سنتعرف في هذه الوحدة على كيفية تمكين تقنيات الشبكات والاتصالات لأنظمة ومنصات إنترنت الأشياء. </a:t>
            </a:r>
          </a:p>
          <a:p>
            <a:pPr algn="r" rtl="1"/>
            <a:r>
              <a:rPr lang="ar-SA" dirty="0">
                <a:solidFill>
                  <a:srgbClr val="202124"/>
                </a:solidFill>
                <a:latin typeface="Roboto" panose="02000000000000000000" pitchFamily="2" charset="0"/>
              </a:rPr>
              <a:t>و سنتعرف أيضا على تأثير هذه التقنيات على المجتمع، وعلى تطوراتها المتوقعة في المستقبل القريب</a:t>
            </a:r>
          </a:p>
          <a:p>
            <a:pPr algn="r" rtl="1"/>
            <a:r>
              <a:rPr lang="ar-SA" dirty="0">
                <a:solidFill>
                  <a:srgbClr val="202124"/>
                </a:solidFill>
                <a:latin typeface="Roboto" panose="02000000000000000000" pitchFamily="2" charset="0"/>
              </a:rPr>
              <a:t> وفي الختام سنتناول الجوانب الرئيسة لأنظمة إنترنت الأشياء وتحدياتها وكيفية تنظيمها.</a:t>
            </a:r>
            <a:endParaRPr lang="ar-SA" dirty="0">
              <a:latin typeface="Roboto" panose="02000000000000000000" pitchFamily="2" charset="0"/>
              <a:cs typeface="Sultan bold" pitchFamily="2" charset="-78"/>
            </a:endParaRPr>
          </a:p>
        </p:txBody>
      </p:sp>
      <p:sp>
        <p:nvSpPr>
          <p:cNvPr id="7" name="مربع نص 6">
            <a:extLst>
              <a:ext uri="{FF2B5EF4-FFF2-40B4-BE49-F238E27FC236}">
                <a16:creationId xmlns:a16="http://schemas.microsoft.com/office/drawing/2014/main" id="{482D3369-9A35-4D01-6542-B13FFB51E8CA}"/>
              </a:ext>
            </a:extLst>
          </p:cNvPr>
          <p:cNvSpPr txBox="1"/>
          <p:nvPr/>
        </p:nvSpPr>
        <p:spPr>
          <a:xfrm>
            <a:off x="1741291" y="2137335"/>
            <a:ext cx="6902116" cy="2585323"/>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r>
              <a:rPr lang="ar-SA" dirty="0">
                <a:solidFill>
                  <a:schemeClr val="accent1">
                    <a:lumMod val="75000"/>
                  </a:schemeClr>
                </a:solidFill>
              </a:rPr>
              <a:t>أهداف التعلم</a:t>
            </a:r>
            <a:endParaRPr lang="ar-SA" sz="1600" dirty="0"/>
          </a:p>
          <a:p>
            <a:pPr marL="285750" indent="-285750">
              <a:buFont typeface="Arial" panose="020B0604020202020204" pitchFamily="34" charset="0"/>
              <a:buChar char="•"/>
            </a:pPr>
            <a:r>
              <a:rPr lang="ar-SA" dirty="0">
                <a:solidFill>
                  <a:srgbClr val="202124"/>
                </a:solidFill>
              </a:rPr>
              <a:t>يتعـرف على مفاهيـم طبقات الحوسبة السحابية والضبابية والطرفية لتطبيقات إنترنت الأشياء.</a:t>
            </a:r>
            <a:endParaRPr lang="ar-SA" dirty="0"/>
          </a:p>
          <a:p>
            <a:pPr marL="285750" indent="-285750">
              <a:buFont typeface="Arial" panose="020B0604020202020204" pitchFamily="34" charset="0"/>
              <a:buChar char="•"/>
            </a:pPr>
            <a:r>
              <a:rPr lang="ar-SA" dirty="0">
                <a:solidFill>
                  <a:srgbClr val="202124"/>
                </a:solidFill>
              </a:rPr>
              <a:t>يصف الممكنات الرئيسة لأنظمة إنترنت الأشياء.</a:t>
            </a:r>
          </a:p>
          <a:p>
            <a:pPr marL="285750" indent="-285750">
              <a:buFont typeface="Arial" panose="020B0604020202020204" pitchFamily="34" charset="0"/>
              <a:buChar char="•"/>
            </a:pPr>
            <a:r>
              <a:rPr lang="ar-SA" dirty="0">
                <a:solidFill>
                  <a:srgbClr val="202124"/>
                </a:solidFill>
              </a:rPr>
              <a:t>يتعرف على بروتوكولات الشبكات والتقنيات التي تشكل بنية الاتصالات لإنترنت الأشياء.</a:t>
            </a:r>
          </a:p>
          <a:p>
            <a:pPr marL="285750" indent="-285750">
              <a:buFont typeface="Arial" panose="020B0604020202020204" pitchFamily="34" charset="0"/>
              <a:buChar char="•"/>
            </a:pPr>
            <a:r>
              <a:rPr lang="ar-SA" dirty="0">
                <a:solidFill>
                  <a:srgbClr val="202124"/>
                </a:solidFill>
              </a:rPr>
              <a:t>يصنف التطبيقات الرئيسة لحلول إنترنت الأشياء.</a:t>
            </a:r>
          </a:p>
          <a:p>
            <a:pPr marL="285750" indent="-285750">
              <a:buFont typeface="Arial" panose="020B0604020202020204" pitchFamily="34" charset="0"/>
              <a:buChar char="•"/>
            </a:pPr>
            <a:r>
              <a:rPr lang="ar-SA" dirty="0">
                <a:solidFill>
                  <a:srgbClr val="202124"/>
                </a:solidFill>
              </a:rPr>
              <a:t>يتعرف على أهمية إنترنت الأشياء في المستقبل القريب.</a:t>
            </a:r>
          </a:p>
          <a:p>
            <a:pPr marL="285750" indent="-285750">
              <a:buFont typeface="Arial" panose="020B0604020202020204" pitchFamily="34" charset="0"/>
              <a:buChar char="•"/>
            </a:pPr>
            <a:r>
              <a:rPr lang="ar-SA" dirty="0">
                <a:solidFill>
                  <a:srgbClr val="202124"/>
                </a:solidFill>
              </a:rPr>
              <a:t>يحدد المخاطر الأمنية لأنظمة إنترنت الأشياء المعقدة.</a:t>
            </a:r>
          </a:p>
          <a:p>
            <a:pPr marL="285750" indent="-285750">
              <a:buFont typeface="Arial" panose="020B0604020202020204" pitchFamily="34" charset="0"/>
              <a:buChar char="•"/>
            </a:pPr>
            <a:r>
              <a:rPr lang="ar-SA" dirty="0">
                <a:solidFill>
                  <a:srgbClr val="202124"/>
                </a:solidFill>
              </a:rPr>
              <a:t>يتعرف على التحديات التقنية لأنظمة إنترنت الأشياء.</a:t>
            </a:r>
          </a:p>
          <a:p>
            <a:pPr marL="285750" indent="-285750">
              <a:buFont typeface="Arial" panose="020B0604020202020204" pitchFamily="34" charset="0"/>
              <a:buChar char="•"/>
            </a:pPr>
            <a:r>
              <a:rPr lang="ar-SA" dirty="0">
                <a:solidFill>
                  <a:srgbClr val="202124"/>
                </a:solidFill>
              </a:rPr>
              <a:t>يتعرف على مفاهيم الرقابة والتنظيم لتطبيقات إنترنت الأشياء.</a:t>
            </a:r>
            <a:endParaRPr lang="ar-SA" sz="1500" dirty="0"/>
          </a:p>
        </p:txBody>
      </p:sp>
    </p:spTree>
    <p:extLst>
      <p:ext uri="{BB962C8B-B14F-4D97-AF65-F5344CB8AC3E}">
        <p14:creationId xmlns:p14="http://schemas.microsoft.com/office/powerpoint/2010/main" val="372137199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4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4000">
                                          <p:cBhvr additive="base">
                                            <p:cTn id="12"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7" grpId="0" build="p" bldLvl="5"/>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7" grpId="0" build="p" bldLvl="5"/>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6" name="مربع نص 5">
            <a:extLst>
              <a:ext uri="{FF2B5EF4-FFF2-40B4-BE49-F238E27FC236}">
                <a16:creationId xmlns:a16="http://schemas.microsoft.com/office/drawing/2014/main" id="{223DAF03-DC46-16B2-CB45-5909745176CF}"/>
              </a:ext>
            </a:extLst>
          </p:cNvPr>
          <p:cNvSpPr txBox="1"/>
          <p:nvPr/>
        </p:nvSpPr>
        <p:spPr>
          <a:xfrm>
            <a:off x="305936" y="1635646"/>
            <a:ext cx="8532128" cy="1328023"/>
          </a:xfrm>
          <a:prstGeom prst="roundRect">
            <a:avLst/>
          </a:prstGeom>
          <a:solidFill>
            <a:schemeClr val="accent2"/>
          </a:solidFill>
        </p:spPr>
        <p:txBody>
          <a:bodyPr wrap="square">
            <a:spAutoFit/>
          </a:bodyPr>
          <a:lstStyle/>
          <a:p>
            <a:pPr algn="r" rtl="1"/>
            <a:r>
              <a:rPr lang="ar-SA" b="0" i="0" dirty="0">
                <a:solidFill>
                  <a:schemeClr val="bg1"/>
                </a:solidFill>
                <a:effectLst/>
                <a:latin typeface="Roboto" panose="02000000000000000000" pitchFamily="2" charset="0"/>
              </a:rPr>
              <a:t>يعتبر المعرض السعودي لإنترنت الأشياء </a:t>
            </a:r>
            <a:r>
              <a:rPr lang="en-US" b="0" i="0" dirty="0">
                <a:solidFill>
                  <a:schemeClr val="bg1"/>
                </a:solidFill>
                <a:effectLst/>
                <a:latin typeface="Roboto" panose="02000000000000000000" pitchFamily="2" charset="0"/>
              </a:rPr>
              <a:t>Saudi loT </a:t>
            </a:r>
            <a:r>
              <a:rPr lang="ar-SA" b="0" i="0" dirty="0">
                <a:solidFill>
                  <a:schemeClr val="bg1"/>
                </a:solidFill>
                <a:effectLst/>
                <a:latin typeface="Roboto" panose="02000000000000000000" pitchFamily="2" charset="0"/>
              </a:rPr>
              <a:t> حدثا إقليميا محوره الأساسي هو تقنيات إنترنت الأشياء وتطويرها. </a:t>
            </a:r>
          </a:p>
          <a:p>
            <a:pPr algn="r" rtl="1"/>
            <a:r>
              <a:rPr lang="ar-SA" b="0" i="0" dirty="0">
                <a:solidFill>
                  <a:schemeClr val="bg1"/>
                </a:solidFill>
                <a:effectLst/>
                <a:latin typeface="Roboto" panose="02000000000000000000" pitchFamily="2" charset="0"/>
              </a:rPr>
              <a:t>يركز المعرض على الفرص الحالية والمستقبلية الناتجة عن تطبيق تقنيات وتطبيقات وخدمات إنترنت الأشياء، يتماشى إنترنت الأشياء السعودي مع رؤية المملكة العربية السعودية 2030 والتي تنظر إلى التقنيات الناشئة على أنها مطلب ومفتاح لاكتشاف المزيد من الأساليب المبتكرة لإدارة الأعمال وتعزيز الاقتصاد.</a:t>
            </a:r>
            <a:endParaRPr lang="ar-SA" dirty="0">
              <a:solidFill>
                <a:schemeClr val="bg1"/>
              </a:solidFill>
            </a:endParaRPr>
          </a:p>
        </p:txBody>
      </p:sp>
    </p:spTree>
    <p:extLst>
      <p:ext uri="{BB962C8B-B14F-4D97-AF65-F5344CB8AC3E}">
        <p14:creationId xmlns:p14="http://schemas.microsoft.com/office/powerpoint/2010/main" val="30952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619672" y="541873"/>
            <a:ext cx="7380000" cy="4524315"/>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تطبيقات إنترنت الأشياء </a:t>
            </a:r>
            <a:r>
              <a:rPr lang="en-US" b="0" i="0" dirty="0">
                <a:solidFill>
                  <a:srgbClr val="FF0000"/>
                </a:solidFill>
                <a:effectLst/>
                <a:latin typeface="Roboto" panose="02000000000000000000" pitchFamily="2" charset="0"/>
              </a:rPr>
              <a:t>IoT Applications</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إدارة سلسلة التوريد الذكية </a:t>
            </a:r>
            <a:r>
              <a:rPr lang="en-US" b="0" i="0" dirty="0">
                <a:solidFill>
                  <a:srgbClr val="00B050"/>
                </a:solidFill>
                <a:effectLst/>
                <a:latin typeface="Roboto" panose="02000000000000000000" pitchFamily="2" charset="0"/>
              </a:rPr>
              <a:t>Smart Supply-Chain Management</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يجب أن تتسم شبكات التوريد بالفعالية وأن تعمل بالشكل الأمثل، وإلا فإنها ستزيد من تكلفة البضائع، توفر إنترنت</a:t>
            </a:r>
            <a:br>
              <a:rPr lang="ar-SA" dirty="0"/>
            </a:br>
            <a:r>
              <a:rPr lang="ar-SA" b="0" i="0" dirty="0">
                <a:solidFill>
                  <a:srgbClr val="202124"/>
                </a:solidFill>
                <a:effectLst/>
                <a:latin typeface="Roboto" panose="02000000000000000000" pitchFamily="2" charset="0"/>
              </a:rPr>
              <a:t>الأشياء حلولا لتتبع العناصر أثناء وجودها في المستودعات أو أثناء النقل، وذلك باستخدام رقاقات إلكترونية توفر معلومات فورية، مما يسهم في الحد من حدوث الأخطاء، والتقليل من التأخير في عملية توريد المنتجات.</a:t>
            </a:r>
          </a:p>
          <a:p>
            <a:pPr algn="r" rtl="1"/>
            <a:r>
              <a:rPr lang="ar-SA" b="0" i="0" dirty="0">
                <a:solidFill>
                  <a:srgbClr val="00B050"/>
                </a:solidFill>
                <a:effectLst/>
                <a:latin typeface="Roboto" panose="02000000000000000000" pitchFamily="2" charset="0"/>
              </a:rPr>
              <a:t>إنترنت الأشياء الصناعي </a:t>
            </a:r>
            <a:r>
              <a:rPr lang="en-US" b="0" i="0" dirty="0">
                <a:solidFill>
                  <a:srgbClr val="00B050"/>
                </a:solidFill>
                <a:effectLst/>
                <a:latin typeface="Roboto" panose="02000000000000000000" pitchFamily="2" charset="0"/>
              </a:rPr>
              <a:t>Industrial loT</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يتكون إنترنت الأشياء الصناعي من مستشعرات وأدوات وأجهزة إنترنت الأشياء الأخرى التي ترتبط بتطبيقات إدارة الإنتاج والطاقة.</a:t>
            </a:r>
          </a:p>
          <a:p>
            <a:pPr algn="r" rtl="1"/>
            <a:r>
              <a:rPr lang="ar-SA" b="0" i="0" dirty="0">
                <a:solidFill>
                  <a:srgbClr val="202124"/>
                </a:solidFill>
                <a:effectLst/>
                <a:latin typeface="Roboto" panose="02000000000000000000" pitchFamily="2" charset="0"/>
              </a:rPr>
              <a:t>يتوقع خبراء الصناعة بأن يتمتع إنترنت الأشياء بإمكانيات أكبر في جميع تطبيقات إنترنت الأشياء، وذلك بإمكانية تحسين جودة المنتجات وكفاءة الإنتاج، على سبيل المثال، قامت إحدى الشركات المصنعة للطائرات التجارية بدمج مستشعرات في الأدوات والآلات ومنحت العاملين نظارات ذكية لتقليل الأخطاء وتعزيز السلامة ي موقع العمل.</a:t>
            </a:r>
          </a:p>
          <a:p>
            <a:pPr algn="r" rtl="1"/>
            <a:r>
              <a:rPr lang="ar-SA" b="0" i="0" dirty="0">
                <a:solidFill>
                  <a:srgbClr val="00B050"/>
                </a:solidFill>
                <a:effectLst/>
                <a:latin typeface="Roboto" panose="02000000000000000000" pitchFamily="2" charset="0"/>
              </a:rPr>
              <a:t>الزراعة الذكية</a:t>
            </a:r>
          </a:p>
          <a:p>
            <a:pPr algn="r" rtl="1"/>
            <a:r>
              <a:rPr lang="ar-SA" b="0" i="0" dirty="0">
                <a:solidFill>
                  <a:srgbClr val="202124"/>
                </a:solidFill>
                <a:effectLst/>
                <a:latin typeface="Roboto" panose="02000000000000000000" pitchFamily="2" charset="0"/>
              </a:rPr>
              <a:t>تبئ التطورات الحالية في إنترنت الأشياء في الصناعة الزراعية بمستقبل واعد، حيث تجري باستمرار عمليات تطوير</a:t>
            </a:r>
            <a:br>
              <a:rPr lang="ar-SA" dirty="0"/>
            </a:br>
            <a:r>
              <a:rPr lang="ar-SA" b="0" i="0" dirty="0">
                <a:solidFill>
                  <a:srgbClr val="202124"/>
                </a:solidFill>
                <a:effectLst/>
                <a:latin typeface="Roboto" panose="02000000000000000000" pitchFamily="2" charset="0"/>
              </a:rPr>
              <a:t>أدوات الري بالتنقيط، والتعرف على أنماط المحاصيل، وتوزيع المياه، واستخدام الطائرات دون طيار لمراقبة المزارع، تمكن هذه الابتكارات المزارعين من زيادة الإنتاجية والحد من المخاطر المحيطة بالزراعة بشكل أكثر فعالية.</a:t>
            </a:r>
            <a:br>
              <a:rPr lang="ar-SA" dirty="0"/>
            </a:br>
            <a:endParaRPr lang="ar-SA" dirty="0"/>
          </a:p>
        </p:txBody>
      </p:sp>
      <p:pic>
        <p:nvPicPr>
          <p:cNvPr id="5" name="صورة 4">
            <a:extLst>
              <a:ext uri="{FF2B5EF4-FFF2-40B4-BE49-F238E27FC236}">
                <a16:creationId xmlns:a16="http://schemas.microsoft.com/office/drawing/2014/main" id="{4D761B68-20E1-8894-A404-41F84072D90B}"/>
              </a:ext>
            </a:extLst>
          </p:cNvPr>
          <p:cNvPicPr>
            <a:picLocks noChangeAspect="1"/>
          </p:cNvPicPr>
          <p:nvPr/>
        </p:nvPicPr>
        <p:blipFill>
          <a:blip r:embed="rId2"/>
          <a:stretch>
            <a:fillRect/>
          </a:stretch>
        </p:blipFill>
        <p:spPr>
          <a:xfrm>
            <a:off x="0" y="771551"/>
            <a:ext cx="1831759" cy="936104"/>
          </a:xfrm>
          <a:prstGeom prst="rect">
            <a:avLst/>
          </a:prstGeom>
        </p:spPr>
      </p:pic>
      <p:pic>
        <p:nvPicPr>
          <p:cNvPr id="7" name="صورة 6">
            <a:extLst>
              <a:ext uri="{FF2B5EF4-FFF2-40B4-BE49-F238E27FC236}">
                <a16:creationId xmlns:a16="http://schemas.microsoft.com/office/drawing/2014/main" id="{853705DF-EB76-4116-42BA-08125F316B95}"/>
              </a:ext>
            </a:extLst>
          </p:cNvPr>
          <p:cNvPicPr>
            <a:picLocks noChangeAspect="1"/>
          </p:cNvPicPr>
          <p:nvPr/>
        </p:nvPicPr>
        <p:blipFill>
          <a:blip r:embed="rId3"/>
          <a:stretch>
            <a:fillRect/>
          </a:stretch>
        </p:blipFill>
        <p:spPr>
          <a:xfrm>
            <a:off x="144328" y="2341837"/>
            <a:ext cx="1547352" cy="864895"/>
          </a:xfrm>
          <a:prstGeom prst="rect">
            <a:avLst/>
          </a:prstGeom>
        </p:spPr>
      </p:pic>
      <p:pic>
        <p:nvPicPr>
          <p:cNvPr id="9" name="صورة 8">
            <a:extLst>
              <a:ext uri="{FF2B5EF4-FFF2-40B4-BE49-F238E27FC236}">
                <a16:creationId xmlns:a16="http://schemas.microsoft.com/office/drawing/2014/main" id="{650C24D2-587E-7F16-5554-F3F80B72148A}"/>
              </a:ext>
            </a:extLst>
          </p:cNvPr>
          <p:cNvPicPr>
            <a:picLocks noChangeAspect="1"/>
          </p:cNvPicPr>
          <p:nvPr/>
        </p:nvPicPr>
        <p:blipFill>
          <a:blip r:embed="rId4"/>
          <a:stretch>
            <a:fillRect/>
          </a:stretch>
        </p:blipFill>
        <p:spPr>
          <a:xfrm>
            <a:off x="27991" y="3903897"/>
            <a:ext cx="1775131" cy="936104"/>
          </a:xfrm>
          <a:prstGeom prst="rect">
            <a:avLst/>
          </a:prstGeom>
        </p:spPr>
      </p:pic>
    </p:spTree>
    <p:extLst>
      <p:ext uri="{BB962C8B-B14F-4D97-AF65-F5344CB8AC3E}">
        <p14:creationId xmlns:p14="http://schemas.microsoft.com/office/powerpoint/2010/main" val="35334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403648" y="541873"/>
            <a:ext cx="7596024" cy="3693319"/>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تطبيقات إنترنت الأشياء </a:t>
            </a:r>
            <a:r>
              <a:rPr lang="en-US" b="0" i="0" dirty="0">
                <a:solidFill>
                  <a:srgbClr val="FF0000"/>
                </a:solidFill>
                <a:effectLst/>
                <a:latin typeface="Roboto" panose="02000000000000000000" pitchFamily="2" charset="0"/>
              </a:rPr>
              <a:t>IoT Applications</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النقل الذكي</a:t>
            </a:r>
          </a:p>
          <a:p>
            <a:pPr algn="r" rtl="1"/>
            <a:r>
              <a:rPr lang="ar-SA" b="0" i="0" dirty="0">
                <a:solidFill>
                  <a:srgbClr val="202124"/>
                </a:solidFill>
                <a:effectLst/>
                <a:latin typeface="Roboto" panose="02000000000000000000" pitchFamily="2" charset="0"/>
              </a:rPr>
              <a:t>يتيح نظـام النـقـل العـام الجديد في الرياض الـذي يتكـون مـن مترو الرياض ونظام حافلات الرياض السريع للأفراد القدرة على التنقل في المدينة بسهولة. يستخدم مترو الرياض قطارات دون سائق مزودة بإنترنت الأشياء، ويوفر للركاب حلولاً متكاملة تعزز تجربتهم في التنقل، ويتضمن المشروع مركزا متطورا الأنظمة للمراقبة والتحكم للمحطات والخطوط والبنية التحتية الأخرى.</a:t>
            </a:r>
          </a:p>
          <a:p>
            <a:pPr algn="r" rtl="1"/>
            <a:r>
              <a:rPr lang="ar-SA" b="0" i="0" dirty="0">
                <a:solidFill>
                  <a:srgbClr val="00B050"/>
                </a:solidFill>
                <a:effectLst/>
                <a:latin typeface="Roboto" panose="02000000000000000000" pitchFamily="2" charset="0"/>
              </a:rPr>
              <a:t>إدارة الحركة المرورية </a:t>
            </a:r>
            <a:r>
              <a:rPr lang="en-US" b="0" i="0" dirty="0">
                <a:solidFill>
                  <a:srgbClr val="00B050"/>
                </a:solidFill>
                <a:effectLst/>
                <a:latin typeface="Roboto" panose="02000000000000000000" pitchFamily="2" charset="0"/>
              </a:rPr>
              <a:t>Traffic Management</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يمكن تحسين إدارة الحركة المرورية بمساعدة تقنيات إنترنت الأشياء في المدن الكبيرة. يتم ذلك باستخدام الهواتف المحمولة ككائنات ذكية مزودة بمستشعرات وتطبيقات تحديد المواقع الجغرافية مثل خرائط قوقل، إضافة إلى المعلومات التي يتم الحصول عليها من المركبات من خلال الأنظمة السحابية كنظام الإنذار بالمخاطر الموجود في بعض وسائل النقل. يمكن لتقنيات إنترنت الأشياء تحسين الحركة المرورية والسلامة على الطرق، وبعد التحليل طويل المدى لأنماط الحركة المرورية تطبيقا آخر لإنترنت الأشياء، مما يمكن المسافرين من تجنب الازدحام المروري والحصول على معلومات وافية عن الطرق البديلة خلال ساعات الذروة بصورة أفضل.</a:t>
            </a:r>
            <a:endParaRPr lang="ar-SA" dirty="0"/>
          </a:p>
        </p:txBody>
      </p:sp>
      <p:pic>
        <p:nvPicPr>
          <p:cNvPr id="5" name="صورة 4">
            <a:extLst>
              <a:ext uri="{FF2B5EF4-FFF2-40B4-BE49-F238E27FC236}">
                <a16:creationId xmlns:a16="http://schemas.microsoft.com/office/drawing/2014/main" id="{A8DAD17C-554A-6E0B-E716-587D0B3F4E1C}"/>
              </a:ext>
            </a:extLst>
          </p:cNvPr>
          <p:cNvPicPr>
            <a:picLocks noChangeAspect="1"/>
          </p:cNvPicPr>
          <p:nvPr/>
        </p:nvPicPr>
        <p:blipFill>
          <a:blip r:embed="rId2"/>
          <a:stretch>
            <a:fillRect/>
          </a:stretch>
        </p:blipFill>
        <p:spPr>
          <a:xfrm>
            <a:off x="80683" y="987059"/>
            <a:ext cx="1394974" cy="992773"/>
          </a:xfrm>
          <a:prstGeom prst="rect">
            <a:avLst/>
          </a:prstGeom>
        </p:spPr>
      </p:pic>
      <p:pic>
        <p:nvPicPr>
          <p:cNvPr id="7" name="صورة 6">
            <a:extLst>
              <a:ext uri="{FF2B5EF4-FFF2-40B4-BE49-F238E27FC236}">
                <a16:creationId xmlns:a16="http://schemas.microsoft.com/office/drawing/2014/main" id="{5AF4B18E-A6A4-3392-6D8A-002D27F990C9}"/>
              </a:ext>
            </a:extLst>
          </p:cNvPr>
          <p:cNvPicPr>
            <a:picLocks noChangeAspect="1"/>
          </p:cNvPicPr>
          <p:nvPr/>
        </p:nvPicPr>
        <p:blipFill>
          <a:blip r:embed="rId3"/>
          <a:stretch>
            <a:fillRect/>
          </a:stretch>
        </p:blipFill>
        <p:spPr>
          <a:xfrm>
            <a:off x="112731" y="2633826"/>
            <a:ext cx="1538989" cy="1047480"/>
          </a:xfrm>
          <a:prstGeom prst="rect">
            <a:avLst/>
          </a:prstGeom>
        </p:spPr>
      </p:pic>
    </p:spTree>
    <p:extLst>
      <p:ext uri="{BB962C8B-B14F-4D97-AF65-F5344CB8AC3E}">
        <p14:creationId xmlns:p14="http://schemas.microsoft.com/office/powerpoint/2010/main" val="33690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A7CF1F40-3D50-BE10-9F01-1C7D1BCEC4E6}"/>
              </a:ext>
            </a:extLst>
          </p:cNvPr>
          <p:cNvSpPr txBox="1"/>
          <p:nvPr/>
        </p:nvSpPr>
        <p:spPr>
          <a:xfrm>
            <a:off x="2286000" y="1693420"/>
            <a:ext cx="6390456" cy="1200329"/>
          </a:xfrm>
          <a:prstGeom prst="rect">
            <a:avLst/>
          </a:prstGeom>
          <a:solidFill>
            <a:schemeClr val="accent2"/>
          </a:solidFill>
        </p:spPr>
        <p:txBody>
          <a:bodyPr wrap="square">
            <a:spAutoFit/>
          </a:bodyPr>
          <a:lstStyle>
            <a:defPPr>
              <a:defRPr lang="zh-CN"/>
            </a:defPPr>
            <a:lvl1pPr algn="r" rtl="1">
              <a:defRPr b="0" i="0">
                <a:solidFill>
                  <a:schemeClr val="bg1"/>
                </a:solidFill>
                <a:effectLst/>
                <a:latin typeface="Roboto" panose="02000000000000000000" pitchFamily="2" charset="0"/>
              </a:defRPr>
            </a:lvl1pPr>
          </a:lstStyle>
          <a:p>
            <a:r>
              <a:rPr lang="ar-SA" dirty="0"/>
              <a:t>تتابع وزارة النقل والخدمات اللوجستية تنفيذ أنظمـة النقـل الذكية على الطرق السريعة لتحسين السلامة على الطرق وإدارة الحركة المرورية بصورة فعالة، فسيتم تجهيز شبكات الطرق والطرق السريعة بأنظمة إنترنت الأشياء للتحكم في حركة السير والحركة المرورية وتحسين كفاءتها. تحدد خطة الوزارة الإطار الأساسي للتنفيذ المستقبلي لأنظمة النقل الذكية.</a:t>
            </a:r>
          </a:p>
        </p:txBody>
      </p:sp>
      <p:pic>
        <p:nvPicPr>
          <p:cNvPr id="6" name="صورة 5">
            <a:extLst>
              <a:ext uri="{FF2B5EF4-FFF2-40B4-BE49-F238E27FC236}">
                <a16:creationId xmlns:a16="http://schemas.microsoft.com/office/drawing/2014/main" id="{10702590-A953-C11B-555F-DA4ABDA6E916}"/>
              </a:ext>
            </a:extLst>
          </p:cNvPr>
          <p:cNvPicPr>
            <a:picLocks noChangeAspect="1"/>
          </p:cNvPicPr>
          <p:nvPr/>
        </p:nvPicPr>
        <p:blipFill>
          <a:blip r:embed="rId2"/>
          <a:stretch>
            <a:fillRect/>
          </a:stretch>
        </p:blipFill>
        <p:spPr>
          <a:xfrm>
            <a:off x="430222" y="1541004"/>
            <a:ext cx="2086266" cy="1505160"/>
          </a:xfrm>
          <a:prstGeom prst="rect">
            <a:avLst/>
          </a:prstGeom>
        </p:spPr>
      </p:pic>
    </p:spTree>
    <p:extLst>
      <p:ext uri="{BB962C8B-B14F-4D97-AF65-F5344CB8AC3E}">
        <p14:creationId xmlns:p14="http://schemas.microsoft.com/office/powerpoint/2010/main" val="9700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10A46EB-17F5-3B1E-9067-974D468B5747}"/>
              </a:ext>
            </a:extLst>
          </p:cNvPr>
          <p:cNvSpPr txBox="1"/>
          <p:nvPr/>
        </p:nvSpPr>
        <p:spPr>
          <a:xfrm>
            <a:off x="1403648" y="541873"/>
            <a:ext cx="7596024" cy="2308324"/>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تطبيقات إنترنت الأشياء </a:t>
            </a:r>
            <a:r>
              <a:rPr lang="en-US" b="0" i="0" dirty="0">
                <a:solidFill>
                  <a:srgbClr val="FF0000"/>
                </a:solidFill>
                <a:effectLst/>
                <a:latin typeface="Roboto" panose="02000000000000000000" pitchFamily="2" charset="0"/>
              </a:rPr>
              <a:t>IoT Applications</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إدارة المياه / النفايات </a:t>
            </a:r>
            <a:r>
              <a:rPr lang="en-US" b="0" i="0" dirty="0">
                <a:solidFill>
                  <a:srgbClr val="00B050"/>
                </a:solidFill>
                <a:effectLst/>
                <a:latin typeface="Roboto" panose="02000000000000000000" pitchFamily="2" charset="0"/>
              </a:rPr>
              <a:t>Water/ Waste Management</a:t>
            </a:r>
            <a:endParaRPr lang="ar-SA"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تقوم العديد من البلديات بتنفيذ إعادة تدوير المياه من خلال استخدام وحدات معالجة المياه. باستخدام تطبيق إنترنت الأشياء يمكن تحديد كمية المياه المستهلكة في موقع معين، وكذلك كمية المياه التي يتم جمعها، ومدى التغيري كم النفايات المنتجة بمرور الوقت. يمكن للبلديات من خلال تقنيات إنترنت الأشياء التنبؤ بكم النفايات الناتجة في منطقة معينة، وتحديد كيفية معالجتها وآليات التخلص منها، وكذلك التخطيط المستقبلي لمثل تلك العمليات. يمكن أيضا تحليل حجم النفايات المنتجة ي كل حي ويمكن استخدام جميع هذه المعلومات للتخطيط لمبادرات تحسين المدينة، وتقدم أنظمة تحليل البيانات التخطيط الأمثل لجمع النفايات.</a:t>
            </a:r>
            <a:endParaRPr lang="ar-SA" dirty="0"/>
          </a:p>
        </p:txBody>
      </p:sp>
      <p:sp>
        <p:nvSpPr>
          <p:cNvPr id="5" name="مربع نص 4">
            <a:extLst>
              <a:ext uri="{FF2B5EF4-FFF2-40B4-BE49-F238E27FC236}">
                <a16:creationId xmlns:a16="http://schemas.microsoft.com/office/drawing/2014/main" id="{FA9E6791-E265-BD3D-4408-AA2CDDA7D036}"/>
              </a:ext>
            </a:extLst>
          </p:cNvPr>
          <p:cNvSpPr txBox="1"/>
          <p:nvPr/>
        </p:nvSpPr>
        <p:spPr>
          <a:xfrm>
            <a:off x="467544" y="3075806"/>
            <a:ext cx="8280920" cy="1754326"/>
          </a:xfrm>
          <a:prstGeom prst="rect">
            <a:avLst/>
          </a:prstGeom>
          <a:solidFill>
            <a:schemeClr val="accent2"/>
          </a:solidFill>
        </p:spPr>
        <p:txBody>
          <a:bodyPr wrap="square">
            <a:spAutoFit/>
          </a:bodyPr>
          <a:lstStyle>
            <a:defPPr>
              <a:defRPr lang="zh-CN"/>
            </a:defPPr>
            <a:lvl1pPr algn="r" rtl="1">
              <a:defRPr b="0" i="0">
                <a:solidFill>
                  <a:schemeClr val="bg1"/>
                </a:solidFill>
                <a:effectLst/>
                <a:latin typeface="Roboto" panose="02000000000000000000" pitchFamily="2" charset="0"/>
              </a:defRPr>
            </a:lvl1pPr>
          </a:lstStyle>
          <a:p>
            <a:r>
              <a:rPr lang="ar-SA" dirty="0"/>
              <a:t>مثال</a:t>
            </a:r>
            <a:br>
              <a:rPr lang="ar-SA" dirty="0"/>
            </a:br>
            <a:r>
              <a:rPr lang="ar-SA" dirty="0"/>
              <a:t>يشهد شهر رمضان وموسم الحج قدوم أكثر من مليوني مسلم سنويا لزيارة مكة والمشاعر المقدسة. يتعين على السلطات المحلية التعامل مع الزيادة المتنامية في إنتاج النفايات في تلك الفترة. تهدف استراتيجية رؤية المملكة 2030 إلى تقليل جميع أنواع النفايات بتنفيذ أنظمة إدارة النفايات، يسعى نظام إدارة النفايات الصلبة القائم على تقنيات إنترنت الأشياء إلى تحسين عملية جمع النفايات من مصادرها، قدمت الجامعات السعودية مقترحا باستخدام الحاويات الذكية. التي تسمح بأتمتة عملية تصنيف النفايات مما يسمح بإعادة تدويرها بسهولة.</a:t>
            </a:r>
          </a:p>
        </p:txBody>
      </p:sp>
      <p:pic>
        <p:nvPicPr>
          <p:cNvPr id="7" name="صورة 6">
            <a:extLst>
              <a:ext uri="{FF2B5EF4-FFF2-40B4-BE49-F238E27FC236}">
                <a16:creationId xmlns:a16="http://schemas.microsoft.com/office/drawing/2014/main" id="{85E421A4-ACEF-0711-A56B-D5B1DFD4959D}"/>
              </a:ext>
            </a:extLst>
          </p:cNvPr>
          <p:cNvPicPr>
            <a:picLocks noChangeAspect="1"/>
          </p:cNvPicPr>
          <p:nvPr/>
        </p:nvPicPr>
        <p:blipFill>
          <a:blip r:embed="rId2"/>
          <a:stretch>
            <a:fillRect/>
          </a:stretch>
        </p:blipFill>
        <p:spPr>
          <a:xfrm>
            <a:off x="17727" y="1203598"/>
            <a:ext cx="1445961" cy="1158324"/>
          </a:xfrm>
          <a:prstGeom prst="rect">
            <a:avLst/>
          </a:prstGeom>
        </p:spPr>
      </p:pic>
    </p:spTree>
    <p:extLst>
      <p:ext uri="{BB962C8B-B14F-4D97-AF65-F5344CB8AC3E}">
        <p14:creationId xmlns:p14="http://schemas.microsoft.com/office/powerpoint/2010/main" val="31959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2898E7AF-FF61-23D0-3BFF-67761E367286}"/>
              </a:ext>
            </a:extLst>
          </p:cNvPr>
          <p:cNvSpPr txBox="1"/>
          <p:nvPr/>
        </p:nvSpPr>
        <p:spPr>
          <a:xfrm>
            <a:off x="144328" y="585143"/>
            <a:ext cx="8855344" cy="4001095"/>
          </a:xfrm>
          <a:prstGeom prst="rect">
            <a:avLst/>
          </a:prstGeom>
          <a:noFill/>
        </p:spPr>
        <p:txBody>
          <a:bodyPr wrap="square">
            <a:spAutoFit/>
          </a:bodyPr>
          <a:lstStyle/>
          <a:p>
            <a:pPr algn="r" rtl="1"/>
            <a:r>
              <a:rPr lang="ar-SA" sz="2000" b="0" i="0" dirty="0">
                <a:solidFill>
                  <a:srgbClr val="00B050"/>
                </a:solidFill>
                <a:effectLst/>
                <a:latin typeface="Roboto" panose="02000000000000000000" pitchFamily="2" charset="0"/>
              </a:rPr>
              <a:t>أهمية إنترنت الأشياء في الوقت الحاضر وفي المستقبل </a:t>
            </a:r>
            <a:r>
              <a:rPr lang="en-US" sz="1100" b="0" i="0" dirty="0">
                <a:solidFill>
                  <a:srgbClr val="00B050"/>
                </a:solidFill>
                <a:effectLst/>
                <a:latin typeface="Roboto" panose="02000000000000000000" pitchFamily="2" charset="0"/>
              </a:rPr>
              <a:t>The Importance of the Internet of Things Now and in the Future</a:t>
            </a:r>
            <a:endParaRPr lang="ar-SA" sz="1100" b="0" i="0" dirty="0">
              <a:solidFill>
                <a:srgbClr val="00B05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مارس البشـر لعـقـود مـن الـزمـن عمليات إدخال البيانات في أنظمة الحاسب، حيث تتم معالجة هذه البيانات لعمليات أتمتة المهام أو للتوصل لمعلومات قيمة تسهم في اتخاذ القرارات. تعمل تقنيات إنترنت الأشياء على تغيير نموذج الحوسبة هذا، حيث أصبحت أجهزة الحاسب تدرك البيئات المختلفة بشكل مستقل، وتجمع البيانات من خلال مستشعراتها الخاصة، تمثل تقنيات إنترنت الأشياء تحولا تقنيا كبيرا، ولكن توجد عدة اعتبارات تتعلق بتأثيراتها على التطورات التقنية المستقبلية. </a:t>
            </a:r>
          </a:p>
          <a:p>
            <a:pPr algn="r" rtl="1"/>
            <a:r>
              <a:rPr lang="ar-SA" b="0" i="0" dirty="0">
                <a:solidFill>
                  <a:srgbClr val="202124"/>
                </a:solidFill>
                <a:effectLst/>
                <a:latin typeface="Roboto" panose="02000000000000000000" pitchFamily="2" charset="0"/>
              </a:rPr>
              <a:t>يغير إنترنت الأشياء من طريقة تفاعل الأفراد والمؤسسات والشركات مع محيطهم، حيث يوفر استخدام الاتصال الفوري لإدارة الأجهزة الذكية ومراقبتها مستوى جديدا من اتخاذ القرارات المستند إلى البيانات، ويؤدي هذا الأمر إلى تحسين الأنظمة والعمليات وتقديم خدمات جديدة توفر الوقت والجهد للأفراد والشركات، وتعزز الجودة الحياتية الشاملة. سيزداد </a:t>
            </a:r>
            <a:r>
              <a:rPr lang="ar-SA" b="0" i="0" dirty="0" err="1">
                <a:solidFill>
                  <a:srgbClr val="202124"/>
                </a:solidFill>
                <a:effectLst/>
                <a:latin typeface="Roboto" panose="02000000000000000000" pitchFamily="2" charset="0"/>
              </a:rPr>
              <a:t>دد</a:t>
            </a:r>
            <a:r>
              <a:rPr lang="ar-SA" b="0" i="0" dirty="0">
                <a:solidFill>
                  <a:srgbClr val="202124"/>
                </a:solidFill>
                <a:effectLst/>
                <a:latin typeface="Roboto" panose="02000000000000000000" pitchFamily="2" charset="0"/>
              </a:rPr>
              <a:t> الأشياء الذكية كأجهزة إنترنت أشياء مستقلة أو مدمجة في الأشياء المادية في الحياة اليومية بشكل كبير في السنوات القادمة، ومنذ إنشاء أول جهاز لإنترنت الأشياء عام 1990 وهو محمصة خبز متصلة بالإنترنت، أصبح بالإمكان تحويل أي كائن مادي تقريبا إلى كائن ذكي. تقدر مؤسسة تحليلات إنترنت الأشياء (</a:t>
            </a:r>
            <a:r>
              <a:rPr lang="en-US" b="0" i="0" dirty="0">
                <a:solidFill>
                  <a:srgbClr val="202124"/>
                </a:solidFill>
                <a:effectLst/>
                <a:latin typeface="Roboto" panose="02000000000000000000" pitchFamily="2" charset="0"/>
              </a:rPr>
              <a:t>IoT </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Analytics) </a:t>
            </a:r>
            <a:r>
              <a:rPr lang="ar-SA" b="0" i="0" dirty="0">
                <a:solidFill>
                  <a:srgbClr val="202124"/>
                </a:solidFill>
                <a:effectLst/>
                <a:latin typeface="Roboto" panose="02000000000000000000" pitchFamily="2" charset="0"/>
              </a:rPr>
              <a:t>الخاصة بأبحاث سوق إنترنت الأشياء بأن هناك حوالي 14 مليار جهاز لإنترنت الأشياء في جميع أنحاء العالم، وتتوقع أن يصل هذا الرقم إلى 27 مليار جهاز بحلول العام 2025. لا تشمل هذه الأرقام أجهزة الحاسب والهواتف الذكية أو المستشعرات البسيطة جدا أو أجهزة الاتصالات أحادية الاتجاه، وستتبنى الحلول الصناعية في مجالات الطاقة والمياه وإدارة النفايات وتجارة التجزئة والجملة والنقل استخدام إنترنت الأشياء على نطاق عالمي واسع.</a:t>
            </a:r>
            <a:endParaRPr lang="ar-SA" dirty="0"/>
          </a:p>
        </p:txBody>
      </p:sp>
    </p:spTree>
    <p:extLst>
      <p:ext uri="{BB962C8B-B14F-4D97-AF65-F5344CB8AC3E}">
        <p14:creationId xmlns:p14="http://schemas.microsoft.com/office/powerpoint/2010/main" val="14452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2898E7AF-FF61-23D0-3BFF-67761E367286}"/>
              </a:ext>
            </a:extLst>
          </p:cNvPr>
          <p:cNvSpPr txBox="1"/>
          <p:nvPr/>
        </p:nvSpPr>
        <p:spPr>
          <a:xfrm>
            <a:off x="144328" y="585143"/>
            <a:ext cx="8855344" cy="3139321"/>
          </a:xfrm>
          <a:prstGeom prst="rect">
            <a:avLst/>
          </a:prstGeom>
          <a:noFill/>
        </p:spPr>
        <p:txBody>
          <a:bodyPr wrap="square">
            <a:spAutoFit/>
          </a:bodyPr>
          <a:lstStyle/>
          <a:p>
            <a:pPr algn="r" rtl="1"/>
            <a:r>
              <a:rPr lang="ar-SA" b="0" i="0" dirty="0">
                <a:solidFill>
                  <a:srgbClr val="00B050"/>
                </a:solidFill>
                <a:effectLst/>
                <a:latin typeface="Roboto" panose="02000000000000000000" pitchFamily="2" charset="0"/>
              </a:rPr>
              <a:t>الاتجاهات التقنية في الكائنات الذكية </a:t>
            </a:r>
            <a:r>
              <a:rPr lang="en-US" b="0" i="0" dirty="0">
                <a:solidFill>
                  <a:srgbClr val="00B050"/>
                </a:solidFill>
                <a:effectLst/>
                <a:latin typeface="Roboto" panose="02000000000000000000" pitchFamily="2" charset="0"/>
              </a:rPr>
              <a:t>Technological Trends in Smart Objects</a:t>
            </a:r>
            <a:endParaRPr lang="ar-SA" b="0" i="0" dirty="0">
              <a:solidFill>
                <a:srgbClr val="00B050"/>
              </a:solidFill>
              <a:effectLst/>
              <a:latin typeface="Roboto" panose="02000000000000000000" pitchFamily="2" charset="0"/>
            </a:endParaRPr>
          </a:p>
          <a:p>
            <a:pPr algn="r" rtl="1"/>
            <a:r>
              <a:rPr lang="ar-SA" b="0" i="0" dirty="0">
                <a:solidFill>
                  <a:srgbClr val="FF0000"/>
                </a:solidFill>
                <a:effectLst/>
                <a:latin typeface="Roboto" panose="02000000000000000000" pitchFamily="2" charset="0"/>
              </a:rPr>
              <a:t>الحجم في تناقص: </a:t>
            </a:r>
            <a:r>
              <a:rPr lang="ar-SA" b="0" i="0" dirty="0">
                <a:solidFill>
                  <a:srgbClr val="202124"/>
                </a:solidFill>
                <a:effectLst/>
                <a:latin typeface="Roboto" panose="02000000000000000000" pitchFamily="2" charset="0"/>
              </a:rPr>
              <a:t>تستمر عملية تصغير حجم وحدات التحكم الدقيقة والمستشعرات، وقد يصل الحال ببعضها لأن تكون صغيرة جدا لا يمكن رؤيتها بالعين البشرية، يجعل هذا الحجم الصغير دمج الذكاء والاتصال بالشبكة في الكائنات المادية الشائعة أكثر سهولة.</a:t>
            </a:r>
          </a:p>
          <a:p>
            <a:pPr algn="r" rtl="1"/>
            <a:r>
              <a:rPr lang="ar-SA" b="0" i="0" dirty="0">
                <a:solidFill>
                  <a:srgbClr val="FF0000"/>
                </a:solidFill>
                <a:effectLst/>
                <a:latin typeface="Roboto" panose="02000000000000000000" pitchFamily="2" charset="0"/>
              </a:rPr>
              <a:t>خفض استهلاك الطاقة: </a:t>
            </a:r>
            <a:r>
              <a:rPr lang="ar-SA" b="0" i="0" dirty="0">
                <a:solidFill>
                  <a:srgbClr val="202124"/>
                </a:solidFill>
                <a:effectLst/>
                <a:latin typeface="Roboto" panose="02000000000000000000" pitchFamily="2" charset="0"/>
              </a:rPr>
              <a:t>أصبحت المكونات المادية لأجهزة إنترنت الأشياء تتطلب طاقة أقل بمرور الوقت، يعد هذا ضروريا للمستشعرات، حيث إن هناك الكثير من المستشعرات السلبية، تتمتع بعض المستشعرات التي تعمل بالبطارية بعمر افتراضـي يـصـل إلى 10 سنوات أو أكثر.</a:t>
            </a:r>
          </a:p>
          <a:p>
            <a:pPr algn="r" rtl="1"/>
            <a:r>
              <a:rPr lang="ar-SA" b="0" i="0" dirty="0">
                <a:solidFill>
                  <a:srgbClr val="FF0000"/>
                </a:solidFill>
                <a:effectLst/>
                <a:latin typeface="Roboto" panose="02000000000000000000" pitchFamily="2" charset="0"/>
              </a:rPr>
              <a:t>رفع قدرة المعالجة: </a:t>
            </a:r>
            <a:r>
              <a:rPr lang="ar-SA" b="0" i="0" dirty="0">
                <a:solidFill>
                  <a:srgbClr val="202124"/>
                </a:solidFill>
                <a:effectLst/>
                <a:latin typeface="Roboto" panose="02000000000000000000" pitchFamily="2" charset="0"/>
              </a:rPr>
              <a:t>تستمر قدرات وحدات المعالجة المركزية في الارتفاع مع تصغير حجمها، ويعد هذا تطورا مهما للأشياء الذكية التي تزداد قدراتها المحلية تعقيدا وكذلك إمكانياتها في التحليلات الطرفية كما تعرفت سابقا.</a:t>
            </a:r>
          </a:p>
          <a:p>
            <a:pPr algn="r" rtl="1"/>
            <a:r>
              <a:rPr lang="ar-SA" b="0" i="0" dirty="0">
                <a:solidFill>
                  <a:srgbClr val="202124"/>
                </a:solidFill>
                <a:effectLst/>
                <a:latin typeface="Roboto" panose="02000000000000000000" pitchFamily="2" charset="0"/>
              </a:rPr>
              <a:t>قدرة الاتصال في تحسن: بالإضافة إلى تحسين سرعة نقل البيانات، تتحسن الاتصالات اللاسلكية أيضا في مداهـا مـع الحفاظ على انخفاض استهلاك الطاقة.</a:t>
            </a:r>
          </a:p>
          <a:p>
            <a:pPr algn="r" rtl="1"/>
            <a:r>
              <a:rPr lang="ar-SA" b="0" i="0" dirty="0">
                <a:solidFill>
                  <a:srgbClr val="FF0000"/>
                </a:solidFill>
                <a:effectLst/>
                <a:latin typeface="Roboto" panose="02000000000000000000" pitchFamily="2" charset="0"/>
              </a:rPr>
              <a:t>زيادة توحيد الاتصالات: </a:t>
            </a:r>
            <a:r>
              <a:rPr lang="ar-SA" b="0" i="0" dirty="0">
                <a:solidFill>
                  <a:srgbClr val="202124"/>
                </a:solidFill>
                <a:effectLst/>
                <a:latin typeface="Roboto" panose="02000000000000000000" pitchFamily="2" charset="0"/>
              </a:rPr>
              <a:t>تعزز إنترنت الأشياء تطوير بروتوكولات الاتصال المتخصصة بشكل متزايد، والتي تدعم حالات الاستخدام المختلفة، تبذل الصناعة جهدا كبيرا لإنشاء معايير مفتوحة لبروتوكولات اتصالات إنترنت الأشياء.</a:t>
            </a:r>
            <a:endParaRPr lang="ar-SA" dirty="0"/>
          </a:p>
        </p:txBody>
      </p:sp>
      <p:pic>
        <p:nvPicPr>
          <p:cNvPr id="5" name="صورة 4">
            <a:extLst>
              <a:ext uri="{FF2B5EF4-FFF2-40B4-BE49-F238E27FC236}">
                <a16:creationId xmlns:a16="http://schemas.microsoft.com/office/drawing/2014/main" id="{F8CFC953-AD13-09E5-59B6-523FC2E75BB7}"/>
              </a:ext>
            </a:extLst>
          </p:cNvPr>
          <p:cNvPicPr>
            <a:picLocks noChangeAspect="1"/>
          </p:cNvPicPr>
          <p:nvPr/>
        </p:nvPicPr>
        <p:blipFill>
          <a:blip r:embed="rId2"/>
          <a:stretch>
            <a:fillRect/>
          </a:stretch>
        </p:blipFill>
        <p:spPr>
          <a:xfrm>
            <a:off x="2390131" y="3939902"/>
            <a:ext cx="4686954" cy="857370"/>
          </a:xfrm>
          <a:prstGeom prst="rect">
            <a:avLst/>
          </a:prstGeom>
        </p:spPr>
      </p:pic>
    </p:spTree>
    <p:extLst>
      <p:ext uri="{BB962C8B-B14F-4D97-AF65-F5344CB8AC3E}">
        <p14:creationId xmlns:p14="http://schemas.microsoft.com/office/powerpoint/2010/main" val="43258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8DE7D83E-BB20-C8B3-4FDB-11CF2BE42C8B}"/>
              </a:ext>
            </a:extLst>
          </p:cNvPr>
          <p:cNvSpPr txBox="1"/>
          <p:nvPr/>
        </p:nvSpPr>
        <p:spPr>
          <a:xfrm>
            <a:off x="467544" y="602942"/>
            <a:ext cx="8532128" cy="1323439"/>
          </a:xfrm>
          <a:prstGeom prst="rect">
            <a:avLst/>
          </a:prstGeom>
          <a:noFill/>
        </p:spPr>
        <p:txBody>
          <a:bodyPr wrap="square">
            <a:spAutoFit/>
          </a:bodyPr>
          <a:lstStyle/>
          <a:p>
            <a:pPr algn="r" rtl="1"/>
            <a:r>
              <a:rPr lang="ar-SA" sz="1600" b="0" i="0" dirty="0">
                <a:solidFill>
                  <a:srgbClr val="202124"/>
                </a:solidFill>
                <a:effectLst/>
                <a:latin typeface="Roboto" panose="02000000000000000000" pitchFamily="2" charset="0"/>
              </a:rPr>
              <a:t>تحديات أنظمة إنترنت الأشياء </a:t>
            </a:r>
            <a:r>
              <a:rPr lang="en-US" sz="1600" b="0" i="0" dirty="0">
                <a:solidFill>
                  <a:srgbClr val="202124"/>
                </a:solidFill>
                <a:effectLst/>
                <a:latin typeface="Roboto" panose="02000000000000000000" pitchFamily="2" charset="0"/>
              </a:rPr>
              <a:t>Challenges of Internet of Things Systems</a:t>
            </a:r>
            <a:endParaRPr lang="ar-SA" sz="1600" b="0" i="0" dirty="0">
              <a:solidFill>
                <a:srgbClr val="202124"/>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بينما تهدف مجموعة واسعة من مكونات إنترنت الأشياء إلى تحقيق فوائد كبيرة في الإنتاجية والأتمتة، بيد أن هناك </a:t>
            </a:r>
            <a:r>
              <a:rPr lang="ar-SA" sz="1600" b="0" i="0" dirty="0" err="1">
                <a:solidFill>
                  <a:srgbClr val="202124"/>
                </a:solidFill>
                <a:effectLst/>
                <a:latin typeface="Roboto" panose="02000000000000000000" pitchFamily="2" charset="0"/>
              </a:rPr>
              <a:t>مشکلات</a:t>
            </a:r>
            <a:r>
              <a:rPr lang="ar-SA" sz="1600" b="0" i="0" dirty="0">
                <a:solidFill>
                  <a:srgbClr val="202124"/>
                </a:solidFill>
                <a:effectLst/>
                <a:latin typeface="Roboto" panose="02000000000000000000" pitchFamily="2" charset="0"/>
              </a:rPr>
              <a:t> جديدة تظهر. فقد أصبح العديد من جوانب إنترنت الأشياء حقيقة واقعة، ولكن يجب معالجة بعض التحديات لكي تصبح إنترنت الأشياء سائدة في مختلف الصناعات وفي حياتنا اليومية.</a:t>
            </a:r>
          </a:p>
          <a:p>
            <a:pPr algn="r" rtl="1"/>
            <a:r>
              <a:rPr lang="ar-SA" sz="1600" b="0" i="0" dirty="0">
                <a:solidFill>
                  <a:srgbClr val="202124"/>
                </a:solidFill>
                <a:effectLst/>
                <a:latin typeface="Roboto" panose="02000000000000000000" pitchFamily="2" charset="0"/>
              </a:rPr>
              <a:t> بعض المشكلات والتحديات الأكثر شيوعا التي يواجهها كل تقدم تقني بما فيها أنظمة إنترنت الأشياء.</a:t>
            </a:r>
            <a:endParaRPr lang="ar-SA" sz="1600" dirty="0"/>
          </a:p>
        </p:txBody>
      </p:sp>
      <p:pic>
        <p:nvPicPr>
          <p:cNvPr id="6" name="صورة 5">
            <a:extLst>
              <a:ext uri="{FF2B5EF4-FFF2-40B4-BE49-F238E27FC236}">
                <a16:creationId xmlns:a16="http://schemas.microsoft.com/office/drawing/2014/main" id="{56BB2FD5-BCA9-2E82-59C7-930E666DFC82}"/>
              </a:ext>
            </a:extLst>
          </p:cNvPr>
          <p:cNvPicPr>
            <a:picLocks noChangeAspect="1"/>
          </p:cNvPicPr>
          <p:nvPr/>
        </p:nvPicPr>
        <p:blipFill rotWithShape="1">
          <a:blip r:embed="rId2"/>
          <a:srcRect b="81818"/>
          <a:stretch/>
        </p:blipFill>
        <p:spPr>
          <a:xfrm>
            <a:off x="8282318" y="1851670"/>
            <a:ext cx="578722" cy="576064"/>
          </a:xfrm>
          <a:prstGeom prst="rect">
            <a:avLst/>
          </a:prstGeom>
        </p:spPr>
      </p:pic>
      <p:pic>
        <p:nvPicPr>
          <p:cNvPr id="7" name="صورة 6">
            <a:extLst>
              <a:ext uri="{FF2B5EF4-FFF2-40B4-BE49-F238E27FC236}">
                <a16:creationId xmlns:a16="http://schemas.microsoft.com/office/drawing/2014/main" id="{BAAE9E83-86A5-A6F2-F78F-394A0137F84D}"/>
              </a:ext>
            </a:extLst>
          </p:cNvPr>
          <p:cNvPicPr>
            <a:picLocks noChangeAspect="1"/>
          </p:cNvPicPr>
          <p:nvPr/>
        </p:nvPicPr>
        <p:blipFill rotWithShape="1">
          <a:blip r:embed="rId2"/>
          <a:srcRect l="2157" t="20381" r="-2157" b="61360"/>
          <a:stretch/>
        </p:blipFill>
        <p:spPr>
          <a:xfrm>
            <a:off x="8282318" y="2497308"/>
            <a:ext cx="578722" cy="578498"/>
          </a:xfrm>
          <a:prstGeom prst="rect">
            <a:avLst/>
          </a:prstGeom>
        </p:spPr>
      </p:pic>
      <p:pic>
        <p:nvPicPr>
          <p:cNvPr id="8" name="صورة 7">
            <a:extLst>
              <a:ext uri="{FF2B5EF4-FFF2-40B4-BE49-F238E27FC236}">
                <a16:creationId xmlns:a16="http://schemas.microsoft.com/office/drawing/2014/main" id="{BD6F84CA-7A3E-0575-4D50-5F068BAC31DE}"/>
              </a:ext>
            </a:extLst>
          </p:cNvPr>
          <p:cNvPicPr>
            <a:picLocks noChangeAspect="1"/>
          </p:cNvPicPr>
          <p:nvPr/>
        </p:nvPicPr>
        <p:blipFill rotWithShape="1">
          <a:blip r:embed="rId2"/>
          <a:srcRect l="2699" t="42127" r="-2699" b="40988"/>
          <a:stretch/>
        </p:blipFill>
        <p:spPr>
          <a:xfrm>
            <a:off x="8297938" y="3186342"/>
            <a:ext cx="578722" cy="534998"/>
          </a:xfrm>
          <a:prstGeom prst="rect">
            <a:avLst/>
          </a:prstGeom>
        </p:spPr>
      </p:pic>
      <p:pic>
        <p:nvPicPr>
          <p:cNvPr id="9" name="صورة 8">
            <a:extLst>
              <a:ext uri="{FF2B5EF4-FFF2-40B4-BE49-F238E27FC236}">
                <a16:creationId xmlns:a16="http://schemas.microsoft.com/office/drawing/2014/main" id="{D8F33814-6BB2-0C61-237B-FFBE0C2A599C}"/>
              </a:ext>
            </a:extLst>
          </p:cNvPr>
          <p:cNvPicPr>
            <a:picLocks noChangeAspect="1"/>
          </p:cNvPicPr>
          <p:nvPr/>
        </p:nvPicPr>
        <p:blipFill rotWithShape="1">
          <a:blip r:embed="rId2"/>
          <a:srcRect l="2699" t="61285" r="-2699" b="20456"/>
          <a:stretch/>
        </p:blipFill>
        <p:spPr>
          <a:xfrm>
            <a:off x="8297938" y="3793452"/>
            <a:ext cx="578722" cy="578498"/>
          </a:xfrm>
          <a:prstGeom prst="rect">
            <a:avLst/>
          </a:prstGeom>
        </p:spPr>
      </p:pic>
      <p:pic>
        <p:nvPicPr>
          <p:cNvPr id="10" name="صورة 9">
            <a:extLst>
              <a:ext uri="{FF2B5EF4-FFF2-40B4-BE49-F238E27FC236}">
                <a16:creationId xmlns:a16="http://schemas.microsoft.com/office/drawing/2014/main" id="{6EC2454A-48B5-A65A-7D5F-E265DEED5768}"/>
              </a:ext>
            </a:extLst>
          </p:cNvPr>
          <p:cNvPicPr>
            <a:picLocks noChangeAspect="1"/>
          </p:cNvPicPr>
          <p:nvPr/>
        </p:nvPicPr>
        <p:blipFill rotWithShape="1">
          <a:blip r:embed="rId2"/>
          <a:srcRect l="2699" t="81822" r="-2699" b="-81"/>
          <a:stretch/>
        </p:blipFill>
        <p:spPr>
          <a:xfrm>
            <a:off x="8297938" y="4441524"/>
            <a:ext cx="578722" cy="578498"/>
          </a:xfrm>
          <a:prstGeom prst="rect">
            <a:avLst/>
          </a:prstGeom>
        </p:spPr>
      </p:pic>
      <p:sp>
        <p:nvSpPr>
          <p:cNvPr id="12" name="مربع نص 11">
            <a:extLst>
              <a:ext uri="{FF2B5EF4-FFF2-40B4-BE49-F238E27FC236}">
                <a16:creationId xmlns:a16="http://schemas.microsoft.com/office/drawing/2014/main" id="{09C413DA-44BA-FF10-EA65-F8FC4DB9A6B2}"/>
              </a:ext>
            </a:extLst>
          </p:cNvPr>
          <p:cNvSpPr txBox="1"/>
          <p:nvPr/>
        </p:nvSpPr>
        <p:spPr>
          <a:xfrm>
            <a:off x="130204" y="1972676"/>
            <a:ext cx="8167734" cy="2954655"/>
          </a:xfrm>
          <a:prstGeom prst="rect">
            <a:avLst/>
          </a:prstGeom>
          <a:noFill/>
        </p:spPr>
        <p:txBody>
          <a:bodyPr wrap="square">
            <a:spAutoFit/>
          </a:bodyPr>
          <a:lstStyle/>
          <a:p>
            <a:pPr algn="r" rtl="1"/>
            <a:r>
              <a:rPr lang="ar-SA" sz="1200" b="1" i="0" dirty="0">
                <a:solidFill>
                  <a:srgbClr val="202124"/>
                </a:solidFill>
                <a:effectLst/>
                <a:latin typeface="Roboto" panose="02000000000000000000" pitchFamily="2" charset="0"/>
              </a:rPr>
              <a:t>قد تكون شبكات تقنية المعلومات التقليدية كبيرة، ولكن شبكات إنترنت الأشياء يمكنها أن تكون أكبر بعدة مرات، ومع ازدياد عدد الأجهزة في النظام، يزداد تعقد الاتصالات ويصبـح حـجـم الشبكة مشكلة، فتنشأ المشاكل في تأخـر الاستجابة ووقت المعالجة بالإضافة إلى تضخم حجم الشبكات ممـا يجعـل مـن الصعب إدارة أنظمة الوقت الفورية.</a:t>
            </a:r>
          </a:p>
          <a:p>
            <a:pPr algn="r" rtl="1"/>
            <a:endParaRPr lang="ar-SA" sz="1200" b="1" i="0" dirty="0">
              <a:solidFill>
                <a:srgbClr val="202124"/>
              </a:solidFill>
              <a:effectLst/>
              <a:latin typeface="Roboto" panose="02000000000000000000" pitchFamily="2" charset="0"/>
            </a:endParaRPr>
          </a:p>
          <a:p>
            <a:pPr algn="r" rtl="1"/>
            <a:r>
              <a:rPr lang="ar-SA" sz="1200" b="1" i="0" dirty="0">
                <a:solidFill>
                  <a:srgbClr val="202124"/>
                </a:solidFill>
                <a:effectLst/>
                <a:latin typeface="Roboto" panose="02000000000000000000" pitchFamily="2" charset="0"/>
              </a:rPr>
              <a:t>نظرا لارتباط المزيد من الكائنات الذكية ببعضها البعض وبالمستخدمين، يصبح أمان إنترنت الأشياء مهمة صعبة بشكل متزايد. لقد ازدادت المخاطر الأمنية بشكل كبير مع دمج الأجهزة في الشبكات، فأصبح اختراق اتصـال أحـد أجهزة إنترنت الأشياء يشكل مشكلة كبيرة بذاته، كما ويمكن أن يتم استخدام هذا الجهاز لمهاجمة أجهزة وأنظمة أخرى.</a:t>
            </a:r>
          </a:p>
          <a:p>
            <a:pPr algn="r" rtl="1"/>
            <a:br>
              <a:rPr lang="ar-SA" b="1" dirty="0"/>
            </a:br>
            <a:r>
              <a:rPr lang="ar-SA" sz="1200" b="1" i="0" dirty="0">
                <a:solidFill>
                  <a:srgbClr val="202124"/>
                </a:solidFill>
                <a:effectLst/>
                <a:latin typeface="Roboto" panose="02000000000000000000" pitchFamily="2" charset="0"/>
              </a:rPr>
              <a:t>نظرا لانتشار المستشعرات في الحياة اليومية، فإن الكثير من البيانات الخاصة بالأفراد وسلوكياتهم يتم جمعها، وقد تتضمن هذه البيانات معلومات خاصة بصحة الأفراد وأنماط التسوق، يمكن للشركات الاستفادة ماديا من هذه البيانات، وعليه نجد جدلا واسعا حول ملكية هذه البيانات وكيفية تمكين الأفراد من إدارة الوصول لبياناتهم الشخصية.</a:t>
            </a:r>
          </a:p>
          <a:p>
            <a:pPr algn="r" rtl="1"/>
            <a:br>
              <a:rPr lang="ar-SA" b="1" dirty="0"/>
            </a:br>
            <a:r>
              <a:rPr lang="ar-SA" sz="1200" b="1" i="0" dirty="0">
                <a:solidFill>
                  <a:srgbClr val="202124"/>
                </a:solidFill>
                <a:effectLst/>
                <a:latin typeface="Roboto" panose="02000000000000000000" pitchFamily="2" charset="0"/>
              </a:rPr>
              <a:t>ينتج عن إنترنت الأشياء ومستشعراتها المختلفة كمية هائلة من البيانات التي يجب تحليلها، وإذا تمت معالجة هذه البيانات بكفاءة، فإنه يمكن الحصـول منهـا علـى معلومات ورؤى مهمة للغاية. تكمن المشكلة الأساسية في كيفية دمج وتقييم هذه الكميات الضخمة من البيانات المتعددة الأنواع والمصادر، وذلك قبل أن تصبح عديمة القيمة. </a:t>
            </a:r>
          </a:p>
          <a:p>
            <a:pPr algn="r" rtl="1"/>
            <a:br>
              <a:rPr lang="ar-SA" b="1" dirty="0"/>
            </a:br>
            <a:r>
              <a:rPr lang="ar-SA" sz="1200" b="1" i="0" dirty="0">
                <a:solidFill>
                  <a:srgbClr val="202124"/>
                </a:solidFill>
                <a:effectLst/>
                <a:latin typeface="Roboto" panose="02000000000000000000" pitchFamily="2" charset="0"/>
              </a:rPr>
              <a:t>كمـا هـو الحـال مع أي تقنية ناشئة أو قيد التطوير، تسعى بروتوكولات وبنيات إنترنت الأشياء جاهدة للحصول على توحيد المعايير وزيادة حصتها السوقية. تعتمد بعض البروتوكولات والتطبيقات لإنترنت الأشياء على معايير تجارية، بينما يعتمد بعضها الآخر على معايير مفتوحة.</a:t>
            </a:r>
            <a:endParaRPr lang="ar-SA" sz="1200" b="1" dirty="0"/>
          </a:p>
        </p:txBody>
      </p:sp>
    </p:spTree>
    <p:extLst>
      <p:ext uri="{BB962C8B-B14F-4D97-AF65-F5344CB8AC3E}">
        <p14:creationId xmlns:p14="http://schemas.microsoft.com/office/powerpoint/2010/main" val="5657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3F221AF4-C42E-1AA9-A42B-325D2427D8F8}"/>
              </a:ext>
            </a:extLst>
          </p:cNvPr>
          <p:cNvSpPr txBox="1"/>
          <p:nvPr/>
        </p:nvSpPr>
        <p:spPr>
          <a:xfrm>
            <a:off x="35496" y="585143"/>
            <a:ext cx="8999672" cy="4493538"/>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معوقات إنترنت الأشياء الأخرى </a:t>
            </a:r>
            <a:r>
              <a:rPr lang="en-US" b="0" i="0" dirty="0">
                <a:solidFill>
                  <a:srgbClr val="FF0000"/>
                </a:solidFill>
                <a:effectLst/>
                <a:latin typeface="Roboto" panose="02000000000000000000" pitchFamily="2" charset="0"/>
              </a:rPr>
              <a:t>Other loT Barriers</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إن التغلب على هذه المعوقات يتطلب الاستمرار في تطوير التقنية، ودمج أفضل الممارسات والتجارب، والاستفادة من الدروس السابقة للأنظمة التي واجهت بعض الإخفاقات، وبالطبع السعي الدؤوب لتوفير اللوائح الحكومية الخاصة بإرشادات الأمان والخصوصية.</a:t>
            </a:r>
          </a:p>
          <a:p>
            <a:pPr algn="r" rtl="1"/>
            <a:r>
              <a:rPr lang="ar-SA" b="0" i="0" dirty="0">
                <a:solidFill>
                  <a:srgbClr val="202124"/>
                </a:solidFill>
                <a:effectLst/>
                <a:latin typeface="Roboto" panose="02000000000000000000" pitchFamily="2" charset="0"/>
              </a:rPr>
              <a:t>ابرز المعوقات الحالية التي تحد من نشر وتطوير أنظمة إنترنت الأشياء.</a:t>
            </a:r>
            <a:endParaRPr lang="ar-SA" sz="1400" b="0" i="0" dirty="0">
              <a:solidFill>
                <a:srgbClr val="202124"/>
              </a:solidFill>
              <a:effectLst/>
              <a:latin typeface="Roboto" panose="02000000000000000000" pitchFamily="2" charset="0"/>
            </a:endParaRPr>
          </a:p>
          <a:p>
            <a:pPr algn="r" rtl="1"/>
            <a:r>
              <a:rPr lang="ar-SA" sz="1400" b="1" dirty="0">
                <a:solidFill>
                  <a:srgbClr val="FF0000"/>
                </a:solidFill>
              </a:rPr>
              <a:t>نشر بروتوكول </a:t>
            </a:r>
            <a:r>
              <a:rPr lang="en-US" sz="1400" b="1" dirty="0">
                <a:solidFill>
                  <a:srgbClr val="FF0000"/>
                </a:solidFill>
              </a:rPr>
              <a:t>IPV6</a:t>
            </a:r>
            <a:r>
              <a:rPr lang="ar-SA" sz="1400" b="1" dirty="0">
                <a:solidFill>
                  <a:srgbClr val="FF0000"/>
                </a:solidFill>
              </a:rPr>
              <a:t> /</a:t>
            </a:r>
            <a:r>
              <a:rPr lang="ar-SA" sz="1400" b="0" i="0" dirty="0">
                <a:solidFill>
                  <a:srgbClr val="202124"/>
                </a:solidFill>
                <a:effectLst/>
                <a:latin typeface="Roboto" panose="02000000000000000000" pitchFamily="2" charset="0"/>
              </a:rPr>
              <a:t>يربط إنترنت الأشياء المليارات من الأجهزة الصغيرة، لذلك يجب أن يكون لكل منها عنوان </a:t>
            </a:r>
            <a:r>
              <a:rPr lang="en-US" sz="1400" b="0" i="0" dirty="0">
                <a:solidFill>
                  <a:srgbClr val="202124"/>
                </a:solidFill>
                <a:effectLst/>
                <a:latin typeface="Roboto" panose="02000000000000000000" pitchFamily="2" charset="0"/>
              </a:rPr>
              <a:t>IP </a:t>
            </a:r>
            <a:r>
              <a:rPr lang="ar-SA" sz="1400" b="0" i="0" dirty="0">
                <a:solidFill>
                  <a:srgbClr val="202124"/>
                </a:solidFill>
                <a:effectLst/>
                <a:latin typeface="Roboto" panose="02000000000000000000" pitchFamily="2" charset="0"/>
              </a:rPr>
              <a:t>فريد، ويمكـن فقـط لعنـوان الإنترنـت مـن الجيل السادس </a:t>
            </a:r>
            <a:r>
              <a:rPr lang="en-US" sz="1400" b="0" i="0" dirty="0">
                <a:solidFill>
                  <a:srgbClr val="202124"/>
                </a:solidFill>
                <a:effectLst/>
                <a:latin typeface="Roboto" panose="02000000000000000000" pitchFamily="2" charset="0"/>
              </a:rPr>
              <a:t>IPv6 </a:t>
            </a:r>
            <a:br>
              <a:rPr lang="ar-SA" sz="1400" dirty="0"/>
            </a:br>
            <a:r>
              <a:rPr lang="ar-SA" sz="1400" b="0" i="0" dirty="0">
                <a:solidFill>
                  <a:srgbClr val="202124"/>
                </a:solidFill>
                <a:effectLst/>
                <a:latin typeface="Roboto" panose="02000000000000000000" pitchFamily="2" charset="0"/>
              </a:rPr>
              <a:t>العـدد الحالي لأجهزة إنترنت الأشياء، وتؤخر عملية الانتقال إلى معيار </a:t>
            </a:r>
            <a:r>
              <a:rPr lang="en-US" sz="1400" b="0" i="0" dirty="0">
                <a:solidFill>
                  <a:srgbClr val="202124"/>
                </a:solidFill>
                <a:effectLst/>
                <a:latin typeface="Roboto" panose="02000000000000000000" pitchFamily="2" charset="0"/>
              </a:rPr>
              <a:t>IP </a:t>
            </a:r>
            <a:r>
              <a:rPr lang="ar-SA" sz="1400" b="0" i="0" dirty="0">
                <a:solidFill>
                  <a:srgbClr val="202124"/>
                </a:solidFill>
                <a:effectLst/>
                <a:latin typeface="Roboto" panose="02000000000000000000" pitchFamily="2" charset="0"/>
              </a:rPr>
              <a:t>الجديد التطـور السريع للنظام البيئي لإنترنت الأشياء، وسيؤدي إلى ازدياد نقاط ضعف أمان الشبكة.</a:t>
            </a:r>
          </a:p>
          <a:p>
            <a:pPr algn="r" rtl="1"/>
            <a:endParaRPr lang="ar-SA" sz="1400" dirty="0">
              <a:solidFill>
                <a:srgbClr val="202124"/>
              </a:solidFill>
              <a:latin typeface="Roboto" panose="02000000000000000000" pitchFamily="2" charset="0"/>
            </a:endParaRPr>
          </a:p>
          <a:p>
            <a:pPr algn="r" rtl="1"/>
            <a:r>
              <a:rPr lang="ar-SA" sz="1400" b="1" dirty="0">
                <a:solidFill>
                  <a:srgbClr val="FF0000"/>
                </a:solidFill>
                <a:latin typeface="Roboto" panose="02000000000000000000" pitchFamily="2" charset="0"/>
              </a:rPr>
              <a:t>استهلاك طاقة المستشعر/</a:t>
            </a:r>
            <a:r>
              <a:rPr lang="ar-SA" sz="1400" b="0" i="0" dirty="0">
                <a:solidFill>
                  <a:srgbClr val="202124"/>
                </a:solidFill>
                <a:effectLst/>
                <a:latin typeface="Roboto" panose="02000000000000000000" pitchFamily="2" charset="0"/>
              </a:rPr>
              <a:t>يجب أن تعمل مستشعرات إنترنت الأشياء بشكل شبه مستقل، فتغيير البطاريات مثلا على مليارات الأجهزة المنتشرة يتطلب الكثير من الوقت والجهد، كما يجب أن تكون المستشعرات ذات كفاءة أيضا في استهلاك الطاقة لتجنب ارتفاع التكلفة.</a:t>
            </a:r>
          </a:p>
          <a:p>
            <a:pPr algn="r" rtl="1"/>
            <a:endParaRPr lang="ar-SA" sz="1400" dirty="0">
              <a:solidFill>
                <a:srgbClr val="202124"/>
              </a:solidFill>
              <a:latin typeface="Roboto" panose="02000000000000000000" pitchFamily="2" charset="0"/>
            </a:endParaRPr>
          </a:p>
          <a:p>
            <a:pPr algn="r" rtl="1"/>
            <a:r>
              <a:rPr lang="ar-SA" sz="1400" b="1" dirty="0">
                <a:solidFill>
                  <a:srgbClr val="FF0000"/>
                </a:solidFill>
                <a:latin typeface="Roboto" panose="02000000000000000000" pitchFamily="2" charset="0"/>
              </a:rPr>
              <a:t>المسائل القانونية و التنظيمية/</a:t>
            </a:r>
            <a:r>
              <a:rPr lang="ar-SA" sz="1400" b="0" i="0" dirty="0">
                <a:solidFill>
                  <a:srgbClr val="202124"/>
                </a:solidFill>
                <a:effectLst/>
                <a:latin typeface="Roboto" panose="02000000000000000000" pitchFamily="2" charset="0"/>
              </a:rPr>
              <a:t>يتسبب استخدام أجهزة إنترنت الأشياء في العديد من التعقيدات القانونية، وتبرز مشكلات الخصوصية المتعلقة بالإنترنت بشكل خاص، وتعتبر تحديات نقل البيانات عبر الحدود الدولية من أهم المشكلات التي تواجهها هذه التقنيات الناشئة.</a:t>
            </a:r>
          </a:p>
          <a:p>
            <a:pPr algn="r" rtl="1"/>
            <a:endParaRPr lang="ar-SA" sz="1400" dirty="0">
              <a:solidFill>
                <a:srgbClr val="202124"/>
              </a:solidFill>
              <a:latin typeface="Roboto" panose="02000000000000000000" pitchFamily="2" charset="0"/>
            </a:endParaRPr>
          </a:p>
          <a:p>
            <a:pPr algn="r" rtl="1"/>
            <a:r>
              <a:rPr lang="ar-SA" sz="1400" b="1" dirty="0">
                <a:solidFill>
                  <a:srgbClr val="FF0000"/>
                </a:solidFill>
                <a:latin typeface="Roboto" panose="02000000000000000000" pitchFamily="2" charset="0"/>
              </a:rPr>
              <a:t>المرونة </a:t>
            </a:r>
            <a:r>
              <a:rPr lang="ar-SA" sz="1400" b="1" dirty="0" err="1">
                <a:solidFill>
                  <a:srgbClr val="FF0000"/>
                </a:solidFill>
                <a:latin typeface="Roboto" panose="02000000000000000000" pitchFamily="2" charset="0"/>
              </a:rPr>
              <a:t>ونطوير</a:t>
            </a:r>
            <a:r>
              <a:rPr lang="ar-SA" sz="1400" b="1" dirty="0">
                <a:solidFill>
                  <a:srgbClr val="FF0000"/>
                </a:solidFill>
                <a:latin typeface="Roboto" panose="02000000000000000000" pitchFamily="2" charset="0"/>
              </a:rPr>
              <a:t> التطبيقات/</a:t>
            </a:r>
            <a:r>
              <a:rPr lang="ar-SA" sz="1400" b="0" i="0" dirty="0">
                <a:solidFill>
                  <a:srgbClr val="202124"/>
                </a:solidFill>
                <a:effectLst/>
                <a:latin typeface="Roboto" panose="02000000000000000000" pitchFamily="2" charset="0"/>
              </a:rPr>
              <a:t>تواصل المستشعرات والأجهـزة كل يوم توسيع قدراتها، ويؤدي هذا إلى تطوير خدمات جديدة ومحسنة، أصبحت التطبيقات الحديثة ذات تجربة المستخدم المخصصة التـي تدعم هذه الخدمات أكثر تعقيدا وأصبح هناك حاجة ماسة إلى وجود مطورين ومصممي تجربة مستخدم محترفين.</a:t>
            </a:r>
          </a:p>
          <a:p>
            <a:pPr algn="r" rtl="1"/>
            <a:endParaRPr lang="ar-SA" sz="1400" dirty="0">
              <a:solidFill>
                <a:srgbClr val="202124"/>
              </a:solidFill>
              <a:latin typeface="Roboto" panose="02000000000000000000" pitchFamily="2" charset="0"/>
            </a:endParaRPr>
          </a:p>
          <a:p>
            <a:pPr algn="r" rtl="1"/>
            <a:r>
              <a:rPr lang="ar-SA" sz="1400" b="1" dirty="0">
                <a:solidFill>
                  <a:srgbClr val="FF0000"/>
                </a:solidFill>
                <a:latin typeface="Roboto" panose="02000000000000000000" pitchFamily="2" charset="0"/>
              </a:rPr>
              <a:t>تكامل البيانات من مصادر متعددة/</a:t>
            </a:r>
            <a:r>
              <a:rPr lang="ar-SA" sz="1400" b="0" i="0" dirty="0">
                <a:solidFill>
                  <a:srgbClr val="202124"/>
                </a:solidFill>
                <a:effectLst/>
                <a:latin typeface="Roboto" panose="02000000000000000000" pitchFamily="2" charset="0"/>
              </a:rPr>
              <a:t>تتدفق العديد من البيانات من مصادرها بما فيها المستشعرات، والأجهزة المحمولة، وموجزات الشبكات الاجتماعية، وموارد الويب الأخرى، في تطبيقات إنترنت الأشياء التي تنتج البيانات بتنسيقات متنوعة، وتزداد صعوبة تصفية هذه البيانات ومعالجتها بشكل فعال.</a:t>
            </a:r>
            <a:endParaRPr lang="ar-SA" sz="1400" dirty="0"/>
          </a:p>
          <a:p>
            <a:pPr algn="r" rtl="1"/>
            <a:endParaRPr lang="ar-SA" dirty="0"/>
          </a:p>
        </p:txBody>
      </p:sp>
    </p:spTree>
    <p:extLst>
      <p:ext uri="{BB962C8B-B14F-4D97-AF65-F5344CB8AC3E}">
        <p14:creationId xmlns:p14="http://schemas.microsoft.com/office/powerpoint/2010/main" val="24828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A58E48D4-33CB-374E-1AFF-AE3F0BEA3675}"/>
              </a:ext>
            </a:extLst>
          </p:cNvPr>
          <p:cNvSpPr txBox="1"/>
          <p:nvPr/>
        </p:nvSpPr>
        <p:spPr>
          <a:xfrm>
            <a:off x="251520" y="743906"/>
            <a:ext cx="8748152" cy="4278094"/>
          </a:xfrm>
          <a:prstGeom prst="rect">
            <a:avLst/>
          </a:prstGeom>
          <a:noFill/>
        </p:spPr>
        <p:txBody>
          <a:bodyPr wrap="square">
            <a:spAutoFit/>
          </a:bodyPr>
          <a:lstStyle/>
          <a:p>
            <a:pPr algn="r" rtl="1"/>
            <a:r>
              <a:rPr lang="ar-SA" sz="1600" b="0" i="0" dirty="0">
                <a:solidFill>
                  <a:srgbClr val="FF0000"/>
                </a:solidFill>
                <a:effectLst/>
                <a:latin typeface="Roboto" panose="02000000000000000000" pitchFamily="2" charset="0"/>
              </a:rPr>
              <a:t>مشكلات أمان إنترنت الأشياء </a:t>
            </a:r>
            <a:r>
              <a:rPr lang="en-US" sz="1600" b="0" i="0" dirty="0">
                <a:solidFill>
                  <a:srgbClr val="FF0000"/>
                </a:solidFill>
                <a:effectLst/>
                <a:latin typeface="Roboto" panose="02000000000000000000" pitchFamily="2" charset="0"/>
              </a:rPr>
              <a:t>loT Security Issues</a:t>
            </a:r>
            <a:br>
              <a:rPr lang="en-US" sz="1600" dirty="0"/>
            </a:br>
            <a:r>
              <a:rPr lang="ar-SA" sz="1600" b="0" i="0" dirty="0">
                <a:solidFill>
                  <a:srgbClr val="202124"/>
                </a:solidFill>
                <a:effectLst/>
                <a:latin typeface="Roboto" panose="02000000000000000000" pitchFamily="2" charset="0"/>
              </a:rPr>
              <a:t>أحد أكبر المشكلات الناشئة عن الاستخدام العالمي للإنترنت، والازدياد المتسارع في الأجهزة في إنترنت الأشياء واستخدام</a:t>
            </a:r>
            <a:r>
              <a:rPr lang="en-US" sz="1600" b="0" i="0" dirty="0">
                <a:solidFill>
                  <a:srgbClr val="202124"/>
                </a:solidFill>
                <a:effectLst/>
                <a:latin typeface="Roboto" panose="02000000000000000000" pitchFamily="2" charset="0"/>
              </a:rPr>
              <a:t> </a:t>
            </a:r>
            <a:r>
              <a:rPr lang="en-US" sz="1600" dirty="0">
                <a:solidFill>
                  <a:srgbClr val="202124"/>
                </a:solidFill>
                <a:latin typeface="Roboto" panose="02000000000000000000" pitchFamily="2" charset="0"/>
              </a:rPr>
              <a:t> </a:t>
            </a:r>
            <a:r>
              <a:rPr lang="ar-SA" sz="1600" b="0" i="0" dirty="0">
                <a:solidFill>
                  <a:srgbClr val="202124"/>
                </a:solidFill>
                <a:effectLst/>
                <a:latin typeface="Roboto" panose="02000000000000000000" pitchFamily="2" charset="0"/>
              </a:rPr>
              <a:t>السحابة هو أمان هذه البيئة الرقمية العالمية بأكملها، لقد وجدت شبكات البيانات منذ عقود عديدة، ولكن معظمها كان يتعذر الوصول إليه علنا، حيث اتسمت تلك الشبكات بوجود معدات وبروتوكولات الأمان الخاصة. إن اتصال مليارات الأجهزة على شبكات البيانات التي أصبحت جزءا من شبكة الإنترنت هو السبب في ازدياد الاختراقات الأمنية. قد تعمل أجهزة إنترنت الأشياء ببساطة على تشغيل وإطفاء إنارة الشوارع للحفاظ على الطاقة، ولكن بعضها قد يتفاعل أيضا مع البيانات الحساسة كالبيانات الطبية للأشخاص، ومن الضروري التعامل مع تلك المخاوف الأمنية وذلك بدءا من مرحلة تصميم النظام. وتتعرض شبكات إنترنت الأشياء لمجموعة متنوعة من الهجمات أكثر من الشبكات الأخرى، وتزداد قوة وتعقيد هذه الهجمات بشكل سريع ومتطور.</a:t>
            </a:r>
          </a:p>
          <a:p>
            <a:pPr algn="r" rtl="1"/>
            <a:r>
              <a:rPr lang="ar-SA" sz="1600" b="0" i="0" dirty="0">
                <a:solidFill>
                  <a:srgbClr val="FF0000"/>
                </a:solidFill>
                <a:effectLst/>
                <a:latin typeface="Roboto" panose="02000000000000000000" pitchFamily="2" charset="0"/>
              </a:rPr>
              <a:t>معايير أمان إنترنت الأشياء</a:t>
            </a:r>
            <a:endParaRPr lang="ar-SA" sz="1600" b="0" i="0" dirty="0">
              <a:solidFill>
                <a:srgbClr val="202124"/>
              </a:solidFill>
              <a:effectLst/>
              <a:latin typeface="Roboto" panose="02000000000000000000" pitchFamily="2" charset="0"/>
            </a:endParaRP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نماذج مصادقة لا مركزية موثوقة.</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تقنيات التشفير وحماية البيانات الفعالة.</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أمن الحوسبة السحابية وموثوقيتها.</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التحكم في البيانات.</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المخاوف القانونية والمسؤولية.</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نقاط ضعف الاتصالات والشبكات.</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الوصـول وحقـوق المستخدم وقوانين المشاركة لتقاسم القيمة.</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أجهزة أمنة وغير مكلفة.</a:t>
            </a:r>
          </a:p>
          <a:p>
            <a:pPr marL="285750" indent="-285750" algn="r" rtl="1">
              <a:buFont typeface="Arial" panose="020B0604020202020204" pitchFamily="34" charset="0"/>
              <a:buChar char="•"/>
            </a:pPr>
            <a:r>
              <a:rPr lang="ar-SA" sz="1600" b="0" i="0" dirty="0">
                <a:solidFill>
                  <a:srgbClr val="202124"/>
                </a:solidFill>
                <a:effectLst/>
                <a:latin typeface="Roboto" panose="02000000000000000000" pitchFamily="2" charset="0"/>
              </a:rPr>
              <a:t>إدارة سياسات الخصوصية.</a:t>
            </a:r>
            <a:endParaRPr lang="ar-SA" sz="1600" dirty="0"/>
          </a:p>
        </p:txBody>
      </p:sp>
    </p:spTree>
    <p:extLst>
      <p:ext uri="{BB962C8B-B14F-4D97-AF65-F5344CB8AC3E}">
        <p14:creationId xmlns:p14="http://schemas.microsoft.com/office/powerpoint/2010/main" val="41602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01</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490762" y="1370529"/>
            <a:ext cx="5569153" cy="769441"/>
          </a:xfrm>
          <a:prstGeom prst="rect">
            <a:avLst/>
          </a:prstGeom>
        </p:spPr>
        <p:txBody>
          <a:bodyPr wrap="none">
            <a:spAutoFit/>
          </a:bodyPr>
          <a:lstStyle/>
          <a:p>
            <a:pPr algn="r"/>
            <a:r>
              <a:rPr lang="ar-SA" sz="4400" dirty="0">
                <a:solidFill>
                  <a:schemeClr val="accent1">
                    <a:lumMod val="75000"/>
                  </a:schemeClr>
                </a:solidFill>
                <a:latin typeface="Roboto" panose="02000000000000000000" pitchFamily="2" charset="0"/>
                <a:cs typeface="Sultan bold" pitchFamily="2" charset="-78"/>
              </a:rPr>
              <a:t>الدرس الأول </a:t>
            </a:r>
            <a:r>
              <a:rPr lang="ar-SA" sz="4400" dirty="0"/>
              <a:t>منصة إنترنت الأشياء.</a:t>
            </a:r>
            <a:endParaRPr lang="en-US" altLang="zh-CN" sz="54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63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42B8F5A1-03C7-2858-B6BA-A22C9E9F4D54}"/>
              </a:ext>
            </a:extLst>
          </p:cNvPr>
          <p:cNvSpPr txBox="1"/>
          <p:nvPr/>
        </p:nvSpPr>
        <p:spPr>
          <a:xfrm>
            <a:off x="251520" y="585143"/>
            <a:ext cx="8748152" cy="2585323"/>
          </a:xfrm>
          <a:prstGeom prst="rect">
            <a:avLst/>
          </a:prstGeom>
          <a:noFill/>
        </p:spPr>
        <p:txBody>
          <a:bodyPr wrap="square">
            <a:spAutoFit/>
          </a:bodyPr>
          <a:lstStyle/>
          <a:p>
            <a:pPr algn="r" rtl="1"/>
            <a:br>
              <a:rPr lang="ar-SA" dirty="0"/>
            </a:br>
            <a:r>
              <a:rPr lang="ar-SA" b="0" i="0" dirty="0">
                <a:solidFill>
                  <a:srgbClr val="FF0000"/>
                </a:solidFill>
                <a:effectLst/>
                <a:latin typeface="Roboto" panose="02000000000000000000" pitchFamily="2" charset="0"/>
              </a:rPr>
              <a:t>أمثلة : مشكلات الأمان الشائعة بتقنيات تحديد الهوية بموجات الراديو</a:t>
            </a:r>
            <a:br>
              <a:rPr lang="ar-SA" dirty="0"/>
            </a:br>
            <a:r>
              <a:rPr lang="ar-SA" b="0" i="0" dirty="0">
                <a:solidFill>
                  <a:srgbClr val="202124"/>
                </a:solidFill>
                <a:effectLst/>
                <a:latin typeface="Roboto" panose="02000000000000000000" pitchFamily="2" charset="0"/>
              </a:rPr>
              <a:t>يعتبر بروتوكول ( </a:t>
            </a:r>
            <a:r>
              <a:rPr lang="en-US" b="0" i="0" dirty="0">
                <a:solidFill>
                  <a:srgbClr val="202124"/>
                </a:solidFill>
                <a:effectLst/>
                <a:latin typeface="Roboto" panose="02000000000000000000" pitchFamily="2" charset="0"/>
              </a:rPr>
              <a:t>RFID ) </a:t>
            </a:r>
            <a:r>
              <a:rPr lang="ar-SA" b="0" i="0" dirty="0">
                <a:solidFill>
                  <a:srgbClr val="202124"/>
                </a:solidFill>
                <a:effectLst/>
                <a:latin typeface="Roboto" panose="02000000000000000000" pitchFamily="2" charset="0"/>
              </a:rPr>
              <a:t>أحد بروتوكولات الاتصالات الأكثر استخدامًا لمعالجة بيانات تحديد الهوية في الكائنات الذكية. يستخدم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موجات الترددات اللاسلكية للتفاعل، ولتبادل البيانات دون الحاجة إلى الاتصال الجسدي.</a:t>
            </a:r>
            <a:br>
              <a:rPr lang="ar-SA" dirty="0"/>
            </a:br>
            <a:r>
              <a:rPr lang="ar-SA" b="0" i="0" dirty="0">
                <a:solidFill>
                  <a:srgbClr val="202124"/>
                </a:solidFill>
                <a:effectLst/>
                <a:latin typeface="Roboto" panose="02000000000000000000" pitchFamily="2" charset="0"/>
              </a:rPr>
              <a:t>يتكون نظام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من مكونين، وهما أجهزة إرسال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وأجهزة استقبال (</a:t>
            </a:r>
            <a:r>
              <a:rPr lang="en-US" b="0" i="0" dirty="0">
                <a:solidFill>
                  <a:srgbClr val="202124"/>
                </a:solidFill>
                <a:effectLst/>
                <a:latin typeface="Roboto" panose="02000000000000000000" pitchFamily="2" charset="0"/>
              </a:rPr>
              <a:t>RFID ) ، </a:t>
            </a:r>
            <a:r>
              <a:rPr lang="ar-SA" b="0" i="0" dirty="0">
                <a:solidFill>
                  <a:srgbClr val="202124"/>
                </a:solidFill>
                <a:effectLst/>
                <a:latin typeface="Roboto" panose="02000000000000000000" pitchFamily="2" charset="0"/>
              </a:rPr>
              <a:t>أما رمز المنتج الإلكتروني (</a:t>
            </a:r>
            <a:r>
              <a:rPr lang="en-US" b="0" i="0" dirty="0">
                <a:solidFill>
                  <a:srgbClr val="202124"/>
                </a:solidFill>
                <a:effectLst/>
                <a:latin typeface="Roboto" panose="02000000000000000000" pitchFamily="2" charset="0"/>
              </a:rPr>
              <a:t>EPC) </a:t>
            </a:r>
            <a:r>
              <a:rPr lang="ar-SA" b="0" i="0" dirty="0">
                <a:solidFill>
                  <a:srgbClr val="202124"/>
                </a:solidFill>
                <a:effectLst/>
                <a:latin typeface="Roboto" panose="02000000000000000000" pitchFamily="2" charset="0"/>
              </a:rPr>
              <a:t>فهو المعرف الفريد للكائن الذكي. تتميز رقاقات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بأنها إما نشطة أو سلبية، تسمح البطارية المدمجة بالرقاقة النشطة بالتفاعل عن بعد ما بين معرف (</a:t>
            </a:r>
            <a:r>
              <a:rPr lang="en-US" b="0" i="0" dirty="0">
                <a:solidFill>
                  <a:srgbClr val="202124"/>
                </a:solidFill>
                <a:effectLst/>
                <a:latin typeface="Roboto" panose="02000000000000000000" pitchFamily="2" charset="0"/>
              </a:rPr>
              <a:t>EPC) </a:t>
            </a:r>
            <a:r>
              <a:rPr lang="ar-SA" b="0" i="0" dirty="0">
                <a:solidFill>
                  <a:srgbClr val="202124"/>
                </a:solidFill>
                <a:effectLst/>
                <a:latin typeface="Roboto" panose="02000000000000000000" pitchFamily="2" charset="0"/>
              </a:rPr>
              <a:t>الفريد الخاص بها مع المعرفات (</a:t>
            </a:r>
            <a:r>
              <a:rPr lang="en-US" b="0" i="0" dirty="0">
                <a:solidFill>
                  <a:srgbClr val="202124"/>
                </a:solidFill>
                <a:effectLst/>
                <a:latin typeface="Roboto" panose="02000000000000000000" pitchFamily="2" charset="0"/>
              </a:rPr>
              <a:t>EPCs) </a:t>
            </a:r>
            <a:r>
              <a:rPr lang="ar-SA" b="0" i="0" dirty="0">
                <a:solidFill>
                  <a:srgbClr val="202124"/>
                </a:solidFill>
                <a:effectLst/>
                <a:latin typeface="Roboto" panose="02000000000000000000" pitchFamily="2" charset="0"/>
              </a:rPr>
              <a:t>المحيطة على مسافة محدودة. تعمل الرقاقات السلبية دون بطارية، ولا يتم قراءة البيانات إلا عندما ينشط جهاز الإرسال والاستقبال : الرقاقة في المدى القصير، مما يعرض البيانات الموجودة في رقاقة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لخطر التلاعب والتخريب والإزالة على الرغم من استخدام تقنيات التشفير لضمان الخصوصية واثبات صحة البيانات المنقولة.</a:t>
            </a:r>
            <a:endParaRPr lang="ar-SA" dirty="0"/>
          </a:p>
        </p:txBody>
      </p:sp>
    </p:spTree>
    <p:extLst>
      <p:ext uri="{BB962C8B-B14F-4D97-AF65-F5344CB8AC3E}">
        <p14:creationId xmlns:p14="http://schemas.microsoft.com/office/powerpoint/2010/main" val="33025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DBA253C3-090B-CC34-B96B-6FB70A5CF42C}"/>
              </a:ext>
            </a:extLst>
          </p:cNvPr>
          <p:cNvSpPr txBox="1"/>
          <p:nvPr/>
        </p:nvSpPr>
        <p:spPr>
          <a:xfrm>
            <a:off x="125916" y="535929"/>
            <a:ext cx="8892168" cy="4616648"/>
          </a:xfrm>
          <a:prstGeom prst="rect">
            <a:avLst/>
          </a:prstGeom>
          <a:noFill/>
        </p:spPr>
        <p:txBody>
          <a:bodyPr wrap="square">
            <a:spAutoFit/>
          </a:bodyPr>
          <a:lstStyle/>
          <a:p>
            <a:pPr algn="r" rtl="1"/>
            <a:r>
              <a:rPr lang="ar-SA" sz="2400" b="0" i="0" dirty="0">
                <a:solidFill>
                  <a:srgbClr val="00B050"/>
                </a:solidFill>
                <a:effectLst/>
                <a:latin typeface="Roboto" panose="02000000000000000000" pitchFamily="2" charset="0"/>
              </a:rPr>
              <a:t>أمثلة على نقاط الضعف الأمنية لأنظمة إنترنت الأشياء من خلال استغلال </a:t>
            </a:r>
            <a:r>
              <a:rPr lang="en-US" sz="2400" b="0" i="0" dirty="0">
                <a:solidFill>
                  <a:srgbClr val="00B050"/>
                </a:solidFill>
                <a:effectLst/>
                <a:latin typeface="Roboto" panose="02000000000000000000" pitchFamily="2" charset="0"/>
              </a:rPr>
              <a:t>RFID </a:t>
            </a:r>
          </a:p>
          <a:p>
            <a:pPr algn="r" rtl="1"/>
            <a:r>
              <a:rPr lang="ar-SA" b="0" i="0" dirty="0">
                <a:solidFill>
                  <a:srgbClr val="FF0000"/>
                </a:solidFill>
                <a:effectLst/>
                <a:latin typeface="Roboto" panose="02000000000000000000" pitchFamily="2" charset="0"/>
              </a:rPr>
              <a:t>هجوم على الموثوقية </a:t>
            </a:r>
            <a:r>
              <a:rPr lang="ar-SA" dirty="0">
                <a:solidFill>
                  <a:srgbClr val="FF0000"/>
                </a:solidFill>
                <a:latin typeface="Roboto" panose="02000000000000000000" pitchFamily="2" charset="0"/>
              </a:rPr>
              <a:t>| </a:t>
            </a:r>
            <a:r>
              <a:rPr lang="ar-SA" b="0" i="0" dirty="0">
                <a:solidFill>
                  <a:srgbClr val="FF0000"/>
                </a:solidFill>
                <a:effectLst/>
                <a:latin typeface="Roboto" panose="02000000000000000000" pitchFamily="2" charset="0"/>
              </a:rPr>
              <a:t>تعطيل رقاقة غير مصرح به</a:t>
            </a:r>
            <a:r>
              <a:rPr lang="ar-SA" dirty="0">
                <a:solidFill>
                  <a:srgbClr val="FF0000"/>
                </a:solidFill>
                <a:latin typeface="Roboto" panose="02000000000000000000" pitchFamily="2" charset="0"/>
              </a:rPr>
              <a:t> | </a:t>
            </a:r>
          </a:p>
          <a:p>
            <a:pPr algn="r" rtl="1"/>
            <a:r>
              <a:rPr lang="ar-SA" b="0" i="0" dirty="0">
                <a:solidFill>
                  <a:srgbClr val="202124"/>
                </a:solidFill>
                <a:effectLst/>
                <a:latin typeface="Roboto" panose="02000000000000000000" pitchFamily="2" charset="0"/>
              </a:rPr>
              <a:t>تتسبب هذه الهجمات في تعطيل رقاقات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 مما يجعل قارئ </a:t>
            </a:r>
            <a:r>
              <a:rPr lang="en-US" b="0" i="0" dirty="0">
                <a:solidFill>
                  <a:srgbClr val="202124"/>
                </a:solidFill>
                <a:effectLst/>
                <a:latin typeface="Roboto" panose="02000000000000000000" pitchFamily="2" charset="0"/>
              </a:rPr>
              <a:t>RFID</a:t>
            </a:r>
            <a:r>
              <a:rPr lang="ar-SA" b="0" i="0" dirty="0">
                <a:solidFill>
                  <a:srgbClr val="202124"/>
                </a:solidFill>
                <a:effectLst/>
                <a:latin typeface="Roboto" panose="02000000000000000000" pitchFamily="2" charset="0"/>
              </a:rPr>
              <a:t> يتصرف بطريقة خاطئة عند قيامه بمسحها، فمعرف رمز المنتج الإلكتروني </a:t>
            </a:r>
            <a:r>
              <a:rPr lang="en-US" b="0" i="0" dirty="0">
                <a:solidFill>
                  <a:srgbClr val="202124"/>
                </a:solidFill>
                <a:effectLst/>
                <a:latin typeface="Roboto" panose="02000000000000000000" pitchFamily="2" charset="0"/>
              </a:rPr>
              <a:t>EPC </a:t>
            </a:r>
            <a:r>
              <a:rPr lang="ar-SA" b="0" i="0" dirty="0">
                <a:solidFill>
                  <a:srgbClr val="202124"/>
                </a:solidFill>
                <a:effectLst/>
                <a:latin typeface="Roboto" panose="02000000000000000000" pitchFamily="2" charset="0"/>
              </a:rPr>
              <a:t> سيشير إلى معلومات خاطئة لا تتطابق مع خصائص وجهة رقاقة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في العادة يتم تنفيذ مثل هذا الهجوم عن بعد، ه مما يسمح للمهاجم بتغيير تصرف الرقاقة من مسافة بعيدة.</a:t>
            </a:r>
          </a:p>
          <a:p>
            <a:pPr algn="r" rtl="1"/>
            <a:endParaRPr lang="ar-SA" dirty="0"/>
          </a:p>
          <a:p>
            <a:pPr algn="r" rtl="1"/>
            <a:r>
              <a:rPr lang="ar-SA" dirty="0">
                <a:solidFill>
                  <a:srgbClr val="FF0000"/>
                </a:solidFill>
                <a:latin typeface="Roboto" panose="02000000000000000000" pitchFamily="2" charset="0"/>
              </a:rPr>
              <a:t>الهجوم على سلامة البيانات | استنساخ الرقاقات غير المصرح به |</a:t>
            </a:r>
          </a:p>
          <a:p>
            <a:pPr algn="r" rtl="1"/>
            <a:r>
              <a:rPr lang="ar-SA" b="0" i="0" dirty="0">
                <a:solidFill>
                  <a:srgbClr val="202124"/>
                </a:solidFill>
                <a:effectLst/>
                <a:latin typeface="Roboto" panose="02000000000000000000" pitchFamily="2" charset="0"/>
              </a:rPr>
              <a:t>تدرج سرقة معلومات هوية معرفات </a:t>
            </a:r>
            <a:r>
              <a:rPr lang="en-US" b="0" i="0" dirty="0">
                <a:solidFill>
                  <a:srgbClr val="202124"/>
                </a:solidFill>
                <a:effectLst/>
                <a:latin typeface="Roboto" panose="02000000000000000000" pitchFamily="2" charset="0"/>
              </a:rPr>
              <a:t>EPC ، </a:t>
            </a:r>
            <a:r>
              <a:rPr lang="ar-SA" b="0" i="0" dirty="0">
                <a:solidFill>
                  <a:srgbClr val="202124"/>
                </a:solidFill>
                <a:effectLst/>
                <a:latin typeface="Roboto" panose="02000000000000000000" pitchFamily="2" charset="0"/>
              </a:rPr>
              <a:t>وتعديل الرقاقـات مـن قبـل أجهزة قراءة </a:t>
            </a:r>
            <a:r>
              <a:rPr lang="en-US" b="0" i="0" dirty="0">
                <a:solidFill>
                  <a:srgbClr val="202124"/>
                </a:solidFill>
                <a:effectLst/>
                <a:latin typeface="Roboto" panose="02000000000000000000" pitchFamily="2" charset="0"/>
              </a:rPr>
              <a:t>RFID </a:t>
            </a:r>
            <a:r>
              <a:rPr lang="ar-SA" b="0" i="0" dirty="0">
                <a:solidFill>
                  <a:srgbClr val="202124"/>
                </a:solidFill>
                <a:effectLst/>
                <a:latin typeface="Roboto" panose="02000000000000000000" pitchFamily="2" charset="0"/>
              </a:rPr>
              <a:t>غير مصرح بها ضمن هذه الفئة، ويمكن نسخ الرقاقة بسهولة بمجرد الحصول على معلومات الهوية الخاصة بها، وبالتالي استخدامها للتحايل على آليات الأمان والحماية أو تزويرها وإنشاء ثغرات أمنية جديدة أثناء عمليات التحقق التلقائي.</a:t>
            </a:r>
            <a:br>
              <a:rPr lang="ar-SA" dirty="0"/>
            </a:br>
            <a:endParaRPr lang="ar-SA" dirty="0"/>
          </a:p>
          <a:p>
            <a:pPr algn="r" rtl="1"/>
            <a:r>
              <a:rPr lang="ar-SA" dirty="0">
                <a:solidFill>
                  <a:srgbClr val="FF0000"/>
                </a:solidFill>
                <a:latin typeface="Roboto" panose="02000000000000000000" pitchFamily="2" charset="0"/>
              </a:rPr>
              <a:t>الهجوم على السرية </a:t>
            </a:r>
          </a:p>
          <a:p>
            <a:pPr algn="r" rtl="1"/>
            <a:r>
              <a:rPr lang="ar-SA" b="0" i="0" dirty="0">
                <a:solidFill>
                  <a:srgbClr val="202124"/>
                </a:solidFill>
                <a:effectLst/>
                <a:latin typeface="Roboto" panose="02000000000000000000" pitchFamily="2" charset="0"/>
              </a:rPr>
              <a:t>قـد يـؤدي تتبع رقاقة </a:t>
            </a:r>
            <a:r>
              <a:rPr lang="en-US" b="0" i="0" dirty="0">
                <a:solidFill>
                  <a:srgbClr val="202124"/>
                </a:solidFill>
                <a:effectLst/>
                <a:latin typeface="Roboto" panose="02000000000000000000" pitchFamily="2" charset="0"/>
              </a:rPr>
              <a:t>RFID</a:t>
            </a:r>
            <a:r>
              <a:rPr lang="ar-SA" b="0" i="0" dirty="0">
                <a:solidFill>
                  <a:srgbClr val="202124"/>
                </a:solidFill>
                <a:effectLst/>
                <a:latin typeface="Roboto" panose="02000000000000000000" pitchFamily="2" charset="0"/>
              </a:rPr>
              <a:t>من خلال أجهزة القراءة غير المصرح لها إلى الكشف عن معلومات حساسة تحتويها هذه الرقاقة.</a:t>
            </a:r>
            <a:br>
              <a:rPr lang="ar-SA" dirty="0"/>
            </a:br>
            <a:br>
              <a:rPr lang="ar-SA" dirty="0">
                <a:solidFill>
                  <a:srgbClr val="FF0000"/>
                </a:solidFill>
                <a:latin typeface="Roboto" panose="02000000000000000000" pitchFamily="2" charset="0"/>
              </a:rPr>
            </a:br>
            <a:r>
              <a:rPr lang="ar-SA" dirty="0">
                <a:solidFill>
                  <a:srgbClr val="FF0000"/>
                </a:solidFill>
                <a:latin typeface="Roboto" panose="02000000000000000000" pitchFamily="2" charset="0"/>
              </a:rPr>
              <a:t>هجوم على الإتاحة ( التوفر) |هجوم إيقاف الخدمة </a:t>
            </a:r>
            <a:r>
              <a:rPr lang="en-US" dirty="0">
                <a:solidFill>
                  <a:srgbClr val="FF0000"/>
                </a:solidFill>
                <a:latin typeface="Roboto" panose="02000000000000000000" pitchFamily="2" charset="0"/>
              </a:rPr>
              <a:t>DOS</a:t>
            </a:r>
            <a:r>
              <a:rPr lang="ar-SA" dirty="0">
                <a:solidFill>
                  <a:srgbClr val="FF0000"/>
                </a:solidFill>
                <a:latin typeface="Roboto" panose="02000000000000000000" pitchFamily="2" charset="0"/>
              </a:rPr>
              <a:t> | </a:t>
            </a:r>
          </a:p>
          <a:p>
            <a:pPr algn="r" rtl="1"/>
            <a:r>
              <a:rPr lang="ar-SA" b="0" i="0" dirty="0">
                <a:solidFill>
                  <a:srgbClr val="202124"/>
                </a:solidFill>
                <a:effectLst/>
                <a:latin typeface="Roboto" panose="02000000000000000000" pitchFamily="2" charset="0"/>
              </a:rPr>
              <a:t>يتم ذلك بتشويش النظام من خلال التداخلات اللاسلكية أو بحجب الإشارات اللاسلكية أو بتعطيل رقاقة </a:t>
            </a:r>
            <a:r>
              <a:rPr lang="en-US" b="0" i="0" dirty="0">
                <a:solidFill>
                  <a:srgbClr val="202124"/>
                </a:solidFill>
                <a:effectLst/>
                <a:latin typeface="Roboto" panose="02000000000000000000" pitchFamily="2" charset="0"/>
              </a:rPr>
              <a:t>RFID</a:t>
            </a:r>
            <a:endParaRPr lang="ar-SA" dirty="0"/>
          </a:p>
        </p:txBody>
      </p:sp>
    </p:spTree>
    <p:extLst>
      <p:ext uri="{BB962C8B-B14F-4D97-AF65-F5344CB8AC3E}">
        <p14:creationId xmlns:p14="http://schemas.microsoft.com/office/powerpoint/2010/main" val="21357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9A2AF8A8-FBD3-468C-69E0-6FAA0FBAC800}"/>
              </a:ext>
            </a:extLst>
          </p:cNvPr>
          <p:cNvSpPr txBox="1"/>
          <p:nvPr/>
        </p:nvSpPr>
        <p:spPr>
          <a:xfrm>
            <a:off x="144328" y="585143"/>
            <a:ext cx="8822687" cy="3139321"/>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شبكة الاستشعار اللاسلكية  </a:t>
            </a:r>
            <a:r>
              <a:rPr lang="en-US" b="0" i="0" dirty="0">
                <a:solidFill>
                  <a:srgbClr val="FF0000"/>
                </a:solidFill>
                <a:effectLst/>
                <a:latin typeface="Roboto" panose="02000000000000000000" pitchFamily="2" charset="0"/>
              </a:rPr>
              <a:t>Wireless sensor network</a:t>
            </a:r>
            <a:endParaRPr lang="ar-SA" b="0" i="0" dirty="0">
              <a:solidFill>
                <a:srgbClr val="FF000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تتكون شبكة المستشعرات اللاسلكية </a:t>
            </a:r>
            <a:r>
              <a:rPr lang="en-US" b="0" i="0" dirty="0">
                <a:solidFill>
                  <a:srgbClr val="00B050"/>
                </a:solidFill>
                <a:effectLst/>
                <a:latin typeface="Roboto" panose="02000000000000000000" pitchFamily="2" charset="0"/>
              </a:rPr>
              <a:t>WSN </a:t>
            </a:r>
            <a:r>
              <a:rPr lang="ar-SA" b="0" i="0" dirty="0">
                <a:solidFill>
                  <a:srgbClr val="00B050"/>
                </a:solidFill>
                <a:effectLst/>
                <a:latin typeface="Roboto" panose="02000000000000000000" pitchFamily="2" charset="0"/>
              </a:rPr>
              <a:t> من مستشعرات مستقلة مشتتة تراقب الظروف المادية أو البيئية التي تنقل البيانات بشكل جماعي إلى موقع مركزي.</a:t>
            </a:r>
          </a:p>
          <a:p>
            <a:pPr algn="r" rtl="1"/>
            <a:endParaRPr lang="ar-SA" dirty="0"/>
          </a:p>
          <a:p>
            <a:pPr algn="r" rtl="1"/>
            <a:r>
              <a:rPr lang="ar-SA" b="0" i="0" dirty="0">
                <a:solidFill>
                  <a:srgbClr val="FF0000"/>
                </a:solidFill>
                <a:effectLst/>
                <a:latin typeface="Roboto" panose="02000000000000000000" pitchFamily="2" charset="0"/>
              </a:rPr>
              <a:t>مشكلات الأمان مع تقنيات شبكات الاستشعار اللاسلكية</a:t>
            </a:r>
            <a:endParaRPr lang="en-US" dirty="0"/>
          </a:p>
          <a:p>
            <a:pPr algn="r" rtl="1"/>
            <a:r>
              <a:rPr lang="ar-SA" b="0" i="0" dirty="0">
                <a:solidFill>
                  <a:srgbClr val="202124"/>
                </a:solidFill>
                <a:effectLst/>
                <a:latin typeface="Roboto" panose="02000000000000000000" pitchFamily="2" charset="0"/>
              </a:rPr>
              <a:t>تعتبر شبكات الاستشعار اللاسلكية (</a:t>
            </a:r>
            <a:r>
              <a:rPr lang="en-US" b="0" i="0" dirty="0">
                <a:solidFill>
                  <a:srgbClr val="202124"/>
                </a:solidFill>
                <a:effectLst/>
                <a:latin typeface="Roboto" panose="02000000000000000000" pitchFamily="2" charset="0"/>
              </a:rPr>
              <a:t>WSN) </a:t>
            </a:r>
            <a:r>
              <a:rPr lang="ar-SA" b="0" i="0" dirty="0">
                <a:solidFill>
                  <a:srgbClr val="202124"/>
                </a:solidFill>
                <a:effectLst/>
                <a:latin typeface="Roboto" panose="02000000000000000000" pitchFamily="2" charset="0"/>
              </a:rPr>
              <a:t>مسؤولة عن نقل البيانات والمعلومات بين الكائنات الذكية في أنظمة إنترنت الأشياء، وتتألف هذه الشبكات من عقد مستقلة تتواصل بتردد وقدرة محدودة، كما تتكون عقدة الاتصال من بطارية ومستشعر وذاكرة وجهاز إرسال واستقبال لاسلكي ومعالج دقيق. ونظرا لمدى الاتصال المحدود، يكون لكل عقدة مستشعر. يتم ترحيل المعلومات بين المصدر والمحطة  الأساسية في مراحل متعددة، وتقوم المستشعرات اللاسلكية بجمع ونقل البيانات المطلوبة بالتنسيق مع العقد الأخرى للتوجيه إلى النظام المركزي، وتتسم المستشعرات اللاسلكية بقدرات حاسوبية محدودة وطاقة محدودة كذلك، مما يجعل العديد من طرق الحماية التقليدية صعبة أو مستحيلة التنفيذ.</a:t>
            </a:r>
            <a:endParaRPr lang="ar-SA" dirty="0"/>
          </a:p>
        </p:txBody>
      </p:sp>
    </p:spTree>
    <p:extLst>
      <p:ext uri="{BB962C8B-B14F-4D97-AF65-F5344CB8AC3E}">
        <p14:creationId xmlns:p14="http://schemas.microsoft.com/office/powerpoint/2010/main" val="31083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F02C69EC-7060-4A7E-CC54-4FC1FF6FFB95}"/>
              </a:ext>
            </a:extLst>
          </p:cNvPr>
          <p:cNvSpPr txBox="1"/>
          <p:nvPr/>
        </p:nvSpPr>
        <p:spPr>
          <a:xfrm>
            <a:off x="135294" y="585143"/>
            <a:ext cx="8892168" cy="954107"/>
          </a:xfrm>
          <a:prstGeom prst="rect">
            <a:avLst/>
          </a:prstGeom>
          <a:noFill/>
        </p:spPr>
        <p:txBody>
          <a:bodyPr wrap="square">
            <a:spAutoFit/>
          </a:bodyPr>
          <a:lstStyle/>
          <a:p>
            <a:pPr algn="r" rtl="1"/>
            <a:r>
              <a:rPr lang="ar-SA" sz="2000" b="0" i="0" dirty="0">
                <a:solidFill>
                  <a:srgbClr val="FF0000"/>
                </a:solidFill>
                <a:effectLst/>
                <a:latin typeface="Roboto" panose="02000000000000000000" pitchFamily="2" charset="0"/>
              </a:rPr>
              <a:t>مخاوف تتعلق بالأمان والخصوصية </a:t>
            </a:r>
            <a:r>
              <a:rPr lang="en-US" sz="2000" b="0" i="0" dirty="0">
                <a:solidFill>
                  <a:srgbClr val="FF0000"/>
                </a:solidFill>
                <a:effectLst/>
                <a:latin typeface="Roboto" panose="02000000000000000000" pitchFamily="2" charset="0"/>
              </a:rPr>
              <a:t>Security and Privacy Concerns</a:t>
            </a:r>
            <a:endParaRPr lang="ar-SA" sz="2000"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يمكن أن يشكل أي جهاز متصل بالشبكة جزءا محتملا من البنية التحتية لإنترنت الأشياء وبياناتها الحساسة. تعتبر المخاوف بشأن أمن البيانات وخصوصيتها مهمة جدا حيث يرتبط مستوى تعقيد الأنظمة بوجود المزيد من نقاط الضعف المتعلقة بتوفير خدمات إنترنت الأشياء.</a:t>
            </a:r>
            <a:endParaRPr lang="ar-SA" dirty="0"/>
          </a:p>
        </p:txBody>
      </p:sp>
      <p:sp>
        <p:nvSpPr>
          <p:cNvPr id="6" name="مربع نص 5">
            <a:extLst>
              <a:ext uri="{FF2B5EF4-FFF2-40B4-BE49-F238E27FC236}">
                <a16:creationId xmlns:a16="http://schemas.microsoft.com/office/drawing/2014/main" id="{2B1B1E84-56F4-38F0-07D8-2BBD89CE9E40}"/>
              </a:ext>
            </a:extLst>
          </p:cNvPr>
          <p:cNvSpPr txBox="1"/>
          <p:nvPr/>
        </p:nvSpPr>
        <p:spPr>
          <a:xfrm>
            <a:off x="0" y="1539250"/>
            <a:ext cx="8172400" cy="3539430"/>
          </a:xfrm>
          <a:prstGeom prst="rect">
            <a:avLst/>
          </a:prstGeom>
          <a:noFill/>
        </p:spPr>
        <p:txBody>
          <a:bodyPr wrap="square">
            <a:spAutoFit/>
          </a:bodyPr>
          <a:lstStyle/>
          <a:p>
            <a:pPr algn="r" rtl="1"/>
            <a:r>
              <a:rPr lang="ar-SA" sz="1400" b="1" i="0" dirty="0">
                <a:solidFill>
                  <a:srgbClr val="202124"/>
                </a:solidFill>
                <a:effectLst/>
                <a:latin typeface="Roboto" panose="02000000000000000000" pitchFamily="2" charset="0"/>
              </a:rPr>
              <a:t>يجب أن تثبت أجهزة إنترنت الأشياء هويتها للحفاظ على الموثوقية، وعليها التقليل من البيانات المخزنة محليا لحماية الخصوصية، نظرا لوجود أجهزة إنترنت الأشياء في كل مكان في البيئة المحيطة، فإن الأمان المادي مهم أيضا، ويؤدي هذا إلى الحاجة إلى تصميم حماية لاختراقات الأجهزة بحيث يصعب استخراج العناصر الحساسة مثل البيانات الشخصية أو مفاتيح التشفير أو بيانات الاعتماد، كما يجب تحديث البرامج بشكل مستمر لضمان استمرارية الخدمة لمدة طويلة.</a:t>
            </a:r>
          </a:p>
          <a:p>
            <a:pPr algn="r" rtl="1"/>
            <a:br>
              <a:rPr lang="ar-SA" sz="1400" b="1" dirty="0"/>
            </a:br>
            <a:r>
              <a:rPr lang="ar-SA" sz="1400" b="1" i="0" dirty="0">
                <a:solidFill>
                  <a:srgbClr val="202124"/>
                </a:solidFill>
                <a:effectLst/>
                <a:latin typeface="Roboto" panose="02000000000000000000" pitchFamily="2" charset="0"/>
              </a:rPr>
              <a:t>يمثل هذا المستوى من نظام إنترنت الأشياء الاتصال والمراسلة بين أجهزة إنترنت الأشياء والخدمات السحابية، وعادة ما تدمج اتصالات الإنترنت بين الشبكات الخاصة والعامة، لذا فإن تأمين حركة نقل البيانات أمر بالغ الأهمية، تتواصل العديد من أجهزة إنترنت الأشياء أيضا من خلال بروتوكولات أخرى غير </a:t>
            </a:r>
            <a:r>
              <a:rPr lang="en-US" sz="1400" b="1" i="0" dirty="0">
                <a:solidFill>
                  <a:srgbClr val="202124"/>
                </a:solidFill>
                <a:effectLst/>
                <a:latin typeface="Roboto" panose="02000000000000000000" pitchFamily="2" charset="0"/>
              </a:rPr>
              <a:t>Wi-Fi. </a:t>
            </a:r>
            <a:r>
              <a:rPr lang="ar-SA" sz="1400" b="1" i="0" dirty="0">
                <a:solidFill>
                  <a:srgbClr val="202124"/>
                </a:solidFill>
                <a:effectLst/>
                <a:latin typeface="Roboto" panose="02000000000000000000" pitchFamily="2" charset="0"/>
              </a:rPr>
              <a:t>تعد بوابة إنترنت الأشياء المسؤولة عن الحفاظ على السرية والسلامة والتوافر عند الترجمة بين البروتوكولات اللاسلكية المختلفة.</a:t>
            </a:r>
            <a:endParaRPr lang="ar-SA" sz="1400" b="1" dirty="0"/>
          </a:p>
          <a:p>
            <a:pPr algn="r" rtl="1"/>
            <a:br>
              <a:rPr lang="ar-SA" sz="1400" b="1" dirty="0"/>
            </a:br>
            <a:r>
              <a:rPr lang="ar-SA" sz="1400" b="1" i="0" dirty="0">
                <a:solidFill>
                  <a:srgbClr val="202124"/>
                </a:solidFill>
                <a:effectLst/>
                <a:latin typeface="Roboto" panose="02000000000000000000" pitchFamily="2" charset="0"/>
              </a:rPr>
              <a:t>يمثل هذا المستوى نظام إدارة إنترنت الأشياء، وهو المسؤول عن إدارة الأجهزة والمستخدمين وتنفيذ السياسات والقواعد وتنسيق الأتمتة عبر الأجهزة، يعد التحكم في الوصول القائم على الوظيفة لإدارة هوية المستخدمين والأجهزة والإجراءات المصرح لهم باتخاذها أمرا بالغ الأهمية في هذا المستوى، ويجب تمكين تتبع الإجراءات لضمان إمكانية تحديد الأجهزة التي يحتمل تعرضها للخطر عند اكتشاف سلوك غير طبيعي.</a:t>
            </a:r>
          </a:p>
          <a:p>
            <a:pPr algn="r" rtl="1"/>
            <a:br>
              <a:rPr lang="ar-SA" sz="1400" b="1" dirty="0"/>
            </a:br>
            <a:r>
              <a:rPr lang="ar-SA" sz="1400" b="1" i="0" dirty="0">
                <a:solidFill>
                  <a:srgbClr val="202124"/>
                </a:solidFill>
                <a:effectLst/>
                <a:latin typeface="Roboto" panose="02000000000000000000" pitchFamily="2" charset="0"/>
              </a:rPr>
              <a:t>غالبـا مـا يـوصـف تحليل البيانات الكبيرة المجمعة الناتجـة عـن إنترنت الأشياء بأنـه الجانب الأكثر قيمة في إنترنت الأشياء لمقدمي الخدمات، ويعد الحفاظ على خصوصية البيانات أولويـة قـصـوى للهيئـات الحكوميـة كهيئة الاتصالات وتقنية المعلومات المملكة العربية السعودية، ولجنة التجارة الفيدرالية</a:t>
            </a:r>
            <a:br>
              <a:rPr lang="en-US" sz="1400" b="1" dirty="0"/>
            </a:br>
            <a:r>
              <a:rPr lang="ar-SA" sz="1400" b="1" i="0" dirty="0">
                <a:solidFill>
                  <a:srgbClr val="202124"/>
                </a:solidFill>
                <a:effectLst/>
                <a:latin typeface="Roboto" panose="02000000000000000000" pitchFamily="2" charset="0"/>
              </a:rPr>
              <a:t>في الولايات المتحدة الأمريكية، ووكالة أمن الشبكات والمعلومات الاتحاد الأوروبي، حيـث تـصـدر هـذه الهيئـات إرشـادات متطلبات الأمان المسبقة بالخصوصية.</a:t>
            </a:r>
            <a:endParaRPr lang="ar-SA" sz="1400" b="1" dirty="0"/>
          </a:p>
        </p:txBody>
      </p:sp>
      <p:pic>
        <p:nvPicPr>
          <p:cNvPr id="8" name="صورة 7">
            <a:extLst>
              <a:ext uri="{FF2B5EF4-FFF2-40B4-BE49-F238E27FC236}">
                <a16:creationId xmlns:a16="http://schemas.microsoft.com/office/drawing/2014/main" id="{7DC4A438-F19A-E26D-93E9-8881D40AB559}"/>
              </a:ext>
            </a:extLst>
          </p:cNvPr>
          <p:cNvPicPr>
            <a:picLocks noChangeAspect="1"/>
          </p:cNvPicPr>
          <p:nvPr/>
        </p:nvPicPr>
        <p:blipFill>
          <a:blip r:embed="rId2"/>
          <a:stretch>
            <a:fillRect/>
          </a:stretch>
        </p:blipFill>
        <p:spPr>
          <a:xfrm>
            <a:off x="8122979" y="1481957"/>
            <a:ext cx="763548" cy="820636"/>
          </a:xfrm>
          <a:prstGeom prst="rect">
            <a:avLst/>
          </a:prstGeom>
        </p:spPr>
      </p:pic>
      <p:pic>
        <p:nvPicPr>
          <p:cNvPr id="10" name="صورة 9">
            <a:extLst>
              <a:ext uri="{FF2B5EF4-FFF2-40B4-BE49-F238E27FC236}">
                <a16:creationId xmlns:a16="http://schemas.microsoft.com/office/drawing/2014/main" id="{4659AFBE-E01C-51D8-43D7-BF8FA53F780D}"/>
              </a:ext>
            </a:extLst>
          </p:cNvPr>
          <p:cNvPicPr>
            <a:picLocks noChangeAspect="1"/>
          </p:cNvPicPr>
          <p:nvPr/>
        </p:nvPicPr>
        <p:blipFill>
          <a:blip r:embed="rId3"/>
          <a:stretch>
            <a:fillRect/>
          </a:stretch>
        </p:blipFill>
        <p:spPr>
          <a:xfrm>
            <a:off x="8103958" y="2359886"/>
            <a:ext cx="784956" cy="913403"/>
          </a:xfrm>
          <a:prstGeom prst="rect">
            <a:avLst/>
          </a:prstGeom>
        </p:spPr>
      </p:pic>
      <p:pic>
        <p:nvPicPr>
          <p:cNvPr id="12" name="صورة 11">
            <a:extLst>
              <a:ext uri="{FF2B5EF4-FFF2-40B4-BE49-F238E27FC236}">
                <a16:creationId xmlns:a16="http://schemas.microsoft.com/office/drawing/2014/main" id="{AB41EB39-8B74-93DA-4F40-6C04A4F4179D}"/>
              </a:ext>
            </a:extLst>
          </p:cNvPr>
          <p:cNvPicPr>
            <a:picLocks noChangeAspect="1"/>
          </p:cNvPicPr>
          <p:nvPr/>
        </p:nvPicPr>
        <p:blipFill>
          <a:blip r:embed="rId4"/>
          <a:stretch>
            <a:fillRect/>
          </a:stretch>
        </p:blipFill>
        <p:spPr>
          <a:xfrm>
            <a:off x="8172400" y="3373193"/>
            <a:ext cx="706461" cy="720732"/>
          </a:xfrm>
          <a:prstGeom prst="rect">
            <a:avLst/>
          </a:prstGeom>
        </p:spPr>
      </p:pic>
      <p:pic>
        <p:nvPicPr>
          <p:cNvPr id="14" name="صورة 13">
            <a:extLst>
              <a:ext uri="{FF2B5EF4-FFF2-40B4-BE49-F238E27FC236}">
                <a16:creationId xmlns:a16="http://schemas.microsoft.com/office/drawing/2014/main" id="{AB3A3464-4A03-5D8A-8B3C-C520735AAA74}"/>
              </a:ext>
            </a:extLst>
          </p:cNvPr>
          <p:cNvPicPr>
            <a:picLocks noChangeAspect="1"/>
          </p:cNvPicPr>
          <p:nvPr/>
        </p:nvPicPr>
        <p:blipFill>
          <a:blip r:embed="rId5"/>
          <a:stretch>
            <a:fillRect/>
          </a:stretch>
        </p:blipFill>
        <p:spPr>
          <a:xfrm>
            <a:off x="8141985" y="4222364"/>
            <a:ext cx="784956" cy="856316"/>
          </a:xfrm>
          <a:prstGeom prst="rect">
            <a:avLst/>
          </a:prstGeom>
        </p:spPr>
      </p:pic>
    </p:spTree>
    <p:extLst>
      <p:ext uri="{BB962C8B-B14F-4D97-AF65-F5344CB8AC3E}">
        <p14:creationId xmlns:p14="http://schemas.microsoft.com/office/powerpoint/2010/main" val="15317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29CF5726-0A6F-E97E-7214-B11F72879332}"/>
              </a:ext>
            </a:extLst>
          </p:cNvPr>
          <p:cNvSpPr txBox="1"/>
          <p:nvPr/>
        </p:nvSpPr>
        <p:spPr>
          <a:xfrm>
            <a:off x="144328" y="585143"/>
            <a:ext cx="8854128" cy="4524315"/>
          </a:xfrm>
          <a:prstGeom prst="rect">
            <a:avLst/>
          </a:prstGeom>
          <a:noFill/>
        </p:spPr>
        <p:txBody>
          <a:bodyPr wrap="square">
            <a:spAutoFit/>
          </a:bodyPr>
          <a:lstStyle/>
          <a:p>
            <a:pPr algn="r" rtl="1"/>
            <a:r>
              <a:rPr lang="ar-SA" sz="1600" b="0" i="0" dirty="0">
                <a:solidFill>
                  <a:srgbClr val="FF0000"/>
                </a:solidFill>
                <a:effectLst/>
                <a:latin typeface="Roboto" panose="02000000000000000000" pitchFamily="2" charset="0"/>
              </a:rPr>
              <a:t>أساليب التغلب على التحديات الأمنية </a:t>
            </a:r>
            <a:r>
              <a:rPr lang="en-US" sz="1600" b="0" i="0" dirty="0">
                <a:solidFill>
                  <a:srgbClr val="FF0000"/>
                </a:solidFill>
                <a:effectLst/>
                <a:latin typeface="Roboto" panose="02000000000000000000" pitchFamily="2" charset="0"/>
              </a:rPr>
              <a:t>Approaches to Solving Security Challenges</a:t>
            </a:r>
            <a:endParaRPr lang="ar-SA" sz="1600"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يجب مراعاة الأمان أثناء مرحلة تصميم نظام إنترنت الأشياء. تبدأ مرحلة حماية النظام في مرحلة التصميم على مستوى الأجهزة والبنية التحتية للاتصالات ومستوى نظام التشغيل، متبوعة بمستوى التصميم لتتوسع حتى نشر التطبيق. يجب على الشركات والمؤسسات الحكومية اتباع سياسات حماية البيانات والامتثال للتشريعات المحلية. ويتعين على مهندسي الشبكات والحماية ذوي الخبرة والمتخصصين في تصميم أنظمة إنترنت الأشياء اختبار وتأمين أجهزة وشبكات إنترنت الأشياء وذلك بتطبيق أفضل الممارسات في مجال الأمن السيبراني. يجب على هؤلاء المهندسين الجمع بين المعرفة التقنية والخبرة الميدانيـة مـن مـجـالات الحوسبة المختلفة.</a:t>
            </a:r>
          </a:p>
          <a:p>
            <a:pPr algn="r" rtl="1"/>
            <a:endParaRPr lang="ar-SA" sz="1600" dirty="0"/>
          </a:p>
          <a:p>
            <a:pPr algn="r" rtl="1"/>
            <a:r>
              <a:rPr lang="ar-SA" sz="1600" b="0" i="0" dirty="0">
                <a:solidFill>
                  <a:srgbClr val="FF0000"/>
                </a:solidFill>
                <a:effectLst/>
                <a:latin typeface="Roboto" panose="02000000000000000000" pitchFamily="2" charset="0"/>
              </a:rPr>
              <a:t>مخاوف الخصوصية </a:t>
            </a:r>
            <a:r>
              <a:rPr lang="en-US" sz="1600" b="0" i="0" dirty="0">
                <a:solidFill>
                  <a:srgbClr val="FF0000"/>
                </a:solidFill>
                <a:effectLst/>
                <a:latin typeface="Roboto" panose="02000000000000000000" pitchFamily="2" charset="0"/>
              </a:rPr>
              <a:t>Privacy Concerns</a:t>
            </a:r>
            <a:endParaRPr lang="ar-SA" sz="1600"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يختلف مفهوم الخصوصية باختلاف الثقافات، كما يتطور ويتغير بمرور الوقت، ففي الماضي كان أمر تركيب كاميرات المراقبة يعتبر انتهاكا للخصوصية، لكنه الآن أصبح أكثر انتشارا وقبولا على نطاق واسع، ويعد إنترنت الأشياء مزيجا من التطبيقات العامة والتجارية التي تنتج عنها الكثير من البيانات، ومن الضروري توجيه الاهتمام بمن لهم حق الوصول والتحكم في تلك البيانات، كما يجب فرض الخصوصية على  معلومات التعريف الشخصية في أنظمة إنترنت الأشياء، ويجب فرض القيود على التخزين والكشف عن البيانات، ويجب كذلك وضع إطار ملائم للخصوصية والحماية، ويجب ضمان أن تكون البيانات خاصة وآمنة.</a:t>
            </a:r>
          </a:p>
          <a:p>
            <a:pPr algn="r" rtl="1"/>
            <a:br>
              <a:rPr lang="ar-SA" sz="1600" dirty="0"/>
            </a:br>
            <a:r>
              <a:rPr lang="ar-SA" sz="1600" b="0" i="0" dirty="0">
                <a:solidFill>
                  <a:srgbClr val="FF0000"/>
                </a:solidFill>
                <a:effectLst/>
                <a:latin typeface="Roboto" panose="02000000000000000000" pitchFamily="2" charset="0"/>
              </a:rPr>
              <a:t>التنظيم الحكومي </a:t>
            </a:r>
            <a:r>
              <a:rPr lang="en-US" sz="1600" b="0" i="0" dirty="0">
                <a:solidFill>
                  <a:srgbClr val="FF0000"/>
                </a:solidFill>
                <a:effectLst/>
                <a:latin typeface="Roboto" panose="02000000000000000000" pitchFamily="2" charset="0"/>
              </a:rPr>
              <a:t>Governmental Regulation</a:t>
            </a:r>
            <a:endParaRPr lang="ar-SA" sz="1600"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أثار النمو السريع لتطبيقات إنترنت الأشياء العديد من المخاوف حول قضايا خصوصية البيانات والهجمات الضارة التي يمكن أن</a:t>
            </a:r>
            <a:br>
              <a:rPr lang="ar-SA" sz="1600" dirty="0"/>
            </a:br>
            <a:r>
              <a:rPr lang="ar-SA" sz="1600" b="0" i="0" dirty="0">
                <a:solidFill>
                  <a:srgbClr val="202124"/>
                </a:solidFill>
                <a:effectLst/>
                <a:latin typeface="Roboto" panose="02000000000000000000" pitchFamily="2" charset="0"/>
              </a:rPr>
              <a:t>تعطل العمليات الهامة الحكومية أو الصناعية. بدأت الحكومات في جميع أنحاء العالم بالتركيز علـى حـل هـذه المشكلة من خلال</a:t>
            </a:r>
            <a:br>
              <a:rPr lang="ar-SA" sz="1600" dirty="0"/>
            </a:br>
            <a:r>
              <a:rPr lang="ar-SA" sz="1600" b="0" i="0" dirty="0">
                <a:solidFill>
                  <a:srgbClr val="202124"/>
                </a:solidFill>
                <a:effectLst/>
                <a:latin typeface="Roboto" panose="02000000000000000000" pitchFamily="2" charset="0"/>
              </a:rPr>
              <a:t>المبادرات التنظيمية والتشريعية التي تشمل النظم البيئية لإنترنت الأشياء.</a:t>
            </a:r>
            <a:br>
              <a:rPr lang="ar-SA" sz="1600" dirty="0"/>
            </a:br>
            <a:endParaRPr lang="ar-SA" sz="1600" dirty="0"/>
          </a:p>
        </p:txBody>
      </p:sp>
    </p:spTree>
    <p:extLst>
      <p:ext uri="{BB962C8B-B14F-4D97-AF65-F5344CB8AC3E}">
        <p14:creationId xmlns:p14="http://schemas.microsoft.com/office/powerpoint/2010/main" val="1632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DE39EE72-C355-9C2D-3C9D-511E6CB4C60D}"/>
              </a:ext>
            </a:extLst>
          </p:cNvPr>
          <p:cNvSpPr txBox="1"/>
          <p:nvPr/>
        </p:nvSpPr>
        <p:spPr>
          <a:xfrm>
            <a:off x="4932040" y="915566"/>
            <a:ext cx="3942184" cy="3970318"/>
          </a:xfrm>
          <a:prstGeom prst="rect">
            <a:avLst/>
          </a:prstGeom>
          <a:solidFill>
            <a:schemeClr val="accent2"/>
          </a:solidFill>
        </p:spPr>
        <p:txBody>
          <a:bodyPr wrap="square">
            <a:spAutoFit/>
          </a:bodyPr>
          <a:lstStyle>
            <a:defPPr>
              <a:defRPr lang="zh-CN"/>
            </a:defPPr>
            <a:lvl1pPr algn="r" rtl="1">
              <a:defRPr b="0" i="0">
                <a:solidFill>
                  <a:schemeClr val="bg1"/>
                </a:solidFill>
                <a:effectLst/>
                <a:latin typeface="Roboto" panose="02000000000000000000" pitchFamily="2" charset="0"/>
              </a:defRPr>
            </a:lvl1pPr>
          </a:lstStyle>
          <a:p>
            <a:r>
              <a:rPr lang="ar-SA" dirty="0"/>
              <a:t>هيئة الاتصالات وتقنية المعلومات</a:t>
            </a:r>
            <a:br>
              <a:rPr lang="en-US" dirty="0"/>
            </a:br>
            <a:r>
              <a:rPr lang="ar-SA" dirty="0">
                <a:solidFill>
                  <a:srgbClr val="FFFF00"/>
                </a:solidFill>
              </a:rPr>
              <a:t>الإطار التنظيمي لإنترنت الأشياء </a:t>
            </a:r>
            <a:r>
              <a:rPr lang="en-US" dirty="0">
                <a:solidFill>
                  <a:srgbClr val="FFFF00"/>
                </a:solidFill>
              </a:rPr>
              <a:t>loT Regulatory Framework</a:t>
            </a:r>
            <a:br>
              <a:rPr lang="en-US" dirty="0"/>
            </a:br>
            <a:r>
              <a:rPr lang="ar-SA" dirty="0"/>
              <a:t>تهدف المملكة العربية السعودية إلى أن تصبح دولة رائدة في تطوير وتطبيق تقنيات وخدمات إنترنت الأشياء، وقد طورت هيئة الاتصالات وتقنية المعلومات الإطار التنظيمي لإنترنت الأشياء لتنظيم متطلبات توفير خدمة إنترنت الأشياء لدعم هذا المسعى، يحدد إطار العمل اللوائح الخاصة بمعدات إنترنت الأشياء، ومعرفات إنترنت الأشياء مثل عناوين </a:t>
            </a:r>
            <a:r>
              <a:rPr lang="en-US" dirty="0"/>
              <a:t>IP </a:t>
            </a:r>
            <a:r>
              <a:rPr lang="ar-SA" dirty="0"/>
              <a:t>التي تميز الكائنات بصورة فريدة لتسهيل الاتصالات وتقنيات إنترنت الأشياء الأخرى. وبالإضافة إلى ذلك، يتضمن الإطار التنظيمي لإنترنت الأشياء أساسيات أخرى ومعايير مقدمي خدمات إنترنت الأشياء، مثل التواصل مع المستفيدين فيما يتعلق بأهمية الشبكة وأمن البيانات وإرشادات حمايتها. </a:t>
            </a:r>
          </a:p>
        </p:txBody>
      </p:sp>
      <p:pic>
        <p:nvPicPr>
          <p:cNvPr id="6" name="صورة 5">
            <a:extLst>
              <a:ext uri="{FF2B5EF4-FFF2-40B4-BE49-F238E27FC236}">
                <a16:creationId xmlns:a16="http://schemas.microsoft.com/office/drawing/2014/main" id="{AFF7C480-D28D-09D5-4A67-5007AC991E9C}"/>
              </a:ext>
            </a:extLst>
          </p:cNvPr>
          <p:cNvPicPr>
            <a:picLocks noChangeAspect="1"/>
          </p:cNvPicPr>
          <p:nvPr/>
        </p:nvPicPr>
        <p:blipFill>
          <a:blip r:embed="rId2"/>
          <a:stretch>
            <a:fillRect/>
          </a:stretch>
        </p:blipFill>
        <p:spPr>
          <a:xfrm>
            <a:off x="6360879" y="572922"/>
            <a:ext cx="2638793" cy="628738"/>
          </a:xfrm>
          <a:prstGeom prst="rect">
            <a:avLst/>
          </a:prstGeom>
        </p:spPr>
      </p:pic>
      <p:pic>
        <p:nvPicPr>
          <p:cNvPr id="8" name="صورة 7">
            <a:extLst>
              <a:ext uri="{FF2B5EF4-FFF2-40B4-BE49-F238E27FC236}">
                <a16:creationId xmlns:a16="http://schemas.microsoft.com/office/drawing/2014/main" id="{AFB13A0E-1883-4BAA-8B92-8C4398F4189F}"/>
              </a:ext>
            </a:extLst>
          </p:cNvPr>
          <p:cNvPicPr>
            <a:picLocks noChangeAspect="1"/>
          </p:cNvPicPr>
          <p:nvPr/>
        </p:nvPicPr>
        <p:blipFill>
          <a:blip r:embed="rId3"/>
          <a:stretch>
            <a:fillRect/>
          </a:stretch>
        </p:blipFill>
        <p:spPr>
          <a:xfrm>
            <a:off x="144328" y="1059582"/>
            <a:ext cx="4585694" cy="3347030"/>
          </a:xfrm>
          <a:prstGeom prst="rect">
            <a:avLst/>
          </a:prstGeom>
        </p:spPr>
      </p:pic>
    </p:spTree>
    <p:extLst>
      <p:ext uri="{BB962C8B-B14F-4D97-AF65-F5344CB8AC3E}">
        <p14:creationId xmlns:p14="http://schemas.microsoft.com/office/powerpoint/2010/main" val="21469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DF7E2EF-AF41-46C5-4B6B-DC44A2B15788}"/>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 </a:t>
            </a:r>
            <a:r>
              <a:rPr lang="ar-SA" sz="2400" dirty="0">
                <a:solidFill>
                  <a:srgbClr val="FF0000"/>
                </a:solidFill>
              </a:rPr>
              <a:t>تطبيقات وتحديات إنترنت الأشياء</a:t>
            </a:r>
            <a:r>
              <a:rPr lang="ar-SA" sz="2400" dirty="0">
                <a:solidFill>
                  <a:srgbClr val="FF0000"/>
                </a:solidFill>
                <a:cs typeface="Sultan bold" pitchFamily="2" charset="-78"/>
              </a:rPr>
              <a:t>.</a:t>
            </a:r>
            <a:endParaRPr lang="en-US" altLang="zh-CN" sz="3200" dirty="0">
              <a:solidFill>
                <a:srgbClr val="FF0000"/>
              </a:solidFill>
            </a:endParaRPr>
          </a:p>
        </p:txBody>
      </p:sp>
      <p:sp>
        <p:nvSpPr>
          <p:cNvPr id="3" name="مربع نص 2">
            <a:extLst>
              <a:ext uri="{FF2B5EF4-FFF2-40B4-BE49-F238E27FC236}">
                <a16:creationId xmlns:a16="http://schemas.microsoft.com/office/drawing/2014/main" id="{05BE1B0E-CB5D-40F8-AF4D-9F14E6FE0D09}"/>
              </a:ext>
            </a:extLst>
          </p:cNvPr>
          <p:cNvSpPr txBox="1"/>
          <p:nvPr/>
        </p:nvSpPr>
        <p:spPr>
          <a:xfrm>
            <a:off x="1619671" y="1279088"/>
            <a:ext cx="7346329" cy="3139321"/>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البيئة التنظيمية التجريبية للتقنية الناشئة </a:t>
            </a:r>
            <a:r>
              <a:rPr lang="en-US" b="0" i="0" dirty="0">
                <a:solidFill>
                  <a:srgbClr val="FF0000"/>
                </a:solidFill>
                <a:effectLst/>
                <a:latin typeface="Roboto" panose="02000000000000000000" pitchFamily="2" charset="0"/>
              </a:rPr>
              <a:t>Emerging Technology Regulatory Sandbox</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أنشأت هيئة الاتصالات وتقنية المعلومات (</a:t>
            </a:r>
            <a:r>
              <a:rPr lang="en-US" b="0" i="0" dirty="0">
                <a:solidFill>
                  <a:srgbClr val="202124"/>
                </a:solidFill>
                <a:effectLst/>
                <a:latin typeface="Roboto" panose="02000000000000000000" pitchFamily="2" charset="0"/>
              </a:rPr>
              <a:t>CITC) </a:t>
            </a:r>
            <a:r>
              <a:rPr lang="ar-SA" b="0" i="0" dirty="0">
                <a:solidFill>
                  <a:srgbClr val="202124"/>
                </a:solidFill>
                <a:effectLst/>
                <a:latin typeface="Roboto" panose="02000000000000000000" pitchFamily="2" charset="0"/>
              </a:rPr>
              <a:t>أيضا البيئة التجريبية التنظيمية للتقنية الناشئة لتطوير وتقديم تطبيقات مبتكرة في المملكة العربية السعودية. تأتي هذه المبادرة ضمن مسؤولية الهيئة للإشراف والرقابة على قطاع تقنية المعلومات والاتصالات، بما فيها ترخيص وتنظيم تطبيقات الاتصالات التي تدمج تقنيات إنترنت الأشياء، ويهدف صندوق الحماية التنظيمي هذا إلى دعم وتسهيل واستدامة</a:t>
            </a:r>
          </a:p>
          <a:p>
            <a:pPr algn="r" rtl="1"/>
            <a:r>
              <a:rPr lang="ar-SA" b="0" i="0" dirty="0">
                <a:solidFill>
                  <a:srgbClr val="202124"/>
                </a:solidFill>
                <a:effectLst/>
                <a:latin typeface="Roboto" panose="02000000000000000000" pitchFamily="2" charset="0"/>
              </a:rPr>
              <a:t>التوسع في النظام البيئي لتطوير تطبيقات إنترنت الأشياء في المملكة العربية السعودية ونفع جميع أصحاب المصلحة في هذا القطاع بمن فيهم الشركات والعملاء. وتحاول البيئة التجريبية التنظيمية للتقنية الناشئة تقليل الوقت المطلوب لتقديم التطبيقات إلى السوق، وتقليل تكلفة تقديم الخدمة، بينما يمكن لمطوري التطبيقات اختبار منتجاتهم وخدماتهم الجديدة في بيئة خاضعة للرقابة، وتساهم هيئة الاتصالات وتقنية المعلومات أيضا في تطوير نظام بيئي ملائم للابتكار وذلك من خلال تحسين الوصول إلى التمويل، وتتماشى هذه الجهود مع رؤية المملكة العربية السعودية 2030 للمساعدة في نمو القطاع الخاص وتوفير الوظائف المتعلقة بالتقنية.</a:t>
            </a:r>
            <a:endParaRPr lang="ar-SA" dirty="0"/>
          </a:p>
        </p:txBody>
      </p:sp>
      <p:pic>
        <p:nvPicPr>
          <p:cNvPr id="6" name="صورة 5">
            <a:extLst>
              <a:ext uri="{FF2B5EF4-FFF2-40B4-BE49-F238E27FC236}">
                <a16:creationId xmlns:a16="http://schemas.microsoft.com/office/drawing/2014/main" id="{C771368A-E87C-91F3-6AD1-5456E0041C9C}"/>
              </a:ext>
            </a:extLst>
          </p:cNvPr>
          <p:cNvPicPr>
            <a:picLocks noChangeAspect="1"/>
          </p:cNvPicPr>
          <p:nvPr/>
        </p:nvPicPr>
        <p:blipFill>
          <a:blip r:embed="rId2"/>
          <a:stretch>
            <a:fillRect/>
          </a:stretch>
        </p:blipFill>
        <p:spPr>
          <a:xfrm>
            <a:off x="98781" y="1605816"/>
            <a:ext cx="1419423" cy="2267266"/>
          </a:xfrm>
          <a:prstGeom prst="rect">
            <a:avLst/>
          </a:prstGeom>
        </p:spPr>
      </p:pic>
    </p:spTree>
    <p:extLst>
      <p:ext uri="{BB962C8B-B14F-4D97-AF65-F5344CB8AC3E}">
        <p14:creationId xmlns:p14="http://schemas.microsoft.com/office/powerpoint/2010/main" val="32471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E40042-5626-31F0-8C52-3022C764832B}"/>
              </a:ext>
            </a:extLst>
          </p:cNvPr>
          <p:cNvSpPr txBox="1"/>
          <p:nvPr/>
        </p:nvSpPr>
        <p:spPr>
          <a:xfrm>
            <a:off x="0" y="171857"/>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250" dirty="0">
                <a:cs typeface="+mj-cs"/>
              </a:rPr>
              <a:t>ملخص </a:t>
            </a: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FF0000"/>
                </a:solidFill>
              </a:rPr>
              <a:t>تطبيقات وتحديات إنترنت الأشياء</a:t>
            </a:r>
            <a:endParaRPr lang="en-US" altLang="zh-CN" sz="3200" dirty="0">
              <a:solidFill>
                <a:srgbClr val="FF0000"/>
              </a:solidFill>
            </a:endParaRPr>
          </a:p>
        </p:txBody>
      </p:sp>
      <p:grpSp>
        <p:nvGrpSpPr>
          <p:cNvPr id="3" name="组合 6">
            <a:extLst>
              <a:ext uri="{FF2B5EF4-FFF2-40B4-BE49-F238E27FC236}">
                <a16:creationId xmlns:a16="http://schemas.microsoft.com/office/drawing/2014/main" id="{88A4CB24-CE48-08E4-02E4-4ED164BDE9FC}"/>
              </a:ext>
            </a:extLst>
          </p:cNvPr>
          <p:cNvGrpSpPr/>
          <p:nvPr/>
        </p:nvGrpSpPr>
        <p:grpSpPr>
          <a:xfrm>
            <a:off x="8513198" y="171857"/>
            <a:ext cx="450313" cy="429102"/>
            <a:chOff x="956666" y="3498086"/>
            <a:chExt cx="600417" cy="572136"/>
          </a:xfrm>
        </p:grpSpPr>
        <p:sp>
          <p:nvSpPr>
            <p:cNvPr id="4" name="矩形 8">
              <a:extLst>
                <a:ext uri="{FF2B5EF4-FFF2-40B4-BE49-F238E27FC236}">
                  <a16:creationId xmlns:a16="http://schemas.microsoft.com/office/drawing/2014/main" id="{BCA6B6A2-3A91-743B-BA9C-9D3EED076DDF}"/>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sp>
          <p:nvSpPr>
            <p:cNvPr id="5" name="矩形 9">
              <a:extLst>
                <a:ext uri="{FF2B5EF4-FFF2-40B4-BE49-F238E27FC236}">
                  <a16:creationId xmlns:a16="http://schemas.microsoft.com/office/drawing/2014/main" id="{6090D271-253E-183C-262D-35923197BA8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grpSp>
      <p:sp>
        <p:nvSpPr>
          <p:cNvPr id="6" name="مربع نص 5">
            <a:extLst>
              <a:ext uri="{FF2B5EF4-FFF2-40B4-BE49-F238E27FC236}">
                <a16:creationId xmlns:a16="http://schemas.microsoft.com/office/drawing/2014/main" id="{65654D4B-8B6D-0423-8894-7099EABCC648}"/>
              </a:ext>
            </a:extLst>
          </p:cNvPr>
          <p:cNvSpPr txBox="1"/>
          <p:nvPr/>
        </p:nvSpPr>
        <p:spPr>
          <a:xfrm>
            <a:off x="146080" y="999168"/>
            <a:ext cx="8532128" cy="1938992"/>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pPr marL="285750" indent="-285750">
              <a:buFont typeface="Arial" panose="020B0604020202020204" pitchFamily="34" charset="0"/>
              <a:buChar char="•"/>
            </a:pPr>
            <a:r>
              <a:rPr lang="ar-SA" sz="2400" dirty="0">
                <a:solidFill>
                  <a:srgbClr val="202124"/>
                </a:solidFill>
              </a:rPr>
              <a:t>التطبيقات الرئيسة لحلول إنترنت الأشياء.</a:t>
            </a:r>
          </a:p>
          <a:p>
            <a:pPr marL="285750" indent="-285750">
              <a:buFont typeface="Arial" panose="020B0604020202020204" pitchFamily="34" charset="0"/>
              <a:buChar char="•"/>
            </a:pPr>
            <a:r>
              <a:rPr lang="ar-SA" sz="2400" dirty="0">
                <a:solidFill>
                  <a:srgbClr val="202124"/>
                </a:solidFill>
              </a:rPr>
              <a:t>أهمية إنترنت الأشياء في المستقبل القريب.</a:t>
            </a:r>
          </a:p>
          <a:p>
            <a:pPr marL="285750" indent="-285750">
              <a:buFont typeface="Arial" panose="020B0604020202020204" pitchFamily="34" charset="0"/>
              <a:buChar char="•"/>
            </a:pPr>
            <a:r>
              <a:rPr lang="ar-SA" sz="2400" dirty="0">
                <a:solidFill>
                  <a:srgbClr val="202124"/>
                </a:solidFill>
              </a:rPr>
              <a:t>المخاطر الأمنية لأنظمة إنترنت الأشياء المعقدة.</a:t>
            </a:r>
          </a:p>
          <a:p>
            <a:pPr marL="285750" indent="-285750">
              <a:buFont typeface="Arial" panose="020B0604020202020204" pitchFamily="34" charset="0"/>
              <a:buChar char="•"/>
            </a:pPr>
            <a:r>
              <a:rPr lang="ar-SA" sz="2400" dirty="0">
                <a:solidFill>
                  <a:srgbClr val="202124"/>
                </a:solidFill>
              </a:rPr>
              <a:t>التحديات التقنية لأنظمة إنترنت الأشياء.</a:t>
            </a:r>
          </a:p>
          <a:p>
            <a:pPr marL="285750" indent="-285750">
              <a:buFont typeface="Arial" panose="020B0604020202020204" pitchFamily="34" charset="0"/>
              <a:buChar char="•"/>
            </a:pPr>
            <a:r>
              <a:rPr lang="ar-SA" sz="2400" dirty="0">
                <a:solidFill>
                  <a:srgbClr val="202124"/>
                </a:solidFill>
              </a:rPr>
              <a:t>مفاهيم الرقابة والتنظيم لتطبيقات إنترنت الأشياء.</a:t>
            </a:r>
            <a:endParaRPr lang="ar-SA" sz="2000" dirty="0"/>
          </a:p>
        </p:txBody>
      </p:sp>
    </p:spTree>
    <p:extLst>
      <p:ext uri="{BB962C8B-B14F-4D97-AF65-F5344CB8AC3E}">
        <p14:creationId xmlns:p14="http://schemas.microsoft.com/office/powerpoint/2010/main" val="188739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0-#ppt_w/2"/>
                                          </p:val>
                                        </p:tav>
                                        <p:tav tm="100000">
                                          <p:val>
                                            <p:strVal val="#ppt_x"/>
                                          </p:val>
                                        </p:tav>
                                      </p:tavLst>
                                    </p:anim>
                                    <p:anim calcmode="lin" valueType="num">
                                      <p:cBhvr additive="base">
                                        <p:cTn id="8" dur="1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BE7E020-E54B-008D-AB1B-D6A48B8CC87F}"/>
              </a:ext>
            </a:extLst>
          </p:cNvPr>
          <p:cNvPicPr>
            <a:picLocks noChangeAspect="1"/>
          </p:cNvPicPr>
          <p:nvPr/>
        </p:nvPicPr>
        <p:blipFill>
          <a:blip r:embed="rId2"/>
          <a:stretch>
            <a:fillRect/>
          </a:stretch>
        </p:blipFill>
        <p:spPr>
          <a:xfrm>
            <a:off x="1909391" y="623615"/>
            <a:ext cx="5325218" cy="3896269"/>
          </a:xfrm>
          <a:prstGeom prst="rect">
            <a:avLst/>
          </a:prstGeom>
        </p:spPr>
      </p:pic>
    </p:spTree>
    <p:extLst>
      <p:ext uri="{BB962C8B-B14F-4D97-AF65-F5344CB8AC3E}">
        <p14:creationId xmlns:p14="http://schemas.microsoft.com/office/powerpoint/2010/main" val="351798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9AAD16C0-5594-CA6B-0503-70DE7F294445}"/>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الثالث </a:t>
            </a:r>
            <a:r>
              <a:rPr lang="ar-SA" dirty="0">
                <a:solidFill>
                  <a:srgbClr val="202124"/>
                </a:solidFill>
                <a:cs typeface="Sultan bold" pitchFamily="2" charset="-78"/>
              </a:rPr>
              <a:t>المشروع</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145AB610-3F65-680C-5595-5F487C7346FA}"/>
              </a:ext>
            </a:extLst>
          </p:cNvPr>
          <p:cNvSpPr txBox="1"/>
          <p:nvPr/>
        </p:nvSpPr>
        <p:spPr>
          <a:xfrm>
            <a:off x="98355" y="987574"/>
            <a:ext cx="8947290" cy="3662541"/>
          </a:xfrm>
          <a:prstGeom prst="rect">
            <a:avLst/>
          </a:prstGeom>
          <a:noFill/>
        </p:spPr>
        <p:txBody>
          <a:bodyPr wrap="square">
            <a:spAutoFit/>
          </a:bodyPr>
          <a:lstStyle/>
          <a:p>
            <a:pPr marL="285750" indent="-285750" algn="r" rtl="1">
              <a:buFont typeface="Arial" panose="020B0604020202020204" pitchFamily="34" charset="0"/>
              <a:buChar char="•"/>
            </a:pPr>
            <a:r>
              <a:rPr lang="ar-SA" sz="2400" dirty="0"/>
              <a:t>تعد تطبيقات إنترنت الأشياء أنظمة معقدة على العديد من المستويات التقنية والتشغيلية، وذلك لكي تعمل بصورة صحيحة وبفعالية.</a:t>
            </a:r>
            <a:br>
              <a:rPr lang="ar-SA" sz="3200" dirty="0"/>
            </a:br>
            <a:endParaRPr lang="ar-SA" sz="3200" dirty="0"/>
          </a:p>
          <a:p>
            <a:pPr marL="285750" indent="-285750" algn="r" rtl="1">
              <a:buFont typeface="Arial" panose="020B0604020202020204" pitchFamily="34" charset="0"/>
              <a:buChar char="•"/>
            </a:pPr>
            <a:r>
              <a:rPr lang="ar-SA" sz="2400" dirty="0"/>
              <a:t>اختر صناعة يتم فيها استخدام إنترنت الأشياء بشكل شائع، ولكنهـا عـرضـة للهجمات الإلكترونيـة واستغلال البيانات، ثم صف كيف يمكن استخدام ثغرة أمنية لمهاجمة هذا النظام، وما التداعيات المحتملة على المستخدمين النهائيين.</a:t>
            </a:r>
          </a:p>
          <a:p>
            <a:pPr marL="285750" indent="-285750" algn="r" rtl="1">
              <a:buFont typeface="Arial" panose="020B0604020202020204" pitchFamily="34" charset="0"/>
              <a:buChar char="•"/>
            </a:pPr>
            <a:endParaRPr lang="ar-SA" sz="3200" dirty="0"/>
          </a:p>
          <a:p>
            <a:pPr marL="285750" indent="-285750" algn="r" rtl="1">
              <a:buFont typeface="Arial" panose="020B0604020202020204" pitchFamily="34" charset="0"/>
              <a:buChar char="•"/>
            </a:pPr>
            <a:r>
              <a:rPr lang="ar-SA" sz="2400" dirty="0"/>
              <a:t>أنشئ عرض باوربوينت تقديمي يصف الصناعة التـي اخترتها، ويوضح مشكلة الثغرة الأمنية، ويحـتـوي عـلـى اقتراح لـحـل هـذه المشكلة.</a:t>
            </a:r>
            <a:endParaRPr lang="ar-SA" sz="3200" dirty="0"/>
          </a:p>
        </p:txBody>
      </p:sp>
    </p:spTree>
    <p:extLst>
      <p:ext uri="{BB962C8B-B14F-4D97-AF65-F5344CB8AC3E}">
        <p14:creationId xmlns:p14="http://schemas.microsoft.com/office/powerpoint/2010/main" val="35718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7B2C0FF2-14A6-0BA4-FBA7-748DEFC5C0B2}"/>
              </a:ext>
            </a:extLst>
          </p:cNvPr>
          <p:cNvSpPr txBox="1"/>
          <p:nvPr/>
        </p:nvSpPr>
        <p:spPr>
          <a:xfrm>
            <a:off x="-27788" y="699542"/>
            <a:ext cx="9144000" cy="3354765"/>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الإنترنت في إنترنت الأشياء </a:t>
            </a:r>
            <a:r>
              <a:rPr lang="en-US" b="0" i="0" dirty="0">
                <a:solidFill>
                  <a:srgbClr val="FF0000"/>
                </a:solidFill>
                <a:effectLst/>
                <a:latin typeface="Roboto" panose="02000000000000000000" pitchFamily="2" charset="0"/>
              </a:rPr>
              <a:t>The Internet in the Internet of Things</a:t>
            </a:r>
            <a:endParaRPr lang="ar-SA" b="0" i="0" dirty="0">
              <a:solidFill>
                <a:srgbClr val="FF0000"/>
              </a:solidFill>
              <a:effectLst/>
              <a:latin typeface="Roboto" panose="02000000000000000000" pitchFamily="2" charset="0"/>
            </a:endParaRPr>
          </a:p>
          <a:p>
            <a:pPr algn="r" rtl="1"/>
            <a:r>
              <a:rPr lang="ar-SA" sz="1600" b="0" i="0" dirty="0">
                <a:solidFill>
                  <a:srgbClr val="202124"/>
                </a:solidFill>
                <a:effectLst/>
                <a:latin typeface="Roboto" panose="02000000000000000000" pitchFamily="2" charset="0"/>
              </a:rPr>
              <a:t>يحتوي مصطلح إنترنت الأشياء على كلمتين رئيستين: الإنترنت والأشياء. تم مسبقا شرح ماهية الأشياء ( الكائنات الذكية)، وستستكشف الآن الجزء الخاص بالإنترنت في حلول إنترنت الأشياء. تتيح عملية الاتصال والخدمات السحابية للكائنات الذكية جمع القياسات من المستشعرات، وإرسال أوامر للتحكم إلى المشغلات، عادة ما تتصل أجهزة إنترنت الأشياء بخدمة إنترنت الأشياء السحابية باستخدام بروتوكول اتصال، ومن خلال هذه الخدمة يتخذ تطبيق إنترنت الأشياء الرئيس القرارات بناء على البيانات المجمعة، ستتعرف في هذا الدرس على بنية الحوسبة السحابية والضبابية والطرفية، وشبكاتها وبروتوكولاتها المستخدمة، ونوع البيانات التي يتم تبادلها لدعم حل إنترنت أشياء فعال.</a:t>
            </a:r>
            <a:br>
              <a:rPr lang="ar-SA" sz="1600" dirty="0"/>
            </a:br>
            <a:endParaRPr lang="ar-SA" sz="1600" dirty="0"/>
          </a:p>
          <a:p>
            <a:pPr algn="r" rtl="1"/>
            <a:r>
              <a:rPr lang="ar-SA" dirty="0">
                <a:solidFill>
                  <a:srgbClr val="FF0000"/>
                </a:solidFill>
                <a:latin typeface="Roboto" panose="02000000000000000000" pitchFamily="2" charset="0"/>
              </a:rPr>
              <a:t>بنية الحوسبة السحابية والضبابية والطرفية </a:t>
            </a:r>
            <a:r>
              <a:rPr lang="en-US" dirty="0">
                <a:solidFill>
                  <a:srgbClr val="FF0000"/>
                </a:solidFill>
                <a:latin typeface="Roboto" panose="02000000000000000000" pitchFamily="2" charset="0"/>
              </a:rPr>
              <a:t>Cloud, Fog and Edge</a:t>
            </a:r>
            <a:endParaRPr lang="ar-SA" dirty="0">
              <a:solidFill>
                <a:srgbClr val="FF0000"/>
              </a:solidFill>
              <a:latin typeface="Roboto" panose="02000000000000000000" pitchFamily="2" charset="0"/>
            </a:endParaRPr>
          </a:p>
          <a:p>
            <a:pPr algn="r" rtl="1"/>
            <a:r>
              <a:rPr lang="ar-SA" sz="1600" b="0" i="0" dirty="0">
                <a:solidFill>
                  <a:srgbClr val="202124"/>
                </a:solidFill>
                <a:effectLst/>
                <a:latin typeface="Roboto" panose="02000000000000000000" pitchFamily="2" charset="0"/>
              </a:rPr>
              <a:t>يطلق على البنية التحتية المحوسبة الأكثر شيوعا اسم بنية الحوسبة السحابية والضبابية والطرفية. يصف هذا النموذج باختصار ثلاثة مستويات من التخزين والاتصال والتطبيقات، حيث تعد الحوسبة السحابية بمثابة البنية التحتية لمركز البيانات، بينما تستخدم الحوسبة الطرفية لمعالجة البيانات عند أطراف الشبكة بالقرب من الكائن المادي الذي ينشئ البيانات، وأخيرا فإن الحوسبة الضبابية هي الوسيط ما بين الحوسبة السحابية والطرفية، وذلك للأغراض المتعددة، لقد تعرفت سابقا على كيفية تمكين الحوسبة السحابية لتخزين ومعالجة البيانات لمجموعة من التطبيقات، ستتعرف الآن على جزأين آخرين من البنية التحتية لحوسبة إنترنت الأشياء.</a:t>
            </a:r>
            <a:endParaRPr lang="ar-SA" sz="1600" dirty="0"/>
          </a:p>
        </p:txBody>
      </p:sp>
      <p:pic>
        <p:nvPicPr>
          <p:cNvPr id="8" name="صورة 7">
            <a:extLst>
              <a:ext uri="{FF2B5EF4-FFF2-40B4-BE49-F238E27FC236}">
                <a16:creationId xmlns:a16="http://schemas.microsoft.com/office/drawing/2014/main" id="{AD0438D9-9A59-EED1-EE87-16D1E55939A5}"/>
              </a:ext>
            </a:extLst>
          </p:cNvPr>
          <p:cNvPicPr>
            <a:picLocks noChangeAspect="1"/>
          </p:cNvPicPr>
          <p:nvPr/>
        </p:nvPicPr>
        <p:blipFill rotWithShape="1">
          <a:blip r:embed="rId2"/>
          <a:srcRect r="14546"/>
          <a:stretch/>
        </p:blipFill>
        <p:spPr>
          <a:xfrm>
            <a:off x="971601" y="3738380"/>
            <a:ext cx="2952327" cy="1408517"/>
          </a:xfrm>
          <a:prstGeom prst="rect">
            <a:avLst/>
          </a:prstGeom>
        </p:spPr>
      </p:pic>
    </p:spTree>
    <p:extLst>
      <p:ext uri="{BB962C8B-B14F-4D97-AF65-F5344CB8AC3E}">
        <p14:creationId xmlns:p14="http://schemas.microsoft.com/office/powerpoint/2010/main" val="5627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5" name="مربع نص 4">
            <a:extLst>
              <a:ext uri="{FF2B5EF4-FFF2-40B4-BE49-F238E27FC236}">
                <a16:creationId xmlns:a16="http://schemas.microsoft.com/office/drawing/2014/main" id="{1488EBDE-8201-B4D6-AE23-4ABCD210C355}"/>
              </a:ext>
            </a:extLst>
          </p:cNvPr>
          <p:cNvSpPr txBox="1"/>
          <p:nvPr/>
        </p:nvSpPr>
        <p:spPr>
          <a:xfrm>
            <a:off x="-1328" y="585143"/>
            <a:ext cx="9001000" cy="2308324"/>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أساسيات الحوسبة الضبابية </a:t>
            </a:r>
            <a:r>
              <a:rPr lang="en-US" b="0" i="0" dirty="0">
                <a:solidFill>
                  <a:srgbClr val="FF0000"/>
                </a:solidFill>
                <a:effectLst/>
                <a:latin typeface="Roboto" panose="02000000000000000000" pitchFamily="2" charset="0"/>
              </a:rPr>
              <a:t>Fog Computing Fundamentals</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يتمثل الهدف التقني الثابت لأنظمة إنترنت الأشياء في توزيع إدارة البيانات إلى أقرب مـدى مـن عـقـد المستشعر أو المشغل. تعد الحوسبة الضبابية أشهر مثال على الخدمات الطرفية في إنترنت الأشياء، وهي أقرب إلى الأشياء المنتجة لبيانات إنترنت الأشياء. يمكن لأي جهاز محوسب ذو قدرات تخزين واتصال بالشبكة أن يشكل عقدة ضبابية، ومن الأمثلة على ذلك وحدات التحكم الصناعية، والمحولات، والموجهات، والخوادم المضمنة،</a:t>
            </a:r>
            <a:br>
              <a:rPr lang="ar-SA" dirty="0"/>
            </a:br>
            <a:r>
              <a:rPr lang="ar-SA" b="0" i="0" dirty="0">
                <a:solidFill>
                  <a:srgbClr val="202124"/>
                </a:solidFill>
                <a:effectLst/>
                <a:latin typeface="Roboto" panose="02000000000000000000" pitchFamily="2" charset="0"/>
              </a:rPr>
              <a:t>وبوابات إنترنت الأشياء ، ويؤدي تحليل بيانات إنترنت الأشياء بالقرب من مصدرها إلى تقليل التأخير الزمني، وتقليص عمليات التحميل الكبيرة للبيانات من الشبكة الأساسية، والحفاظ على البيانات الحساسة داخل الشبكة المحلية.</a:t>
            </a:r>
            <a:br>
              <a:rPr lang="ar-SA" dirty="0"/>
            </a:br>
            <a:endParaRPr lang="ar-SA" dirty="0"/>
          </a:p>
          <a:p>
            <a:pPr algn="r" rtl="1"/>
            <a:endParaRPr lang="ar-SA" dirty="0"/>
          </a:p>
        </p:txBody>
      </p:sp>
      <p:pic>
        <p:nvPicPr>
          <p:cNvPr id="7" name="صورة 6">
            <a:extLst>
              <a:ext uri="{FF2B5EF4-FFF2-40B4-BE49-F238E27FC236}">
                <a16:creationId xmlns:a16="http://schemas.microsoft.com/office/drawing/2014/main" id="{59B84C73-CECD-6471-1DA6-9B0E3A488CFE}"/>
              </a:ext>
            </a:extLst>
          </p:cNvPr>
          <p:cNvPicPr>
            <a:picLocks noChangeAspect="1"/>
          </p:cNvPicPr>
          <p:nvPr/>
        </p:nvPicPr>
        <p:blipFill>
          <a:blip r:embed="rId2"/>
          <a:stretch>
            <a:fillRect/>
          </a:stretch>
        </p:blipFill>
        <p:spPr>
          <a:xfrm>
            <a:off x="5266528" y="2475691"/>
            <a:ext cx="3686689" cy="2476846"/>
          </a:xfrm>
          <a:prstGeom prst="rect">
            <a:avLst/>
          </a:prstGeom>
        </p:spPr>
      </p:pic>
      <p:sp>
        <p:nvSpPr>
          <p:cNvPr id="9" name="مربع نص 8">
            <a:extLst>
              <a:ext uri="{FF2B5EF4-FFF2-40B4-BE49-F238E27FC236}">
                <a16:creationId xmlns:a16="http://schemas.microsoft.com/office/drawing/2014/main" id="{F1457258-B204-24AD-3D5D-6DE00D38E6C3}"/>
              </a:ext>
            </a:extLst>
          </p:cNvPr>
          <p:cNvSpPr txBox="1"/>
          <p:nvPr/>
        </p:nvSpPr>
        <p:spPr>
          <a:xfrm>
            <a:off x="0" y="2282953"/>
            <a:ext cx="5220073" cy="2862322"/>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التأخير الزمني  </a:t>
            </a:r>
            <a:r>
              <a:rPr lang="en-US" b="0" i="0" dirty="0">
                <a:solidFill>
                  <a:srgbClr val="FF0000"/>
                </a:solidFill>
                <a:effectLst/>
                <a:latin typeface="Roboto" panose="02000000000000000000" pitchFamily="2" charset="0"/>
              </a:rPr>
              <a:t>Latency</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التأخر في معالجة البيانات عبر الشبكة، أو التأخر الزمني ما بين إجراءات المستخدم ووقت الاستجابة.</a:t>
            </a:r>
          </a:p>
          <a:p>
            <a:pPr algn="r" rtl="1"/>
            <a:r>
              <a:rPr lang="ar-SA" b="0" i="0" dirty="0">
                <a:solidFill>
                  <a:srgbClr val="FF0000"/>
                </a:solidFill>
                <a:effectLst/>
                <a:latin typeface="Roboto" panose="02000000000000000000" pitchFamily="2" charset="0"/>
              </a:rPr>
              <a:t>نقطة النهاية  </a:t>
            </a:r>
            <a:r>
              <a:rPr lang="en-US" b="0" i="0" dirty="0">
                <a:solidFill>
                  <a:srgbClr val="FF0000"/>
                </a:solidFill>
                <a:effectLst/>
                <a:latin typeface="Roboto" panose="02000000000000000000" pitchFamily="2" charset="0"/>
              </a:rPr>
              <a:t>Endpoint </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هي خدمة توجيه البيانات، والتـي تختص بإرسال واستقبال البيانات مـن وإلى الخدمات الأخـرى. قـد تـكـون هـذه النقطة مجرد برنامج أو جهاز حاسوبي متخصص.</a:t>
            </a:r>
          </a:p>
          <a:p>
            <a:pPr algn="r" rtl="1"/>
            <a:r>
              <a:rPr lang="ar-SA" b="0" i="0" dirty="0">
                <a:solidFill>
                  <a:srgbClr val="FF0000"/>
                </a:solidFill>
                <a:effectLst/>
                <a:latin typeface="Roboto" panose="02000000000000000000" pitchFamily="2" charset="0"/>
              </a:rPr>
              <a:t>البوابة  </a:t>
            </a:r>
            <a:r>
              <a:rPr lang="en-US" b="0" i="0" dirty="0">
                <a:solidFill>
                  <a:srgbClr val="FF0000"/>
                </a:solidFill>
                <a:effectLst/>
                <a:latin typeface="Roboto" panose="02000000000000000000" pitchFamily="2" charset="0"/>
              </a:rPr>
              <a:t>Gateway</a:t>
            </a:r>
            <a:endParaRPr lang="ar-SA" b="0" i="0" dirty="0">
              <a:solidFill>
                <a:srgbClr val="FF0000"/>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تتيح البوابة القدرة على الاتصال للأجهزة التي لا يمكنها الاتصال مباشرة </a:t>
            </a:r>
            <a:r>
              <a:rPr lang="ar-SA" b="0" i="0" dirty="0" err="1">
                <a:solidFill>
                  <a:srgbClr val="202124"/>
                </a:solidFill>
                <a:effectLst/>
                <a:latin typeface="Roboto" panose="02000000000000000000" pitchFamily="2" charset="0"/>
              </a:rPr>
              <a:t>بالإنترنت.وتعمل</a:t>
            </a:r>
            <a:r>
              <a:rPr lang="ar-SA" b="0" i="0" dirty="0">
                <a:solidFill>
                  <a:srgbClr val="202124"/>
                </a:solidFill>
                <a:effectLst/>
                <a:latin typeface="Roboto" panose="02000000000000000000" pitchFamily="2" charset="0"/>
              </a:rPr>
              <a:t> نقطة الاتصال اللاسلكي كبوابة أيضا.</a:t>
            </a:r>
            <a:endParaRPr lang="ar-SA" dirty="0"/>
          </a:p>
        </p:txBody>
      </p:sp>
    </p:spTree>
    <p:extLst>
      <p:ext uri="{BB962C8B-B14F-4D97-AF65-F5344CB8AC3E}">
        <p14:creationId xmlns:p14="http://schemas.microsoft.com/office/powerpoint/2010/main" val="16608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9"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1A62E83B-8D4E-C5DD-DFF4-8EBED61170D3}"/>
              </a:ext>
            </a:extLst>
          </p:cNvPr>
          <p:cNvSpPr txBox="1"/>
          <p:nvPr/>
        </p:nvSpPr>
        <p:spPr>
          <a:xfrm>
            <a:off x="2411760" y="1275606"/>
            <a:ext cx="6587912" cy="2862322"/>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غالبـا مـا يتم تنفيذ الخدمات الضبابية بالقرب من جهاز إنترنت الأشياء، وكذلك بالقرب من نقاط النهاية الطرفية، تتمثل إحدى ميزات هذا الأمرة إيجاد معرفة ضمنية للعقدة الضبابية بالمستشعرات التي تديرها بسبب قربها المادي بهذه المستشعرات. ونظرا لأن العقدة الضبابية يمكنها تحليل بيانات جميع المستشعرات في هذا الجزء ، فيمكن توفير تحليل ضمني للرسائل المستقبلة بحيث يمكن اختيار إرسال البيانات ذات العلاقة فقط إلى الخدمة السحابية. يقلل هذا من حجم البيانات المرسلة في المراحل الأولى بشكل كبير، مما يجعلها أكثر فائدة في التطبيقات السحابية وخوادم التحليلات. كذلك فإن توافر المعرفة السابقة يسمح للعقد الضبابية بالاستجابة للأحداث في شبكة إنترنت الأشياء بشكل أسرع بكثير من النموذج السحابي التقليدي الذي عادة ما يعاني من التأخير الكبير والاستجابة البطيئة في نقل ومعالجة البيانات، وبالتالي، توفر الطبقة الضبابية قدرة شبكية موزعة تسمح بمراقبة الأجهزة والتحكم بها وتحليلها في الوقت الفعلي دون انتظار الاتصال من التطبيق المركزي السحابي وخوادم تحليلاته.</a:t>
            </a:r>
            <a:endParaRPr lang="ar-SA" dirty="0"/>
          </a:p>
        </p:txBody>
      </p:sp>
      <p:pic>
        <p:nvPicPr>
          <p:cNvPr id="6" name="صورة 5">
            <a:extLst>
              <a:ext uri="{FF2B5EF4-FFF2-40B4-BE49-F238E27FC236}">
                <a16:creationId xmlns:a16="http://schemas.microsoft.com/office/drawing/2014/main" id="{69BE62C4-B1B9-EFC2-B6F5-51901C61822E}"/>
              </a:ext>
            </a:extLst>
          </p:cNvPr>
          <p:cNvPicPr>
            <a:picLocks noChangeAspect="1"/>
          </p:cNvPicPr>
          <p:nvPr/>
        </p:nvPicPr>
        <p:blipFill>
          <a:blip r:embed="rId2"/>
          <a:stretch>
            <a:fillRect/>
          </a:stretch>
        </p:blipFill>
        <p:spPr>
          <a:xfrm>
            <a:off x="395536" y="1173028"/>
            <a:ext cx="1924319" cy="3067478"/>
          </a:xfrm>
          <a:prstGeom prst="rect">
            <a:avLst/>
          </a:prstGeom>
        </p:spPr>
      </p:pic>
    </p:spTree>
    <p:extLst>
      <p:ext uri="{BB962C8B-B14F-4D97-AF65-F5344CB8AC3E}">
        <p14:creationId xmlns:p14="http://schemas.microsoft.com/office/powerpoint/2010/main" val="31067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65F3259B-D16A-FFDA-E5DB-4ED83DF6D3B9}"/>
              </a:ext>
            </a:extLst>
          </p:cNvPr>
          <p:cNvSpPr txBox="1"/>
          <p:nvPr/>
        </p:nvSpPr>
        <p:spPr>
          <a:xfrm>
            <a:off x="305936" y="572922"/>
            <a:ext cx="8532128" cy="954107"/>
          </a:xfrm>
          <a:prstGeom prst="rect">
            <a:avLst/>
          </a:prstGeom>
          <a:noFill/>
        </p:spPr>
        <p:txBody>
          <a:bodyPr wrap="square">
            <a:spAutoFit/>
          </a:bodyPr>
          <a:lstStyle/>
          <a:p>
            <a:pPr algn="r" rtl="1"/>
            <a:r>
              <a:rPr lang="ar-SA" sz="2000" b="0" i="0" dirty="0">
                <a:solidFill>
                  <a:srgbClr val="FF0000"/>
                </a:solidFill>
                <a:effectLst/>
                <a:latin typeface="Roboto" panose="02000000000000000000" pitchFamily="2" charset="0"/>
              </a:rPr>
              <a:t>مزايا الحوسبة الضبابية </a:t>
            </a:r>
            <a:r>
              <a:rPr lang="en-US" sz="2000" b="0" i="0" dirty="0">
                <a:solidFill>
                  <a:srgbClr val="FF0000"/>
                </a:solidFill>
                <a:effectLst/>
                <a:latin typeface="Roboto" panose="02000000000000000000" pitchFamily="2" charset="0"/>
              </a:rPr>
              <a:t>Fog Computing Advantages</a:t>
            </a:r>
            <a:br>
              <a:rPr lang="en-US" dirty="0"/>
            </a:br>
            <a:r>
              <a:rPr lang="ar-SA" b="0" i="0" dirty="0">
                <a:solidFill>
                  <a:srgbClr val="202124"/>
                </a:solidFill>
                <a:effectLst/>
                <a:latin typeface="Roboto" panose="02000000000000000000" pitchFamily="2" charset="0"/>
              </a:rPr>
              <a:t>تتنوع التطبيقات الضبابية كما تتنوع إنترنت الأشياء نفسها. فتشمل مهامها القياسية اختزال البيانات، والمراقبة، وتحليل البيانات في الوقت الفعلي من قبل الأجهزة المتصلة بالشبكة. </a:t>
            </a:r>
          </a:p>
        </p:txBody>
      </p:sp>
      <p:graphicFrame>
        <p:nvGraphicFramePr>
          <p:cNvPr id="5" name="جدول 5">
            <a:extLst>
              <a:ext uri="{FF2B5EF4-FFF2-40B4-BE49-F238E27FC236}">
                <a16:creationId xmlns:a16="http://schemas.microsoft.com/office/drawing/2014/main" id="{899590C2-4BBC-323B-6527-B06F449E1D14}"/>
              </a:ext>
            </a:extLst>
          </p:cNvPr>
          <p:cNvGraphicFramePr>
            <a:graphicFrameLocks noGrp="1"/>
          </p:cNvGraphicFramePr>
          <p:nvPr>
            <p:extLst>
              <p:ext uri="{D42A27DB-BD31-4B8C-83A1-F6EECF244321}">
                <p14:modId xmlns:p14="http://schemas.microsoft.com/office/powerpoint/2010/main" val="3208448274"/>
              </p:ext>
            </p:extLst>
          </p:nvPr>
        </p:nvGraphicFramePr>
        <p:xfrm>
          <a:off x="97770" y="1478380"/>
          <a:ext cx="8821098" cy="3637280"/>
        </p:xfrm>
        <a:graphic>
          <a:graphicData uri="http://schemas.openxmlformats.org/drawingml/2006/table">
            <a:tbl>
              <a:tblPr rtl="1" bandRow="1">
                <a:tableStyleId>{7DF18680-E054-41AD-8BC1-D1AEF772440D}</a:tableStyleId>
              </a:tblPr>
              <a:tblGrid>
                <a:gridCol w="1983180">
                  <a:extLst>
                    <a:ext uri="{9D8B030D-6E8A-4147-A177-3AD203B41FA5}">
                      <a16:colId xmlns:a16="http://schemas.microsoft.com/office/drawing/2014/main" val="3524389283"/>
                    </a:ext>
                  </a:extLst>
                </a:gridCol>
                <a:gridCol w="6837918">
                  <a:extLst>
                    <a:ext uri="{9D8B030D-6E8A-4147-A177-3AD203B41FA5}">
                      <a16:colId xmlns:a16="http://schemas.microsoft.com/office/drawing/2014/main" val="422614979"/>
                    </a:ext>
                  </a:extLst>
                </a:gridCol>
              </a:tblGrid>
              <a:tr h="370840">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0" i="0" dirty="0">
                          <a:solidFill>
                            <a:schemeClr val="bg1"/>
                          </a:solidFill>
                          <a:effectLst/>
                          <a:latin typeface="Roboto" panose="02000000000000000000" pitchFamily="2" charset="0"/>
                        </a:rPr>
                        <a:t>مزايا الحوسبة الضبابية</a:t>
                      </a:r>
                      <a:endParaRPr lang="ar-SA" sz="1600" dirty="0">
                        <a:solidFill>
                          <a:schemeClr val="bg1"/>
                        </a:solidFill>
                      </a:endParaRPr>
                    </a:p>
                  </a:txBody>
                  <a:tcPr>
                    <a:solidFill>
                      <a:srgbClr val="4E96B0"/>
                    </a:solidFill>
                  </a:tcPr>
                </a:tc>
                <a:tc hMerge="1">
                  <a:txBody>
                    <a:bodyPr/>
                    <a:lstStyle/>
                    <a:p>
                      <a:pPr algn="ctr" rtl="1"/>
                      <a:endParaRPr lang="ar-SA" sz="1600" dirty="0"/>
                    </a:p>
                  </a:txBody>
                  <a:tcPr/>
                </a:tc>
                <a:extLst>
                  <a:ext uri="{0D108BD9-81ED-4DB2-BD59-A6C34878D82A}">
                    <a16:rowId xmlns:a16="http://schemas.microsoft.com/office/drawing/2014/main" val="1107814031"/>
                  </a:ext>
                </a:extLst>
              </a:tr>
              <a:tr h="370840">
                <a:tc>
                  <a:txBody>
                    <a:bodyPr/>
                    <a:lstStyle/>
                    <a:p>
                      <a:pPr algn="ctr" rtl="1"/>
                      <a:r>
                        <a:rPr lang="ar-SA" sz="1600" b="0" dirty="0">
                          <a:solidFill>
                            <a:schemeClr val="bg1"/>
                          </a:solidFill>
                          <a:effectLst/>
                        </a:rPr>
                        <a:t>الميزة</a:t>
                      </a:r>
                      <a:endParaRPr lang="ar-SA" sz="1600" dirty="0">
                        <a:solidFill>
                          <a:schemeClr val="bg1"/>
                        </a:solidFill>
                      </a:endParaRPr>
                    </a:p>
                  </a:txBody>
                  <a:tcPr>
                    <a:solidFill>
                      <a:srgbClr val="4E96B0"/>
                    </a:solidFill>
                  </a:tcPr>
                </a:tc>
                <a:tc>
                  <a:txBody>
                    <a:bodyPr/>
                    <a:lstStyle/>
                    <a:p>
                      <a:pPr algn="ctr" rtl="1"/>
                      <a:r>
                        <a:rPr lang="ar-SA" sz="1600" b="0" dirty="0">
                          <a:solidFill>
                            <a:schemeClr val="bg1"/>
                          </a:solidFill>
                          <a:effectLst/>
                        </a:rPr>
                        <a:t>الوصف</a:t>
                      </a:r>
                      <a:endParaRPr lang="ar-SA" sz="1600" dirty="0">
                        <a:solidFill>
                          <a:schemeClr val="bg1"/>
                        </a:solidFill>
                      </a:endParaRPr>
                    </a:p>
                  </a:txBody>
                  <a:tcPr>
                    <a:solidFill>
                      <a:srgbClr val="4E96B0"/>
                    </a:solidFill>
                  </a:tcPr>
                </a:tc>
                <a:extLst>
                  <a:ext uri="{0D108BD9-81ED-4DB2-BD59-A6C34878D82A}">
                    <a16:rowId xmlns:a16="http://schemas.microsoft.com/office/drawing/2014/main" val="2365779820"/>
                  </a:ext>
                </a:extLst>
              </a:tr>
              <a:tr h="370840">
                <a:tc>
                  <a:txBody>
                    <a:bodyPr/>
                    <a:lstStyle/>
                    <a:p>
                      <a:pPr algn="ctr" rtl="1"/>
                      <a:r>
                        <a:rPr lang="ar-SA" sz="1600" b="0" i="0" kern="1200" dirty="0">
                          <a:solidFill>
                            <a:schemeClr val="dk1"/>
                          </a:solidFill>
                          <a:effectLst/>
                          <a:latin typeface="+mn-lt"/>
                          <a:ea typeface="+mn-ea"/>
                          <a:cs typeface="+mn-cs"/>
                        </a:rPr>
                        <a:t>المعرفة الضمنية بالموقع، وانخفاض التأخير الزمني</a:t>
                      </a:r>
                      <a:endParaRPr lang="ar-SA" sz="1600" dirty="0"/>
                    </a:p>
                  </a:txBody>
                  <a:tcPr/>
                </a:tc>
                <a:tc>
                  <a:txBody>
                    <a:bodyPr/>
                    <a:lstStyle/>
                    <a:p>
                      <a:pPr algn="ctr" rtl="1"/>
                      <a:r>
                        <a:rPr lang="ar-SA" sz="1600" b="0" i="0" kern="1200" dirty="0">
                          <a:solidFill>
                            <a:schemeClr val="dk1"/>
                          </a:solidFill>
                          <a:effectLst/>
                          <a:latin typeface="+mn-lt"/>
                          <a:ea typeface="+mn-ea"/>
                          <a:cs typeface="+mn-cs"/>
                        </a:rPr>
                        <a:t>تقع العقدة الضبابية </a:t>
                      </a:r>
                      <a:r>
                        <a:rPr lang="en-US" sz="1600" b="0" i="0" kern="1200" dirty="0">
                          <a:solidFill>
                            <a:schemeClr val="dk1"/>
                          </a:solidFill>
                          <a:effectLst/>
                          <a:latin typeface="+mn-lt"/>
                          <a:ea typeface="+mn-ea"/>
                          <a:cs typeface="+mn-cs"/>
                        </a:rPr>
                        <a:t> fog node </a:t>
                      </a:r>
                      <a:r>
                        <a:rPr lang="ar-SA" sz="1600" b="0" i="0" kern="1200" dirty="0">
                          <a:solidFill>
                            <a:schemeClr val="dk1"/>
                          </a:solidFill>
                          <a:effectLst/>
                          <a:latin typeface="+mn-lt"/>
                          <a:ea typeface="+mn-ea"/>
                          <a:cs typeface="+mn-cs"/>
                        </a:rPr>
                        <a:t>في أقرب مـوقـع مـمـكـن مـن نقطة نهاية إنترنت الأشياء لدعم الحوسبة الموزعة.</a:t>
                      </a:r>
                      <a:endParaRPr lang="ar-SA" sz="1600" dirty="0"/>
                    </a:p>
                  </a:txBody>
                  <a:tcPr/>
                </a:tc>
                <a:extLst>
                  <a:ext uri="{0D108BD9-81ED-4DB2-BD59-A6C34878D82A}">
                    <a16:rowId xmlns:a16="http://schemas.microsoft.com/office/drawing/2014/main" val="1434359798"/>
                  </a:ext>
                </a:extLst>
              </a:tr>
              <a:tr h="370840">
                <a:tc>
                  <a:txBody>
                    <a:bodyPr/>
                    <a:lstStyle/>
                    <a:p>
                      <a:pPr algn="ctr" rtl="1"/>
                      <a:r>
                        <a:rPr lang="ar-SA" sz="1600" b="0" i="0" kern="1200" dirty="0">
                          <a:solidFill>
                            <a:schemeClr val="dk1"/>
                          </a:solidFill>
                          <a:effectLst/>
                          <a:latin typeface="+mn-lt"/>
                          <a:ea typeface="+mn-ea"/>
                          <a:cs typeface="+mn-cs"/>
                        </a:rPr>
                        <a:t>التوزيع الجغرافي</a:t>
                      </a:r>
                      <a:endParaRPr lang="ar-SA" sz="1600" dirty="0"/>
                    </a:p>
                  </a:txBody>
                  <a:tcPr/>
                </a:tc>
                <a:tc>
                  <a:txBody>
                    <a:bodyPr/>
                    <a:lstStyle/>
                    <a:p>
                      <a:pPr algn="ctr" rtl="1"/>
                      <a:r>
                        <a:rPr lang="ar-SA" sz="1600" b="0" i="0" kern="1200" dirty="0">
                          <a:solidFill>
                            <a:schemeClr val="dk1"/>
                          </a:solidFill>
                          <a:effectLst/>
                          <a:latin typeface="+mn-lt"/>
                          <a:ea typeface="+mn-ea"/>
                          <a:cs typeface="+mn-cs"/>
                        </a:rPr>
                        <a:t>على عكس الحوسبة السحابية الأكثر مركزية، تتطلب خدمات وتطبيقات العقد الضبابية التثبيت على نطاق أوسع وأكثر انتشارا.</a:t>
                      </a:r>
                      <a:endParaRPr lang="ar-SA" sz="1600" dirty="0"/>
                    </a:p>
                  </a:txBody>
                  <a:tcPr/>
                </a:tc>
                <a:extLst>
                  <a:ext uri="{0D108BD9-81ED-4DB2-BD59-A6C34878D82A}">
                    <a16:rowId xmlns:a16="http://schemas.microsoft.com/office/drawing/2014/main" val="201337807"/>
                  </a:ext>
                </a:extLst>
              </a:tr>
              <a:tr h="370840">
                <a:tc>
                  <a:txBody>
                    <a:bodyPr/>
                    <a:lstStyle/>
                    <a:p>
                      <a:pPr algn="ctr" rtl="1"/>
                      <a:r>
                        <a:rPr lang="ar-SA" sz="1600" b="0" i="0" kern="1200" dirty="0">
                          <a:solidFill>
                            <a:schemeClr val="dk1"/>
                          </a:solidFill>
                          <a:effectLst/>
                          <a:latin typeface="+mn-lt"/>
                          <a:ea typeface="+mn-ea"/>
                          <a:cs typeface="+mn-cs"/>
                        </a:rPr>
                        <a:t>النشرة نقاط نهاية إنترنت الأشياء</a:t>
                      </a:r>
                      <a:endParaRPr lang="ar-SA" sz="1600" dirty="0"/>
                    </a:p>
                  </a:txBody>
                  <a:tcPr/>
                </a:tc>
                <a:tc>
                  <a:txBody>
                    <a:bodyPr/>
                    <a:lstStyle/>
                    <a:p>
                      <a:pPr algn="ctr" rtl="1"/>
                      <a:r>
                        <a:rPr lang="ar-SA" sz="1600" b="0" i="0" kern="1200" dirty="0">
                          <a:solidFill>
                            <a:schemeClr val="dk1"/>
                          </a:solidFill>
                          <a:effectLst/>
                          <a:latin typeface="+mn-lt"/>
                          <a:ea typeface="+mn-ea"/>
                          <a:cs typeface="+mn-cs"/>
                        </a:rPr>
                        <a:t>يتم في العادة نشر العقد الضبابية مع العديد من نقاط نهاية إنترنت الأشياء. تتكون عمليات النشر القياسية النموذجية في العـادة مـن 3000 إلى 4000 عقدة لكل بوابة، وتعمل كعقدة حوسبة ضبابية أيضا.</a:t>
                      </a:r>
                      <a:endParaRPr lang="ar-SA" sz="1600" dirty="0"/>
                    </a:p>
                  </a:txBody>
                  <a:tcPr/>
                </a:tc>
                <a:extLst>
                  <a:ext uri="{0D108BD9-81ED-4DB2-BD59-A6C34878D82A}">
                    <a16:rowId xmlns:a16="http://schemas.microsoft.com/office/drawing/2014/main" val="1861779682"/>
                  </a:ext>
                </a:extLst>
              </a:tr>
              <a:tr h="370840">
                <a:tc>
                  <a:txBody>
                    <a:bodyPr/>
                    <a:lstStyle/>
                    <a:p>
                      <a:pPr algn="ctr" rtl="1"/>
                      <a:r>
                        <a:rPr lang="ar-SA" sz="1600" b="0" i="0" kern="1200" dirty="0">
                          <a:solidFill>
                            <a:schemeClr val="dk1"/>
                          </a:solidFill>
                          <a:effectLst/>
                          <a:latin typeface="+mn-lt"/>
                          <a:ea typeface="+mn-ea"/>
                          <a:cs typeface="+mn-cs"/>
                        </a:rPr>
                        <a:t>الاتصال اللاسلكي بين الحوسبة الضبابية وجهاز إنترنت الأشياء</a:t>
                      </a:r>
                      <a:endParaRPr lang="ar-SA" sz="1600" dirty="0"/>
                    </a:p>
                  </a:txBody>
                  <a:tcPr/>
                </a:tc>
                <a:tc>
                  <a:txBody>
                    <a:bodyPr/>
                    <a:lstStyle/>
                    <a:p>
                      <a:pPr algn="ctr" rtl="1"/>
                      <a:r>
                        <a:rPr lang="ar-SA" sz="1600" b="0" i="0" kern="1200" dirty="0">
                          <a:solidFill>
                            <a:schemeClr val="dk1"/>
                          </a:solidFill>
                          <a:effectLst/>
                          <a:latin typeface="+mn-lt"/>
                          <a:ea typeface="+mn-ea"/>
                          <a:cs typeface="+mn-cs"/>
                        </a:rPr>
                        <a:t>على الرغم من إمكانية توصيل العقد سلكيا، إلا أن الحوسبة الضبابية ذات فائدة أكبر خاصة عندما يتعلق الأمر بعدد كبير من نقاط النهاية، فيعد الوصول اللاسلكي أبسط طريقة لتحقيق قابلية التوسع.</a:t>
                      </a:r>
                      <a:endParaRPr lang="ar-SA" sz="1600" dirty="0"/>
                    </a:p>
                  </a:txBody>
                  <a:tcPr/>
                </a:tc>
                <a:extLst>
                  <a:ext uri="{0D108BD9-81ED-4DB2-BD59-A6C34878D82A}">
                    <a16:rowId xmlns:a16="http://schemas.microsoft.com/office/drawing/2014/main" val="2339878001"/>
                  </a:ext>
                </a:extLst>
              </a:tr>
              <a:tr h="370840">
                <a:tc>
                  <a:txBody>
                    <a:bodyPr/>
                    <a:lstStyle/>
                    <a:p>
                      <a:pPr algn="ctr" rtl="1"/>
                      <a:r>
                        <a:rPr lang="ar-SA" sz="1600" b="0" i="0" kern="1200" dirty="0">
                          <a:solidFill>
                            <a:schemeClr val="dk1"/>
                          </a:solidFill>
                          <a:effectLst/>
                          <a:latin typeface="+mn-lt"/>
                          <a:ea typeface="+mn-ea"/>
                          <a:cs typeface="+mn-cs"/>
                        </a:rPr>
                        <a:t>استخدام التفاعلات الفورية</a:t>
                      </a:r>
                      <a:endParaRPr lang="ar-SA" sz="1600" dirty="0"/>
                    </a:p>
                  </a:txBody>
                  <a:tcPr/>
                </a:tc>
                <a:tc>
                  <a:txBody>
                    <a:bodyPr/>
                    <a:lstStyle/>
                    <a:p>
                      <a:pPr algn="ctr" rtl="1"/>
                      <a:r>
                        <a:rPr lang="ar-SA" sz="1600" b="0" i="0" kern="1200" dirty="0">
                          <a:solidFill>
                            <a:schemeClr val="dk1"/>
                          </a:solidFill>
                          <a:effectLst/>
                          <a:latin typeface="+mn-lt"/>
                          <a:ea typeface="+mn-ea"/>
                          <a:cs typeface="+mn-cs"/>
                        </a:rPr>
                        <a:t>تتضمن التطبيقات الضبابية المهمة تفاعلات فورية بدلا من المعالجة المجمعة. وتتيح المعالجة المسبقة للبيانات في العقد الضبابية لتطبيقات الطبقة العليا معالجة مجموعة فرعية من حزم البيانات الأكبر.</a:t>
                      </a:r>
                      <a:endParaRPr lang="ar-SA" sz="1600" dirty="0"/>
                    </a:p>
                  </a:txBody>
                  <a:tcPr/>
                </a:tc>
                <a:extLst>
                  <a:ext uri="{0D108BD9-81ED-4DB2-BD59-A6C34878D82A}">
                    <a16:rowId xmlns:a16="http://schemas.microsoft.com/office/drawing/2014/main" val="1838015406"/>
                  </a:ext>
                </a:extLst>
              </a:tr>
            </a:tbl>
          </a:graphicData>
        </a:graphic>
      </p:graphicFrame>
    </p:spTree>
    <p:extLst>
      <p:ext uri="{BB962C8B-B14F-4D97-AF65-F5344CB8AC3E}">
        <p14:creationId xmlns:p14="http://schemas.microsoft.com/office/powerpoint/2010/main" val="18761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CF3D3A6-6589-A8CC-C89E-8284811EF73E}"/>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منصة إنترنت الأشياء.</a:t>
            </a:r>
            <a:endParaRPr lang="en-US" altLang="zh-CN" sz="3200" dirty="0">
              <a:solidFill>
                <a:srgbClr val="FF0000"/>
              </a:solidFill>
            </a:endParaRPr>
          </a:p>
        </p:txBody>
      </p:sp>
      <p:pic>
        <p:nvPicPr>
          <p:cNvPr id="4" name="صورة 3">
            <a:extLst>
              <a:ext uri="{FF2B5EF4-FFF2-40B4-BE49-F238E27FC236}">
                <a16:creationId xmlns:a16="http://schemas.microsoft.com/office/drawing/2014/main" id="{E2AAFF30-E34C-1F97-7C0D-A56C56C2AC10}"/>
              </a:ext>
            </a:extLst>
          </p:cNvPr>
          <p:cNvPicPr>
            <a:picLocks noChangeAspect="1"/>
          </p:cNvPicPr>
          <p:nvPr/>
        </p:nvPicPr>
        <p:blipFill>
          <a:blip r:embed="rId2"/>
          <a:stretch>
            <a:fillRect/>
          </a:stretch>
        </p:blipFill>
        <p:spPr>
          <a:xfrm>
            <a:off x="1488634" y="1260757"/>
            <a:ext cx="6166731" cy="2621986"/>
          </a:xfrm>
          <a:prstGeom prst="rect">
            <a:avLst/>
          </a:prstGeom>
        </p:spPr>
      </p:pic>
    </p:spTree>
    <p:extLst>
      <p:ext uri="{BB962C8B-B14F-4D97-AF65-F5344CB8AC3E}">
        <p14:creationId xmlns:p14="http://schemas.microsoft.com/office/powerpoint/2010/main" val="3949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ami Presentation Template，Freepptbackgrounds.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مخصص 4">
      <a:majorFont>
        <a:latin typeface="Arial"/>
        <a:ea typeface=""/>
        <a:cs typeface="Sultan bold"/>
      </a:majorFont>
      <a:minorFont>
        <a:latin typeface="Arial"/>
        <a:ea typeface=""/>
        <a:cs typeface="Sakkal Majall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7595</Words>
  <Application>Microsoft Office PowerPoint</Application>
  <PresentationFormat>عرض على الشاشة (16:9)</PresentationFormat>
  <Paragraphs>300</Paragraphs>
  <Slides>49</Slides>
  <Notes>5</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49</vt:i4>
      </vt:variant>
    </vt:vector>
  </HeadingPairs>
  <TitlesOfParts>
    <vt:vector size="56" baseType="lpstr">
      <vt:lpstr>Abd ElRady</vt:lpstr>
      <vt:lpstr>Arial</vt:lpstr>
      <vt:lpstr>AXtManalBLack</vt:lpstr>
      <vt:lpstr>Calibri</vt:lpstr>
      <vt:lpstr>Roboto</vt:lpstr>
      <vt:lpstr>SultanRuqahLongo-Bold</vt:lpstr>
      <vt:lpstr>Origami Presentation Template，Freepptbackgrounds.net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Freepptbackgrounds.net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Presentation Template</dc:title>
  <dc:subject>Powerpoint Template</dc:subject>
  <dc:creator>Freepptbackgrounds.net</dc:creator>
  <cp:keywords>Origami Presentation Template</cp:keywords>
  <dc:description>Origami Presentation Template_x000d_
www.freepptbackgrounds.net</dc:description>
  <cp:lastModifiedBy>أبو عبدالرحيم معشي</cp:lastModifiedBy>
  <cp:revision>217</cp:revision>
  <dcterms:created xsi:type="dcterms:W3CDTF">2015-12-18T02:53:00Z</dcterms:created>
  <dcterms:modified xsi:type="dcterms:W3CDTF">2022-10-19T19:03:48Z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