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388" r:id="rId2"/>
    <p:sldId id="471" r:id="rId3"/>
    <p:sldId id="465" r:id="rId4"/>
    <p:sldId id="282" r:id="rId5"/>
    <p:sldId id="258" r:id="rId6"/>
    <p:sldId id="385" r:id="rId7"/>
    <p:sldId id="472" r:id="rId8"/>
    <p:sldId id="469" r:id="rId9"/>
    <p:sldId id="261" r:id="rId10"/>
    <p:sldId id="262" r:id="rId11"/>
    <p:sldId id="263" r:id="rId12"/>
    <p:sldId id="265" r:id="rId13"/>
    <p:sldId id="264" r:id="rId14"/>
    <p:sldId id="266" r:id="rId15"/>
    <p:sldId id="267" r:id="rId16"/>
    <p:sldId id="470" r:id="rId17"/>
    <p:sldId id="478" r:id="rId18"/>
    <p:sldId id="270" r:id="rId19"/>
    <p:sldId id="464" r:id="rId20"/>
    <p:sldId id="281" r:id="rId21"/>
    <p:sldId id="289" r:id="rId22"/>
    <p:sldId id="303" r:id="rId23"/>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1"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1pPr>
    <a:lvl2pPr marL="0" marR="0" indent="0" algn="ctr" defTabSz="584200" rtl="1"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2pPr>
    <a:lvl3pPr marL="0" marR="0" indent="0" algn="ctr" defTabSz="584200" rtl="1"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3pPr>
    <a:lvl4pPr marL="0" marR="0" indent="0" algn="ctr" defTabSz="584200" rtl="1"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4pPr>
    <a:lvl5pPr marL="0" marR="0" indent="0" algn="ctr" defTabSz="584200" rtl="1"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5pPr>
    <a:lvl6pPr marL="0" marR="0" indent="0" algn="ctr" defTabSz="584200" rtl="1"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6pPr>
    <a:lvl7pPr marL="0" marR="0" indent="0" algn="ctr" defTabSz="584200" rtl="1"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7pPr>
    <a:lvl8pPr marL="0" marR="0" indent="0" algn="ctr" defTabSz="584200" rtl="1"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8pPr>
    <a:lvl9pPr marL="0" marR="0" indent="0" algn="ctr" defTabSz="584200" rtl="1"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noFill/>
        </a:fill>
      </a:tcStyle>
    </a:wholeTbl>
    <a:band2H>
      <a:tcTxStyle/>
      <a:tcStyle>
        <a:tcBdr/>
        <a:fill>
          <a:solidFill>
            <a:srgbClr val="FFEBD2">
              <a:alpha val="48000"/>
            </a:srgbClr>
          </a:solidFill>
        </a:fill>
      </a:tcStyle>
    </a:band2H>
    <a:firstCo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noFill/>
        </a:fill>
      </a:tcStyle>
    </a:wholeTbl>
    <a:band2H>
      <a:tcTxStyle/>
      <a:tcStyle>
        <a:tcBdr/>
        <a:fill>
          <a:solidFill>
            <a:srgbClr val="76654F">
              <a:alpha val="20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wholeTbl>
    <a:band2H>
      <a:tcTxStyle/>
      <a:tcStyle>
        <a:tcBdr/>
        <a:fill>
          <a:solidFill>
            <a:srgbClr val="B1A596">
              <a:alpha val="20000"/>
            </a:srgbClr>
          </a:solidFill>
        </a:fill>
      </a:tcStyle>
    </a:band2H>
    <a:firstCol>
      <a:tcTxStyle b="off" i="off">
        <a:fontRef idx="minor">
          <a:srgbClr val="3E231A"/>
        </a:fontRef>
        <a:srgbClr val="3E231A"/>
      </a:tcTxStyle>
      <a:tcStyle>
        <a:tcBdr>
          <a:left>
            <a:ln w="12700" cap="flat">
              <a:solidFill>
                <a:srgbClr val="3D231A"/>
              </a:solidFill>
              <a:prstDash val="solid"/>
              <a:miter lim="400000"/>
            </a:ln>
          </a:left>
          <a:right>
            <a:ln w="12700"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254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a:tcStyle>
        <a:tcBdr/>
        <a:fill>
          <a:solidFill>
            <a:srgbClr val="C09B6C">
              <a:alpha val="26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noFill/>
        </a:fill>
      </a:tcStyle>
    </a:wholeTbl>
    <a:band2H>
      <a:tcTxStyle/>
      <a:tcStyle>
        <a:tcBdr/>
        <a:fill>
          <a:solidFill>
            <a:srgbClr val="76654F">
              <a:alpha val="20000"/>
            </a:srgbClr>
          </a:solidFill>
        </a:fill>
      </a:tcStyle>
    </a:band2H>
    <a:firstCol>
      <a:tcTxStyle b="off" i="off">
        <a:fontRef idx="minor">
          <a:srgbClr val="3E231A"/>
        </a:fontRef>
        <a:srgbClr val="3E231A"/>
      </a:tcTxStyle>
      <a:tcStyle>
        <a:tcBdr>
          <a:left>
            <a:ln w="12700" cap="flat">
              <a:solidFill>
                <a:srgbClr val="828D8E"/>
              </a:solidFill>
              <a:prstDash val="solid"/>
              <a:miter lim="400000"/>
            </a:ln>
          </a:left>
          <a:right>
            <a:ln w="12700" cap="flat">
              <a:solidFill>
                <a:srgbClr val="828D8E"/>
              </a:solidFill>
              <a:prstDash val="solid"/>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67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algn="r" defTabSz="457200" rtl="1" latinLnBrk="0">
      <a:lnSpc>
        <a:spcPct val="117999"/>
      </a:lnSpc>
      <a:defRPr sz="2200">
        <a:latin typeface="Helvetica Neue"/>
        <a:ea typeface="Helvetica Neue"/>
        <a:cs typeface="Helvetica Neue"/>
        <a:sym typeface="Helvetica Neue"/>
      </a:defRPr>
    </a:lvl1pPr>
    <a:lvl2pPr indent="228600" algn="r" defTabSz="457200" rtl="1" latinLnBrk="0">
      <a:lnSpc>
        <a:spcPct val="117999"/>
      </a:lnSpc>
      <a:defRPr sz="2200">
        <a:latin typeface="Helvetica Neue"/>
        <a:ea typeface="Helvetica Neue"/>
        <a:cs typeface="Helvetica Neue"/>
        <a:sym typeface="Helvetica Neue"/>
      </a:defRPr>
    </a:lvl2pPr>
    <a:lvl3pPr indent="457200" algn="r" defTabSz="457200" rtl="1" latinLnBrk="0">
      <a:lnSpc>
        <a:spcPct val="117999"/>
      </a:lnSpc>
      <a:defRPr sz="2200">
        <a:latin typeface="Helvetica Neue"/>
        <a:ea typeface="Helvetica Neue"/>
        <a:cs typeface="Helvetica Neue"/>
        <a:sym typeface="Helvetica Neue"/>
      </a:defRPr>
    </a:lvl3pPr>
    <a:lvl4pPr indent="685800" algn="r" defTabSz="457200" rtl="1" latinLnBrk="0">
      <a:lnSpc>
        <a:spcPct val="117999"/>
      </a:lnSpc>
      <a:defRPr sz="2200">
        <a:latin typeface="Helvetica Neue"/>
        <a:ea typeface="Helvetica Neue"/>
        <a:cs typeface="Helvetica Neue"/>
        <a:sym typeface="Helvetica Neue"/>
      </a:defRPr>
    </a:lvl4pPr>
    <a:lvl5pPr indent="914400" algn="r" defTabSz="457200" rtl="1" latinLnBrk="0">
      <a:lnSpc>
        <a:spcPct val="117999"/>
      </a:lnSpc>
      <a:defRPr sz="2200">
        <a:latin typeface="Helvetica Neue"/>
        <a:ea typeface="Helvetica Neue"/>
        <a:cs typeface="Helvetica Neue"/>
        <a:sym typeface="Helvetica Neue"/>
      </a:defRPr>
    </a:lvl5pPr>
    <a:lvl6pPr indent="1143000" algn="r" defTabSz="457200" rtl="1" latinLnBrk="0">
      <a:lnSpc>
        <a:spcPct val="117999"/>
      </a:lnSpc>
      <a:defRPr sz="2200">
        <a:latin typeface="Helvetica Neue"/>
        <a:ea typeface="Helvetica Neue"/>
        <a:cs typeface="Helvetica Neue"/>
        <a:sym typeface="Helvetica Neue"/>
      </a:defRPr>
    </a:lvl6pPr>
    <a:lvl7pPr indent="1371600" algn="r" defTabSz="457200" rtl="1" latinLnBrk="0">
      <a:lnSpc>
        <a:spcPct val="117999"/>
      </a:lnSpc>
      <a:defRPr sz="2200">
        <a:latin typeface="Helvetica Neue"/>
        <a:ea typeface="Helvetica Neue"/>
        <a:cs typeface="Helvetica Neue"/>
        <a:sym typeface="Helvetica Neue"/>
      </a:defRPr>
    </a:lvl7pPr>
    <a:lvl8pPr indent="1600200" algn="r" defTabSz="457200" rtl="1" latinLnBrk="0">
      <a:lnSpc>
        <a:spcPct val="117999"/>
      </a:lnSpc>
      <a:defRPr sz="2200">
        <a:latin typeface="Helvetica Neue"/>
        <a:ea typeface="Helvetica Neue"/>
        <a:cs typeface="Helvetica Neue"/>
        <a:sym typeface="Helvetica Neue"/>
      </a:defRPr>
    </a:lvl8pPr>
    <a:lvl9pPr indent="1828800" algn="r" defTabSz="457200" rtl="1"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صورة - أفقية">
    <p:spTree>
      <p:nvGrpSpPr>
        <p:cNvPr id="1" name=""/>
        <p:cNvGrpSpPr/>
        <p:nvPr/>
      </p:nvGrpSpPr>
      <p:grpSpPr>
        <a:xfrm>
          <a:off x="0" y="0"/>
          <a:ext cx="0" cy="0"/>
          <a:chOff x="0" y="0"/>
          <a:chExt cx="0" cy="0"/>
        </a:xfrm>
      </p:grpSpPr>
      <p:sp>
        <p:nvSpPr>
          <p:cNvPr id="20" name="أهرامات الجيزة مظللة أمام غروب الشمس البرتقالي"/>
          <p:cNvSpPr>
            <a:spLocks noGrp="1"/>
          </p:cNvSpPr>
          <p:nvPr>
            <p:ph type="pic" idx="21"/>
          </p:nvPr>
        </p:nvSpPr>
        <p:spPr>
          <a:xfrm>
            <a:off x="2099798" y="114301"/>
            <a:ext cx="13140668" cy="6502609"/>
          </a:xfrm>
          <a:prstGeom prst="rect">
            <a:avLst/>
          </a:prstGeom>
          <a:ln w="9525">
            <a:round/>
          </a:ln>
        </p:spPr>
        <p:txBody>
          <a:bodyPr lIns="91439" tIns="45719" rIns="91439" bIns="45719" anchor="t">
            <a:noAutofit/>
          </a:bodyPr>
          <a:lstStyle/>
          <a:p>
            <a:endParaRPr/>
          </a:p>
        </p:txBody>
      </p:sp>
      <p:sp>
        <p:nvSpPr>
          <p:cNvPr id="21" name="نص العنوان"/>
          <p:cNvSpPr txBox="1">
            <a:spLocks noGrp="1"/>
          </p:cNvSpPr>
          <p:nvPr>
            <p:ph type="title"/>
          </p:nvPr>
        </p:nvSpPr>
        <p:spPr>
          <a:xfrm>
            <a:off x="1693385" y="6680200"/>
            <a:ext cx="13953493" cy="1270000"/>
          </a:xfrm>
          <a:prstGeom prst="rect">
            <a:avLst/>
          </a:prstGeom>
        </p:spPr>
        <p:txBody>
          <a:bodyPr anchor="b"/>
          <a:lstStyle>
            <a:lvl1pPr algn="ctr" rtl="1">
              <a:defRPr/>
            </a:lvl1pPr>
          </a:lstStyle>
          <a:p>
            <a:r>
              <a:t>نص العنوان</a:t>
            </a:r>
          </a:p>
        </p:txBody>
      </p:sp>
      <p:sp>
        <p:nvSpPr>
          <p:cNvPr id="22" name="مستوى النص الأول…"/>
          <p:cNvSpPr txBox="1">
            <a:spLocks noGrp="1"/>
          </p:cNvSpPr>
          <p:nvPr>
            <p:ph type="body" sz="quarter" idx="1"/>
          </p:nvPr>
        </p:nvSpPr>
        <p:spPr>
          <a:xfrm>
            <a:off x="1693385" y="7835900"/>
            <a:ext cx="13953493" cy="14605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3"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صورة">
    <p:spTree>
      <p:nvGrpSpPr>
        <p:cNvPr id="1" name=""/>
        <p:cNvGrpSpPr/>
        <p:nvPr/>
      </p:nvGrpSpPr>
      <p:grpSpPr>
        <a:xfrm>
          <a:off x="0" y="0"/>
          <a:ext cx="0" cy="0"/>
          <a:chOff x="0" y="0"/>
          <a:chExt cx="0" cy="0"/>
        </a:xfrm>
      </p:grpSpPr>
      <p:sp>
        <p:nvSpPr>
          <p:cNvPr id="102" name="أهرامات الجيزة مظللة أمام غروب الشمس البرتقالي"/>
          <p:cNvSpPr>
            <a:spLocks noGrp="1"/>
          </p:cNvSpPr>
          <p:nvPr>
            <p:ph type="pic" idx="21"/>
          </p:nvPr>
        </p:nvSpPr>
        <p:spPr>
          <a:xfrm>
            <a:off x="-474148" y="0"/>
            <a:ext cx="19710370" cy="10375900"/>
          </a:xfrm>
          <a:prstGeom prst="rect">
            <a:avLst/>
          </a:prstGeom>
        </p:spPr>
        <p:txBody>
          <a:bodyPr lIns="91439" tIns="45719" rIns="91439" bIns="45719" anchor="t">
            <a:noAutofit/>
          </a:bodyPr>
          <a:lstStyle/>
          <a:p>
            <a:endParaRPr/>
          </a:p>
        </p:txBody>
      </p:sp>
      <p:sp>
        <p:nvSpPr>
          <p:cNvPr id="103"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فارغ">
    <p:spTree>
      <p:nvGrpSpPr>
        <p:cNvPr id="1" name=""/>
        <p:cNvGrpSpPr/>
        <p:nvPr/>
      </p:nvGrpSpPr>
      <p:grpSpPr>
        <a:xfrm>
          <a:off x="0" y="0"/>
          <a:ext cx="0" cy="0"/>
          <a:chOff x="0" y="0"/>
          <a:chExt cx="0" cy="0"/>
        </a:xfrm>
      </p:grpSpPr>
      <p:sp>
        <p:nvSpPr>
          <p:cNvPr id="110"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العنوان - الوسط">
    <p:spTree>
      <p:nvGrpSpPr>
        <p:cNvPr id="1" name=""/>
        <p:cNvGrpSpPr/>
        <p:nvPr/>
      </p:nvGrpSpPr>
      <p:grpSpPr>
        <a:xfrm>
          <a:off x="0" y="0"/>
          <a:ext cx="0" cy="0"/>
          <a:chOff x="0" y="0"/>
          <a:chExt cx="0" cy="0"/>
        </a:xfrm>
      </p:grpSpPr>
      <p:sp>
        <p:nvSpPr>
          <p:cNvPr id="30" name="نص العنوان"/>
          <p:cNvSpPr txBox="1">
            <a:spLocks noGrp="1"/>
          </p:cNvSpPr>
          <p:nvPr>
            <p:ph type="title"/>
          </p:nvPr>
        </p:nvSpPr>
        <p:spPr>
          <a:xfrm>
            <a:off x="1693385" y="3289300"/>
            <a:ext cx="13953493" cy="3175000"/>
          </a:xfrm>
          <a:prstGeom prst="rect">
            <a:avLst/>
          </a:prstGeom>
        </p:spPr>
        <p:txBody>
          <a:bodyPr/>
          <a:lstStyle>
            <a:lvl1pPr algn="ctr" rtl="1">
              <a:defRPr/>
            </a:lvl1pPr>
          </a:lstStyle>
          <a:p>
            <a:r>
              <a:t>نص العنوان</a:t>
            </a:r>
          </a:p>
        </p:txBody>
      </p:sp>
      <p:sp>
        <p:nvSpPr>
          <p:cNvPr id="31"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صورة - رأسية">
    <p:spTree>
      <p:nvGrpSpPr>
        <p:cNvPr id="1" name=""/>
        <p:cNvGrpSpPr/>
        <p:nvPr/>
      </p:nvGrpSpPr>
      <p:grpSpPr>
        <a:xfrm>
          <a:off x="0" y="0"/>
          <a:ext cx="0" cy="0"/>
          <a:chOff x="0" y="0"/>
          <a:chExt cx="0" cy="0"/>
        </a:xfrm>
      </p:grpSpPr>
      <p:sp>
        <p:nvSpPr>
          <p:cNvPr id="38" name="أهرامات الجيزة مظللة أمام غروب الشمس البرتقالي"/>
          <p:cNvSpPr>
            <a:spLocks noGrp="1"/>
          </p:cNvSpPr>
          <p:nvPr>
            <p:ph type="pic" idx="21"/>
          </p:nvPr>
        </p:nvSpPr>
        <p:spPr>
          <a:xfrm>
            <a:off x="5012420" y="825500"/>
            <a:ext cx="15398726" cy="7620000"/>
          </a:xfrm>
          <a:prstGeom prst="rect">
            <a:avLst/>
          </a:prstGeom>
          <a:ln w="9525">
            <a:round/>
          </a:ln>
        </p:spPr>
        <p:txBody>
          <a:bodyPr lIns="91439" tIns="45719" rIns="91439" bIns="45719" anchor="t">
            <a:noAutofit/>
          </a:bodyPr>
          <a:lstStyle/>
          <a:p>
            <a:endParaRPr/>
          </a:p>
        </p:txBody>
      </p:sp>
      <p:sp>
        <p:nvSpPr>
          <p:cNvPr id="39" name="نص العنوان"/>
          <p:cNvSpPr txBox="1">
            <a:spLocks noGrp="1"/>
          </p:cNvSpPr>
          <p:nvPr>
            <p:ph type="title"/>
          </p:nvPr>
        </p:nvSpPr>
        <p:spPr>
          <a:xfrm>
            <a:off x="1286973" y="1397000"/>
            <a:ext cx="7467828" cy="4038600"/>
          </a:xfrm>
          <a:prstGeom prst="rect">
            <a:avLst/>
          </a:prstGeom>
        </p:spPr>
        <p:txBody>
          <a:bodyPr anchor="b"/>
          <a:lstStyle>
            <a:lvl1pPr algn="ctr" rtl="1">
              <a:defRPr sz="6800"/>
            </a:lvl1pPr>
          </a:lstStyle>
          <a:p>
            <a:r>
              <a:t>نص العنوان</a:t>
            </a:r>
          </a:p>
        </p:txBody>
      </p:sp>
      <p:sp>
        <p:nvSpPr>
          <p:cNvPr id="40" name="مستوى النص الأول…"/>
          <p:cNvSpPr txBox="1">
            <a:spLocks noGrp="1"/>
          </p:cNvSpPr>
          <p:nvPr>
            <p:ph type="body" sz="quarter" idx="1"/>
          </p:nvPr>
        </p:nvSpPr>
        <p:spPr>
          <a:xfrm>
            <a:off x="1286973" y="5448300"/>
            <a:ext cx="7467828" cy="29337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1"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العنوان - أعلى">
    <p:spTree>
      <p:nvGrpSpPr>
        <p:cNvPr id="1" name=""/>
        <p:cNvGrpSpPr/>
        <p:nvPr/>
      </p:nvGrpSpPr>
      <p:grpSpPr>
        <a:xfrm>
          <a:off x="0" y="0"/>
          <a:ext cx="0" cy="0"/>
          <a:chOff x="0" y="0"/>
          <a:chExt cx="0" cy="0"/>
        </a:xfrm>
      </p:grpSpPr>
      <p:sp>
        <p:nvSpPr>
          <p:cNvPr id="48" name="نص العنوان"/>
          <p:cNvSpPr txBox="1">
            <a:spLocks noGrp="1"/>
          </p:cNvSpPr>
          <p:nvPr>
            <p:ph type="title"/>
          </p:nvPr>
        </p:nvSpPr>
        <p:spPr>
          <a:prstGeom prst="rect">
            <a:avLst/>
          </a:prstGeom>
        </p:spPr>
        <p:txBody>
          <a:bodyPr/>
          <a:lstStyle>
            <a:lvl1pPr algn="ctr" rtl="1">
              <a:defRPr/>
            </a:lvl1pPr>
          </a:lstStyle>
          <a:p>
            <a:r>
              <a:t>نص العنوان</a:t>
            </a:r>
          </a:p>
        </p:txBody>
      </p:sp>
      <p:sp>
        <p:nvSpPr>
          <p:cNvPr id="49"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العنوان والتعداد النقطي">
    <p:spTree>
      <p:nvGrpSpPr>
        <p:cNvPr id="1" name=""/>
        <p:cNvGrpSpPr/>
        <p:nvPr/>
      </p:nvGrpSpPr>
      <p:grpSpPr>
        <a:xfrm>
          <a:off x="0" y="0"/>
          <a:ext cx="0" cy="0"/>
          <a:chOff x="0" y="0"/>
          <a:chExt cx="0" cy="0"/>
        </a:xfrm>
      </p:grpSpPr>
      <p:sp>
        <p:nvSpPr>
          <p:cNvPr id="56" name="نص العنوان"/>
          <p:cNvSpPr txBox="1">
            <a:spLocks noGrp="1"/>
          </p:cNvSpPr>
          <p:nvPr>
            <p:ph type="title"/>
          </p:nvPr>
        </p:nvSpPr>
        <p:spPr>
          <a:prstGeom prst="rect">
            <a:avLst/>
          </a:prstGeom>
        </p:spPr>
        <p:txBody>
          <a:bodyPr/>
          <a:lstStyle>
            <a:lvl1pPr algn="ctr" rtl="1">
              <a:defRPr/>
            </a:lvl1pPr>
          </a:lstStyle>
          <a:p>
            <a:r>
              <a:t>نص العنوان</a:t>
            </a:r>
          </a:p>
        </p:txBody>
      </p:sp>
      <p:sp>
        <p:nvSpPr>
          <p:cNvPr id="57" name="مستوى النص الأول…"/>
          <p:cNvSpPr txBox="1">
            <a:spLocks noGrp="1"/>
          </p:cNvSpPr>
          <p:nvPr>
            <p:ph type="body" idx="1"/>
          </p:nvPr>
        </p:nvSpPr>
        <p:spPr>
          <a:xfrm>
            <a:off x="1693385" y="2819400"/>
            <a:ext cx="13953493" cy="5842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58"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العنوان والتعداد النقطي والصورة">
    <p:spTree>
      <p:nvGrpSpPr>
        <p:cNvPr id="1" name=""/>
        <p:cNvGrpSpPr/>
        <p:nvPr/>
      </p:nvGrpSpPr>
      <p:grpSpPr>
        <a:xfrm>
          <a:off x="0" y="0"/>
          <a:ext cx="0" cy="0"/>
          <a:chOff x="0" y="0"/>
          <a:chExt cx="0" cy="0"/>
        </a:xfrm>
      </p:grpSpPr>
      <p:sp>
        <p:nvSpPr>
          <p:cNvPr id="65" name="أهرامات الجيزة مظللة أمام غروب الشمس البرتقالي"/>
          <p:cNvSpPr>
            <a:spLocks noGrp="1"/>
          </p:cNvSpPr>
          <p:nvPr>
            <p:ph type="pic" sz="half" idx="21"/>
          </p:nvPr>
        </p:nvSpPr>
        <p:spPr>
          <a:xfrm>
            <a:off x="7044482" y="2819400"/>
            <a:ext cx="11420722" cy="5651500"/>
          </a:xfrm>
          <a:prstGeom prst="rect">
            <a:avLst/>
          </a:prstGeom>
          <a:ln w="9525">
            <a:round/>
          </a:ln>
        </p:spPr>
        <p:txBody>
          <a:bodyPr lIns="91439" tIns="45719" rIns="91439" bIns="45719" anchor="t">
            <a:noAutofit/>
          </a:bodyPr>
          <a:lstStyle/>
          <a:p>
            <a:endParaRPr/>
          </a:p>
        </p:txBody>
      </p:sp>
      <p:sp>
        <p:nvSpPr>
          <p:cNvPr id="66" name="نص العنوان"/>
          <p:cNvSpPr txBox="1">
            <a:spLocks noGrp="1"/>
          </p:cNvSpPr>
          <p:nvPr>
            <p:ph type="title"/>
          </p:nvPr>
        </p:nvSpPr>
        <p:spPr>
          <a:prstGeom prst="rect">
            <a:avLst/>
          </a:prstGeom>
        </p:spPr>
        <p:txBody>
          <a:bodyPr/>
          <a:lstStyle>
            <a:lvl1pPr algn="ctr" rtl="1">
              <a:defRPr/>
            </a:lvl1pPr>
          </a:lstStyle>
          <a:p>
            <a:r>
              <a:t>نص العنوان</a:t>
            </a:r>
          </a:p>
        </p:txBody>
      </p:sp>
      <p:sp>
        <p:nvSpPr>
          <p:cNvPr id="67" name="مستوى النص الأول…"/>
          <p:cNvSpPr txBox="1">
            <a:spLocks noGrp="1"/>
          </p:cNvSpPr>
          <p:nvPr>
            <p:ph type="body" sz="half" idx="1"/>
          </p:nvPr>
        </p:nvSpPr>
        <p:spPr>
          <a:xfrm>
            <a:off x="1693385" y="2819400"/>
            <a:ext cx="6688871" cy="5651500"/>
          </a:xfrm>
          <a:prstGeom prst="rect">
            <a:avLst/>
          </a:prstGeom>
        </p:spPr>
        <p:txBody>
          <a:bodyPr/>
          <a:lstStyle>
            <a:lvl1pPr marL="368300" indent="-368300">
              <a:spcBef>
                <a:spcPts val="2800"/>
              </a:spcBef>
              <a:buBlip>
                <a:blip r:embed="rId2"/>
              </a:buBlip>
              <a:defRPr sz="3000"/>
            </a:lvl1pPr>
            <a:lvl2pPr marL="736600" indent="-368300">
              <a:spcBef>
                <a:spcPts val="2800"/>
              </a:spcBef>
              <a:buBlip>
                <a:blip r:embed="rId2"/>
              </a:buBlip>
              <a:defRPr sz="3000"/>
            </a:lvl2pPr>
            <a:lvl3pPr marL="1104900" indent="-368300">
              <a:spcBef>
                <a:spcPts val="2800"/>
              </a:spcBef>
              <a:buBlip>
                <a:blip r:embed="rId2"/>
              </a:buBlip>
              <a:defRPr sz="3000"/>
            </a:lvl3pPr>
            <a:lvl4pPr marL="1473200" indent="-368300">
              <a:spcBef>
                <a:spcPts val="2800"/>
              </a:spcBef>
              <a:buBlip>
                <a:blip r:embed="rId2"/>
              </a:buBlip>
              <a:defRPr sz="3000"/>
            </a:lvl4pPr>
            <a:lvl5pPr marL="1841500" indent="-368300">
              <a:spcBef>
                <a:spcPts val="2800"/>
              </a:spcBef>
              <a:buBlip>
                <a:blip r:embed="rId2"/>
              </a:buBlip>
              <a:defRPr sz="30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8"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تعداد نقطي">
    <p:spTree>
      <p:nvGrpSpPr>
        <p:cNvPr id="1" name=""/>
        <p:cNvGrpSpPr/>
        <p:nvPr/>
      </p:nvGrpSpPr>
      <p:grpSpPr>
        <a:xfrm>
          <a:off x="0" y="0"/>
          <a:ext cx="0" cy="0"/>
          <a:chOff x="0" y="0"/>
          <a:chExt cx="0" cy="0"/>
        </a:xfrm>
      </p:grpSpPr>
      <p:sp>
        <p:nvSpPr>
          <p:cNvPr id="75" name="مستوى النص الأول…"/>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76"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صورة - ٣ أعلى">
    <p:spTree>
      <p:nvGrpSpPr>
        <p:cNvPr id="1" name=""/>
        <p:cNvGrpSpPr/>
        <p:nvPr/>
      </p:nvGrpSpPr>
      <p:grpSpPr>
        <a:xfrm>
          <a:off x="0" y="0"/>
          <a:ext cx="0" cy="0"/>
          <a:chOff x="0" y="0"/>
          <a:chExt cx="0" cy="0"/>
        </a:xfrm>
      </p:grpSpPr>
      <p:sp>
        <p:nvSpPr>
          <p:cNvPr id="83" name="أهرامات الجيزة مظللة أمام غروب الشمس البرتقالي"/>
          <p:cNvSpPr>
            <a:spLocks noGrp="1"/>
          </p:cNvSpPr>
          <p:nvPr>
            <p:ph type="pic" sz="quarter" idx="21"/>
          </p:nvPr>
        </p:nvSpPr>
        <p:spPr>
          <a:xfrm>
            <a:off x="9855501" y="762000"/>
            <a:ext cx="6214723" cy="3075332"/>
          </a:xfrm>
          <a:prstGeom prst="rect">
            <a:avLst/>
          </a:prstGeom>
          <a:ln w="9525">
            <a:round/>
          </a:ln>
        </p:spPr>
        <p:txBody>
          <a:bodyPr lIns="91439" tIns="45719" rIns="91439" bIns="45719" anchor="t">
            <a:noAutofit/>
          </a:bodyPr>
          <a:lstStyle/>
          <a:p>
            <a:endParaRPr/>
          </a:p>
        </p:txBody>
      </p:sp>
      <p:sp>
        <p:nvSpPr>
          <p:cNvPr id="84" name="صورة مقرّبة لأحد أهرامات الجيزة"/>
          <p:cNvSpPr>
            <a:spLocks noGrp="1"/>
          </p:cNvSpPr>
          <p:nvPr>
            <p:ph type="pic" sz="half" idx="22"/>
          </p:nvPr>
        </p:nvSpPr>
        <p:spPr>
          <a:xfrm>
            <a:off x="9202456" y="3197028"/>
            <a:ext cx="7173744" cy="8115301"/>
          </a:xfrm>
          <a:prstGeom prst="rect">
            <a:avLst/>
          </a:prstGeom>
          <a:ln w="9525">
            <a:round/>
          </a:ln>
        </p:spPr>
        <p:txBody>
          <a:bodyPr lIns="91439" tIns="45719" rIns="91439" bIns="45719" anchor="t">
            <a:noAutofit/>
          </a:bodyPr>
          <a:lstStyle/>
          <a:p>
            <a:endParaRPr/>
          </a:p>
        </p:txBody>
      </p:sp>
      <p:sp>
        <p:nvSpPr>
          <p:cNvPr id="85" name="أبو الهول أمام أهرامات الجيزة مع سماء زرقاء صافية في الخلفية"/>
          <p:cNvSpPr>
            <a:spLocks noGrp="1"/>
          </p:cNvSpPr>
          <p:nvPr>
            <p:ph type="pic" idx="23"/>
          </p:nvPr>
        </p:nvSpPr>
        <p:spPr>
          <a:xfrm>
            <a:off x="-3054948" y="-26019"/>
            <a:ext cx="16413403" cy="9233763"/>
          </a:xfrm>
          <a:prstGeom prst="rect">
            <a:avLst/>
          </a:prstGeom>
          <a:ln w="9525">
            <a:round/>
          </a:ln>
        </p:spPr>
        <p:txBody>
          <a:bodyPr lIns="91439" tIns="45719" rIns="91439" bIns="45719" anchor="t">
            <a:noAutofit/>
          </a:bodyPr>
          <a:lstStyle/>
          <a:p>
            <a:endParaRPr/>
          </a:p>
        </p:txBody>
      </p:sp>
      <p:sp>
        <p:nvSpPr>
          <p:cNvPr id="86"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اقتباس">
    <p:spTree>
      <p:nvGrpSpPr>
        <p:cNvPr id="1" name=""/>
        <p:cNvGrpSpPr/>
        <p:nvPr/>
      </p:nvGrpSpPr>
      <p:grpSpPr>
        <a:xfrm>
          <a:off x="0" y="0"/>
          <a:ext cx="0" cy="0"/>
          <a:chOff x="0" y="0"/>
          <a:chExt cx="0" cy="0"/>
        </a:xfrm>
      </p:grpSpPr>
      <p:sp>
        <p:nvSpPr>
          <p:cNvPr id="93" name="&quot;قم بكتابة الرقم هنا.&quot;"/>
          <p:cNvSpPr txBox="1">
            <a:spLocks noGrp="1"/>
          </p:cNvSpPr>
          <p:nvPr>
            <p:ph type="body" sz="quarter" idx="21"/>
          </p:nvPr>
        </p:nvSpPr>
        <p:spPr>
          <a:xfrm>
            <a:off x="1693385" y="4348966"/>
            <a:ext cx="13953493" cy="687368"/>
          </a:xfrm>
          <a:prstGeom prst="rect">
            <a:avLst/>
          </a:prstGeom>
        </p:spPr>
        <p:txBody>
          <a:bodyPr>
            <a:spAutoFit/>
          </a:bodyPr>
          <a:lstStyle>
            <a:lvl1pPr marL="0" indent="0" algn="ctr">
              <a:spcBef>
                <a:spcPts val="0"/>
              </a:spcBef>
              <a:buSzTx/>
              <a:buNone/>
            </a:lvl1pPr>
          </a:lstStyle>
          <a:p>
            <a:pPr rtl="0">
              <a:defRPr/>
            </a:pPr>
            <a:r>
              <a:t>"قم بكتابة الرقم هنا."</a:t>
            </a:r>
          </a:p>
        </p:txBody>
      </p:sp>
      <p:sp>
        <p:nvSpPr>
          <p:cNvPr id="94" name="– باسل أسعد"/>
          <p:cNvSpPr txBox="1">
            <a:spLocks noGrp="1"/>
          </p:cNvSpPr>
          <p:nvPr>
            <p:ph type="body" sz="quarter" idx="22"/>
          </p:nvPr>
        </p:nvSpPr>
        <p:spPr>
          <a:xfrm>
            <a:off x="1693385" y="6362700"/>
            <a:ext cx="13953493" cy="533479"/>
          </a:xfrm>
          <a:prstGeom prst="rect">
            <a:avLst/>
          </a:prstGeom>
        </p:spPr>
        <p:txBody>
          <a:bodyPr anchor="t">
            <a:spAutoFit/>
          </a:bodyPr>
          <a:lstStyle>
            <a:lvl1pPr marL="0" indent="0" algn="ctr">
              <a:spcBef>
                <a:spcPts val="0"/>
              </a:spcBef>
              <a:buSzTx/>
              <a:buNone/>
              <a:defRPr sz="2800"/>
            </a:lvl1pPr>
          </a:lstStyle>
          <a:p>
            <a:pPr rtl="0">
              <a:defRPr/>
            </a:pPr>
            <a:r>
              <a:t>– باسل أسعد</a:t>
            </a:r>
          </a:p>
        </p:txBody>
      </p:sp>
      <p:sp>
        <p:nvSpPr>
          <p:cNvPr id="95"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8000"/>
            <a:lum/>
          </a:blip>
          <a:srcRect/>
          <a:stretch>
            <a:fillRect/>
          </a:stretch>
        </a:blipFill>
        <a:effectLst/>
      </p:bgPr>
    </p:bg>
    <p:spTree>
      <p:nvGrpSpPr>
        <p:cNvPr id="1" name=""/>
        <p:cNvGrpSpPr/>
        <p:nvPr/>
      </p:nvGrpSpPr>
      <p:grpSpPr>
        <a:xfrm>
          <a:off x="0" y="0"/>
          <a:ext cx="0" cy="0"/>
          <a:chOff x="0" y="0"/>
          <a:chExt cx="0" cy="0"/>
        </a:xfrm>
      </p:grpSpPr>
      <p:sp>
        <p:nvSpPr>
          <p:cNvPr id="2" name="مستوى النص الأول…"/>
          <p:cNvSpPr txBox="1">
            <a:spLocks noGrp="1"/>
          </p:cNvSpPr>
          <p:nvPr>
            <p:ph type="body" idx="1"/>
          </p:nvPr>
        </p:nvSpPr>
        <p:spPr>
          <a:xfrm>
            <a:off x="1693385" y="1168400"/>
            <a:ext cx="13953493" cy="741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3" name="نص العنوان"/>
          <p:cNvSpPr txBox="1">
            <a:spLocks noGrp="1"/>
          </p:cNvSpPr>
          <p:nvPr>
            <p:ph type="title"/>
          </p:nvPr>
        </p:nvSpPr>
        <p:spPr>
          <a:xfrm>
            <a:off x="1693385" y="635000"/>
            <a:ext cx="13953493" cy="210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نص العنوان</a:t>
            </a:r>
          </a:p>
        </p:txBody>
      </p:sp>
      <p:sp>
        <p:nvSpPr>
          <p:cNvPr id="4" name="رقم الشريحة"/>
          <p:cNvSpPr txBox="1">
            <a:spLocks noGrp="1"/>
          </p:cNvSpPr>
          <p:nvPr>
            <p:ph type="sldNum" sz="quarter" idx="2"/>
          </p:nvPr>
        </p:nvSpPr>
        <p:spPr>
          <a:xfrm>
            <a:off x="8480504" y="9374010"/>
            <a:ext cx="370293" cy="379591"/>
          </a:xfrm>
          <a:prstGeom prst="rect">
            <a:avLst/>
          </a:prstGeom>
          <a:ln w="12700">
            <a:miter lim="400000"/>
          </a:ln>
        </p:spPr>
        <p:txBody>
          <a:bodyPr wrap="none" lIns="50800" tIns="50800" rIns="50800" bIns="50800" anchor="b">
            <a:spAutoFit/>
          </a:bodyPr>
          <a:lstStyle>
            <a:lvl1pPr>
              <a:defRPr sz="1800"/>
            </a:lvl1pPr>
          </a:lstStyle>
          <a:p>
            <a:pPr rtl="0">
              <a:defRPr/>
            </a:pPr>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1pPr>
      <a:lvl2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2pPr>
      <a:lvl3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3pPr>
      <a:lvl4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4pPr>
      <a:lvl5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5pPr>
      <a:lvl6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6pPr>
      <a:lvl7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7pPr>
      <a:lvl8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8pPr>
      <a:lvl9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9pPr>
    </p:titleStyle>
    <p:bodyStyle>
      <a:lvl1pPr marL="469900" marR="0" indent="-469900" algn="r" defTabSz="584200" rtl="1"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1pPr>
      <a:lvl2pPr marL="939800" marR="0" indent="-469900" algn="r" defTabSz="584200" rtl="1"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2pPr>
      <a:lvl3pPr marL="1409700" marR="0" indent="-469900" algn="r" defTabSz="584200" rtl="1"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3pPr>
      <a:lvl4pPr marL="1879600" marR="0" indent="-469900" algn="r" defTabSz="584200" rtl="1"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4pPr>
      <a:lvl5pPr marL="2349500" marR="0" indent="-469900" algn="r" defTabSz="584200" rtl="1"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5pPr>
      <a:lvl6pPr marL="2819400" marR="0" indent="-469900" algn="r" defTabSz="584200" rtl="1"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6pPr>
      <a:lvl7pPr marL="3289300" marR="0" indent="-469900" algn="r" defTabSz="584200" rtl="1"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7pPr>
      <a:lvl8pPr marL="3759200" marR="0" indent="-469900" algn="r" defTabSz="584200" rtl="1"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8pPr>
      <a:lvl9pPr marL="4229100" marR="0" indent="-469900" algn="r" defTabSz="584200" rtl="1" latinLnBrk="0">
        <a:lnSpc>
          <a:spcPct val="100000"/>
        </a:lnSpc>
        <a:spcBef>
          <a:spcPts val="3000"/>
        </a:spcBef>
        <a:spcAft>
          <a:spcPts val="0"/>
        </a:spcAft>
        <a:buClrTx/>
        <a:buSzPct val="25000"/>
        <a:buFontTx/>
        <a:buBlip>
          <a:blip r:embed="rId14"/>
        </a:buBlip>
        <a:tabLst/>
        <a:defRPr sz="3800" b="0" i="0" u="none" strike="noStrike" cap="none" spc="0" baseline="0">
          <a:solidFill>
            <a:srgbClr val="3E231A"/>
          </a:solidFill>
          <a:uFillTx/>
          <a:latin typeface="+mn-lt"/>
          <a:ea typeface="+mn-ea"/>
          <a:cs typeface="+mn-cs"/>
          <a:sym typeface="Papyru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pyru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hyperlink" Target="https://t.me/albayan_12"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t.me/albayan_12" TargetMode="External"/><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36.jpg"/><Relationship Id="rId5" Type="http://schemas.openxmlformats.org/officeDocument/2006/relationships/hyperlink" Target="https://beadaya.com/worksheet/1898/"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1.wdp"/><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hyperlink" Target="https://t.me/albayan_1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t.me/albayan_12" TargetMode="External"/><Relationship Id="rId2" Type="http://schemas.openxmlformats.org/officeDocument/2006/relationships/image" Target="../media/image39.jpe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3.wdp"/><Relationship Id="rId7"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a:extLst>
              <a:ext uri="{FF2B5EF4-FFF2-40B4-BE49-F238E27FC236}">
                <a16:creationId xmlns:a16="http://schemas.microsoft.com/office/drawing/2014/main" id="{738BB751-D264-482E-84C5-0EC60BD1C330}"/>
              </a:ext>
            </a:extLst>
          </p:cNvPr>
          <p:cNvSpPr/>
          <p:nvPr/>
        </p:nvSpPr>
        <p:spPr>
          <a:xfrm>
            <a:off x="-252607" y="8562546"/>
            <a:ext cx="17845476" cy="1050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sz="3200">
                <a:solidFill>
                  <a:srgbClr val="FFFFFF"/>
                </a:solidFill>
              </a:defRPr>
            </a:pPr>
            <a:endParaRPr sz="3034" dirty="0"/>
          </a:p>
        </p:txBody>
      </p:sp>
      <p:pic>
        <p:nvPicPr>
          <p:cNvPr id="6" name="Picture 6"/>
          <p:cNvPicPr>
            <a:picLocks noChangeAspect="1"/>
          </p:cNvPicPr>
          <p:nvPr/>
        </p:nvPicPr>
        <p:blipFill>
          <a:blip r:embed="rId2"/>
          <a:srcRect/>
          <a:stretch>
            <a:fillRect/>
          </a:stretch>
        </p:blipFill>
        <p:spPr>
          <a:xfrm>
            <a:off x="616885" y="393171"/>
            <a:ext cx="3800449" cy="1962092"/>
          </a:xfrm>
          <a:prstGeom prst="rect">
            <a:avLst/>
          </a:prstGeom>
        </p:spPr>
      </p:pic>
      <p:pic>
        <p:nvPicPr>
          <p:cNvPr id="7" name="Picture 7"/>
          <p:cNvPicPr>
            <a:picLocks noChangeAspect="1"/>
          </p:cNvPicPr>
          <p:nvPr/>
        </p:nvPicPr>
        <p:blipFill>
          <a:blip r:embed="rId3"/>
          <a:srcRect t="18107" b="13711"/>
          <a:stretch>
            <a:fillRect/>
          </a:stretch>
        </p:blipFill>
        <p:spPr>
          <a:xfrm>
            <a:off x="3291027" y="1231800"/>
            <a:ext cx="1810852" cy="1234662"/>
          </a:xfrm>
          <a:prstGeom prst="rect">
            <a:avLst/>
          </a:prstGeom>
        </p:spPr>
      </p:pic>
      <p:sp>
        <p:nvSpPr>
          <p:cNvPr id="9" name="TextBox 9"/>
          <p:cNvSpPr txBox="1"/>
          <p:nvPr/>
        </p:nvSpPr>
        <p:spPr>
          <a:xfrm>
            <a:off x="5290568" y="5195228"/>
            <a:ext cx="10113468" cy="971676"/>
          </a:xfrm>
          <a:prstGeom prst="rect">
            <a:avLst/>
          </a:prstGeom>
        </p:spPr>
        <p:txBody>
          <a:bodyPr wrap="square" lIns="0" tIns="0" rIns="0" bIns="0" rtlCol="0" anchor="t">
            <a:spAutoFit/>
          </a:bodyPr>
          <a:lstStyle/>
          <a:p>
            <a:pPr>
              <a:lnSpc>
                <a:spcPts val="8145"/>
              </a:lnSpc>
              <a:spcBef>
                <a:spcPct val="0"/>
              </a:spcBef>
            </a:pPr>
            <a:r>
              <a:rPr lang="ar-SA" sz="5689" dirty="0">
                <a:solidFill>
                  <a:schemeClr val="tx2"/>
                </a:solidFill>
                <a:cs typeface="DG Ghareeb"/>
              </a:rPr>
              <a:t>الخوف والرجاء </a:t>
            </a:r>
          </a:p>
        </p:txBody>
      </p:sp>
      <p:sp>
        <p:nvSpPr>
          <p:cNvPr id="19" name="بسم الله الرحمن الرحيم والصلاة والسلام على الرسول الأمين سيدنا محمد وعلى آله وصحبه أجمعين…">
            <a:extLst>
              <a:ext uri="{FF2B5EF4-FFF2-40B4-BE49-F238E27FC236}">
                <a16:creationId xmlns:a16="http://schemas.microsoft.com/office/drawing/2014/main" id="{30EFA95B-F6A8-4DC2-8A70-18A060765805}"/>
              </a:ext>
            </a:extLst>
          </p:cNvPr>
          <p:cNvSpPr txBox="1">
            <a:spLocks/>
          </p:cNvSpPr>
          <p:nvPr/>
        </p:nvSpPr>
        <p:spPr>
          <a:xfrm>
            <a:off x="2403827" y="8099188"/>
            <a:ext cx="6213404" cy="787895"/>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082" tIns="24082" rIns="24082" bIns="24082" anchor="ctr">
            <a:normAutofit/>
          </a:bodyPr>
          <a:lstStyle/>
          <a:p>
            <a:pPr defTabSz="234034">
              <a:defRPr sz="3956" b="0" spc="0">
                <a:solidFill>
                  <a:srgbClr val="FFFFFF"/>
                </a:solidFill>
                <a:latin typeface="Khalid Art bold"/>
                <a:ea typeface="Khalid Art bold"/>
                <a:cs typeface="Khalid Art bold"/>
                <a:sym typeface="Khalid Art bold"/>
              </a:defRPr>
            </a:pPr>
            <a:r>
              <a:rPr lang="ar-SA" sz="3413" dirty="0">
                <a:ln w="0"/>
                <a:solidFill>
                  <a:srgbClr val="6A262C"/>
                </a:solidFill>
                <a:effectLst>
                  <a:outerShdw blurRad="38100" dist="19050" dir="2700000" algn="tl" rotWithShape="0">
                    <a:schemeClr val="dk1">
                      <a:alpha val="40000"/>
                    </a:schemeClr>
                  </a:outerShdw>
                </a:effectLst>
                <a:latin typeface="Khalid Art bold"/>
                <a:ea typeface="Khalid Art bold"/>
                <a:cs typeface="Khalid Art bold"/>
                <a:sym typeface="Khalid Art bold"/>
              </a:rPr>
              <a:t>قناة البيان للعروض والعلوم الشرعية  </a:t>
            </a:r>
          </a:p>
        </p:txBody>
      </p:sp>
      <p:pic>
        <p:nvPicPr>
          <p:cNvPr id="20" name="884AEA23-EA58-47EB-8C88-9CE646949802-L0-001.png" descr="884AEA23-EA58-47EB-8C88-9CE646949802-L0-001.png">
            <a:hlinkClick r:id="rId4"/>
            <a:extLst>
              <a:ext uri="{FF2B5EF4-FFF2-40B4-BE49-F238E27FC236}">
                <a16:creationId xmlns:a16="http://schemas.microsoft.com/office/drawing/2014/main" id="{D7CA6AC6-BE0B-40ED-A74B-74E9751CB783}"/>
              </a:ext>
            </a:extLst>
          </p:cNvPr>
          <p:cNvPicPr>
            <a:picLocks noChangeAspect="1"/>
          </p:cNvPicPr>
          <p:nvPr/>
        </p:nvPicPr>
        <p:blipFill>
          <a:blip r:embed="rId5" cstate="print">
            <a:duotone>
              <a:schemeClr val="bg2">
                <a:shade val="45000"/>
                <a:satMod val="135000"/>
              </a:schemeClr>
              <a:prstClr val="white"/>
            </a:duotone>
          </a:blip>
          <a:stretch>
            <a:fillRect/>
          </a:stretch>
        </p:blipFill>
        <p:spPr>
          <a:xfrm>
            <a:off x="4351481" y="5476656"/>
            <a:ext cx="1500793" cy="1500804"/>
          </a:xfrm>
          <a:prstGeom prst="rect">
            <a:avLst/>
          </a:prstGeom>
          <a:ln w="12700" cap="flat">
            <a:noFill/>
            <a:miter lim="400000"/>
          </a:ln>
          <a:effectLst/>
        </p:spPr>
      </p:pic>
      <p:sp>
        <p:nvSpPr>
          <p:cNvPr id="17" name="Google Shape;176;p29">
            <a:extLst>
              <a:ext uri="{FF2B5EF4-FFF2-40B4-BE49-F238E27FC236}">
                <a16:creationId xmlns:a16="http://schemas.microsoft.com/office/drawing/2014/main" id="{C916C40C-B40B-4852-9289-1F46AE8E1DCB}"/>
              </a:ext>
            </a:extLst>
          </p:cNvPr>
          <p:cNvSpPr txBox="1">
            <a:spLocks/>
          </p:cNvSpPr>
          <p:nvPr/>
        </p:nvSpPr>
        <p:spPr>
          <a:xfrm>
            <a:off x="6812166" y="1897714"/>
            <a:ext cx="7237070" cy="1909623"/>
          </a:xfrm>
          <a:prstGeom prst="rect">
            <a:avLst/>
          </a:prstGeom>
          <a:noFill/>
          <a:ln>
            <a:noFill/>
          </a:ln>
        </p:spPr>
        <p:txBody>
          <a:bodyPr spcFirstLastPara="1" wrap="square" lIns="173369" tIns="173369" rIns="173369" bIns="173369" anchor="b" anchorCtr="0">
            <a:noAutofit/>
          </a:bodyPr>
          <a:lstStyle/>
          <a:p>
            <a:pPr defTabSz="1733904" hangingPunct="1">
              <a:buClr>
                <a:srgbClr val="434343"/>
              </a:buClr>
              <a:buSzPts val="2800"/>
              <a:defRPr/>
            </a:pPr>
            <a:r>
              <a:rPr lang="ar-SA" sz="4551" dirty="0">
                <a:ln w="0"/>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rPr>
              <a:t>الفصل الدراسي الأول </a:t>
            </a:r>
            <a:br>
              <a:rPr lang="ar-SA" sz="4551" dirty="0">
                <a:ln w="0"/>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rPr>
            </a:br>
            <a:r>
              <a:rPr lang="ar-SA" sz="3413" dirty="0">
                <a:ln w="0"/>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rPr>
              <a:t>حديث الصف ثاني متوسط </a:t>
            </a:r>
          </a:p>
        </p:txBody>
      </p:sp>
      <p:sp>
        <p:nvSpPr>
          <p:cNvPr id="21" name="Google Shape;176;p29">
            <a:extLst>
              <a:ext uri="{FF2B5EF4-FFF2-40B4-BE49-F238E27FC236}">
                <a16:creationId xmlns:a16="http://schemas.microsoft.com/office/drawing/2014/main" id="{13D1BEFF-E5B0-4DB4-BA79-56F3C51844E2}"/>
              </a:ext>
            </a:extLst>
          </p:cNvPr>
          <p:cNvSpPr txBox="1">
            <a:spLocks/>
          </p:cNvSpPr>
          <p:nvPr/>
        </p:nvSpPr>
        <p:spPr>
          <a:xfrm>
            <a:off x="1891994" y="6227058"/>
            <a:ext cx="7237070" cy="1909623"/>
          </a:xfrm>
          <a:prstGeom prst="rect">
            <a:avLst/>
          </a:prstGeom>
          <a:noFill/>
          <a:ln>
            <a:noFill/>
          </a:ln>
        </p:spPr>
        <p:txBody>
          <a:bodyPr spcFirstLastPara="1" wrap="square" lIns="173369" tIns="173369" rIns="173369" bIns="173369" anchor="b" anchorCtr="0">
            <a:noAutofit/>
          </a:bodyPr>
          <a:lstStyle/>
          <a:p>
            <a:pPr defTabSz="1733904" hangingPunct="1">
              <a:buClr>
                <a:srgbClr val="434343"/>
              </a:buClr>
              <a:buSzPts val="2800"/>
              <a:defRPr/>
            </a:pPr>
            <a:r>
              <a:rPr lang="ar-SA" sz="3982" dirty="0">
                <a:ln w="0"/>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rPr>
              <a:t>إعداد أ .لؤلؤة العتيق </a:t>
            </a:r>
            <a:endParaRPr lang="ar-SA" sz="2844" dirty="0">
              <a:ln w="0"/>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endParaRPr>
          </a:p>
        </p:txBody>
      </p:sp>
      <p:sp>
        <p:nvSpPr>
          <p:cNvPr id="23" name="TextBox 2">
            <a:extLst>
              <a:ext uri="{FF2B5EF4-FFF2-40B4-BE49-F238E27FC236}">
                <a16:creationId xmlns:a16="http://schemas.microsoft.com/office/drawing/2014/main" id="{84AFA876-32CB-45C2-AD33-304F43DF2BF4}"/>
              </a:ext>
            </a:extLst>
          </p:cNvPr>
          <p:cNvSpPr txBox="1"/>
          <p:nvPr/>
        </p:nvSpPr>
        <p:spPr bwMode="auto">
          <a:xfrm>
            <a:off x="5101878" y="3899431"/>
            <a:ext cx="11001700" cy="9678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hangingPunct="1">
              <a:defRPr/>
            </a:pPr>
            <a:r>
              <a:rPr lang="ar-SA" sz="5689" dirty="0">
                <a:ln w="0"/>
                <a:solidFill>
                  <a:srgbClr val="C00000"/>
                </a:solidFill>
                <a:effectLst>
                  <a:outerShdw blurRad="38100" dist="19050" dir="2700000" algn="tl" rotWithShape="0">
                    <a:schemeClr val="dk1">
                      <a:alpha val="40000"/>
                    </a:schemeClr>
                  </a:outerShdw>
                </a:effectLst>
              </a:rPr>
              <a:t>من أعمال القلوب </a:t>
            </a:r>
            <a:endParaRPr lang="en-US" sz="5689" dirty="0">
              <a:ln w="0"/>
              <a:solidFill>
                <a:srgbClr val="C00000"/>
              </a:solidFill>
              <a:effectLst>
                <a:outerShdw blurRad="38100" dist="19050" dir="2700000" algn="tl" rotWithShape="0">
                  <a:schemeClr val="dk1">
                    <a:alpha val="40000"/>
                  </a:schemeClr>
                </a:outerShdw>
              </a:effectLst>
            </a:endParaRPr>
          </a:p>
        </p:txBody>
      </p:sp>
      <p:sp>
        <p:nvSpPr>
          <p:cNvPr id="8" name="بسم الله الرحمن الرحيم والصلاة والسلام على الرسول الأمين سيدنا محمد وعلى آله وصحبه أجمعين…">
            <a:extLst>
              <a:ext uri="{FF2B5EF4-FFF2-40B4-BE49-F238E27FC236}">
                <a16:creationId xmlns:a16="http://schemas.microsoft.com/office/drawing/2014/main" id="{1883E4D1-78F3-2C32-496D-5E2FDDCAF8F3}"/>
              </a:ext>
            </a:extLst>
          </p:cNvPr>
          <p:cNvSpPr txBox="1">
            <a:spLocks/>
          </p:cNvSpPr>
          <p:nvPr/>
        </p:nvSpPr>
        <p:spPr>
          <a:xfrm>
            <a:off x="11273664" y="8052231"/>
            <a:ext cx="5551143" cy="1221454"/>
          </a:xfrm>
          <a:prstGeom prst="rect">
            <a:avLst/>
          </a:prstGeom>
          <a:solidFill>
            <a:schemeClr val="bg1">
              <a:lumMod val="95000"/>
            </a:schemeClr>
          </a:solidFill>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6055" tIns="16055" rIns="16055" bIns="16055" anchor="ctr">
            <a:normAutofit fontScale="77500" lnSpcReduction="20000"/>
          </a:bodyPr>
          <a:lstStyle/>
          <a:p>
            <a:pPr defTabSz="156031">
              <a:defRPr sz="3956" b="0" spc="0">
                <a:solidFill>
                  <a:srgbClr val="FFFFFF"/>
                </a:solidFill>
                <a:latin typeface="Khalid Art bold"/>
                <a:ea typeface="Khalid Art bold"/>
                <a:cs typeface="Khalid Art bold"/>
                <a:sym typeface="Khalid Art bold"/>
              </a:defRPr>
            </a:pPr>
            <a:r>
              <a:rPr lang="ar-SA" sz="3793" dirty="0">
                <a:ln w="0"/>
                <a:solidFill>
                  <a:schemeClr val="bg2"/>
                </a:solidFill>
                <a:effectLst>
                  <a:outerShdw blurRad="38100" dist="19050" dir="2700000" algn="tl" rotWithShape="0">
                    <a:schemeClr val="dk1">
                      <a:alpha val="40000"/>
                    </a:schemeClr>
                  </a:outerShdw>
                </a:effectLst>
                <a:latin typeface="Khalid Art bold"/>
                <a:ea typeface="Khalid Art bold"/>
                <a:cs typeface="Khalid Art bold"/>
                <a:sym typeface="Khalid Art bold"/>
              </a:rPr>
              <a:t>كرماً العروض للاستخدام الشخصي فقط</a:t>
            </a:r>
          </a:p>
          <a:p>
            <a:pPr defTabSz="156031">
              <a:defRPr sz="3956" b="0" spc="0">
                <a:solidFill>
                  <a:srgbClr val="FFFFFF"/>
                </a:solidFill>
                <a:latin typeface="Khalid Art bold"/>
                <a:ea typeface="Khalid Art bold"/>
                <a:cs typeface="Khalid Art bold"/>
                <a:sym typeface="Khalid Art bold"/>
              </a:defRPr>
            </a:pPr>
            <a:r>
              <a:rPr lang="ar-SA" sz="3793" dirty="0">
                <a:ln w="0"/>
                <a:solidFill>
                  <a:schemeClr val="bg2"/>
                </a:solidFill>
                <a:effectLst>
                  <a:outerShdw blurRad="38100" dist="19050" dir="2700000" algn="tl" rotWithShape="0">
                    <a:schemeClr val="dk1">
                      <a:alpha val="40000"/>
                    </a:schemeClr>
                  </a:outerShdw>
                </a:effectLst>
                <a:latin typeface="Khalid Art bold"/>
                <a:ea typeface="Khalid Art bold"/>
                <a:cs typeface="Khalid Art bold"/>
                <a:sym typeface="Khalid Art bold"/>
              </a:rPr>
              <a:t>ولا احل ولا ابيح نزع الحقوق ونشرها مرة أخرى  </a:t>
            </a:r>
          </a:p>
          <a:p>
            <a:pPr defTabSz="156031">
              <a:defRPr sz="3956" b="0" spc="0">
                <a:solidFill>
                  <a:srgbClr val="FFFFFF"/>
                </a:solidFill>
                <a:latin typeface="Khalid Art bold"/>
                <a:ea typeface="Khalid Art bold"/>
                <a:cs typeface="Khalid Art bold"/>
                <a:sym typeface="Khalid Art bold"/>
              </a:defRPr>
            </a:pPr>
            <a:r>
              <a:rPr lang="ar-SA" sz="3793" dirty="0">
                <a:ln w="0"/>
                <a:solidFill>
                  <a:schemeClr val="bg2"/>
                </a:solidFill>
                <a:effectLst>
                  <a:outerShdw blurRad="38100" dist="19050" dir="2700000" algn="tl" rotWithShape="0">
                    <a:schemeClr val="dk1">
                      <a:alpha val="40000"/>
                    </a:schemeClr>
                  </a:outerShdw>
                </a:effectLst>
                <a:latin typeface="Khalid Art bold"/>
                <a:ea typeface="Khalid Art bold"/>
                <a:cs typeface="Khalid Art bold"/>
                <a:sym typeface="Khalid Art bold"/>
              </a:rPr>
              <a:t>أو بيعها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IMG_5585.jpeg" descr="IMG_5585.jpeg"/>
          <p:cNvPicPr>
            <a:picLocks noChangeAspect="1"/>
          </p:cNvPicPr>
          <p:nvPr/>
        </p:nvPicPr>
        <p:blipFill>
          <a:blip r:embed="rId4"/>
          <a:stretch>
            <a:fillRect/>
          </a:stretch>
        </p:blipFill>
        <p:spPr>
          <a:xfrm>
            <a:off x="12875774" y="1263613"/>
            <a:ext cx="3241734" cy="3909150"/>
          </a:xfrm>
          <a:prstGeom prst="rect">
            <a:avLst/>
          </a:prstGeom>
          <a:ln w="12700">
            <a:miter lim="400000"/>
          </a:ln>
        </p:spPr>
      </p:pic>
      <p:pic>
        <p:nvPicPr>
          <p:cNvPr id="148" name="قل ياعبادي الذين أسرفوا على أنفسهم لا تقنطوا من رحمة الله إن الله يغفر الذنوب جميعا.mp4" descr="قل ياعبادي الذين أسرفوا على أنفسهم لا تقنطوا من رحمة الله إن الله يغفر الذنوب جميعا.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456834" y="2109913"/>
            <a:ext cx="8587972" cy="3909149"/>
          </a:xfrm>
          <a:prstGeom prst="rect">
            <a:avLst/>
          </a:prstGeom>
          <a:ln w="12700">
            <a:miter lim="400000"/>
          </a:ln>
        </p:spPr>
      </p:pic>
      <p:sp>
        <p:nvSpPr>
          <p:cNvPr id="149" name="ماذا ينبغي عليّ فعله بعد وقوع المعصية ؟"/>
          <p:cNvSpPr txBox="1">
            <a:spLocks noGrp="1"/>
          </p:cNvSpPr>
          <p:nvPr>
            <p:ph type="title" idx="4294967295"/>
          </p:nvPr>
        </p:nvSpPr>
        <p:spPr>
          <a:xfrm>
            <a:off x="787130" y="496724"/>
            <a:ext cx="14246756" cy="2108201"/>
          </a:xfrm>
          <a:prstGeom prst="rect">
            <a:avLst/>
          </a:prstGeom>
          <a:ln w="9525">
            <a:round/>
          </a:ln>
        </p:spPr>
        <p:txBody>
          <a:bodyPr>
            <a:normAutofit/>
          </a:bodyPr>
          <a:lstStyle>
            <a:lvl1pPr algn="ctr" rtl="1">
              <a:defRPr sz="3000"/>
            </a:lvl1pPr>
          </a:lstStyle>
          <a:p>
            <a:r>
              <a:rPr sz="6600" dirty="0" err="1"/>
              <a:t>ماذا</a:t>
            </a:r>
            <a:r>
              <a:rPr sz="6600" dirty="0"/>
              <a:t> </a:t>
            </a:r>
            <a:r>
              <a:rPr sz="6600" dirty="0" err="1"/>
              <a:t>ينبغي</a:t>
            </a:r>
            <a:r>
              <a:rPr sz="6600" dirty="0"/>
              <a:t> </a:t>
            </a:r>
            <a:r>
              <a:rPr sz="6600" dirty="0" err="1"/>
              <a:t>عليّ</a:t>
            </a:r>
            <a:r>
              <a:rPr sz="6600" dirty="0"/>
              <a:t> </a:t>
            </a:r>
            <a:r>
              <a:rPr sz="6600" dirty="0" err="1"/>
              <a:t>فعله</a:t>
            </a:r>
            <a:r>
              <a:rPr sz="6600" dirty="0"/>
              <a:t> </a:t>
            </a:r>
            <a:r>
              <a:rPr sz="6600" dirty="0" err="1"/>
              <a:t>بعد</a:t>
            </a:r>
            <a:r>
              <a:rPr sz="6600" dirty="0"/>
              <a:t> </a:t>
            </a:r>
            <a:r>
              <a:rPr sz="6600" dirty="0" err="1"/>
              <a:t>وقوع</a:t>
            </a:r>
            <a:r>
              <a:rPr sz="6600" dirty="0"/>
              <a:t> </a:t>
            </a:r>
            <a:r>
              <a:rPr sz="6600" dirty="0" err="1"/>
              <a:t>المعصية</a:t>
            </a:r>
            <a:r>
              <a:rPr sz="6600" dirty="0"/>
              <a:t> ؟</a:t>
            </a:r>
          </a:p>
        </p:txBody>
      </p:sp>
      <p:sp>
        <p:nvSpPr>
          <p:cNvPr id="2" name="ماذا ينبغي عليّ فعله بعد وقوع المعصية ؟">
            <a:extLst>
              <a:ext uri="{FF2B5EF4-FFF2-40B4-BE49-F238E27FC236}">
                <a16:creationId xmlns:a16="http://schemas.microsoft.com/office/drawing/2014/main" id="{70290B36-A182-7C44-CEFD-892FD68CDE9E}"/>
              </a:ext>
            </a:extLst>
          </p:cNvPr>
          <p:cNvSpPr txBox="1">
            <a:spLocks/>
          </p:cNvSpPr>
          <p:nvPr/>
        </p:nvSpPr>
        <p:spPr>
          <a:xfrm>
            <a:off x="1756948" y="6381786"/>
            <a:ext cx="14246756" cy="2108201"/>
          </a:xfrm>
          <a:prstGeom prst="rect">
            <a:avLst/>
          </a:prstGeom>
          <a:ln w="9525">
            <a:round/>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marL="0" marR="0" indent="0" algn="ctr" defTabSz="584200" rtl="1" latinLnBrk="0">
              <a:lnSpc>
                <a:spcPct val="100000"/>
              </a:lnSpc>
              <a:spcBef>
                <a:spcPts val="0"/>
              </a:spcBef>
              <a:spcAft>
                <a:spcPts val="0"/>
              </a:spcAft>
              <a:buClrTx/>
              <a:buSzTx/>
              <a:buFontTx/>
              <a:buNone/>
              <a:tabLst/>
              <a:defRPr sz="3000" b="0" i="0" u="none" strike="noStrike" cap="none" spc="0" baseline="0">
                <a:solidFill>
                  <a:srgbClr val="3E231A"/>
                </a:solidFill>
                <a:uFillTx/>
                <a:latin typeface="+mn-lt"/>
                <a:ea typeface="+mn-ea"/>
                <a:cs typeface="+mn-cs"/>
                <a:sym typeface="Papyrus"/>
              </a:defRPr>
            </a:lvl1pPr>
            <a:lvl2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2pPr>
            <a:lvl3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3pPr>
            <a:lvl4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4pPr>
            <a:lvl5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5pPr>
            <a:lvl6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6pPr>
            <a:lvl7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7pPr>
            <a:lvl8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8pPr>
            <a:lvl9pPr marL="0" marR="0" indent="0" algn="r" defTabSz="584200" latinLnBrk="0">
              <a:lnSpc>
                <a:spcPct val="100000"/>
              </a:lnSpc>
              <a:spcBef>
                <a:spcPts val="0"/>
              </a:spcBef>
              <a:spcAft>
                <a:spcPts val="0"/>
              </a:spcAft>
              <a:buClrTx/>
              <a:buSzTx/>
              <a:buFontTx/>
              <a:buNone/>
              <a:tabLst/>
              <a:defRPr sz="7200" b="0" i="0" u="none" strike="noStrike" cap="none" spc="0" baseline="0">
                <a:solidFill>
                  <a:srgbClr val="3E231A"/>
                </a:solidFill>
                <a:uFillTx/>
                <a:latin typeface="+mn-lt"/>
                <a:ea typeface="+mn-ea"/>
                <a:cs typeface="+mn-cs"/>
                <a:sym typeface="Papyrus"/>
              </a:defRPr>
            </a:lvl9pPr>
          </a:lstStyle>
          <a:p>
            <a:pPr hangingPunct="1"/>
            <a:r>
              <a:rPr lang="ar-SA" sz="6600" dirty="0"/>
              <a:t>إذا عملت عملاً صالحاً فتفاءل وإذا أذنبت ووقعت في معصية فلا تقنط من رحمة الله بل تب إليه مما وقعت فيه فإن الله غفور رحيم ورحمته واسعة .</a:t>
            </a:r>
          </a:p>
        </p:txBody>
      </p:sp>
      <p:pic>
        <p:nvPicPr>
          <p:cNvPr id="3" name="Google Shape;182;p29">
            <a:extLst>
              <a:ext uri="{FF2B5EF4-FFF2-40B4-BE49-F238E27FC236}">
                <a16:creationId xmlns:a16="http://schemas.microsoft.com/office/drawing/2014/main" id="{DC9EED75-DC28-8A13-6F49-9F66379A9182}"/>
              </a:ext>
            </a:extLst>
          </p:cNvPr>
          <p:cNvPicPr preferRelativeResize="0"/>
          <p:nvPr/>
        </p:nvPicPr>
        <p:blipFill rotWithShape="1">
          <a:blip r:embed="rId6" cstate="print">
            <a:alphaModFix/>
            <a:duotone>
              <a:schemeClr val="accent6">
                <a:shade val="45000"/>
                <a:satMod val="135000"/>
              </a:schemeClr>
              <a:prstClr val="white"/>
            </a:duotone>
          </a:blip>
          <a:srcRect t="16734" r="8892" b="18300"/>
          <a:stretch/>
        </p:blipFill>
        <p:spPr>
          <a:xfrm flipH="1">
            <a:off x="14035570" y="39760"/>
            <a:ext cx="3825829" cy="1203260"/>
          </a:xfrm>
          <a:prstGeom prst="rect">
            <a:avLst/>
          </a:prstGeom>
          <a:noFill/>
          <a:ln>
            <a:noFill/>
          </a:ln>
        </p:spPr>
      </p:pic>
      <p:sp>
        <p:nvSpPr>
          <p:cNvPr id="4" name="مربع نص 3">
            <a:extLst>
              <a:ext uri="{FF2B5EF4-FFF2-40B4-BE49-F238E27FC236}">
                <a16:creationId xmlns:a16="http://schemas.microsoft.com/office/drawing/2014/main" id="{C05B88CF-19CF-2318-3BC0-E87DEEF05C03}"/>
              </a:ext>
            </a:extLst>
          </p:cNvPr>
          <p:cNvSpPr txBox="1"/>
          <p:nvPr/>
        </p:nvSpPr>
        <p:spPr>
          <a:xfrm>
            <a:off x="13778819" y="369839"/>
            <a:ext cx="3584398" cy="355034"/>
          </a:xfrm>
          <a:prstGeom prst="rect">
            <a:avLst/>
          </a:prstGeom>
          <a:noFill/>
        </p:spPr>
        <p:txBody>
          <a:bodyPr wrap="square">
            <a:spAutoFit/>
          </a:bodyPr>
          <a:lstStyle/>
          <a:p>
            <a:pPr algn="r"/>
            <a:r>
              <a:rPr lang="ar-SA" sz="1707" b="1" dirty="0">
                <a:solidFill>
                  <a:schemeClr val="tx1"/>
                </a:solidFill>
                <a:latin typeface="Calibri" pitchFamily="34" charset="0"/>
                <a:cs typeface="Calibri" pitchFamily="34" charset="0"/>
              </a:rPr>
              <a:t>استراتيجية الاستماع والاستنتاج </a:t>
            </a:r>
            <a:endParaRPr lang="ar-SA" sz="1707" b="1" dirty="0">
              <a:latin typeface="Calibri" pitchFamily="34" charset="0"/>
              <a:cs typeface="Calibri"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26" fill="hold"/>
                                        <p:tgtEl>
                                          <p:spTgt spid="14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4" fill="hold" display="0">
                  <p:stCondLst>
                    <p:cond delay="indefinite"/>
                  </p:stCondLst>
                </p:cTn>
                <p:tgtEl>
                  <p:spTgt spid="148"/>
                </p:tgtEl>
              </p:cMediaNode>
            </p:video>
            <p:seq concurrent="1" prevAc="none" nextAc="seek">
              <p:cTn id="15" restart="whenNotActive" fill="hold" evtFilter="cancelBubble" nodeType="interactiveSeq">
                <p:stCondLst>
                  <p:cond evt="onClick" delay="0">
                    <p:tgtEl>
                      <p:spTgt spid="14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8"/>
                                        </p:tgtEl>
                                      </p:cBhvr>
                                    </p:cmd>
                                  </p:childTnLst>
                                </p:cTn>
                              </p:par>
                            </p:childTnLst>
                          </p:cTn>
                        </p:par>
                      </p:childTnLst>
                    </p:cTn>
                  </p:par>
                </p:childTnLst>
              </p:cTn>
              <p:nextCondLst>
                <p:cond evt="onClick" delay="0">
                  <p:tgtEl>
                    <p:spTgt spid="148"/>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ما أثر الخوف الحقيقي من الله على صاحبه ؟"/>
          <p:cNvSpPr txBox="1">
            <a:spLocks noGrp="1"/>
          </p:cNvSpPr>
          <p:nvPr>
            <p:ph type="title"/>
          </p:nvPr>
        </p:nvSpPr>
        <p:spPr>
          <a:xfrm>
            <a:off x="3132931" y="1487899"/>
            <a:ext cx="11611841" cy="1630838"/>
          </a:xfrm>
          <a:prstGeom prst="rect">
            <a:avLst/>
          </a:prstGeom>
          <a:noFill/>
          <a:effectLst>
            <a:outerShdw blurRad="50800" dist="25400" dir="5400000" rotWithShape="0">
              <a:srgbClr val="000000">
                <a:alpha val="25000"/>
              </a:srgbClr>
            </a:outerShdw>
          </a:effectLst>
        </p:spPr>
        <p:txBody>
          <a:bodyPr>
            <a:normAutofit/>
          </a:bodyPr>
          <a:lstStyle>
            <a:lvl1pPr>
              <a:defRPr sz="3000">
                <a:solidFill>
                  <a:srgbClr val="FFFFFF"/>
                </a:solidFill>
                <a:effectLst>
                  <a:outerShdw blurRad="76200" dist="12700" dir="5400000" rotWithShape="0">
                    <a:srgbClr val="000000">
                      <a:alpha val="50000"/>
                    </a:srgbClr>
                  </a:outerShdw>
                </a:effectLst>
              </a:defRPr>
            </a:lvl1pPr>
          </a:lstStyle>
          <a:p>
            <a:r>
              <a:rPr sz="5400" dirty="0" err="1">
                <a:solidFill>
                  <a:schemeClr val="accent5"/>
                </a:solidFill>
              </a:rPr>
              <a:t>ما</a:t>
            </a:r>
            <a:r>
              <a:rPr sz="5400" dirty="0">
                <a:solidFill>
                  <a:schemeClr val="accent5"/>
                </a:solidFill>
              </a:rPr>
              <a:t> </a:t>
            </a:r>
            <a:r>
              <a:rPr sz="5400" dirty="0" err="1">
                <a:solidFill>
                  <a:schemeClr val="accent5"/>
                </a:solidFill>
              </a:rPr>
              <a:t>أثر</a:t>
            </a:r>
            <a:r>
              <a:rPr sz="5400" dirty="0">
                <a:solidFill>
                  <a:schemeClr val="accent5"/>
                </a:solidFill>
              </a:rPr>
              <a:t> </a:t>
            </a:r>
            <a:r>
              <a:rPr sz="5400" dirty="0" err="1">
                <a:solidFill>
                  <a:schemeClr val="accent5"/>
                </a:solidFill>
              </a:rPr>
              <a:t>الخوف</a:t>
            </a:r>
            <a:r>
              <a:rPr sz="5400" dirty="0">
                <a:solidFill>
                  <a:schemeClr val="accent5"/>
                </a:solidFill>
              </a:rPr>
              <a:t> </a:t>
            </a:r>
            <a:r>
              <a:rPr sz="5400" dirty="0" err="1">
                <a:solidFill>
                  <a:schemeClr val="accent5"/>
                </a:solidFill>
              </a:rPr>
              <a:t>الحقيقي</a:t>
            </a:r>
            <a:r>
              <a:rPr sz="5400" dirty="0">
                <a:solidFill>
                  <a:schemeClr val="accent5"/>
                </a:solidFill>
              </a:rPr>
              <a:t> </a:t>
            </a:r>
            <a:r>
              <a:rPr sz="5400" dirty="0" err="1">
                <a:solidFill>
                  <a:schemeClr val="accent5"/>
                </a:solidFill>
              </a:rPr>
              <a:t>من</a:t>
            </a:r>
            <a:r>
              <a:rPr sz="5400" dirty="0">
                <a:solidFill>
                  <a:schemeClr val="accent5"/>
                </a:solidFill>
              </a:rPr>
              <a:t> </a:t>
            </a:r>
            <a:r>
              <a:rPr sz="5400" dirty="0" err="1">
                <a:solidFill>
                  <a:schemeClr val="accent5"/>
                </a:solidFill>
              </a:rPr>
              <a:t>الله</a:t>
            </a:r>
            <a:r>
              <a:rPr sz="5400" dirty="0">
                <a:solidFill>
                  <a:schemeClr val="accent5"/>
                </a:solidFill>
              </a:rPr>
              <a:t> </a:t>
            </a:r>
            <a:r>
              <a:rPr sz="5400" dirty="0" err="1">
                <a:solidFill>
                  <a:schemeClr val="accent5"/>
                </a:solidFill>
              </a:rPr>
              <a:t>على</a:t>
            </a:r>
            <a:r>
              <a:rPr sz="5400" dirty="0">
                <a:solidFill>
                  <a:schemeClr val="accent5"/>
                </a:solidFill>
              </a:rPr>
              <a:t> </a:t>
            </a:r>
            <a:r>
              <a:rPr sz="5400" dirty="0" err="1">
                <a:solidFill>
                  <a:schemeClr val="accent5"/>
                </a:solidFill>
              </a:rPr>
              <a:t>صاحبه</a:t>
            </a:r>
            <a:r>
              <a:rPr sz="5400" dirty="0">
                <a:solidFill>
                  <a:schemeClr val="accent5"/>
                </a:solidFill>
              </a:rPr>
              <a:t> ؟</a:t>
            </a:r>
          </a:p>
        </p:txBody>
      </p:sp>
      <p:sp>
        <p:nvSpPr>
          <p:cNvPr id="156" name="الخوف الحقيقي من الله هو الذي يدفع صاحبه للعمل الصالح ، ويمنع من ارتكاب المحرمات .."/>
          <p:cNvSpPr txBox="1">
            <a:spLocks noGrp="1"/>
          </p:cNvSpPr>
          <p:nvPr>
            <p:ph type="body" sz="quarter" idx="1"/>
          </p:nvPr>
        </p:nvSpPr>
        <p:spPr>
          <a:xfrm>
            <a:off x="5379099" y="4502726"/>
            <a:ext cx="8811491" cy="2933701"/>
          </a:xfrm>
          <a:prstGeom prst="rect">
            <a:avLst/>
          </a:prstGeom>
          <a:ln w="9525">
            <a:round/>
          </a:ln>
        </p:spPr>
        <p:txBody>
          <a:bodyPr>
            <a:noAutofit/>
          </a:bodyPr>
          <a:lstStyle>
            <a:lvl1pPr>
              <a:defRPr sz="3000"/>
            </a:lvl1pPr>
          </a:lstStyle>
          <a:p>
            <a:r>
              <a:rPr sz="7200" dirty="0" err="1">
                <a:solidFill>
                  <a:schemeClr val="bg1"/>
                </a:solidFill>
              </a:rPr>
              <a:t>الخوف</a:t>
            </a:r>
            <a:r>
              <a:rPr sz="7200" dirty="0">
                <a:solidFill>
                  <a:schemeClr val="bg1"/>
                </a:solidFill>
              </a:rPr>
              <a:t> </a:t>
            </a:r>
            <a:r>
              <a:rPr sz="7200" dirty="0" err="1">
                <a:solidFill>
                  <a:schemeClr val="bg1"/>
                </a:solidFill>
              </a:rPr>
              <a:t>الحقيقي</a:t>
            </a:r>
            <a:r>
              <a:rPr sz="7200" dirty="0">
                <a:solidFill>
                  <a:schemeClr val="bg1"/>
                </a:solidFill>
              </a:rPr>
              <a:t> </a:t>
            </a:r>
            <a:r>
              <a:rPr sz="7200" dirty="0" err="1">
                <a:solidFill>
                  <a:schemeClr val="bg1"/>
                </a:solidFill>
              </a:rPr>
              <a:t>من</a:t>
            </a:r>
            <a:r>
              <a:rPr sz="7200" dirty="0">
                <a:solidFill>
                  <a:schemeClr val="bg1"/>
                </a:solidFill>
              </a:rPr>
              <a:t> </a:t>
            </a:r>
            <a:r>
              <a:rPr sz="7200" dirty="0" err="1">
                <a:solidFill>
                  <a:schemeClr val="bg1"/>
                </a:solidFill>
              </a:rPr>
              <a:t>الله</a:t>
            </a:r>
            <a:r>
              <a:rPr sz="7200" dirty="0">
                <a:solidFill>
                  <a:schemeClr val="bg1"/>
                </a:solidFill>
              </a:rPr>
              <a:t> </a:t>
            </a:r>
            <a:r>
              <a:rPr sz="7200" dirty="0" err="1">
                <a:solidFill>
                  <a:schemeClr val="bg1"/>
                </a:solidFill>
              </a:rPr>
              <a:t>هو</a:t>
            </a:r>
            <a:r>
              <a:rPr sz="7200" dirty="0">
                <a:solidFill>
                  <a:schemeClr val="bg1"/>
                </a:solidFill>
              </a:rPr>
              <a:t> </a:t>
            </a:r>
            <a:r>
              <a:rPr sz="7200" dirty="0" err="1">
                <a:solidFill>
                  <a:schemeClr val="bg1"/>
                </a:solidFill>
              </a:rPr>
              <a:t>الذي</a:t>
            </a:r>
            <a:r>
              <a:rPr sz="7200" dirty="0">
                <a:solidFill>
                  <a:schemeClr val="bg1"/>
                </a:solidFill>
              </a:rPr>
              <a:t> </a:t>
            </a:r>
            <a:r>
              <a:rPr sz="7200" dirty="0" err="1">
                <a:solidFill>
                  <a:schemeClr val="bg1"/>
                </a:solidFill>
              </a:rPr>
              <a:t>يدفع</a:t>
            </a:r>
            <a:r>
              <a:rPr sz="7200" dirty="0">
                <a:solidFill>
                  <a:schemeClr val="bg1"/>
                </a:solidFill>
              </a:rPr>
              <a:t> </a:t>
            </a:r>
            <a:r>
              <a:rPr sz="7200" dirty="0" err="1">
                <a:solidFill>
                  <a:schemeClr val="bg1"/>
                </a:solidFill>
              </a:rPr>
              <a:t>صاحبه</a:t>
            </a:r>
            <a:r>
              <a:rPr sz="7200" dirty="0">
                <a:solidFill>
                  <a:schemeClr val="bg1"/>
                </a:solidFill>
              </a:rPr>
              <a:t> </a:t>
            </a:r>
            <a:r>
              <a:rPr sz="7200" dirty="0" err="1">
                <a:solidFill>
                  <a:schemeClr val="bg1"/>
                </a:solidFill>
              </a:rPr>
              <a:t>للعمل</a:t>
            </a:r>
            <a:r>
              <a:rPr sz="7200" dirty="0">
                <a:solidFill>
                  <a:schemeClr val="bg1"/>
                </a:solidFill>
              </a:rPr>
              <a:t> </a:t>
            </a:r>
            <a:r>
              <a:rPr sz="7200" dirty="0" err="1">
                <a:solidFill>
                  <a:schemeClr val="bg1"/>
                </a:solidFill>
              </a:rPr>
              <a:t>الصالح</a:t>
            </a:r>
            <a:r>
              <a:rPr sz="7200" dirty="0">
                <a:solidFill>
                  <a:schemeClr val="bg1"/>
                </a:solidFill>
              </a:rPr>
              <a:t> ، </a:t>
            </a:r>
            <a:r>
              <a:rPr sz="7200" dirty="0" err="1">
                <a:solidFill>
                  <a:schemeClr val="bg1"/>
                </a:solidFill>
              </a:rPr>
              <a:t>ويمنع</a:t>
            </a:r>
            <a:r>
              <a:rPr sz="7200" dirty="0">
                <a:solidFill>
                  <a:schemeClr val="bg1"/>
                </a:solidFill>
              </a:rPr>
              <a:t> </a:t>
            </a:r>
            <a:r>
              <a:rPr sz="7200" dirty="0" err="1">
                <a:solidFill>
                  <a:schemeClr val="bg1"/>
                </a:solidFill>
              </a:rPr>
              <a:t>من</a:t>
            </a:r>
            <a:r>
              <a:rPr sz="7200" dirty="0">
                <a:solidFill>
                  <a:schemeClr val="bg1"/>
                </a:solidFill>
              </a:rPr>
              <a:t> </a:t>
            </a:r>
            <a:r>
              <a:rPr sz="7200" dirty="0" err="1">
                <a:solidFill>
                  <a:schemeClr val="bg1"/>
                </a:solidFill>
              </a:rPr>
              <a:t>ارتكاب</a:t>
            </a:r>
            <a:r>
              <a:rPr sz="7200" dirty="0">
                <a:solidFill>
                  <a:schemeClr val="bg1"/>
                </a:solidFill>
              </a:rPr>
              <a:t> </a:t>
            </a:r>
            <a:r>
              <a:rPr sz="7200" dirty="0" err="1">
                <a:solidFill>
                  <a:schemeClr val="bg1"/>
                </a:solidFill>
              </a:rPr>
              <a:t>المحرمات</a:t>
            </a:r>
            <a:r>
              <a:rPr sz="7200" dirty="0">
                <a:solidFill>
                  <a:schemeClr val="bg1"/>
                </a:solidFill>
              </a:rPr>
              <a:t> ..</a:t>
            </a:r>
          </a:p>
        </p:txBody>
      </p:sp>
      <p:pic>
        <p:nvPicPr>
          <p:cNvPr id="9" name="صورة 8" descr="صورة تحتوي على رسم, رسوم متحركة, فن&#10;&#10;تم إنشاء الوصف تلقائياً">
            <a:extLst>
              <a:ext uri="{FF2B5EF4-FFF2-40B4-BE49-F238E27FC236}">
                <a16:creationId xmlns:a16="http://schemas.microsoft.com/office/drawing/2014/main" id="{C11B16F2-9D47-9D79-0AAE-6B58C6A05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658" y="3754581"/>
            <a:ext cx="3990109" cy="3990109"/>
          </a:xfrm>
          <a:prstGeom prst="rect">
            <a:avLst/>
          </a:prstGeom>
        </p:spPr>
      </p:pic>
      <p:pic>
        <p:nvPicPr>
          <p:cNvPr id="10" name="Google Shape;182;p29">
            <a:extLst>
              <a:ext uri="{FF2B5EF4-FFF2-40B4-BE49-F238E27FC236}">
                <a16:creationId xmlns:a16="http://schemas.microsoft.com/office/drawing/2014/main" id="{6B123DAD-30C8-A307-650F-11FD28082AB1}"/>
              </a:ext>
            </a:extLst>
          </p:cNvPr>
          <p:cNvPicPr preferRelativeResize="0"/>
          <p:nvPr/>
        </p:nvPicPr>
        <p:blipFill rotWithShape="1">
          <a:blip r:embed="rId3" cstate="print">
            <a:alphaModFix/>
            <a:duotone>
              <a:schemeClr val="accent6">
                <a:shade val="45000"/>
                <a:satMod val="135000"/>
              </a:schemeClr>
              <a:prstClr val="white"/>
            </a:duotone>
          </a:blip>
          <a:srcRect t="16734" r="8892" b="18300"/>
          <a:stretch/>
        </p:blipFill>
        <p:spPr>
          <a:xfrm flipH="1">
            <a:off x="14035570" y="39760"/>
            <a:ext cx="3825829" cy="1203260"/>
          </a:xfrm>
          <a:prstGeom prst="rect">
            <a:avLst/>
          </a:prstGeom>
          <a:noFill/>
          <a:ln>
            <a:noFill/>
          </a:ln>
        </p:spPr>
      </p:pic>
      <p:sp>
        <p:nvSpPr>
          <p:cNvPr id="11" name="مربع نص 10">
            <a:extLst>
              <a:ext uri="{FF2B5EF4-FFF2-40B4-BE49-F238E27FC236}">
                <a16:creationId xmlns:a16="http://schemas.microsoft.com/office/drawing/2014/main" id="{B82F3E25-1500-5278-17AA-36628A0110FC}"/>
              </a:ext>
            </a:extLst>
          </p:cNvPr>
          <p:cNvSpPr txBox="1"/>
          <p:nvPr/>
        </p:nvSpPr>
        <p:spPr>
          <a:xfrm>
            <a:off x="13778819" y="369839"/>
            <a:ext cx="3584398" cy="355034"/>
          </a:xfrm>
          <a:prstGeom prst="rect">
            <a:avLst/>
          </a:prstGeom>
          <a:noFill/>
        </p:spPr>
        <p:txBody>
          <a:bodyPr wrap="square">
            <a:spAutoFit/>
          </a:bodyPr>
          <a:lstStyle/>
          <a:p>
            <a:pPr algn="r"/>
            <a:r>
              <a:rPr lang="ar-SA" sz="1707" b="1" dirty="0">
                <a:solidFill>
                  <a:schemeClr val="tx1"/>
                </a:solidFill>
                <a:latin typeface="Calibri" pitchFamily="34" charset="0"/>
                <a:cs typeface="Calibri" pitchFamily="34" charset="0"/>
              </a:rPr>
              <a:t>استراتيجية العصف الذهني </a:t>
            </a:r>
            <a:endParaRPr lang="ar-SA" sz="1707" b="1" dirty="0">
              <a:latin typeface="Calibri" pitchFamily="34" charset="0"/>
              <a:cs typeface="Calibri"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6"/>
                                        </p:tgtEl>
                                        <p:attrNameLst>
                                          <p:attrName>style.visibility</p:attrName>
                                        </p:attrNameLst>
                                      </p:cBhvr>
                                      <p:to>
                                        <p:strVal val="visible"/>
                                      </p:to>
                                    </p:set>
                                    <p:animEffect transition="in" filter="fade">
                                      <p:cBhvr>
                                        <p:cTn id="7" dur="1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لماذا اثنا الله على زكريا عليه السلام في قوله تعالى(إِنَّهُمْ كَانُوا يُسَارِعُونَ فِي الْخَيْرَاتِ وَيَدْعُونَنَا رَغَبًا وَرَهَبًا ۖ وَكَانُوا لَنَا خَاشِعِينَ).؟"/>
          <p:cNvSpPr txBox="1">
            <a:spLocks noGrp="1"/>
          </p:cNvSpPr>
          <p:nvPr>
            <p:ph type="body" idx="22"/>
          </p:nvPr>
        </p:nvSpPr>
        <p:spPr>
          <a:xfrm>
            <a:off x="2743200" y="1545539"/>
            <a:ext cx="13417622" cy="1949252"/>
          </a:xfrm>
          <a:prstGeom prst="rect">
            <a:avLst/>
          </a:prstGeom>
          <a:noFill/>
          <a:effectLst>
            <a:outerShdw blurRad="50800" dist="25400" dir="5400000" rotWithShape="0">
              <a:srgbClr val="000000">
                <a:alpha val="25000"/>
              </a:srgbClr>
            </a:outerShdw>
          </a:effectLst>
        </p:spPr>
        <p:txBody>
          <a:bodyPr/>
          <a:lstStyle>
            <a:lvl1pPr>
              <a:defRPr sz="3000">
                <a:solidFill>
                  <a:srgbClr val="FFFFFF"/>
                </a:solidFill>
                <a:effectLst>
                  <a:outerShdw blurRad="76200" dist="12700" dir="5400000" rotWithShape="0">
                    <a:srgbClr val="000000">
                      <a:alpha val="50000"/>
                    </a:srgbClr>
                  </a:outerShdw>
                </a:effectLst>
              </a:defRPr>
            </a:lvl1pPr>
          </a:lstStyle>
          <a:p>
            <a:r>
              <a:rPr sz="6000" dirty="0" err="1">
                <a:solidFill>
                  <a:schemeClr val="accent5"/>
                </a:solidFill>
              </a:rPr>
              <a:t>لماذا</a:t>
            </a:r>
            <a:r>
              <a:rPr sz="6000" dirty="0">
                <a:solidFill>
                  <a:schemeClr val="accent5"/>
                </a:solidFill>
              </a:rPr>
              <a:t> </a:t>
            </a:r>
            <a:r>
              <a:rPr sz="6000" dirty="0" err="1">
                <a:solidFill>
                  <a:schemeClr val="accent5"/>
                </a:solidFill>
              </a:rPr>
              <a:t>اثنا</a:t>
            </a:r>
            <a:r>
              <a:rPr sz="6000" dirty="0">
                <a:solidFill>
                  <a:schemeClr val="accent5"/>
                </a:solidFill>
              </a:rPr>
              <a:t> </a:t>
            </a:r>
            <a:r>
              <a:rPr sz="6000" dirty="0" err="1">
                <a:solidFill>
                  <a:schemeClr val="accent5"/>
                </a:solidFill>
              </a:rPr>
              <a:t>الله</a:t>
            </a:r>
            <a:r>
              <a:rPr sz="6000" dirty="0">
                <a:solidFill>
                  <a:schemeClr val="accent5"/>
                </a:solidFill>
              </a:rPr>
              <a:t> </a:t>
            </a:r>
            <a:r>
              <a:rPr sz="6000" dirty="0" err="1">
                <a:solidFill>
                  <a:schemeClr val="accent5"/>
                </a:solidFill>
              </a:rPr>
              <a:t>على</a:t>
            </a:r>
            <a:r>
              <a:rPr sz="6000" dirty="0">
                <a:solidFill>
                  <a:schemeClr val="accent5"/>
                </a:solidFill>
              </a:rPr>
              <a:t> </a:t>
            </a:r>
            <a:r>
              <a:rPr sz="6000" dirty="0" err="1">
                <a:solidFill>
                  <a:schemeClr val="accent5"/>
                </a:solidFill>
              </a:rPr>
              <a:t>زكريا</a:t>
            </a:r>
            <a:r>
              <a:rPr sz="6000" dirty="0">
                <a:solidFill>
                  <a:schemeClr val="accent5"/>
                </a:solidFill>
              </a:rPr>
              <a:t> </a:t>
            </a:r>
            <a:r>
              <a:rPr sz="6000" dirty="0" err="1">
                <a:solidFill>
                  <a:schemeClr val="accent5"/>
                </a:solidFill>
              </a:rPr>
              <a:t>عليه</a:t>
            </a:r>
            <a:r>
              <a:rPr sz="6000" dirty="0">
                <a:solidFill>
                  <a:schemeClr val="accent5"/>
                </a:solidFill>
              </a:rPr>
              <a:t> </a:t>
            </a:r>
            <a:r>
              <a:rPr sz="6000" dirty="0" err="1">
                <a:solidFill>
                  <a:schemeClr val="accent5"/>
                </a:solidFill>
              </a:rPr>
              <a:t>السلام</a:t>
            </a:r>
            <a:r>
              <a:rPr sz="6000" dirty="0">
                <a:solidFill>
                  <a:schemeClr val="accent5"/>
                </a:solidFill>
              </a:rPr>
              <a:t> </a:t>
            </a:r>
            <a:r>
              <a:rPr sz="6000" dirty="0" err="1">
                <a:solidFill>
                  <a:schemeClr val="accent5"/>
                </a:solidFill>
              </a:rPr>
              <a:t>في</a:t>
            </a:r>
            <a:r>
              <a:rPr sz="6000" dirty="0">
                <a:solidFill>
                  <a:schemeClr val="accent5"/>
                </a:solidFill>
              </a:rPr>
              <a:t> </a:t>
            </a:r>
            <a:r>
              <a:rPr sz="6000" dirty="0" err="1">
                <a:solidFill>
                  <a:schemeClr val="accent5"/>
                </a:solidFill>
              </a:rPr>
              <a:t>قوله</a:t>
            </a:r>
            <a:r>
              <a:rPr sz="6000" dirty="0">
                <a:solidFill>
                  <a:schemeClr val="accent5"/>
                </a:solidFill>
              </a:rPr>
              <a:t> </a:t>
            </a:r>
            <a:r>
              <a:rPr sz="6000" dirty="0" err="1">
                <a:solidFill>
                  <a:schemeClr val="accent5"/>
                </a:solidFill>
              </a:rPr>
              <a:t>تعالى</a:t>
            </a:r>
            <a:endParaRPr lang="ar-SA" sz="6000" dirty="0">
              <a:solidFill>
                <a:schemeClr val="accent5"/>
              </a:solidFill>
            </a:endParaRPr>
          </a:p>
          <a:p>
            <a:r>
              <a:rPr lang="ar-SA" sz="6000" dirty="0">
                <a:solidFill>
                  <a:schemeClr val="accent5"/>
                </a:solidFill>
              </a:rPr>
              <a:t>" </a:t>
            </a:r>
            <a:r>
              <a:rPr sz="6000" dirty="0" err="1">
                <a:solidFill>
                  <a:schemeClr val="accent5"/>
                </a:solidFill>
              </a:rPr>
              <a:t>إِنَّهُمْ</a:t>
            </a:r>
            <a:r>
              <a:rPr sz="6000" dirty="0">
                <a:solidFill>
                  <a:schemeClr val="accent5"/>
                </a:solidFill>
              </a:rPr>
              <a:t> </a:t>
            </a:r>
            <a:r>
              <a:rPr sz="6000" dirty="0" err="1">
                <a:solidFill>
                  <a:schemeClr val="accent5"/>
                </a:solidFill>
              </a:rPr>
              <a:t>كَانُوا</a:t>
            </a:r>
            <a:r>
              <a:rPr sz="6000" dirty="0">
                <a:solidFill>
                  <a:schemeClr val="accent5"/>
                </a:solidFill>
              </a:rPr>
              <a:t> </a:t>
            </a:r>
            <a:r>
              <a:rPr sz="6000" dirty="0" err="1">
                <a:solidFill>
                  <a:schemeClr val="accent5"/>
                </a:solidFill>
              </a:rPr>
              <a:t>يُسَارِعُونَ</a:t>
            </a:r>
            <a:r>
              <a:rPr sz="6000" dirty="0">
                <a:solidFill>
                  <a:schemeClr val="accent5"/>
                </a:solidFill>
              </a:rPr>
              <a:t> </a:t>
            </a:r>
            <a:r>
              <a:rPr sz="6000" dirty="0" err="1">
                <a:solidFill>
                  <a:schemeClr val="accent5"/>
                </a:solidFill>
              </a:rPr>
              <a:t>فِي</a:t>
            </a:r>
            <a:r>
              <a:rPr sz="6000" dirty="0">
                <a:solidFill>
                  <a:schemeClr val="accent5"/>
                </a:solidFill>
              </a:rPr>
              <a:t> </a:t>
            </a:r>
            <a:r>
              <a:rPr sz="6000" dirty="0" err="1">
                <a:solidFill>
                  <a:schemeClr val="accent5"/>
                </a:solidFill>
              </a:rPr>
              <a:t>الْخَيْرَاتِ</a:t>
            </a:r>
            <a:r>
              <a:rPr sz="6000" dirty="0">
                <a:solidFill>
                  <a:schemeClr val="accent5"/>
                </a:solidFill>
              </a:rPr>
              <a:t> </a:t>
            </a:r>
            <a:r>
              <a:rPr sz="6000" dirty="0" err="1">
                <a:solidFill>
                  <a:schemeClr val="accent5"/>
                </a:solidFill>
              </a:rPr>
              <a:t>وَيَدْعُونَنَا</a:t>
            </a:r>
            <a:r>
              <a:rPr sz="6000" dirty="0">
                <a:solidFill>
                  <a:schemeClr val="accent5"/>
                </a:solidFill>
              </a:rPr>
              <a:t> </a:t>
            </a:r>
            <a:r>
              <a:rPr sz="6000" dirty="0" err="1">
                <a:solidFill>
                  <a:schemeClr val="accent5"/>
                </a:solidFill>
              </a:rPr>
              <a:t>رَغَبًا</a:t>
            </a:r>
            <a:r>
              <a:rPr sz="6000" dirty="0">
                <a:solidFill>
                  <a:schemeClr val="accent5"/>
                </a:solidFill>
              </a:rPr>
              <a:t> </a:t>
            </a:r>
            <a:r>
              <a:rPr sz="6000" dirty="0" err="1">
                <a:solidFill>
                  <a:schemeClr val="accent5"/>
                </a:solidFill>
              </a:rPr>
              <a:t>وَرَهَبًا</a:t>
            </a:r>
            <a:r>
              <a:rPr sz="6000" dirty="0">
                <a:solidFill>
                  <a:schemeClr val="accent5"/>
                </a:solidFill>
              </a:rPr>
              <a:t> ۖ </a:t>
            </a:r>
            <a:r>
              <a:rPr sz="6000" dirty="0" err="1">
                <a:solidFill>
                  <a:schemeClr val="accent5"/>
                </a:solidFill>
              </a:rPr>
              <a:t>وَكَانُوا</a:t>
            </a:r>
            <a:r>
              <a:rPr sz="6000" dirty="0">
                <a:solidFill>
                  <a:schemeClr val="accent5"/>
                </a:solidFill>
              </a:rPr>
              <a:t> </a:t>
            </a:r>
            <a:r>
              <a:rPr sz="6000" dirty="0" err="1">
                <a:solidFill>
                  <a:schemeClr val="accent5"/>
                </a:solidFill>
              </a:rPr>
              <a:t>لَنَا</a:t>
            </a:r>
            <a:r>
              <a:rPr sz="6000" dirty="0">
                <a:solidFill>
                  <a:schemeClr val="accent5"/>
                </a:solidFill>
              </a:rPr>
              <a:t> </a:t>
            </a:r>
            <a:r>
              <a:rPr sz="6000" dirty="0" err="1">
                <a:solidFill>
                  <a:schemeClr val="accent5"/>
                </a:solidFill>
              </a:rPr>
              <a:t>خَاشِعِينَ</a:t>
            </a:r>
            <a:r>
              <a:rPr lang="ar-SA" sz="6000" dirty="0">
                <a:solidFill>
                  <a:schemeClr val="accent5"/>
                </a:solidFill>
              </a:rPr>
              <a:t>"</a:t>
            </a:r>
            <a:r>
              <a:rPr sz="6000" dirty="0">
                <a:solidFill>
                  <a:schemeClr val="accent5"/>
                </a:solidFill>
              </a:rPr>
              <a:t>.؟</a:t>
            </a:r>
          </a:p>
        </p:txBody>
      </p:sp>
      <p:sp>
        <p:nvSpPr>
          <p:cNvPr id="169" name="لأنهم جمعوا بين الخوف والرجاء"/>
          <p:cNvSpPr txBox="1">
            <a:spLocks noGrp="1"/>
          </p:cNvSpPr>
          <p:nvPr>
            <p:ph type="body" sz="quarter" idx="4294967295"/>
          </p:nvPr>
        </p:nvSpPr>
        <p:spPr>
          <a:xfrm>
            <a:off x="3680024" y="4168738"/>
            <a:ext cx="9721771" cy="1416127"/>
          </a:xfrm>
          <a:prstGeom prst="rect">
            <a:avLst/>
          </a:prstGeom>
          <a:noFill/>
        </p:spPr>
        <p:txBody>
          <a:bodyPr>
            <a:normAutofit/>
          </a:bodyPr>
          <a:lstStyle>
            <a:lvl1pPr marL="0" indent="0" algn="ctr">
              <a:spcBef>
                <a:spcPts val="0"/>
              </a:spcBef>
              <a:buSzTx/>
              <a:buNone/>
              <a:defRPr sz="3000">
                <a:solidFill>
                  <a:srgbClr val="FFFFFF"/>
                </a:solidFill>
                <a:effectLst>
                  <a:outerShdw blurRad="76200" dist="12700" dir="5400000" rotWithShape="0">
                    <a:srgbClr val="000000">
                      <a:alpha val="50000"/>
                    </a:srgbClr>
                  </a:outerShdw>
                </a:effectLst>
              </a:defRPr>
            </a:lvl1pPr>
          </a:lstStyle>
          <a:p>
            <a:r>
              <a:rPr sz="8000">
                <a:solidFill>
                  <a:schemeClr val="bg1"/>
                </a:solidFill>
              </a:rPr>
              <a:t>لأنهم جمعوا بين الخوف والرجاء </a:t>
            </a:r>
          </a:p>
        </p:txBody>
      </p:sp>
      <p:pic>
        <p:nvPicPr>
          <p:cNvPr id="3" name="صورة 2" descr="صورة تحتوي على الرسومات&#10;&#10;تم إنشاء الوصف تلقائياً">
            <a:extLst>
              <a:ext uri="{FF2B5EF4-FFF2-40B4-BE49-F238E27FC236}">
                <a16:creationId xmlns:a16="http://schemas.microsoft.com/office/drawing/2014/main" id="{2BE8C121-D029-487F-CF25-A9E6FB045E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170" y="512721"/>
            <a:ext cx="2974861" cy="3517572"/>
          </a:xfrm>
          <a:prstGeom prst="rect">
            <a:avLst/>
          </a:prstGeom>
        </p:spPr>
      </p:pic>
      <p:pic>
        <p:nvPicPr>
          <p:cNvPr id="7" name="Google Shape;182;p29">
            <a:extLst>
              <a:ext uri="{FF2B5EF4-FFF2-40B4-BE49-F238E27FC236}">
                <a16:creationId xmlns:a16="http://schemas.microsoft.com/office/drawing/2014/main" id="{BF9731EC-3BBA-D706-B2AE-08564E3A4BE4}"/>
              </a:ext>
            </a:extLst>
          </p:cNvPr>
          <p:cNvPicPr preferRelativeResize="0"/>
          <p:nvPr/>
        </p:nvPicPr>
        <p:blipFill rotWithShape="1">
          <a:blip r:embed="rId3" cstate="print">
            <a:alphaModFix/>
            <a:duotone>
              <a:schemeClr val="accent6">
                <a:shade val="45000"/>
                <a:satMod val="135000"/>
              </a:schemeClr>
              <a:prstClr val="white"/>
            </a:duotone>
          </a:blip>
          <a:srcRect t="16734" r="8892" b="18300"/>
          <a:stretch/>
        </p:blipFill>
        <p:spPr>
          <a:xfrm flipH="1">
            <a:off x="14035570" y="39760"/>
            <a:ext cx="3825829" cy="1203260"/>
          </a:xfrm>
          <a:prstGeom prst="rect">
            <a:avLst/>
          </a:prstGeom>
          <a:noFill/>
          <a:ln>
            <a:noFill/>
          </a:ln>
        </p:spPr>
      </p:pic>
      <p:sp>
        <p:nvSpPr>
          <p:cNvPr id="8" name="مربع نص 7">
            <a:extLst>
              <a:ext uri="{FF2B5EF4-FFF2-40B4-BE49-F238E27FC236}">
                <a16:creationId xmlns:a16="http://schemas.microsoft.com/office/drawing/2014/main" id="{AE737143-4BD6-3E60-932C-F57F54B256C3}"/>
              </a:ext>
            </a:extLst>
          </p:cNvPr>
          <p:cNvSpPr txBox="1"/>
          <p:nvPr/>
        </p:nvSpPr>
        <p:spPr>
          <a:xfrm>
            <a:off x="13778819" y="369839"/>
            <a:ext cx="3584398" cy="355034"/>
          </a:xfrm>
          <a:prstGeom prst="rect">
            <a:avLst/>
          </a:prstGeom>
          <a:noFill/>
        </p:spPr>
        <p:txBody>
          <a:bodyPr wrap="square">
            <a:spAutoFit/>
          </a:bodyPr>
          <a:lstStyle/>
          <a:p>
            <a:pPr algn="r"/>
            <a:r>
              <a:rPr lang="ar-SA" sz="1707" b="1" dirty="0">
                <a:solidFill>
                  <a:schemeClr val="tx1"/>
                </a:solidFill>
                <a:latin typeface="Calibri" pitchFamily="34" charset="0"/>
                <a:cs typeface="Calibri" pitchFamily="34" charset="0"/>
              </a:rPr>
              <a:t>استراتيجية الاستنباط</a:t>
            </a:r>
            <a:endParaRPr lang="ar-SA" sz="1707" b="1" dirty="0">
              <a:latin typeface="Calibri" pitchFamily="34" charset="0"/>
              <a:cs typeface="Calibri"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1" nodeType="clickEffect">
                                  <p:stCondLst>
                                    <p:cond delay="0"/>
                                  </p:stCondLst>
                                  <p:iterate>
                                    <p:tmAbs val="0"/>
                                  </p:iterate>
                                  <p:childTnLst>
                                    <p:set>
                                      <p:cBhvr>
                                        <p:cTn id="6" fill="hold"/>
                                        <p:tgtEl>
                                          <p:spTgt spid="169"/>
                                        </p:tgtEl>
                                        <p:attrNameLst>
                                          <p:attrName>style.visibility</p:attrName>
                                        </p:attrNameLst>
                                      </p:cBhvr>
                                      <p:to>
                                        <p:strVal val="visible"/>
                                      </p:to>
                                    </p:set>
                                    <p:animEffect transition="in" filter="wipe(right)">
                                      <p:cBhvr>
                                        <p:cTn id="7" dur="2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كيف نوازن بين الخوف والرجاء في حياتنا ؟"/>
          <p:cNvSpPr txBox="1">
            <a:spLocks noGrp="1"/>
          </p:cNvSpPr>
          <p:nvPr>
            <p:ph type="title"/>
          </p:nvPr>
        </p:nvSpPr>
        <p:spPr>
          <a:xfrm>
            <a:off x="1960754" y="1211182"/>
            <a:ext cx="12152654" cy="696290"/>
          </a:xfrm>
          <a:prstGeom prst="rect">
            <a:avLst/>
          </a:prstGeom>
          <a:noFill/>
        </p:spPr>
        <p:txBody>
          <a:bodyPr>
            <a:normAutofit fontScale="90000"/>
          </a:bodyPr>
          <a:lstStyle>
            <a:lvl1pPr>
              <a:defRPr sz="3000">
                <a:solidFill>
                  <a:srgbClr val="FFFFFF"/>
                </a:solidFill>
                <a:effectLst>
                  <a:outerShdw blurRad="76200" dist="12700" dir="5400000" rotWithShape="0">
                    <a:srgbClr val="000000">
                      <a:alpha val="50000"/>
                    </a:srgbClr>
                  </a:outerShdw>
                </a:effectLst>
              </a:defRPr>
            </a:lvl1pPr>
          </a:lstStyle>
          <a:p>
            <a:r>
              <a:rPr lang="ar-SA" sz="6000" dirty="0">
                <a:solidFill>
                  <a:schemeClr val="accent5">
                    <a:lumMod val="50000"/>
                  </a:schemeClr>
                </a:solidFill>
              </a:rPr>
              <a:t>طالبتي الغالية شاهدي المقطع ووضحي </a:t>
            </a:r>
            <a:r>
              <a:rPr sz="6000" dirty="0" err="1">
                <a:solidFill>
                  <a:schemeClr val="accent5">
                    <a:lumMod val="50000"/>
                  </a:schemeClr>
                </a:solidFill>
              </a:rPr>
              <a:t>كيف</a:t>
            </a:r>
            <a:r>
              <a:rPr sz="6000" dirty="0">
                <a:solidFill>
                  <a:schemeClr val="accent5">
                    <a:lumMod val="50000"/>
                  </a:schemeClr>
                </a:solidFill>
              </a:rPr>
              <a:t> </a:t>
            </a:r>
            <a:r>
              <a:rPr sz="6000" dirty="0" err="1">
                <a:solidFill>
                  <a:schemeClr val="accent5">
                    <a:lumMod val="50000"/>
                  </a:schemeClr>
                </a:solidFill>
              </a:rPr>
              <a:t>نوازن</a:t>
            </a:r>
            <a:r>
              <a:rPr sz="6000" dirty="0">
                <a:solidFill>
                  <a:schemeClr val="accent5">
                    <a:lumMod val="50000"/>
                  </a:schemeClr>
                </a:solidFill>
              </a:rPr>
              <a:t> </a:t>
            </a:r>
            <a:r>
              <a:rPr sz="6000" dirty="0" err="1">
                <a:solidFill>
                  <a:schemeClr val="accent5">
                    <a:lumMod val="50000"/>
                  </a:schemeClr>
                </a:solidFill>
              </a:rPr>
              <a:t>بين</a:t>
            </a:r>
            <a:r>
              <a:rPr sz="6000" dirty="0">
                <a:solidFill>
                  <a:schemeClr val="accent5">
                    <a:lumMod val="50000"/>
                  </a:schemeClr>
                </a:solidFill>
              </a:rPr>
              <a:t> </a:t>
            </a:r>
            <a:r>
              <a:rPr sz="6000" dirty="0" err="1">
                <a:solidFill>
                  <a:schemeClr val="accent5">
                    <a:lumMod val="50000"/>
                  </a:schemeClr>
                </a:solidFill>
              </a:rPr>
              <a:t>الخوف</a:t>
            </a:r>
            <a:r>
              <a:rPr sz="6000" dirty="0">
                <a:solidFill>
                  <a:schemeClr val="accent5">
                    <a:lumMod val="50000"/>
                  </a:schemeClr>
                </a:solidFill>
              </a:rPr>
              <a:t> </a:t>
            </a:r>
            <a:r>
              <a:rPr sz="6000" dirty="0" err="1">
                <a:solidFill>
                  <a:schemeClr val="accent5">
                    <a:lumMod val="50000"/>
                  </a:schemeClr>
                </a:solidFill>
              </a:rPr>
              <a:t>والرجاء</a:t>
            </a:r>
            <a:r>
              <a:rPr sz="6000" dirty="0">
                <a:solidFill>
                  <a:schemeClr val="accent5">
                    <a:lumMod val="50000"/>
                  </a:schemeClr>
                </a:solidFill>
              </a:rPr>
              <a:t> </a:t>
            </a:r>
            <a:r>
              <a:rPr sz="6000" dirty="0" err="1">
                <a:solidFill>
                  <a:schemeClr val="accent5">
                    <a:lumMod val="50000"/>
                  </a:schemeClr>
                </a:solidFill>
              </a:rPr>
              <a:t>في</a:t>
            </a:r>
            <a:r>
              <a:rPr sz="6000" dirty="0">
                <a:solidFill>
                  <a:schemeClr val="accent5">
                    <a:lumMod val="50000"/>
                  </a:schemeClr>
                </a:solidFill>
              </a:rPr>
              <a:t> </a:t>
            </a:r>
            <a:r>
              <a:rPr sz="6000" dirty="0" err="1">
                <a:solidFill>
                  <a:schemeClr val="accent5">
                    <a:lumMod val="50000"/>
                  </a:schemeClr>
                </a:solidFill>
              </a:rPr>
              <a:t>حياتنا</a:t>
            </a:r>
            <a:r>
              <a:rPr sz="6000" dirty="0">
                <a:solidFill>
                  <a:schemeClr val="accent5">
                    <a:lumMod val="50000"/>
                  </a:schemeClr>
                </a:solidFill>
              </a:rPr>
              <a:t> ؟</a:t>
            </a:r>
          </a:p>
        </p:txBody>
      </p:sp>
      <p:sp>
        <p:nvSpPr>
          <p:cNvPr id="161" name="ما الفائدة من أجتماع الخوف و الرجاء في قلب المؤمن ؟"/>
          <p:cNvSpPr txBox="1">
            <a:spLocks noGrp="1"/>
          </p:cNvSpPr>
          <p:nvPr>
            <p:ph type="body" sz="quarter" idx="4294967295"/>
          </p:nvPr>
        </p:nvSpPr>
        <p:spPr>
          <a:xfrm>
            <a:off x="8444681" y="2548380"/>
            <a:ext cx="7491866" cy="1164210"/>
          </a:xfrm>
          <a:prstGeom prst="rect">
            <a:avLst/>
          </a:prstGeom>
          <a:noFill/>
          <a:ln>
            <a:solidFill>
              <a:schemeClr val="bg1"/>
            </a:solidFill>
          </a:ln>
          <a:effectLst>
            <a:outerShdw blurRad="50800" dist="25400" dir="5400000" rotWithShape="0">
              <a:srgbClr val="000000">
                <a:alpha val="25000"/>
              </a:srgbClr>
            </a:outerShdw>
          </a:effectLst>
        </p:spPr>
        <p:txBody>
          <a:bodyPr>
            <a:normAutofit fontScale="77500" lnSpcReduction="20000"/>
          </a:bodyPr>
          <a:lstStyle>
            <a:lvl1pPr marL="0" indent="0" algn="ctr">
              <a:spcBef>
                <a:spcPts val="0"/>
              </a:spcBef>
              <a:buSzTx/>
              <a:buNone/>
              <a:defRPr sz="3000">
                <a:solidFill>
                  <a:srgbClr val="FFFFFF"/>
                </a:solidFill>
                <a:effectLst>
                  <a:outerShdw blurRad="76200" dist="12700" dir="5400000" rotWithShape="0">
                    <a:srgbClr val="000000">
                      <a:alpha val="50000"/>
                    </a:srgbClr>
                  </a:outerShdw>
                </a:effectLst>
              </a:defRPr>
            </a:lvl1pPr>
          </a:lstStyle>
          <a:p>
            <a:r>
              <a:rPr sz="6000" dirty="0" err="1">
                <a:solidFill>
                  <a:schemeClr val="accent5">
                    <a:lumMod val="50000"/>
                  </a:schemeClr>
                </a:solidFill>
              </a:rPr>
              <a:t>ما</a:t>
            </a:r>
            <a:r>
              <a:rPr sz="6000" dirty="0">
                <a:solidFill>
                  <a:schemeClr val="accent5">
                    <a:lumMod val="50000"/>
                  </a:schemeClr>
                </a:solidFill>
              </a:rPr>
              <a:t> </a:t>
            </a:r>
            <a:r>
              <a:rPr sz="6000" dirty="0" err="1">
                <a:solidFill>
                  <a:schemeClr val="accent5">
                    <a:lumMod val="50000"/>
                  </a:schemeClr>
                </a:solidFill>
              </a:rPr>
              <a:t>الفائدة</a:t>
            </a:r>
            <a:r>
              <a:rPr sz="6000" dirty="0">
                <a:solidFill>
                  <a:schemeClr val="accent5">
                    <a:lumMod val="50000"/>
                  </a:schemeClr>
                </a:solidFill>
              </a:rPr>
              <a:t> </a:t>
            </a:r>
            <a:r>
              <a:rPr sz="6000" dirty="0" err="1">
                <a:solidFill>
                  <a:schemeClr val="accent5">
                    <a:lumMod val="50000"/>
                  </a:schemeClr>
                </a:solidFill>
              </a:rPr>
              <a:t>من</a:t>
            </a:r>
            <a:r>
              <a:rPr sz="6000" dirty="0">
                <a:solidFill>
                  <a:schemeClr val="accent5">
                    <a:lumMod val="50000"/>
                  </a:schemeClr>
                </a:solidFill>
              </a:rPr>
              <a:t> </a:t>
            </a:r>
            <a:r>
              <a:rPr sz="6000" dirty="0" err="1">
                <a:solidFill>
                  <a:schemeClr val="accent5">
                    <a:lumMod val="50000"/>
                  </a:schemeClr>
                </a:solidFill>
              </a:rPr>
              <a:t>أجتماع</a:t>
            </a:r>
            <a:r>
              <a:rPr sz="6000" dirty="0">
                <a:solidFill>
                  <a:schemeClr val="accent5">
                    <a:lumMod val="50000"/>
                  </a:schemeClr>
                </a:solidFill>
              </a:rPr>
              <a:t> </a:t>
            </a:r>
            <a:r>
              <a:rPr sz="6000" dirty="0" err="1">
                <a:solidFill>
                  <a:schemeClr val="accent5">
                    <a:lumMod val="50000"/>
                  </a:schemeClr>
                </a:solidFill>
              </a:rPr>
              <a:t>الخوف</a:t>
            </a:r>
            <a:r>
              <a:rPr sz="6000" dirty="0">
                <a:solidFill>
                  <a:schemeClr val="accent5">
                    <a:lumMod val="50000"/>
                  </a:schemeClr>
                </a:solidFill>
              </a:rPr>
              <a:t> و </a:t>
            </a:r>
            <a:r>
              <a:rPr sz="6000" dirty="0" err="1">
                <a:solidFill>
                  <a:schemeClr val="accent5">
                    <a:lumMod val="50000"/>
                  </a:schemeClr>
                </a:solidFill>
              </a:rPr>
              <a:t>الرجاء</a:t>
            </a:r>
            <a:r>
              <a:rPr sz="6000" dirty="0">
                <a:solidFill>
                  <a:schemeClr val="accent5">
                    <a:lumMod val="50000"/>
                  </a:schemeClr>
                </a:solidFill>
              </a:rPr>
              <a:t> </a:t>
            </a:r>
            <a:r>
              <a:rPr sz="6000" dirty="0" err="1">
                <a:solidFill>
                  <a:schemeClr val="accent5">
                    <a:lumMod val="50000"/>
                  </a:schemeClr>
                </a:solidFill>
              </a:rPr>
              <a:t>في</a:t>
            </a:r>
            <a:r>
              <a:rPr sz="6000" dirty="0">
                <a:solidFill>
                  <a:schemeClr val="accent5">
                    <a:lumMod val="50000"/>
                  </a:schemeClr>
                </a:solidFill>
              </a:rPr>
              <a:t> </a:t>
            </a:r>
            <a:r>
              <a:rPr sz="6000" dirty="0" err="1">
                <a:solidFill>
                  <a:schemeClr val="accent5">
                    <a:lumMod val="50000"/>
                  </a:schemeClr>
                </a:solidFill>
              </a:rPr>
              <a:t>قلب</a:t>
            </a:r>
            <a:r>
              <a:rPr sz="6000" dirty="0">
                <a:solidFill>
                  <a:schemeClr val="accent5">
                    <a:lumMod val="50000"/>
                  </a:schemeClr>
                </a:solidFill>
              </a:rPr>
              <a:t> </a:t>
            </a:r>
            <a:r>
              <a:rPr sz="6000" dirty="0" err="1">
                <a:solidFill>
                  <a:schemeClr val="accent5">
                    <a:lumMod val="50000"/>
                  </a:schemeClr>
                </a:solidFill>
              </a:rPr>
              <a:t>المؤمن</a:t>
            </a:r>
            <a:r>
              <a:rPr sz="6000" dirty="0">
                <a:solidFill>
                  <a:schemeClr val="accent5">
                    <a:lumMod val="50000"/>
                  </a:schemeClr>
                </a:solidFill>
              </a:rPr>
              <a:t> ؟</a:t>
            </a:r>
          </a:p>
        </p:txBody>
      </p:sp>
      <p:sp>
        <p:nvSpPr>
          <p:cNvPr id="163" name="الجمع بين الخوف والرجاء يثمر لنا العمل الصالح والإكثار من الحسنات، والتوبة من الذنوب والسيئات، فنكون دائماً بين الخوف والرجاء.."/>
          <p:cNvSpPr txBox="1"/>
          <p:nvPr/>
        </p:nvSpPr>
        <p:spPr>
          <a:xfrm>
            <a:off x="2138267" y="6811464"/>
            <a:ext cx="13063728" cy="2872581"/>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000"/>
            </a:lvl1pPr>
          </a:lstStyle>
          <a:p>
            <a:r>
              <a:rPr lang="ar-SA" sz="6000" dirty="0"/>
              <a:t>وازن في حياتك بين رجاء رحمة الله والخوف من عذابه حتى لا يقنط من رحمته فتشدد على نفسك ولا تغتر بعظم رحمته فتتهاون بالمعاصي فما اجتمع الخوف من عذاب الله ورجاء رحمته في قلب مؤمن إلا أعطاه الله ما يرجو وأمنه مما خاف .</a:t>
            </a:r>
            <a:endParaRPr sz="6000" dirty="0"/>
          </a:p>
        </p:txBody>
      </p:sp>
      <p:pic>
        <p:nvPicPr>
          <p:cNvPr id="2" name="الجمع بين الخوف والرجاء">
            <a:hlinkClick r:id="" action="ppaction://media"/>
            <a:extLst>
              <a:ext uri="{FF2B5EF4-FFF2-40B4-BE49-F238E27FC236}">
                <a16:creationId xmlns:a16="http://schemas.microsoft.com/office/drawing/2014/main" id="{1C987430-F5B0-DC57-55FD-FB85EE3735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7521" y="2156317"/>
            <a:ext cx="7143316" cy="3908607"/>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5" name="Google Shape;182;p29">
            <a:extLst>
              <a:ext uri="{FF2B5EF4-FFF2-40B4-BE49-F238E27FC236}">
                <a16:creationId xmlns:a16="http://schemas.microsoft.com/office/drawing/2014/main" id="{6216BCE6-32E9-0963-42B9-1E980C1B932C}"/>
              </a:ext>
            </a:extLst>
          </p:cNvPr>
          <p:cNvPicPr preferRelativeResize="0"/>
          <p:nvPr/>
        </p:nvPicPr>
        <p:blipFill rotWithShape="1">
          <a:blip r:embed="rId5" cstate="print">
            <a:alphaModFix/>
            <a:duotone>
              <a:schemeClr val="accent6">
                <a:shade val="45000"/>
                <a:satMod val="135000"/>
              </a:schemeClr>
              <a:prstClr val="white"/>
            </a:duotone>
          </a:blip>
          <a:srcRect t="16734" r="8892" b="18300"/>
          <a:stretch/>
        </p:blipFill>
        <p:spPr>
          <a:xfrm flipH="1">
            <a:off x="14035570" y="39760"/>
            <a:ext cx="3825829" cy="1203260"/>
          </a:xfrm>
          <a:prstGeom prst="rect">
            <a:avLst/>
          </a:prstGeom>
          <a:noFill/>
          <a:ln>
            <a:noFill/>
          </a:ln>
        </p:spPr>
      </p:pic>
      <p:sp>
        <p:nvSpPr>
          <p:cNvPr id="6" name="مربع نص 5">
            <a:extLst>
              <a:ext uri="{FF2B5EF4-FFF2-40B4-BE49-F238E27FC236}">
                <a16:creationId xmlns:a16="http://schemas.microsoft.com/office/drawing/2014/main" id="{F8110E0D-72CB-2073-89D7-A51C5F053356}"/>
              </a:ext>
            </a:extLst>
          </p:cNvPr>
          <p:cNvSpPr txBox="1"/>
          <p:nvPr/>
        </p:nvSpPr>
        <p:spPr>
          <a:xfrm>
            <a:off x="13778819" y="369839"/>
            <a:ext cx="3584398" cy="355034"/>
          </a:xfrm>
          <a:prstGeom prst="rect">
            <a:avLst/>
          </a:prstGeom>
          <a:noFill/>
        </p:spPr>
        <p:txBody>
          <a:bodyPr wrap="square">
            <a:spAutoFit/>
          </a:bodyPr>
          <a:lstStyle/>
          <a:p>
            <a:pPr algn="r"/>
            <a:r>
              <a:rPr lang="ar-SA" sz="1707" b="1" dirty="0">
                <a:solidFill>
                  <a:schemeClr val="tx1"/>
                </a:solidFill>
                <a:latin typeface="Calibri" pitchFamily="34" charset="0"/>
                <a:cs typeface="Calibri" pitchFamily="34" charset="0"/>
              </a:rPr>
              <a:t>استراتيجية الاستماع والاستنتاج </a:t>
            </a:r>
            <a:endParaRPr lang="ar-SA" sz="1707" b="1" dirty="0">
              <a:latin typeface="Calibri" pitchFamily="34" charset="0"/>
              <a:cs typeface="Calibri"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6" presetClass="entr" presetSubtype="2" fill="hold" grpId="2" nodeType="clickEffect">
                                  <p:stCondLst>
                                    <p:cond delay="0"/>
                                  </p:stCondLst>
                                  <p:iterate type="lt">
                                    <p:tmAbs val="0"/>
                                  </p:iterate>
                                  <p:childTnLst>
                                    <p:set>
                                      <p:cBhvr>
                                        <p:cTn id="6" fill="hold"/>
                                        <p:tgtEl>
                                          <p:spTgt spid="161"/>
                                        </p:tgtEl>
                                        <p:attrNameLst>
                                          <p:attrName>style.visibility</p:attrName>
                                        </p:attrNameLst>
                                      </p:cBhvr>
                                      <p:to>
                                        <p:strVal val="visible"/>
                                      </p:to>
                                    </p:set>
                                    <p:animEffect transition="in" filter="wipe(down)">
                                      <p:cBhvr>
                                        <p:cTn id="7" dur="580">
                                          <p:stCondLst>
                                            <p:cond delay="0"/>
                                          </p:stCondLst>
                                        </p:cTn>
                                        <p:tgtEl>
                                          <p:spTgt spid="161"/>
                                        </p:tgtEl>
                                      </p:cBhvr>
                                    </p:animEffect>
                                    <p:anim calcmode="lin" valueType="num">
                                      <p:cBhvr>
                                        <p:cTn id="8" dur="1822" fill="hold"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9" dur="664" fill="hold"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10" dur="664" fill="hold" tmFilter="0, 0; 0.125,0.2665; 0.25,0.4; 0.375,0.465; 0.5,0.5;  0.625,0.535; 0.75,0.6; 0.875,0.7335; 1,1">
                                          <p:stCondLst>
                                            <p:cond delay="664"/>
                                          </p:stCondLst>
                                        </p:cTn>
                                        <p:tgtEl>
                                          <p:spTgt spid="161"/>
                                        </p:tgtEl>
                                        <p:attrNameLst>
                                          <p:attrName>ppt_y</p:attrName>
                                        </p:attrNameLst>
                                      </p:cBhvr>
                                      <p:tavLst>
                                        <p:tav tm="0" fmla="#ppt_y-sin(pi*$)/9">
                                          <p:val>
                                            <p:fltVal val="0"/>
                                          </p:val>
                                        </p:tav>
                                        <p:tav tm="100000">
                                          <p:val>
                                            <p:fltVal val="1"/>
                                          </p:val>
                                        </p:tav>
                                      </p:tavLst>
                                    </p:anim>
                                    <p:anim calcmode="lin" valueType="num">
                                      <p:cBhvr>
                                        <p:cTn id="11" dur="332" fill="hold" tmFilter="0, 0; 0.125,0.2665; 0.25,0.4; 0.375,0.465; 0.5,0.5;  0.625,0.535; 0.75,0.6; 0.875,0.7335; 1,1">
                                          <p:stCondLst>
                                            <p:cond delay="1324"/>
                                          </p:stCondLst>
                                        </p:cTn>
                                        <p:tgtEl>
                                          <p:spTgt spid="161"/>
                                        </p:tgtEl>
                                        <p:attrNameLst>
                                          <p:attrName>ppt_y</p:attrName>
                                        </p:attrNameLst>
                                      </p:cBhvr>
                                      <p:tavLst>
                                        <p:tav tm="0" fmla="#ppt_y-sin(pi*$)/27">
                                          <p:val>
                                            <p:fltVal val="0"/>
                                          </p:val>
                                        </p:tav>
                                        <p:tav tm="100000">
                                          <p:val>
                                            <p:fltVal val="1"/>
                                          </p:val>
                                        </p:tav>
                                      </p:tavLst>
                                    </p:anim>
                                    <p:anim calcmode="lin" valueType="num">
                                      <p:cBhvr>
                                        <p:cTn id="12" dur="164" fill="hold" tmFilter="0, 0; 0.125,0.2665; 0.25,0.4; 0.375,0.465; 0.5,0.5;  0.625,0.535; 0.75,0.6; 0.875,0.7335; 1,1">
                                          <p:stCondLst>
                                            <p:cond delay="1656"/>
                                          </p:stCondLst>
                                        </p:cTn>
                                        <p:tgtEl>
                                          <p:spTgt spid="161"/>
                                        </p:tgtEl>
                                        <p:attrNameLst>
                                          <p:attrName>ppt_y</p:attrName>
                                        </p:attrNameLst>
                                      </p:cBhvr>
                                      <p:tavLst>
                                        <p:tav tm="0" fmla="#ppt_y-sin(pi*$)/81">
                                          <p:val>
                                            <p:fltVal val="0"/>
                                          </p:val>
                                        </p:tav>
                                        <p:tav tm="100000">
                                          <p:val>
                                            <p:fltVal val="1"/>
                                          </p:val>
                                        </p:tav>
                                      </p:tavLst>
                                    </p:anim>
                                    <p:animScale>
                                      <p:cBhvr>
                                        <p:cTn id="13" dur="26" fill="hold">
                                          <p:stCondLst>
                                            <p:cond delay="650"/>
                                          </p:stCondLst>
                                        </p:cTn>
                                        <p:tgtEl>
                                          <p:spTgt spid="161"/>
                                        </p:tgtEl>
                                      </p:cBhvr>
                                      <p:to x="100000" y="60000"/>
                                    </p:animScale>
                                    <p:animScale>
                                      <p:cBhvr>
                                        <p:cTn id="14" dur="166" decel="50000" fill="hold">
                                          <p:stCondLst>
                                            <p:cond delay="676"/>
                                          </p:stCondLst>
                                        </p:cTn>
                                        <p:tgtEl>
                                          <p:spTgt spid="161"/>
                                        </p:tgtEl>
                                      </p:cBhvr>
                                      <p:to x="100000" y="100000"/>
                                    </p:animScale>
                                    <p:animScale>
                                      <p:cBhvr>
                                        <p:cTn id="15" dur="26" decel="50000" fill="hold">
                                          <p:stCondLst>
                                            <p:cond delay="1312"/>
                                          </p:stCondLst>
                                        </p:cTn>
                                        <p:tgtEl>
                                          <p:spTgt spid="161"/>
                                        </p:tgtEl>
                                      </p:cBhvr>
                                      <p:to x="100000" y="80000"/>
                                    </p:animScale>
                                    <p:animScale>
                                      <p:cBhvr>
                                        <p:cTn id="16" dur="166" decel="50000" fill="hold">
                                          <p:stCondLst>
                                            <p:cond delay="1338"/>
                                          </p:stCondLst>
                                        </p:cTn>
                                        <p:tgtEl>
                                          <p:spTgt spid="161"/>
                                        </p:tgtEl>
                                      </p:cBhvr>
                                      <p:to x="100000" y="100000"/>
                                    </p:animScale>
                                    <p:animScale>
                                      <p:cBhvr>
                                        <p:cTn id="17" dur="26" decel="50000" fill="hold">
                                          <p:stCondLst>
                                            <p:cond delay="1642"/>
                                          </p:stCondLst>
                                        </p:cTn>
                                        <p:tgtEl>
                                          <p:spTgt spid="161"/>
                                        </p:tgtEl>
                                      </p:cBhvr>
                                      <p:to x="100000" y="90000"/>
                                    </p:animScale>
                                    <p:animScale>
                                      <p:cBhvr>
                                        <p:cTn id="18" dur="166" decel="50000" fill="hold">
                                          <p:stCondLst>
                                            <p:cond delay="1668"/>
                                          </p:stCondLst>
                                        </p:cTn>
                                        <p:tgtEl>
                                          <p:spTgt spid="161"/>
                                        </p:tgtEl>
                                      </p:cBhvr>
                                      <p:to x="100000" y="100000"/>
                                    </p:animScale>
                                    <p:animScale>
                                      <p:cBhvr>
                                        <p:cTn id="19" dur="26" decel="50000" fill="hold">
                                          <p:stCondLst>
                                            <p:cond delay="1808"/>
                                          </p:stCondLst>
                                        </p:cTn>
                                        <p:tgtEl>
                                          <p:spTgt spid="161"/>
                                        </p:tgtEl>
                                      </p:cBhvr>
                                      <p:to x="100000" y="95000"/>
                                    </p:animScale>
                                    <p:animScale>
                                      <p:cBhvr>
                                        <p:cTn id="20" dur="166" decel="50000" fill="hold">
                                          <p:stCondLst>
                                            <p:cond delay="1834"/>
                                          </p:stCondLst>
                                        </p:cTn>
                                        <p:tgtEl>
                                          <p:spTgt spid="16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3"/>
                                        </p:tgtEl>
                                        <p:attrNameLst>
                                          <p:attrName>style.visibility</p:attrName>
                                        </p:attrNameLst>
                                      </p:cBhvr>
                                      <p:to>
                                        <p:strVal val="visible"/>
                                      </p:to>
                                    </p:set>
                                    <p:animEffect transition="in" filter="fade">
                                      <p:cBhvr>
                                        <p:cTn id="25" dur="1000"/>
                                        <p:tgtEl>
                                          <p:spTgt spid="163"/>
                                        </p:tgtEl>
                                      </p:cBhvr>
                                    </p:animEffect>
                                    <p:anim calcmode="lin" valueType="num">
                                      <p:cBhvr>
                                        <p:cTn id="26" dur="1000" fill="hold"/>
                                        <p:tgtEl>
                                          <p:spTgt spid="163"/>
                                        </p:tgtEl>
                                        <p:attrNameLst>
                                          <p:attrName>ppt_x</p:attrName>
                                        </p:attrNameLst>
                                      </p:cBhvr>
                                      <p:tavLst>
                                        <p:tav tm="0">
                                          <p:val>
                                            <p:strVal val="#ppt_x"/>
                                          </p:val>
                                        </p:tav>
                                        <p:tav tm="100000">
                                          <p:val>
                                            <p:strVal val="#ppt_x"/>
                                          </p:val>
                                        </p:tav>
                                      </p:tavLst>
                                    </p:anim>
                                    <p:anim calcmode="lin" valueType="num">
                                      <p:cBhvr>
                                        <p:cTn id="27"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08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161" grpId="2" animBg="1" advAuto="0"/>
      <p:bldP spid="16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G_5591.png" descr="IMG_5591.png"/>
          <p:cNvPicPr>
            <a:picLocks/>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155345" y="771891"/>
            <a:ext cx="10782327" cy="8209817"/>
          </a:xfrm>
          <a:prstGeom prst="rect">
            <a:avLst/>
          </a:prstGeom>
        </p:spPr>
      </p:pic>
      <p:pic>
        <p:nvPicPr>
          <p:cNvPr id="3" name="Google Shape;182;p29">
            <a:extLst>
              <a:ext uri="{FF2B5EF4-FFF2-40B4-BE49-F238E27FC236}">
                <a16:creationId xmlns:a16="http://schemas.microsoft.com/office/drawing/2014/main" id="{CD26396E-2986-4BD5-1B0C-AF7FDD60F7F7}"/>
              </a:ext>
            </a:extLst>
          </p:cNvPr>
          <p:cNvPicPr preferRelativeResize="0"/>
          <p:nvPr/>
        </p:nvPicPr>
        <p:blipFill rotWithShape="1">
          <a:blip r:embed="rId4" cstate="print">
            <a:alphaModFix/>
            <a:duotone>
              <a:schemeClr val="accent6">
                <a:shade val="45000"/>
                <a:satMod val="135000"/>
              </a:schemeClr>
              <a:prstClr val="white"/>
            </a:duotone>
          </a:blip>
          <a:srcRect t="16734" r="8892" b="18300"/>
          <a:stretch/>
        </p:blipFill>
        <p:spPr>
          <a:xfrm flipH="1">
            <a:off x="14035570" y="39760"/>
            <a:ext cx="3825829" cy="1203260"/>
          </a:xfrm>
          <a:prstGeom prst="rect">
            <a:avLst/>
          </a:prstGeom>
          <a:noFill/>
          <a:ln>
            <a:noFill/>
          </a:ln>
        </p:spPr>
      </p:pic>
      <p:sp>
        <p:nvSpPr>
          <p:cNvPr id="4" name="مربع نص 3">
            <a:extLst>
              <a:ext uri="{FF2B5EF4-FFF2-40B4-BE49-F238E27FC236}">
                <a16:creationId xmlns:a16="http://schemas.microsoft.com/office/drawing/2014/main" id="{7D32C263-73F2-E32B-63AA-C05E25C48DD7}"/>
              </a:ext>
            </a:extLst>
          </p:cNvPr>
          <p:cNvSpPr txBox="1"/>
          <p:nvPr/>
        </p:nvSpPr>
        <p:spPr>
          <a:xfrm>
            <a:off x="13778819" y="369839"/>
            <a:ext cx="3584398" cy="355034"/>
          </a:xfrm>
          <a:prstGeom prst="rect">
            <a:avLst/>
          </a:prstGeom>
          <a:noFill/>
        </p:spPr>
        <p:txBody>
          <a:bodyPr wrap="square">
            <a:spAutoFit/>
          </a:bodyPr>
          <a:lstStyle/>
          <a:p>
            <a:r>
              <a:rPr lang="ar-SA" sz="1707" b="1" dirty="0">
                <a:solidFill>
                  <a:schemeClr val="tx1"/>
                </a:solidFill>
                <a:latin typeface="Calibri" pitchFamily="34" charset="0"/>
                <a:cs typeface="Calibri" pitchFamily="34" charset="0"/>
              </a:rPr>
              <a:t>مهارا ت عليا </a:t>
            </a:r>
            <a:endParaRPr lang="ar-SA" sz="1707" b="1" dirty="0">
              <a:latin typeface="Calibri" pitchFamily="34" charset="0"/>
              <a:cs typeface="Calibri"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G_5593.png" descr="IMG_5593.png"/>
          <p:cNvPicPr>
            <a:picLocks/>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34649" y="719627"/>
            <a:ext cx="10466459" cy="7906427"/>
          </a:xfrm>
          <a:prstGeom prst="rect">
            <a:avLst/>
          </a:prstGeom>
        </p:spPr>
      </p:pic>
      <p:pic>
        <p:nvPicPr>
          <p:cNvPr id="2" name="Google Shape;182;p29">
            <a:extLst>
              <a:ext uri="{FF2B5EF4-FFF2-40B4-BE49-F238E27FC236}">
                <a16:creationId xmlns:a16="http://schemas.microsoft.com/office/drawing/2014/main" id="{82788CE4-C355-32CE-DE42-1AD03DD8A0DA}"/>
              </a:ext>
            </a:extLst>
          </p:cNvPr>
          <p:cNvPicPr preferRelativeResize="0"/>
          <p:nvPr/>
        </p:nvPicPr>
        <p:blipFill rotWithShape="1">
          <a:blip r:embed="rId4" cstate="print">
            <a:alphaModFix/>
            <a:duotone>
              <a:schemeClr val="accent6">
                <a:shade val="45000"/>
                <a:satMod val="135000"/>
              </a:schemeClr>
              <a:prstClr val="white"/>
            </a:duotone>
          </a:blip>
          <a:srcRect t="16734" r="8892" b="18300"/>
          <a:stretch/>
        </p:blipFill>
        <p:spPr>
          <a:xfrm flipH="1">
            <a:off x="14035570" y="39760"/>
            <a:ext cx="3825829" cy="1203260"/>
          </a:xfrm>
          <a:prstGeom prst="rect">
            <a:avLst/>
          </a:prstGeom>
          <a:noFill/>
          <a:ln>
            <a:noFill/>
          </a:ln>
        </p:spPr>
      </p:pic>
      <p:sp>
        <p:nvSpPr>
          <p:cNvPr id="3" name="مربع نص 2">
            <a:extLst>
              <a:ext uri="{FF2B5EF4-FFF2-40B4-BE49-F238E27FC236}">
                <a16:creationId xmlns:a16="http://schemas.microsoft.com/office/drawing/2014/main" id="{3E4C6D3F-2FF4-E9BC-9A09-B8248DAF09BF}"/>
              </a:ext>
            </a:extLst>
          </p:cNvPr>
          <p:cNvSpPr txBox="1"/>
          <p:nvPr/>
        </p:nvSpPr>
        <p:spPr>
          <a:xfrm>
            <a:off x="13778819" y="369839"/>
            <a:ext cx="3584398" cy="355034"/>
          </a:xfrm>
          <a:prstGeom prst="rect">
            <a:avLst/>
          </a:prstGeom>
          <a:noFill/>
        </p:spPr>
        <p:txBody>
          <a:bodyPr wrap="square">
            <a:spAutoFit/>
          </a:bodyPr>
          <a:lstStyle/>
          <a:p>
            <a:r>
              <a:rPr lang="ar-SA" sz="1707" b="1" dirty="0">
                <a:solidFill>
                  <a:schemeClr val="tx1"/>
                </a:solidFill>
                <a:latin typeface="Calibri" pitchFamily="34" charset="0"/>
                <a:cs typeface="Calibri" pitchFamily="34" charset="0"/>
              </a:rPr>
              <a:t>مهارا ت عليا </a:t>
            </a:r>
            <a:endParaRPr lang="ar-SA" sz="1707" b="1" dirty="0">
              <a:latin typeface="Calibri" pitchFamily="34" charset="0"/>
              <a:cs typeface="Calibri"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لماذا اثنا الله على زكريا عليه السلام في قوله تعالى(إِنَّهُمْ كَانُوا يُسَارِعُونَ فِي الْخَيْرَاتِ وَيَدْعُونَنَا رَغَبًا وَرَهَبًا ۖ وَكَانُوا لَنَا خَاشِعِينَ).؟">
            <a:extLst>
              <a:ext uri="{FF2B5EF4-FFF2-40B4-BE49-F238E27FC236}">
                <a16:creationId xmlns:a16="http://schemas.microsoft.com/office/drawing/2014/main" id="{FC3C0115-8781-A263-1451-8B89D7328724}"/>
              </a:ext>
            </a:extLst>
          </p:cNvPr>
          <p:cNvSpPr txBox="1">
            <a:spLocks/>
          </p:cNvSpPr>
          <p:nvPr/>
        </p:nvSpPr>
        <p:spPr>
          <a:xfrm>
            <a:off x="2743200" y="1545539"/>
            <a:ext cx="13417622" cy="1156097"/>
          </a:xfrm>
          <a:prstGeom prst="rect">
            <a:avLst/>
          </a:prstGeom>
          <a:noFill/>
          <a:ln>
            <a:solidFill>
              <a:schemeClr val="tx1"/>
            </a:solidFill>
          </a:ln>
          <a:effectLst>
            <a:outerShdw blurRad="50800" dist="25400" dir="5400000" rotWithShape="0">
              <a:srgbClr val="000000">
                <a:alpha val="25000"/>
              </a:srgbClr>
            </a:outerShdw>
          </a:effectLst>
        </p:spPr>
        <p:txBody>
          <a:bodyPr/>
          <a:lstStyle>
            <a:lvl1pPr marL="469900" marR="0" indent="-469900" algn="r" defTabSz="584200" rtl="1" latinLnBrk="0">
              <a:lnSpc>
                <a:spcPct val="100000"/>
              </a:lnSpc>
              <a:spcBef>
                <a:spcPts val="3000"/>
              </a:spcBef>
              <a:spcAft>
                <a:spcPts val="0"/>
              </a:spcAft>
              <a:buClrTx/>
              <a:buSzPct val="25000"/>
              <a:buFontTx/>
              <a:buBlip>
                <a:blip r:embed="rId2"/>
              </a:buBlip>
              <a:tabLst/>
              <a:defRPr sz="3000" b="0" i="0" u="none" strike="noStrike" cap="none" spc="0" baseline="0">
                <a:solidFill>
                  <a:srgbClr val="FFFFFF"/>
                </a:solidFill>
                <a:effectLst>
                  <a:outerShdw blurRad="76200" dist="12700" dir="5400000" rotWithShape="0">
                    <a:srgbClr val="000000">
                      <a:alpha val="50000"/>
                    </a:srgbClr>
                  </a:outerShdw>
                </a:effectLst>
                <a:uFillTx/>
                <a:latin typeface="+mn-lt"/>
                <a:ea typeface="+mn-ea"/>
                <a:cs typeface="+mn-cs"/>
                <a:sym typeface="Papyrus"/>
              </a:defRPr>
            </a:lvl1pPr>
            <a:lvl2pPr marL="9398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2pPr>
            <a:lvl3pPr marL="14097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3pPr>
            <a:lvl4pPr marL="18796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4pPr>
            <a:lvl5pPr marL="23495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5pPr>
            <a:lvl6pPr marL="28194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6pPr>
            <a:lvl7pPr marL="32893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7pPr>
            <a:lvl8pPr marL="37592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8pPr>
            <a:lvl9pPr marL="42291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9pPr>
          </a:lstStyle>
          <a:p>
            <a:pPr algn="ctr" hangingPunct="1"/>
            <a:r>
              <a:rPr lang="ar-SA" sz="6000" dirty="0">
                <a:solidFill>
                  <a:schemeClr val="tx1"/>
                </a:solidFill>
              </a:rPr>
              <a:t>ما الخوف الحقيقي ......وما فائدته ..؟</a:t>
            </a:r>
          </a:p>
        </p:txBody>
      </p:sp>
      <p:sp>
        <p:nvSpPr>
          <p:cNvPr id="4" name="لأنهم جمعوا بين الخوف والرجاء">
            <a:extLst>
              <a:ext uri="{FF2B5EF4-FFF2-40B4-BE49-F238E27FC236}">
                <a16:creationId xmlns:a16="http://schemas.microsoft.com/office/drawing/2014/main" id="{44872611-1625-9CE6-4EB3-20E362918840}"/>
              </a:ext>
            </a:extLst>
          </p:cNvPr>
          <p:cNvSpPr txBox="1">
            <a:spLocks/>
          </p:cNvSpPr>
          <p:nvPr/>
        </p:nvSpPr>
        <p:spPr>
          <a:xfrm>
            <a:off x="4478310" y="4720280"/>
            <a:ext cx="9721771" cy="1416127"/>
          </a:xfrm>
          <a:prstGeom prst="rect">
            <a:avLst/>
          </a:prstGeom>
          <a:no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62500" lnSpcReduction="20000"/>
          </a:bodyPr>
          <a:lstStyle>
            <a:lvl1pPr marL="0" marR="0" indent="0" algn="ctr" defTabSz="584200" rtl="1" latinLnBrk="0">
              <a:lnSpc>
                <a:spcPct val="100000"/>
              </a:lnSpc>
              <a:spcBef>
                <a:spcPts val="0"/>
              </a:spcBef>
              <a:spcAft>
                <a:spcPts val="0"/>
              </a:spcAft>
              <a:buClrTx/>
              <a:buSzTx/>
              <a:buFontTx/>
              <a:buNone/>
              <a:tabLst/>
              <a:defRPr sz="3000" b="0" i="0" u="none" strike="noStrike" cap="none" spc="0" baseline="0">
                <a:solidFill>
                  <a:srgbClr val="FFFFFF"/>
                </a:solidFill>
                <a:effectLst>
                  <a:outerShdw blurRad="76200" dist="12700" dir="5400000" rotWithShape="0">
                    <a:srgbClr val="000000">
                      <a:alpha val="50000"/>
                    </a:srgbClr>
                  </a:outerShdw>
                </a:effectLst>
                <a:uFillTx/>
                <a:latin typeface="+mn-lt"/>
                <a:ea typeface="+mn-ea"/>
                <a:cs typeface="+mn-cs"/>
                <a:sym typeface="Papyrus"/>
              </a:defRPr>
            </a:lvl1pPr>
            <a:lvl2pPr marL="9398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2pPr>
            <a:lvl3pPr marL="14097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3pPr>
            <a:lvl4pPr marL="18796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4pPr>
            <a:lvl5pPr marL="23495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5pPr>
            <a:lvl6pPr marL="28194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6pPr>
            <a:lvl7pPr marL="32893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7pPr>
            <a:lvl8pPr marL="37592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8pPr>
            <a:lvl9pPr marL="4229100" marR="0" indent="-469900" algn="r" defTabSz="584200" rtl="1" latinLnBrk="0">
              <a:lnSpc>
                <a:spcPct val="100000"/>
              </a:lnSpc>
              <a:spcBef>
                <a:spcPts val="3000"/>
              </a:spcBef>
              <a:spcAft>
                <a:spcPts val="0"/>
              </a:spcAft>
              <a:buClrTx/>
              <a:buSzPct val="25000"/>
              <a:buFontTx/>
              <a:buBlip>
                <a:blip r:embed="rId2"/>
              </a:buBlip>
              <a:tabLst/>
              <a:defRPr sz="3800" b="0" i="0" u="none" strike="noStrike" cap="none" spc="0" baseline="0">
                <a:solidFill>
                  <a:srgbClr val="3E231A"/>
                </a:solidFill>
                <a:uFillTx/>
                <a:latin typeface="+mn-lt"/>
                <a:ea typeface="+mn-ea"/>
                <a:cs typeface="+mn-cs"/>
                <a:sym typeface="Papyrus"/>
              </a:defRPr>
            </a:lvl9pPr>
          </a:lstStyle>
          <a:p>
            <a:pPr hangingPunct="1"/>
            <a:r>
              <a:rPr lang="ar-SA" sz="8000" dirty="0">
                <a:solidFill>
                  <a:schemeClr val="bg1"/>
                </a:solidFill>
              </a:rPr>
              <a:t>الخوف الحقيقي من الله وهو الذي يدفع المسلم إلى العمل الصالح ويمنع صاحبه من </a:t>
            </a:r>
            <a:r>
              <a:rPr lang="ar-SA" sz="8000" dirty="0" err="1">
                <a:solidFill>
                  <a:schemeClr val="bg1"/>
                </a:solidFill>
              </a:rPr>
              <a:t>ارتكارب</a:t>
            </a:r>
            <a:r>
              <a:rPr lang="ar-SA" sz="8000" dirty="0">
                <a:solidFill>
                  <a:schemeClr val="bg1"/>
                </a:solidFill>
              </a:rPr>
              <a:t> المحرمات </a:t>
            </a:r>
          </a:p>
        </p:txBody>
      </p:sp>
      <p:pic>
        <p:nvPicPr>
          <p:cNvPr id="2" name="صورة 1" descr="صورة تحتوي على الرسومات&#10;&#10;تم إنشاء الوصف تلقائياً">
            <a:extLst>
              <a:ext uri="{FF2B5EF4-FFF2-40B4-BE49-F238E27FC236}">
                <a16:creationId xmlns:a16="http://schemas.microsoft.com/office/drawing/2014/main" id="{D947E261-0DE8-AA1E-FFA9-4572ABE4FD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441" y="193964"/>
            <a:ext cx="2974861" cy="3517572"/>
          </a:xfrm>
          <a:prstGeom prst="rect">
            <a:avLst/>
          </a:prstGeom>
        </p:spPr>
      </p:pic>
    </p:spTree>
    <p:extLst>
      <p:ext uri="{BB962C8B-B14F-4D97-AF65-F5344CB8AC3E}">
        <p14:creationId xmlns:p14="http://schemas.microsoft.com/office/powerpoint/2010/main" val="14054606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4"/>
                                        </p:tgtEl>
                                        <p:attrNameLst>
                                          <p:attrName>style.visibility</p:attrName>
                                        </p:attrNameLst>
                                      </p:cBhvr>
                                      <p:to>
                                        <p:strVal val="visible"/>
                                      </p:to>
                                    </p:set>
                                    <p:animEffect transition="in" filter="wipe(righ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E21BCE7-7D6D-550B-E5B4-B335FED25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600" y="4084635"/>
            <a:ext cx="4095064" cy="4884974"/>
          </a:xfrm>
          <a:prstGeom prst="rect">
            <a:avLst/>
          </a:prstGeom>
        </p:spPr>
      </p:pic>
      <p:pic>
        <p:nvPicPr>
          <p:cNvPr id="3" name="Google Shape;182;p29">
            <a:extLst>
              <a:ext uri="{FF2B5EF4-FFF2-40B4-BE49-F238E27FC236}">
                <a16:creationId xmlns:a16="http://schemas.microsoft.com/office/drawing/2014/main" id="{4B29905C-5B55-4059-4C64-D32A7F20F4B7}"/>
              </a:ext>
            </a:extLst>
          </p:cNvPr>
          <p:cNvPicPr preferRelativeResize="0"/>
          <p:nvPr/>
        </p:nvPicPr>
        <p:blipFill rotWithShape="1">
          <a:blip r:embed="rId3" cstate="print">
            <a:alphaModFix/>
            <a:duotone>
              <a:schemeClr val="accent6">
                <a:shade val="45000"/>
                <a:satMod val="135000"/>
              </a:schemeClr>
              <a:prstClr val="white"/>
            </a:duotone>
          </a:blip>
          <a:srcRect t="16734" r="8892" b="18300"/>
          <a:stretch/>
        </p:blipFill>
        <p:spPr>
          <a:xfrm flipH="1">
            <a:off x="8946765" y="1693376"/>
            <a:ext cx="9663818" cy="2178167"/>
          </a:xfrm>
          <a:prstGeom prst="rect">
            <a:avLst/>
          </a:prstGeom>
          <a:noFill/>
          <a:ln>
            <a:noFill/>
          </a:ln>
        </p:spPr>
      </p:pic>
      <p:sp>
        <p:nvSpPr>
          <p:cNvPr id="4" name="مربع نص 3">
            <a:extLst>
              <a:ext uri="{FF2B5EF4-FFF2-40B4-BE49-F238E27FC236}">
                <a16:creationId xmlns:a16="http://schemas.microsoft.com/office/drawing/2014/main" id="{07D28D58-ED55-AFDF-95FD-701E4389577D}"/>
              </a:ext>
            </a:extLst>
          </p:cNvPr>
          <p:cNvSpPr txBox="1"/>
          <p:nvPr/>
        </p:nvSpPr>
        <p:spPr>
          <a:xfrm>
            <a:off x="8181779" y="2068299"/>
            <a:ext cx="8261335" cy="1055354"/>
          </a:xfrm>
          <a:prstGeom prst="rect">
            <a:avLst/>
          </a:prstGeom>
          <a:noFill/>
        </p:spPr>
        <p:txBody>
          <a:bodyPr wrap="square">
            <a:spAutoFit/>
          </a:bodyPr>
          <a:lstStyle/>
          <a:p>
            <a:pPr algn="r"/>
            <a:r>
              <a:rPr lang="ar-SA" sz="6258" b="1" dirty="0">
                <a:solidFill>
                  <a:schemeClr val="tx1"/>
                </a:solidFill>
                <a:latin typeface="Calibri" pitchFamily="34" charset="0"/>
                <a:cs typeface="Calibri" pitchFamily="34" charset="0"/>
              </a:rPr>
              <a:t>التطبيقات السلوكية </a:t>
            </a:r>
            <a:endParaRPr lang="ar-SA" sz="6258" b="1" dirty="0">
              <a:latin typeface="Calibri" pitchFamily="34" charset="0"/>
              <a:cs typeface="Calibri" pitchFamily="34" charset="0"/>
            </a:endParaRPr>
          </a:p>
        </p:txBody>
      </p:sp>
      <p:sp>
        <p:nvSpPr>
          <p:cNvPr id="6" name="مربع نص 5">
            <a:extLst>
              <a:ext uri="{FF2B5EF4-FFF2-40B4-BE49-F238E27FC236}">
                <a16:creationId xmlns:a16="http://schemas.microsoft.com/office/drawing/2014/main" id="{EE905430-0147-377B-7668-3650F4719038}"/>
              </a:ext>
            </a:extLst>
          </p:cNvPr>
          <p:cNvSpPr txBox="1"/>
          <p:nvPr/>
        </p:nvSpPr>
        <p:spPr>
          <a:xfrm>
            <a:off x="6625987" y="4351529"/>
            <a:ext cx="9305156" cy="1930721"/>
          </a:xfrm>
          <a:prstGeom prst="rect">
            <a:avLst/>
          </a:prstGeom>
          <a:noFill/>
        </p:spPr>
        <p:txBody>
          <a:bodyPr wrap="square">
            <a:spAutoFit/>
          </a:bodyPr>
          <a:lstStyle/>
          <a:p>
            <a:pPr marL="731509" indent="-731509" algn="r" hangingPunct="1">
              <a:buFont typeface="+mj-lt"/>
              <a:buAutoNum type="arabicPeriod"/>
              <a:defRPr/>
            </a:pPr>
            <a:r>
              <a:rPr lang="ar-SA" sz="3982" b="1" dirty="0">
                <a:solidFill>
                  <a:schemeClr val="accent1"/>
                </a:solidFill>
                <a:cs typeface="Akhbar MT" pitchFamily="2" charset="-78"/>
              </a:rPr>
              <a:t>لا أحتقر شيئاً من المعروف ولا أستهين بشيء من المعاصي. </a:t>
            </a:r>
          </a:p>
          <a:p>
            <a:pPr marL="731509" indent="-731509" algn="r" hangingPunct="1">
              <a:buFont typeface="+mj-lt"/>
              <a:buAutoNum type="arabicPeriod"/>
              <a:defRPr/>
            </a:pPr>
            <a:r>
              <a:rPr lang="ar-SA" sz="3982" b="1" dirty="0">
                <a:solidFill>
                  <a:schemeClr val="accent1"/>
                </a:solidFill>
                <a:cs typeface="Akhbar MT" pitchFamily="2" charset="-78"/>
              </a:rPr>
              <a:t>أرجو رحمة الله وأخاف عذابه ,</a:t>
            </a:r>
            <a:endParaRPr lang="uk-UA" sz="3982" b="1" dirty="0">
              <a:solidFill>
                <a:schemeClr val="accent1"/>
              </a:solidFill>
              <a:cs typeface="Akhbar MT" pitchFamily="2" charset="-78"/>
            </a:endParaRPr>
          </a:p>
          <a:p>
            <a:pPr marL="731509" indent="-731509" algn="r" hangingPunct="1">
              <a:buFont typeface="+mj-lt"/>
              <a:buAutoNum type="arabicPeriod"/>
              <a:defRPr/>
            </a:pPr>
            <a:endParaRPr lang="ar-EG" sz="3982" b="1" dirty="0">
              <a:solidFill>
                <a:schemeClr val="accent1"/>
              </a:solidFill>
              <a:cs typeface="Akhbar MT" pitchFamily="2" charset="-78"/>
            </a:endParaRPr>
          </a:p>
        </p:txBody>
      </p:sp>
      <p:sp>
        <p:nvSpPr>
          <p:cNvPr id="7" name="مربع نص 6">
            <a:extLst>
              <a:ext uri="{FF2B5EF4-FFF2-40B4-BE49-F238E27FC236}">
                <a16:creationId xmlns:a16="http://schemas.microsoft.com/office/drawing/2014/main" id="{53214A2F-2DFC-274A-07E1-7B7E5E624FA4}"/>
              </a:ext>
            </a:extLst>
          </p:cNvPr>
          <p:cNvSpPr txBox="1"/>
          <p:nvPr/>
        </p:nvSpPr>
        <p:spPr>
          <a:xfrm>
            <a:off x="456180" y="8659284"/>
            <a:ext cx="5358874" cy="792653"/>
          </a:xfrm>
          <a:prstGeom prst="rect">
            <a:avLst/>
          </a:prstGeom>
          <a:noFill/>
        </p:spPr>
        <p:txBody>
          <a:bodyPr wrap="square">
            <a:spAutoFit/>
          </a:bodyPr>
          <a:lstStyle/>
          <a:p>
            <a:pPr algn="ctr"/>
            <a:r>
              <a:rPr lang="ar-SA" sz="4551" b="1" dirty="0">
                <a:solidFill>
                  <a:srgbClr val="436DB1"/>
                </a:solidFill>
                <a:latin typeface="Calibri" pitchFamily="34" charset="0"/>
                <a:cs typeface="Calibri" pitchFamily="34" charset="0"/>
              </a:rPr>
              <a:t>الحوار والمناقشة</a:t>
            </a:r>
          </a:p>
        </p:txBody>
      </p:sp>
    </p:spTree>
    <p:extLst>
      <p:ext uri="{BB962C8B-B14F-4D97-AF65-F5344CB8AC3E}">
        <p14:creationId xmlns:p14="http://schemas.microsoft.com/office/powerpoint/2010/main" val="3991249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إذا دعتك نفسك لأمر سوء هل تذكريها برحمة الله أو بعقوبته ، ولماذا ؟"/>
          <p:cNvSpPr txBox="1">
            <a:spLocks noGrp="1"/>
          </p:cNvSpPr>
          <p:nvPr>
            <p:ph type="body" idx="21"/>
          </p:nvPr>
        </p:nvSpPr>
        <p:spPr>
          <a:xfrm>
            <a:off x="5723731" y="4235292"/>
            <a:ext cx="8726560" cy="2133918"/>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4200"/>
            </a:lvl1pPr>
          </a:lstStyle>
          <a:p>
            <a:pPr rtl="0">
              <a:defRPr/>
            </a:pPr>
            <a:r>
              <a:rPr sz="6600" dirty="0" err="1">
                <a:solidFill>
                  <a:schemeClr val="accent5">
                    <a:lumMod val="50000"/>
                  </a:schemeClr>
                </a:solidFill>
              </a:rPr>
              <a:t>إذا</a:t>
            </a:r>
            <a:r>
              <a:rPr sz="6600" dirty="0">
                <a:solidFill>
                  <a:schemeClr val="accent5">
                    <a:lumMod val="50000"/>
                  </a:schemeClr>
                </a:solidFill>
              </a:rPr>
              <a:t> </a:t>
            </a:r>
            <a:r>
              <a:rPr sz="6600" dirty="0" err="1">
                <a:solidFill>
                  <a:schemeClr val="accent5">
                    <a:lumMod val="50000"/>
                  </a:schemeClr>
                </a:solidFill>
              </a:rPr>
              <a:t>دعتك</a:t>
            </a:r>
            <a:r>
              <a:rPr sz="6600" dirty="0">
                <a:solidFill>
                  <a:schemeClr val="accent5">
                    <a:lumMod val="50000"/>
                  </a:schemeClr>
                </a:solidFill>
              </a:rPr>
              <a:t> </a:t>
            </a:r>
            <a:r>
              <a:rPr sz="6600" dirty="0" err="1">
                <a:solidFill>
                  <a:schemeClr val="accent5">
                    <a:lumMod val="50000"/>
                  </a:schemeClr>
                </a:solidFill>
              </a:rPr>
              <a:t>نفسك</a:t>
            </a:r>
            <a:r>
              <a:rPr sz="6600" dirty="0">
                <a:solidFill>
                  <a:schemeClr val="accent5">
                    <a:lumMod val="50000"/>
                  </a:schemeClr>
                </a:solidFill>
              </a:rPr>
              <a:t> </a:t>
            </a:r>
            <a:r>
              <a:rPr sz="6600" dirty="0" err="1">
                <a:solidFill>
                  <a:schemeClr val="accent5">
                    <a:lumMod val="50000"/>
                  </a:schemeClr>
                </a:solidFill>
              </a:rPr>
              <a:t>لأمر</a:t>
            </a:r>
            <a:r>
              <a:rPr sz="6600" dirty="0">
                <a:solidFill>
                  <a:schemeClr val="accent5">
                    <a:lumMod val="50000"/>
                  </a:schemeClr>
                </a:solidFill>
              </a:rPr>
              <a:t> </a:t>
            </a:r>
            <a:r>
              <a:rPr sz="6600" dirty="0" err="1">
                <a:solidFill>
                  <a:schemeClr val="accent5">
                    <a:lumMod val="50000"/>
                  </a:schemeClr>
                </a:solidFill>
              </a:rPr>
              <a:t>سوء</a:t>
            </a:r>
            <a:r>
              <a:rPr sz="6600" dirty="0">
                <a:solidFill>
                  <a:schemeClr val="accent5">
                    <a:lumMod val="50000"/>
                  </a:schemeClr>
                </a:solidFill>
              </a:rPr>
              <a:t> </a:t>
            </a:r>
            <a:r>
              <a:rPr sz="6600" dirty="0" err="1">
                <a:solidFill>
                  <a:schemeClr val="accent5">
                    <a:lumMod val="50000"/>
                  </a:schemeClr>
                </a:solidFill>
              </a:rPr>
              <a:t>هل</a:t>
            </a:r>
            <a:r>
              <a:rPr sz="6600" dirty="0">
                <a:solidFill>
                  <a:schemeClr val="accent5">
                    <a:lumMod val="50000"/>
                  </a:schemeClr>
                </a:solidFill>
              </a:rPr>
              <a:t> </a:t>
            </a:r>
            <a:r>
              <a:rPr sz="6600" dirty="0" err="1">
                <a:solidFill>
                  <a:schemeClr val="accent5">
                    <a:lumMod val="50000"/>
                  </a:schemeClr>
                </a:solidFill>
              </a:rPr>
              <a:t>تذكريها</a:t>
            </a:r>
            <a:r>
              <a:rPr sz="6600" dirty="0">
                <a:solidFill>
                  <a:schemeClr val="accent5">
                    <a:lumMod val="50000"/>
                  </a:schemeClr>
                </a:solidFill>
              </a:rPr>
              <a:t> </a:t>
            </a:r>
            <a:r>
              <a:rPr sz="6600" dirty="0" err="1">
                <a:solidFill>
                  <a:schemeClr val="accent5">
                    <a:lumMod val="50000"/>
                  </a:schemeClr>
                </a:solidFill>
              </a:rPr>
              <a:t>برحمة</a:t>
            </a:r>
            <a:r>
              <a:rPr sz="6600" dirty="0">
                <a:solidFill>
                  <a:schemeClr val="accent5">
                    <a:lumMod val="50000"/>
                  </a:schemeClr>
                </a:solidFill>
              </a:rPr>
              <a:t> </a:t>
            </a:r>
            <a:r>
              <a:rPr sz="6600" dirty="0" err="1">
                <a:solidFill>
                  <a:schemeClr val="accent5">
                    <a:lumMod val="50000"/>
                  </a:schemeClr>
                </a:solidFill>
              </a:rPr>
              <a:t>الله</a:t>
            </a:r>
            <a:r>
              <a:rPr sz="6600" dirty="0">
                <a:solidFill>
                  <a:schemeClr val="accent5">
                    <a:lumMod val="50000"/>
                  </a:schemeClr>
                </a:solidFill>
              </a:rPr>
              <a:t> </a:t>
            </a:r>
            <a:r>
              <a:rPr sz="6600" dirty="0" err="1">
                <a:solidFill>
                  <a:schemeClr val="accent5">
                    <a:lumMod val="50000"/>
                  </a:schemeClr>
                </a:solidFill>
              </a:rPr>
              <a:t>أو</a:t>
            </a:r>
            <a:r>
              <a:rPr sz="6600" dirty="0">
                <a:solidFill>
                  <a:schemeClr val="accent5">
                    <a:lumMod val="50000"/>
                  </a:schemeClr>
                </a:solidFill>
              </a:rPr>
              <a:t> </a:t>
            </a:r>
            <a:r>
              <a:rPr sz="6600" dirty="0" err="1">
                <a:solidFill>
                  <a:schemeClr val="accent5">
                    <a:lumMod val="50000"/>
                  </a:schemeClr>
                </a:solidFill>
              </a:rPr>
              <a:t>بعقوبته</a:t>
            </a:r>
            <a:r>
              <a:rPr sz="6600" dirty="0">
                <a:solidFill>
                  <a:schemeClr val="accent5">
                    <a:lumMod val="50000"/>
                  </a:schemeClr>
                </a:solidFill>
              </a:rPr>
              <a:t> ، </a:t>
            </a:r>
            <a:r>
              <a:rPr sz="6600" dirty="0" err="1">
                <a:solidFill>
                  <a:schemeClr val="accent5">
                    <a:lumMod val="50000"/>
                  </a:schemeClr>
                </a:solidFill>
              </a:rPr>
              <a:t>ولماذا</a:t>
            </a:r>
            <a:r>
              <a:rPr sz="6600" dirty="0">
                <a:solidFill>
                  <a:schemeClr val="accent5">
                    <a:lumMod val="50000"/>
                  </a:schemeClr>
                </a:solidFill>
              </a:rPr>
              <a:t> ؟</a:t>
            </a:r>
          </a:p>
        </p:txBody>
      </p:sp>
      <p:grpSp>
        <p:nvGrpSpPr>
          <p:cNvPr id="184" name="تقويم ختامي…"/>
          <p:cNvGrpSpPr/>
          <p:nvPr/>
        </p:nvGrpSpPr>
        <p:grpSpPr>
          <a:xfrm>
            <a:off x="13132758" y="482823"/>
            <a:ext cx="4102931" cy="1423275"/>
            <a:chOff x="0" y="-1"/>
            <a:chExt cx="4102930" cy="1423274"/>
          </a:xfrm>
        </p:grpSpPr>
        <p:sp>
          <p:nvSpPr>
            <p:cNvPr id="183" name="تقويم ختامي…"/>
            <p:cNvSpPr txBox="1">
              <a:spLocks noGrp="1"/>
            </p:cNvSpPr>
            <p:nvPr>
              <p:ph type="body" idx="22"/>
            </p:nvPr>
          </p:nvSpPr>
          <p:spPr>
            <a:xfrm>
              <a:off x="25400" y="25399"/>
              <a:ext cx="4052130" cy="1333697"/>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defRPr sz="3000"/>
              </a:pPr>
              <a:r>
                <a:rPr sz="4000"/>
                <a:t>تقويم ختامي </a:t>
              </a:r>
            </a:p>
            <a:p>
              <a:pPr>
                <a:defRPr sz="3000"/>
              </a:pPr>
              <a:r>
                <a:rPr sz="4000"/>
                <a:t>غلق الدرس</a:t>
              </a:r>
            </a:p>
          </p:txBody>
        </p:sp>
        <p:pic>
          <p:nvPicPr>
            <p:cNvPr id="182" name="تقويم ختامي… تقويم ختامي غلق الدرس" descr="تقويم ختامي… تقويم ختامي غلق الدرس"/>
            <p:cNvPicPr>
              <a:picLocks/>
            </p:cNvPicPr>
            <p:nvPr/>
          </p:nvPicPr>
          <p:blipFill>
            <a:blip r:embed="rId2"/>
            <a:stretch>
              <a:fillRect/>
            </a:stretch>
          </p:blipFill>
          <p:spPr>
            <a:xfrm>
              <a:off x="0" y="-1"/>
              <a:ext cx="4102930" cy="1423274"/>
            </a:xfrm>
            <a:prstGeom prst="rect">
              <a:avLst/>
            </a:prstGeom>
            <a:ln>
              <a:noFill/>
            </a:ln>
            <a:effectLst>
              <a:outerShdw blurRad="292100" dist="139700" dir="2700000" algn="tl" rotWithShape="0">
                <a:srgbClr val="333333">
                  <a:alpha val="65000"/>
                </a:srgbClr>
              </a:outerShdw>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0E78DF41-9A1F-3555-26D8-FC2DD8F8908E}"/>
              </a:ext>
            </a:extLst>
          </p:cNvPr>
          <p:cNvSpPr txBox="1"/>
          <p:nvPr/>
        </p:nvSpPr>
        <p:spPr>
          <a:xfrm>
            <a:off x="2680919" y="2599541"/>
            <a:ext cx="6794071" cy="1026178"/>
          </a:xfrm>
          <a:prstGeom prst="rect">
            <a:avLst/>
          </a:prstGeom>
          <a:noFill/>
        </p:spPr>
        <p:txBody>
          <a:bodyPr wrap="square">
            <a:spAutoFit/>
          </a:bodyPr>
          <a:lstStyle/>
          <a:p>
            <a:pPr algn="ctr"/>
            <a:r>
              <a:rPr lang="ar-SA" sz="3034" dirty="0">
                <a:solidFill>
                  <a:schemeClr val="accent6">
                    <a:lumMod val="50000"/>
                  </a:schemeClr>
                </a:solidFill>
                <a:latin typeface="Calibri" panose="020F0502020204030204" pitchFamily="34" charset="0"/>
                <a:cs typeface="Calibri" panose="020F0502020204030204" pitchFamily="34" charset="0"/>
              </a:rPr>
              <a:t>ورقة عمل تفاعليه ...</a:t>
            </a:r>
          </a:p>
          <a:p>
            <a:pPr algn="ctr"/>
            <a:r>
              <a:rPr lang="ar-SA" sz="3034" dirty="0">
                <a:latin typeface="Calibri" panose="020F0502020204030204" pitchFamily="34" charset="0"/>
                <a:cs typeface="Calibri" panose="020F0502020204030204" pitchFamily="34" charset="0"/>
              </a:rPr>
              <a:t>اضغط على الصفحة تنقلك للرابط  </a:t>
            </a:r>
          </a:p>
        </p:txBody>
      </p:sp>
      <p:pic>
        <p:nvPicPr>
          <p:cNvPr id="8" name="صورة 7">
            <a:extLst>
              <a:ext uri="{FF2B5EF4-FFF2-40B4-BE49-F238E27FC236}">
                <a16:creationId xmlns:a16="http://schemas.microsoft.com/office/drawing/2014/main" id="{785D143A-F226-1A37-3AEC-E8253CB905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3651" y="3787782"/>
            <a:ext cx="4053020" cy="5965818"/>
          </a:xfrm>
          <a:prstGeom prst="rect">
            <a:avLst/>
          </a:prstGeom>
        </p:spPr>
      </p:pic>
      <p:sp>
        <p:nvSpPr>
          <p:cNvPr id="9" name="مربع نص 8">
            <a:extLst>
              <a:ext uri="{FF2B5EF4-FFF2-40B4-BE49-F238E27FC236}">
                <a16:creationId xmlns:a16="http://schemas.microsoft.com/office/drawing/2014/main" id="{01058126-AE78-DEC0-0500-B5F261090D6B}"/>
              </a:ext>
            </a:extLst>
          </p:cNvPr>
          <p:cNvSpPr txBox="1"/>
          <p:nvPr/>
        </p:nvSpPr>
        <p:spPr>
          <a:xfrm>
            <a:off x="2401999" y="7842192"/>
            <a:ext cx="1839014" cy="880434"/>
          </a:xfrm>
          <a:prstGeom prst="rect">
            <a:avLst/>
          </a:prstGeom>
          <a:noFill/>
        </p:spPr>
        <p:txBody>
          <a:bodyPr wrap="square">
            <a:spAutoFit/>
          </a:bodyPr>
          <a:lstStyle/>
          <a:p>
            <a:pPr algn="ctr"/>
            <a:r>
              <a:rPr lang="ar-SA" sz="1707" dirty="0">
                <a:latin typeface="Calibri" panose="020F0502020204030204" pitchFamily="34" charset="0"/>
                <a:cs typeface="mohammad bold art 1" pitchFamily="2" charset="-78"/>
              </a:rPr>
              <a:t>جميع أوراق العمل موجوده في </a:t>
            </a:r>
          </a:p>
          <a:p>
            <a:pPr algn="ctr"/>
            <a:r>
              <a:rPr lang="ar-SA" sz="1707" dirty="0">
                <a:latin typeface="Calibri" panose="020F0502020204030204" pitchFamily="34" charset="0"/>
                <a:cs typeface="mohammad bold art 1" pitchFamily="2" charset="-78"/>
              </a:rPr>
              <a:t>قناة البيان </a:t>
            </a:r>
          </a:p>
        </p:txBody>
      </p:sp>
      <p:pic>
        <p:nvPicPr>
          <p:cNvPr id="10" name="884AEA23-EA58-47EB-8C88-9CE646949802-L0-001.png" descr="884AEA23-EA58-47EB-8C88-9CE646949802-L0-001.png">
            <a:hlinkClick r:id="rId3"/>
            <a:extLst>
              <a:ext uri="{FF2B5EF4-FFF2-40B4-BE49-F238E27FC236}">
                <a16:creationId xmlns:a16="http://schemas.microsoft.com/office/drawing/2014/main" id="{BBE5A451-1685-36BB-895A-B1A8E83D4AD4}"/>
              </a:ext>
            </a:extLst>
          </p:cNvPr>
          <p:cNvPicPr>
            <a:picLocks noChangeAspect="1"/>
          </p:cNvPicPr>
          <p:nvPr/>
        </p:nvPicPr>
        <p:blipFill>
          <a:blip r:embed="rId4" cstate="print">
            <a:duotone>
              <a:schemeClr val="bg2">
                <a:shade val="45000"/>
                <a:satMod val="135000"/>
              </a:schemeClr>
              <a:prstClr val="white"/>
            </a:duotone>
          </a:blip>
          <a:stretch>
            <a:fillRect/>
          </a:stretch>
        </p:blipFill>
        <p:spPr>
          <a:xfrm>
            <a:off x="2789725" y="6047738"/>
            <a:ext cx="1671158" cy="1671165"/>
          </a:xfrm>
          <a:prstGeom prst="rect">
            <a:avLst/>
          </a:prstGeom>
          <a:ln w="12700" cap="flat">
            <a:noFill/>
            <a:miter lim="400000"/>
          </a:ln>
          <a:effectLst/>
        </p:spPr>
      </p:pic>
      <p:pic>
        <p:nvPicPr>
          <p:cNvPr id="3" name="صورة 2" descr="صورة تحتوي على نص, لقطة شاشة, خط يد, الخط&#10;&#10;تم إنشاء الوصف تلقائياً">
            <a:hlinkClick r:id="rId5"/>
            <a:extLst>
              <a:ext uri="{FF2B5EF4-FFF2-40B4-BE49-F238E27FC236}">
                <a16:creationId xmlns:a16="http://schemas.microsoft.com/office/drawing/2014/main" id="{097368AD-5756-52C4-1209-4CB68582B5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5935" y="0"/>
            <a:ext cx="7018020" cy="9753600"/>
          </a:xfrm>
          <a:prstGeom prst="rect">
            <a:avLst/>
          </a:prstGeom>
        </p:spPr>
      </p:pic>
    </p:spTree>
    <p:extLst>
      <p:ext uri="{BB962C8B-B14F-4D97-AF65-F5344CB8AC3E}">
        <p14:creationId xmlns:p14="http://schemas.microsoft.com/office/powerpoint/2010/main" val="179751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duotone>
              <a:prstClr val="black"/>
              <a:schemeClr val="tx2">
                <a:tint val="45000"/>
                <a:satMod val="400000"/>
              </a:schemeClr>
            </a:duotone>
            <a:alphaModFix amt="35000"/>
          </a:blip>
          <a:srcRect/>
          <a:stretch>
            <a:fillRect/>
          </a:stretch>
        </p:blipFill>
        <p:spPr>
          <a:xfrm rot="867078">
            <a:off x="8274138" y="2633491"/>
            <a:ext cx="6417675" cy="6325335"/>
          </a:xfrm>
          <a:prstGeom prst="rect">
            <a:avLst/>
          </a:prstGeom>
        </p:spPr>
      </p:pic>
      <p:pic>
        <p:nvPicPr>
          <p:cNvPr id="11" name="صورة 10">
            <a:extLst>
              <a:ext uri="{FF2B5EF4-FFF2-40B4-BE49-F238E27FC236}">
                <a16:creationId xmlns:a16="http://schemas.microsoft.com/office/drawing/2014/main" id="{2E500BB9-C122-4D0F-BA35-06BD8D64F1AC}"/>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5926" b="22639"/>
          <a:stretch/>
        </p:blipFill>
        <p:spPr>
          <a:xfrm rot="20769807">
            <a:off x="2522715" y="2907084"/>
            <a:ext cx="7325601" cy="5778150"/>
          </a:xfrm>
          <a:prstGeom prst="rect">
            <a:avLst/>
          </a:prstGeom>
        </p:spPr>
      </p:pic>
      <p:pic>
        <p:nvPicPr>
          <p:cNvPr id="9" name="صورة 8">
            <a:extLst>
              <a:ext uri="{FF2B5EF4-FFF2-40B4-BE49-F238E27FC236}">
                <a16:creationId xmlns:a16="http://schemas.microsoft.com/office/drawing/2014/main" id="{860B3BEC-954D-4613-A821-34802FA3CA01}"/>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178147" y="3424686"/>
            <a:ext cx="4609657" cy="3886518"/>
          </a:xfrm>
          <a:prstGeom prst="rect">
            <a:avLst/>
          </a:prstGeom>
        </p:spPr>
      </p:pic>
      <p:pic>
        <p:nvPicPr>
          <p:cNvPr id="14" name="Picture 19">
            <a:extLst>
              <a:ext uri="{FF2B5EF4-FFF2-40B4-BE49-F238E27FC236}">
                <a16:creationId xmlns:a16="http://schemas.microsoft.com/office/drawing/2014/main" id="{C706E2F3-7F96-4BB7-A645-50FCBEAF9A3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849" flipH="1">
            <a:off x="8158033" y="6648276"/>
            <a:ext cx="848548" cy="1325857"/>
          </a:xfrm>
          <a:prstGeom prst="rect">
            <a:avLst/>
          </a:prstGeom>
        </p:spPr>
      </p:pic>
      <p:pic>
        <p:nvPicPr>
          <p:cNvPr id="4" name="صورة 3">
            <a:extLst>
              <a:ext uri="{FF2B5EF4-FFF2-40B4-BE49-F238E27FC236}">
                <a16:creationId xmlns:a16="http://schemas.microsoft.com/office/drawing/2014/main" id="{E410DB58-38B4-48D9-9639-472604B2EBF8}"/>
              </a:ext>
            </a:extLst>
          </p:cNvPr>
          <p:cNvPicPr>
            <a:picLocks noChangeAspect="1"/>
          </p:cNvPicPr>
          <p:nvPr/>
        </p:nvPicPr>
        <p:blipFill>
          <a:blip r:embed="rId8">
            <a:duotone>
              <a:srgbClr val="EEECE1">
                <a:shade val="45000"/>
                <a:satMod val="135000"/>
              </a:srgb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40940" y="237491"/>
            <a:ext cx="7089545" cy="1045707"/>
          </a:xfrm>
          <a:prstGeom prst="rect">
            <a:avLst/>
          </a:prstGeom>
        </p:spPr>
      </p:pic>
      <p:pic>
        <p:nvPicPr>
          <p:cNvPr id="10" name="صورة 9">
            <a:extLst>
              <a:ext uri="{FF2B5EF4-FFF2-40B4-BE49-F238E27FC236}">
                <a16:creationId xmlns:a16="http://schemas.microsoft.com/office/drawing/2014/main" id="{7D5CBD0F-FC9C-4AEA-84E9-5FD462971026}"/>
              </a:ext>
            </a:extLst>
          </p:cNvPr>
          <p:cNvPicPr>
            <a:picLocks noChangeAspect="1"/>
          </p:cNvPicPr>
          <p:nvPr/>
        </p:nvPicPr>
        <p:blipFill>
          <a:blip r:embed="rId10" cstate="print">
            <a:alphaModFix amt="85000"/>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26026" y="363621"/>
            <a:ext cx="5840272" cy="861440"/>
          </a:xfrm>
          <a:prstGeom prst="rect">
            <a:avLst/>
          </a:prstGeom>
        </p:spPr>
      </p:pic>
    </p:spTree>
    <p:extLst>
      <p:ext uri="{BB962C8B-B14F-4D97-AF65-F5344CB8AC3E}">
        <p14:creationId xmlns:p14="http://schemas.microsoft.com/office/powerpoint/2010/main" val="2467501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صورة تحتوي على قرطاسية&#10;&#10;تم إنشاء الوصف تلقائياً">
            <a:extLst>
              <a:ext uri="{FF2B5EF4-FFF2-40B4-BE49-F238E27FC236}">
                <a16:creationId xmlns:a16="http://schemas.microsoft.com/office/drawing/2014/main" id="{10935124-72B1-494E-BC23-EA3A59057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6672" y="2715074"/>
            <a:ext cx="5325392" cy="4323453"/>
          </a:xfrm>
          <a:prstGeom prst="rect">
            <a:avLst/>
          </a:prstGeom>
        </p:spPr>
      </p:pic>
      <p:sp>
        <p:nvSpPr>
          <p:cNvPr id="8" name="عنوان 1">
            <a:extLst>
              <a:ext uri="{FF2B5EF4-FFF2-40B4-BE49-F238E27FC236}">
                <a16:creationId xmlns:a16="http://schemas.microsoft.com/office/drawing/2014/main" id="{A72B0EAC-7291-4F8C-97FF-FA7F2945B0A0}"/>
              </a:ext>
            </a:extLst>
          </p:cNvPr>
          <p:cNvSpPr txBox="1">
            <a:spLocks/>
          </p:cNvSpPr>
          <p:nvPr/>
        </p:nvSpPr>
        <p:spPr>
          <a:xfrm>
            <a:off x="8418575" y="2452473"/>
            <a:ext cx="3039022" cy="1166797"/>
          </a:xfrm>
          <a:prstGeom prst="rect">
            <a:avLst/>
          </a:prstGeom>
        </p:spPr>
        <p:txBody>
          <a:bodyPr>
            <a:noAutofit/>
          </a:bodyPr>
          <a:lstStyle>
            <a:lvl1pPr algn="ctr" defTabSz="914411" rtl="0" eaLnBrk="1" latinLnBrk="0" hangingPunct="1">
              <a:spcBef>
                <a:spcPct val="0"/>
              </a:spcBef>
              <a:buNone/>
              <a:defRPr sz="4400" kern="1200">
                <a:solidFill>
                  <a:schemeClr val="tx1"/>
                </a:solidFill>
                <a:latin typeface="+mj-lt"/>
                <a:ea typeface="+mj-ea"/>
                <a:cs typeface="+mj-cs"/>
              </a:defRPr>
            </a:lvl1pPr>
          </a:lstStyle>
          <a:p>
            <a:r>
              <a:rPr lang="ar-SA" sz="4551" dirty="0">
                <a:ln w="0"/>
                <a:solidFill>
                  <a:srgbClr val="C00000"/>
                </a:solidFill>
                <a:effectLst>
                  <a:outerShdw blurRad="38100" dist="19050" dir="2700000" algn="tl" rotWithShape="0">
                    <a:schemeClr val="dk1">
                      <a:alpha val="40000"/>
                    </a:schemeClr>
                  </a:outerShdw>
                </a:effectLst>
                <a:latin typeface="Calibri" pitchFamily="34" charset="0"/>
                <a:cs typeface="Calibri" pitchFamily="34" charset="0"/>
              </a:rPr>
              <a:t>التقويم</a:t>
            </a:r>
            <a:r>
              <a:rPr lang="ar-SA" sz="11378" dirty="0">
                <a:ln w="0"/>
                <a:solidFill>
                  <a:srgbClr val="C00000"/>
                </a:solidFill>
                <a:effectLst>
                  <a:outerShdw blurRad="38100" dist="19050" dir="2700000" algn="tl" rotWithShape="0">
                    <a:schemeClr val="dk1">
                      <a:alpha val="40000"/>
                    </a:schemeClr>
                  </a:outerShdw>
                </a:effectLst>
                <a:latin typeface="Calibri" pitchFamily="34" charset="0"/>
                <a:cs typeface="Calibri" pitchFamily="34" charset="0"/>
              </a:rPr>
              <a:t> </a:t>
            </a:r>
          </a:p>
        </p:txBody>
      </p:sp>
      <p:pic>
        <p:nvPicPr>
          <p:cNvPr id="3" name="صورة 2" descr="صورة تحتوي على نص, لقطة شاشة, التصميم, الخط&#10;&#10;تم إنشاء الوصف تلقائياً">
            <a:extLst>
              <a:ext uri="{FF2B5EF4-FFF2-40B4-BE49-F238E27FC236}">
                <a16:creationId xmlns:a16="http://schemas.microsoft.com/office/drawing/2014/main" id="{577F0AD4-22FA-2356-C329-1531D3F295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073"/>
          <a:stretch/>
        </p:blipFill>
        <p:spPr>
          <a:xfrm>
            <a:off x="3125464" y="4820745"/>
            <a:ext cx="5477774" cy="4323455"/>
          </a:xfrm>
          <a:prstGeom prst="rect">
            <a:avLst/>
          </a:prstGeom>
        </p:spPr>
      </p:pic>
    </p:spTree>
    <p:extLst>
      <p:ext uri="{BB962C8B-B14F-4D97-AF65-F5344CB8AC3E}">
        <p14:creationId xmlns:p14="http://schemas.microsoft.com/office/powerpoint/2010/main" val="2432180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10">
            <a:extLst>
              <a:ext uri="{FF2B5EF4-FFF2-40B4-BE49-F238E27FC236}">
                <a16:creationId xmlns:a16="http://schemas.microsoft.com/office/drawing/2014/main" id="{AB1D9080-B7AD-4748-AE5F-905D2E742C52}"/>
              </a:ext>
            </a:extLst>
          </p:cNvPr>
          <p:cNvSpPr/>
          <p:nvPr/>
        </p:nvSpPr>
        <p:spPr>
          <a:xfrm>
            <a:off x="5475559" y="4612131"/>
            <a:ext cx="11377429" cy="1488185"/>
          </a:xfrm>
          <a:prstGeom prst="rect">
            <a:avLst/>
          </a:prstGeom>
          <a:noFill/>
          <a:ln w="25400" cap="flat" cmpd="sng" algn="ctr">
            <a:noFill/>
            <a:prstDash val="solid"/>
          </a:ln>
          <a:effectLst/>
        </p:spPr>
        <p:txBody>
          <a:bodyPr wrap="square" lIns="86699" tIns="43349" rIns="86699" bIns="43349">
            <a:spAutoFit/>
          </a:bodyPr>
          <a:lstStyle/>
          <a:p>
            <a:pPr defTabSz="867016">
              <a:defRPr/>
            </a:pPr>
            <a:r>
              <a:rPr lang="ar-SA" sz="4551" dirty="0">
                <a:solidFill>
                  <a:srgbClr val="3A3B44"/>
                </a:solidFill>
                <a:latin typeface="(A) Arslan Wessam B" pitchFamily="66" charset="-78"/>
                <a:cs typeface="(A) Arslan Wessam B" pitchFamily="66" charset="-78"/>
                <a:sym typeface="Calibri"/>
              </a:rPr>
              <a:t>استودعكن الله طالباتي الغاليات </a:t>
            </a:r>
          </a:p>
          <a:p>
            <a:pPr defTabSz="867016">
              <a:defRPr/>
            </a:pPr>
            <a:r>
              <a:rPr lang="ar-SA" sz="4551" dirty="0">
                <a:solidFill>
                  <a:srgbClr val="3A3B44"/>
                </a:solidFill>
                <a:latin typeface="(A) Arslan Wessam B" pitchFamily="66" charset="-78"/>
                <a:cs typeface="(A) Arslan Wessam B" pitchFamily="66" charset="-78"/>
                <a:sym typeface="Calibri"/>
              </a:rPr>
              <a:t>وبارك الله فيكن ووفقكن لكل ما يحبه الله و </a:t>
            </a:r>
            <a:r>
              <a:rPr lang="ar-SA" sz="4551" dirty="0" err="1">
                <a:solidFill>
                  <a:srgbClr val="3A3B44"/>
                </a:solidFill>
                <a:latin typeface="(A) Arslan Wessam B" pitchFamily="66" charset="-78"/>
                <a:cs typeface="(A) Arslan Wessam B" pitchFamily="66" charset="-78"/>
                <a:sym typeface="Calibri"/>
              </a:rPr>
              <a:t>يرضاه</a:t>
            </a:r>
            <a:endParaRPr lang="ar-SA" sz="4551" dirty="0">
              <a:solidFill>
                <a:srgbClr val="3A3B44"/>
              </a:solidFill>
              <a:latin typeface="(A) Arslan Wessam B" pitchFamily="66" charset="-78"/>
              <a:cs typeface="(A) Arslan Wessam B" pitchFamily="66" charset="-78"/>
              <a:sym typeface="Calibri"/>
            </a:endParaRPr>
          </a:p>
        </p:txBody>
      </p:sp>
      <p:pic>
        <p:nvPicPr>
          <p:cNvPr id="12" name="Picture 19">
            <a:extLst>
              <a:ext uri="{FF2B5EF4-FFF2-40B4-BE49-F238E27FC236}">
                <a16:creationId xmlns:a16="http://schemas.microsoft.com/office/drawing/2014/main" id="{8D1A0EAE-A204-4FA3-832A-C088AD8AB81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213595" y="3767452"/>
            <a:ext cx="848548" cy="1325857"/>
          </a:xfrm>
          <a:prstGeom prst="rect">
            <a:avLst/>
          </a:prstGeom>
        </p:spPr>
      </p:pic>
      <p:sp>
        <p:nvSpPr>
          <p:cNvPr id="14" name="بسم الله الرحمن الرحيم والصلاة والسلام على الرسول الأمين سيدنا محمد وعلى آله وصحبه أجمعين…">
            <a:extLst>
              <a:ext uri="{FF2B5EF4-FFF2-40B4-BE49-F238E27FC236}">
                <a16:creationId xmlns:a16="http://schemas.microsoft.com/office/drawing/2014/main" id="{3600A637-84A4-4FB6-8169-984D3CBA55A6}"/>
              </a:ext>
            </a:extLst>
          </p:cNvPr>
          <p:cNvSpPr txBox="1">
            <a:spLocks/>
          </p:cNvSpPr>
          <p:nvPr/>
        </p:nvSpPr>
        <p:spPr>
          <a:xfrm>
            <a:off x="7897436" y="6287896"/>
            <a:ext cx="6213404" cy="787895"/>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082" tIns="24082" rIns="24082" bIns="24082" anchor="ctr">
            <a:normAutofit/>
          </a:bodyPr>
          <a:lstStyle/>
          <a:p>
            <a:pPr defTabSz="234034">
              <a:defRPr sz="3956" b="0" spc="0">
                <a:solidFill>
                  <a:srgbClr val="FFFFFF"/>
                </a:solidFill>
                <a:latin typeface="Khalid Art bold"/>
                <a:ea typeface="Khalid Art bold"/>
                <a:cs typeface="Khalid Art bold"/>
                <a:sym typeface="Khalid Art bold"/>
              </a:defRPr>
            </a:pPr>
            <a:r>
              <a:rPr lang="ar-SA" sz="3413" dirty="0">
                <a:ln w="0"/>
                <a:solidFill>
                  <a:schemeClr val="bg1"/>
                </a:solidFill>
                <a:effectLst>
                  <a:outerShdw blurRad="38100" dist="19050" dir="2700000" algn="tl" rotWithShape="0">
                    <a:schemeClr val="dk1">
                      <a:alpha val="40000"/>
                    </a:schemeClr>
                  </a:outerShdw>
                </a:effectLst>
                <a:latin typeface="Khalid Art bold"/>
                <a:ea typeface="Khalid Art bold"/>
                <a:cs typeface="Khalid Art bold"/>
                <a:sym typeface="Khalid Art bold"/>
              </a:rPr>
              <a:t>قناة البيان للعروض والعلوم الشرعية  </a:t>
            </a:r>
          </a:p>
        </p:txBody>
      </p:sp>
      <p:pic>
        <p:nvPicPr>
          <p:cNvPr id="15" name="884AEA23-EA58-47EB-8C88-9CE646949802-L0-001.png" descr="884AEA23-EA58-47EB-8C88-9CE646949802-L0-001.png">
            <a:hlinkClick r:id="rId4"/>
            <a:extLst>
              <a:ext uri="{FF2B5EF4-FFF2-40B4-BE49-F238E27FC236}">
                <a16:creationId xmlns:a16="http://schemas.microsoft.com/office/drawing/2014/main" id="{3060B5F3-75B5-43C1-ABF7-6E40BF4D2084}"/>
              </a:ext>
            </a:extLst>
          </p:cNvPr>
          <p:cNvPicPr>
            <a:picLocks noChangeAspect="1"/>
          </p:cNvPicPr>
          <p:nvPr/>
        </p:nvPicPr>
        <p:blipFill>
          <a:blip r:embed="rId5" cstate="print">
            <a:duotone>
              <a:schemeClr val="bg2">
                <a:shade val="45000"/>
                <a:satMod val="135000"/>
              </a:schemeClr>
              <a:prstClr val="white"/>
            </a:duotone>
          </a:blip>
          <a:stretch>
            <a:fillRect/>
          </a:stretch>
        </p:blipFill>
        <p:spPr>
          <a:xfrm>
            <a:off x="9868065" y="7550485"/>
            <a:ext cx="947102" cy="947109"/>
          </a:xfrm>
          <a:prstGeom prst="rect">
            <a:avLst/>
          </a:prstGeom>
          <a:ln w="12700" cap="flat">
            <a:noFill/>
            <a:miter lim="400000"/>
          </a:ln>
          <a:effectLst/>
        </p:spPr>
      </p:pic>
    </p:spTree>
    <p:extLst>
      <p:ext uri="{BB962C8B-B14F-4D97-AF65-F5344CB8AC3E}">
        <p14:creationId xmlns:p14="http://schemas.microsoft.com/office/powerpoint/2010/main" val="363924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D3D36A6C-4A2B-4631-A149-F2DAA1E86447}"/>
              </a:ext>
            </a:extLst>
          </p:cNvPr>
          <p:cNvSpPr/>
          <p:nvPr/>
        </p:nvSpPr>
        <p:spPr>
          <a:xfrm>
            <a:off x="4950133" y="5883658"/>
            <a:ext cx="7861447" cy="578107"/>
          </a:xfrm>
          <a:prstGeom prst="rect">
            <a:avLst/>
          </a:prstGeom>
          <a:noFill/>
        </p:spPr>
        <p:txBody>
          <a:bodyPr wrap="none">
            <a:spAutoFit/>
          </a:bodyPr>
          <a:lstStyle/>
          <a:p>
            <a:pPr algn="r" defTabSz="1300525">
              <a:lnSpc>
                <a:spcPct val="90000"/>
              </a:lnSpc>
              <a:spcAft>
                <a:spcPts val="853"/>
              </a:spcAft>
            </a:pPr>
            <a:r>
              <a:rPr lang="ar-SA" sz="3413"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rPr>
              <a:t>”الحمد لله الذي هدانا لهذا وما كنا لنهتدي لولا أن هدانا الله  ”</a:t>
            </a:r>
            <a:endParaRPr lang="en-US" sz="3413"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endParaRPr>
          </a:p>
        </p:txBody>
      </p:sp>
      <p:sp>
        <p:nvSpPr>
          <p:cNvPr id="8" name="مستطيل 7">
            <a:extLst>
              <a:ext uri="{FF2B5EF4-FFF2-40B4-BE49-F238E27FC236}">
                <a16:creationId xmlns:a16="http://schemas.microsoft.com/office/drawing/2014/main" id="{C6BEEB35-732A-493C-AB68-0286723C9137}"/>
              </a:ext>
            </a:extLst>
          </p:cNvPr>
          <p:cNvSpPr/>
          <p:nvPr/>
        </p:nvSpPr>
        <p:spPr>
          <a:xfrm>
            <a:off x="5472073" y="6433118"/>
            <a:ext cx="6649576" cy="1166217"/>
          </a:xfrm>
          <a:prstGeom prst="rect">
            <a:avLst/>
          </a:prstGeom>
          <a:noFill/>
        </p:spPr>
        <p:txBody>
          <a:bodyPr wrap="none">
            <a:spAutoFit/>
          </a:bodyPr>
          <a:lstStyle/>
          <a:p>
            <a:pPr defTabSz="1300525">
              <a:lnSpc>
                <a:spcPct val="90000"/>
              </a:lnSpc>
              <a:spcAft>
                <a:spcPts val="853"/>
              </a:spcAft>
            </a:pPr>
            <a:r>
              <a:rPr lang="ar-SA" sz="3413"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rPr>
              <a:t>لا تنسوني ووالدي ولجميع المسلمين من دعواتكم  </a:t>
            </a:r>
          </a:p>
          <a:p>
            <a:pPr defTabSz="1300525">
              <a:lnSpc>
                <a:spcPct val="90000"/>
              </a:lnSpc>
              <a:spcAft>
                <a:spcPts val="853"/>
              </a:spcAft>
            </a:pPr>
            <a:r>
              <a:rPr lang="ar-SA" sz="3413"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rPr>
              <a:t>أختكم في الله لؤلؤة العتيق</a:t>
            </a:r>
            <a:endParaRPr lang="en-US" sz="3413"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endParaRPr>
          </a:p>
        </p:txBody>
      </p:sp>
      <p:pic>
        <p:nvPicPr>
          <p:cNvPr id="10" name="صورة 9" descr="photo_2021-01-20_12-38-27.jpg">
            <a:extLst>
              <a:ext uri="{FF2B5EF4-FFF2-40B4-BE49-F238E27FC236}">
                <a16:creationId xmlns:a16="http://schemas.microsoft.com/office/drawing/2014/main" id="{F667D630-34E1-436D-96CA-A16945BC6B98}"/>
              </a:ext>
            </a:extLst>
          </p:cNvPr>
          <p:cNvPicPr>
            <a:picLocks noChangeAspect="1"/>
          </p:cNvPicPr>
          <p:nvPr/>
        </p:nvPicPr>
        <p:blipFill>
          <a:blip r:embed="rId2"/>
          <a:stretch>
            <a:fillRect/>
          </a:stretch>
        </p:blipFill>
        <p:spPr>
          <a:xfrm>
            <a:off x="7622391" y="1384508"/>
            <a:ext cx="3731065" cy="37310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بسم الله الرحمن الرحيم والصلاة والسلام على الرسول الأمين سيدنا محمد وعلى آله وصحبه أجمعين…">
            <a:extLst>
              <a:ext uri="{FF2B5EF4-FFF2-40B4-BE49-F238E27FC236}">
                <a16:creationId xmlns:a16="http://schemas.microsoft.com/office/drawing/2014/main" id="{3AFAD7E1-2341-4F65-8A9D-A60734BA733E}"/>
              </a:ext>
            </a:extLst>
          </p:cNvPr>
          <p:cNvSpPr txBox="1">
            <a:spLocks/>
          </p:cNvSpPr>
          <p:nvPr/>
        </p:nvSpPr>
        <p:spPr>
          <a:xfrm>
            <a:off x="6057355" y="7632489"/>
            <a:ext cx="5479009" cy="768085"/>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6124" tIns="36124" rIns="36124" bIns="36124" anchor="ctr">
            <a:normAutofit/>
          </a:bodyPr>
          <a:lstStyle/>
          <a:p>
            <a:pPr defTabSz="351050">
              <a:defRPr sz="3956" b="0" spc="0">
                <a:solidFill>
                  <a:srgbClr val="FFFFFF"/>
                </a:solidFill>
                <a:latin typeface="Khalid Art bold"/>
                <a:ea typeface="Khalid Art bold"/>
                <a:cs typeface="Khalid Art bold"/>
                <a:sym typeface="Khalid Art bold"/>
              </a:defRPr>
            </a:pPr>
            <a:r>
              <a:rPr lang="ar-SA" sz="2844" dirty="0">
                <a:ln w="0"/>
                <a:solidFill>
                  <a:schemeClr val="accent1"/>
                </a:solidFill>
                <a:effectLst>
                  <a:outerShdw blurRad="38100" dist="25400" dir="5400000" algn="ctr" rotWithShape="0">
                    <a:srgbClr val="6E747A">
                      <a:alpha val="43000"/>
                    </a:srgbClr>
                  </a:outerShdw>
                </a:effectLst>
                <a:latin typeface="Khalid Art bold"/>
                <a:ea typeface="Khalid Art bold"/>
                <a:cs typeface="Khalid Art bold"/>
                <a:sym typeface="Khalid Art bold"/>
              </a:rPr>
              <a:t>قناة البيان للعروض والعلوم الشرعية  </a:t>
            </a:r>
          </a:p>
        </p:txBody>
      </p:sp>
      <p:pic>
        <p:nvPicPr>
          <p:cNvPr id="12" name="884AEA23-EA58-47EB-8C88-9CE646949802-L0-001.png" descr="884AEA23-EA58-47EB-8C88-9CE646949802-L0-001.png">
            <a:hlinkClick r:id="rId3"/>
            <a:extLst>
              <a:ext uri="{FF2B5EF4-FFF2-40B4-BE49-F238E27FC236}">
                <a16:creationId xmlns:a16="http://schemas.microsoft.com/office/drawing/2014/main" id="{D3F59D43-4C6D-497E-9F2B-455F2DF2F54C}"/>
              </a:ext>
            </a:extLst>
          </p:cNvPr>
          <p:cNvPicPr>
            <a:picLocks noChangeAspect="1"/>
          </p:cNvPicPr>
          <p:nvPr/>
        </p:nvPicPr>
        <p:blipFill>
          <a:blip r:embed="rId4" cstate="print"/>
          <a:stretch>
            <a:fillRect/>
          </a:stretch>
        </p:blipFill>
        <p:spPr>
          <a:xfrm>
            <a:off x="8515228" y="8635081"/>
            <a:ext cx="563263" cy="563267"/>
          </a:xfrm>
          <a:prstGeom prst="rect">
            <a:avLst/>
          </a:prstGeom>
          <a:ln w="12700" cap="flat">
            <a:noFill/>
            <a:miter lim="400000"/>
          </a:ln>
          <a:effectLst/>
        </p:spPr>
      </p:pic>
    </p:spTree>
    <p:extLst>
      <p:ext uri="{BB962C8B-B14F-4D97-AF65-F5344CB8AC3E}">
        <p14:creationId xmlns:p14="http://schemas.microsoft.com/office/powerpoint/2010/main" val="195499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5470;p51">
            <a:extLst>
              <a:ext uri="{FF2B5EF4-FFF2-40B4-BE49-F238E27FC236}">
                <a16:creationId xmlns:a16="http://schemas.microsoft.com/office/drawing/2014/main" id="{7C62FA4B-E057-4ED8-C56C-D737F25A7F27}"/>
              </a:ext>
            </a:extLst>
          </p:cNvPr>
          <p:cNvGrpSpPr/>
          <p:nvPr/>
        </p:nvGrpSpPr>
        <p:grpSpPr>
          <a:xfrm>
            <a:off x="2393148" y="2623991"/>
            <a:ext cx="14518723" cy="6234864"/>
            <a:chOff x="3838901" y="3361302"/>
            <a:chExt cx="1882759" cy="597060"/>
          </a:xfrm>
          <a:noFill/>
        </p:grpSpPr>
        <p:grpSp>
          <p:nvGrpSpPr>
            <p:cNvPr id="8" name="Google Shape;5478;p51">
              <a:extLst>
                <a:ext uri="{FF2B5EF4-FFF2-40B4-BE49-F238E27FC236}">
                  <a16:creationId xmlns:a16="http://schemas.microsoft.com/office/drawing/2014/main" id="{15CA5543-1A3E-E9FE-E89D-B6C7E897AD7D}"/>
                </a:ext>
              </a:extLst>
            </p:cNvPr>
            <p:cNvGrpSpPr/>
            <p:nvPr/>
          </p:nvGrpSpPr>
          <p:grpSpPr>
            <a:xfrm>
              <a:off x="3838901" y="3361302"/>
              <a:ext cx="442967" cy="597060"/>
              <a:chOff x="3838901" y="3361302"/>
              <a:chExt cx="442967" cy="597060"/>
            </a:xfrm>
            <a:grpFill/>
          </p:grpSpPr>
          <p:sp>
            <p:nvSpPr>
              <p:cNvPr id="18" name="Google Shape;5479;p51">
                <a:extLst>
                  <a:ext uri="{FF2B5EF4-FFF2-40B4-BE49-F238E27FC236}">
                    <a16:creationId xmlns:a16="http://schemas.microsoft.com/office/drawing/2014/main" id="{0CA82746-0876-F268-C941-2B2264279857}"/>
                  </a:ext>
                </a:extLst>
              </p:cNvPr>
              <p:cNvSpPr/>
              <p:nvPr/>
            </p:nvSpPr>
            <p:spPr>
              <a:xfrm>
                <a:off x="3838901" y="3361302"/>
                <a:ext cx="441300" cy="136500"/>
              </a:xfrm>
              <a:prstGeom prst="flowChartAlternateProcess">
                <a:avLst/>
              </a:prstGeom>
              <a:grpFill/>
              <a:ln w="38100">
                <a:solidFill>
                  <a:schemeClr val="bg1"/>
                </a:solidFill>
              </a:ln>
            </p:spPr>
            <p:txBody>
              <a:bodyPr spcFirstLastPara="1" wrap="square" lIns="173369" tIns="173369" rIns="173369" bIns="173369" anchor="ctr" anchorCtr="0">
                <a:noAutofit/>
              </a:bodyPr>
              <a:lstStyle/>
              <a:p>
                <a:pPr algn="ctr" rtl="0"/>
                <a:r>
                  <a:rPr lang="ar-SA" sz="4000" b="1" dirty="0">
                    <a:solidFill>
                      <a:schemeClr val="accent5"/>
                    </a:solidFill>
                    <a:latin typeface="Tahoma" panose="020B0604030504040204" pitchFamily="34" charset="0"/>
                    <a:ea typeface="Tahoma" panose="020B0604030504040204" pitchFamily="34" charset="0"/>
                  </a:rPr>
                  <a:t>ماذا أريد أن أتعلم أكثر؟</a:t>
                </a:r>
                <a:endParaRPr sz="4000" b="1" dirty="0">
                  <a:solidFill>
                    <a:schemeClr val="accent5"/>
                  </a:solidFill>
                  <a:latin typeface="Tahoma" panose="020B0604030504040204" pitchFamily="34" charset="0"/>
                  <a:ea typeface="Tahoma" panose="020B0604030504040204" pitchFamily="34" charset="0"/>
                </a:endParaRPr>
              </a:p>
            </p:txBody>
          </p:sp>
          <p:sp>
            <p:nvSpPr>
              <p:cNvPr id="19" name="Google Shape;5480;p51">
                <a:extLst>
                  <a:ext uri="{FF2B5EF4-FFF2-40B4-BE49-F238E27FC236}">
                    <a16:creationId xmlns:a16="http://schemas.microsoft.com/office/drawing/2014/main" id="{D581576C-3647-4CFF-C7D1-7A0138D70E57}"/>
                  </a:ext>
                </a:extLst>
              </p:cNvPr>
              <p:cNvSpPr/>
              <p:nvPr/>
            </p:nvSpPr>
            <p:spPr>
              <a:xfrm>
                <a:off x="3838901" y="3538947"/>
                <a:ext cx="442967" cy="419415"/>
              </a:xfrm>
              <a:prstGeom prst="flowChartAlternateProcess">
                <a:avLst/>
              </a:prstGeom>
              <a:grpFill/>
              <a:ln w="38100">
                <a:solidFill>
                  <a:schemeClr val="bg1"/>
                </a:solidFill>
              </a:ln>
            </p:spPr>
            <p:txBody>
              <a:bodyPr spcFirstLastPara="1" wrap="square" lIns="173369" tIns="173369" rIns="173369" bIns="173369" anchor="ctr" anchorCtr="0">
                <a:noAutofit/>
              </a:bodyPr>
              <a:lstStyle/>
              <a:p>
                <a:pPr algn="l" rtl="0"/>
                <a:endParaRPr lang="ar-SA" sz="4000" b="1" dirty="0">
                  <a:solidFill>
                    <a:schemeClr val="accent5"/>
                  </a:solidFill>
                </a:endParaRPr>
              </a:p>
              <a:p>
                <a:pPr algn="l" rtl="0"/>
                <a:endParaRPr sz="4000" b="1" dirty="0">
                  <a:solidFill>
                    <a:schemeClr val="accent5"/>
                  </a:solidFill>
                </a:endParaRPr>
              </a:p>
            </p:txBody>
          </p:sp>
        </p:grpSp>
        <p:grpSp>
          <p:nvGrpSpPr>
            <p:cNvPr id="9" name="Google Shape;5485;p51">
              <a:extLst>
                <a:ext uri="{FF2B5EF4-FFF2-40B4-BE49-F238E27FC236}">
                  <a16:creationId xmlns:a16="http://schemas.microsoft.com/office/drawing/2014/main" id="{161B18F3-0B14-5854-FE43-7E30086DB100}"/>
                </a:ext>
              </a:extLst>
            </p:cNvPr>
            <p:cNvGrpSpPr/>
            <p:nvPr/>
          </p:nvGrpSpPr>
          <p:grpSpPr>
            <a:xfrm>
              <a:off x="4319387" y="3361302"/>
              <a:ext cx="442967" cy="597060"/>
              <a:chOff x="4319387" y="3361302"/>
              <a:chExt cx="442967" cy="597060"/>
            </a:xfrm>
            <a:grpFill/>
          </p:grpSpPr>
          <p:sp>
            <p:nvSpPr>
              <p:cNvPr id="16" name="Google Shape;5486;p51">
                <a:extLst>
                  <a:ext uri="{FF2B5EF4-FFF2-40B4-BE49-F238E27FC236}">
                    <a16:creationId xmlns:a16="http://schemas.microsoft.com/office/drawing/2014/main" id="{C1DA1B21-D05F-814C-3C8B-E012E7F794AA}"/>
                  </a:ext>
                </a:extLst>
              </p:cNvPr>
              <p:cNvSpPr/>
              <p:nvPr/>
            </p:nvSpPr>
            <p:spPr>
              <a:xfrm>
                <a:off x="4319387" y="3361302"/>
                <a:ext cx="441300" cy="136500"/>
              </a:xfrm>
              <a:prstGeom prst="flowChartAlternateProcess">
                <a:avLst/>
              </a:prstGeom>
              <a:grpFill/>
              <a:ln w="38100">
                <a:solidFill>
                  <a:schemeClr val="bg1"/>
                </a:solidFill>
              </a:ln>
            </p:spPr>
            <p:txBody>
              <a:bodyPr spcFirstLastPara="1" wrap="square" lIns="173369" tIns="173369" rIns="173369" bIns="173369" anchor="ctr" anchorCtr="0">
                <a:noAutofit/>
              </a:bodyPr>
              <a:lstStyle/>
              <a:p>
                <a:pPr algn="ctr" rtl="0"/>
                <a:r>
                  <a:rPr lang="ar-SA" sz="4000" b="1" dirty="0">
                    <a:solidFill>
                      <a:schemeClr val="accent5"/>
                    </a:solidFill>
                    <a:latin typeface="Tahoma" panose="020B0604030504040204" pitchFamily="34" charset="0"/>
                    <a:ea typeface="Tahoma" panose="020B0604030504040204" pitchFamily="34" charset="0"/>
                  </a:rPr>
                  <a:t>ماذا تعلمت؟</a:t>
                </a:r>
                <a:endParaRPr sz="4000" b="1" dirty="0">
                  <a:solidFill>
                    <a:schemeClr val="accent5"/>
                  </a:solidFill>
                  <a:latin typeface="Tahoma" panose="020B0604030504040204" pitchFamily="34" charset="0"/>
                  <a:ea typeface="Tahoma" panose="020B0604030504040204" pitchFamily="34" charset="0"/>
                </a:endParaRPr>
              </a:p>
            </p:txBody>
          </p:sp>
          <p:sp>
            <p:nvSpPr>
              <p:cNvPr id="17" name="Google Shape;5487;p51">
                <a:extLst>
                  <a:ext uri="{FF2B5EF4-FFF2-40B4-BE49-F238E27FC236}">
                    <a16:creationId xmlns:a16="http://schemas.microsoft.com/office/drawing/2014/main" id="{A7A9FE1D-9B74-D409-60D5-753E54CD4E84}"/>
                  </a:ext>
                </a:extLst>
              </p:cNvPr>
              <p:cNvSpPr/>
              <p:nvPr/>
            </p:nvSpPr>
            <p:spPr>
              <a:xfrm>
                <a:off x="4319387" y="3538947"/>
                <a:ext cx="442967" cy="419415"/>
              </a:xfrm>
              <a:prstGeom prst="flowChartAlternateProcess">
                <a:avLst/>
              </a:prstGeom>
              <a:grpFill/>
              <a:ln w="38100">
                <a:solidFill>
                  <a:schemeClr val="bg1"/>
                </a:solidFill>
              </a:ln>
            </p:spPr>
            <p:txBody>
              <a:bodyPr spcFirstLastPara="1" wrap="square" lIns="173369" tIns="173369" rIns="173369" bIns="173369" anchor="ctr" anchorCtr="0">
                <a:noAutofit/>
              </a:bodyPr>
              <a:lstStyle/>
              <a:p>
                <a:pPr algn="l" rtl="0"/>
                <a:endParaRPr sz="4000" b="1">
                  <a:solidFill>
                    <a:schemeClr val="accent5"/>
                  </a:solidFill>
                </a:endParaRPr>
              </a:p>
            </p:txBody>
          </p:sp>
        </p:grpSp>
        <p:grpSp>
          <p:nvGrpSpPr>
            <p:cNvPr id="10" name="Google Shape;5492;p51">
              <a:extLst>
                <a:ext uri="{FF2B5EF4-FFF2-40B4-BE49-F238E27FC236}">
                  <a16:creationId xmlns:a16="http://schemas.microsoft.com/office/drawing/2014/main" id="{02FB5EE4-BF31-3B75-DE6E-30957428A76B}"/>
                </a:ext>
              </a:extLst>
            </p:cNvPr>
            <p:cNvGrpSpPr/>
            <p:nvPr/>
          </p:nvGrpSpPr>
          <p:grpSpPr>
            <a:xfrm>
              <a:off x="4799873" y="3361302"/>
              <a:ext cx="442967" cy="597060"/>
              <a:chOff x="4799873" y="3361302"/>
              <a:chExt cx="442967" cy="597060"/>
            </a:xfrm>
            <a:grpFill/>
          </p:grpSpPr>
          <p:sp>
            <p:nvSpPr>
              <p:cNvPr id="14" name="Google Shape;5493;p51">
                <a:extLst>
                  <a:ext uri="{FF2B5EF4-FFF2-40B4-BE49-F238E27FC236}">
                    <a16:creationId xmlns:a16="http://schemas.microsoft.com/office/drawing/2014/main" id="{2C92229E-5D28-7097-67DF-93D02D1E3414}"/>
                  </a:ext>
                </a:extLst>
              </p:cNvPr>
              <p:cNvSpPr/>
              <p:nvPr/>
            </p:nvSpPr>
            <p:spPr>
              <a:xfrm>
                <a:off x="4799873" y="3361302"/>
                <a:ext cx="441300" cy="136500"/>
              </a:xfrm>
              <a:prstGeom prst="flowChartAlternateProcess">
                <a:avLst/>
              </a:prstGeom>
              <a:grpFill/>
              <a:ln w="38100">
                <a:solidFill>
                  <a:schemeClr val="bg1"/>
                </a:solidFill>
              </a:ln>
            </p:spPr>
            <p:txBody>
              <a:bodyPr spcFirstLastPara="1" wrap="square" lIns="173369" tIns="173369" rIns="173369" bIns="173369" anchor="ctr" anchorCtr="0">
                <a:noAutofit/>
              </a:bodyPr>
              <a:lstStyle/>
              <a:p>
                <a:pPr algn="ctr" rtl="0"/>
                <a:r>
                  <a:rPr lang="ar-SA" sz="4000" b="1" dirty="0">
                    <a:solidFill>
                      <a:schemeClr val="accent5"/>
                    </a:solidFill>
                    <a:latin typeface="Tahoma" panose="020B0604030504040204" pitchFamily="34" charset="0"/>
                    <a:ea typeface="Tahoma" panose="020B0604030504040204" pitchFamily="34" charset="0"/>
                  </a:rPr>
                  <a:t>ماذا أريد أن أتعلم؟</a:t>
                </a:r>
                <a:endParaRPr sz="4000" b="1" dirty="0">
                  <a:solidFill>
                    <a:schemeClr val="accent5"/>
                  </a:solidFill>
                  <a:latin typeface="Tahoma" panose="020B0604030504040204" pitchFamily="34" charset="0"/>
                  <a:ea typeface="Tahoma" panose="020B0604030504040204" pitchFamily="34" charset="0"/>
                </a:endParaRPr>
              </a:p>
            </p:txBody>
          </p:sp>
          <p:sp>
            <p:nvSpPr>
              <p:cNvPr id="15" name="Google Shape;5494;p51">
                <a:extLst>
                  <a:ext uri="{FF2B5EF4-FFF2-40B4-BE49-F238E27FC236}">
                    <a16:creationId xmlns:a16="http://schemas.microsoft.com/office/drawing/2014/main" id="{2C95875B-54CB-3390-1C4D-03A171730B1B}"/>
                  </a:ext>
                </a:extLst>
              </p:cNvPr>
              <p:cNvSpPr/>
              <p:nvPr/>
            </p:nvSpPr>
            <p:spPr>
              <a:xfrm>
                <a:off x="4799873" y="3538947"/>
                <a:ext cx="442967" cy="419415"/>
              </a:xfrm>
              <a:prstGeom prst="flowChartAlternateProcess">
                <a:avLst/>
              </a:prstGeom>
              <a:grpFill/>
              <a:ln w="38100">
                <a:solidFill>
                  <a:schemeClr val="bg1"/>
                </a:solidFill>
              </a:ln>
            </p:spPr>
            <p:txBody>
              <a:bodyPr spcFirstLastPara="1" wrap="square" lIns="173369" tIns="173369" rIns="173369" bIns="173369" anchor="ctr" anchorCtr="0">
                <a:noAutofit/>
              </a:bodyPr>
              <a:lstStyle/>
              <a:p>
                <a:pPr algn="l" rtl="0"/>
                <a:endParaRPr sz="4000" b="1">
                  <a:solidFill>
                    <a:schemeClr val="accent5"/>
                  </a:solidFill>
                </a:endParaRPr>
              </a:p>
            </p:txBody>
          </p:sp>
        </p:grpSp>
        <p:grpSp>
          <p:nvGrpSpPr>
            <p:cNvPr id="11" name="Google Shape;5499;p51">
              <a:extLst>
                <a:ext uri="{FF2B5EF4-FFF2-40B4-BE49-F238E27FC236}">
                  <a16:creationId xmlns:a16="http://schemas.microsoft.com/office/drawing/2014/main" id="{98A55104-3DF7-CCE0-425F-1F413EDF4D48}"/>
                </a:ext>
              </a:extLst>
            </p:cNvPr>
            <p:cNvGrpSpPr/>
            <p:nvPr/>
          </p:nvGrpSpPr>
          <p:grpSpPr>
            <a:xfrm>
              <a:off x="5280360" y="3361302"/>
              <a:ext cx="441300" cy="597060"/>
              <a:chOff x="5280360" y="3361302"/>
              <a:chExt cx="441300" cy="597060"/>
            </a:xfrm>
            <a:grpFill/>
          </p:grpSpPr>
          <p:sp>
            <p:nvSpPr>
              <p:cNvPr id="12" name="Google Shape;5500;p51">
                <a:extLst>
                  <a:ext uri="{FF2B5EF4-FFF2-40B4-BE49-F238E27FC236}">
                    <a16:creationId xmlns:a16="http://schemas.microsoft.com/office/drawing/2014/main" id="{24D3EBF3-ECE4-3ED4-B20D-ED0626A4BF55}"/>
                  </a:ext>
                </a:extLst>
              </p:cNvPr>
              <p:cNvSpPr/>
              <p:nvPr/>
            </p:nvSpPr>
            <p:spPr>
              <a:xfrm>
                <a:off x="5280360" y="3361302"/>
                <a:ext cx="441300" cy="136500"/>
              </a:xfrm>
              <a:prstGeom prst="flowChartAlternateProcess">
                <a:avLst/>
              </a:prstGeom>
              <a:grpFill/>
              <a:ln w="38100">
                <a:solidFill>
                  <a:schemeClr val="bg1"/>
                </a:solidFill>
              </a:ln>
            </p:spPr>
            <p:txBody>
              <a:bodyPr spcFirstLastPara="1" wrap="square" lIns="173369" tIns="173369" rIns="173369" bIns="173369" anchor="ctr" anchorCtr="0">
                <a:noAutofit/>
              </a:bodyPr>
              <a:lstStyle/>
              <a:p>
                <a:pPr algn="ctr" rtl="0"/>
                <a:r>
                  <a:rPr lang="ar-SA" sz="4000" b="1" dirty="0">
                    <a:solidFill>
                      <a:schemeClr val="accent5"/>
                    </a:solidFill>
                    <a:latin typeface="Tahoma" panose="020B0604030504040204" pitchFamily="34" charset="0"/>
                    <a:ea typeface="Tahoma" panose="020B0604030504040204" pitchFamily="34" charset="0"/>
                  </a:rPr>
                  <a:t>ماذا أعرف؟</a:t>
                </a:r>
                <a:endParaRPr sz="4000" b="1" dirty="0">
                  <a:solidFill>
                    <a:schemeClr val="accent5"/>
                  </a:solidFill>
                  <a:latin typeface="Tahoma" panose="020B0604030504040204" pitchFamily="34" charset="0"/>
                  <a:ea typeface="Tahoma" panose="020B0604030504040204" pitchFamily="34" charset="0"/>
                </a:endParaRPr>
              </a:p>
            </p:txBody>
          </p:sp>
          <p:sp>
            <p:nvSpPr>
              <p:cNvPr id="13" name="Google Shape;5501;p51">
                <a:extLst>
                  <a:ext uri="{FF2B5EF4-FFF2-40B4-BE49-F238E27FC236}">
                    <a16:creationId xmlns:a16="http://schemas.microsoft.com/office/drawing/2014/main" id="{5CDE0193-3494-936A-2CDB-9A561707EF53}"/>
                  </a:ext>
                </a:extLst>
              </p:cNvPr>
              <p:cNvSpPr/>
              <p:nvPr/>
            </p:nvSpPr>
            <p:spPr>
              <a:xfrm>
                <a:off x="5280360" y="3538947"/>
                <a:ext cx="441300" cy="419415"/>
              </a:xfrm>
              <a:prstGeom prst="flowChartAlternateProcess">
                <a:avLst/>
              </a:prstGeom>
              <a:grpFill/>
              <a:ln w="38100">
                <a:solidFill>
                  <a:schemeClr val="bg1"/>
                </a:solidFill>
              </a:ln>
            </p:spPr>
            <p:txBody>
              <a:bodyPr spcFirstLastPara="1" wrap="square" lIns="173369" tIns="173369" rIns="173369" bIns="173369" anchor="ctr" anchorCtr="0">
                <a:noAutofit/>
              </a:bodyPr>
              <a:lstStyle/>
              <a:p>
                <a:pPr algn="l" rtl="0"/>
                <a:endParaRPr sz="4000" b="1">
                  <a:solidFill>
                    <a:schemeClr val="accent5"/>
                  </a:solidFill>
                </a:endParaRPr>
              </a:p>
            </p:txBody>
          </p:sp>
        </p:grpSp>
      </p:grpSp>
      <p:sp>
        <p:nvSpPr>
          <p:cNvPr id="20" name="مستطيل 19">
            <a:extLst>
              <a:ext uri="{FF2B5EF4-FFF2-40B4-BE49-F238E27FC236}">
                <a16:creationId xmlns:a16="http://schemas.microsoft.com/office/drawing/2014/main" id="{D2DCE9D8-B23F-625A-928D-447D6DADCDEE}"/>
              </a:ext>
            </a:extLst>
          </p:cNvPr>
          <p:cNvSpPr/>
          <p:nvPr/>
        </p:nvSpPr>
        <p:spPr>
          <a:xfrm>
            <a:off x="14057615" y="5027486"/>
            <a:ext cx="2305465" cy="2718373"/>
          </a:xfrm>
          <a:prstGeom prst="rect">
            <a:avLst/>
          </a:prstGeom>
          <a:noFill/>
        </p:spPr>
        <p:txBody>
          <a:bodyPr wrap="square">
            <a:spAutoFit/>
          </a:bodyPr>
          <a:lstStyle/>
          <a:p>
            <a:pPr algn="ctr">
              <a:buClrTx/>
              <a:buFontTx/>
              <a:buNone/>
            </a:pPr>
            <a:r>
              <a:rPr lang="ar-SA" sz="3413" b="1" dirty="0">
                <a:latin typeface="29LT Zarid Serif Rg" panose="00000100000000000000" pitchFamily="2" charset="-78"/>
                <a:ea typeface="Tahoma" panose="020B0604030504040204" pitchFamily="34" charset="0"/>
                <a:cs typeface="29LT Zarid Serif Rg" panose="00000100000000000000" pitchFamily="2" charset="-78"/>
              </a:rPr>
              <a:t>ماذا تعرفين عن موضوع درسنا من خلال معلوماتك السابقة؟ </a:t>
            </a:r>
          </a:p>
        </p:txBody>
      </p:sp>
      <p:sp>
        <p:nvSpPr>
          <p:cNvPr id="21" name="مربع نص 20">
            <a:extLst>
              <a:ext uri="{FF2B5EF4-FFF2-40B4-BE49-F238E27FC236}">
                <a16:creationId xmlns:a16="http://schemas.microsoft.com/office/drawing/2014/main" id="{A1F444FB-F668-0A0B-0883-5D4126A5AD2C}"/>
              </a:ext>
            </a:extLst>
          </p:cNvPr>
          <p:cNvSpPr txBox="1"/>
          <p:nvPr/>
        </p:nvSpPr>
        <p:spPr>
          <a:xfrm>
            <a:off x="10300067" y="4876801"/>
            <a:ext cx="2588658" cy="2718373"/>
          </a:xfrm>
          <a:prstGeom prst="rect">
            <a:avLst/>
          </a:prstGeom>
          <a:noFill/>
        </p:spPr>
        <p:txBody>
          <a:bodyPr wrap="square" rtlCol="1">
            <a:spAutoFit/>
          </a:bodyPr>
          <a:lstStyle/>
          <a:p>
            <a:pPr algn="ctr">
              <a:buClrTx/>
              <a:buFontTx/>
              <a:buNone/>
            </a:pPr>
            <a:r>
              <a:rPr lang="ar-SA" sz="3413" b="1" dirty="0">
                <a:solidFill>
                  <a:schemeClr val="accent2">
                    <a:lumMod val="50000"/>
                  </a:schemeClr>
                </a:solidFill>
                <a:latin typeface="29LT Zarid Serif Rg" panose="00000100000000000000" pitchFamily="2" charset="-78"/>
                <a:ea typeface="Tahoma" panose="020B0604030504040204" pitchFamily="34" charset="0"/>
                <a:cs typeface="29LT Zarid Serif Rg" panose="00000100000000000000" pitchFamily="2" charset="-78"/>
              </a:rPr>
              <a:t>اقرئي الدرس قراءة صامته ثم استنتجي الأهداف التي سنحققها في درسنا..</a:t>
            </a:r>
          </a:p>
        </p:txBody>
      </p:sp>
      <p:sp>
        <p:nvSpPr>
          <p:cNvPr id="22" name="Google Shape;281;p37">
            <a:extLst>
              <a:ext uri="{FF2B5EF4-FFF2-40B4-BE49-F238E27FC236}">
                <a16:creationId xmlns:a16="http://schemas.microsoft.com/office/drawing/2014/main" id="{72D4E6EA-D536-A5A6-6CD0-68B98EAD4F6C}"/>
              </a:ext>
            </a:extLst>
          </p:cNvPr>
          <p:cNvSpPr txBox="1">
            <a:spLocks/>
          </p:cNvSpPr>
          <p:nvPr/>
        </p:nvSpPr>
        <p:spPr>
          <a:xfrm>
            <a:off x="13041901" y="638304"/>
            <a:ext cx="4298362" cy="1190497"/>
          </a:xfrm>
          <a:prstGeom prst="rect">
            <a:avLst/>
          </a:prstGeom>
          <a:noFill/>
        </p:spPr>
        <p:txBody>
          <a:bodyPr spcFirstLastPara="1" wrap="square" lIns="97520" tIns="97520" rIns="97520" bIns="97520" anchor="t"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5120" b="1" dirty="0">
                <a:solidFill>
                  <a:schemeClr val="bg1"/>
                </a:solidFill>
                <a:latin typeface="29LT Zarid Serif Rg" panose="00000100000000000000" pitchFamily="2" charset="-78"/>
                <a:cs typeface="29LT Zarid Serif Rg" panose="00000100000000000000" pitchFamily="2" charset="-78"/>
              </a:rPr>
              <a:t>جدول التعلم</a:t>
            </a:r>
          </a:p>
        </p:txBody>
      </p:sp>
    </p:spTree>
    <p:extLst>
      <p:ext uri="{BB962C8B-B14F-4D97-AF65-F5344CB8AC3E}">
        <p14:creationId xmlns:p14="http://schemas.microsoft.com/office/powerpoint/2010/main" val="32037217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1800" decel="100000" fill="hold"/>
                                        <p:tgtEl>
                                          <p:spTgt spid="7"/>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2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rcRect t="509" b="13197"/>
          <a:stretch>
            <a:fillRect/>
          </a:stretch>
        </p:blipFill>
        <p:spPr>
          <a:xfrm rot="-5807476">
            <a:off x="12471090" y="-1251252"/>
            <a:ext cx="2135104" cy="5583765"/>
          </a:xfrm>
          <a:prstGeom prst="rect">
            <a:avLst/>
          </a:prstGeom>
        </p:spPr>
      </p:pic>
      <p:pic>
        <p:nvPicPr>
          <p:cNvPr id="5" name="Picture 5"/>
          <p:cNvPicPr>
            <a:picLocks noChangeAspect="1"/>
          </p:cNvPicPr>
          <p:nvPr/>
        </p:nvPicPr>
        <p:blipFill>
          <a:blip r:embed="rId4"/>
          <a:srcRect/>
          <a:stretch>
            <a:fillRect/>
          </a:stretch>
        </p:blipFill>
        <p:spPr>
          <a:xfrm rot="-63131">
            <a:off x="10853331" y="2210174"/>
            <a:ext cx="4933315" cy="749703"/>
          </a:xfrm>
          <a:prstGeom prst="rect">
            <a:avLst/>
          </a:prstGeom>
        </p:spPr>
      </p:pic>
      <p:pic>
        <p:nvPicPr>
          <p:cNvPr id="3" name="Picture 3"/>
          <p:cNvPicPr>
            <a:picLocks noChangeAspect="1"/>
          </p:cNvPicPr>
          <p:nvPr/>
        </p:nvPicPr>
        <p:blipFill>
          <a:blip r:embed="rId5"/>
          <a:srcRect/>
          <a:stretch>
            <a:fillRect/>
          </a:stretch>
        </p:blipFill>
        <p:spPr>
          <a:xfrm rot="18447530">
            <a:off x="9995280" y="722124"/>
            <a:ext cx="2557385" cy="692848"/>
          </a:xfrm>
          <a:prstGeom prst="rect">
            <a:avLst/>
          </a:prstGeom>
        </p:spPr>
      </p:pic>
      <p:pic>
        <p:nvPicPr>
          <p:cNvPr id="4" name="Picture 4"/>
          <p:cNvPicPr>
            <a:picLocks noChangeAspect="1"/>
          </p:cNvPicPr>
          <p:nvPr/>
        </p:nvPicPr>
        <p:blipFill>
          <a:blip r:embed="rId5"/>
          <a:srcRect/>
          <a:stretch>
            <a:fillRect/>
          </a:stretch>
        </p:blipFill>
        <p:spPr>
          <a:xfrm rot="-1589483">
            <a:off x="14566406" y="1985305"/>
            <a:ext cx="2557385" cy="692848"/>
          </a:xfrm>
          <a:prstGeom prst="rect">
            <a:avLst/>
          </a:prstGeom>
        </p:spPr>
      </p:pic>
      <p:pic>
        <p:nvPicPr>
          <p:cNvPr id="6" name="Picture 6"/>
          <p:cNvPicPr>
            <a:picLocks noChangeAspect="1"/>
          </p:cNvPicPr>
          <p:nvPr/>
        </p:nvPicPr>
        <p:blipFill>
          <a:blip r:embed="rId6"/>
          <a:srcRect/>
          <a:stretch>
            <a:fillRect/>
          </a:stretch>
        </p:blipFill>
        <p:spPr>
          <a:xfrm>
            <a:off x="616885" y="393171"/>
            <a:ext cx="3800449" cy="1962092"/>
          </a:xfrm>
          <a:prstGeom prst="rect">
            <a:avLst/>
          </a:prstGeom>
        </p:spPr>
      </p:pic>
      <p:pic>
        <p:nvPicPr>
          <p:cNvPr id="7" name="Picture 7"/>
          <p:cNvPicPr>
            <a:picLocks noChangeAspect="1"/>
          </p:cNvPicPr>
          <p:nvPr/>
        </p:nvPicPr>
        <p:blipFill>
          <a:blip r:embed="rId7"/>
          <a:srcRect t="18107" b="13711"/>
          <a:stretch>
            <a:fillRect/>
          </a:stretch>
        </p:blipFill>
        <p:spPr>
          <a:xfrm>
            <a:off x="3291027" y="1231800"/>
            <a:ext cx="1810852" cy="1234662"/>
          </a:xfrm>
          <a:prstGeom prst="rect">
            <a:avLst/>
          </a:prstGeom>
        </p:spPr>
      </p:pic>
      <p:sp>
        <p:nvSpPr>
          <p:cNvPr id="9" name="TextBox 9"/>
          <p:cNvSpPr txBox="1"/>
          <p:nvPr/>
        </p:nvSpPr>
        <p:spPr>
          <a:xfrm>
            <a:off x="4551419" y="3118605"/>
            <a:ext cx="12177375" cy="913905"/>
          </a:xfrm>
          <a:prstGeom prst="rect">
            <a:avLst/>
          </a:prstGeom>
        </p:spPr>
        <p:txBody>
          <a:bodyPr wrap="square" lIns="0" tIns="0" rIns="0" bIns="0" rtlCol="0" anchor="t">
            <a:spAutoFit/>
          </a:bodyPr>
          <a:lstStyle/>
          <a:p>
            <a:pPr>
              <a:lnSpc>
                <a:spcPts val="8145"/>
              </a:lnSpc>
              <a:spcBef>
                <a:spcPct val="0"/>
              </a:spcBef>
            </a:pPr>
            <a:r>
              <a:rPr lang="ar-SA" sz="3982" dirty="0">
                <a:ln w="0"/>
                <a:solidFill>
                  <a:srgbClr val="906737"/>
                </a:solidFill>
                <a:effectLst>
                  <a:outerShdw blurRad="38100" dist="19050" dir="2700000" algn="tl" rotWithShape="0">
                    <a:schemeClr val="dk1">
                      <a:alpha val="40000"/>
                    </a:schemeClr>
                  </a:outerShdw>
                </a:effectLst>
                <a:cs typeface="DG Ghareeb"/>
              </a:rPr>
              <a:t>يتوقع من الطلبة بعد نهاية الوحدة أن يكونوا قادرين على:</a:t>
            </a:r>
          </a:p>
        </p:txBody>
      </p:sp>
      <p:pic>
        <p:nvPicPr>
          <p:cNvPr id="14" name="Picture 11">
            <a:extLst>
              <a:ext uri="{FF2B5EF4-FFF2-40B4-BE49-F238E27FC236}">
                <a16:creationId xmlns:a16="http://schemas.microsoft.com/office/drawing/2014/main" id="{F5AB9CE4-1D98-4D88-B7ED-3302DC4E5F6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221294" y="1795304"/>
            <a:ext cx="1061687" cy="987369"/>
          </a:xfrm>
          <a:prstGeom prst="rect">
            <a:avLst/>
          </a:prstGeom>
        </p:spPr>
      </p:pic>
      <p:sp>
        <p:nvSpPr>
          <p:cNvPr id="17" name="مربع نص 16">
            <a:extLst>
              <a:ext uri="{FF2B5EF4-FFF2-40B4-BE49-F238E27FC236}">
                <a16:creationId xmlns:a16="http://schemas.microsoft.com/office/drawing/2014/main" id="{B580623D-367F-4254-8EB1-FB9805CDCB3B}"/>
              </a:ext>
            </a:extLst>
          </p:cNvPr>
          <p:cNvSpPr txBox="1"/>
          <p:nvPr/>
        </p:nvSpPr>
        <p:spPr>
          <a:xfrm>
            <a:off x="6112992" y="4513038"/>
            <a:ext cx="10038080" cy="3785652"/>
          </a:xfrm>
          <a:prstGeom prst="rect">
            <a:avLst/>
          </a:prstGeom>
          <a:noFill/>
        </p:spPr>
        <p:txBody>
          <a:bodyPr wrap="square">
            <a:spAutoFit/>
          </a:bodyPr>
          <a:lstStyle/>
          <a:p>
            <a:pPr marL="487672" indent="-487672" algn="r">
              <a:buFont typeface="Wingdings" panose="05000000000000000000" pitchFamily="2" charset="2"/>
              <a:buChar char="v"/>
            </a:pPr>
            <a:r>
              <a:rPr lang="ar-SA" sz="4000" b="1" dirty="0">
                <a:ln w="0"/>
                <a:solidFill>
                  <a:schemeClr val="accent1">
                    <a:lumMod val="75000"/>
                  </a:schemeClr>
                </a:solidFill>
                <a:effectLst>
                  <a:outerShdw blurRad="38100" dist="19050" dir="2700000" algn="tl" rotWithShape="0">
                    <a:schemeClr val="dk1">
                      <a:alpha val="40000"/>
                    </a:schemeClr>
                  </a:outerShdw>
                </a:effectLst>
                <a:latin typeface="29LT Zarid Serif Rg" panose="00000100000000000000" pitchFamily="2" charset="-78"/>
                <a:cs typeface="29LT Zarid Serif Rg" panose="00000100000000000000" pitchFamily="2" charset="-78"/>
              </a:rPr>
              <a:t>بيان أهمية عبادتي الخوف والرجاء.</a:t>
            </a:r>
          </a:p>
          <a:p>
            <a:pPr marL="487672" indent="-487672" algn="r">
              <a:buFont typeface="Wingdings" panose="05000000000000000000" pitchFamily="2" charset="2"/>
              <a:buChar char="v"/>
            </a:pPr>
            <a:r>
              <a:rPr lang="ar-SA" sz="4000" b="1" dirty="0">
                <a:ln w="0"/>
                <a:solidFill>
                  <a:schemeClr val="accent1">
                    <a:lumMod val="75000"/>
                  </a:schemeClr>
                </a:solidFill>
                <a:effectLst>
                  <a:outerShdw blurRad="38100" dist="19050" dir="2700000" algn="tl" rotWithShape="0">
                    <a:schemeClr val="dk1">
                      <a:alpha val="40000"/>
                    </a:schemeClr>
                  </a:outerShdw>
                </a:effectLst>
                <a:latin typeface="29LT Zarid Serif Rg" panose="00000100000000000000" pitchFamily="2" charset="-78"/>
                <a:cs typeface="29LT Zarid Serif Rg" panose="00000100000000000000" pitchFamily="2" charset="-78"/>
              </a:rPr>
              <a:t>ذكر بعض الأعمال التي تكون سببا في دخول الجنة.</a:t>
            </a:r>
          </a:p>
          <a:p>
            <a:pPr marL="487672" indent="-487672" algn="r">
              <a:buFont typeface="Wingdings" panose="05000000000000000000" pitchFamily="2" charset="2"/>
              <a:buChar char="v"/>
            </a:pPr>
            <a:r>
              <a:rPr lang="ar-SA" sz="4000" b="1" dirty="0">
                <a:ln w="0"/>
                <a:solidFill>
                  <a:schemeClr val="accent1">
                    <a:lumMod val="75000"/>
                  </a:schemeClr>
                </a:solidFill>
                <a:effectLst>
                  <a:outerShdw blurRad="38100" dist="19050" dir="2700000" algn="tl" rotWithShape="0">
                    <a:schemeClr val="dk1">
                      <a:alpha val="40000"/>
                    </a:schemeClr>
                  </a:outerShdw>
                </a:effectLst>
                <a:latin typeface="29LT Zarid Serif Rg" panose="00000100000000000000" pitchFamily="2" charset="-78"/>
                <a:cs typeface="29LT Zarid Serif Rg" panose="00000100000000000000" pitchFamily="2" charset="-78"/>
              </a:rPr>
              <a:t>توضيح كيفية إحسان الظن بالله وعل.</a:t>
            </a:r>
          </a:p>
          <a:p>
            <a:pPr marL="487672" indent="-487672" algn="r">
              <a:buFont typeface="Wingdings" panose="05000000000000000000" pitchFamily="2" charset="2"/>
              <a:buChar char="v"/>
            </a:pPr>
            <a:r>
              <a:rPr lang="ar-SA" sz="4000" b="1" dirty="0">
                <a:ln w="0"/>
                <a:solidFill>
                  <a:schemeClr val="accent1">
                    <a:lumMod val="75000"/>
                  </a:schemeClr>
                </a:solidFill>
                <a:effectLst>
                  <a:outerShdw blurRad="38100" dist="19050" dir="2700000" algn="tl" rotWithShape="0">
                    <a:schemeClr val="dk1">
                      <a:alpha val="40000"/>
                    </a:schemeClr>
                  </a:outerShdw>
                </a:effectLst>
                <a:latin typeface="29LT Zarid Serif Rg" panose="00000100000000000000" pitchFamily="2" charset="-78"/>
                <a:cs typeface="29LT Zarid Serif Rg" panose="00000100000000000000" pitchFamily="2" charset="-78"/>
              </a:rPr>
              <a:t>حفظ الأحاديث المطلوب حفظها بإتقان.</a:t>
            </a:r>
          </a:p>
          <a:p>
            <a:pPr marL="487672" indent="-487672" algn="r">
              <a:buFont typeface="Wingdings" panose="05000000000000000000" pitchFamily="2" charset="2"/>
              <a:buChar char="v"/>
            </a:pPr>
            <a:r>
              <a:rPr lang="ar-SA" sz="4000" b="1" dirty="0">
                <a:ln w="0"/>
                <a:solidFill>
                  <a:schemeClr val="accent1">
                    <a:lumMod val="75000"/>
                  </a:schemeClr>
                </a:solidFill>
                <a:effectLst>
                  <a:outerShdw blurRad="38100" dist="19050" dir="2700000" algn="tl" rotWithShape="0">
                    <a:schemeClr val="dk1">
                      <a:alpha val="40000"/>
                    </a:schemeClr>
                  </a:outerShdw>
                </a:effectLst>
                <a:latin typeface="29LT Zarid Serif Rg" panose="00000100000000000000" pitchFamily="2" charset="-78"/>
                <a:cs typeface="29LT Zarid Serif Rg" panose="00000100000000000000" pitchFamily="2" charset="-78"/>
              </a:rPr>
              <a:t>تقديم ترجمة موجزة لرواة الأحاديث.</a:t>
            </a:r>
          </a:p>
          <a:p>
            <a:pPr marL="487672" indent="-487672" algn="r">
              <a:buFont typeface="Wingdings" panose="05000000000000000000" pitchFamily="2" charset="2"/>
              <a:buChar char="v"/>
            </a:pPr>
            <a:r>
              <a:rPr lang="ar-SA" sz="4000" b="1" dirty="0">
                <a:ln w="0"/>
                <a:solidFill>
                  <a:schemeClr val="accent1">
                    <a:lumMod val="75000"/>
                  </a:schemeClr>
                </a:solidFill>
                <a:effectLst>
                  <a:outerShdw blurRad="38100" dist="19050" dir="2700000" algn="tl" rotWithShape="0">
                    <a:schemeClr val="dk1">
                      <a:alpha val="40000"/>
                    </a:schemeClr>
                  </a:outerShdw>
                </a:effectLst>
                <a:latin typeface="29LT Zarid Serif Rg" panose="00000100000000000000" pitchFamily="2" charset="-78"/>
                <a:cs typeface="29LT Zarid Serif Rg" panose="00000100000000000000" pitchFamily="2" charset="-78"/>
              </a:rPr>
              <a:t>استنباط الفوائد من الأحاديث.</a:t>
            </a:r>
          </a:p>
        </p:txBody>
      </p:sp>
      <p:sp>
        <p:nvSpPr>
          <p:cNvPr id="19" name="Rectangle 1">
            <a:extLst>
              <a:ext uri="{FF2B5EF4-FFF2-40B4-BE49-F238E27FC236}">
                <a16:creationId xmlns:a16="http://schemas.microsoft.com/office/drawing/2014/main" id="{9E1F675D-1224-4B24-BFC5-FDE5637B73A8}"/>
              </a:ext>
            </a:extLst>
          </p:cNvPr>
          <p:cNvSpPr>
            <a:spLocks noChangeArrowheads="1"/>
          </p:cNvSpPr>
          <p:nvPr/>
        </p:nvSpPr>
        <p:spPr bwMode="auto">
          <a:xfrm>
            <a:off x="12650013" y="1052582"/>
            <a:ext cx="2167624" cy="963041"/>
          </a:xfrm>
          <a:prstGeom prst="rect">
            <a:avLst/>
          </a:prstGeom>
          <a:noFill/>
          <a:ln w="9525">
            <a:noFill/>
            <a:miter lim="800000"/>
            <a:headEnd/>
            <a:tailEnd/>
          </a:ln>
          <a:effectLst/>
        </p:spPr>
        <p:txBody>
          <a:bodyPr vert="horz" wrap="none" lIns="86699" tIns="43349" rIns="86699" bIns="43349" numCol="1" anchor="ctr" anchorCtr="0" compatLnSpc="1">
            <a:prstTxWarp prst="textNoShape">
              <a:avLst/>
            </a:prstTxWarp>
            <a:spAutoFit/>
          </a:bodyPr>
          <a:lstStyle/>
          <a:p>
            <a:pPr algn="ctr"/>
            <a:r>
              <a:rPr lang="ar-EG" sz="5689" dirty="0">
                <a:ln w="0"/>
                <a:solidFill>
                  <a:srgbClr val="6A262C"/>
                </a:solidFill>
                <a:effectLst>
                  <a:outerShdw blurRad="38100" dist="19050" dir="2700000" algn="tl" rotWithShape="0">
                    <a:schemeClr val="dk1">
                      <a:alpha val="40000"/>
                    </a:schemeClr>
                  </a:outerShdw>
                </a:effectLst>
              </a:rPr>
              <a:t>ماذا سنتعلم؟</a:t>
            </a:r>
            <a:endParaRPr lang="en-US" sz="5689" dirty="0">
              <a:ln w="0"/>
              <a:solidFill>
                <a:srgbClr val="6A262C"/>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65175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IMG_5579.png"/>
          <p:cNvGrpSpPr/>
          <p:nvPr/>
        </p:nvGrpSpPr>
        <p:grpSpPr>
          <a:xfrm>
            <a:off x="999333" y="53420"/>
            <a:ext cx="5722554" cy="4823380"/>
            <a:chOff x="0" y="0"/>
            <a:chExt cx="5722553" cy="4823378"/>
          </a:xfrm>
        </p:grpSpPr>
        <p:pic>
          <p:nvPicPr>
            <p:cNvPr id="130" name="IMG_5579.png" descr="IMG_5579.png"/>
            <p:cNvPicPr>
              <a:picLocks noChangeAspect="1"/>
            </p:cNvPicPr>
            <p:nvPr/>
          </p:nvPicPr>
          <p:blipFill>
            <a:blip r:embed="rId2"/>
            <a:stretch>
              <a:fillRect/>
            </a:stretch>
          </p:blipFill>
          <p:spPr>
            <a:xfrm>
              <a:off x="215900" y="641350"/>
              <a:ext cx="5290754" cy="3966129"/>
            </a:xfrm>
            <a:prstGeom prst="rect">
              <a:avLst/>
            </a:prstGeom>
            <a:ln>
              <a:noFill/>
            </a:ln>
            <a:effectLst/>
          </p:spPr>
        </p:pic>
        <p:pic>
          <p:nvPicPr>
            <p:cNvPr id="129" name="IMG_5579.png" descr="IMG_5579.png"/>
            <p:cNvPicPr>
              <a:picLocks/>
            </p:cNvPicPr>
            <p:nvPr/>
          </p:nvPicPr>
          <p:blipFill>
            <a:blip r:embed="rId3"/>
            <a:stretch>
              <a:fillRect/>
            </a:stretch>
          </p:blipFill>
          <p:spPr>
            <a:xfrm>
              <a:off x="0" y="0"/>
              <a:ext cx="5722554" cy="4823379"/>
            </a:xfrm>
            <a:prstGeom prst="rect">
              <a:avLst/>
            </a:prstGeom>
            <a:effectLst/>
          </p:spPr>
        </p:pic>
      </p:grpSp>
      <p:sp>
        <p:nvSpPr>
          <p:cNvPr id="132" name="أيهما أعلى منزلة أعمال القلوب أم أعمال الجوارح ؟"/>
          <p:cNvSpPr txBox="1">
            <a:spLocks noGrp="1"/>
          </p:cNvSpPr>
          <p:nvPr>
            <p:ph type="body" sz="quarter" idx="4294967295"/>
          </p:nvPr>
        </p:nvSpPr>
        <p:spPr>
          <a:xfrm>
            <a:off x="6937788" y="3115304"/>
            <a:ext cx="8257309" cy="1939661"/>
          </a:xfrm>
          <a:prstGeom prst="rect">
            <a:avLst/>
          </a:prstGeom>
          <a:noFill/>
          <a:ln>
            <a:noFill/>
          </a:ln>
          <a:effectLst>
            <a:outerShdw blurRad="50800" dist="25400" dir="5400000" rotWithShape="0">
              <a:srgbClr val="000000">
                <a:alpha val="25000"/>
              </a:srgbClr>
            </a:outerShdw>
          </a:effectLst>
        </p:spPr>
        <p:txBody>
          <a:bodyPr>
            <a:normAutofit lnSpcReduction="10000"/>
          </a:bodyPr>
          <a:lstStyle>
            <a:lvl1pPr marL="0" indent="0" algn="ctr">
              <a:spcBef>
                <a:spcPts val="0"/>
              </a:spcBef>
              <a:buSzTx/>
              <a:buNone/>
              <a:defRPr sz="3000">
                <a:solidFill>
                  <a:srgbClr val="FFFFFF"/>
                </a:solidFill>
                <a:effectLst>
                  <a:outerShdw blurRad="76200" dist="12700" dir="5400000" rotWithShape="0">
                    <a:srgbClr val="000000">
                      <a:alpha val="50000"/>
                    </a:srgbClr>
                  </a:outerShdw>
                </a:effectLst>
              </a:defRPr>
            </a:lvl1pPr>
          </a:lstStyle>
          <a:p>
            <a:r>
              <a:rPr sz="6600" dirty="0" err="1">
                <a:solidFill>
                  <a:schemeClr val="accent5"/>
                </a:solidFill>
              </a:rPr>
              <a:t>أيهما</a:t>
            </a:r>
            <a:r>
              <a:rPr sz="6600" dirty="0">
                <a:solidFill>
                  <a:schemeClr val="accent5"/>
                </a:solidFill>
              </a:rPr>
              <a:t> </a:t>
            </a:r>
            <a:r>
              <a:rPr sz="6600" dirty="0" err="1">
                <a:solidFill>
                  <a:schemeClr val="accent5"/>
                </a:solidFill>
              </a:rPr>
              <a:t>أعلى</a:t>
            </a:r>
            <a:r>
              <a:rPr sz="6600" dirty="0">
                <a:solidFill>
                  <a:schemeClr val="accent5"/>
                </a:solidFill>
              </a:rPr>
              <a:t> </a:t>
            </a:r>
            <a:r>
              <a:rPr sz="6600" dirty="0" err="1">
                <a:solidFill>
                  <a:schemeClr val="accent5"/>
                </a:solidFill>
              </a:rPr>
              <a:t>منزلة</a:t>
            </a:r>
            <a:r>
              <a:rPr sz="6600" dirty="0">
                <a:solidFill>
                  <a:schemeClr val="accent5"/>
                </a:solidFill>
              </a:rPr>
              <a:t> </a:t>
            </a:r>
            <a:r>
              <a:rPr sz="6600" dirty="0" err="1">
                <a:solidFill>
                  <a:schemeClr val="accent5"/>
                </a:solidFill>
              </a:rPr>
              <a:t>أعمال</a:t>
            </a:r>
            <a:r>
              <a:rPr sz="6600" dirty="0">
                <a:solidFill>
                  <a:schemeClr val="accent5"/>
                </a:solidFill>
              </a:rPr>
              <a:t> </a:t>
            </a:r>
            <a:r>
              <a:rPr sz="6600" dirty="0" err="1">
                <a:solidFill>
                  <a:schemeClr val="accent5"/>
                </a:solidFill>
              </a:rPr>
              <a:t>القلوب</a:t>
            </a:r>
            <a:r>
              <a:rPr sz="6600" dirty="0">
                <a:solidFill>
                  <a:schemeClr val="accent5"/>
                </a:solidFill>
              </a:rPr>
              <a:t> </a:t>
            </a:r>
            <a:r>
              <a:rPr sz="6600" dirty="0" err="1">
                <a:solidFill>
                  <a:schemeClr val="accent5"/>
                </a:solidFill>
              </a:rPr>
              <a:t>أم</a:t>
            </a:r>
            <a:r>
              <a:rPr sz="6600" dirty="0">
                <a:solidFill>
                  <a:schemeClr val="accent5"/>
                </a:solidFill>
              </a:rPr>
              <a:t> </a:t>
            </a:r>
            <a:r>
              <a:rPr sz="6600" dirty="0" err="1">
                <a:solidFill>
                  <a:schemeClr val="accent5"/>
                </a:solidFill>
              </a:rPr>
              <a:t>أعمال</a:t>
            </a:r>
            <a:r>
              <a:rPr sz="6600" dirty="0">
                <a:solidFill>
                  <a:schemeClr val="accent5"/>
                </a:solidFill>
              </a:rPr>
              <a:t> </a:t>
            </a:r>
            <a:r>
              <a:rPr sz="6600" dirty="0" err="1">
                <a:solidFill>
                  <a:schemeClr val="accent5"/>
                </a:solidFill>
              </a:rPr>
              <a:t>الجوارح</a:t>
            </a:r>
            <a:r>
              <a:rPr sz="6600" dirty="0">
                <a:solidFill>
                  <a:schemeClr val="accent5"/>
                </a:solidFill>
              </a:rPr>
              <a:t> ؟</a:t>
            </a:r>
          </a:p>
        </p:txBody>
      </p:sp>
      <p:sp>
        <p:nvSpPr>
          <p:cNvPr id="133" name="أعمال الجوارح لأن أثرها كبير في صلاح العبد واستقامته فلا يكمل إيمان العبد إلا بها .."/>
          <p:cNvSpPr txBox="1">
            <a:spLocks noGrp="1"/>
          </p:cNvSpPr>
          <p:nvPr>
            <p:ph type="title" idx="4294967295"/>
          </p:nvPr>
        </p:nvSpPr>
        <p:spPr>
          <a:xfrm>
            <a:off x="4354755" y="6099395"/>
            <a:ext cx="10464801" cy="2108201"/>
          </a:xfrm>
          <a:prstGeom prst="rect">
            <a:avLst/>
          </a:prstGeom>
          <a:noFill/>
          <a:ln>
            <a:noFill/>
          </a:ln>
          <a:effectLst>
            <a:outerShdw blurRad="50800" dist="25400" dir="5400000" rotWithShape="0">
              <a:srgbClr val="000000">
                <a:alpha val="25000"/>
              </a:srgbClr>
            </a:outerShdw>
          </a:effectLst>
        </p:spPr>
        <p:txBody>
          <a:bodyPr>
            <a:normAutofit/>
          </a:bodyPr>
          <a:lstStyle>
            <a:lvl1pPr algn="ctr" rtl="1">
              <a:defRPr sz="3000">
                <a:solidFill>
                  <a:srgbClr val="FFFFFF"/>
                </a:solidFill>
                <a:effectLst>
                  <a:outerShdw blurRad="76200" dist="12700" dir="5400000" rotWithShape="0">
                    <a:srgbClr val="000000">
                      <a:alpha val="50000"/>
                    </a:srgbClr>
                  </a:outerShdw>
                </a:effectLst>
              </a:defRPr>
            </a:lvl1pPr>
          </a:lstStyle>
          <a:p>
            <a:r>
              <a:rPr sz="6000" dirty="0" err="1">
                <a:solidFill>
                  <a:schemeClr val="bg1"/>
                </a:solidFill>
              </a:rPr>
              <a:t>أعمال</a:t>
            </a:r>
            <a:r>
              <a:rPr sz="6000" dirty="0">
                <a:solidFill>
                  <a:schemeClr val="bg1"/>
                </a:solidFill>
              </a:rPr>
              <a:t> </a:t>
            </a:r>
            <a:r>
              <a:rPr lang="ar-SA" sz="6000" dirty="0">
                <a:solidFill>
                  <a:schemeClr val="bg1"/>
                </a:solidFill>
              </a:rPr>
              <a:t>القلوب</a:t>
            </a:r>
            <a:r>
              <a:rPr sz="6000" dirty="0">
                <a:solidFill>
                  <a:schemeClr val="bg1"/>
                </a:solidFill>
              </a:rPr>
              <a:t> </a:t>
            </a:r>
            <a:r>
              <a:rPr sz="6000" dirty="0" err="1">
                <a:solidFill>
                  <a:schemeClr val="bg1"/>
                </a:solidFill>
              </a:rPr>
              <a:t>لأن</a:t>
            </a:r>
            <a:r>
              <a:rPr sz="6000" dirty="0">
                <a:solidFill>
                  <a:schemeClr val="bg1"/>
                </a:solidFill>
              </a:rPr>
              <a:t> </a:t>
            </a:r>
            <a:r>
              <a:rPr sz="6000" dirty="0" err="1">
                <a:solidFill>
                  <a:schemeClr val="bg1"/>
                </a:solidFill>
              </a:rPr>
              <a:t>أثرها</a:t>
            </a:r>
            <a:r>
              <a:rPr sz="6000" dirty="0">
                <a:solidFill>
                  <a:schemeClr val="bg1"/>
                </a:solidFill>
              </a:rPr>
              <a:t> </a:t>
            </a:r>
            <a:r>
              <a:rPr sz="6000" dirty="0" err="1">
                <a:solidFill>
                  <a:schemeClr val="bg1"/>
                </a:solidFill>
              </a:rPr>
              <a:t>كبير</a:t>
            </a:r>
            <a:r>
              <a:rPr sz="6000" dirty="0">
                <a:solidFill>
                  <a:schemeClr val="bg1"/>
                </a:solidFill>
              </a:rPr>
              <a:t> </a:t>
            </a:r>
            <a:r>
              <a:rPr sz="6000" dirty="0" err="1">
                <a:solidFill>
                  <a:schemeClr val="bg1"/>
                </a:solidFill>
              </a:rPr>
              <a:t>في</a:t>
            </a:r>
            <a:r>
              <a:rPr sz="6000" dirty="0">
                <a:solidFill>
                  <a:schemeClr val="bg1"/>
                </a:solidFill>
              </a:rPr>
              <a:t> </a:t>
            </a:r>
            <a:r>
              <a:rPr sz="6000" dirty="0" err="1">
                <a:solidFill>
                  <a:schemeClr val="bg1"/>
                </a:solidFill>
              </a:rPr>
              <a:t>صلاح</a:t>
            </a:r>
            <a:r>
              <a:rPr sz="6000" dirty="0">
                <a:solidFill>
                  <a:schemeClr val="bg1"/>
                </a:solidFill>
              </a:rPr>
              <a:t> </a:t>
            </a:r>
            <a:r>
              <a:rPr sz="6000" dirty="0" err="1">
                <a:solidFill>
                  <a:schemeClr val="bg1"/>
                </a:solidFill>
              </a:rPr>
              <a:t>العبد</a:t>
            </a:r>
            <a:r>
              <a:rPr sz="6000" dirty="0">
                <a:solidFill>
                  <a:schemeClr val="bg1"/>
                </a:solidFill>
              </a:rPr>
              <a:t> </a:t>
            </a:r>
            <a:r>
              <a:rPr sz="6000" dirty="0" err="1">
                <a:solidFill>
                  <a:schemeClr val="bg1"/>
                </a:solidFill>
              </a:rPr>
              <a:t>واستقامته</a:t>
            </a:r>
            <a:r>
              <a:rPr sz="6000" dirty="0">
                <a:solidFill>
                  <a:schemeClr val="bg1"/>
                </a:solidFill>
              </a:rPr>
              <a:t> </a:t>
            </a:r>
            <a:r>
              <a:rPr sz="6000" dirty="0" err="1">
                <a:solidFill>
                  <a:schemeClr val="bg1"/>
                </a:solidFill>
              </a:rPr>
              <a:t>فلا</a:t>
            </a:r>
            <a:r>
              <a:rPr sz="6000" dirty="0">
                <a:solidFill>
                  <a:schemeClr val="bg1"/>
                </a:solidFill>
              </a:rPr>
              <a:t> </a:t>
            </a:r>
            <a:r>
              <a:rPr sz="6000" dirty="0" err="1">
                <a:solidFill>
                  <a:schemeClr val="bg1"/>
                </a:solidFill>
              </a:rPr>
              <a:t>يكمل</a:t>
            </a:r>
            <a:r>
              <a:rPr sz="6000" dirty="0">
                <a:solidFill>
                  <a:schemeClr val="bg1"/>
                </a:solidFill>
              </a:rPr>
              <a:t> </a:t>
            </a:r>
            <a:r>
              <a:rPr sz="6000" dirty="0" err="1">
                <a:solidFill>
                  <a:schemeClr val="bg1"/>
                </a:solidFill>
              </a:rPr>
              <a:t>إيمان</a:t>
            </a:r>
            <a:r>
              <a:rPr sz="6000" dirty="0">
                <a:solidFill>
                  <a:schemeClr val="bg1"/>
                </a:solidFill>
              </a:rPr>
              <a:t> </a:t>
            </a:r>
            <a:r>
              <a:rPr sz="6000" dirty="0" err="1">
                <a:solidFill>
                  <a:schemeClr val="bg1"/>
                </a:solidFill>
              </a:rPr>
              <a:t>العبد</a:t>
            </a:r>
            <a:r>
              <a:rPr sz="6000" dirty="0">
                <a:solidFill>
                  <a:schemeClr val="bg1"/>
                </a:solidFill>
              </a:rPr>
              <a:t> </a:t>
            </a:r>
            <a:r>
              <a:rPr sz="6000" dirty="0" err="1">
                <a:solidFill>
                  <a:schemeClr val="bg1"/>
                </a:solidFill>
              </a:rPr>
              <a:t>إلا</a:t>
            </a:r>
            <a:r>
              <a:rPr sz="6000" dirty="0">
                <a:solidFill>
                  <a:schemeClr val="bg1"/>
                </a:solidFill>
              </a:rPr>
              <a:t> </a:t>
            </a:r>
            <a:r>
              <a:rPr sz="6000" dirty="0" err="1">
                <a:solidFill>
                  <a:schemeClr val="bg1"/>
                </a:solidFill>
              </a:rPr>
              <a:t>بها</a:t>
            </a:r>
            <a:r>
              <a:rPr sz="6000" dirty="0">
                <a:solidFill>
                  <a:schemeClr val="bg1"/>
                </a:solidFill>
              </a:rPr>
              <a:t> .. </a:t>
            </a:r>
          </a:p>
        </p:txBody>
      </p:sp>
      <p:pic>
        <p:nvPicPr>
          <p:cNvPr id="2" name="Google Shape;182;p29">
            <a:extLst>
              <a:ext uri="{FF2B5EF4-FFF2-40B4-BE49-F238E27FC236}">
                <a16:creationId xmlns:a16="http://schemas.microsoft.com/office/drawing/2014/main" id="{6B2F9FA5-FEBD-E02A-88EC-88EE4ADB422F}"/>
              </a:ext>
            </a:extLst>
          </p:cNvPr>
          <p:cNvPicPr preferRelativeResize="0"/>
          <p:nvPr/>
        </p:nvPicPr>
        <p:blipFill rotWithShape="1">
          <a:blip r:embed="rId4" cstate="print">
            <a:alphaModFix/>
            <a:duotone>
              <a:prstClr val="black"/>
              <a:schemeClr val="accent3">
                <a:tint val="45000"/>
                <a:satMod val="400000"/>
              </a:schemeClr>
            </a:duotone>
          </a:blip>
          <a:srcRect t="16734" r="8892" b="18300"/>
          <a:stretch/>
        </p:blipFill>
        <p:spPr>
          <a:xfrm flipH="1">
            <a:off x="13080840" y="22903"/>
            <a:ext cx="4923946" cy="1422268"/>
          </a:xfrm>
          <a:prstGeom prst="rect">
            <a:avLst/>
          </a:prstGeom>
          <a:noFill/>
          <a:ln>
            <a:noFill/>
          </a:ln>
        </p:spPr>
      </p:pic>
      <p:sp>
        <p:nvSpPr>
          <p:cNvPr id="3" name="مربع نص 2">
            <a:extLst>
              <a:ext uri="{FF2B5EF4-FFF2-40B4-BE49-F238E27FC236}">
                <a16:creationId xmlns:a16="http://schemas.microsoft.com/office/drawing/2014/main" id="{9DCF4BC0-C5AE-EDCD-AC39-D5A5A639D8B5}"/>
              </a:ext>
            </a:extLst>
          </p:cNvPr>
          <p:cNvSpPr txBox="1"/>
          <p:nvPr/>
        </p:nvSpPr>
        <p:spPr>
          <a:xfrm>
            <a:off x="13080840" y="370442"/>
            <a:ext cx="2520280" cy="646331"/>
          </a:xfrm>
          <a:prstGeom prst="rect">
            <a:avLst/>
          </a:prstGeom>
          <a:noFill/>
        </p:spPr>
        <p:txBody>
          <a:bodyPr wrap="square">
            <a:spAutoFit/>
          </a:bodyPr>
          <a:lstStyle/>
          <a:p>
            <a:pPr algn="r"/>
            <a:r>
              <a:rPr lang="ar-SA" b="1" dirty="0">
                <a:solidFill>
                  <a:schemeClr val="accent6">
                    <a:lumMod val="20000"/>
                    <a:lumOff val="80000"/>
                  </a:schemeClr>
                </a:solidFill>
                <a:latin typeface="Calibri" pitchFamily="34" charset="0"/>
                <a:cs typeface="Calibri" pitchFamily="34" charset="0"/>
              </a:rPr>
              <a:t>تمهيد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3"/>
                                        </p:tgtEl>
                                        <p:attrNameLst>
                                          <p:attrName>style.visibility</p:attrName>
                                        </p:attrNameLst>
                                      </p:cBhvr>
                                      <p:to>
                                        <p:strVal val="visible"/>
                                      </p:to>
                                    </p:set>
                                    <p:animEffect transition="in" filter="dissolve">
                                      <p:cBhvr>
                                        <p:cTn id="7" dur="1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9132AAC-5FAB-45A9-B68C-0BF0DB064F8A}"/>
              </a:ext>
            </a:extLst>
          </p:cNvPr>
          <p:cNvSpPr txBox="1"/>
          <p:nvPr/>
        </p:nvSpPr>
        <p:spPr>
          <a:xfrm>
            <a:off x="3513005" y="1095838"/>
            <a:ext cx="11949966" cy="792653"/>
          </a:xfrm>
          <a:prstGeom prst="rect">
            <a:avLst/>
          </a:prstGeom>
          <a:noFill/>
          <a:ln>
            <a:solidFill>
              <a:schemeClr val="bg1"/>
            </a:solidFill>
          </a:ln>
        </p:spPr>
        <p:txBody>
          <a:bodyPr wrap="square">
            <a:spAutoFit/>
          </a:bodyPr>
          <a:lstStyle/>
          <a:p>
            <a:r>
              <a:rPr lang="ar-SA" sz="4551" dirty="0">
                <a:solidFill>
                  <a:srgbClr val="C00000"/>
                </a:solidFill>
              </a:rPr>
              <a:t>عزيزتي استمعي للحديث جيدا لتتمكني من القراءة بطلاقة</a:t>
            </a:r>
          </a:p>
        </p:txBody>
      </p:sp>
      <p:pic>
        <p:nvPicPr>
          <p:cNvPr id="5" name="Google Shape;182;p29">
            <a:extLst>
              <a:ext uri="{FF2B5EF4-FFF2-40B4-BE49-F238E27FC236}">
                <a16:creationId xmlns:a16="http://schemas.microsoft.com/office/drawing/2014/main" id="{3B6FA918-357C-D6D4-2310-4BDDC8EBAE2B}"/>
              </a:ext>
            </a:extLst>
          </p:cNvPr>
          <p:cNvPicPr preferRelativeResize="0"/>
          <p:nvPr/>
        </p:nvPicPr>
        <p:blipFill rotWithShape="1">
          <a:blip r:embed="rId4" cstate="print">
            <a:alphaModFix/>
            <a:duotone>
              <a:schemeClr val="accent6">
                <a:shade val="45000"/>
                <a:satMod val="135000"/>
              </a:schemeClr>
              <a:prstClr val="white"/>
            </a:duotone>
          </a:blip>
          <a:srcRect t="16734" r="8892" b="18300"/>
          <a:stretch/>
        </p:blipFill>
        <p:spPr>
          <a:xfrm flipH="1">
            <a:off x="14035570" y="39760"/>
            <a:ext cx="3825829" cy="1203260"/>
          </a:xfrm>
          <a:prstGeom prst="rect">
            <a:avLst/>
          </a:prstGeom>
          <a:noFill/>
          <a:ln>
            <a:noFill/>
          </a:ln>
        </p:spPr>
      </p:pic>
      <p:sp>
        <p:nvSpPr>
          <p:cNvPr id="7" name="مربع نص 6">
            <a:extLst>
              <a:ext uri="{FF2B5EF4-FFF2-40B4-BE49-F238E27FC236}">
                <a16:creationId xmlns:a16="http://schemas.microsoft.com/office/drawing/2014/main" id="{DD6FA92A-B775-4219-9B31-1C851EF27067}"/>
              </a:ext>
            </a:extLst>
          </p:cNvPr>
          <p:cNvSpPr txBox="1"/>
          <p:nvPr/>
        </p:nvSpPr>
        <p:spPr>
          <a:xfrm>
            <a:off x="13778819" y="369839"/>
            <a:ext cx="3584398" cy="355034"/>
          </a:xfrm>
          <a:prstGeom prst="rect">
            <a:avLst/>
          </a:prstGeom>
          <a:noFill/>
        </p:spPr>
        <p:txBody>
          <a:bodyPr wrap="square">
            <a:spAutoFit/>
          </a:bodyPr>
          <a:lstStyle/>
          <a:p>
            <a:pPr algn="r"/>
            <a:r>
              <a:rPr lang="ar-SA" sz="1707" b="1" dirty="0">
                <a:solidFill>
                  <a:schemeClr val="tx1"/>
                </a:solidFill>
                <a:latin typeface="Calibri" pitchFamily="34" charset="0"/>
                <a:cs typeface="Calibri" pitchFamily="34" charset="0"/>
              </a:rPr>
              <a:t>استراتيجية الاستماع</a:t>
            </a:r>
            <a:endParaRPr lang="ar-SA" sz="1707" b="1" dirty="0">
              <a:latin typeface="Calibri" pitchFamily="34" charset="0"/>
              <a:cs typeface="Calibri" pitchFamily="34" charset="0"/>
            </a:endParaRPr>
          </a:p>
        </p:txBody>
      </p:sp>
      <p:grpSp>
        <p:nvGrpSpPr>
          <p:cNvPr id="8" name="Google Shape;1188;p60">
            <a:extLst>
              <a:ext uri="{FF2B5EF4-FFF2-40B4-BE49-F238E27FC236}">
                <a16:creationId xmlns:a16="http://schemas.microsoft.com/office/drawing/2014/main" id="{44415661-F3D7-57B4-999A-543BC6D1FBF0}"/>
              </a:ext>
            </a:extLst>
          </p:cNvPr>
          <p:cNvGrpSpPr/>
          <p:nvPr/>
        </p:nvGrpSpPr>
        <p:grpSpPr>
          <a:xfrm>
            <a:off x="1378775" y="2314822"/>
            <a:ext cx="15241624" cy="7068938"/>
            <a:chOff x="3910836" y="1609975"/>
            <a:chExt cx="4179779" cy="2500800"/>
          </a:xfrm>
        </p:grpSpPr>
        <p:sp>
          <p:nvSpPr>
            <p:cNvPr id="9" name="Google Shape;1189;p60">
              <a:extLst>
                <a:ext uri="{FF2B5EF4-FFF2-40B4-BE49-F238E27FC236}">
                  <a16:creationId xmlns:a16="http://schemas.microsoft.com/office/drawing/2014/main" id="{80220E80-2FFC-F2FE-0E95-C8C9A39849F4}"/>
                </a:ext>
              </a:extLst>
            </p:cNvPr>
            <p:cNvSpPr/>
            <p:nvPr/>
          </p:nvSpPr>
          <p:spPr>
            <a:xfrm>
              <a:off x="4159752" y="1609975"/>
              <a:ext cx="3685075" cy="2265094"/>
            </a:xfrm>
            <a:custGeom>
              <a:avLst/>
              <a:gdLst/>
              <a:ahLst/>
              <a:cxnLst/>
              <a:rect l="l" t="t" r="r" b="b"/>
              <a:pathLst>
                <a:path w="89449" h="53084" extrusionOk="0">
                  <a:moveTo>
                    <a:pt x="3139" y="0"/>
                  </a:moveTo>
                  <a:cubicBezTo>
                    <a:pt x="1528" y="0"/>
                    <a:pt x="0" y="775"/>
                    <a:pt x="0" y="2407"/>
                  </a:cubicBezTo>
                  <a:lnTo>
                    <a:pt x="0" y="53084"/>
                  </a:lnTo>
                  <a:lnTo>
                    <a:pt x="89449" y="53084"/>
                  </a:lnTo>
                  <a:lnTo>
                    <a:pt x="89449" y="2407"/>
                  </a:lnTo>
                  <a:cubicBezTo>
                    <a:pt x="89449" y="775"/>
                    <a:pt x="88549" y="0"/>
                    <a:pt x="86938" y="0"/>
                  </a:cubicBezTo>
                  <a:close/>
                </a:path>
              </a:pathLst>
            </a:custGeom>
            <a:solidFill>
              <a:schemeClr val="bg1">
                <a:lumMod val="75000"/>
              </a:schemeClr>
            </a:solidFill>
            <a:ln>
              <a:noFill/>
            </a:ln>
          </p:spPr>
          <p:txBody>
            <a:bodyPr spcFirstLastPara="1" wrap="square" lIns="130027" tIns="130027" rIns="130027" bIns="130027" anchor="ctr" anchorCtr="0">
              <a:noAutofit/>
            </a:bodyPr>
            <a:lstStyle/>
            <a:p>
              <a:pPr algn="l" rtl="0"/>
              <a:endParaRPr sz="5120"/>
            </a:p>
          </p:txBody>
        </p:sp>
        <p:sp>
          <p:nvSpPr>
            <p:cNvPr id="10" name="Google Shape;1190;p60">
              <a:extLst>
                <a:ext uri="{FF2B5EF4-FFF2-40B4-BE49-F238E27FC236}">
                  <a16:creationId xmlns:a16="http://schemas.microsoft.com/office/drawing/2014/main" id="{7B0F1C8A-3E8C-168C-8735-BA894B4CCBCA}"/>
                </a:ext>
              </a:extLst>
            </p:cNvPr>
            <p:cNvSpPr/>
            <p:nvPr/>
          </p:nvSpPr>
          <p:spPr>
            <a:xfrm>
              <a:off x="4343367" y="1810866"/>
              <a:ext cx="3318706" cy="1907946"/>
            </a:xfrm>
            <a:custGeom>
              <a:avLst/>
              <a:gdLst/>
              <a:ahLst/>
              <a:cxnLst/>
              <a:rect l="l" t="t" r="r" b="b"/>
              <a:pathLst>
                <a:path w="80556" h="44714" extrusionOk="0">
                  <a:moveTo>
                    <a:pt x="0" y="0"/>
                  </a:moveTo>
                  <a:lnTo>
                    <a:pt x="0" y="44714"/>
                  </a:lnTo>
                  <a:lnTo>
                    <a:pt x="80556" y="44714"/>
                  </a:lnTo>
                  <a:lnTo>
                    <a:pt x="80556" y="0"/>
                  </a:lnTo>
                  <a:close/>
                </a:path>
              </a:pathLst>
            </a:custGeom>
            <a:solidFill>
              <a:schemeClr val="lt1"/>
            </a:solidFill>
            <a:ln>
              <a:noFill/>
            </a:ln>
          </p:spPr>
          <p:txBody>
            <a:bodyPr spcFirstLastPara="1" wrap="square" lIns="130027" tIns="130027" rIns="130027" bIns="130027" anchor="ctr" anchorCtr="0">
              <a:noAutofit/>
            </a:bodyPr>
            <a:lstStyle/>
            <a:p>
              <a:pPr algn="l" rtl="0"/>
              <a:endParaRPr sz="5120" dirty="0"/>
            </a:p>
          </p:txBody>
        </p:sp>
        <p:sp>
          <p:nvSpPr>
            <p:cNvPr id="11" name="Google Shape;1191;p60">
              <a:extLst>
                <a:ext uri="{FF2B5EF4-FFF2-40B4-BE49-F238E27FC236}">
                  <a16:creationId xmlns:a16="http://schemas.microsoft.com/office/drawing/2014/main" id="{E7E7D08D-8079-AE8F-C259-52BB7DF7E8E1}"/>
                </a:ext>
              </a:extLst>
            </p:cNvPr>
            <p:cNvSpPr/>
            <p:nvPr/>
          </p:nvSpPr>
          <p:spPr>
            <a:xfrm rot="10800000">
              <a:off x="3910836" y="4006075"/>
              <a:ext cx="4175400" cy="104700"/>
            </a:xfrm>
            <a:prstGeom prst="trapezoid">
              <a:avLst>
                <a:gd name="adj" fmla="val 150191"/>
              </a:avLst>
            </a:prstGeom>
            <a:solidFill>
              <a:schemeClr val="bg1">
                <a:lumMod val="95000"/>
              </a:schemeClr>
            </a:solidFill>
            <a:ln w="19050" cap="flat" cmpd="sng">
              <a:solidFill>
                <a:schemeClr val="dk2"/>
              </a:solidFill>
              <a:prstDash val="solid"/>
              <a:round/>
              <a:headEnd type="none" w="sm" len="sm"/>
              <a:tailEnd type="none" w="sm" len="sm"/>
            </a:ln>
          </p:spPr>
          <p:txBody>
            <a:bodyPr spcFirstLastPara="1" wrap="square" lIns="130027" tIns="130027" rIns="130027" bIns="130027" anchor="ctr" anchorCtr="0">
              <a:noAutofit/>
            </a:bodyPr>
            <a:lstStyle/>
            <a:p>
              <a:pPr algn="l" rtl="0"/>
              <a:endParaRPr sz="5120"/>
            </a:p>
          </p:txBody>
        </p:sp>
        <p:sp>
          <p:nvSpPr>
            <p:cNvPr id="12" name="Google Shape;1192;p60">
              <a:extLst>
                <a:ext uri="{FF2B5EF4-FFF2-40B4-BE49-F238E27FC236}">
                  <a16:creationId xmlns:a16="http://schemas.microsoft.com/office/drawing/2014/main" id="{C3DEC8B1-A95E-8AD1-81D9-D960B7AA160F}"/>
                </a:ext>
              </a:extLst>
            </p:cNvPr>
            <p:cNvSpPr/>
            <p:nvPr/>
          </p:nvSpPr>
          <p:spPr>
            <a:xfrm>
              <a:off x="3915214" y="3858925"/>
              <a:ext cx="4175400" cy="147900"/>
            </a:xfrm>
            <a:prstGeom prst="rect">
              <a:avLst/>
            </a:prstGeom>
            <a:solidFill>
              <a:srgbClr val="CAC4D3"/>
            </a:solidFill>
            <a:ln w="19050" cap="flat" cmpd="sng">
              <a:solidFill>
                <a:schemeClr val="dk2"/>
              </a:solidFill>
              <a:prstDash val="solid"/>
              <a:round/>
              <a:headEnd type="none" w="sm" len="sm"/>
              <a:tailEnd type="none" w="sm" len="sm"/>
            </a:ln>
          </p:spPr>
          <p:txBody>
            <a:bodyPr spcFirstLastPara="1" wrap="square" lIns="130027" tIns="130027" rIns="130027" bIns="130027" anchor="ctr" anchorCtr="0">
              <a:noAutofit/>
            </a:bodyPr>
            <a:lstStyle/>
            <a:p>
              <a:pPr algn="l" rtl="0"/>
              <a:endParaRPr sz="5120" dirty="0"/>
            </a:p>
          </p:txBody>
        </p:sp>
      </p:grpSp>
      <p:pic>
        <p:nvPicPr>
          <p:cNvPr id="6" name="صورة 5" descr="صورة تحتوي على نبات, شجرة, راحة اليد&#10;&#10;تم إنشاء الوصف تلقائياً">
            <a:extLst>
              <a:ext uri="{FF2B5EF4-FFF2-40B4-BE49-F238E27FC236}">
                <a16:creationId xmlns:a16="http://schemas.microsoft.com/office/drawing/2014/main" id="{D9AC562E-7C8B-4AE3-AEFA-88F013416C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7609" y="697044"/>
            <a:ext cx="2802715" cy="1346759"/>
          </a:xfrm>
          <a:prstGeom prst="rect">
            <a:avLst/>
          </a:prstGeom>
        </p:spPr>
      </p:pic>
      <p:pic>
        <p:nvPicPr>
          <p:cNvPr id="3" name="حديث 2 م ف1 (لو يعلم المؤمن ماعند الله من العقوبة...)">
            <a:hlinkClick r:id="" action="ppaction://media"/>
            <a:extLst>
              <a:ext uri="{FF2B5EF4-FFF2-40B4-BE49-F238E27FC236}">
                <a16:creationId xmlns:a16="http://schemas.microsoft.com/office/drawing/2014/main" id="{B7C48114-C672-3C47-62E9-206B21CCE1D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26327" y="2866777"/>
            <a:ext cx="12636644" cy="5649773"/>
          </a:xfrm>
          <a:prstGeom prst="rect">
            <a:avLst/>
          </a:prstGeom>
        </p:spPr>
      </p:pic>
    </p:spTree>
    <p:extLst>
      <p:ext uri="{BB962C8B-B14F-4D97-AF65-F5344CB8AC3E}">
        <p14:creationId xmlns:p14="http://schemas.microsoft.com/office/powerpoint/2010/main" val="3364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9132AAC-5FAB-45A9-B68C-0BF0DB064F8A}"/>
              </a:ext>
            </a:extLst>
          </p:cNvPr>
          <p:cNvSpPr txBox="1"/>
          <p:nvPr/>
        </p:nvSpPr>
        <p:spPr>
          <a:xfrm>
            <a:off x="3513005" y="1095838"/>
            <a:ext cx="11949966" cy="792653"/>
          </a:xfrm>
          <a:prstGeom prst="rect">
            <a:avLst/>
          </a:prstGeom>
          <a:noFill/>
          <a:ln>
            <a:solidFill>
              <a:schemeClr val="bg1"/>
            </a:solidFill>
          </a:ln>
        </p:spPr>
        <p:txBody>
          <a:bodyPr wrap="square">
            <a:spAutoFit/>
          </a:bodyPr>
          <a:lstStyle/>
          <a:p>
            <a:r>
              <a:rPr lang="ar-SA" sz="4551" dirty="0">
                <a:solidFill>
                  <a:srgbClr val="C00000"/>
                </a:solidFill>
              </a:rPr>
              <a:t>عزيزتي استمعي للحديث جيدا لتتمكني من القراءة بطلاقة</a:t>
            </a:r>
          </a:p>
        </p:txBody>
      </p:sp>
      <p:pic>
        <p:nvPicPr>
          <p:cNvPr id="5" name="Google Shape;182;p29">
            <a:extLst>
              <a:ext uri="{FF2B5EF4-FFF2-40B4-BE49-F238E27FC236}">
                <a16:creationId xmlns:a16="http://schemas.microsoft.com/office/drawing/2014/main" id="{3B6FA918-357C-D6D4-2310-4BDDC8EBAE2B}"/>
              </a:ext>
            </a:extLst>
          </p:cNvPr>
          <p:cNvPicPr preferRelativeResize="0"/>
          <p:nvPr/>
        </p:nvPicPr>
        <p:blipFill rotWithShape="1">
          <a:blip r:embed="rId2" cstate="print">
            <a:alphaModFix/>
            <a:duotone>
              <a:schemeClr val="accent6">
                <a:shade val="45000"/>
                <a:satMod val="135000"/>
              </a:schemeClr>
              <a:prstClr val="white"/>
            </a:duotone>
          </a:blip>
          <a:srcRect t="16734" r="8892" b="18300"/>
          <a:stretch/>
        </p:blipFill>
        <p:spPr>
          <a:xfrm flipH="1">
            <a:off x="14035570" y="39760"/>
            <a:ext cx="3825829" cy="1203260"/>
          </a:xfrm>
          <a:prstGeom prst="rect">
            <a:avLst/>
          </a:prstGeom>
          <a:noFill/>
          <a:ln>
            <a:noFill/>
          </a:ln>
        </p:spPr>
      </p:pic>
      <p:sp>
        <p:nvSpPr>
          <p:cNvPr id="7" name="مربع نص 6">
            <a:extLst>
              <a:ext uri="{FF2B5EF4-FFF2-40B4-BE49-F238E27FC236}">
                <a16:creationId xmlns:a16="http://schemas.microsoft.com/office/drawing/2014/main" id="{DD6FA92A-B775-4219-9B31-1C851EF27067}"/>
              </a:ext>
            </a:extLst>
          </p:cNvPr>
          <p:cNvSpPr txBox="1"/>
          <p:nvPr/>
        </p:nvSpPr>
        <p:spPr>
          <a:xfrm>
            <a:off x="13778819" y="369839"/>
            <a:ext cx="3584398" cy="355034"/>
          </a:xfrm>
          <a:prstGeom prst="rect">
            <a:avLst/>
          </a:prstGeom>
          <a:noFill/>
        </p:spPr>
        <p:txBody>
          <a:bodyPr wrap="square">
            <a:spAutoFit/>
          </a:bodyPr>
          <a:lstStyle/>
          <a:p>
            <a:pPr algn="r"/>
            <a:r>
              <a:rPr lang="ar-SA" sz="1707" b="1" dirty="0">
                <a:solidFill>
                  <a:schemeClr val="tx1"/>
                </a:solidFill>
                <a:latin typeface="Calibri" pitchFamily="34" charset="0"/>
                <a:cs typeface="Calibri" pitchFamily="34" charset="0"/>
              </a:rPr>
              <a:t>استراتيجية القراءة</a:t>
            </a:r>
            <a:endParaRPr lang="ar-SA" sz="1707" b="1" dirty="0">
              <a:latin typeface="Calibri" pitchFamily="34" charset="0"/>
              <a:cs typeface="Calibri" pitchFamily="34" charset="0"/>
            </a:endParaRPr>
          </a:p>
        </p:txBody>
      </p:sp>
      <p:grpSp>
        <p:nvGrpSpPr>
          <p:cNvPr id="8" name="Google Shape;1188;p60">
            <a:extLst>
              <a:ext uri="{FF2B5EF4-FFF2-40B4-BE49-F238E27FC236}">
                <a16:creationId xmlns:a16="http://schemas.microsoft.com/office/drawing/2014/main" id="{44415661-F3D7-57B4-999A-543BC6D1FBF0}"/>
              </a:ext>
            </a:extLst>
          </p:cNvPr>
          <p:cNvGrpSpPr/>
          <p:nvPr/>
        </p:nvGrpSpPr>
        <p:grpSpPr>
          <a:xfrm>
            <a:off x="1378775" y="2314822"/>
            <a:ext cx="15241624" cy="7068938"/>
            <a:chOff x="3910836" y="1609975"/>
            <a:chExt cx="4179779" cy="2500800"/>
          </a:xfrm>
        </p:grpSpPr>
        <p:sp>
          <p:nvSpPr>
            <p:cNvPr id="9" name="Google Shape;1189;p60">
              <a:extLst>
                <a:ext uri="{FF2B5EF4-FFF2-40B4-BE49-F238E27FC236}">
                  <a16:creationId xmlns:a16="http://schemas.microsoft.com/office/drawing/2014/main" id="{80220E80-2FFC-F2FE-0E95-C8C9A39849F4}"/>
                </a:ext>
              </a:extLst>
            </p:cNvPr>
            <p:cNvSpPr/>
            <p:nvPr/>
          </p:nvSpPr>
          <p:spPr>
            <a:xfrm>
              <a:off x="4159752" y="1609975"/>
              <a:ext cx="3685075" cy="2265094"/>
            </a:xfrm>
            <a:custGeom>
              <a:avLst/>
              <a:gdLst/>
              <a:ahLst/>
              <a:cxnLst/>
              <a:rect l="l" t="t" r="r" b="b"/>
              <a:pathLst>
                <a:path w="89449" h="53084" extrusionOk="0">
                  <a:moveTo>
                    <a:pt x="3139" y="0"/>
                  </a:moveTo>
                  <a:cubicBezTo>
                    <a:pt x="1528" y="0"/>
                    <a:pt x="0" y="775"/>
                    <a:pt x="0" y="2407"/>
                  </a:cubicBezTo>
                  <a:lnTo>
                    <a:pt x="0" y="53084"/>
                  </a:lnTo>
                  <a:lnTo>
                    <a:pt x="89449" y="53084"/>
                  </a:lnTo>
                  <a:lnTo>
                    <a:pt x="89449" y="2407"/>
                  </a:lnTo>
                  <a:cubicBezTo>
                    <a:pt x="89449" y="775"/>
                    <a:pt x="88549" y="0"/>
                    <a:pt x="86938" y="0"/>
                  </a:cubicBezTo>
                  <a:close/>
                </a:path>
              </a:pathLst>
            </a:custGeom>
            <a:solidFill>
              <a:schemeClr val="bg1">
                <a:lumMod val="75000"/>
              </a:schemeClr>
            </a:solidFill>
            <a:ln>
              <a:noFill/>
            </a:ln>
          </p:spPr>
          <p:txBody>
            <a:bodyPr spcFirstLastPara="1" wrap="square" lIns="130027" tIns="130027" rIns="130027" bIns="130027" anchor="ctr" anchorCtr="0">
              <a:noAutofit/>
            </a:bodyPr>
            <a:lstStyle/>
            <a:p>
              <a:pPr algn="l" rtl="0"/>
              <a:endParaRPr sz="5120"/>
            </a:p>
          </p:txBody>
        </p:sp>
        <p:sp>
          <p:nvSpPr>
            <p:cNvPr id="10" name="Google Shape;1190;p60">
              <a:extLst>
                <a:ext uri="{FF2B5EF4-FFF2-40B4-BE49-F238E27FC236}">
                  <a16:creationId xmlns:a16="http://schemas.microsoft.com/office/drawing/2014/main" id="{7B0F1C8A-3E8C-168C-8735-BA894B4CCBCA}"/>
                </a:ext>
              </a:extLst>
            </p:cNvPr>
            <p:cNvSpPr/>
            <p:nvPr/>
          </p:nvSpPr>
          <p:spPr>
            <a:xfrm>
              <a:off x="4343367" y="1810866"/>
              <a:ext cx="3318706" cy="1907946"/>
            </a:xfrm>
            <a:custGeom>
              <a:avLst/>
              <a:gdLst/>
              <a:ahLst/>
              <a:cxnLst/>
              <a:rect l="l" t="t" r="r" b="b"/>
              <a:pathLst>
                <a:path w="80556" h="44714" extrusionOk="0">
                  <a:moveTo>
                    <a:pt x="0" y="0"/>
                  </a:moveTo>
                  <a:lnTo>
                    <a:pt x="0" y="44714"/>
                  </a:lnTo>
                  <a:lnTo>
                    <a:pt x="80556" y="44714"/>
                  </a:lnTo>
                  <a:lnTo>
                    <a:pt x="80556" y="0"/>
                  </a:lnTo>
                  <a:close/>
                </a:path>
              </a:pathLst>
            </a:custGeom>
            <a:solidFill>
              <a:schemeClr val="lt1"/>
            </a:solidFill>
            <a:ln>
              <a:noFill/>
            </a:ln>
          </p:spPr>
          <p:txBody>
            <a:bodyPr spcFirstLastPara="1" wrap="square" lIns="130027" tIns="130027" rIns="130027" bIns="130027" anchor="ctr" anchorCtr="0">
              <a:noAutofit/>
            </a:bodyPr>
            <a:lstStyle/>
            <a:p>
              <a:pPr algn="l" rtl="0"/>
              <a:endParaRPr sz="5120" dirty="0"/>
            </a:p>
          </p:txBody>
        </p:sp>
        <p:sp>
          <p:nvSpPr>
            <p:cNvPr id="11" name="Google Shape;1191;p60">
              <a:extLst>
                <a:ext uri="{FF2B5EF4-FFF2-40B4-BE49-F238E27FC236}">
                  <a16:creationId xmlns:a16="http://schemas.microsoft.com/office/drawing/2014/main" id="{E7E7D08D-8079-AE8F-C259-52BB7DF7E8E1}"/>
                </a:ext>
              </a:extLst>
            </p:cNvPr>
            <p:cNvSpPr/>
            <p:nvPr/>
          </p:nvSpPr>
          <p:spPr>
            <a:xfrm rot="10800000">
              <a:off x="3910836" y="4006075"/>
              <a:ext cx="4175400" cy="104700"/>
            </a:xfrm>
            <a:prstGeom prst="trapezoid">
              <a:avLst>
                <a:gd name="adj" fmla="val 150191"/>
              </a:avLst>
            </a:prstGeom>
            <a:solidFill>
              <a:schemeClr val="bg1">
                <a:lumMod val="95000"/>
              </a:schemeClr>
            </a:solidFill>
            <a:ln w="19050" cap="flat" cmpd="sng">
              <a:solidFill>
                <a:schemeClr val="dk2"/>
              </a:solidFill>
              <a:prstDash val="solid"/>
              <a:round/>
              <a:headEnd type="none" w="sm" len="sm"/>
              <a:tailEnd type="none" w="sm" len="sm"/>
            </a:ln>
          </p:spPr>
          <p:txBody>
            <a:bodyPr spcFirstLastPara="1" wrap="square" lIns="130027" tIns="130027" rIns="130027" bIns="130027" anchor="ctr" anchorCtr="0">
              <a:noAutofit/>
            </a:bodyPr>
            <a:lstStyle/>
            <a:p>
              <a:pPr algn="l" rtl="0"/>
              <a:endParaRPr sz="5120"/>
            </a:p>
          </p:txBody>
        </p:sp>
        <p:sp>
          <p:nvSpPr>
            <p:cNvPr id="12" name="Google Shape;1192;p60">
              <a:extLst>
                <a:ext uri="{FF2B5EF4-FFF2-40B4-BE49-F238E27FC236}">
                  <a16:creationId xmlns:a16="http://schemas.microsoft.com/office/drawing/2014/main" id="{C3DEC8B1-A95E-8AD1-81D9-D960B7AA160F}"/>
                </a:ext>
              </a:extLst>
            </p:cNvPr>
            <p:cNvSpPr/>
            <p:nvPr/>
          </p:nvSpPr>
          <p:spPr>
            <a:xfrm>
              <a:off x="3915214" y="3858925"/>
              <a:ext cx="4175400" cy="147900"/>
            </a:xfrm>
            <a:prstGeom prst="rect">
              <a:avLst/>
            </a:prstGeom>
            <a:solidFill>
              <a:srgbClr val="CAC4D3"/>
            </a:solidFill>
            <a:ln w="19050" cap="flat" cmpd="sng">
              <a:solidFill>
                <a:schemeClr val="dk2"/>
              </a:solidFill>
              <a:prstDash val="solid"/>
              <a:round/>
              <a:headEnd type="none" w="sm" len="sm"/>
              <a:tailEnd type="none" w="sm" len="sm"/>
            </a:ln>
          </p:spPr>
          <p:txBody>
            <a:bodyPr spcFirstLastPara="1" wrap="square" lIns="130027" tIns="130027" rIns="130027" bIns="130027" anchor="ctr" anchorCtr="0">
              <a:noAutofit/>
            </a:bodyPr>
            <a:lstStyle/>
            <a:p>
              <a:pPr algn="l" rtl="0"/>
              <a:endParaRPr sz="5120" dirty="0"/>
            </a:p>
          </p:txBody>
        </p:sp>
      </p:grpSp>
      <p:pic>
        <p:nvPicPr>
          <p:cNvPr id="6" name="صورة 5" descr="صورة تحتوي على نبات, شجرة, راحة اليد&#10;&#10;تم إنشاء الوصف تلقائياً">
            <a:extLst>
              <a:ext uri="{FF2B5EF4-FFF2-40B4-BE49-F238E27FC236}">
                <a16:creationId xmlns:a16="http://schemas.microsoft.com/office/drawing/2014/main" id="{D9AC562E-7C8B-4AE3-AEFA-88F013416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609" y="697044"/>
            <a:ext cx="2802715" cy="1346759"/>
          </a:xfrm>
          <a:prstGeom prst="rect">
            <a:avLst/>
          </a:prstGeom>
        </p:spPr>
      </p:pic>
      <p:pic>
        <p:nvPicPr>
          <p:cNvPr id="13" name="صورة 12">
            <a:extLst>
              <a:ext uri="{FF2B5EF4-FFF2-40B4-BE49-F238E27FC236}">
                <a16:creationId xmlns:a16="http://schemas.microsoft.com/office/drawing/2014/main" id="{3733A8FB-1801-8209-22C5-61F2E86AF7E5}"/>
              </a:ext>
            </a:extLst>
          </p:cNvPr>
          <p:cNvPicPr>
            <a:picLocks noChangeAspect="1"/>
          </p:cNvPicPr>
          <p:nvPr/>
        </p:nvPicPr>
        <p:blipFill rotWithShape="1">
          <a:blip r:embed="rId4"/>
          <a:srcRect l="16048" t="28587" r="9752" b="12645"/>
          <a:stretch/>
        </p:blipFill>
        <p:spPr>
          <a:xfrm>
            <a:off x="2479027" y="2581394"/>
            <a:ext cx="13091991" cy="5823898"/>
          </a:xfrm>
          <a:prstGeom prst="rect">
            <a:avLst/>
          </a:prstGeom>
        </p:spPr>
      </p:pic>
    </p:spTree>
    <p:extLst>
      <p:ext uri="{BB962C8B-B14F-4D97-AF65-F5344CB8AC3E}">
        <p14:creationId xmlns:p14="http://schemas.microsoft.com/office/powerpoint/2010/main" val="3956730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3;p35">
            <a:extLst>
              <a:ext uri="{FF2B5EF4-FFF2-40B4-BE49-F238E27FC236}">
                <a16:creationId xmlns:a16="http://schemas.microsoft.com/office/drawing/2014/main" id="{CE1551C3-080C-C6C1-1EB4-E85F1EB65B16}"/>
              </a:ext>
            </a:extLst>
          </p:cNvPr>
          <p:cNvSpPr txBox="1">
            <a:spLocks/>
          </p:cNvSpPr>
          <p:nvPr/>
        </p:nvSpPr>
        <p:spPr>
          <a:xfrm>
            <a:off x="581891" y="930877"/>
            <a:ext cx="16112079" cy="1085976"/>
          </a:xfrm>
          <a:prstGeom prst="rect">
            <a:avLst/>
          </a:prstGeom>
        </p:spPr>
        <p:txBody>
          <a:bodyPr spcFirstLastPara="1" wrap="square" lIns="173363" tIns="173363" rIns="173363" bIns="173363" anchor="ctr" anchorCtr="0">
            <a:noAutofit/>
          </a:bodyPr>
          <a:lstStyle>
            <a:lvl1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1pPr>
            <a:lvl2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2pPr>
            <a:lvl3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3pPr>
            <a:lvl4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4pPr>
            <a:lvl5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5pPr>
            <a:lvl6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6pPr>
            <a:lvl7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7pPr>
            <a:lvl8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8pPr>
            <a:lvl9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9pPr>
          </a:lstStyle>
          <a:p>
            <a:pPr hangingPunct="1"/>
            <a:r>
              <a:rPr lang="ar-SA" sz="5400" b="1" dirty="0">
                <a:solidFill>
                  <a:schemeClr val="accent5">
                    <a:lumMod val="50000"/>
                  </a:schemeClr>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طالبتي المبدعة ماذا تعرفين عن الصحابي الجليل </a:t>
            </a:r>
          </a:p>
          <a:p>
            <a:pPr hangingPunct="1"/>
            <a:r>
              <a:rPr lang="ar-SA" sz="5400" b="1" dirty="0">
                <a:solidFill>
                  <a:schemeClr val="accent5">
                    <a:lumMod val="50000"/>
                  </a:schemeClr>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أبو هريره من خلال خبراتك السابقة </a:t>
            </a:r>
          </a:p>
        </p:txBody>
      </p:sp>
      <p:grpSp>
        <p:nvGrpSpPr>
          <p:cNvPr id="3" name="Google Shape;964;p35">
            <a:extLst>
              <a:ext uri="{FF2B5EF4-FFF2-40B4-BE49-F238E27FC236}">
                <a16:creationId xmlns:a16="http://schemas.microsoft.com/office/drawing/2014/main" id="{354EACD8-25DF-6FDE-C6D6-8CC8F78DAACD}"/>
              </a:ext>
            </a:extLst>
          </p:cNvPr>
          <p:cNvGrpSpPr/>
          <p:nvPr/>
        </p:nvGrpSpPr>
        <p:grpSpPr>
          <a:xfrm>
            <a:off x="8213513" y="3471575"/>
            <a:ext cx="5168727" cy="4286409"/>
            <a:chOff x="4137960" y="1651938"/>
            <a:chExt cx="2725779" cy="2260480"/>
          </a:xfrm>
        </p:grpSpPr>
        <p:sp>
          <p:nvSpPr>
            <p:cNvPr id="4" name="Google Shape;965;p35">
              <a:extLst>
                <a:ext uri="{FF2B5EF4-FFF2-40B4-BE49-F238E27FC236}">
                  <a16:creationId xmlns:a16="http://schemas.microsoft.com/office/drawing/2014/main" id="{ECEC2E65-4D63-48BF-D11E-7BE4FA834C4F}"/>
                </a:ext>
              </a:extLst>
            </p:cNvPr>
            <p:cNvSpPr/>
            <p:nvPr/>
          </p:nvSpPr>
          <p:spPr>
            <a:xfrm>
              <a:off x="4750995" y="1651938"/>
              <a:ext cx="1483967" cy="1057894"/>
            </a:xfrm>
            <a:custGeom>
              <a:avLst/>
              <a:gdLst>
                <a:gd name="connsiteX0" fmla="*/ 842909 w 1483967"/>
                <a:gd name="connsiteY0" fmla="*/ 17 h 1057894"/>
                <a:gd name="connsiteX1" fmla="*/ 456479 w 1483967"/>
                <a:gd name="connsiteY1" fmla="*/ 69980 h 1057894"/>
                <a:gd name="connsiteX2" fmla="*/ 17 w 1483967"/>
                <a:gd name="connsiteY2" fmla="*/ 258037 h 1057894"/>
                <a:gd name="connsiteX3" fmla="*/ 527192 w 1483967"/>
                <a:gd name="connsiteY3" fmla="*/ 673953 h 1057894"/>
                <a:gd name="connsiteX4" fmla="*/ 1013815 w 1483967"/>
                <a:gd name="connsiteY4" fmla="*/ 1057876 h 1057894"/>
                <a:gd name="connsiteX5" fmla="*/ 1483949 w 1483967"/>
                <a:gd name="connsiteY5" fmla="*/ 750733 h 1057894"/>
                <a:gd name="connsiteX6" fmla="*/ 842909 w 1483967"/>
                <a:gd name="connsiteY6" fmla="*/ 17 h 105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3967" h="1057894" fill="none" extrusionOk="0">
                  <a:moveTo>
                    <a:pt x="842909" y="17"/>
                  </a:moveTo>
                  <a:cubicBezTo>
                    <a:pt x="735550" y="1332"/>
                    <a:pt x="608980" y="33209"/>
                    <a:pt x="456479" y="69980"/>
                  </a:cubicBezTo>
                  <a:cubicBezTo>
                    <a:pt x="277657" y="147699"/>
                    <a:pt x="131881" y="223823"/>
                    <a:pt x="17" y="258037"/>
                  </a:cubicBezTo>
                  <a:cubicBezTo>
                    <a:pt x="246922" y="484377"/>
                    <a:pt x="330065" y="552596"/>
                    <a:pt x="527192" y="673953"/>
                  </a:cubicBezTo>
                  <a:cubicBezTo>
                    <a:pt x="724319" y="795310"/>
                    <a:pt x="899874" y="968834"/>
                    <a:pt x="1013815" y="1057876"/>
                  </a:cubicBezTo>
                  <a:cubicBezTo>
                    <a:pt x="1100797" y="981295"/>
                    <a:pt x="1352915" y="845667"/>
                    <a:pt x="1483949" y="750733"/>
                  </a:cubicBezTo>
                  <a:cubicBezTo>
                    <a:pt x="1431841" y="372939"/>
                    <a:pt x="1241118" y="-1607"/>
                    <a:pt x="842909" y="17"/>
                  </a:cubicBezTo>
                  <a:close/>
                </a:path>
                <a:path w="1483967" h="1057894" stroke="0" extrusionOk="0">
                  <a:moveTo>
                    <a:pt x="842909" y="17"/>
                  </a:moveTo>
                  <a:cubicBezTo>
                    <a:pt x="726505" y="4945"/>
                    <a:pt x="608495" y="20620"/>
                    <a:pt x="456479" y="69980"/>
                  </a:cubicBezTo>
                  <a:cubicBezTo>
                    <a:pt x="297227" y="156444"/>
                    <a:pt x="130149" y="182786"/>
                    <a:pt x="17" y="258037"/>
                  </a:cubicBezTo>
                  <a:cubicBezTo>
                    <a:pt x="153457" y="413500"/>
                    <a:pt x="273332" y="470304"/>
                    <a:pt x="496778" y="649958"/>
                  </a:cubicBezTo>
                  <a:cubicBezTo>
                    <a:pt x="720224" y="829612"/>
                    <a:pt x="896008" y="942482"/>
                    <a:pt x="1013815" y="1057876"/>
                  </a:cubicBezTo>
                  <a:cubicBezTo>
                    <a:pt x="1209502" y="931543"/>
                    <a:pt x="1326208" y="821172"/>
                    <a:pt x="1483949" y="750733"/>
                  </a:cubicBezTo>
                  <a:cubicBezTo>
                    <a:pt x="1409226" y="333448"/>
                    <a:pt x="1292719" y="31917"/>
                    <a:pt x="842909" y="17"/>
                  </a:cubicBezTo>
                  <a:close/>
                </a:path>
              </a:pathLst>
            </a:custGeom>
            <a:solidFill>
              <a:schemeClr val="accent6">
                <a:lumMod val="20000"/>
                <a:lumOff val="80000"/>
              </a:schemeClr>
            </a:solidFill>
            <a:ln w="12700">
              <a:solidFill>
                <a:schemeClr val="tx1"/>
              </a:solidFill>
              <a:extLst>
                <a:ext uri="{C807C97D-BFC1-408E-A445-0C87EB9F89A2}">
                  <ask:lineSketchStyleProps xmlns:ask="http://schemas.microsoft.com/office/drawing/2018/sketchyshapes" sd="204079719">
                    <a:custGeom>
                      <a:avLst/>
                      <a:gdLst/>
                      <a:ahLst/>
                      <a:cxnLst/>
                      <a:rect l="l" t="t" r="r" b="b"/>
                      <a:pathLst>
                        <a:path w="85310" h="60816" extrusionOk="0">
                          <a:moveTo>
                            <a:pt x="48457" y="1"/>
                          </a:moveTo>
                          <a:cubicBezTo>
                            <a:pt x="42059" y="1"/>
                            <a:pt x="34689" y="1259"/>
                            <a:pt x="26242" y="4023"/>
                          </a:cubicBezTo>
                          <a:cubicBezTo>
                            <a:pt x="16039" y="7368"/>
                            <a:pt x="7347" y="10988"/>
                            <a:pt x="1" y="14834"/>
                          </a:cubicBezTo>
                          <a:lnTo>
                            <a:pt x="58282" y="60815"/>
                          </a:lnTo>
                          <a:lnTo>
                            <a:pt x="85309" y="43158"/>
                          </a:lnTo>
                          <a:cubicBezTo>
                            <a:pt x="83734" y="19405"/>
                            <a:pt x="73588" y="1"/>
                            <a:pt x="48457" y="1"/>
                          </a:cubicBezTo>
                          <a:close/>
                        </a:path>
                      </a:pathLst>
                    </a:custGeom>
                    <ask:type>
                      <ask:lineSketchFreehand/>
                    </ask:type>
                  </ask:lineSketchStyleProps>
                </a:ext>
              </a:extLst>
            </a:ln>
          </p:spPr>
          <p:txBody>
            <a:bodyPr spcFirstLastPara="1" wrap="square" lIns="173363" tIns="173363" rIns="173363" bIns="173363" anchor="ctr" anchorCtr="0">
              <a:noAutofit/>
            </a:bodyPr>
            <a:lstStyle/>
            <a:p>
              <a:pPr algn="l" rtl="0"/>
              <a:endParaRPr sz="3413" b="1" dirty="0">
                <a:solidFill>
                  <a:schemeClr val="accent1">
                    <a:lumMod val="50000"/>
                  </a:schemeClr>
                </a:solidFill>
                <a:latin typeface="29LT Zarid Serif Rg" panose="00000100000000000000" pitchFamily="2" charset="-78"/>
                <a:cs typeface="29LT Zarid Serif Rg" panose="00000100000000000000" pitchFamily="2" charset="-78"/>
              </a:endParaRPr>
            </a:p>
          </p:txBody>
        </p:sp>
        <p:sp>
          <p:nvSpPr>
            <p:cNvPr id="5" name="Google Shape;966;p35">
              <a:extLst>
                <a:ext uri="{FF2B5EF4-FFF2-40B4-BE49-F238E27FC236}">
                  <a16:creationId xmlns:a16="http://schemas.microsoft.com/office/drawing/2014/main" id="{80E0EED3-E248-C13F-680F-F62D7F57D86F}"/>
                </a:ext>
              </a:extLst>
            </p:cNvPr>
            <p:cNvSpPr/>
            <p:nvPr/>
          </p:nvSpPr>
          <p:spPr>
            <a:xfrm>
              <a:off x="4164053" y="2752676"/>
              <a:ext cx="1533874" cy="711856"/>
            </a:xfrm>
            <a:custGeom>
              <a:avLst/>
              <a:gdLst>
                <a:gd name="connsiteX0" fmla="*/ 17 w 1533874"/>
                <a:gd name="connsiteY0" fmla="*/ 17 h 711856"/>
                <a:gd name="connsiteX1" fmla="*/ 447155 w 1533874"/>
                <a:gd name="connsiteY1" fmla="*/ 711856 h 711856"/>
                <a:gd name="connsiteX2" fmla="*/ 990506 w 1533874"/>
                <a:gd name="connsiteY2" fmla="*/ 356450 h 711856"/>
                <a:gd name="connsiteX3" fmla="*/ 1533856 w 1533874"/>
                <a:gd name="connsiteY3" fmla="*/ 1043 h 711856"/>
                <a:gd name="connsiteX4" fmla="*/ 1007238 w 1533874"/>
                <a:gd name="connsiteY4" fmla="*/ 691 h 711856"/>
                <a:gd name="connsiteX5" fmla="*/ 511297 w 1533874"/>
                <a:gd name="connsiteY5" fmla="*/ 359 h 711856"/>
                <a:gd name="connsiteX6" fmla="*/ 17 w 1533874"/>
                <a:gd name="connsiteY6" fmla="*/ 17 h 71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874" h="711856" fill="none" extrusionOk="0">
                  <a:moveTo>
                    <a:pt x="17" y="17"/>
                  </a:moveTo>
                  <a:cubicBezTo>
                    <a:pt x="37181" y="251780"/>
                    <a:pt x="200211" y="524124"/>
                    <a:pt x="447155" y="711856"/>
                  </a:cubicBezTo>
                  <a:cubicBezTo>
                    <a:pt x="597837" y="634214"/>
                    <a:pt x="732600" y="495520"/>
                    <a:pt x="990506" y="356450"/>
                  </a:cubicBezTo>
                  <a:cubicBezTo>
                    <a:pt x="1248412" y="217380"/>
                    <a:pt x="1387911" y="99146"/>
                    <a:pt x="1533856" y="1043"/>
                  </a:cubicBezTo>
                  <a:cubicBezTo>
                    <a:pt x="1357037" y="-5035"/>
                    <a:pt x="1254903" y="-10382"/>
                    <a:pt x="1007238" y="691"/>
                  </a:cubicBezTo>
                  <a:cubicBezTo>
                    <a:pt x="759573" y="11763"/>
                    <a:pt x="663354" y="-11848"/>
                    <a:pt x="511297" y="359"/>
                  </a:cubicBezTo>
                  <a:cubicBezTo>
                    <a:pt x="359240" y="12566"/>
                    <a:pt x="107040" y="-15466"/>
                    <a:pt x="17" y="17"/>
                  </a:cubicBezTo>
                  <a:close/>
                </a:path>
                <a:path w="1533874" h="711856" stroke="0" extrusionOk="0">
                  <a:moveTo>
                    <a:pt x="17" y="17"/>
                  </a:moveTo>
                  <a:cubicBezTo>
                    <a:pt x="84515" y="306719"/>
                    <a:pt x="229462" y="450059"/>
                    <a:pt x="447155" y="711856"/>
                  </a:cubicBezTo>
                  <a:cubicBezTo>
                    <a:pt x="632737" y="594513"/>
                    <a:pt x="812455" y="476748"/>
                    <a:pt x="957904" y="377774"/>
                  </a:cubicBezTo>
                  <a:cubicBezTo>
                    <a:pt x="1103353" y="278800"/>
                    <a:pt x="1374169" y="95603"/>
                    <a:pt x="1533856" y="1043"/>
                  </a:cubicBezTo>
                  <a:cubicBezTo>
                    <a:pt x="1365174" y="-24035"/>
                    <a:pt x="1116425" y="17343"/>
                    <a:pt x="1007238" y="691"/>
                  </a:cubicBezTo>
                  <a:cubicBezTo>
                    <a:pt x="898051" y="-15961"/>
                    <a:pt x="673701" y="5749"/>
                    <a:pt x="511297" y="359"/>
                  </a:cubicBezTo>
                  <a:cubicBezTo>
                    <a:pt x="348893" y="-5031"/>
                    <a:pt x="246828" y="12444"/>
                    <a:pt x="17" y="17"/>
                  </a:cubicBezTo>
                  <a:close/>
                </a:path>
              </a:pathLst>
            </a:custGeom>
            <a:solidFill>
              <a:schemeClr val="accent6">
                <a:lumMod val="60000"/>
                <a:lumOff val="40000"/>
              </a:schemeClr>
            </a:solidFill>
            <a:ln w="12700">
              <a:solidFill>
                <a:schemeClr val="tx1"/>
              </a:solidFill>
              <a:extLst>
                <a:ext uri="{C807C97D-BFC1-408E-A445-0C87EB9F89A2}">
                  <ask:lineSketchStyleProps xmlns:ask="http://schemas.microsoft.com/office/drawing/2018/sketchyshapes" sd="1853984393">
                    <a:custGeom>
                      <a:avLst/>
                      <a:gdLst/>
                      <a:ahLst/>
                      <a:cxnLst/>
                      <a:rect l="l" t="t" r="r" b="b"/>
                      <a:pathLst>
                        <a:path w="88179" h="40923" extrusionOk="0">
                          <a:moveTo>
                            <a:pt x="1" y="1"/>
                          </a:moveTo>
                          <a:cubicBezTo>
                            <a:pt x="1953" y="14836"/>
                            <a:pt x="12347" y="29290"/>
                            <a:pt x="25706" y="40923"/>
                          </a:cubicBezTo>
                          <a:lnTo>
                            <a:pt x="88178" y="60"/>
                          </a:lnTo>
                          <a:lnTo>
                            <a:pt x="1" y="1"/>
                          </a:lnTo>
                          <a:close/>
                        </a:path>
                      </a:pathLst>
                    </a:custGeom>
                    <ask:type>
                      <ask:lineSketchFreehand/>
                    </ask:type>
                  </ask:lineSketchStyleProps>
                </a:ext>
              </a:extLst>
            </a:ln>
          </p:spPr>
          <p:txBody>
            <a:bodyPr spcFirstLastPara="1" wrap="square" lIns="173363" tIns="173363" rIns="173363" bIns="173363" anchor="ctr" anchorCtr="0">
              <a:noAutofit/>
            </a:bodyPr>
            <a:lstStyle/>
            <a:p>
              <a:pPr algn="l" rtl="0"/>
              <a:endParaRPr sz="3413" b="1" dirty="0">
                <a:solidFill>
                  <a:schemeClr val="accent1">
                    <a:lumMod val="50000"/>
                  </a:schemeClr>
                </a:solidFill>
                <a:latin typeface="29LT Zarid Serif Rg" panose="00000100000000000000" pitchFamily="2" charset="-78"/>
                <a:cs typeface="29LT Zarid Serif Rg" panose="00000100000000000000" pitchFamily="2" charset="-78"/>
              </a:endParaRPr>
            </a:p>
          </p:txBody>
        </p:sp>
        <p:sp>
          <p:nvSpPr>
            <p:cNvPr id="6" name="Google Shape;967;p35">
              <a:extLst>
                <a:ext uri="{FF2B5EF4-FFF2-40B4-BE49-F238E27FC236}">
                  <a16:creationId xmlns:a16="http://schemas.microsoft.com/office/drawing/2014/main" id="{BCE64E58-CAB7-9578-0DE6-877E9D10999D}"/>
                </a:ext>
              </a:extLst>
            </p:cNvPr>
            <p:cNvSpPr/>
            <p:nvPr/>
          </p:nvSpPr>
          <p:spPr>
            <a:xfrm>
              <a:off x="4637301" y="2753929"/>
              <a:ext cx="1534691" cy="1158490"/>
            </a:xfrm>
            <a:custGeom>
              <a:avLst/>
              <a:gdLst>
                <a:gd name="connsiteX0" fmla="*/ 1120881 w 1534691"/>
                <a:gd name="connsiteY0" fmla="*/ 0 h 1158490"/>
                <a:gd name="connsiteX1" fmla="*/ 560441 w 1534691"/>
                <a:gd name="connsiteY1" fmla="*/ 366382 h 1158490"/>
                <a:gd name="connsiteX2" fmla="*/ 0 w 1534691"/>
                <a:gd name="connsiteY2" fmla="*/ 732764 h 1158490"/>
                <a:gd name="connsiteX3" fmla="*/ 944965 w 1534691"/>
                <a:gd name="connsiteY3" fmla="*/ 1158490 h 1158490"/>
                <a:gd name="connsiteX4" fmla="*/ 1146156 w 1534691"/>
                <a:gd name="connsiteY4" fmla="*/ 1107209 h 1158490"/>
                <a:gd name="connsiteX5" fmla="*/ 1534691 w 1534691"/>
                <a:gd name="connsiteY5" fmla="*/ 319372 h 1158490"/>
                <a:gd name="connsiteX6" fmla="*/ 1129787 w 1534691"/>
                <a:gd name="connsiteY6" fmla="*/ 0 h 1158490"/>
                <a:gd name="connsiteX7" fmla="*/ 1120881 w 1534691"/>
                <a:gd name="connsiteY7" fmla="*/ 0 h 115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4691" h="1158490" fill="none" extrusionOk="0">
                  <a:moveTo>
                    <a:pt x="1120881" y="0"/>
                  </a:moveTo>
                  <a:cubicBezTo>
                    <a:pt x="977873" y="120679"/>
                    <a:pt x="798858" y="177254"/>
                    <a:pt x="560441" y="366382"/>
                  </a:cubicBezTo>
                  <a:cubicBezTo>
                    <a:pt x="322024" y="555510"/>
                    <a:pt x="150999" y="611973"/>
                    <a:pt x="0" y="732764"/>
                  </a:cubicBezTo>
                  <a:cubicBezTo>
                    <a:pt x="284981" y="948387"/>
                    <a:pt x="623867" y="1162297"/>
                    <a:pt x="944965" y="1158490"/>
                  </a:cubicBezTo>
                  <a:cubicBezTo>
                    <a:pt x="1022977" y="1145033"/>
                    <a:pt x="1098409" y="1135870"/>
                    <a:pt x="1146156" y="1107209"/>
                  </a:cubicBezTo>
                  <a:cubicBezTo>
                    <a:pt x="1265670" y="1055138"/>
                    <a:pt x="1438493" y="763091"/>
                    <a:pt x="1534691" y="319372"/>
                  </a:cubicBezTo>
                  <a:cubicBezTo>
                    <a:pt x="1364760" y="157062"/>
                    <a:pt x="1283117" y="109216"/>
                    <a:pt x="1129787" y="0"/>
                  </a:cubicBezTo>
                  <a:cubicBezTo>
                    <a:pt x="1126900" y="-289"/>
                    <a:pt x="1124815" y="261"/>
                    <a:pt x="1120881" y="0"/>
                  </a:cubicBezTo>
                  <a:close/>
                </a:path>
                <a:path w="1534691" h="1158490" stroke="0" extrusionOk="0">
                  <a:moveTo>
                    <a:pt x="1120881" y="0"/>
                  </a:moveTo>
                  <a:cubicBezTo>
                    <a:pt x="953432" y="100433"/>
                    <a:pt x="818304" y="211415"/>
                    <a:pt x="571649" y="359054"/>
                  </a:cubicBezTo>
                  <a:cubicBezTo>
                    <a:pt x="324995" y="506693"/>
                    <a:pt x="192361" y="620482"/>
                    <a:pt x="0" y="732764"/>
                  </a:cubicBezTo>
                  <a:cubicBezTo>
                    <a:pt x="321750" y="971293"/>
                    <a:pt x="667959" y="1137805"/>
                    <a:pt x="944965" y="1158490"/>
                  </a:cubicBezTo>
                  <a:cubicBezTo>
                    <a:pt x="1035721" y="1163351"/>
                    <a:pt x="1089364" y="1137012"/>
                    <a:pt x="1146156" y="1107209"/>
                  </a:cubicBezTo>
                  <a:cubicBezTo>
                    <a:pt x="1283539" y="947920"/>
                    <a:pt x="1489322" y="643296"/>
                    <a:pt x="1534691" y="319372"/>
                  </a:cubicBezTo>
                  <a:cubicBezTo>
                    <a:pt x="1457112" y="245904"/>
                    <a:pt x="1329633" y="133907"/>
                    <a:pt x="1129787" y="0"/>
                  </a:cubicBezTo>
                  <a:cubicBezTo>
                    <a:pt x="1127628" y="-18"/>
                    <a:pt x="1125275" y="-307"/>
                    <a:pt x="1120881" y="0"/>
                  </a:cubicBezTo>
                  <a:close/>
                </a:path>
              </a:pathLst>
            </a:custGeom>
            <a:solidFill>
              <a:schemeClr val="accent5">
                <a:lumMod val="20000"/>
                <a:lumOff val="80000"/>
              </a:schemeClr>
            </a:solidFill>
            <a:ln w="12700">
              <a:solidFill>
                <a:schemeClr val="tx1"/>
              </a:solidFill>
              <a:extLst>
                <a:ext uri="{C807C97D-BFC1-408E-A445-0C87EB9F89A2}">
                  <ask:lineSketchStyleProps xmlns:ask="http://schemas.microsoft.com/office/drawing/2018/sketchyshapes" sd="4256878995">
                    <a:custGeom>
                      <a:avLst/>
                      <a:gdLst/>
                      <a:ahLst/>
                      <a:cxnLst/>
                      <a:rect l="l" t="t" r="r" b="b"/>
                      <a:pathLst>
                        <a:path w="88226" h="66599" extrusionOk="0">
                          <a:moveTo>
                            <a:pt x="64437" y="0"/>
                          </a:moveTo>
                          <a:lnTo>
                            <a:pt x="0" y="42125"/>
                          </a:lnTo>
                          <a:cubicBezTo>
                            <a:pt x="17390" y="56746"/>
                            <a:pt x="39311" y="66599"/>
                            <a:pt x="54324" y="66599"/>
                          </a:cubicBezTo>
                          <a:cubicBezTo>
                            <a:pt x="58945" y="66599"/>
                            <a:pt x="62911" y="65666"/>
                            <a:pt x="65890" y="63651"/>
                          </a:cubicBezTo>
                          <a:cubicBezTo>
                            <a:pt x="74474" y="57841"/>
                            <a:pt x="83332" y="39422"/>
                            <a:pt x="88226" y="18360"/>
                          </a:cubicBezTo>
                          <a:lnTo>
                            <a:pt x="64949" y="0"/>
                          </a:lnTo>
                          <a:close/>
                        </a:path>
                      </a:pathLst>
                    </a:custGeom>
                    <ask:type>
                      <ask:lineSketchFreehand/>
                    </ask:type>
                  </ask:lineSketchStyleProps>
                </a:ext>
              </a:extLst>
            </a:ln>
          </p:spPr>
          <p:txBody>
            <a:bodyPr spcFirstLastPara="1" wrap="square" lIns="173363" tIns="173363" rIns="173363" bIns="173363" anchor="ctr" anchorCtr="0">
              <a:noAutofit/>
            </a:bodyPr>
            <a:lstStyle/>
            <a:p>
              <a:pPr algn="l" rtl="0"/>
              <a:endParaRPr sz="3413" b="1" dirty="0">
                <a:solidFill>
                  <a:schemeClr val="accent1">
                    <a:lumMod val="50000"/>
                  </a:schemeClr>
                </a:solidFill>
                <a:latin typeface="29LT Zarid Serif Rg" panose="00000100000000000000" pitchFamily="2" charset="-78"/>
                <a:cs typeface="29LT Zarid Serif Rg" panose="00000100000000000000" pitchFamily="2" charset="-78"/>
              </a:endParaRPr>
            </a:p>
          </p:txBody>
        </p:sp>
        <p:sp>
          <p:nvSpPr>
            <p:cNvPr id="7" name="Google Shape;968;p35">
              <a:extLst>
                <a:ext uri="{FF2B5EF4-FFF2-40B4-BE49-F238E27FC236}">
                  <a16:creationId xmlns:a16="http://schemas.microsoft.com/office/drawing/2014/main" id="{10ABCB9C-7CE8-EFF7-C09B-ACF9CB2C0264}"/>
                </a:ext>
              </a:extLst>
            </p:cNvPr>
            <p:cNvSpPr/>
            <p:nvPr/>
          </p:nvSpPr>
          <p:spPr>
            <a:xfrm>
              <a:off x="4137960" y="1926936"/>
              <a:ext cx="1587102" cy="793664"/>
            </a:xfrm>
            <a:custGeom>
              <a:avLst/>
              <a:gdLst>
                <a:gd name="connsiteX0" fmla="*/ 581149 w 1587102"/>
                <a:gd name="connsiteY0" fmla="*/ 17 h 793664"/>
                <a:gd name="connsiteX1" fmla="*/ 22578 w 1587102"/>
                <a:gd name="connsiteY1" fmla="*/ 792411 h 793664"/>
                <a:gd name="connsiteX2" fmla="*/ 575370 w 1587102"/>
                <a:gd name="connsiteY2" fmla="*/ 792847 h 793664"/>
                <a:gd name="connsiteX3" fmla="*/ 1128162 w 1587102"/>
                <a:gd name="connsiteY3" fmla="*/ 793284 h 793664"/>
                <a:gd name="connsiteX4" fmla="*/ 1587084 w 1587102"/>
                <a:gd name="connsiteY4" fmla="*/ 793646 h 793664"/>
                <a:gd name="connsiteX5" fmla="*/ 1063998 w 1587102"/>
                <a:gd name="connsiteY5" fmla="*/ 380959 h 793664"/>
                <a:gd name="connsiteX6" fmla="*/ 581149 w 1587102"/>
                <a:gd name="connsiteY6" fmla="*/ 17 h 79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102" h="793664" fill="none" extrusionOk="0">
                  <a:moveTo>
                    <a:pt x="581149" y="17"/>
                  </a:moveTo>
                  <a:cubicBezTo>
                    <a:pt x="135568" y="301572"/>
                    <a:pt x="36294" y="543207"/>
                    <a:pt x="22578" y="792411"/>
                  </a:cubicBezTo>
                  <a:cubicBezTo>
                    <a:pt x="265972" y="791321"/>
                    <a:pt x="310874" y="793291"/>
                    <a:pt x="575370" y="792847"/>
                  </a:cubicBezTo>
                  <a:cubicBezTo>
                    <a:pt x="839866" y="792404"/>
                    <a:pt x="986726" y="799058"/>
                    <a:pt x="1128162" y="793284"/>
                  </a:cubicBezTo>
                  <a:cubicBezTo>
                    <a:pt x="1269598" y="787509"/>
                    <a:pt x="1368605" y="787885"/>
                    <a:pt x="1587084" y="793646"/>
                  </a:cubicBezTo>
                  <a:cubicBezTo>
                    <a:pt x="1482289" y="684639"/>
                    <a:pt x="1278633" y="520166"/>
                    <a:pt x="1063998" y="380959"/>
                  </a:cubicBezTo>
                  <a:cubicBezTo>
                    <a:pt x="849363" y="241752"/>
                    <a:pt x="694107" y="70267"/>
                    <a:pt x="581149" y="17"/>
                  </a:cubicBezTo>
                  <a:close/>
                </a:path>
                <a:path w="1587102" h="793664" stroke="0" extrusionOk="0">
                  <a:moveTo>
                    <a:pt x="581149" y="17"/>
                  </a:moveTo>
                  <a:cubicBezTo>
                    <a:pt x="166262" y="258944"/>
                    <a:pt x="37427" y="525499"/>
                    <a:pt x="22578" y="792411"/>
                  </a:cubicBezTo>
                  <a:cubicBezTo>
                    <a:pt x="174852" y="781224"/>
                    <a:pt x="362801" y="771267"/>
                    <a:pt x="544080" y="792823"/>
                  </a:cubicBezTo>
                  <a:cubicBezTo>
                    <a:pt x="725359" y="814379"/>
                    <a:pt x="876853" y="808893"/>
                    <a:pt x="1018647" y="793197"/>
                  </a:cubicBezTo>
                  <a:cubicBezTo>
                    <a:pt x="1160441" y="777501"/>
                    <a:pt x="1393847" y="808783"/>
                    <a:pt x="1587084" y="793646"/>
                  </a:cubicBezTo>
                  <a:cubicBezTo>
                    <a:pt x="1450354" y="671396"/>
                    <a:pt x="1279241" y="520363"/>
                    <a:pt x="1094176" y="404768"/>
                  </a:cubicBezTo>
                  <a:cubicBezTo>
                    <a:pt x="909111" y="289173"/>
                    <a:pt x="686320" y="108310"/>
                    <a:pt x="581149" y="17"/>
                  </a:cubicBezTo>
                  <a:close/>
                </a:path>
              </a:pathLst>
            </a:custGeom>
            <a:solidFill>
              <a:schemeClr val="accent6">
                <a:lumMod val="40000"/>
                <a:lumOff val="60000"/>
              </a:schemeClr>
            </a:solidFill>
            <a:ln w="12700">
              <a:solidFill>
                <a:schemeClr val="tx1"/>
              </a:solidFill>
              <a:extLst>
                <a:ext uri="{C807C97D-BFC1-408E-A445-0C87EB9F89A2}">
                  <ask:lineSketchStyleProps xmlns:ask="http://schemas.microsoft.com/office/drawing/2018/sketchyshapes" sd="2874663904">
                    <a:custGeom>
                      <a:avLst/>
                      <a:gdLst/>
                      <a:ahLst/>
                      <a:cxnLst/>
                      <a:rect l="l" t="t" r="r" b="b"/>
                      <a:pathLst>
                        <a:path w="91239" h="45626" extrusionOk="0">
                          <a:moveTo>
                            <a:pt x="33409" y="1"/>
                          </a:moveTo>
                          <a:cubicBezTo>
                            <a:pt x="8513" y="13574"/>
                            <a:pt x="0" y="29731"/>
                            <a:pt x="1298" y="45554"/>
                          </a:cubicBezTo>
                          <a:lnTo>
                            <a:pt x="91238" y="45625"/>
                          </a:lnTo>
                          <a:lnTo>
                            <a:pt x="33409" y="1"/>
                          </a:lnTo>
                          <a:close/>
                        </a:path>
                      </a:pathLst>
                    </a:custGeom>
                    <ask:type>
                      <ask:lineSketchFreehand/>
                    </ask:type>
                  </ask:lineSketchStyleProps>
                </a:ext>
              </a:extLst>
            </a:ln>
          </p:spPr>
          <p:txBody>
            <a:bodyPr spcFirstLastPara="1" wrap="square" lIns="173363" tIns="173363" rIns="173363" bIns="173363" anchor="ctr" anchorCtr="0">
              <a:noAutofit/>
            </a:bodyPr>
            <a:lstStyle/>
            <a:p>
              <a:pPr algn="l" rtl="0"/>
              <a:endParaRPr sz="3413" b="1" dirty="0">
                <a:solidFill>
                  <a:schemeClr val="accent1">
                    <a:lumMod val="50000"/>
                  </a:schemeClr>
                </a:solidFill>
                <a:latin typeface="29LT Zarid Serif Rg" panose="00000100000000000000" pitchFamily="2" charset="-78"/>
                <a:cs typeface="29LT Zarid Serif Rg" panose="00000100000000000000" pitchFamily="2" charset="-78"/>
              </a:endParaRPr>
            </a:p>
          </p:txBody>
        </p:sp>
        <p:sp>
          <p:nvSpPr>
            <p:cNvPr id="8" name="Google Shape;969;p35">
              <a:extLst>
                <a:ext uri="{FF2B5EF4-FFF2-40B4-BE49-F238E27FC236}">
                  <a16:creationId xmlns:a16="http://schemas.microsoft.com/office/drawing/2014/main" id="{F47B31E3-04EE-E124-78DF-FE2AC2C6B6DA}"/>
                </a:ext>
              </a:extLst>
            </p:cNvPr>
            <p:cNvSpPr/>
            <p:nvPr/>
          </p:nvSpPr>
          <p:spPr>
            <a:xfrm>
              <a:off x="4432562" y="1988862"/>
              <a:ext cx="2431177" cy="1517053"/>
            </a:xfrm>
            <a:custGeom>
              <a:avLst/>
              <a:gdLst>
                <a:gd name="connsiteX0" fmla="*/ 1729619 w 2431177"/>
                <a:gd name="connsiteY0" fmla="*/ 17 h 1517053"/>
                <a:gd name="connsiteX1" fmla="*/ 1470190 w 2431177"/>
                <a:gd name="connsiteY1" fmla="*/ 47036 h 1517053"/>
                <a:gd name="connsiteX2" fmla="*/ 1721652 w 2431177"/>
                <a:gd name="connsiteY2" fmla="*/ 1517053 h 1517053"/>
                <a:gd name="connsiteX3" fmla="*/ 1856446 w 2431177"/>
                <a:gd name="connsiteY3" fmla="*/ 1482697 h 1517053"/>
                <a:gd name="connsiteX4" fmla="*/ 1729619 w 2431177"/>
                <a:gd name="connsiteY4" fmla="*/ 17 h 151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177" h="1517053" fill="none" extrusionOk="0">
                  <a:moveTo>
                    <a:pt x="1729619" y="17"/>
                  </a:moveTo>
                  <a:cubicBezTo>
                    <a:pt x="1644926" y="19427"/>
                    <a:pt x="1569797" y="10326"/>
                    <a:pt x="1470190" y="47036"/>
                  </a:cubicBezTo>
                  <a:cubicBezTo>
                    <a:pt x="86840" y="556470"/>
                    <a:pt x="1216807" y="1501897"/>
                    <a:pt x="1721652" y="1517053"/>
                  </a:cubicBezTo>
                  <a:cubicBezTo>
                    <a:pt x="1778183" y="1511332"/>
                    <a:pt x="1822669" y="1506772"/>
                    <a:pt x="1856446" y="1482697"/>
                  </a:cubicBezTo>
                  <a:cubicBezTo>
                    <a:pt x="2210134" y="1400174"/>
                    <a:pt x="2401830" y="153654"/>
                    <a:pt x="1729619" y="17"/>
                  </a:cubicBezTo>
                  <a:close/>
                </a:path>
                <a:path w="2431177" h="1517053" stroke="0" extrusionOk="0">
                  <a:moveTo>
                    <a:pt x="1729619" y="17"/>
                  </a:moveTo>
                  <a:cubicBezTo>
                    <a:pt x="1639986" y="-4425"/>
                    <a:pt x="1568229" y="17866"/>
                    <a:pt x="1470190" y="47036"/>
                  </a:cubicBezTo>
                  <a:cubicBezTo>
                    <a:pt x="85432" y="596544"/>
                    <a:pt x="1256877" y="1449252"/>
                    <a:pt x="1721652" y="1517053"/>
                  </a:cubicBezTo>
                  <a:cubicBezTo>
                    <a:pt x="1781475" y="1523942"/>
                    <a:pt x="1824778" y="1501181"/>
                    <a:pt x="1856446" y="1482697"/>
                  </a:cubicBezTo>
                  <a:cubicBezTo>
                    <a:pt x="2165301" y="1265668"/>
                    <a:pt x="2364902" y="51583"/>
                    <a:pt x="1729619" y="17"/>
                  </a:cubicBezTo>
                  <a:close/>
                </a:path>
              </a:pathLst>
            </a:custGeom>
            <a:solidFill>
              <a:schemeClr val="accent1">
                <a:lumMod val="60000"/>
                <a:lumOff val="40000"/>
              </a:schemeClr>
            </a:solidFill>
            <a:ln w="12700">
              <a:solidFill>
                <a:schemeClr val="tx1"/>
              </a:solidFill>
              <a:extLst>
                <a:ext uri="{C807C97D-BFC1-408E-A445-0C87EB9F89A2}">
                  <ask:lineSketchStyleProps xmlns:ask="http://schemas.microsoft.com/office/drawing/2018/sketchyshapes" sd="583039609">
                    <a:custGeom>
                      <a:avLst/>
                      <a:gdLst/>
                      <a:ahLst/>
                      <a:cxnLst/>
                      <a:rect l="l" t="t" r="r" b="b"/>
                      <a:pathLst>
                        <a:path w="139763" h="87212" extrusionOk="0">
                          <a:moveTo>
                            <a:pt x="99432" y="1"/>
                          </a:moveTo>
                          <a:cubicBezTo>
                            <a:pt x="95137" y="1"/>
                            <a:pt x="90189" y="846"/>
                            <a:pt x="84518" y="2704"/>
                          </a:cubicBezTo>
                          <a:cubicBezTo>
                            <a:pt x="0" y="30377"/>
                            <a:pt x="69449" y="87212"/>
                            <a:pt x="98974" y="87212"/>
                          </a:cubicBezTo>
                          <a:cubicBezTo>
                            <a:pt x="102071" y="87212"/>
                            <a:pt x="104728" y="86587"/>
                            <a:pt x="106723" y="85237"/>
                          </a:cubicBezTo>
                          <a:cubicBezTo>
                            <a:pt x="122562" y="74520"/>
                            <a:pt x="139762" y="1"/>
                            <a:pt x="99432" y="1"/>
                          </a:cubicBezTo>
                          <a:close/>
                        </a:path>
                      </a:pathLst>
                    </a:custGeom>
                    <ask:type>
                      <ask:lineSketchFreehand/>
                    </ask:type>
                  </ask:lineSketchStyleProps>
                </a:ext>
              </a:extLst>
            </a:ln>
          </p:spPr>
          <p:txBody>
            <a:bodyPr spcFirstLastPara="1" wrap="square" lIns="173363" tIns="173363" rIns="173363" bIns="173363" anchor="ctr" anchorCtr="0">
              <a:noAutofit/>
            </a:bodyPr>
            <a:lstStyle/>
            <a:p>
              <a:pPr algn="l" rtl="0"/>
              <a:endParaRPr sz="3413" b="1" dirty="0">
                <a:solidFill>
                  <a:schemeClr val="accent1">
                    <a:lumMod val="50000"/>
                  </a:schemeClr>
                </a:solidFill>
                <a:latin typeface="29LT Zarid Serif Rg" panose="00000100000000000000" pitchFamily="2" charset="-78"/>
                <a:cs typeface="29LT Zarid Serif Rg" panose="00000100000000000000" pitchFamily="2" charset="-78"/>
              </a:endParaRPr>
            </a:p>
          </p:txBody>
        </p:sp>
      </p:grpSp>
      <p:sp>
        <p:nvSpPr>
          <p:cNvPr id="9" name="Google Shape;971;p35">
            <a:extLst>
              <a:ext uri="{FF2B5EF4-FFF2-40B4-BE49-F238E27FC236}">
                <a16:creationId xmlns:a16="http://schemas.microsoft.com/office/drawing/2014/main" id="{C6E68097-FAE5-3843-8759-C40D442BCE66}"/>
              </a:ext>
            </a:extLst>
          </p:cNvPr>
          <p:cNvSpPr txBox="1">
            <a:spLocks/>
          </p:cNvSpPr>
          <p:nvPr/>
        </p:nvSpPr>
        <p:spPr>
          <a:xfrm>
            <a:off x="1526468" y="2720604"/>
            <a:ext cx="4957716" cy="782767"/>
          </a:xfrm>
          <a:prstGeom prst="rect">
            <a:avLst/>
          </a:prstGeom>
          <a:noFill/>
          <a:ln>
            <a:noFill/>
          </a:ln>
        </p:spPr>
        <p:txBody>
          <a:bodyPr spcFirstLastPara="1" wrap="square" lIns="173363" tIns="173363" rIns="173363" bIns="17336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r">
              <a:buNone/>
            </a:pPr>
            <a:r>
              <a:rPr lang="ar-SA" sz="3413" b="1" dirty="0">
                <a:latin typeface="29LT Zarid Serif Rg" panose="00000100000000000000" pitchFamily="2" charset="-78"/>
                <a:cs typeface="29LT Zarid Serif Rg" panose="00000100000000000000" pitchFamily="2" charset="-78"/>
              </a:rPr>
              <a:t>توفي سنه 57 </a:t>
            </a:r>
            <a:r>
              <a:rPr lang="ar-SA" sz="3413" b="1" dirty="0" err="1">
                <a:latin typeface="29LT Zarid Serif Rg" panose="00000100000000000000" pitchFamily="2" charset="-78"/>
                <a:cs typeface="29LT Zarid Serif Rg" panose="00000100000000000000" pitchFamily="2" charset="-78"/>
              </a:rPr>
              <a:t>للهجره</a:t>
            </a:r>
            <a:endParaRPr lang="ar-SA" sz="3413" b="1" dirty="0">
              <a:latin typeface="29LT Zarid Serif Rg" panose="00000100000000000000" pitchFamily="2" charset="-78"/>
              <a:cs typeface="29LT Zarid Serif Rg" panose="00000100000000000000" pitchFamily="2" charset="-78"/>
            </a:endParaRPr>
          </a:p>
        </p:txBody>
      </p:sp>
      <p:sp>
        <p:nvSpPr>
          <p:cNvPr id="10" name="Google Shape;973;p35">
            <a:extLst>
              <a:ext uri="{FF2B5EF4-FFF2-40B4-BE49-F238E27FC236}">
                <a16:creationId xmlns:a16="http://schemas.microsoft.com/office/drawing/2014/main" id="{159CA64B-629E-27B4-2DC0-8E565146E36B}"/>
              </a:ext>
            </a:extLst>
          </p:cNvPr>
          <p:cNvSpPr txBox="1">
            <a:spLocks/>
          </p:cNvSpPr>
          <p:nvPr/>
        </p:nvSpPr>
        <p:spPr>
          <a:xfrm>
            <a:off x="1302327" y="4042828"/>
            <a:ext cx="5275622" cy="782767"/>
          </a:xfrm>
          <a:prstGeom prst="rect">
            <a:avLst/>
          </a:prstGeom>
          <a:noFill/>
          <a:ln>
            <a:noFill/>
          </a:ln>
        </p:spPr>
        <p:txBody>
          <a:bodyPr spcFirstLastPara="1" wrap="square" lIns="173363" tIns="173363" rIns="173363" bIns="17336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r">
              <a:buNone/>
            </a:pPr>
            <a:r>
              <a:rPr lang="ar-SA" sz="3413" b="1" dirty="0">
                <a:latin typeface="29LT Zarid Serif Rg" panose="00000100000000000000" pitchFamily="2" charset="-78"/>
                <a:cs typeface="29LT Zarid Serif Rg" panose="00000100000000000000" pitchFamily="2" charset="-78"/>
              </a:rPr>
              <a:t>كان دائم الملازمة للنبي غليه السلام فحفظ عنه علما كثيراُ حتى صار من أكثر الصحابة رواية للحديث  </a:t>
            </a:r>
          </a:p>
        </p:txBody>
      </p:sp>
      <p:sp>
        <p:nvSpPr>
          <p:cNvPr id="11" name="Google Shape;975;p35">
            <a:extLst>
              <a:ext uri="{FF2B5EF4-FFF2-40B4-BE49-F238E27FC236}">
                <a16:creationId xmlns:a16="http://schemas.microsoft.com/office/drawing/2014/main" id="{1C292124-7A9A-57B7-E6C5-844EABB861A1}"/>
              </a:ext>
            </a:extLst>
          </p:cNvPr>
          <p:cNvSpPr txBox="1">
            <a:spLocks/>
          </p:cNvSpPr>
          <p:nvPr/>
        </p:nvSpPr>
        <p:spPr>
          <a:xfrm>
            <a:off x="2576869" y="6430051"/>
            <a:ext cx="4957716" cy="782767"/>
          </a:xfrm>
          <a:prstGeom prst="rect">
            <a:avLst/>
          </a:prstGeom>
          <a:noFill/>
          <a:ln>
            <a:noFill/>
          </a:ln>
        </p:spPr>
        <p:txBody>
          <a:bodyPr spcFirstLastPara="1" wrap="square" lIns="173363" tIns="173363" rIns="173363" bIns="17336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r">
              <a:buNone/>
            </a:pPr>
            <a:r>
              <a:rPr lang="ar-SA" sz="3413" b="1" dirty="0">
                <a:latin typeface="29LT Zarid Serif Rg" panose="00000100000000000000" pitchFamily="2" charset="-78"/>
                <a:cs typeface="29LT Zarid Serif Rg" panose="00000100000000000000" pitchFamily="2" charset="-78"/>
              </a:rPr>
              <a:t>أسلم في السنه </a:t>
            </a:r>
            <a:r>
              <a:rPr lang="ar-SA" sz="3413" b="1" dirty="0" err="1">
                <a:latin typeface="29LT Zarid Serif Rg" panose="00000100000000000000" pitchFamily="2" charset="-78"/>
                <a:cs typeface="29LT Zarid Serif Rg" panose="00000100000000000000" pitchFamily="2" charset="-78"/>
              </a:rPr>
              <a:t>السابعه</a:t>
            </a:r>
            <a:r>
              <a:rPr lang="ar-SA" sz="3413" b="1" dirty="0">
                <a:latin typeface="29LT Zarid Serif Rg" panose="00000100000000000000" pitchFamily="2" charset="-78"/>
                <a:cs typeface="29LT Zarid Serif Rg" panose="00000100000000000000" pitchFamily="2" charset="-78"/>
              </a:rPr>
              <a:t> </a:t>
            </a:r>
            <a:r>
              <a:rPr lang="ar-SA" sz="3413" b="1" dirty="0" err="1">
                <a:latin typeface="29LT Zarid Serif Rg" panose="00000100000000000000" pitchFamily="2" charset="-78"/>
                <a:cs typeface="29LT Zarid Serif Rg" panose="00000100000000000000" pitchFamily="2" charset="-78"/>
              </a:rPr>
              <a:t>للهجره</a:t>
            </a:r>
            <a:endParaRPr lang="ar-SA" sz="3413" b="1" dirty="0">
              <a:latin typeface="29LT Zarid Serif Rg" panose="00000100000000000000" pitchFamily="2" charset="-78"/>
              <a:cs typeface="29LT Zarid Serif Rg" panose="00000100000000000000" pitchFamily="2" charset="-78"/>
            </a:endParaRPr>
          </a:p>
        </p:txBody>
      </p:sp>
      <p:sp>
        <p:nvSpPr>
          <p:cNvPr id="12" name="Google Shape;977;p35">
            <a:extLst>
              <a:ext uri="{FF2B5EF4-FFF2-40B4-BE49-F238E27FC236}">
                <a16:creationId xmlns:a16="http://schemas.microsoft.com/office/drawing/2014/main" id="{7FBB5379-018C-0E1B-44BE-E617136681CE}"/>
              </a:ext>
            </a:extLst>
          </p:cNvPr>
          <p:cNvSpPr txBox="1">
            <a:spLocks/>
          </p:cNvSpPr>
          <p:nvPr/>
        </p:nvSpPr>
        <p:spPr>
          <a:xfrm>
            <a:off x="2523919" y="8039959"/>
            <a:ext cx="6106061" cy="782767"/>
          </a:xfrm>
          <a:prstGeom prst="rect">
            <a:avLst/>
          </a:prstGeom>
          <a:noFill/>
          <a:ln>
            <a:noFill/>
          </a:ln>
        </p:spPr>
        <p:txBody>
          <a:bodyPr spcFirstLastPara="1" wrap="square" lIns="173363" tIns="173363" rIns="173363" bIns="17336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r">
              <a:buNone/>
            </a:pPr>
            <a:r>
              <a:rPr lang="ar-SA" sz="3413" b="1" dirty="0">
                <a:latin typeface="29LT Zarid Serif Rg" panose="00000100000000000000" pitchFamily="2" charset="-78"/>
                <a:cs typeface="29LT Zarid Serif Rg" panose="00000100000000000000" pitchFamily="2" charset="-78"/>
              </a:rPr>
              <a:t>عبدالرحمن بن صخر الدوسي يكنى </a:t>
            </a:r>
          </a:p>
          <a:p>
            <a:pPr marL="0" indent="0" algn="r">
              <a:buNone/>
            </a:pPr>
            <a:r>
              <a:rPr lang="ar-SA" sz="3413" b="1" dirty="0">
                <a:latin typeface="29LT Zarid Serif Rg" panose="00000100000000000000" pitchFamily="2" charset="-78"/>
                <a:cs typeface="29LT Zarid Serif Rg" panose="00000100000000000000" pitchFamily="2" charset="-78"/>
              </a:rPr>
              <a:t>بأبي هريرة لهرة كان يحملها وهو صغير </a:t>
            </a:r>
          </a:p>
        </p:txBody>
      </p:sp>
      <p:sp>
        <p:nvSpPr>
          <p:cNvPr id="13" name="Google Shape;978;p35">
            <a:extLst>
              <a:ext uri="{FF2B5EF4-FFF2-40B4-BE49-F238E27FC236}">
                <a16:creationId xmlns:a16="http://schemas.microsoft.com/office/drawing/2014/main" id="{1461D1A9-6303-09D0-C82F-5A7B1007299F}"/>
              </a:ext>
            </a:extLst>
          </p:cNvPr>
          <p:cNvSpPr txBox="1">
            <a:spLocks/>
          </p:cNvSpPr>
          <p:nvPr/>
        </p:nvSpPr>
        <p:spPr>
          <a:xfrm>
            <a:off x="10271941" y="5005441"/>
            <a:ext cx="2586660" cy="782767"/>
          </a:xfrm>
          <a:prstGeom prst="rect">
            <a:avLst/>
          </a:prstGeom>
          <a:noFill/>
          <a:ln>
            <a:noFill/>
          </a:ln>
        </p:spPr>
        <p:txBody>
          <a:bodyPr spcFirstLastPara="1" wrap="square" lIns="173363" tIns="173363" rIns="173363" bIns="173363"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lgn="ctr">
              <a:buNone/>
            </a:pPr>
            <a:r>
              <a:rPr lang="ar-SA" sz="6258" b="1" dirty="0" err="1">
                <a:solidFill>
                  <a:schemeClr val="accent1">
                    <a:lumMod val="50000"/>
                  </a:schemeClr>
                </a:solidFill>
                <a:latin typeface="29LT Zarid Serif Rg" panose="00000100000000000000" pitchFamily="2" charset="-78"/>
                <a:ea typeface="Convergence"/>
                <a:cs typeface="29LT Zarid Serif Rg" panose="00000100000000000000" pitchFamily="2" charset="-78"/>
                <a:sym typeface="Convergence"/>
              </a:rPr>
              <a:t>أبوهريرة</a:t>
            </a:r>
            <a:r>
              <a:rPr lang="ar-SA" sz="6258" b="1" dirty="0">
                <a:solidFill>
                  <a:schemeClr val="accent1">
                    <a:lumMod val="50000"/>
                  </a:schemeClr>
                </a:solidFill>
                <a:latin typeface="29LT Zarid Serif Rg" panose="00000100000000000000" pitchFamily="2" charset="-78"/>
                <a:ea typeface="Convergence"/>
                <a:cs typeface="29LT Zarid Serif Rg" panose="00000100000000000000" pitchFamily="2" charset="-78"/>
                <a:sym typeface="Convergence"/>
              </a:rPr>
              <a:t> </a:t>
            </a:r>
          </a:p>
        </p:txBody>
      </p:sp>
      <p:sp>
        <p:nvSpPr>
          <p:cNvPr id="15" name="Google Shape;980;p35">
            <a:extLst>
              <a:ext uri="{FF2B5EF4-FFF2-40B4-BE49-F238E27FC236}">
                <a16:creationId xmlns:a16="http://schemas.microsoft.com/office/drawing/2014/main" id="{E47383A5-A727-D5BD-3F1F-891616777F52}"/>
              </a:ext>
            </a:extLst>
          </p:cNvPr>
          <p:cNvSpPr txBox="1">
            <a:spLocks/>
          </p:cNvSpPr>
          <p:nvPr/>
        </p:nvSpPr>
        <p:spPr>
          <a:xfrm>
            <a:off x="13176686" y="4579201"/>
            <a:ext cx="3149842" cy="1635506"/>
          </a:xfrm>
          <a:prstGeom prst="rect">
            <a:avLst/>
          </a:prstGeom>
          <a:noFill/>
          <a:ln>
            <a:noFill/>
          </a:ln>
        </p:spPr>
        <p:txBody>
          <a:bodyPr spcFirstLastPara="1" wrap="square" lIns="173363" tIns="173363" rIns="173363" bIns="17336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160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1600"/>
              </a:spcBef>
              <a:spcAft>
                <a:spcPts val="160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None/>
            </a:pPr>
            <a:r>
              <a:rPr lang="ar-SA" sz="3982" b="1" dirty="0">
                <a:solidFill>
                  <a:srgbClr val="C00000"/>
                </a:solidFill>
                <a:effectLst>
                  <a:outerShdw blurRad="38100" dist="38100" dir="2700000" algn="tl">
                    <a:srgbClr val="000000">
                      <a:alpha val="43137"/>
                    </a:srgbClr>
                  </a:outerShdw>
                </a:effectLst>
                <a:latin typeface="29LT Zarid Serif Rg" panose="00000100000000000000" pitchFamily="2" charset="-78"/>
                <a:cs typeface="29LT Zarid Serif Rg" panose="00000100000000000000" pitchFamily="2" charset="-78"/>
              </a:rPr>
              <a:t>التعريف بالراوي </a:t>
            </a:r>
          </a:p>
        </p:txBody>
      </p:sp>
      <p:cxnSp>
        <p:nvCxnSpPr>
          <p:cNvPr id="16" name="Google Shape;993;p35">
            <a:extLst>
              <a:ext uri="{FF2B5EF4-FFF2-40B4-BE49-F238E27FC236}">
                <a16:creationId xmlns:a16="http://schemas.microsoft.com/office/drawing/2014/main" id="{84C85680-E782-3ED9-5020-170AE13324EB}"/>
              </a:ext>
            </a:extLst>
          </p:cNvPr>
          <p:cNvCxnSpPr/>
          <p:nvPr/>
        </p:nvCxnSpPr>
        <p:spPr>
          <a:xfrm rot="10800000">
            <a:off x="6806179" y="4736351"/>
            <a:ext cx="1823802" cy="0"/>
          </a:xfrm>
          <a:prstGeom prst="straightConnector1">
            <a:avLst/>
          </a:prstGeom>
          <a:ln w="38100">
            <a:solidFill>
              <a:schemeClr val="accent6">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Google Shape;994;p35">
            <a:extLst>
              <a:ext uri="{FF2B5EF4-FFF2-40B4-BE49-F238E27FC236}">
                <a16:creationId xmlns:a16="http://schemas.microsoft.com/office/drawing/2014/main" id="{212AA48F-673E-07CE-23DA-376DFE5EF0B8}"/>
              </a:ext>
            </a:extLst>
          </p:cNvPr>
          <p:cNvCxnSpPr/>
          <p:nvPr/>
        </p:nvCxnSpPr>
        <p:spPr>
          <a:xfrm rot="10800000">
            <a:off x="7142318" y="6553438"/>
            <a:ext cx="1823802" cy="0"/>
          </a:xfrm>
          <a:prstGeom prst="straightConnector1">
            <a:avLst/>
          </a:prstGeom>
          <a:noFill/>
          <a:ln w="38100" cap="flat" cmpd="sng">
            <a:solidFill>
              <a:schemeClr val="accent6">
                <a:lumMod val="50000"/>
              </a:schemeClr>
            </a:solidFill>
            <a:prstDash val="solid"/>
            <a:round/>
            <a:headEnd type="none" w="med" len="med"/>
            <a:tailEnd type="none" w="med" len="med"/>
          </a:ln>
        </p:spPr>
      </p:cxnSp>
      <p:sp>
        <p:nvSpPr>
          <p:cNvPr id="18" name="Google Shape;995;p35">
            <a:extLst>
              <a:ext uri="{FF2B5EF4-FFF2-40B4-BE49-F238E27FC236}">
                <a16:creationId xmlns:a16="http://schemas.microsoft.com/office/drawing/2014/main" id="{429B735E-9DF2-091A-A03A-5413D6F6800A}"/>
              </a:ext>
            </a:extLst>
          </p:cNvPr>
          <p:cNvSpPr/>
          <p:nvPr/>
        </p:nvSpPr>
        <p:spPr>
          <a:xfrm>
            <a:off x="6731803" y="3133522"/>
            <a:ext cx="2963419" cy="621163"/>
          </a:xfrm>
          <a:custGeom>
            <a:avLst/>
            <a:gdLst/>
            <a:ahLst/>
            <a:cxnLst/>
            <a:rect l="l" t="t" r="r" b="b"/>
            <a:pathLst>
              <a:path w="51624" h="4302" extrusionOk="0">
                <a:moveTo>
                  <a:pt x="0" y="0"/>
                </a:moveTo>
                <a:lnTo>
                  <a:pt x="51624" y="0"/>
                </a:lnTo>
                <a:lnTo>
                  <a:pt x="51624" y="4302"/>
                </a:lnTo>
              </a:path>
            </a:pathLst>
          </a:custGeom>
          <a:noFill/>
          <a:ln w="38100" cap="flat" cmpd="sng">
            <a:solidFill>
              <a:schemeClr val="accent6">
                <a:lumMod val="50000"/>
              </a:schemeClr>
            </a:solidFill>
            <a:prstDash val="solid"/>
            <a:round/>
            <a:headEnd type="none" w="med" len="med"/>
            <a:tailEnd type="none" w="med" len="med"/>
          </a:ln>
        </p:spPr>
        <p:txBody>
          <a:bodyPr/>
          <a:lstStyle/>
          <a:p>
            <a:endParaRPr lang="ar-SA" sz="4400">
              <a:solidFill>
                <a:schemeClr val="bg1">
                  <a:lumMod val="50000"/>
                </a:schemeClr>
              </a:solidFill>
              <a:latin typeface="29LT Zarid Serif Rg" panose="00000100000000000000" pitchFamily="2" charset="-78"/>
              <a:cs typeface="29LT Zarid Serif Rg" panose="00000100000000000000" pitchFamily="2" charset="-78"/>
            </a:endParaRPr>
          </a:p>
        </p:txBody>
      </p:sp>
      <p:sp>
        <p:nvSpPr>
          <p:cNvPr id="19" name="Google Shape;996;p35">
            <a:extLst>
              <a:ext uri="{FF2B5EF4-FFF2-40B4-BE49-F238E27FC236}">
                <a16:creationId xmlns:a16="http://schemas.microsoft.com/office/drawing/2014/main" id="{7F9E55FA-8590-BA17-77BB-02FFEC82C9AA}"/>
              </a:ext>
            </a:extLst>
          </p:cNvPr>
          <p:cNvSpPr/>
          <p:nvPr/>
        </p:nvSpPr>
        <p:spPr>
          <a:xfrm rot="10800000" flipH="1">
            <a:off x="8113775" y="7483570"/>
            <a:ext cx="2963419" cy="593180"/>
          </a:xfrm>
          <a:custGeom>
            <a:avLst/>
            <a:gdLst/>
            <a:ahLst/>
            <a:cxnLst/>
            <a:rect l="l" t="t" r="r" b="b"/>
            <a:pathLst>
              <a:path w="51624" h="4302" extrusionOk="0">
                <a:moveTo>
                  <a:pt x="0" y="0"/>
                </a:moveTo>
                <a:lnTo>
                  <a:pt x="51624" y="0"/>
                </a:lnTo>
                <a:lnTo>
                  <a:pt x="51624" y="4302"/>
                </a:lnTo>
              </a:path>
            </a:pathLst>
          </a:custGeom>
          <a:noFill/>
          <a:ln w="38100" cap="flat" cmpd="sng">
            <a:solidFill>
              <a:schemeClr val="accent6">
                <a:lumMod val="50000"/>
              </a:schemeClr>
            </a:solidFill>
            <a:prstDash val="solid"/>
            <a:round/>
            <a:headEnd type="none" w="med" len="med"/>
            <a:tailEnd type="none" w="med" len="med"/>
          </a:ln>
        </p:spPr>
        <p:txBody>
          <a:bodyPr/>
          <a:lstStyle/>
          <a:p>
            <a:endParaRPr lang="ar-SA" sz="3413" b="1">
              <a:solidFill>
                <a:schemeClr val="accent1">
                  <a:lumMod val="50000"/>
                </a:schemeClr>
              </a:solidFill>
              <a:latin typeface="29LT Zarid Serif Rg" panose="00000100000000000000" pitchFamily="2" charset="-78"/>
              <a:cs typeface="29LT Zarid Serif Rg" panose="00000100000000000000" pitchFamily="2" charset="-78"/>
            </a:endParaRPr>
          </a:p>
        </p:txBody>
      </p:sp>
      <p:sp>
        <p:nvSpPr>
          <p:cNvPr id="20" name="مربع نص 19">
            <a:extLst>
              <a:ext uri="{FF2B5EF4-FFF2-40B4-BE49-F238E27FC236}">
                <a16:creationId xmlns:a16="http://schemas.microsoft.com/office/drawing/2014/main" id="{B660F565-1624-5B0A-917E-F2AFA56D3EDA}"/>
              </a:ext>
            </a:extLst>
          </p:cNvPr>
          <p:cNvSpPr txBox="1"/>
          <p:nvPr/>
        </p:nvSpPr>
        <p:spPr>
          <a:xfrm>
            <a:off x="9769550" y="6632127"/>
            <a:ext cx="2044931" cy="617541"/>
          </a:xfrm>
          <a:prstGeom prst="rect">
            <a:avLst/>
          </a:prstGeom>
          <a:noFill/>
        </p:spPr>
        <p:txBody>
          <a:bodyPr wrap="square" rtlCol="1">
            <a:spAutoFit/>
          </a:bodyPr>
          <a:lstStyle/>
          <a:p>
            <a:r>
              <a:rPr lang="ar-SA" sz="3413" b="1" dirty="0">
                <a:solidFill>
                  <a:schemeClr val="accent1">
                    <a:lumMod val="50000"/>
                  </a:schemeClr>
                </a:solidFill>
                <a:latin typeface="29LT Zarid Serif Rg" panose="00000100000000000000" pitchFamily="2" charset="-78"/>
                <a:cs typeface="29LT Zarid Serif Rg" panose="00000100000000000000" pitchFamily="2" charset="-78"/>
              </a:rPr>
              <a:t>اسمة</a:t>
            </a:r>
          </a:p>
        </p:txBody>
      </p:sp>
      <p:sp>
        <p:nvSpPr>
          <p:cNvPr id="21" name="مربع نص 20">
            <a:extLst>
              <a:ext uri="{FF2B5EF4-FFF2-40B4-BE49-F238E27FC236}">
                <a16:creationId xmlns:a16="http://schemas.microsoft.com/office/drawing/2014/main" id="{5F8E2C41-A917-8D21-3401-7FDE5ABAFFEC}"/>
              </a:ext>
            </a:extLst>
          </p:cNvPr>
          <p:cNvSpPr txBox="1"/>
          <p:nvPr/>
        </p:nvSpPr>
        <p:spPr>
          <a:xfrm>
            <a:off x="8568115" y="5626882"/>
            <a:ext cx="1645306" cy="617541"/>
          </a:xfrm>
          <a:prstGeom prst="rect">
            <a:avLst/>
          </a:prstGeom>
          <a:noFill/>
        </p:spPr>
        <p:txBody>
          <a:bodyPr wrap="square" rtlCol="1">
            <a:spAutoFit/>
          </a:bodyPr>
          <a:lstStyle/>
          <a:p>
            <a:r>
              <a:rPr lang="ar-SA" sz="3413" b="1" dirty="0">
                <a:solidFill>
                  <a:schemeClr val="accent1">
                    <a:lumMod val="50000"/>
                  </a:schemeClr>
                </a:solidFill>
                <a:latin typeface="29LT Zarid Serif Rg" panose="00000100000000000000" pitchFamily="2" charset="-78"/>
                <a:cs typeface="29LT Zarid Serif Rg" panose="00000100000000000000" pitchFamily="2" charset="-78"/>
              </a:rPr>
              <a:t>إسلامه</a:t>
            </a:r>
          </a:p>
        </p:txBody>
      </p:sp>
      <p:sp>
        <p:nvSpPr>
          <p:cNvPr id="22" name="مربع نص 21">
            <a:extLst>
              <a:ext uri="{FF2B5EF4-FFF2-40B4-BE49-F238E27FC236}">
                <a16:creationId xmlns:a16="http://schemas.microsoft.com/office/drawing/2014/main" id="{A2A8A664-A38E-B392-B867-E4AE34F25134}"/>
              </a:ext>
            </a:extLst>
          </p:cNvPr>
          <p:cNvSpPr txBox="1"/>
          <p:nvPr/>
        </p:nvSpPr>
        <p:spPr>
          <a:xfrm>
            <a:off x="8880735" y="4561269"/>
            <a:ext cx="1076443" cy="617541"/>
          </a:xfrm>
          <a:prstGeom prst="rect">
            <a:avLst/>
          </a:prstGeom>
          <a:noFill/>
        </p:spPr>
        <p:txBody>
          <a:bodyPr wrap="square" rtlCol="1">
            <a:spAutoFit/>
          </a:bodyPr>
          <a:lstStyle/>
          <a:p>
            <a:r>
              <a:rPr lang="ar-SA" sz="3413" b="1" dirty="0">
                <a:solidFill>
                  <a:schemeClr val="accent1">
                    <a:lumMod val="50000"/>
                  </a:schemeClr>
                </a:solidFill>
                <a:latin typeface="29LT Zarid Serif Rg" panose="00000100000000000000" pitchFamily="2" charset="-78"/>
                <a:cs typeface="29LT Zarid Serif Rg" panose="00000100000000000000" pitchFamily="2" charset="-78"/>
              </a:rPr>
              <a:t>مأثره</a:t>
            </a:r>
          </a:p>
        </p:txBody>
      </p:sp>
      <p:sp>
        <p:nvSpPr>
          <p:cNvPr id="23" name="مربع نص 22">
            <a:extLst>
              <a:ext uri="{FF2B5EF4-FFF2-40B4-BE49-F238E27FC236}">
                <a16:creationId xmlns:a16="http://schemas.microsoft.com/office/drawing/2014/main" id="{23E7943C-F502-C53A-340E-8309E51A51FC}"/>
              </a:ext>
            </a:extLst>
          </p:cNvPr>
          <p:cNvSpPr txBox="1"/>
          <p:nvPr/>
        </p:nvSpPr>
        <p:spPr>
          <a:xfrm>
            <a:off x="9695222" y="3644613"/>
            <a:ext cx="1579483" cy="617541"/>
          </a:xfrm>
          <a:prstGeom prst="rect">
            <a:avLst/>
          </a:prstGeom>
          <a:noFill/>
        </p:spPr>
        <p:txBody>
          <a:bodyPr wrap="square" rtlCol="1">
            <a:spAutoFit/>
          </a:bodyPr>
          <a:lstStyle/>
          <a:p>
            <a:r>
              <a:rPr lang="ar-SA" sz="3413" b="1" dirty="0">
                <a:solidFill>
                  <a:schemeClr val="accent1">
                    <a:lumMod val="50000"/>
                  </a:schemeClr>
                </a:solidFill>
                <a:latin typeface="29LT Zarid Serif Rg" panose="00000100000000000000" pitchFamily="2" charset="-78"/>
                <a:cs typeface="29LT Zarid Serif Rg" panose="00000100000000000000" pitchFamily="2" charset="-78"/>
              </a:rPr>
              <a:t>وفاته </a:t>
            </a:r>
          </a:p>
        </p:txBody>
      </p:sp>
      <p:pic>
        <p:nvPicPr>
          <p:cNvPr id="14" name="Google Shape;182;p29">
            <a:extLst>
              <a:ext uri="{FF2B5EF4-FFF2-40B4-BE49-F238E27FC236}">
                <a16:creationId xmlns:a16="http://schemas.microsoft.com/office/drawing/2014/main" id="{B6073E33-C66B-D008-4E03-4A2B2BDB0BC9}"/>
              </a:ext>
            </a:extLst>
          </p:cNvPr>
          <p:cNvPicPr preferRelativeResize="0"/>
          <p:nvPr/>
        </p:nvPicPr>
        <p:blipFill rotWithShape="1">
          <a:blip r:embed="rId2" cstate="print">
            <a:alphaModFix/>
            <a:duotone>
              <a:schemeClr val="accent6">
                <a:shade val="45000"/>
                <a:satMod val="135000"/>
              </a:schemeClr>
              <a:prstClr val="white"/>
            </a:duotone>
          </a:blip>
          <a:srcRect t="16734" r="8892" b="18300"/>
          <a:stretch/>
        </p:blipFill>
        <p:spPr>
          <a:xfrm flipH="1">
            <a:off x="14035570" y="39760"/>
            <a:ext cx="3825829" cy="1203260"/>
          </a:xfrm>
          <a:prstGeom prst="rect">
            <a:avLst/>
          </a:prstGeom>
          <a:noFill/>
          <a:ln>
            <a:noFill/>
          </a:ln>
        </p:spPr>
      </p:pic>
      <p:sp>
        <p:nvSpPr>
          <p:cNvPr id="24" name="مربع نص 23">
            <a:extLst>
              <a:ext uri="{FF2B5EF4-FFF2-40B4-BE49-F238E27FC236}">
                <a16:creationId xmlns:a16="http://schemas.microsoft.com/office/drawing/2014/main" id="{E68F8631-73E2-C8E2-CF84-8807152744C4}"/>
              </a:ext>
            </a:extLst>
          </p:cNvPr>
          <p:cNvSpPr txBox="1"/>
          <p:nvPr/>
        </p:nvSpPr>
        <p:spPr>
          <a:xfrm>
            <a:off x="13778819" y="369839"/>
            <a:ext cx="3584398" cy="355034"/>
          </a:xfrm>
          <a:prstGeom prst="rect">
            <a:avLst/>
          </a:prstGeom>
          <a:noFill/>
        </p:spPr>
        <p:txBody>
          <a:bodyPr wrap="square">
            <a:spAutoFit/>
          </a:bodyPr>
          <a:lstStyle/>
          <a:p>
            <a:pPr algn="r"/>
            <a:r>
              <a:rPr lang="ar-SA" sz="1707" b="1" dirty="0">
                <a:solidFill>
                  <a:schemeClr val="tx1"/>
                </a:solidFill>
                <a:latin typeface="Calibri" pitchFamily="34" charset="0"/>
                <a:cs typeface="Calibri" pitchFamily="34" charset="0"/>
              </a:rPr>
              <a:t>استراتيجية ماذا تعرف </a:t>
            </a:r>
            <a:endParaRPr lang="ar-SA" sz="1707" b="1" dirty="0">
              <a:latin typeface="Calibri" pitchFamily="34" charset="0"/>
              <a:cs typeface="Calibri" pitchFamily="34" charset="0"/>
            </a:endParaRPr>
          </a:p>
        </p:txBody>
      </p:sp>
    </p:spTree>
    <p:extLst>
      <p:ext uri="{BB962C8B-B14F-4D97-AF65-F5344CB8AC3E}">
        <p14:creationId xmlns:p14="http://schemas.microsoft.com/office/powerpoint/2010/main" val="4857870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500"/>
                                        <p:tgtEl>
                                          <p:spTgt spid="1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ما معنى كلمة قنط الوارده في نص الحديث ؟"/>
          <p:cNvSpPr txBox="1">
            <a:spLocks noGrp="1"/>
          </p:cNvSpPr>
          <p:nvPr>
            <p:ph type="body" idx="21"/>
          </p:nvPr>
        </p:nvSpPr>
        <p:spPr>
          <a:xfrm>
            <a:off x="5246848" y="628363"/>
            <a:ext cx="10464801" cy="1118255"/>
          </a:xfrm>
          <a:prstGeom prst="rect">
            <a:avLst/>
          </a:prstGeom>
        </p:spPr>
        <p:txBody>
          <a:bodyPr/>
          <a:lstStyle/>
          <a:p>
            <a:pPr rtl="0">
              <a:defRPr/>
            </a:pPr>
            <a:r>
              <a:rPr sz="6600" dirty="0" err="1">
                <a:solidFill>
                  <a:schemeClr val="accent5">
                    <a:lumMod val="50000"/>
                  </a:schemeClr>
                </a:solidFill>
              </a:rPr>
              <a:t>ما</a:t>
            </a:r>
            <a:r>
              <a:rPr sz="6600" dirty="0">
                <a:solidFill>
                  <a:schemeClr val="accent5">
                    <a:lumMod val="50000"/>
                  </a:schemeClr>
                </a:solidFill>
              </a:rPr>
              <a:t> </a:t>
            </a:r>
            <a:r>
              <a:rPr sz="6600" dirty="0" err="1">
                <a:solidFill>
                  <a:schemeClr val="accent5">
                    <a:lumMod val="50000"/>
                  </a:schemeClr>
                </a:solidFill>
              </a:rPr>
              <a:t>معنى</a:t>
            </a:r>
            <a:r>
              <a:rPr sz="6600" dirty="0">
                <a:solidFill>
                  <a:schemeClr val="accent5">
                    <a:lumMod val="50000"/>
                  </a:schemeClr>
                </a:solidFill>
              </a:rPr>
              <a:t> </a:t>
            </a:r>
            <a:r>
              <a:rPr sz="6600" dirty="0" err="1">
                <a:solidFill>
                  <a:schemeClr val="accent5">
                    <a:lumMod val="50000"/>
                  </a:schemeClr>
                </a:solidFill>
              </a:rPr>
              <a:t>كلمة</a:t>
            </a:r>
            <a:r>
              <a:rPr sz="6600" dirty="0">
                <a:solidFill>
                  <a:schemeClr val="accent5">
                    <a:lumMod val="50000"/>
                  </a:schemeClr>
                </a:solidFill>
              </a:rPr>
              <a:t> </a:t>
            </a:r>
            <a:r>
              <a:rPr sz="6600" dirty="0" err="1">
                <a:solidFill>
                  <a:schemeClr val="accent5">
                    <a:lumMod val="50000"/>
                  </a:schemeClr>
                </a:solidFill>
              </a:rPr>
              <a:t>قنط</a:t>
            </a:r>
            <a:r>
              <a:rPr sz="6600" dirty="0">
                <a:solidFill>
                  <a:schemeClr val="accent5">
                    <a:lumMod val="50000"/>
                  </a:schemeClr>
                </a:solidFill>
              </a:rPr>
              <a:t> </a:t>
            </a:r>
            <a:r>
              <a:rPr sz="6600" dirty="0" err="1">
                <a:solidFill>
                  <a:schemeClr val="accent5">
                    <a:lumMod val="50000"/>
                  </a:schemeClr>
                </a:solidFill>
              </a:rPr>
              <a:t>الوارده</a:t>
            </a:r>
            <a:r>
              <a:rPr sz="6600" dirty="0">
                <a:solidFill>
                  <a:schemeClr val="accent5">
                    <a:lumMod val="50000"/>
                  </a:schemeClr>
                </a:solidFill>
              </a:rPr>
              <a:t> </a:t>
            </a:r>
            <a:r>
              <a:rPr sz="6600" dirty="0" err="1">
                <a:solidFill>
                  <a:schemeClr val="accent5">
                    <a:lumMod val="50000"/>
                  </a:schemeClr>
                </a:solidFill>
              </a:rPr>
              <a:t>في</a:t>
            </a:r>
            <a:r>
              <a:rPr sz="6600" dirty="0">
                <a:solidFill>
                  <a:schemeClr val="accent5">
                    <a:lumMod val="50000"/>
                  </a:schemeClr>
                </a:solidFill>
              </a:rPr>
              <a:t> </a:t>
            </a:r>
            <a:r>
              <a:rPr sz="6600" dirty="0" err="1">
                <a:solidFill>
                  <a:schemeClr val="accent5">
                    <a:lumMod val="50000"/>
                  </a:schemeClr>
                </a:solidFill>
              </a:rPr>
              <a:t>نص</a:t>
            </a:r>
            <a:r>
              <a:rPr sz="6600" dirty="0">
                <a:solidFill>
                  <a:schemeClr val="accent5">
                    <a:lumMod val="50000"/>
                  </a:schemeClr>
                </a:solidFill>
              </a:rPr>
              <a:t> </a:t>
            </a:r>
            <a:r>
              <a:rPr sz="6600" dirty="0" err="1">
                <a:solidFill>
                  <a:schemeClr val="accent5">
                    <a:lumMod val="50000"/>
                  </a:schemeClr>
                </a:solidFill>
              </a:rPr>
              <a:t>الحديث</a:t>
            </a:r>
            <a:r>
              <a:rPr sz="6600" dirty="0">
                <a:solidFill>
                  <a:schemeClr val="accent5">
                    <a:lumMod val="50000"/>
                  </a:schemeClr>
                </a:solidFill>
              </a:rPr>
              <a:t> ؟</a:t>
            </a:r>
          </a:p>
        </p:txBody>
      </p:sp>
      <p:sp>
        <p:nvSpPr>
          <p:cNvPr id="140" name="قارني بين معنى  الخوف من الله ورجاء الله ؟"/>
          <p:cNvSpPr txBox="1">
            <a:spLocks noGrp="1"/>
          </p:cNvSpPr>
          <p:nvPr>
            <p:ph type="body" idx="22"/>
          </p:nvPr>
        </p:nvSpPr>
        <p:spPr>
          <a:xfrm>
            <a:off x="6248323" y="1796631"/>
            <a:ext cx="10464801" cy="933589"/>
          </a:xfrm>
          <a:prstGeom prst="rect">
            <a:avLst/>
          </a:prstGeom>
        </p:spPr>
        <p:txBody>
          <a:bodyPr/>
          <a:lstStyle/>
          <a:p>
            <a:pPr rtl="0">
              <a:defRPr/>
            </a:pPr>
            <a:r>
              <a:rPr sz="5400" dirty="0" err="1">
                <a:solidFill>
                  <a:schemeClr val="accent5">
                    <a:lumMod val="50000"/>
                  </a:schemeClr>
                </a:solidFill>
              </a:rPr>
              <a:t>قارني</a:t>
            </a:r>
            <a:r>
              <a:rPr sz="5400" dirty="0">
                <a:solidFill>
                  <a:schemeClr val="accent5">
                    <a:lumMod val="50000"/>
                  </a:schemeClr>
                </a:solidFill>
              </a:rPr>
              <a:t> </a:t>
            </a:r>
            <a:r>
              <a:rPr sz="5400" dirty="0" err="1">
                <a:solidFill>
                  <a:schemeClr val="accent5">
                    <a:lumMod val="50000"/>
                  </a:schemeClr>
                </a:solidFill>
              </a:rPr>
              <a:t>بين</a:t>
            </a:r>
            <a:r>
              <a:rPr sz="5400" dirty="0">
                <a:solidFill>
                  <a:schemeClr val="accent5">
                    <a:lumMod val="50000"/>
                  </a:schemeClr>
                </a:solidFill>
              </a:rPr>
              <a:t> </a:t>
            </a:r>
            <a:r>
              <a:rPr sz="5400" dirty="0" err="1">
                <a:solidFill>
                  <a:schemeClr val="accent5">
                    <a:lumMod val="50000"/>
                  </a:schemeClr>
                </a:solidFill>
              </a:rPr>
              <a:t>معنى</a:t>
            </a:r>
            <a:r>
              <a:rPr sz="5400" dirty="0">
                <a:solidFill>
                  <a:schemeClr val="accent5">
                    <a:lumMod val="50000"/>
                  </a:schemeClr>
                </a:solidFill>
              </a:rPr>
              <a:t>  </a:t>
            </a:r>
            <a:r>
              <a:rPr sz="5400" dirty="0" err="1">
                <a:solidFill>
                  <a:schemeClr val="accent5">
                    <a:lumMod val="50000"/>
                  </a:schemeClr>
                </a:solidFill>
              </a:rPr>
              <a:t>الخوف</a:t>
            </a:r>
            <a:r>
              <a:rPr sz="5400" dirty="0">
                <a:solidFill>
                  <a:schemeClr val="accent5">
                    <a:lumMod val="50000"/>
                  </a:schemeClr>
                </a:solidFill>
              </a:rPr>
              <a:t> </a:t>
            </a:r>
            <a:r>
              <a:rPr sz="5400" dirty="0" err="1">
                <a:solidFill>
                  <a:schemeClr val="accent5">
                    <a:lumMod val="50000"/>
                  </a:schemeClr>
                </a:solidFill>
              </a:rPr>
              <a:t>من</a:t>
            </a:r>
            <a:r>
              <a:rPr sz="5400" dirty="0">
                <a:solidFill>
                  <a:schemeClr val="accent5">
                    <a:lumMod val="50000"/>
                  </a:schemeClr>
                </a:solidFill>
              </a:rPr>
              <a:t> </a:t>
            </a:r>
            <a:r>
              <a:rPr sz="5400" dirty="0" err="1">
                <a:solidFill>
                  <a:schemeClr val="accent5">
                    <a:lumMod val="50000"/>
                  </a:schemeClr>
                </a:solidFill>
              </a:rPr>
              <a:t>الله</a:t>
            </a:r>
            <a:r>
              <a:rPr sz="5400" dirty="0">
                <a:solidFill>
                  <a:schemeClr val="accent5">
                    <a:lumMod val="50000"/>
                  </a:schemeClr>
                </a:solidFill>
              </a:rPr>
              <a:t> </a:t>
            </a:r>
            <a:r>
              <a:rPr sz="5400" dirty="0" err="1">
                <a:solidFill>
                  <a:schemeClr val="accent5">
                    <a:lumMod val="50000"/>
                  </a:schemeClr>
                </a:solidFill>
              </a:rPr>
              <a:t>ورجاء</a:t>
            </a:r>
            <a:r>
              <a:rPr sz="5400" dirty="0">
                <a:solidFill>
                  <a:schemeClr val="accent5">
                    <a:lumMod val="50000"/>
                  </a:schemeClr>
                </a:solidFill>
              </a:rPr>
              <a:t> </a:t>
            </a:r>
            <a:r>
              <a:rPr sz="5400" dirty="0" err="1">
                <a:solidFill>
                  <a:schemeClr val="accent5">
                    <a:lumMod val="50000"/>
                  </a:schemeClr>
                </a:solidFill>
              </a:rPr>
              <a:t>الله</a:t>
            </a:r>
            <a:r>
              <a:rPr sz="5400" dirty="0">
                <a:solidFill>
                  <a:schemeClr val="accent5">
                    <a:lumMod val="50000"/>
                  </a:schemeClr>
                </a:solidFill>
              </a:rPr>
              <a:t> ؟ </a:t>
            </a:r>
          </a:p>
        </p:txBody>
      </p:sp>
      <p:pic>
        <p:nvPicPr>
          <p:cNvPr id="142" name="IMG_5584.png" descr="IMG_5584.png"/>
          <p:cNvPicPr>
            <a:picLocks noChangeAspect="1"/>
          </p:cNvPicPr>
          <p:nvPr/>
        </p:nvPicPr>
        <p:blipFill>
          <a:blip r:embed="rId2"/>
          <a:stretch>
            <a:fillRect/>
          </a:stretch>
        </p:blipFill>
        <p:spPr>
          <a:xfrm>
            <a:off x="3383001" y="3188462"/>
            <a:ext cx="10906773" cy="5936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oogle Shape;182;p29">
            <a:extLst>
              <a:ext uri="{FF2B5EF4-FFF2-40B4-BE49-F238E27FC236}">
                <a16:creationId xmlns:a16="http://schemas.microsoft.com/office/drawing/2014/main" id="{880942A0-AA7D-5E50-F89D-A3BFD34D9D08}"/>
              </a:ext>
            </a:extLst>
          </p:cNvPr>
          <p:cNvPicPr preferRelativeResize="0"/>
          <p:nvPr/>
        </p:nvPicPr>
        <p:blipFill rotWithShape="1">
          <a:blip r:embed="rId3" cstate="print">
            <a:alphaModFix/>
            <a:duotone>
              <a:schemeClr val="accent6">
                <a:shade val="45000"/>
                <a:satMod val="135000"/>
              </a:schemeClr>
              <a:prstClr val="white"/>
            </a:duotone>
          </a:blip>
          <a:srcRect t="16734" r="8892" b="18300"/>
          <a:stretch/>
        </p:blipFill>
        <p:spPr>
          <a:xfrm flipH="1">
            <a:off x="14035570" y="39760"/>
            <a:ext cx="3825829" cy="1203260"/>
          </a:xfrm>
          <a:prstGeom prst="rect">
            <a:avLst/>
          </a:prstGeom>
          <a:noFill/>
          <a:ln>
            <a:noFill/>
          </a:ln>
        </p:spPr>
      </p:pic>
      <p:sp>
        <p:nvSpPr>
          <p:cNvPr id="3" name="مربع نص 2">
            <a:extLst>
              <a:ext uri="{FF2B5EF4-FFF2-40B4-BE49-F238E27FC236}">
                <a16:creationId xmlns:a16="http://schemas.microsoft.com/office/drawing/2014/main" id="{A7A4E3ED-474E-07F1-19D7-F33934016704}"/>
              </a:ext>
            </a:extLst>
          </p:cNvPr>
          <p:cNvSpPr txBox="1"/>
          <p:nvPr/>
        </p:nvSpPr>
        <p:spPr>
          <a:xfrm>
            <a:off x="13778819" y="369839"/>
            <a:ext cx="3584398" cy="355034"/>
          </a:xfrm>
          <a:prstGeom prst="rect">
            <a:avLst/>
          </a:prstGeom>
          <a:noFill/>
        </p:spPr>
        <p:txBody>
          <a:bodyPr wrap="square">
            <a:spAutoFit/>
          </a:bodyPr>
          <a:lstStyle/>
          <a:p>
            <a:pPr algn="r"/>
            <a:r>
              <a:rPr lang="ar-SA" sz="1707" b="1" dirty="0">
                <a:solidFill>
                  <a:schemeClr val="tx1"/>
                </a:solidFill>
                <a:latin typeface="Calibri" pitchFamily="34" charset="0"/>
                <a:cs typeface="Calibri" pitchFamily="34" charset="0"/>
              </a:rPr>
              <a:t>استراتيجية العصف الذهني </a:t>
            </a:r>
            <a:endParaRPr lang="ar-SA" sz="1707" b="1" dirty="0">
              <a:latin typeface="Calibri" pitchFamily="34" charset="0"/>
              <a:cs typeface="Calibri" pitchFamily="34" charset="0"/>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119</TotalTime>
  <Words>568</Words>
  <Application>Microsoft Office PowerPoint</Application>
  <PresentationFormat>مخصص</PresentationFormat>
  <Paragraphs>84</Paragraphs>
  <Slides>22</Slides>
  <Notes>0</Notes>
  <HiddenSlides>0</HiddenSlides>
  <MMClips>3</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22</vt:i4>
      </vt:variant>
    </vt:vector>
  </HeadingPairs>
  <TitlesOfParts>
    <vt:vector size="32" baseType="lpstr">
      <vt:lpstr>(A) Arslan Wessam B</vt:lpstr>
      <vt:lpstr>29LT Zarid Serif Rg</vt:lpstr>
      <vt:lpstr>Calibri</vt:lpstr>
      <vt:lpstr>Helvetica Neue</vt:lpstr>
      <vt:lpstr>Khalid Art bold</vt:lpstr>
      <vt:lpstr>Lato</vt:lpstr>
      <vt:lpstr>Papyrus</vt:lpstr>
      <vt:lpstr>Tahoma</vt:lpstr>
      <vt:lpstr>Wingdings</vt:lpstr>
      <vt:lpstr>Parchment</vt:lpstr>
      <vt:lpstr>عرض تقديمي في PowerPoint</vt:lpstr>
      <vt:lpstr>عرض تقديمي في PowerPoint</vt:lpstr>
      <vt:lpstr>عرض تقديمي في PowerPoint</vt:lpstr>
      <vt:lpstr>عرض تقديمي في PowerPoint</vt:lpstr>
      <vt:lpstr>أعمال القلوب لأن أثرها كبير في صلاح العبد واستقامته فلا يكمل إيمان العبد إلا بها .. </vt:lpstr>
      <vt:lpstr>عرض تقديمي في PowerPoint</vt:lpstr>
      <vt:lpstr>عرض تقديمي في PowerPoint</vt:lpstr>
      <vt:lpstr>عرض تقديمي في PowerPoint</vt:lpstr>
      <vt:lpstr>عرض تقديمي في PowerPoint</vt:lpstr>
      <vt:lpstr>ماذا ينبغي عليّ فعله بعد وقوع المعصية ؟</vt:lpstr>
      <vt:lpstr>ما أثر الخوف الحقيقي من الله على صاحبه ؟</vt:lpstr>
      <vt:lpstr>عرض تقديمي في PowerPoint</vt:lpstr>
      <vt:lpstr>طالبتي الغالية شاهدي المقطع ووضحي كيف نوازن بين الخوف والرجاء في حياتنا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الوحدة الثانية  من أعمال القلوب</dc:title>
  <dc:creator>أ.لؤلؤة العتيق</dc:creator>
  <cp:keywords>قناة البيان للعروض والعلوم الشرعية</cp:keywords>
  <cp:lastModifiedBy>لؤلؤة العتيق</cp:lastModifiedBy>
  <cp:revision>4</cp:revision>
  <dcterms:modified xsi:type="dcterms:W3CDTF">2023-09-02T17:15:54Z</dcterms:modified>
</cp:coreProperties>
</file>