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9" r:id="rId5"/>
    <p:sldId id="259" r:id="rId6"/>
    <p:sldId id="260" r:id="rId7"/>
    <p:sldId id="300" r:id="rId8"/>
    <p:sldId id="261" r:id="rId9"/>
    <p:sldId id="262" r:id="rId10"/>
    <p:sldId id="301" r:id="rId11"/>
    <p:sldId id="263" r:id="rId12"/>
    <p:sldId id="264" r:id="rId13"/>
    <p:sldId id="302" r:id="rId14"/>
    <p:sldId id="265" r:id="rId15"/>
    <p:sldId id="266" r:id="rId16"/>
    <p:sldId id="303" r:id="rId17"/>
    <p:sldId id="267" r:id="rId18"/>
    <p:sldId id="268" r:id="rId19"/>
    <p:sldId id="304" r:id="rId20"/>
    <p:sldId id="269" r:id="rId21"/>
    <p:sldId id="270" r:id="rId22"/>
    <p:sldId id="305" r:id="rId23"/>
    <p:sldId id="271" r:id="rId24"/>
    <p:sldId id="272" r:id="rId25"/>
    <p:sldId id="306" r:id="rId26"/>
    <p:sldId id="273" r:id="rId27"/>
    <p:sldId id="274" r:id="rId28"/>
    <p:sldId id="275" r:id="rId29"/>
    <p:sldId id="307" r:id="rId30"/>
    <p:sldId id="276" r:id="rId31"/>
    <p:sldId id="308" r:id="rId32"/>
    <p:sldId id="277" r:id="rId33"/>
    <p:sldId id="309" r:id="rId34"/>
    <p:sldId id="278" r:id="rId35"/>
    <p:sldId id="310" r:id="rId36"/>
    <p:sldId id="279" r:id="rId37"/>
    <p:sldId id="311" r:id="rId38"/>
    <p:sldId id="280" r:id="rId39"/>
    <p:sldId id="312" r:id="rId40"/>
    <p:sldId id="282" r:id="rId41"/>
    <p:sldId id="281" r:id="rId42"/>
    <p:sldId id="283" r:id="rId43"/>
    <p:sldId id="291" r:id="rId44"/>
    <p:sldId id="284" r:id="rId45"/>
    <p:sldId id="313" r:id="rId46"/>
    <p:sldId id="285" r:id="rId47"/>
    <p:sldId id="314" r:id="rId48"/>
    <p:sldId id="286" r:id="rId49"/>
    <p:sldId id="315" r:id="rId50"/>
    <p:sldId id="287" r:id="rId51"/>
    <p:sldId id="316" r:id="rId52"/>
    <p:sldId id="288" r:id="rId53"/>
    <p:sldId id="317" r:id="rId54"/>
    <p:sldId id="289" r:id="rId55"/>
    <p:sldId id="318" r:id="rId56"/>
    <p:sldId id="290" r:id="rId57"/>
    <p:sldId id="319" r:id="rId58"/>
    <p:sldId id="292" r:id="rId59"/>
    <p:sldId id="293" r:id="rId60"/>
    <p:sldId id="320" r:id="rId61"/>
    <p:sldId id="294" r:id="rId62"/>
    <p:sldId id="321" r:id="rId63"/>
    <p:sldId id="295" r:id="rId64"/>
    <p:sldId id="322" r:id="rId65"/>
    <p:sldId id="296" r:id="rId66"/>
    <p:sldId id="323" r:id="rId67"/>
    <p:sldId id="297" r:id="rId68"/>
    <p:sldId id="298" r:id="rId69"/>
    <p:sldId id="324" r:id="rId7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6DA2"/>
    <a:srgbClr val="00CC00"/>
    <a:srgbClr val="7DD330"/>
    <a:srgbClr val="0C7CD2"/>
    <a:srgbClr val="1F7EE7"/>
    <a:srgbClr val="AE1517"/>
    <a:srgbClr val="CC0000"/>
    <a:srgbClr val="4F77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69" autoAdjust="0"/>
    <p:restoredTop sz="94660"/>
  </p:normalViewPr>
  <p:slideViewPr>
    <p:cSldViewPr>
      <p:cViewPr>
        <p:scale>
          <a:sx n="75" d="100"/>
          <a:sy n="75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3AB201-B06A-4776-975B-29F7B69980BF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pPr rtl="1"/>
          <a:endParaRPr lang="ar-EG"/>
        </a:p>
      </dgm:t>
    </dgm:pt>
    <dgm:pt modelId="{C75E716D-9681-404C-B5F4-963062CF456E}">
      <dgm:prSet phldrT="[Text]"/>
      <dgm:spPr/>
      <dgm:t>
        <a:bodyPr/>
        <a:lstStyle/>
        <a:p>
          <a:pPr algn="ctr" rtl="1"/>
          <a:r>
            <a:rPr lang="ar-EG" b="1" dirty="0" smtClean="0"/>
            <a:t>ترى نفسك عندما تنظر للآخرين</a:t>
          </a:r>
          <a:endParaRPr lang="ar-EG" b="1" dirty="0"/>
        </a:p>
      </dgm:t>
    </dgm:pt>
    <dgm:pt modelId="{8A027D23-EE58-4CD6-8549-23DC2B2D1D0B}" type="parTrans" cxnId="{8973D32A-5CD6-4691-837A-E9FF0392F20E}">
      <dgm:prSet/>
      <dgm:spPr/>
      <dgm:t>
        <a:bodyPr/>
        <a:lstStyle/>
        <a:p>
          <a:pPr rtl="1"/>
          <a:endParaRPr lang="ar-EG"/>
        </a:p>
      </dgm:t>
    </dgm:pt>
    <dgm:pt modelId="{911CDE60-5593-4427-8C07-9C61D098D7DE}" type="sibTrans" cxnId="{8973D32A-5CD6-4691-837A-E9FF0392F20E}">
      <dgm:prSet/>
      <dgm:spPr/>
      <dgm:t>
        <a:bodyPr/>
        <a:lstStyle/>
        <a:p>
          <a:pPr rtl="1"/>
          <a:endParaRPr lang="ar-EG"/>
        </a:p>
      </dgm:t>
    </dgm:pt>
    <dgm:pt modelId="{3A8C2CD1-5821-438D-806F-E708FA89D543}">
      <dgm:prSet phldrT="[Text]"/>
      <dgm:spPr/>
      <dgm:t>
        <a:bodyPr/>
        <a:lstStyle/>
        <a:p>
          <a:pPr algn="ctr" rtl="1"/>
          <a:r>
            <a:rPr lang="ar-EG" b="1" dirty="0" smtClean="0"/>
            <a:t>تفرح بإنجازاتهم لأنها لك</a:t>
          </a:r>
          <a:endParaRPr lang="ar-EG" b="1" dirty="0"/>
        </a:p>
      </dgm:t>
    </dgm:pt>
    <dgm:pt modelId="{0417365E-3C60-41A1-ADDF-A2FEA7DBE962}" type="parTrans" cxnId="{782ED105-9F24-4117-B979-EFDDD338C02F}">
      <dgm:prSet/>
      <dgm:spPr/>
      <dgm:t>
        <a:bodyPr/>
        <a:lstStyle/>
        <a:p>
          <a:pPr rtl="1"/>
          <a:endParaRPr lang="ar-EG"/>
        </a:p>
      </dgm:t>
    </dgm:pt>
    <dgm:pt modelId="{5C91940B-7235-41B7-BD8D-6A8C542784F2}" type="sibTrans" cxnId="{782ED105-9F24-4117-B979-EFDDD338C02F}">
      <dgm:prSet/>
      <dgm:spPr/>
      <dgm:t>
        <a:bodyPr/>
        <a:lstStyle/>
        <a:p>
          <a:pPr rtl="1"/>
          <a:endParaRPr lang="ar-EG"/>
        </a:p>
      </dgm:t>
    </dgm:pt>
    <dgm:pt modelId="{1065A977-280F-47B3-B1DC-4EF75B07047D}">
      <dgm:prSet phldrT="[Text]"/>
      <dgm:spPr/>
      <dgm:t>
        <a:bodyPr/>
        <a:lstStyle/>
        <a:p>
          <a:pPr algn="ctr" rtl="1"/>
          <a:r>
            <a:rPr lang="ar-EG" b="1" dirty="0" smtClean="0"/>
            <a:t>تغفر أخطاؤهم لأنها أخطاؤك</a:t>
          </a:r>
          <a:endParaRPr lang="ar-EG" b="1" dirty="0"/>
        </a:p>
      </dgm:t>
    </dgm:pt>
    <dgm:pt modelId="{E15F3560-5272-4664-8939-A790D17A76A9}" type="parTrans" cxnId="{061E9C75-DF4F-43E5-8C2D-CFC638B73ADB}">
      <dgm:prSet/>
      <dgm:spPr/>
      <dgm:t>
        <a:bodyPr/>
        <a:lstStyle/>
        <a:p>
          <a:pPr rtl="1"/>
          <a:endParaRPr lang="ar-EG"/>
        </a:p>
      </dgm:t>
    </dgm:pt>
    <dgm:pt modelId="{743656EB-4837-4827-AB02-476B2D615E1D}" type="sibTrans" cxnId="{061E9C75-DF4F-43E5-8C2D-CFC638B73ADB}">
      <dgm:prSet/>
      <dgm:spPr/>
      <dgm:t>
        <a:bodyPr/>
        <a:lstStyle/>
        <a:p>
          <a:pPr rtl="1"/>
          <a:endParaRPr lang="ar-EG"/>
        </a:p>
      </dgm:t>
    </dgm:pt>
    <dgm:pt modelId="{384305C5-237A-4961-9283-07EE67FBB85A}">
      <dgm:prSet phldrT="[Text]"/>
      <dgm:spPr/>
      <dgm:t>
        <a:bodyPr/>
        <a:lstStyle/>
        <a:p>
          <a:pPr algn="ctr" rtl="1"/>
          <a:r>
            <a:rPr lang="ar-EG" b="1" dirty="0" smtClean="0"/>
            <a:t>تكسب حب الناس واحترامهم</a:t>
          </a:r>
          <a:endParaRPr lang="ar-EG" b="1" dirty="0"/>
        </a:p>
      </dgm:t>
    </dgm:pt>
    <dgm:pt modelId="{67D3D105-C7F3-40D9-BA72-FF36DEF96575}" type="parTrans" cxnId="{B1616C24-7AD0-4057-9539-1DA883681766}">
      <dgm:prSet/>
      <dgm:spPr/>
      <dgm:t>
        <a:bodyPr/>
        <a:lstStyle/>
        <a:p>
          <a:pPr rtl="1"/>
          <a:endParaRPr lang="ar-EG"/>
        </a:p>
      </dgm:t>
    </dgm:pt>
    <dgm:pt modelId="{E6C039C1-F0CE-47F6-81B0-DAE028DB9B64}" type="sibTrans" cxnId="{B1616C24-7AD0-4057-9539-1DA883681766}">
      <dgm:prSet/>
      <dgm:spPr/>
      <dgm:t>
        <a:bodyPr/>
        <a:lstStyle/>
        <a:p>
          <a:pPr rtl="1"/>
          <a:endParaRPr lang="ar-EG"/>
        </a:p>
      </dgm:t>
    </dgm:pt>
    <dgm:pt modelId="{BFA9D6E3-E373-46DA-B8D0-5B1B54400492}">
      <dgm:prSet phldrT="[Text]"/>
      <dgm:spPr/>
      <dgm:t>
        <a:bodyPr/>
        <a:lstStyle/>
        <a:p>
          <a:pPr algn="ctr" rtl="1"/>
          <a:r>
            <a:rPr lang="ar-EG" b="1" dirty="0" smtClean="0"/>
            <a:t>تستطيع أن تفهم الناس لأنهم أنت</a:t>
          </a:r>
          <a:endParaRPr lang="ar-EG" b="1" dirty="0"/>
        </a:p>
      </dgm:t>
    </dgm:pt>
    <dgm:pt modelId="{6D637D9B-E9C9-4350-AD35-179AAF2AE08D}" type="parTrans" cxnId="{9368274E-1FE6-49F8-8199-076773F3BA5B}">
      <dgm:prSet/>
      <dgm:spPr/>
      <dgm:t>
        <a:bodyPr/>
        <a:lstStyle/>
        <a:p>
          <a:pPr rtl="1"/>
          <a:endParaRPr lang="ar-EG"/>
        </a:p>
      </dgm:t>
    </dgm:pt>
    <dgm:pt modelId="{D8C3FBDB-D004-4F14-9D37-54F5B027491C}" type="sibTrans" cxnId="{9368274E-1FE6-49F8-8199-076773F3BA5B}">
      <dgm:prSet/>
      <dgm:spPr/>
      <dgm:t>
        <a:bodyPr/>
        <a:lstStyle/>
        <a:p>
          <a:pPr rtl="1"/>
          <a:endParaRPr lang="ar-EG"/>
        </a:p>
      </dgm:t>
    </dgm:pt>
    <dgm:pt modelId="{C6E9CC73-4706-44A2-81EB-8920EF5D0289}" type="pres">
      <dgm:prSet presAssocID="{3C3AB201-B06A-4776-975B-29F7B69980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ar-EG"/>
        </a:p>
      </dgm:t>
    </dgm:pt>
    <dgm:pt modelId="{E9BB644A-080F-4396-A71C-4048B3A991D1}" type="pres">
      <dgm:prSet presAssocID="{3C3AB201-B06A-4776-975B-29F7B69980BF}" presName="Name1" presStyleCnt="0"/>
      <dgm:spPr/>
    </dgm:pt>
    <dgm:pt modelId="{2AF4FF05-7D9A-497D-8765-249247F7154A}" type="pres">
      <dgm:prSet presAssocID="{3C3AB201-B06A-4776-975B-29F7B69980BF}" presName="cycle" presStyleCnt="0"/>
      <dgm:spPr/>
    </dgm:pt>
    <dgm:pt modelId="{0F1A87D5-904E-4243-A4FC-7F906C949F35}" type="pres">
      <dgm:prSet presAssocID="{3C3AB201-B06A-4776-975B-29F7B69980BF}" presName="srcNode" presStyleLbl="node1" presStyleIdx="0" presStyleCnt="5"/>
      <dgm:spPr/>
    </dgm:pt>
    <dgm:pt modelId="{99DDDA44-6167-4D04-9CFE-B665F13706CB}" type="pres">
      <dgm:prSet presAssocID="{3C3AB201-B06A-4776-975B-29F7B69980BF}" presName="conn" presStyleLbl="parChTrans1D2" presStyleIdx="0" presStyleCnt="1"/>
      <dgm:spPr/>
      <dgm:t>
        <a:bodyPr/>
        <a:lstStyle/>
        <a:p>
          <a:pPr rtl="1"/>
          <a:endParaRPr lang="ar-EG"/>
        </a:p>
      </dgm:t>
    </dgm:pt>
    <dgm:pt modelId="{B7468F47-BAFF-441B-A9C0-D72CB3A76151}" type="pres">
      <dgm:prSet presAssocID="{3C3AB201-B06A-4776-975B-29F7B69980BF}" presName="extraNode" presStyleLbl="node1" presStyleIdx="0" presStyleCnt="5"/>
      <dgm:spPr/>
    </dgm:pt>
    <dgm:pt modelId="{86AF1BDD-9FB5-4BF2-857F-61BC7F313D9B}" type="pres">
      <dgm:prSet presAssocID="{3C3AB201-B06A-4776-975B-29F7B69980BF}" presName="dstNode" presStyleLbl="node1" presStyleIdx="0" presStyleCnt="5"/>
      <dgm:spPr/>
    </dgm:pt>
    <dgm:pt modelId="{B9BAE860-CB1C-4F3F-BCF6-FD2ECF53DB00}" type="pres">
      <dgm:prSet presAssocID="{C75E716D-9681-404C-B5F4-963062CF456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673A95A-D645-4B29-8120-8A1EB7D14504}" type="pres">
      <dgm:prSet presAssocID="{C75E716D-9681-404C-B5F4-963062CF456E}" presName="accent_1" presStyleCnt="0"/>
      <dgm:spPr/>
    </dgm:pt>
    <dgm:pt modelId="{558E6E55-0A0E-4F9D-B87C-7D74C4E74782}" type="pres">
      <dgm:prSet presAssocID="{C75E716D-9681-404C-B5F4-963062CF456E}" presName="accentRepeatNode" presStyleLbl="solidFgAcc1" presStyleIdx="0" presStyleCnt="5"/>
      <dgm:spPr/>
    </dgm:pt>
    <dgm:pt modelId="{53CD8758-F2F1-445C-B4DE-3CB761059928}" type="pres">
      <dgm:prSet presAssocID="{3A8C2CD1-5821-438D-806F-E708FA89D54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64FDBCF-57F3-4FA7-8AA4-845BE676E2DC}" type="pres">
      <dgm:prSet presAssocID="{3A8C2CD1-5821-438D-806F-E708FA89D543}" presName="accent_2" presStyleCnt="0"/>
      <dgm:spPr/>
    </dgm:pt>
    <dgm:pt modelId="{92AAABED-3E4D-48AE-B0C4-2BC01F3CCD3E}" type="pres">
      <dgm:prSet presAssocID="{3A8C2CD1-5821-438D-806F-E708FA89D543}" presName="accentRepeatNode" presStyleLbl="solidFgAcc1" presStyleIdx="1" presStyleCnt="5"/>
      <dgm:spPr/>
    </dgm:pt>
    <dgm:pt modelId="{4996554C-7E70-4015-A3A3-77366D461186}" type="pres">
      <dgm:prSet presAssocID="{1065A977-280F-47B3-B1DC-4EF75B07047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39617F5A-ACEB-4EB9-8284-FE368951A00D}" type="pres">
      <dgm:prSet presAssocID="{1065A977-280F-47B3-B1DC-4EF75B07047D}" presName="accent_3" presStyleCnt="0"/>
      <dgm:spPr/>
    </dgm:pt>
    <dgm:pt modelId="{BC5C2D3F-40C5-43B1-954D-29CB4599E2D2}" type="pres">
      <dgm:prSet presAssocID="{1065A977-280F-47B3-B1DC-4EF75B07047D}" presName="accentRepeatNode" presStyleLbl="solidFgAcc1" presStyleIdx="2" presStyleCnt="5"/>
      <dgm:spPr/>
    </dgm:pt>
    <dgm:pt modelId="{7CA989DE-1A77-4D61-ABE8-4501CE5D7F13}" type="pres">
      <dgm:prSet presAssocID="{BFA9D6E3-E373-46DA-B8D0-5B1B5440049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63D310B-A55D-4921-8E7C-6800A84B29C9}" type="pres">
      <dgm:prSet presAssocID="{BFA9D6E3-E373-46DA-B8D0-5B1B54400492}" presName="accent_4" presStyleCnt="0"/>
      <dgm:spPr/>
    </dgm:pt>
    <dgm:pt modelId="{22E4D864-9470-4126-A017-FA1ED3A2B735}" type="pres">
      <dgm:prSet presAssocID="{BFA9D6E3-E373-46DA-B8D0-5B1B54400492}" presName="accentRepeatNode" presStyleLbl="solidFgAcc1" presStyleIdx="3" presStyleCnt="5"/>
      <dgm:spPr/>
    </dgm:pt>
    <dgm:pt modelId="{AAF0E921-D0DA-460A-A4B1-5ACF78024E01}" type="pres">
      <dgm:prSet presAssocID="{384305C5-237A-4961-9283-07EE67FBB85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9C199CC-268F-4322-B730-1FA6E0557BF9}" type="pres">
      <dgm:prSet presAssocID="{384305C5-237A-4961-9283-07EE67FBB85A}" presName="accent_5" presStyleCnt="0"/>
      <dgm:spPr/>
    </dgm:pt>
    <dgm:pt modelId="{281F702B-218E-4E71-AB11-0647DDE301CE}" type="pres">
      <dgm:prSet presAssocID="{384305C5-237A-4961-9283-07EE67FBB85A}" presName="accentRepeatNode" presStyleLbl="solidFgAcc1" presStyleIdx="4" presStyleCnt="5"/>
      <dgm:spPr/>
    </dgm:pt>
  </dgm:ptLst>
  <dgm:cxnLst>
    <dgm:cxn modelId="{782ED105-9F24-4117-B979-EFDDD338C02F}" srcId="{3C3AB201-B06A-4776-975B-29F7B69980BF}" destId="{3A8C2CD1-5821-438D-806F-E708FA89D543}" srcOrd="1" destOrd="0" parTransId="{0417365E-3C60-41A1-ADDF-A2FEA7DBE962}" sibTransId="{5C91940B-7235-41B7-BD8D-6A8C542784F2}"/>
    <dgm:cxn modelId="{98581673-4B23-49C0-9C78-477C4A33D249}" type="presOf" srcId="{911CDE60-5593-4427-8C07-9C61D098D7DE}" destId="{99DDDA44-6167-4D04-9CFE-B665F13706CB}" srcOrd="0" destOrd="0" presId="urn:microsoft.com/office/officeart/2008/layout/VerticalCurvedList"/>
    <dgm:cxn modelId="{87ACDE53-DB71-4520-9887-6D2199D7CC32}" type="presOf" srcId="{BFA9D6E3-E373-46DA-B8D0-5B1B54400492}" destId="{7CA989DE-1A77-4D61-ABE8-4501CE5D7F13}" srcOrd="0" destOrd="0" presId="urn:microsoft.com/office/officeart/2008/layout/VerticalCurvedList"/>
    <dgm:cxn modelId="{061E9C75-DF4F-43E5-8C2D-CFC638B73ADB}" srcId="{3C3AB201-B06A-4776-975B-29F7B69980BF}" destId="{1065A977-280F-47B3-B1DC-4EF75B07047D}" srcOrd="2" destOrd="0" parTransId="{E15F3560-5272-4664-8939-A790D17A76A9}" sibTransId="{743656EB-4837-4827-AB02-476B2D615E1D}"/>
    <dgm:cxn modelId="{CA0FC928-B38A-4E28-A839-474DFD290F24}" type="presOf" srcId="{3A8C2CD1-5821-438D-806F-E708FA89D543}" destId="{53CD8758-F2F1-445C-B4DE-3CB761059928}" srcOrd="0" destOrd="0" presId="urn:microsoft.com/office/officeart/2008/layout/VerticalCurvedList"/>
    <dgm:cxn modelId="{316047C6-1C60-42AC-BBBF-4EB745AC41DD}" type="presOf" srcId="{3C3AB201-B06A-4776-975B-29F7B69980BF}" destId="{C6E9CC73-4706-44A2-81EB-8920EF5D0289}" srcOrd="0" destOrd="0" presId="urn:microsoft.com/office/officeart/2008/layout/VerticalCurvedList"/>
    <dgm:cxn modelId="{8973D32A-5CD6-4691-837A-E9FF0392F20E}" srcId="{3C3AB201-B06A-4776-975B-29F7B69980BF}" destId="{C75E716D-9681-404C-B5F4-963062CF456E}" srcOrd="0" destOrd="0" parTransId="{8A027D23-EE58-4CD6-8549-23DC2B2D1D0B}" sibTransId="{911CDE60-5593-4427-8C07-9C61D098D7DE}"/>
    <dgm:cxn modelId="{9368274E-1FE6-49F8-8199-076773F3BA5B}" srcId="{3C3AB201-B06A-4776-975B-29F7B69980BF}" destId="{BFA9D6E3-E373-46DA-B8D0-5B1B54400492}" srcOrd="3" destOrd="0" parTransId="{6D637D9B-E9C9-4350-AD35-179AAF2AE08D}" sibTransId="{D8C3FBDB-D004-4F14-9D37-54F5B027491C}"/>
    <dgm:cxn modelId="{E8B0DBB0-002A-4A7E-AAE3-D3800E2384B7}" type="presOf" srcId="{1065A977-280F-47B3-B1DC-4EF75B07047D}" destId="{4996554C-7E70-4015-A3A3-77366D461186}" srcOrd="0" destOrd="0" presId="urn:microsoft.com/office/officeart/2008/layout/VerticalCurvedList"/>
    <dgm:cxn modelId="{DFF83F3D-A599-46E6-ABA8-504659AE59D6}" type="presOf" srcId="{384305C5-237A-4961-9283-07EE67FBB85A}" destId="{AAF0E921-D0DA-460A-A4B1-5ACF78024E01}" srcOrd="0" destOrd="0" presId="urn:microsoft.com/office/officeart/2008/layout/VerticalCurvedList"/>
    <dgm:cxn modelId="{B1616C24-7AD0-4057-9539-1DA883681766}" srcId="{3C3AB201-B06A-4776-975B-29F7B69980BF}" destId="{384305C5-237A-4961-9283-07EE67FBB85A}" srcOrd="4" destOrd="0" parTransId="{67D3D105-C7F3-40D9-BA72-FF36DEF96575}" sibTransId="{E6C039C1-F0CE-47F6-81B0-DAE028DB9B64}"/>
    <dgm:cxn modelId="{5D725457-6B6A-4C81-A160-65F245977DB9}" type="presOf" srcId="{C75E716D-9681-404C-B5F4-963062CF456E}" destId="{B9BAE860-CB1C-4F3F-BCF6-FD2ECF53DB00}" srcOrd="0" destOrd="0" presId="urn:microsoft.com/office/officeart/2008/layout/VerticalCurvedList"/>
    <dgm:cxn modelId="{DFBC9950-E1B9-4A23-88E4-20B2798D4CDD}" type="presParOf" srcId="{C6E9CC73-4706-44A2-81EB-8920EF5D0289}" destId="{E9BB644A-080F-4396-A71C-4048B3A991D1}" srcOrd="0" destOrd="0" presId="urn:microsoft.com/office/officeart/2008/layout/VerticalCurvedList"/>
    <dgm:cxn modelId="{859B4301-D6DC-414B-8AC0-C29C7608B23D}" type="presParOf" srcId="{E9BB644A-080F-4396-A71C-4048B3A991D1}" destId="{2AF4FF05-7D9A-497D-8765-249247F7154A}" srcOrd="0" destOrd="0" presId="urn:microsoft.com/office/officeart/2008/layout/VerticalCurvedList"/>
    <dgm:cxn modelId="{550276ED-C8A5-4AF9-8A13-4DAB6E87B1BA}" type="presParOf" srcId="{2AF4FF05-7D9A-497D-8765-249247F7154A}" destId="{0F1A87D5-904E-4243-A4FC-7F906C949F35}" srcOrd="0" destOrd="0" presId="urn:microsoft.com/office/officeart/2008/layout/VerticalCurvedList"/>
    <dgm:cxn modelId="{7955D4AA-1A5C-4153-8E0C-E6DBA697BFFA}" type="presParOf" srcId="{2AF4FF05-7D9A-497D-8765-249247F7154A}" destId="{99DDDA44-6167-4D04-9CFE-B665F13706CB}" srcOrd="1" destOrd="0" presId="urn:microsoft.com/office/officeart/2008/layout/VerticalCurvedList"/>
    <dgm:cxn modelId="{BA63F61C-8089-418A-9856-D5C89B71C809}" type="presParOf" srcId="{2AF4FF05-7D9A-497D-8765-249247F7154A}" destId="{B7468F47-BAFF-441B-A9C0-D72CB3A76151}" srcOrd="2" destOrd="0" presId="urn:microsoft.com/office/officeart/2008/layout/VerticalCurvedList"/>
    <dgm:cxn modelId="{14AB93E1-A5BF-461F-8FF9-F0D6901DA36F}" type="presParOf" srcId="{2AF4FF05-7D9A-497D-8765-249247F7154A}" destId="{86AF1BDD-9FB5-4BF2-857F-61BC7F313D9B}" srcOrd="3" destOrd="0" presId="urn:microsoft.com/office/officeart/2008/layout/VerticalCurvedList"/>
    <dgm:cxn modelId="{B1810718-2C5E-48EE-8BBC-39FBC3C1956B}" type="presParOf" srcId="{E9BB644A-080F-4396-A71C-4048B3A991D1}" destId="{B9BAE860-CB1C-4F3F-BCF6-FD2ECF53DB00}" srcOrd="1" destOrd="0" presId="urn:microsoft.com/office/officeart/2008/layout/VerticalCurvedList"/>
    <dgm:cxn modelId="{6C6393BC-B8C7-439B-B688-90209A643F2B}" type="presParOf" srcId="{E9BB644A-080F-4396-A71C-4048B3A991D1}" destId="{D673A95A-D645-4B29-8120-8A1EB7D14504}" srcOrd="2" destOrd="0" presId="urn:microsoft.com/office/officeart/2008/layout/VerticalCurvedList"/>
    <dgm:cxn modelId="{807D880F-813A-4A41-BD41-1FC89CDFF04F}" type="presParOf" srcId="{D673A95A-D645-4B29-8120-8A1EB7D14504}" destId="{558E6E55-0A0E-4F9D-B87C-7D74C4E74782}" srcOrd="0" destOrd="0" presId="urn:microsoft.com/office/officeart/2008/layout/VerticalCurvedList"/>
    <dgm:cxn modelId="{5BB96EDB-CEB3-4D4C-A444-557611312CB9}" type="presParOf" srcId="{E9BB644A-080F-4396-A71C-4048B3A991D1}" destId="{53CD8758-F2F1-445C-B4DE-3CB761059928}" srcOrd="3" destOrd="0" presId="urn:microsoft.com/office/officeart/2008/layout/VerticalCurvedList"/>
    <dgm:cxn modelId="{ADEC3FBA-F06A-4D09-A10E-FFC970A41D5F}" type="presParOf" srcId="{E9BB644A-080F-4396-A71C-4048B3A991D1}" destId="{764FDBCF-57F3-4FA7-8AA4-845BE676E2DC}" srcOrd="4" destOrd="0" presId="urn:microsoft.com/office/officeart/2008/layout/VerticalCurvedList"/>
    <dgm:cxn modelId="{0D31EACD-C675-4397-8598-9493D6BB0E1C}" type="presParOf" srcId="{764FDBCF-57F3-4FA7-8AA4-845BE676E2DC}" destId="{92AAABED-3E4D-48AE-B0C4-2BC01F3CCD3E}" srcOrd="0" destOrd="0" presId="urn:microsoft.com/office/officeart/2008/layout/VerticalCurvedList"/>
    <dgm:cxn modelId="{624CF12F-3B21-4A3D-B2B3-18517E765588}" type="presParOf" srcId="{E9BB644A-080F-4396-A71C-4048B3A991D1}" destId="{4996554C-7E70-4015-A3A3-77366D461186}" srcOrd="5" destOrd="0" presId="urn:microsoft.com/office/officeart/2008/layout/VerticalCurvedList"/>
    <dgm:cxn modelId="{10C276C5-0F8A-4A65-A106-8259891C88DF}" type="presParOf" srcId="{E9BB644A-080F-4396-A71C-4048B3A991D1}" destId="{39617F5A-ACEB-4EB9-8284-FE368951A00D}" srcOrd="6" destOrd="0" presId="urn:microsoft.com/office/officeart/2008/layout/VerticalCurvedList"/>
    <dgm:cxn modelId="{BBC18C22-43CC-4041-8920-7CA56EB7731C}" type="presParOf" srcId="{39617F5A-ACEB-4EB9-8284-FE368951A00D}" destId="{BC5C2D3F-40C5-43B1-954D-29CB4599E2D2}" srcOrd="0" destOrd="0" presId="urn:microsoft.com/office/officeart/2008/layout/VerticalCurvedList"/>
    <dgm:cxn modelId="{641877EE-F0C1-4151-ADDE-3098003DD90F}" type="presParOf" srcId="{E9BB644A-080F-4396-A71C-4048B3A991D1}" destId="{7CA989DE-1A77-4D61-ABE8-4501CE5D7F13}" srcOrd="7" destOrd="0" presId="urn:microsoft.com/office/officeart/2008/layout/VerticalCurvedList"/>
    <dgm:cxn modelId="{DF5947F7-A720-4C4A-AE2B-1D891DAFD18B}" type="presParOf" srcId="{E9BB644A-080F-4396-A71C-4048B3A991D1}" destId="{563D310B-A55D-4921-8E7C-6800A84B29C9}" srcOrd="8" destOrd="0" presId="urn:microsoft.com/office/officeart/2008/layout/VerticalCurvedList"/>
    <dgm:cxn modelId="{B3750CB5-9586-4D76-A50D-654F1C5589D0}" type="presParOf" srcId="{563D310B-A55D-4921-8E7C-6800A84B29C9}" destId="{22E4D864-9470-4126-A017-FA1ED3A2B735}" srcOrd="0" destOrd="0" presId="urn:microsoft.com/office/officeart/2008/layout/VerticalCurvedList"/>
    <dgm:cxn modelId="{6772B008-ED7C-4C19-9B20-D3F9343E31EC}" type="presParOf" srcId="{E9BB644A-080F-4396-A71C-4048B3A991D1}" destId="{AAF0E921-D0DA-460A-A4B1-5ACF78024E01}" srcOrd="9" destOrd="0" presId="urn:microsoft.com/office/officeart/2008/layout/VerticalCurvedList"/>
    <dgm:cxn modelId="{4E82E258-3DD7-4984-9400-C9E2908E1614}" type="presParOf" srcId="{E9BB644A-080F-4396-A71C-4048B3A991D1}" destId="{F9C199CC-268F-4322-B730-1FA6E0557BF9}" srcOrd="10" destOrd="0" presId="urn:microsoft.com/office/officeart/2008/layout/VerticalCurvedList"/>
    <dgm:cxn modelId="{A8AE794A-B2E4-4C0B-AD2E-19ADE72C743E}" type="presParOf" srcId="{F9C199CC-268F-4322-B730-1FA6E0557BF9}" destId="{281F702B-218E-4E71-AB11-0647DDE301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DDA44-6167-4D04-9CFE-B665F13706CB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AE860-CB1C-4F3F-BCF6-FD2ECF53DB00}">
      <dsp:nvSpPr>
        <dsp:cNvPr id="0" name=""/>
        <dsp:cNvSpPr/>
      </dsp:nvSpPr>
      <dsp:spPr>
        <a:xfrm>
          <a:off x="384538" y="253918"/>
          <a:ext cx="5656275" cy="50816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kern="1200" dirty="0" smtClean="0"/>
            <a:t>ترى نفسك عندما تنظر للآخرين</a:t>
          </a:r>
          <a:endParaRPr lang="ar-EG" sz="2700" b="1" kern="1200" dirty="0"/>
        </a:p>
      </dsp:txBody>
      <dsp:txXfrm>
        <a:off x="384538" y="253918"/>
        <a:ext cx="5656275" cy="508162"/>
      </dsp:txXfrm>
    </dsp:sp>
    <dsp:sp modelId="{558E6E55-0A0E-4F9D-B87C-7D74C4E74782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D8758-F2F1-445C-B4DE-3CB761059928}">
      <dsp:nvSpPr>
        <dsp:cNvPr id="0" name=""/>
        <dsp:cNvSpPr/>
      </dsp:nvSpPr>
      <dsp:spPr>
        <a:xfrm>
          <a:off x="748672" y="1015918"/>
          <a:ext cx="5292140" cy="50816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kern="1200" dirty="0" smtClean="0"/>
            <a:t>تفرح بإنجازاتهم لأنها لك</a:t>
          </a:r>
          <a:endParaRPr lang="ar-EG" sz="2700" b="1" kern="1200" dirty="0"/>
        </a:p>
      </dsp:txBody>
      <dsp:txXfrm>
        <a:off x="748672" y="1015918"/>
        <a:ext cx="5292140" cy="508162"/>
      </dsp:txXfrm>
    </dsp:sp>
    <dsp:sp modelId="{92AAABED-3E4D-48AE-B0C4-2BC01F3CCD3E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6554C-7E70-4015-A3A3-77366D461186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kern="1200" dirty="0" smtClean="0"/>
            <a:t>تغفر أخطاؤهم لأنها أخطاؤك</a:t>
          </a:r>
          <a:endParaRPr lang="ar-EG" sz="2700" b="1" kern="1200" dirty="0"/>
        </a:p>
      </dsp:txBody>
      <dsp:txXfrm>
        <a:off x="860432" y="1777918"/>
        <a:ext cx="5180380" cy="508162"/>
      </dsp:txXfrm>
    </dsp:sp>
    <dsp:sp modelId="{BC5C2D3F-40C5-43B1-954D-29CB4599E2D2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989DE-1A77-4D61-ABE8-4501CE5D7F13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kern="1200" dirty="0" smtClean="0"/>
            <a:t>تستطيع أن تفهم الناس لأنهم أنت</a:t>
          </a:r>
          <a:endParaRPr lang="ar-EG" sz="2700" b="1" kern="1200" dirty="0"/>
        </a:p>
      </dsp:txBody>
      <dsp:txXfrm>
        <a:off x="748672" y="2539918"/>
        <a:ext cx="5292140" cy="508162"/>
      </dsp:txXfrm>
    </dsp:sp>
    <dsp:sp modelId="{22E4D864-9470-4126-A017-FA1ED3A2B735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0E921-D0DA-460A-A4B1-5ACF78024E01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kern="1200" dirty="0" smtClean="0"/>
            <a:t>تكسب حب الناس واحترامهم</a:t>
          </a:r>
          <a:endParaRPr lang="ar-EG" sz="2700" b="1" kern="1200" dirty="0"/>
        </a:p>
      </dsp:txBody>
      <dsp:txXfrm>
        <a:off x="384538" y="3301918"/>
        <a:ext cx="5656275" cy="508162"/>
      </dsp:txXfrm>
    </dsp:sp>
    <dsp:sp modelId="{281F702B-218E-4E71-AB11-0647DDE301CE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429135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425332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864729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356488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4152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405040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408190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06341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1814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3388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951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Text Box 30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hlinkClick r:id="rId13"/>
              </a:rPr>
              <a:t>Powerpoint Templates</a:t>
            </a:r>
            <a:endParaRPr lang="fr-FR"/>
          </a:p>
        </p:txBody>
      </p:sp>
      <p:pic>
        <p:nvPicPr>
          <p:cNvPr id="1053" name="Picture 29" descr="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486DA2"/>
                </a:solidFill>
              </a:rPr>
              <a:t>Page </a:t>
            </a:r>
            <a:fld id="{5E0BE020-B187-4407-8358-CC0737C30661}" type="slidenum">
              <a:rPr lang="fr-FR" b="1">
                <a:solidFill>
                  <a:srgbClr val="486DA2"/>
                </a:solidFill>
              </a:rPr>
              <a:pPr/>
              <a:t>‹#›</a:t>
            </a:fld>
            <a:endParaRPr lang="fr-FR" b="1">
              <a:solidFill>
                <a:srgbClr val="486DA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Powerpoint Templates</a:t>
            </a:r>
            <a:endParaRPr lang="fr-FR"/>
          </a:p>
        </p:txBody>
      </p:sp>
      <p:pic>
        <p:nvPicPr>
          <p:cNvPr id="2072" name="Picture 2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11188" y="3978275"/>
            <a:ext cx="8207375" cy="110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>
            <a:spAutoFit/>
          </a:bodyPr>
          <a:lstStyle/>
          <a:p>
            <a:pPr algn="ctr"/>
            <a:r>
              <a:rPr lang="ar-EG" sz="4800" b="1" dirty="0" smtClean="0">
                <a:solidFill>
                  <a:srgbClr val="486DA2"/>
                </a:solidFill>
                <a:latin typeface="Verdana" pitchFamily="34" charset="0"/>
              </a:rPr>
              <a:t>فن التعامل مع الجمهور</a:t>
            </a:r>
            <a:endParaRPr lang="fr-FR" sz="2800" i="1" dirty="0">
              <a:solidFill>
                <a:srgbClr val="486DA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6"/>
            <a:ext cx="6768752" cy="5688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598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842448" y="1971749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 cmpd="sng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0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828800" y="2568648"/>
            <a:ext cx="5849144" cy="12700"/>
          </a:xfrm>
          <a:prstGeom prst="line">
            <a:avLst/>
          </a:prstGeom>
          <a:noFill/>
          <a:ln w="25400" cmpd="sng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333300"/>
              </a:solidFill>
              <a:latin typeface="Verdana" panose="020B060403050404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403648" y="2047948"/>
            <a:ext cx="627429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ar-EG" sz="2200" b="1" dirty="0">
                <a:solidFill>
                  <a:srgbClr val="333300"/>
                </a:solidFill>
              </a:rPr>
              <a:t>كل شخص يعتقد دائماً أنه على حق وأن آراءه منطقية</a:t>
            </a:r>
            <a:endParaRPr lang="en-US" sz="22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039299" y="207017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842448" y="3411909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 cmpd="sng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0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1739900" y="4021508"/>
            <a:ext cx="5938044" cy="25400"/>
          </a:xfrm>
          <a:prstGeom prst="line">
            <a:avLst/>
          </a:prstGeom>
          <a:noFill/>
          <a:ln w="25400" cmpd="sng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333300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403648" y="3212976"/>
            <a:ext cx="62742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 eaLnBrk="0" hangingPunct="0"/>
            <a:r>
              <a:rPr lang="ar-EG" sz="2200" b="1" dirty="0">
                <a:solidFill>
                  <a:srgbClr val="333300"/>
                </a:solidFill>
              </a:rPr>
              <a:t>حتى لو اختلفت مع الآخر في الرأي وتأكدت أنه على خطأ حاول أن </a:t>
            </a:r>
            <a:r>
              <a:rPr lang="ar-EG" sz="2200" b="1" dirty="0" smtClean="0">
                <a:solidFill>
                  <a:srgbClr val="333300"/>
                </a:solidFill>
              </a:rPr>
              <a:t>تفهم وجهة </a:t>
            </a:r>
            <a:r>
              <a:rPr lang="ar-EG" sz="2200" b="1" dirty="0">
                <a:solidFill>
                  <a:srgbClr val="333300"/>
                </a:solidFill>
              </a:rPr>
              <a:t>نظره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8039299" y="351033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842448" y="4708053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 cmpd="sng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0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 flipV="1">
            <a:off x="1619672" y="5317652"/>
            <a:ext cx="6058272" cy="44240"/>
          </a:xfrm>
          <a:prstGeom prst="line">
            <a:avLst/>
          </a:prstGeom>
          <a:noFill/>
          <a:ln w="25400" cmpd="sng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333300"/>
              </a:solidFill>
              <a:latin typeface="Verdana" panose="020B0604030504040204" pitchFamily="34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403648" y="4784252"/>
            <a:ext cx="627429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ar-EG" sz="2200" b="1" dirty="0">
                <a:solidFill>
                  <a:srgbClr val="333300"/>
                </a:solidFill>
              </a:rPr>
              <a:t>الاستخفاف بآراء الآخرين يدفعهم إلى المقاومة</a:t>
            </a:r>
            <a:endParaRPr lang="en-US" sz="22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8039299" y="480647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2253183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 bwMode="auto">
          <a:xfrm>
            <a:off x="2267744" y="1916832"/>
            <a:ext cx="5760640" cy="3312368"/>
          </a:xfrm>
          <a:prstGeom prst="flowChartDecision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EG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ابحث عن العوامل المشتركة</a:t>
            </a:r>
            <a:endParaRPr kumimoji="0" lang="ar-EG" sz="3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50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6480719" cy="5616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0870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842448" y="1971749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 cmpd="sng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0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828800" y="2568648"/>
            <a:ext cx="5849144" cy="12700"/>
          </a:xfrm>
          <a:prstGeom prst="line">
            <a:avLst/>
          </a:prstGeom>
          <a:noFill/>
          <a:ln w="25400" cmpd="sng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333300"/>
              </a:solidFill>
              <a:latin typeface="Verdana" panose="020B060403050404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403648" y="1795463"/>
            <a:ext cx="62742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ar-EG" sz="2200" b="1" dirty="0">
                <a:solidFill>
                  <a:srgbClr val="333300"/>
                </a:solidFill>
              </a:rPr>
              <a:t>دائما يوجد نقاط يتفق عليها الجميع ،انطلق منها ولا تركز على </a:t>
            </a:r>
          </a:p>
          <a:p>
            <a:pPr algn="ctr" eaLnBrk="0" hangingPunct="0"/>
            <a:r>
              <a:rPr lang="ar-EG" sz="2200" b="1" dirty="0">
                <a:solidFill>
                  <a:srgbClr val="333300"/>
                </a:solidFill>
              </a:rPr>
              <a:t>نقاط الاختلاف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039299" y="207017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842448" y="3411909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 cmpd="sng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0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1739900" y="4021508"/>
            <a:ext cx="5938044" cy="25400"/>
          </a:xfrm>
          <a:prstGeom prst="line">
            <a:avLst/>
          </a:prstGeom>
          <a:noFill/>
          <a:ln w="25400" cmpd="sng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333300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403648" y="3488108"/>
            <a:ext cx="627429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ar-EG" sz="2200" b="1" dirty="0">
                <a:solidFill>
                  <a:srgbClr val="333300"/>
                </a:solidFill>
              </a:rPr>
              <a:t>لا تتحدث عن مصلحتك وتحدث عن المصلحة المشتركة</a:t>
            </a:r>
            <a:endParaRPr lang="en-US" sz="22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8039299" y="351033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2476680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 bwMode="auto">
          <a:xfrm>
            <a:off x="2267744" y="1916832"/>
            <a:ext cx="5760640" cy="3312368"/>
          </a:xfrm>
          <a:prstGeom prst="flowChartDecision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EG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الإعجاب </a:t>
            </a:r>
            <a:endParaRPr lang="ar-EG" sz="3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EG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والثناء </a:t>
            </a:r>
            <a:r>
              <a:rPr lang="ar-EG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الصادق</a:t>
            </a:r>
            <a:endParaRPr kumimoji="0" lang="ar-EG" sz="3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42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6552728" cy="5832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4111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842448" y="1971749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 cmpd="sng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0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828800" y="2568648"/>
            <a:ext cx="5849144" cy="12700"/>
          </a:xfrm>
          <a:prstGeom prst="line">
            <a:avLst/>
          </a:prstGeom>
          <a:noFill/>
          <a:ln w="25400" cmpd="sng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333300"/>
              </a:solidFill>
              <a:latin typeface="Verdana" panose="020B060403050404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403648" y="1772816"/>
            <a:ext cx="62742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 eaLnBrk="0" hangingPunct="0"/>
            <a:r>
              <a:rPr lang="ar-EG" sz="2200" b="1" dirty="0">
                <a:solidFill>
                  <a:srgbClr val="333300"/>
                </a:solidFill>
              </a:rPr>
              <a:t>مهما كان الشخص سيئاً لا بد من وجود خصلة تستحق </a:t>
            </a:r>
            <a:endParaRPr lang="ar-EG" sz="2200" b="1" dirty="0" smtClean="0">
              <a:solidFill>
                <a:srgbClr val="333300"/>
              </a:solidFill>
            </a:endParaRPr>
          </a:p>
          <a:p>
            <a:pPr algn="ctr" rtl="1" eaLnBrk="0" hangingPunct="0"/>
            <a:r>
              <a:rPr lang="ar-EG" sz="2200" b="1" dirty="0" smtClean="0">
                <a:solidFill>
                  <a:srgbClr val="333300"/>
                </a:solidFill>
              </a:rPr>
              <a:t>الإعجاب </a:t>
            </a:r>
            <a:r>
              <a:rPr lang="ar-EG" sz="2200" b="1" dirty="0">
                <a:solidFill>
                  <a:srgbClr val="333300"/>
                </a:solidFill>
              </a:rPr>
              <a:t>والثناء</a:t>
            </a:r>
            <a:endParaRPr lang="en-US" sz="22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039299" y="207017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842448" y="3411909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 cmpd="sng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0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1739900" y="4021508"/>
            <a:ext cx="5938044" cy="25400"/>
          </a:xfrm>
          <a:prstGeom prst="line">
            <a:avLst/>
          </a:prstGeom>
          <a:noFill/>
          <a:ln w="25400" cmpd="sng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333300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403648" y="3284984"/>
            <a:ext cx="62742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ar-EG" sz="2200" b="1" dirty="0">
                <a:solidFill>
                  <a:srgbClr val="333300"/>
                </a:solidFill>
              </a:rPr>
              <a:t>ابحث في الشخص الآخر عن الجانب الإيجابي وكن مسرفاً </a:t>
            </a:r>
            <a:endParaRPr lang="ar-EG" sz="2200" b="1" dirty="0" smtClean="0">
              <a:solidFill>
                <a:srgbClr val="333300"/>
              </a:solidFill>
            </a:endParaRPr>
          </a:p>
          <a:p>
            <a:pPr algn="ctr" rtl="1" eaLnBrk="0" hangingPunct="0"/>
            <a:r>
              <a:rPr lang="ar-EG" sz="2200" b="1" dirty="0" smtClean="0">
                <a:solidFill>
                  <a:srgbClr val="333300"/>
                </a:solidFill>
              </a:rPr>
              <a:t>في الثناء </a:t>
            </a:r>
            <a:r>
              <a:rPr lang="ar-EG" sz="2200" b="1" dirty="0">
                <a:solidFill>
                  <a:srgbClr val="333300"/>
                </a:solidFill>
              </a:rPr>
              <a:t>والشكر 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8039299" y="351033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842448" y="4708053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 cmpd="sng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0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 flipV="1">
            <a:off x="1619672" y="5317652"/>
            <a:ext cx="6058272" cy="44240"/>
          </a:xfrm>
          <a:prstGeom prst="line">
            <a:avLst/>
          </a:prstGeom>
          <a:noFill/>
          <a:ln w="25400" cmpd="sng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333300"/>
              </a:solidFill>
              <a:latin typeface="Verdana" panose="020B0604030504040204" pitchFamily="34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403648" y="4784252"/>
            <a:ext cx="627429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ar-EG" sz="2200" b="1" dirty="0">
                <a:solidFill>
                  <a:srgbClr val="333300"/>
                </a:solidFill>
              </a:rPr>
              <a:t>افعل ذلك بصدق حتى لا يتحول الأمر إلى نفاق</a:t>
            </a:r>
            <a:endParaRPr lang="en-US" sz="22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8039299" y="480647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666788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 bwMode="auto">
          <a:xfrm>
            <a:off x="2267744" y="1916832"/>
            <a:ext cx="5760640" cy="3312368"/>
          </a:xfrm>
          <a:prstGeom prst="flowChartDecision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EG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خاطب الدوافع النبيلة</a:t>
            </a:r>
            <a:endParaRPr kumimoji="0" lang="ar-EG" sz="3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32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3" y="980728"/>
            <a:ext cx="6120680" cy="4968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950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763688" y="2996952"/>
            <a:ext cx="73356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EG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المداخل السهلة إلى العقول والقلوب</a:t>
            </a:r>
            <a:endParaRPr lang="fr-FR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842448" y="1971749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 cmpd="sng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0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828800" y="2568648"/>
            <a:ext cx="5849144" cy="12700"/>
          </a:xfrm>
          <a:prstGeom prst="line">
            <a:avLst/>
          </a:prstGeom>
          <a:noFill/>
          <a:ln w="25400" cmpd="sng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333300"/>
              </a:solidFill>
              <a:latin typeface="Verdana" panose="020B060403050404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403648" y="1772816"/>
            <a:ext cx="62742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ar-EG" sz="2200" b="1" dirty="0">
                <a:solidFill>
                  <a:srgbClr val="333300"/>
                </a:solidFill>
              </a:rPr>
              <a:t>قد تختفي الدوافع النبيلة تحت أنقاض الطمع والمصالح </a:t>
            </a:r>
            <a:endParaRPr lang="ar-EG" sz="2200" b="1" dirty="0" smtClean="0">
              <a:solidFill>
                <a:srgbClr val="333300"/>
              </a:solidFill>
            </a:endParaRPr>
          </a:p>
          <a:p>
            <a:pPr algn="ctr" eaLnBrk="0" hangingPunct="0"/>
            <a:r>
              <a:rPr lang="ar-EG" sz="2200" b="1" dirty="0" smtClean="0">
                <a:solidFill>
                  <a:srgbClr val="333300"/>
                </a:solidFill>
              </a:rPr>
              <a:t>لكنها </a:t>
            </a:r>
            <a:r>
              <a:rPr lang="ar-EG" sz="2200" b="1" dirty="0">
                <a:solidFill>
                  <a:srgbClr val="333300"/>
                </a:solidFill>
              </a:rPr>
              <a:t>لا تنعدم</a:t>
            </a:r>
            <a:endParaRPr lang="en-US" sz="22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039299" y="207017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842448" y="3411909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 cmpd="sng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0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1739900" y="4021508"/>
            <a:ext cx="5938044" cy="25400"/>
          </a:xfrm>
          <a:prstGeom prst="line">
            <a:avLst/>
          </a:prstGeom>
          <a:noFill/>
          <a:ln w="25400" cmpd="sng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333300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403648" y="3284984"/>
            <a:ext cx="62742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ar-EG" sz="2200" b="1" dirty="0">
                <a:solidFill>
                  <a:srgbClr val="333300"/>
                </a:solidFill>
              </a:rPr>
              <a:t>خاطب الجوانب الإنسانية في الشخص وسوف يفاجئك </a:t>
            </a:r>
            <a:r>
              <a:rPr lang="ar-EG" sz="2200" b="1" dirty="0" smtClean="0">
                <a:solidFill>
                  <a:srgbClr val="333300"/>
                </a:solidFill>
              </a:rPr>
              <a:t>بأكثر</a:t>
            </a:r>
          </a:p>
          <a:p>
            <a:pPr algn="ctr" eaLnBrk="0" hangingPunct="0"/>
            <a:r>
              <a:rPr lang="ar-EG" sz="2200" b="1" dirty="0" smtClean="0">
                <a:solidFill>
                  <a:srgbClr val="333300"/>
                </a:solidFill>
              </a:rPr>
              <a:t> </a:t>
            </a:r>
            <a:r>
              <a:rPr lang="ar-EG" sz="2200" b="1" dirty="0">
                <a:solidFill>
                  <a:srgbClr val="333300"/>
                </a:solidFill>
              </a:rPr>
              <a:t>مما تتوقع </a:t>
            </a:r>
            <a:endParaRPr lang="en-US" sz="22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8039299" y="351033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842448" y="4708053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 cmpd="sng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0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 flipV="1">
            <a:off x="1619672" y="5317652"/>
            <a:ext cx="6058272" cy="44240"/>
          </a:xfrm>
          <a:prstGeom prst="line">
            <a:avLst/>
          </a:prstGeom>
          <a:noFill/>
          <a:ln w="25400" cmpd="sng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333300"/>
              </a:solidFill>
              <a:latin typeface="Verdana" panose="020B0604030504040204" pitchFamily="34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403648" y="4784252"/>
            <a:ext cx="627429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ar-EG" sz="2200" b="1" dirty="0">
                <a:solidFill>
                  <a:srgbClr val="333300"/>
                </a:solidFill>
              </a:rPr>
              <a:t>تنجح إذا لم تفعل ذلك بصدق وإخلاص فمن السهل اكتشاف التزييف</a:t>
            </a:r>
            <a:endParaRPr lang="en-US" sz="22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8039299" y="480647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320676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 bwMode="auto">
          <a:xfrm>
            <a:off x="2267744" y="1916832"/>
            <a:ext cx="5760640" cy="3312368"/>
          </a:xfrm>
          <a:prstGeom prst="flowChartDecision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EG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احفظ أسماء من تقابلهم</a:t>
            </a:r>
            <a:endParaRPr kumimoji="0" lang="ar-EG" sz="3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854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4smart.net/ar/images/nam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6553262" cy="5544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103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842448" y="3195885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 cmpd="sng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0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828800" y="3792784"/>
            <a:ext cx="5849144" cy="12700"/>
          </a:xfrm>
          <a:prstGeom prst="line">
            <a:avLst/>
          </a:prstGeom>
          <a:noFill/>
          <a:ln w="25400" cmpd="sng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333300"/>
              </a:solidFill>
              <a:latin typeface="Verdana" panose="020B060403050404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403648" y="2996952"/>
            <a:ext cx="62742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 eaLnBrk="0" hangingPunct="0"/>
            <a:r>
              <a:rPr lang="ar-EG" sz="2200" b="1" dirty="0">
                <a:solidFill>
                  <a:srgbClr val="333300"/>
                </a:solidFill>
              </a:rPr>
              <a:t>احفظ الاسم وكرر استخدامه أثناء الحديث سوف يعاملك </a:t>
            </a:r>
            <a:endParaRPr lang="ar-EG" sz="2200" b="1" dirty="0" smtClean="0">
              <a:solidFill>
                <a:srgbClr val="333300"/>
              </a:solidFill>
            </a:endParaRPr>
          </a:p>
          <a:p>
            <a:pPr algn="ctr" rtl="1" eaLnBrk="0" hangingPunct="0"/>
            <a:r>
              <a:rPr lang="ar-EG" sz="2200" b="1" dirty="0" smtClean="0">
                <a:solidFill>
                  <a:srgbClr val="333300"/>
                </a:solidFill>
              </a:rPr>
              <a:t>الشخص الآخر بمنتهى </a:t>
            </a:r>
            <a:r>
              <a:rPr lang="ar-EG" sz="2200" b="1" dirty="0">
                <a:solidFill>
                  <a:srgbClr val="333300"/>
                </a:solidFill>
              </a:rPr>
              <a:t>المودة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039299" y="3294309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15707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 bwMode="auto">
          <a:xfrm>
            <a:off x="2267744" y="1916832"/>
            <a:ext cx="5760640" cy="3312368"/>
          </a:xfrm>
          <a:prstGeom prst="flowChartDecision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EG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حافظ على الابتسامة</a:t>
            </a:r>
            <a:endParaRPr kumimoji="0" lang="ar-EG" sz="3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94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4664"/>
            <a:ext cx="6534472" cy="5760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7675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842448" y="1971749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 cmpd="sng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0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828800" y="2568648"/>
            <a:ext cx="5849144" cy="12700"/>
          </a:xfrm>
          <a:prstGeom prst="line">
            <a:avLst/>
          </a:prstGeom>
          <a:noFill/>
          <a:ln w="25400" cmpd="sng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333300"/>
              </a:solidFill>
              <a:latin typeface="Verdana" panose="020B060403050404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403648" y="2047948"/>
            <a:ext cx="627429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ar-EG" sz="2200" b="1" dirty="0">
                <a:solidFill>
                  <a:srgbClr val="333300"/>
                </a:solidFill>
              </a:rPr>
              <a:t>الابتسامة علامة صامتة يفهم منها الآخرون أنك تحبهم وتحترمهم</a:t>
            </a:r>
            <a:endParaRPr lang="en-US" sz="22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039299" y="207017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842448" y="3411909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 cmpd="sng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0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1739900" y="4021508"/>
            <a:ext cx="5938044" cy="25400"/>
          </a:xfrm>
          <a:prstGeom prst="line">
            <a:avLst/>
          </a:prstGeom>
          <a:noFill/>
          <a:ln w="25400" cmpd="sng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333300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403648" y="3488108"/>
            <a:ext cx="627429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ar-EG" sz="2200" b="1" dirty="0">
                <a:solidFill>
                  <a:srgbClr val="333300"/>
                </a:solidFill>
              </a:rPr>
              <a:t>الابتسامة جميلة حين تفرح لكنها أجمل حين تحزن</a:t>
            </a:r>
            <a:endParaRPr lang="en-US" sz="22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8039299" y="351033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842448" y="4708053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 cmpd="sng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0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 flipV="1">
            <a:off x="1619672" y="5317652"/>
            <a:ext cx="6058272" cy="44240"/>
          </a:xfrm>
          <a:prstGeom prst="line">
            <a:avLst/>
          </a:prstGeom>
          <a:noFill/>
          <a:ln w="25400" cmpd="sng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333300"/>
              </a:solidFill>
              <a:latin typeface="Verdana" panose="020B0604030504040204" pitchFamily="34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403648" y="4784252"/>
            <a:ext cx="627429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ar-EG" sz="2200" b="1" dirty="0">
                <a:solidFill>
                  <a:srgbClr val="333300"/>
                </a:solidFill>
              </a:rPr>
              <a:t>الابتسامة جميلة حين تربح لكنها أجمل حين تخسر </a:t>
            </a:r>
            <a:endParaRPr lang="en-US" sz="22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8039299" y="480647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332214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877410" y="2708920"/>
            <a:ext cx="435888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EG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مهارات فن الخدمة </a:t>
            </a:r>
            <a:endParaRPr lang="ar-EG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r>
              <a:rPr lang="ar-EG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والتعامل </a:t>
            </a:r>
            <a:r>
              <a:rPr lang="ar-EG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مع العملاء </a:t>
            </a:r>
            <a:endParaRPr lang="fr-FR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738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 bwMode="auto">
          <a:xfrm>
            <a:off x="2267744" y="1916832"/>
            <a:ext cx="5760640" cy="3312368"/>
          </a:xfrm>
          <a:prstGeom prst="flowChartDecision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endParaRPr lang="ar-EG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EG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الإستقبال </a:t>
            </a:r>
            <a:endParaRPr kumimoji="0" lang="ar-EG" sz="3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106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64704"/>
            <a:ext cx="6552728" cy="5472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209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 bwMode="auto">
          <a:xfrm>
            <a:off x="2267744" y="1916832"/>
            <a:ext cx="5760640" cy="3312368"/>
          </a:xfrm>
          <a:prstGeom prst="flowChartDecision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EG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الاحترام </a:t>
            </a:r>
            <a:r>
              <a:rPr lang="ar-EG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والتقدير</a:t>
            </a:r>
            <a:endParaRPr kumimoji="0" lang="ar-EG" sz="3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 bwMode="auto">
          <a:xfrm>
            <a:off x="2267744" y="1916832"/>
            <a:ext cx="5760640" cy="3312368"/>
          </a:xfrm>
          <a:prstGeom prst="flowChartDecision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endParaRPr lang="ar-EG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EG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المظهر </a:t>
            </a:r>
            <a:endParaRPr kumimoji="0" lang="ar-EG" sz="3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11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1562" y="476672"/>
            <a:ext cx="6606902" cy="568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1026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 bwMode="auto">
          <a:xfrm>
            <a:off x="2267744" y="1916832"/>
            <a:ext cx="5760640" cy="3312368"/>
          </a:xfrm>
          <a:prstGeom prst="flowChartDecision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endParaRPr lang="ar-EG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EG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الإتصال الشفهي </a:t>
            </a:r>
            <a:endParaRPr kumimoji="0" lang="ar-EG" sz="3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62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0688"/>
            <a:ext cx="6696744" cy="5544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1152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 bwMode="auto">
          <a:xfrm>
            <a:off x="2267744" y="1916832"/>
            <a:ext cx="5760640" cy="3312368"/>
          </a:xfrm>
          <a:prstGeom prst="flowChartDecision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endParaRPr lang="ar-EG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EG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الإنصات </a:t>
            </a:r>
            <a:endParaRPr kumimoji="0" lang="ar-EG" sz="3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41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6480720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897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 bwMode="auto">
          <a:xfrm>
            <a:off x="2267744" y="1916832"/>
            <a:ext cx="5760640" cy="3312368"/>
          </a:xfrm>
          <a:prstGeom prst="flowChartDecision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endParaRPr lang="ar-EG" sz="7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EG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الإلمام بجوانب الخدمة </a:t>
            </a:r>
            <a:endParaRPr kumimoji="0" lang="ar-EG" sz="3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37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9" y="476672"/>
            <a:ext cx="6480720" cy="568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25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 bwMode="auto">
          <a:xfrm>
            <a:off x="2267744" y="1916832"/>
            <a:ext cx="5760640" cy="3312368"/>
          </a:xfrm>
          <a:prstGeom prst="flowChartDecision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ar-EG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EG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الإستجابة وتنفيذ طلبات العميل </a:t>
            </a:r>
            <a:endParaRPr kumimoji="0" lang="ar-EG" sz="3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400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8680"/>
            <a:ext cx="6768752" cy="5760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789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6768752" cy="54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8306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555776" y="2636912"/>
            <a:ext cx="512351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عبارات يجب تجنبها في </a:t>
            </a:r>
            <a:endParaRPr lang="ar-EG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/>
            <a:r>
              <a:rPr lang="ar-EG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التعامل </a:t>
            </a:r>
            <a:r>
              <a:rPr lang="ar-EG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مع العملاء</a:t>
            </a:r>
            <a:endParaRPr lang="fr-FR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61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ded Corner 16"/>
          <p:cNvSpPr/>
          <p:nvPr/>
        </p:nvSpPr>
        <p:spPr bwMode="auto">
          <a:xfrm>
            <a:off x="7380312" y="1988840"/>
            <a:ext cx="1440160" cy="1224136"/>
          </a:xfrm>
          <a:prstGeom prst="foldedCorner">
            <a:avLst/>
          </a:prstGeom>
          <a:gradFill flip="none" rotWithShape="1">
            <a:gsLst>
              <a:gs pos="0">
                <a:srgbClr val="486DA2">
                  <a:tint val="66000"/>
                  <a:satMod val="160000"/>
                </a:srgbClr>
              </a:gs>
              <a:gs pos="50000">
                <a:srgbClr val="486DA2">
                  <a:tint val="44500"/>
                  <a:satMod val="160000"/>
                </a:srgbClr>
              </a:gs>
              <a:gs pos="100000">
                <a:srgbClr val="486DA2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ar-EG" sz="2400" b="1" dirty="0" smtClean="0">
              <a:solidFill>
                <a:srgbClr val="0070C0"/>
              </a:solidFill>
            </a:endParaRPr>
          </a:p>
          <a:p>
            <a:pPr algn="ctr" rtl="1"/>
            <a:r>
              <a:rPr lang="ar-SA" sz="2800" b="1" dirty="0" smtClean="0">
                <a:solidFill>
                  <a:srgbClr val="0070C0"/>
                </a:solidFill>
              </a:rPr>
              <a:t>لا </a:t>
            </a:r>
            <a:r>
              <a:rPr lang="ar-SA" sz="2800" b="1" dirty="0">
                <a:solidFill>
                  <a:srgbClr val="0070C0"/>
                </a:solidFill>
              </a:rPr>
              <a:t>يوجد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8" name="Folded Corner 17"/>
          <p:cNvSpPr/>
          <p:nvPr/>
        </p:nvSpPr>
        <p:spPr bwMode="auto">
          <a:xfrm>
            <a:off x="5652120" y="1988840"/>
            <a:ext cx="1440160" cy="1224136"/>
          </a:xfrm>
          <a:prstGeom prst="foldedCorner">
            <a:avLst/>
          </a:prstGeom>
          <a:gradFill flip="none" rotWithShape="1">
            <a:gsLst>
              <a:gs pos="0">
                <a:srgbClr val="486DA2">
                  <a:tint val="66000"/>
                  <a:satMod val="160000"/>
                </a:srgbClr>
              </a:gs>
              <a:gs pos="50000">
                <a:srgbClr val="486DA2">
                  <a:tint val="44500"/>
                  <a:satMod val="160000"/>
                </a:srgbClr>
              </a:gs>
              <a:gs pos="100000">
                <a:srgbClr val="486DA2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ar-EG" sz="2400" b="1" dirty="0" smtClean="0">
              <a:solidFill>
                <a:srgbClr val="0070C0"/>
              </a:solidFill>
            </a:endParaRPr>
          </a:p>
          <a:p>
            <a:pPr algn="ctr" rtl="1"/>
            <a:r>
              <a:rPr lang="ar-SA" sz="2800" b="1" dirty="0">
                <a:solidFill>
                  <a:srgbClr val="0070C0"/>
                </a:solidFill>
              </a:rPr>
              <a:t>لا يمكن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9" name="Folded Corner 18"/>
          <p:cNvSpPr/>
          <p:nvPr/>
        </p:nvSpPr>
        <p:spPr bwMode="auto">
          <a:xfrm>
            <a:off x="3923928" y="1988840"/>
            <a:ext cx="1440160" cy="1224136"/>
          </a:xfrm>
          <a:prstGeom prst="foldedCorner">
            <a:avLst/>
          </a:prstGeom>
          <a:gradFill flip="none" rotWithShape="1">
            <a:gsLst>
              <a:gs pos="0">
                <a:srgbClr val="486DA2">
                  <a:tint val="66000"/>
                  <a:satMod val="160000"/>
                </a:srgbClr>
              </a:gs>
              <a:gs pos="50000">
                <a:srgbClr val="486DA2">
                  <a:tint val="44500"/>
                  <a:satMod val="160000"/>
                </a:srgbClr>
              </a:gs>
              <a:gs pos="100000">
                <a:srgbClr val="486DA2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ar-EG" sz="2400" b="1" dirty="0" smtClean="0">
              <a:solidFill>
                <a:srgbClr val="0070C0"/>
              </a:solidFill>
            </a:endParaRPr>
          </a:p>
          <a:p>
            <a:pPr algn="ctr" rtl="1"/>
            <a:r>
              <a:rPr lang="ar-SA" sz="2800" b="1" dirty="0">
                <a:solidFill>
                  <a:srgbClr val="0070C0"/>
                </a:solidFill>
              </a:rPr>
              <a:t>لا أستطيع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0" name="Folded Corner 19"/>
          <p:cNvSpPr/>
          <p:nvPr/>
        </p:nvSpPr>
        <p:spPr bwMode="auto">
          <a:xfrm>
            <a:off x="2195736" y="1988840"/>
            <a:ext cx="1440160" cy="1224136"/>
          </a:xfrm>
          <a:prstGeom prst="foldedCorner">
            <a:avLst/>
          </a:prstGeom>
          <a:gradFill flip="none" rotWithShape="1">
            <a:gsLst>
              <a:gs pos="0">
                <a:srgbClr val="486DA2">
                  <a:tint val="66000"/>
                  <a:satMod val="160000"/>
                </a:srgbClr>
              </a:gs>
              <a:gs pos="50000">
                <a:srgbClr val="486DA2">
                  <a:tint val="44500"/>
                  <a:satMod val="160000"/>
                </a:srgbClr>
              </a:gs>
              <a:gs pos="100000">
                <a:srgbClr val="486DA2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ar-EG" sz="2400" b="1" dirty="0" smtClean="0">
              <a:solidFill>
                <a:srgbClr val="0070C0"/>
              </a:solidFill>
            </a:endParaRPr>
          </a:p>
          <a:p>
            <a:pPr algn="ctr" rtl="1"/>
            <a:r>
              <a:rPr lang="ar-SA" sz="2800" b="1" dirty="0">
                <a:solidFill>
                  <a:srgbClr val="0070C0"/>
                </a:solidFill>
              </a:rPr>
              <a:t>لا أعلم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1" name="Folded Corner 20"/>
          <p:cNvSpPr/>
          <p:nvPr/>
        </p:nvSpPr>
        <p:spPr bwMode="auto">
          <a:xfrm>
            <a:off x="7380312" y="3717032"/>
            <a:ext cx="1440160" cy="1224136"/>
          </a:xfrm>
          <a:prstGeom prst="foldedCorner">
            <a:avLst/>
          </a:prstGeom>
          <a:gradFill flip="none" rotWithShape="1">
            <a:gsLst>
              <a:gs pos="0">
                <a:srgbClr val="486DA2">
                  <a:tint val="66000"/>
                  <a:satMod val="160000"/>
                </a:srgbClr>
              </a:gs>
              <a:gs pos="50000">
                <a:srgbClr val="486DA2">
                  <a:tint val="44500"/>
                  <a:satMod val="160000"/>
                </a:srgbClr>
              </a:gs>
              <a:gs pos="100000">
                <a:srgbClr val="486DA2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ar-EG" sz="2400" b="1" dirty="0" smtClean="0">
              <a:solidFill>
                <a:srgbClr val="0070C0"/>
              </a:solidFill>
            </a:endParaRPr>
          </a:p>
          <a:p>
            <a:pPr algn="ctr" rtl="1"/>
            <a:r>
              <a:rPr lang="ar-SA" sz="2800" b="1" dirty="0">
                <a:solidFill>
                  <a:srgbClr val="0070C0"/>
                </a:solidFill>
              </a:rPr>
              <a:t>ممنوع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2" name="Folded Corner 21"/>
          <p:cNvSpPr/>
          <p:nvPr/>
        </p:nvSpPr>
        <p:spPr bwMode="auto">
          <a:xfrm>
            <a:off x="5652120" y="3717032"/>
            <a:ext cx="1440160" cy="1224136"/>
          </a:xfrm>
          <a:prstGeom prst="foldedCorner">
            <a:avLst/>
          </a:prstGeom>
          <a:gradFill flip="none" rotWithShape="1">
            <a:gsLst>
              <a:gs pos="0">
                <a:srgbClr val="486DA2">
                  <a:tint val="66000"/>
                  <a:satMod val="160000"/>
                </a:srgbClr>
              </a:gs>
              <a:gs pos="50000">
                <a:srgbClr val="486DA2">
                  <a:tint val="44500"/>
                  <a:satMod val="160000"/>
                </a:srgbClr>
              </a:gs>
              <a:gs pos="100000">
                <a:srgbClr val="486DA2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ar-EG" sz="2400" b="1" dirty="0" smtClean="0">
              <a:solidFill>
                <a:srgbClr val="0070C0"/>
              </a:solidFill>
            </a:endParaRPr>
          </a:p>
          <a:p>
            <a:pPr algn="ctr" rtl="1"/>
            <a:r>
              <a:rPr lang="ar-SA" sz="2800" b="1" dirty="0">
                <a:solidFill>
                  <a:srgbClr val="0070C0"/>
                </a:solidFill>
              </a:rPr>
              <a:t>مستحيل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3" name="Folded Corner 22"/>
          <p:cNvSpPr/>
          <p:nvPr/>
        </p:nvSpPr>
        <p:spPr bwMode="auto">
          <a:xfrm>
            <a:off x="3923928" y="3717032"/>
            <a:ext cx="1440160" cy="1224136"/>
          </a:xfrm>
          <a:prstGeom prst="foldedCorner">
            <a:avLst/>
          </a:prstGeom>
          <a:gradFill flip="none" rotWithShape="1">
            <a:gsLst>
              <a:gs pos="0">
                <a:srgbClr val="486DA2">
                  <a:tint val="66000"/>
                  <a:satMod val="160000"/>
                </a:srgbClr>
              </a:gs>
              <a:gs pos="50000">
                <a:srgbClr val="486DA2">
                  <a:tint val="44500"/>
                  <a:satMod val="160000"/>
                </a:srgbClr>
              </a:gs>
              <a:gs pos="100000">
                <a:srgbClr val="486DA2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ar-EG" sz="1050" b="1" dirty="0" smtClean="0">
              <a:solidFill>
                <a:srgbClr val="0070C0"/>
              </a:solidFill>
            </a:endParaRPr>
          </a:p>
          <a:p>
            <a:pPr algn="ctr" rtl="1"/>
            <a:r>
              <a:rPr lang="ar-SA" sz="2800" b="1" dirty="0">
                <a:solidFill>
                  <a:srgbClr val="0070C0"/>
                </a:solidFill>
              </a:rPr>
              <a:t>هدىء أعصابك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4" name="Folded Corner 23"/>
          <p:cNvSpPr/>
          <p:nvPr/>
        </p:nvSpPr>
        <p:spPr bwMode="auto">
          <a:xfrm>
            <a:off x="2195736" y="3717032"/>
            <a:ext cx="1440160" cy="1224136"/>
          </a:xfrm>
          <a:prstGeom prst="foldedCorner">
            <a:avLst/>
          </a:prstGeom>
          <a:gradFill flip="none" rotWithShape="1">
            <a:gsLst>
              <a:gs pos="0">
                <a:srgbClr val="486DA2">
                  <a:tint val="66000"/>
                  <a:satMod val="160000"/>
                </a:srgbClr>
              </a:gs>
              <a:gs pos="50000">
                <a:srgbClr val="486DA2">
                  <a:tint val="44500"/>
                  <a:satMod val="160000"/>
                </a:srgbClr>
              </a:gs>
              <a:gs pos="100000">
                <a:srgbClr val="486DA2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ar-EG" sz="1050" b="1" dirty="0" smtClean="0">
              <a:solidFill>
                <a:srgbClr val="0070C0"/>
              </a:solidFill>
            </a:endParaRPr>
          </a:p>
          <a:p>
            <a:pPr algn="ctr" rtl="1"/>
            <a:r>
              <a:rPr lang="ar-SA" sz="2800" b="1" dirty="0">
                <a:solidFill>
                  <a:srgbClr val="0070C0"/>
                </a:solidFill>
              </a:rPr>
              <a:t>انت لاتعرف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99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ded Corner 24"/>
          <p:cNvSpPr/>
          <p:nvPr/>
        </p:nvSpPr>
        <p:spPr bwMode="auto">
          <a:xfrm>
            <a:off x="6372200" y="1772816"/>
            <a:ext cx="1440160" cy="1224136"/>
          </a:xfrm>
          <a:prstGeom prst="foldedCorner">
            <a:avLst/>
          </a:prstGeom>
          <a:gradFill flip="none" rotWithShape="1">
            <a:gsLst>
              <a:gs pos="0">
                <a:srgbClr val="486DA2">
                  <a:tint val="66000"/>
                  <a:satMod val="160000"/>
                </a:srgbClr>
              </a:gs>
              <a:gs pos="50000">
                <a:srgbClr val="486DA2">
                  <a:tint val="44500"/>
                  <a:satMod val="160000"/>
                </a:srgbClr>
              </a:gs>
              <a:gs pos="100000">
                <a:srgbClr val="486DA2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ar-EG" sz="2400" b="1" dirty="0" smtClean="0">
              <a:solidFill>
                <a:srgbClr val="0070C0"/>
              </a:solidFill>
            </a:endParaRPr>
          </a:p>
          <a:p>
            <a:pPr algn="ctr" rtl="1"/>
            <a:r>
              <a:rPr lang="ar-SA" sz="2800" b="1" dirty="0">
                <a:solidFill>
                  <a:srgbClr val="0070C0"/>
                </a:solidFill>
              </a:rPr>
              <a:t>جاهل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6" name="Folded Corner 25"/>
          <p:cNvSpPr/>
          <p:nvPr/>
        </p:nvSpPr>
        <p:spPr bwMode="auto">
          <a:xfrm>
            <a:off x="4644008" y="1772816"/>
            <a:ext cx="1440160" cy="1224136"/>
          </a:xfrm>
          <a:prstGeom prst="foldedCorner">
            <a:avLst/>
          </a:prstGeom>
          <a:gradFill flip="none" rotWithShape="1">
            <a:gsLst>
              <a:gs pos="0">
                <a:srgbClr val="486DA2">
                  <a:tint val="66000"/>
                  <a:satMod val="160000"/>
                </a:srgbClr>
              </a:gs>
              <a:gs pos="50000">
                <a:srgbClr val="486DA2">
                  <a:tint val="44500"/>
                  <a:satMod val="160000"/>
                </a:srgbClr>
              </a:gs>
              <a:gs pos="100000">
                <a:srgbClr val="486DA2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ar-EG" sz="900" b="1" dirty="0" smtClean="0">
              <a:solidFill>
                <a:srgbClr val="0070C0"/>
              </a:solidFill>
            </a:endParaRPr>
          </a:p>
          <a:p>
            <a:pPr algn="ctr" rtl="1"/>
            <a:r>
              <a:rPr lang="ar-SA" sz="2800" b="1" dirty="0">
                <a:solidFill>
                  <a:srgbClr val="0070C0"/>
                </a:solidFill>
              </a:rPr>
              <a:t>يوجد غيرك كثير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7" name="Folded Corner 26"/>
          <p:cNvSpPr/>
          <p:nvPr/>
        </p:nvSpPr>
        <p:spPr bwMode="auto">
          <a:xfrm>
            <a:off x="2915816" y="1772816"/>
            <a:ext cx="1440160" cy="1224136"/>
          </a:xfrm>
          <a:prstGeom prst="foldedCorner">
            <a:avLst/>
          </a:prstGeom>
          <a:gradFill flip="none" rotWithShape="1">
            <a:gsLst>
              <a:gs pos="0">
                <a:srgbClr val="486DA2">
                  <a:tint val="66000"/>
                  <a:satMod val="160000"/>
                </a:srgbClr>
              </a:gs>
              <a:gs pos="50000">
                <a:srgbClr val="486DA2">
                  <a:tint val="44500"/>
                  <a:satMod val="160000"/>
                </a:srgbClr>
              </a:gs>
              <a:gs pos="100000">
                <a:srgbClr val="486DA2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ar-EG" sz="2400" b="1" dirty="0" smtClean="0">
              <a:solidFill>
                <a:srgbClr val="0070C0"/>
              </a:solidFill>
            </a:endParaRPr>
          </a:p>
          <a:p>
            <a:pPr algn="ctr" rtl="1"/>
            <a:r>
              <a:rPr lang="ar-SA" sz="2800" b="1" dirty="0">
                <a:solidFill>
                  <a:srgbClr val="0070C0"/>
                </a:solidFill>
              </a:rPr>
              <a:t>أنت غلطان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8" name="Folded Corner 27"/>
          <p:cNvSpPr/>
          <p:nvPr/>
        </p:nvSpPr>
        <p:spPr bwMode="auto">
          <a:xfrm>
            <a:off x="6372200" y="3429000"/>
            <a:ext cx="1440160" cy="1224136"/>
          </a:xfrm>
          <a:prstGeom prst="foldedCorner">
            <a:avLst/>
          </a:prstGeom>
          <a:gradFill flip="none" rotWithShape="1">
            <a:gsLst>
              <a:gs pos="0">
                <a:srgbClr val="486DA2">
                  <a:tint val="66000"/>
                  <a:satMod val="160000"/>
                </a:srgbClr>
              </a:gs>
              <a:gs pos="50000">
                <a:srgbClr val="486DA2">
                  <a:tint val="44500"/>
                  <a:satMod val="160000"/>
                </a:srgbClr>
              </a:gs>
              <a:gs pos="100000">
                <a:srgbClr val="486DA2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ar-EG" sz="2400" b="1" dirty="0" smtClean="0">
              <a:solidFill>
                <a:srgbClr val="0070C0"/>
              </a:solidFill>
            </a:endParaRPr>
          </a:p>
          <a:p>
            <a:pPr algn="ctr" rtl="1"/>
            <a:r>
              <a:rPr lang="ar-SA" sz="2800" b="1" dirty="0">
                <a:solidFill>
                  <a:srgbClr val="0070C0"/>
                </a:solidFill>
              </a:rPr>
              <a:t>غشيم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9" name="Folded Corner 28"/>
          <p:cNvSpPr/>
          <p:nvPr/>
        </p:nvSpPr>
        <p:spPr bwMode="auto">
          <a:xfrm>
            <a:off x="4644008" y="3429000"/>
            <a:ext cx="1440160" cy="1224136"/>
          </a:xfrm>
          <a:prstGeom prst="foldedCorner">
            <a:avLst/>
          </a:prstGeom>
          <a:gradFill flip="none" rotWithShape="1">
            <a:gsLst>
              <a:gs pos="0">
                <a:srgbClr val="486DA2">
                  <a:tint val="66000"/>
                  <a:satMod val="160000"/>
                </a:srgbClr>
              </a:gs>
              <a:gs pos="50000">
                <a:srgbClr val="486DA2">
                  <a:tint val="44500"/>
                  <a:satMod val="160000"/>
                </a:srgbClr>
              </a:gs>
              <a:gs pos="100000">
                <a:srgbClr val="486DA2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ar-EG" sz="900" b="1" dirty="0" smtClean="0">
              <a:solidFill>
                <a:srgbClr val="0070C0"/>
              </a:solidFill>
            </a:endParaRPr>
          </a:p>
          <a:p>
            <a:pPr algn="ctr" rtl="1"/>
            <a:endParaRPr lang="ar-EG" sz="1200" b="1" dirty="0" smtClean="0">
              <a:solidFill>
                <a:srgbClr val="0070C0"/>
              </a:solidFill>
            </a:endParaRPr>
          </a:p>
          <a:p>
            <a:pPr algn="ctr" rtl="1"/>
            <a:r>
              <a:rPr lang="ar-SA" sz="2800" b="1" dirty="0" smtClean="0">
                <a:solidFill>
                  <a:srgbClr val="0070C0"/>
                </a:solidFill>
              </a:rPr>
              <a:t>صعبة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30" name="Folded Corner 29"/>
          <p:cNvSpPr/>
          <p:nvPr/>
        </p:nvSpPr>
        <p:spPr bwMode="auto">
          <a:xfrm>
            <a:off x="2915816" y="3429000"/>
            <a:ext cx="1440160" cy="1224136"/>
          </a:xfrm>
          <a:prstGeom prst="foldedCorner">
            <a:avLst/>
          </a:prstGeom>
          <a:gradFill flip="none" rotWithShape="1">
            <a:gsLst>
              <a:gs pos="0">
                <a:srgbClr val="486DA2">
                  <a:tint val="66000"/>
                  <a:satMod val="160000"/>
                </a:srgbClr>
              </a:gs>
              <a:gs pos="50000">
                <a:srgbClr val="486DA2">
                  <a:tint val="44500"/>
                  <a:satMod val="160000"/>
                </a:srgbClr>
              </a:gs>
              <a:gs pos="100000">
                <a:srgbClr val="486DA2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ar-EG" sz="2400" b="1" dirty="0" smtClean="0">
              <a:solidFill>
                <a:srgbClr val="0070C0"/>
              </a:solidFill>
            </a:endParaRPr>
          </a:p>
          <a:p>
            <a:pPr algn="ctr" rtl="1"/>
            <a:r>
              <a:rPr lang="ar-SA" sz="2800" b="1" dirty="0">
                <a:solidFill>
                  <a:srgbClr val="0070C0"/>
                </a:solidFill>
              </a:rPr>
              <a:t>غير متاح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67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525319" y="2636912"/>
            <a:ext cx="51844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مهـارات التحدث والإقناع</a:t>
            </a:r>
            <a:endParaRPr lang="fr-FR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33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 bwMode="auto">
          <a:xfrm>
            <a:off x="2267744" y="1916832"/>
            <a:ext cx="5760640" cy="3312368"/>
          </a:xfrm>
          <a:prstGeom prst="flowChartDecision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EG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تحدث </a:t>
            </a:r>
            <a:r>
              <a:rPr lang="ar-EG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أقل واستمع أكثر واصغ باهتمام </a:t>
            </a:r>
            <a:endParaRPr lang="ar-EG" sz="3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10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66179"/>
            <a:ext cx="6552728" cy="5643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552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 bwMode="auto">
          <a:xfrm>
            <a:off x="2267744" y="1916832"/>
            <a:ext cx="5760640" cy="3312368"/>
          </a:xfrm>
          <a:prstGeom prst="flowChartDecision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ar-EG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EG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تجنب </a:t>
            </a:r>
            <a:r>
              <a:rPr lang="ar-EG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النقاش والجدل</a:t>
            </a:r>
            <a:endParaRPr kumimoji="0" lang="ar-EG" sz="3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773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6242844" cy="5472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232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 bwMode="auto">
          <a:xfrm>
            <a:off x="2267744" y="1916832"/>
            <a:ext cx="5760640" cy="3312368"/>
          </a:xfrm>
          <a:prstGeom prst="flowChartDecision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ar-EG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EG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لا تدّعي امتلاك الحقيقة المطلقة</a:t>
            </a:r>
            <a:endParaRPr kumimoji="0" lang="ar-EG" sz="3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113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3" y="620688"/>
            <a:ext cx="6583589" cy="5616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163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842448" y="1971749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 cmpd="sng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0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828800" y="2568648"/>
            <a:ext cx="5849144" cy="12700"/>
          </a:xfrm>
          <a:prstGeom prst="line">
            <a:avLst/>
          </a:prstGeom>
          <a:noFill/>
          <a:ln w="25400" cmpd="sng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333300"/>
              </a:solidFill>
              <a:latin typeface="Verdana" panose="020B060403050404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403648" y="2047948"/>
            <a:ext cx="627429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ar-EG" sz="2200" b="1" dirty="0">
                <a:solidFill>
                  <a:srgbClr val="333300"/>
                </a:solidFill>
              </a:rPr>
              <a:t>نحن نحترم الكبير وصاحب المنصب لأنه مهـم</a:t>
            </a:r>
            <a:endParaRPr lang="en-US" sz="22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039299" y="207017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842448" y="3411909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 cmpd="sng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0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1739900" y="4021508"/>
            <a:ext cx="5938044" cy="25400"/>
          </a:xfrm>
          <a:prstGeom prst="line">
            <a:avLst/>
          </a:prstGeom>
          <a:noFill/>
          <a:ln w="25400" cmpd="sng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333300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403648" y="3488108"/>
            <a:ext cx="627429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ar-EG" sz="2200" b="1" dirty="0">
                <a:solidFill>
                  <a:srgbClr val="333300"/>
                </a:solidFill>
              </a:rPr>
              <a:t>هل تعرف شخصاً واحداً في العالم يعتقد أنه غير مهم ؟ </a:t>
            </a:r>
            <a:endParaRPr lang="en-US" sz="2200" b="1" dirty="0">
              <a:solidFill>
                <a:srgbClr val="3333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8039299" y="351033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842448" y="4708053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 cmpd="sng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0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 flipV="1">
            <a:off x="1619672" y="5317652"/>
            <a:ext cx="6058272" cy="44240"/>
          </a:xfrm>
          <a:prstGeom prst="line">
            <a:avLst/>
          </a:prstGeom>
          <a:noFill/>
          <a:ln w="25400" cmpd="sng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333300"/>
              </a:solidFill>
              <a:latin typeface="Verdana" panose="020B0604030504040204" pitchFamily="34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403648" y="4784252"/>
            <a:ext cx="627429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ar-EG" sz="2200" b="1" dirty="0">
                <a:solidFill>
                  <a:srgbClr val="333300"/>
                </a:solidFill>
              </a:rPr>
              <a:t>أتفق مع الشخص الآخر أنه مهم وسوف يتفق معك في كل شيء</a:t>
            </a:r>
            <a:endParaRPr lang="en-US" sz="22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8039299" y="480647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64305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 bwMode="auto">
          <a:xfrm>
            <a:off x="2267744" y="1916832"/>
            <a:ext cx="5760640" cy="3312368"/>
          </a:xfrm>
          <a:prstGeom prst="flowChartDecision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ar-EG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EG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استخدم العبارات الرقيقة</a:t>
            </a:r>
            <a:endParaRPr kumimoji="0" lang="ar-EG" sz="3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202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2"/>
            <a:ext cx="6696744" cy="5760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5055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 bwMode="auto">
          <a:xfrm>
            <a:off x="2267744" y="1916832"/>
            <a:ext cx="5760640" cy="3312368"/>
          </a:xfrm>
          <a:prstGeom prst="flowChartDecision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EG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اسمح </a:t>
            </a:r>
            <a:r>
              <a:rPr lang="ar-EG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للآخرين أن ينتحلوا أفكارك</a:t>
            </a:r>
            <a:endParaRPr kumimoji="0" lang="ar-EG" sz="3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20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7" y="332656"/>
            <a:ext cx="6624736" cy="59046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1046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 bwMode="auto">
          <a:xfrm>
            <a:off x="2267744" y="1916832"/>
            <a:ext cx="5760640" cy="3312368"/>
          </a:xfrm>
          <a:prstGeom prst="flowChartDecision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ar-EG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EG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اعترف </a:t>
            </a:r>
            <a:r>
              <a:rPr lang="ar-EG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بأخطائك ولا تحاول التبرير</a:t>
            </a:r>
            <a:endParaRPr kumimoji="0" lang="ar-EG" sz="3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6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5" y="548680"/>
            <a:ext cx="6552728" cy="5814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6034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 bwMode="auto">
          <a:xfrm>
            <a:off x="2267744" y="1916832"/>
            <a:ext cx="5760640" cy="3312368"/>
          </a:xfrm>
          <a:prstGeom prst="flowChartDecision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EG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استدرج </a:t>
            </a:r>
            <a:r>
              <a:rPr lang="ar-EG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الطرف الآخر </a:t>
            </a:r>
            <a:r>
              <a:rPr lang="ar-EG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لكلمة</a:t>
            </a:r>
          </a:p>
          <a:p>
            <a:pPr algn="ctr" rtl="1"/>
            <a:r>
              <a:rPr lang="ar-EG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EG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 نعم ”</a:t>
            </a:r>
            <a:endParaRPr kumimoji="0" lang="ar-EG" sz="3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71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6624736" cy="5720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379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092509" y="2636912"/>
            <a:ext cx="605005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كيف تقنع الآخرين أن يفعلوا </a:t>
            </a:r>
            <a:endParaRPr lang="ar-EG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/>
            <a:r>
              <a:rPr lang="ar-EG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ما </a:t>
            </a:r>
            <a:r>
              <a:rPr lang="ar-EG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تريد</a:t>
            </a:r>
            <a:endParaRPr lang="fr-FR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64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 bwMode="auto">
          <a:xfrm>
            <a:off x="2267744" y="1916832"/>
            <a:ext cx="5760640" cy="3312368"/>
          </a:xfrm>
          <a:prstGeom prst="flowChartDecision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EG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اجعل الشخص الآخر يرغب في العمل</a:t>
            </a:r>
            <a:endParaRPr kumimoji="0" lang="ar-EG" sz="3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43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 bwMode="auto">
          <a:xfrm>
            <a:off x="2267744" y="1916832"/>
            <a:ext cx="5760640" cy="3312368"/>
          </a:xfrm>
          <a:prstGeom prst="flowChartDecision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EG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التسامح والبحث عن العذر</a:t>
            </a:r>
            <a:endParaRPr kumimoji="0" lang="ar-EG" sz="3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60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3814"/>
            <a:ext cx="6336704" cy="5721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443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 bwMode="auto">
          <a:xfrm>
            <a:off x="2267744" y="1916832"/>
            <a:ext cx="5760640" cy="3312368"/>
          </a:xfrm>
          <a:prstGeom prst="flowChartDecision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ar-EG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EG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تجنب </a:t>
            </a:r>
            <a:r>
              <a:rPr lang="ar-EG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الأوامر المباشرة</a:t>
            </a:r>
            <a:endParaRPr kumimoji="0" lang="ar-EG" sz="3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85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92696"/>
            <a:ext cx="6264696" cy="5544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665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 bwMode="auto">
          <a:xfrm>
            <a:off x="2267744" y="1916832"/>
            <a:ext cx="5760640" cy="3312368"/>
          </a:xfrm>
          <a:prstGeom prst="flowChartDecision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ar-EG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EG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اجعل الأمر موضع تحدي</a:t>
            </a:r>
            <a:endParaRPr kumimoji="0" lang="ar-EG" sz="3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218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7772" y="476673"/>
            <a:ext cx="6490692" cy="5760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238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 bwMode="auto">
          <a:xfrm>
            <a:off x="2267744" y="1916832"/>
            <a:ext cx="5760640" cy="3312368"/>
          </a:xfrm>
          <a:prstGeom prst="flowChartDecision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EG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لا </a:t>
            </a:r>
            <a:r>
              <a:rPr lang="ar-EG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تعاقب على الخطأ وكافئ المجتهد</a:t>
            </a:r>
            <a:endParaRPr kumimoji="0" lang="ar-EG" sz="3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22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5" y="404664"/>
            <a:ext cx="6451916" cy="568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816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663979" y="2636912"/>
            <a:ext cx="49071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ارفع شعار ” أنت أنا </a:t>
            </a:r>
            <a:r>
              <a:rPr lang="ar-EG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،،</a:t>
            </a:r>
            <a:endParaRPr lang="fr-FR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67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906066716"/>
              </p:ext>
            </p:extLst>
          </p:nvPr>
        </p:nvGraphicFramePr>
        <p:xfrm>
          <a:off x="2148408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0389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Powerpoint Templates</a:t>
            </a:r>
            <a:endParaRPr lang="fr-FR"/>
          </a:p>
        </p:txBody>
      </p:sp>
      <p:pic>
        <p:nvPicPr>
          <p:cNvPr id="2072" name="Picture 2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11188" y="3978275"/>
            <a:ext cx="8207375" cy="110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>
            <a:spAutoFit/>
          </a:bodyPr>
          <a:lstStyle/>
          <a:p>
            <a:pPr algn="ctr"/>
            <a:r>
              <a:rPr lang="ar-EG" sz="4800" b="1" dirty="0" smtClean="0">
                <a:solidFill>
                  <a:srgbClr val="486DA2"/>
                </a:solidFill>
                <a:latin typeface="Verdana" pitchFamily="34" charset="0"/>
              </a:rPr>
              <a:t>نلقاكم في دورات اخرى</a:t>
            </a:r>
            <a:endParaRPr lang="fr-FR" sz="2800" i="1" dirty="0">
              <a:solidFill>
                <a:srgbClr val="486D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16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yohr.org/up/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6"/>
            <a:ext cx="6624736" cy="5472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9200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842448" y="1971749"/>
            <a:ext cx="762000" cy="665163"/>
            <a:chOff x="0" y="0"/>
            <a:chExt cx="1549" cy="135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 cmpd="sng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0" y="80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828800" y="2568648"/>
            <a:ext cx="5849144" cy="12700"/>
          </a:xfrm>
          <a:prstGeom prst="line">
            <a:avLst/>
          </a:prstGeom>
          <a:noFill/>
          <a:ln w="25400" cmpd="sng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333300"/>
              </a:solidFill>
              <a:latin typeface="Verdana" panose="020B060403050404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403648" y="2047948"/>
            <a:ext cx="627429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ar-EG" sz="2200" b="1" dirty="0">
                <a:solidFill>
                  <a:srgbClr val="333300"/>
                </a:solidFill>
              </a:rPr>
              <a:t>كيف تلوم الناس على أخطاء يمكن أن تقع أنت فيها</a:t>
            </a:r>
            <a:endParaRPr lang="en-US" sz="2200" b="1" dirty="0">
              <a:solidFill>
                <a:srgbClr val="3333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039299" y="207017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842448" y="3411909"/>
            <a:ext cx="762000" cy="665163"/>
            <a:chOff x="0" y="0"/>
            <a:chExt cx="1549" cy="1351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 cmpd="sng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90" y="80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1739900" y="4021508"/>
            <a:ext cx="5938044" cy="25400"/>
          </a:xfrm>
          <a:prstGeom prst="line">
            <a:avLst/>
          </a:prstGeom>
          <a:noFill/>
          <a:ln w="25400" cmpd="sng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333300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403648" y="3284984"/>
            <a:ext cx="62742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ar-EG" sz="2200" b="1" dirty="0">
                <a:solidFill>
                  <a:srgbClr val="333300"/>
                </a:solidFill>
              </a:rPr>
              <a:t>نحن نرى أخطاءنا صغيرة ونجد لها أعذار أما أخطاء الآخرين فهي </a:t>
            </a:r>
          </a:p>
          <a:p>
            <a:pPr algn="ctr" eaLnBrk="0" hangingPunct="0"/>
            <a:r>
              <a:rPr lang="ar-EG" sz="2200" b="1" dirty="0">
                <a:solidFill>
                  <a:srgbClr val="333300"/>
                </a:solidFill>
              </a:rPr>
              <a:t>كبيرة ولا تغتفر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8039299" y="351033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842448" y="4708053"/>
            <a:ext cx="762000" cy="665163"/>
            <a:chOff x="0" y="0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 cmpd="sng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90" y="80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3333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 flipV="1">
            <a:off x="1619672" y="5317652"/>
            <a:ext cx="6058272" cy="44240"/>
          </a:xfrm>
          <a:prstGeom prst="line">
            <a:avLst/>
          </a:prstGeom>
          <a:noFill/>
          <a:ln w="25400" cmpd="sng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333300"/>
              </a:solidFill>
              <a:latin typeface="Verdana" panose="020B0604030504040204" pitchFamily="34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403648" y="4784252"/>
            <a:ext cx="627429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ar-EG" sz="2200" b="1" dirty="0">
                <a:solidFill>
                  <a:srgbClr val="333300"/>
                </a:solidFill>
              </a:rPr>
              <a:t>اجعل تصحيح الخطأ يبدو سهلاً وجدد الثقة بالمخطئ</a:t>
            </a:r>
            <a:endParaRPr lang="en-US" sz="2200" b="1" dirty="0">
              <a:solidFill>
                <a:srgbClr val="3333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8039299" y="480647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30322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 bwMode="auto">
          <a:xfrm>
            <a:off x="2267744" y="1916832"/>
            <a:ext cx="5760640" cy="3312368"/>
          </a:xfrm>
          <a:prstGeom prst="flowChartDecision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EG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افهم وجهة نظر الشخص الآخر</a:t>
            </a:r>
            <a:endParaRPr kumimoji="0" lang="ar-EG" sz="3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68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185</TotalTime>
  <Words>427</Words>
  <Application>Microsoft Office PowerPoint</Application>
  <PresentationFormat>On-screen Show (4:3)</PresentationFormat>
  <Paragraphs>148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Modèle par défaut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Side Arrows Background</dc:title>
  <dc:creator>www.powerpointstyles.com</dc:creator>
  <cp:lastModifiedBy>SONY</cp:lastModifiedBy>
  <cp:revision>63</cp:revision>
  <dcterms:created xsi:type="dcterms:W3CDTF">2009-03-23T15:23:24Z</dcterms:created>
  <dcterms:modified xsi:type="dcterms:W3CDTF">2013-11-25T21:21:34Z</dcterms:modified>
</cp:coreProperties>
</file>