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54" r:id="rId3"/>
    <p:sldId id="355" r:id="rId4"/>
    <p:sldId id="356" r:id="rId5"/>
    <p:sldId id="358" r:id="rId6"/>
    <p:sldId id="357" r:id="rId7"/>
    <p:sldId id="360" r:id="rId8"/>
    <p:sldId id="359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276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9EA"/>
    <a:srgbClr val="016B95"/>
    <a:srgbClr val="32CCFE"/>
    <a:srgbClr val="FF9899"/>
    <a:srgbClr val="FBF884"/>
    <a:srgbClr val="FB989A"/>
    <a:srgbClr val="02B7E4"/>
    <a:srgbClr val="09DDC9"/>
    <a:srgbClr val="FFCC66"/>
    <a:srgbClr val="0464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5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3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43B9428-40B5-42CF-9275-F814B7E51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FB305EB-1197-791A-4657-252A037DB7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862E7B-BA1B-81B4-3BDD-B6E154423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E70E3CC-6C43-4992-296F-3997FD49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45B28BD-9304-1F38-F470-92A329A29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09181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CADBC78-5F3F-9727-5C94-77F057945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B8C4607-28DE-44F6-F33A-1F147FAD2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5175E5-2DC3-D359-6ABA-5A5637D2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B404890-BBF0-5DB2-7820-B9E7FA724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4D384A5-4E23-078A-8679-9F807F8D5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038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A4C615D3-3965-5FEB-6B42-EC7CA760E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5407A45-CCDD-0C19-23E2-6124747BD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E586D7-471E-B1B3-66FF-2923BFE51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8C89FE-CB63-B3E8-FB5F-FC0DAC856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8139A7C-952B-266D-80B0-16B13029D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09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C6C5DB-D7F0-B2FC-1CEA-2F4719450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4A0C382-DE85-7946-30FE-FB0915F80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6C3C2B-F2EB-91E4-7847-13F2FAED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911AB02-7707-064E-A1A0-2D605E68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83151FA-B208-5C16-5947-23097BF2A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2103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747F96F-9CAA-4C62-EBAF-5F6B73C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F77AA4-FC82-1482-5207-4ED87C8D86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AA09995-B8FD-F148-C45A-5B4AF869E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E551775-847C-9EA8-6CBF-70EF54D6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1D18CCE-D326-C59B-A8DF-8402774F0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847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CE0A39-AC56-3E3B-97BB-606FF7FD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EFACDD1-45CE-7EC5-6CB3-26FCABBF32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A0E9A88-7201-778C-7B1E-F9FB877BB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0F819A0-95EB-DAD5-F537-A939228FE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AAA6179-3019-856E-21FA-5DA2D05FA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F247809-C3EB-5165-923F-D5013BB54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0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01324F4-459D-0588-A61A-2E2F0C87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E0A5E36-2753-1C79-D13B-4DABB1906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782157E-A040-2117-0813-B3D06013A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5002AEA-8AB3-0343-D2C9-4DB2B8C2AA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E7E8105-FA97-1C2F-53D0-67ECA813D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3B72B8F-F63D-E151-749F-CC5D53861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F3FC515F-4B15-4E2A-5169-848BF8E7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A9C474A-1915-8E9A-E343-F3EA9FC65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530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F678A1-B41C-1F6C-B5DA-37051505B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4415060-2158-9577-3248-B64DDA05C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EE218B27-AF24-543E-0043-6E46B4EFA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CAADA99-2AB6-6A9B-7ECA-353D0A93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234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15F7105-9B25-310B-86F8-E195BF1AC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01A646D-019E-4681-39D3-0E8A21B5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BA29E6E-14F5-5341-0E71-DDEF9684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077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37445D-B7B0-FB8C-C18B-62EC4CB17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06B6FF-98F4-86F4-D206-BA0744E35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F2E7ED9-C74E-FC28-8299-59FC0B2CE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ACFDB74-477C-205A-1760-AB12AA865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ED34CBD-D2ED-6C81-AC7F-2BE8B7D4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4976F1F-59E2-9AA8-4479-A5994BD8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527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03A193A-F3CC-A1F9-143D-902041C36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4104F06-675F-3655-CB95-2F28A2AC0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631E7A1-F271-981B-4B98-D0FD8D64C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F576F7-5D4E-83F9-21B6-F6BFBC17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16E28B2-5BCE-FC73-EA86-FE9EC133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68FEB6B-E8FF-BE57-00CA-406EDE61F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959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877259A-F855-158C-0D19-2C345620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4F424C-88F4-757B-B0AB-26892AB6D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A8A9121-0AF9-B826-86AC-9BD04B5B97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5163A-4CE0-4FC3-BEE4-96B5F52C3298}" type="datetimeFigureOut">
              <a:rPr lang="ar-SA" smtClean="0"/>
              <a:t>04/01/46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3BCD6A-71DB-E879-C9EA-C8C30BBD26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883BB-1217-1020-098F-FCA3675C6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E4280-6D49-4CB0-8015-B05AD46E7FF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492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644" y="1858836"/>
            <a:ext cx="10896984" cy="2387600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sz="5400" dirty="0">
                <a:solidFill>
                  <a:srgbClr val="016B95"/>
                </a:solidFill>
                <a:cs typeface="(AH) Manal Black" pitchFamily="2" charset="-78"/>
              </a:rPr>
              <a:t>الوحدة الثانية: التاريخ</a:t>
            </a:r>
            <a:br>
              <a:rPr lang="ar-SA" sz="5400" dirty="0">
                <a:solidFill>
                  <a:srgbClr val="C00000"/>
                </a:solidFill>
                <a:cs typeface="(AH) Manal Black" pitchFamily="2" charset="-78"/>
              </a:rPr>
            </a:b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الدرس الأول:  الجغرافيا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99164"/>
            <a:ext cx="9144000" cy="1655762"/>
          </a:xfrm>
        </p:spPr>
        <p:txBody>
          <a:bodyPr>
            <a:normAutofit/>
          </a:bodyPr>
          <a:lstStyle/>
          <a:p>
            <a:r>
              <a:rPr lang="ar-SA" sz="3200" b="1" dirty="0">
                <a:cs typeface="(AH) Manal Black" pitchFamily="2" charset="-78"/>
              </a:rPr>
              <a:t>معلمة المادة / أمل محمد الغنام</a:t>
            </a:r>
            <a:endParaRPr lang="ar-SA" sz="3600" b="1" dirty="0">
              <a:cs typeface="(AH) Manal Black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942052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942052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68644" y="240394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967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74453 -4.81481E-6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09348 -4.81481E-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-69378"/>
            <a:ext cx="10896984" cy="122510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الــبــيــــئــة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42" y="2031291"/>
            <a:ext cx="10896984" cy="4377802"/>
          </a:xfrm>
        </p:spPr>
        <p:txBody>
          <a:bodyPr>
            <a:noAutofit/>
          </a:bodyPr>
          <a:lstStyle/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solidFill>
                  <a:srgbClr val="C00000"/>
                </a:solidFill>
                <a:cs typeface="(AH) Manal Black" pitchFamily="2" charset="-78"/>
              </a:rPr>
              <a:t>الـــمــكان</a:t>
            </a:r>
            <a:r>
              <a:rPr lang="ar-SA" sz="5400" b="1" dirty="0">
                <a:cs typeface="(AH) Manal Black" pitchFamily="2" charset="-78"/>
              </a:rPr>
              <a:t> وتفاعل الإنسان معه . </a:t>
            </a:r>
            <a:endParaRPr lang="ar-SA" sz="1800" b="1" dirty="0">
              <a:cs typeface="(AH) Manal Black" pitchFamily="2" charset="-78"/>
            </a:endParaRPr>
          </a:p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solidFill>
                  <a:srgbClr val="C00000"/>
                </a:solidFill>
                <a:cs typeface="(AH) Manal Black" pitchFamily="2" charset="-78"/>
              </a:rPr>
              <a:t>كيف نتفاعل مع المكان ؟ </a:t>
            </a:r>
            <a:r>
              <a:rPr lang="ar-SA" sz="5400" b="1" dirty="0">
                <a:cs typeface="(AH) Manal Black" pitchFamily="2" charset="-78"/>
              </a:rPr>
              <a:t> </a:t>
            </a:r>
          </a:p>
          <a:p>
            <a:pPr algn="r">
              <a:lnSpc>
                <a:spcPts val="7000"/>
              </a:lnSpc>
              <a:buClr>
                <a:srgbClr val="C00000"/>
              </a:buClr>
            </a:pPr>
            <a:r>
              <a:rPr lang="ar-SA" sz="5400" b="1" dirty="0">
                <a:cs typeface="(AH) Manal Black" pitchFamily="2" charset="-78"/>
              </a:rPr>
              <a:t>مثل بناء الطرق والجسور  والـمدن، </a:t>
            </a:r>
          </a:p>
          <a:p>
            <a:pPr algn="r">
              <a:lnSpc>
                <a:spcPts val="7000"/>
              </a:lnSpc>
              <a:buClr>
                <a:srgbClr val="C00000"/>
              </a:buClr>
            </a:pPr>
            <a:r>
              <a:rPr lang="ar-SA" sz="5400" b="1" dirty="0">
                <a:cs typeface="(AH) Manal Black" pitchFamily="2" charset="-78"/>
              </a:rPr>
              <a:t>والمحافظـة على الغابات والمتنزهات.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E26E93B-ED36-5C0B-895C-4DEF0D7211EE}"/>
              </a:ext>
            </a:extLst>
          </p:cNvPr>
          <p:cNvSpPr/>
          <p:nvPr/>
        </p:nvSpPr>
        <p:spPr>
          <a:xfrm>
            <a:off x="0" y="2116015"/>
            <a:ext cx="4620126" cy="410831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626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-69378"/>
            <a:ext cx="10896984" cy="122510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الــحــركــة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42" y="2300775"/>
            <a:ext cx="10896984" cy="4108318"/>
          </a:xfrm>
        </p:spPr>
        <p:txBody>
          <a:bodyPr>
            <a:noAutofit/>
          </a:bodyPr>
          <a:lstStyle/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انتقال الناس ، ونقل البضائع من مكان إلى آخر 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E26E93B-ED36-5C0B-895C-4DEF0D7211EE}"/>
              </a:ext>
            </a:extLst>
          </p:cNvPr>
          <p:cNvSpPr/>
          <p:nvPr/>
        </p:nvSpPr>
        <p:spPr>
          <a:xfrm>
            <a:off x="2754133" y="3277079"/>
            <a:ext cx="6855802" cy="340149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11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84726"/>
            <a:ext cx="10896984" cy="1071002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كيف يرتبط المكان بالأماكن الأخرى 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42" y="2300775"/>
            <a:ext cx="10896984" cy="4108318"/>
          </a:xfrm>
        </p:spPr>
        <p:txBody>
          <a:bodyPr>
            <a:noAutofit/>
          </a:bodyPr>
          <a:lstStyle/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تساعدنا معرفة الحركة على أن نعرف علاقة المكان بالأماكن الأخرى.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EE26E93B-ED36-5C0B-895C-4DEF0D7211EE}"/>
              </a:ext>
            </a:extLst>
          </p:cNvPr>
          <p:cNvSpPr/>
          <p:nvPr/>
        </p:nvSpPr>
        <p:spPr>
          <a:xfrm>
            <a:off x="6268069" y="4138863"/>
            <a:ext cx="5362458" cy="26344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153138D9-0301-53EB-5273-2B5F6F9C24F5}"/>
              </a:ext>
            </a:extLst>
          </p:cNvPr>
          <p:cNvSpPr/>
          <p:nvPr/>
        </p:nvSpPr>
        <p:spPr>
          <a:xfrm>
            <a:off x="733543" y="4138863"/>
            <a:ext cx="5362458" cy="263441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144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EE26E93B-ED36-5C0B-895C-4DEF0D7211EE}"/>
              </a:ext>
            </a:extLst>
          </p:cNvPr>
          <p:cNvSpPr/>
          <p:nvPr/>
        </p:nvSpPr>
        <p:spPr>
          <a:xfrm>
            <a:off x="641684" y="1828801"/>
            <a:ext cx="11293642" cy="494447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84726"/>
            <a:ext cx="10896984" cy="1071002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نشاط ( 1)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1037" y="5406189"/>
            <a:ext cx="774416" cy="1051029"/>
          </a:xfrm>
        </p:spPr>
        <p:txBody>
          <a:bodyPr>
            <a:noAutofit/>
          </a:bodyPr>
          <a:lstStyle/>
          <a:p>
            <a:pPr algn="r">
              <a:lnSpc>
                <a:spcPts val="7000"/>
              </a:lnSpc>
              <a:buClr>
                <a:srgbClr val="C00000"/>
              </a:buClr>
            </a:pPr>
            <a:r>
              <a:rPr lang="ar-SA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√</a:t>
            </a:r>
            <a:endParaRPr lang="ar-SA" sz="5400" b="1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614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/>
      <p:bldP spid="4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84726"/>
            <a:ext cx="10896984" cy="1071002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 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D5D0AFAA-2854-A7CD-3DBD-E1474A2402B0}"/>
              </a:ext>
            </a:extLst>
          </p:cNvPr>
          <p:cNvSpPr/>
          <p:nvPr/>
        </p:nvSpPr>
        <p:spPr>
          <a:xfrm>
            <a:off x="4347413" y="182111"/>
            <a:ext cx="5261810" cy="91428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rgbClr val="C00000"/>
                </a:solidFill>
                <a:cs typeface="(AH) Manal Black" pitchFamily="2" charset="-78"/>
              </a:rPr>
              <a:t>الجغرافيا نوعان</a:t>
            </a: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D932A8B3-28CC-90F9-0222-815D35802D24}"/>
              </a:ext>
            </a:extLst>
          </p:cNvPr>
          <p:cNvSpPr/>
          <p:nvPr/>
        </p:nvSpPr>
        <p:spPr>
          <a:xfrm>
            <a:off x="6096000" y="4959988"/>
            <a:ext cx="5951765" cy="1715901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  <a:cs typeface="(AH) Manal Black" pitchFamily="2" charset="-78"/>
              </a:rPr>
              <a:t>دراسة ما على سطح الأرض من ماء ويابسة ، ومناخ ونباتات وحيوانات.</a:t>
            </a:r>
          </a:p>
        </p:txBody>
      </p:sp>
      <p:sp>
        <p:nvSpPr>
          <p:cNvPr id="17" name="مستطيل: زوايا مستديرة 16">
            <a:extLst>
              <a:ext uri="{FF2B5EF4-FFF2-40B4-BE49-F238E27FC236}">
                <a16:creationId xmlns:a16="http://schemas.microsoft.com/office/drawing/2014/main" id="{CF4355A5-D009-F3A5-3681-644C90B85987}"/>
              </a:ext>
            </a:extLst>
          </p:cNvPr>
          <p:cNvSpPr/>
          <p:nvPr/>
        </p:nvSpPr>
        <p:spPr>
          <a:xfrm>
            <a:off x="7571874" y="3906594"/>
            <a:ext cx="3160295" cy="801782"/>
          </a:xfrm>
          <a:prstGeom prst="roundRect">
            <a:avLst>
              <a:gd name="adj" fmla="val 3509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C00000"/>
                </a:solidFill>
                <a:cs typeface="(AH) Manal Black" pitchFamily="2" charset="-78"/>
              </a:rPr>
              <a:t>طبيعية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7D7F7F81-9BAA-B292-521C-3F25A1DEC0BC}"/>
              </a:ext>
            </a:extLst>
          </p:cNvPr>
          <p:cNvSpPr/>
          <p:nvPr/>
        </p:nvSpPr>
        <p:spPr>
          <a:xfrm>
            <a:off x="449179" y="4903193"/>
            <a:ext cx="5181600" cy="1781662"/>
          </a:xfrm>
          <a:prstGeom prst="roundRect">
            <a:avLst/>
          </a:prstGeom>
          <a:noFill/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>
                <a:solidFill>
                  <a:schemeClr val="tx1"/>
                </a:solidFill>
                <a:cs typeface="(AH) Manal Black" pitchFamily="2" charset="-78"/>
              </a:rPr>
              <a:t>دراسة كيفية تعامل الإنسان ونشاطه فيه.</a:t>
            </a:r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174408FF-7B70-332F-236A-0B51316002E8}"/>
              </a:ext>
            </a:extLst>
          </p:cNvPr>
          <p:cNvSpPr/>
          <p:nvPr/>
        </p:nvSpPr>
        <p:spPr>
          <a:xfrm>
            <a:off x="1459831" y="3946381"/>
            <a:ext cx="3160295" cy="761995"/>
          </a:xfrm>
          <a:prstGeom prst="roundRect">
            <a:avLst>
              <a:gd name="adj" fmla="val 35095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dirty="0">
                <a:solidFill>
                  <a:srgbClr val="C00000"/>
                </a:solidFill>
                <a:cs typeface="(AH) Manal Black" pitchFamily="2" charset="-78"/>
              </a:rPr>
              <a:t>بشرية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7C30B19B-C190-A007-A6EA-30B0A03FE3F2}"/>
              </a:ext>
            </a:extLst>
          </p:cNvPr>
          <p:cNvSpPr/>
          <p:nvPr/>
        </p:nvSpPr>
        <p:spPr>
          <a:xfrm>
            <a:off x="1923004" y="1973704"/>
            <a:ext cx="2085474" cy="1937482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0A51FEAE-5AFE-EBA0-9871-C1ED7D7939D2}"/>
              </a:ext>
            </a:extLst>
          </p:cNvPr>
          <p:cNvSpPr/>
          <p:nvPr/>
        </p:nvSpPr>
        <p:spPr>
          <a:xfrm>
            <a:off x="7978185" y="1909784"/>
            <a:ext cx="2085474" cy="1937482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3673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4" grpId="0"/>
      <p:bldP spid="15" grpId="0" animBg="1"/>
      <p:bldP spid="17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EE26E93B-ED36-5C0B-895C-4DEF0D7211EE}"/>
              </a:ext>
            </a:extLst>
          </p:cNvPr>
          <p:cNvSpPr/>
          <p:nvPr/>
        </p:nvSpPr>
        <p:spPr>
          <a:xfrm>
            <a:off x="641684" y="1828801"/>
            <a:ext cx="11293642" cy="494447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84726"/>
            <a:ext cx="10896984" cy="1071002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نشاط ( 2)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AC98012C-DBF2-1FC8-251C-53656ECFA6D3}"/>
              </a:ext>
            </a:extLst>
          </p:cNvPr>
          <p:cNvSpPr/>
          <p:nvPr/>
        </p:nvSpPr>
        <p:spPr>
          <a:xfrm>
            <a:off x="6994358" y="4122822"/>
            <a:ext cx="802105" cy="561474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90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4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4547" y="1275705"/>
            <a:ext cx="10896984" cy="601188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sz="5400" dirty="0">
                <a:solidFill>
                  <a:srgbClr val="C00000"/>
                </a:solidFill>
                <a:cs typeface="(AH) Manal Black" pitchFamily="2" charset="-78"/>
              </a:rPr>
              <a:t>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CD6FB732-36A2-032A-6691-29711E5B4AA2}"/>
              </a:ext>
            </a:extLst>
          </p:cNvPr>
          <p:cNvGrpSpPr/>
          <p:nvPr/>
        </p:nvGrpSpPr>
        <p:grpSpPr>
          <a:xfrm>
            <a:off x="0" y="-11624"/>
            <a:ext cx="12192000" cy="1809527"/>
            <a:chOff x="0" y="-11624"/>
            <a:chExt cx="12192000" cy="1809527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C52F1CE-ACB3-E4BD-A213-56380FFA13DD}"/>
                </a:ext>
              </a:extLst>
            </p:cNvPr>
            <p:cNvSpPr/>
            <p:nvPr/>
          </p:nvSpPr>
          <p:spPr>
            <a:xfrm>
              <a:off x="3048000" y="11625"/>
              <a:ext cx="9144000" cy="852407"/>
            </a:xfrm>
            <a:prstGeom prst="rect">
              <a:avLst/>
            </a:prstGeom>
            <a:solidFill>
              <a:srgbClr val="00A79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F9D77581-9A9A-B53B-9E64-A97E0A95BDAF}"/>
                </a:ext>
              </a:extLst>
            </p:cNvPr>
            <p:cNvSpPr/>
            <p:nvPr/>
          </p:nvSpPr>
          <p:spPr>
            <a:xfrm>
              <a:off x="968644" y="78991"/>
              <a:ext cx="1937288" cy="1718912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850F1F95-4701-6DD9-7D2B-DDB04AECA971}"/>
                </a:ext>
              </a:extLst>
            </p:cNvPr>
            <p:cNvSpPr/>
            <p:nvPr/>
          </p:nvSpPr>
          <p:spPr>
            <a:xfrm>
              <a:off x="0" y="-11624"/>
              <a:ext cx="1139126" cy="852407"/>
            </a:xfrm>
            <a:prstGeom prst="rect">
              <a:avLst/>
            </a:prstGeom>
            <a:solidFill>
              <a:srgbClr val="00A797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F227FBAA-1AFB-F18C-D272-5B3707459BE5}"/>
              </a:ext>
            </a:extLst>
          </p:cNvPr>
          <p:cNvGrpSpPr/>
          <p:nvPr/>
        </p:nvGrpSpPr>
        <p:grpSpPr>
          <a:xfrm>
            <a:off x="4487486" y="1275705"/>
            <a:ext cx="4393043" cy="5280078"/>
            <a:chOff x="8855126" y="1332587"/>
            <a:chExt cx="2989997" cy="2825086"/>
          </a:xfrm>
        </p:grpSpPr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35451623-BB5C-E03B-A33F-AD9AF9DE60FB}"/>
                </a:ext>
              </a:extLst>
            </p:cNvPr>
            <p:cNvSpPr/>
            <p:nvPr/>
          </p:nvSpPr>
          <p:spPr>
            <a:xfrm>
              <a:off x="8975677" y="1332587"/>
              <a:ext cx="2488445" cy="2825086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535" b="98733" l="1064" r="98759">
                            <a14:foregroundMark x1="50000" y1="50951" x2="50000" y2="50951"/>
                            <a14:foregroundMark x1="95035" y1="56781" x2="95035" y2="56781"/>
                            <a14:foregroundMark x1="99113" y1="51458" x2="99113" y2="51458"/>
                            <a14:foregroundMark x1="49113" y1="58809" x2="49113" y2="58809"/>
                            <a14:foregroundMark x1="42553" y1="11660" x2="42553" y2="11660"/>
                            <a14:foregroundMark x1="29610" y1="11914" x2="29610" y2="11914"/>
                            <a14:foregroundMark x1="27128" y1="15463" x2="27128" y2="15463"/>
                            <a14:foregroundMark x1="25532" y1="8872" x2="25532" y2="8872"/>
                            <a14:foregroundMark x1="55319" y1="8619" x2="55319" y2="8619"/>
                            <a14:foregroundMark x1="50887" y1="2535" x2="50887" y2="2535"/>
                            <a14:foregroundMark x1="3546" y1="49937" x2="3546" y2="49937"/>
                            <a14:foregroundMark x1="2482" y1="66793" x2="2482" y2="66793"/>
                            <a14:foregroundMark x1="1064" y1="49430" x2="1064" y2="49430"/>
                            <a14:foregroundMark x1="50000" y1="93663" x2="50000" y2="93663"/>
                            <a14:foregroundMark x1="49823" y1="92649" x2="49823" y2="92649"/>
                            <a14:foregroundMark x1="48759" y1="91381" x2="48759" y2="91381"/>
                            <a14:foregroundMark x1="48582" y1="89607" x2="48582" y2="89607"/>
                            <a14:foregroundMark x1="48582" y1="88340" x2="48582" y2="88340"/>
                            <a14:foregroundMark x1="49291" y1="98733" x2="49291" y2="987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7" name="مخطط انسيابي: محطة طرفية 6">
              <a:extLst>
                <a:ext uri="{FF2B5EF4-FFF2-40B4-BE49-F238E27FC236}">
                  <a16:creationId xmlns:a16="http://schemas.microsoft.com/office/drawing/2014/main" id="{CE7BFB41-3C2C-C547-1A13-216F7D990847}"/>
                </a:ext>
              </a:extLst>
            </p:cNvPr>
            <p:cNvSpPr/>
            <p:nvPr/>
          </p:nvSpPr>
          <p:spPr>
            <a:xfrm>
              <a:off x="8855126" y="2918198"/>
              <a:ext cx="2989997" cy="607468"/>
            </a:xfrm>
            <a:prstGeom prst="flowChartTerminator">
              <a:avLst/>
            </a:prstGeom>
            <a:solidFill>
              <a:srgbClr val="FF98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شكرا لكم بناتي الطالبات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833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-69378"/>
            <a:ext cx="10896984" cy="122510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سأتعلم في هذا الدرس 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04674"/>
            <a:ext cx="9144000" cy="3350252"/>
          </a:xfrm>
        </p:spPr>
        <p:txBody>
          <a:bodyPr>
            <a:normAutofit/>
          </a:bodyPr>
          <a:lstStyle/>
          <a:p>
            <a:pPr marL="685800" indent="-685800" algn="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ما الجغرافيا ؟  وما فروعها ؟</a:t>
            </a:r>
          </a:p>
          <a:p>
            <a:pPr marL="685800" indent="-685800" algn="r"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من هــو الجغرافي ؟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224184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E7A4AE0D-A36B-5C85-26BD-62F4F9603E13}"/>
              </a:ext>
            </a:extLst>
          </p:cNvPr>
          <p:cNvGrpSpPr/>
          <p:nvPr/>
        </p:nvGrpSpPr>
        <p:grpSpPr>
          <a:xfrm rot="20905063">
            <a:off x="1620252" y="2690138"/>
            <a:ext cx="2326105" cy="3769656"/>
            <a:chOff x="8855126" y="1332587"/>
            <a:chExt cx="2989997" cy="2825086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054F8061-57F2-4C7F-BF01-81C8540A99DD}"/>
                </a:ext>
              </a:extLst>
            </p:cNvPr>
            <p:cNvSpPr/>
            <p:nvPr/>
          </p:nvSpPr>
          <p:spPr>
            <a:xfrm>
              <a:off x="8975677" y="1332587"/>
              <a:ext cx="2488445" cy="2825086"/>
            </a:xfrm>
            <a:prstGeom prst="rect">
              <a:avLst/>
            </a:prstGeom>
            <a:blipFill dpi="0"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2535" b="98733" l="1064" r="98759">
                            <a14:foregroundMark x1="50000" y1="50951" x2="50000" y2="50951"/>
                            <a14:foregroundMark x1="95035" y1="56781" x2="95035" y2="56781"/>
                            <a14:foregroundMark x1="99113" y1="51458" x2="99113" y2="51458"/>
                            <a14:foregroundMark x1="49113" y1="58809" x2="49113" y2="58809"/>
                            <a14:foregroundMark x1="42553" y1="11660" x2="42553" y2="11660"/>
                            <a14:foregroundMark x1="29610" y1="11914" x2="29610" y2="11914"/>
                            <a14:foregroundMark x1="27128" y1="15463" x2="27128" y2="15463"/>
                            <a14:foregroundMark x1="25532" y1="8872" x2="25532" y2="8872"/>
                            <a14:foregroundMark x1="55319" y1="8619" x2="55319" y2="8619"/>
                            <a14:foregroundMark x1="50887" y1="2535" x2="50887" y2="2535"/>
                            <a14:foregroundMark x1="3546" y1="49937" x2="3546" y2="49937"/>
                            <a14:foregroundMark x1="2482" y1="66793" x2="2482" y2="66793"/>
                            <a14:foregroundMark x1="1064" y1="49430" x2="1064" y2="49430"/>
                            <a14:foregroundMark x1="50000" y1="93663" x2="50000" y2="93663"/>
                            <a14:foregroundMark x1="49823" y1="92649" x2="49823" y2="92649"/>
                            <a14:foregroundMark x1="48759" y1="91381" x2="48759" y2="91381"/>
                            <a14:foregroundMark x1="48582" y1="89607" x2="48582" y2="89607"/>
                            <a14:foregroundMark x1="48582" y1="88340" x2="48582" y2="88340"/>
                            <a14:foregroundMark x1="49291" y1="98733" x2="49291" y2="987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مخطط انسيابي: محطة طرفية 9">
              <a:extLst>
                <a:ext uri="{FF2B5EF4-FFF2-40B4-BE49-F238E27FC236}">
                  <a16:creationId xmlns:a16="http://schemas.microsoft.com/office/drawing/2014/main" id="{641943AE-78C2-4542-E634-193E99524875}"/>
                </a:ext>
              </a:extLst>
            </p:cNvPr>
            <p:cNvSpPr/>
            <p:nvPr/>
          </p:nvSpPr>
          <p:spPr>
            <a:xfrm>
              <a:off x="8855126" y="2918198"/>
              <a:ext cx="2989997" cy="479270"/>
            </a:xfrm>
            <a:prstGeom prst="flowChartTerminator">
              <a:avLst/>
            </a:prstGeom>
            <a:solidFill>
              <a:srgbClr val="FF9899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000" dirty="0">
                  <a:solidFill>
                    <a:schemeClr val="tx1"/>
                  </a:solidFill>
                  <a:latin typeface="29LT Bukra Bold" panose="000B0903020204020204" pitchFamily="34" charset="-78"/>
                  <a:cs typeface="29LT Bukra Bold" panose="000B0903020204020204" pitchFamily="34" charset="-78"/>
                </a:rPr>
                <a:t>سنتعلم  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-69378"/>
            <a:ext cx="10896984" cy="122510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الجُــغرافـــيـــا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42" y="2534653"/>
            <a:ext cx="10896984" cy="3874439"/>
          </a:xfrm>
        </p:spPr>
        <p:txBody>
          <a:bodyPr>
            <a:normAutofit fontScale="77500" lnSpcReduction="20000"/>
          </a:bodyPr>
          <a:lstStyle/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solidFill>
                  <a:srgbClr val="C00000"/>
                </a:solidFill>
                <a:cs typeface="(AH) Manal Black" pitchFamily="2" charset="-78"/>
              </a:rPr>
              <a:t>الجُغرافيا : </a:t>
            </a:r>
            <a:r>
              <a:rPr lang="ar-SA" sz="5400" b="1" dirty="0">
                <a:cs typeface="(AH) Manal Black" pitchFamily="2" charset="-78"/>
              </a:rPr>
              <a:t>هـــي كـــــــل مـــــــا يتعلــــــق بالكُـــرة الأرضية وتكوينها ، وما يحدثُ على سطحها من ظواهـــر طبيعيـــة وبشـــرية، ومـــا يحـــدث بينهما مـــن تفاعل.</a:t>
            </a:r>
          </a:p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عندما ندرس الجغرافيا سنتعرف على أماكن ومدن وبلدان مختلفة.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59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-69378"/>
            <a:ext cx="10896984" cy="122510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الجُــغرافـــي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42" y="2534653"/>
            <a:ext cx="10896984" cy="3874439"/>
          </a:xfrm>
        </p:spPr>
        <p:txBody>
          <a:bodyPr>
            <a:normAutofit/>
          </a:bodyPr>
          <a:lstStyle/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الجغرافي هو الذي يدرس مظاهر الأرض وطبيعتها وسكانها.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C07AE22B-06F9-6C80-A6BC-5DA4959EF7FF}"/>
              </a:ext>
            </a:extLst>
          </p:cNvPr>
          <p:cNvSpPr txBox="1">
            <a:spLocks/>
          </p:cNvSpPr>
          <p:nvPr/>
        </p:nvSpPr>
        <p:spPr>
          <a:xfrm>
            <a:off x="885942" y="3561347"/>
            <a:ext cx="6204669" cy="32119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ar-SA" sz="5400" b="1" dirty="0">
              <a:cs typeface="(AH) Manal Black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579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-69378"/>
            <a:ext cx="10896984" cy="122510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الجُــغرافـــي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1227" y="1881855"/>
            <a:ext cx="10896984" cy="1096920"/>
          </a:xfrm>
        </p:spPr>
        <p:txBody>
          <a:bodyPr>
            <a:normAutofit/>
          </a:bodyPr>
          <a:lstStyle/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الجغرافي يسأل أربعة أسئلة :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C07AE22B-06F9-6C80-A6BC-5DA4959EF7FF}"/>
              </a:ext>
            </a:extLst>
          </p:cNvPr>
          <p:cNvSpPr txBox="1">
            <a:spLocks/>
          </p:cNvSpPr>
          <p:nvPr/>
        </p:nvSpPr>
        <p:spPr>
          <a:xfrm>
            <a:off x="1" y="2116017"/>
            <a:ext cx="2590800" cy="465725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ar-SA" sz="5400" b="1" dirty="0">
              <a:cs typeface="(AH) Manal Black" pitchFamily="2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D14B1AE6-5397-0646-A8C4-CA32AEDE41D8}"/>
              </a:ext>
            </a:extLst>
          </p:cNvPr>
          <p:cNvGrpSpPr/>
          <p:nvPr/>
        </p:nvGrpSpPr>
        <p:grpSpPr>
          <a:xfrm>
            <a:off x="9896552" y="3155876"/>
            <a:ext cx="2173705" cy="3516876"/>
            <a:chOff x="9769642" y="3256398"/>
            <a:chExt cx="1892968" cy="3516876"/>
          </a:xfrm>
        </p:grpSpPr>
        <p:sp>
          <p:nvSpPr>
            <p:cNvPr id="8" name="مستطيل: زوايا مستديرة 7">
              <a:extLst>
                <a:ext uri="{FF2B5EF4-FFF2-40B4-BE49-F238E27FC236}">
                  <a16:creationId xmlns:a16="http://schemas.microsoft.com/office/drawing/2014/main" id="{9872AD29-63E5-85F2-CF00-04F85173B2C5}"/>
                </a:ext>
              </a:extLst>
            </p:cNvPr>
            <p:cNvSpPr/>
            <p:nvPr/>
          </p:nvSpPr>
          <p:spPr>
            <a:xfrm>
              <a:off x="9769642" y="3256398"/>
              <a:ext cx="1892968" cy="190310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2A9E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>
                  <a:solidFill>
                    <a:srgbClr val="C00000"/>
                  </a:solidFill>
                  <a:cs typeface="(AH) Manal Black" pitchFamily="2" charset="-78"/>
                </a:rPr>
                <a:t>أين</a:t>
              </a:r>
              <a:r>
                <a:rPr lang="ar-SA" sz="4400" b="1" dirty="0">
                  <a:solidFill>
                    <a:schemeClr val="tx1"/>
                  </a:solidFill>
                  <a:cs typeface="(AH) Manal Black" pitchFamily="2" charset="-78"/>
                </a:rPr>
                <a:t> هــو</a:t>
              </a:r>
            </a:p>
          </p:txBody>
        </p:sp>
        <p:sp>
          <p:nvSpPr>
            <p:cNvPr id="10" name="مثلث متساوي الساقين 9">
              <a:extLst>
                <a:ext uri="{FF2B5EF4-FFF2-40B4-BE49-F238E27FC236}">
                  <a16:creationId xmlns:a16="http://schemas.microsoft.com/office/drawing/2014/main" id="{8F3DE844-58AE-6555-F1C7-AE98E20FFC71}"/>
                </a:ext>
              </a:extLst>
            </p:cNvPr>
            <p:cNvSpPr/>
            <p:nvPr/>
          </p:nvSpPr>
          <p:spPr>
            <a:xfrm rot="10800000">
              <a:off x="10266947" y="5129298"/>
              <a:ext cx="898358" cy="615655"/>
            </a:xfrm>
            <a:prstGeom prst="triangle">
              <a:avLst>
                <a:gd name="adj" fmla="val 48214"/>
              </a:avLst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rtlCol="1" anchor="ctr"/>
            <a:lstStyle/>
            <a:p>
              <a:pPr algn="ctr"/>
              <a:endParaRPr lang="ar-SA" dirty="0"/>
            </a:p>
          </p:txBody>
        </p:sp>
        <p:sp>
          <p:nvSpPr>
            <p:cNvPr id="11" name="شكل بيضاوي 10">
              <a:extLst>
                <a:ext uri="{FF2B5EF4-FFF2-40B4-BE49-F238E27FC236}">
                  <a16:creationId xmlns:a16="http://schemas.microsoft.com/office/drawing/2014/main" id="{30F8D9C1-443A-170A-8F15-4A2A319F6BA3}"/>
                </a:ext>
              </a:extLst>
            </p:cNvPr>
            <p:cNvSpPr/>
            <p:nvPr/>
          </p:nvSpPr>
          <p:spPr>
            <a:xfrm>
              <a:off x="9865894" y="5744954"/>
              <a:ext cx="1700463" cy="102832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dirty="0">
                  <a:solidFill>
                    <a:schemeClr val="tx1"/>
                  </a:solidFill>
                  <a:cs typeface="(AH) Manal Black" pitchFamily="2" charset="-78"/>
                </a:rPr>
                <a:t>الموقع</a:t>
              </a:r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314ED468-B9F8-EFF5-CB9C-F7B79DE5C1F8}"/>
                </a:ext>
              </a:extLst>
            </p:cNvPr>
            <p:cNvSpPr/>
            <p:nvPr/>
          </p:nvSpPr>
          <p:spPr>
            <a:xfrm>
              <a:off x="10234863" y="5144401"/>
              <a:ext cx="946484" cy="600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/>
                <a:t>؟</a:t>
              </a: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60F06A4E-4722-1E89-E5EE-947F266236EA}"/>
              </a:ext>
            </a:extLst>
          </p:cNvPr>
          <p:cNvGrpSpPr/>
          <p:nvPr/>
        </p:nvGrpSpPr>
        <p:grpSpPr>
          <a:xfrm>
            <a:off x="7511002" y="3155876"/>
            <a:ext cx="2173705" cy="3516876"/>
            <a:chOff x="9769642" y="3256398"/>
            <a:chExt cx="1892968" cy="3516876"/>
          </a:xfrm>
        </p:grpSpPr>
        <p:sp>
          <p:nvSpPr>
            <p:cNvPr id="21" name="مستطيل: زوايا مستديرة 20">
              <a:extLst>
                <a:ext uri="{FF2B5EF4-FFF2-40B4-BE49-F238E27FC236}">
                  <a16:creationId xmlns:a16="http://schemas.microsoft.com/office/drawing/2014/main" id="{B50208DC-A3C8-DCF7-69FF-01F16ECB11A8}"/>
                </a:ext>
              </a:extLst>
            </p:cNvPr>
            <p:cNvSpPr/>
            <p:nvPr/>
          </p:nvSpPr>
          <p:spPr>
            <a:xfrm>
              <a:off x="9769642" y="3256398"/>
              <a:ext cx="1892968" cy="190310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2A9E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>
                  <a:solidFill>
                    <a:srgbClr val="C00000"/>
                  </a:solidFill>
                  <a:cs typeface="(AH) Manal Black" pitchFamily="2" charset="-78"/>
                </a:rPr>
                <a:t>مــا</a:t>
              </a:r>
              <a:r>
                <a:rPr lang="ar-SA" sz="4400" b="1" dirty="0">
                  <a:solidFill>
                    <a:schemeClr val="tx1"/>
                  </a:solidFill>
                  <a:cs typeface="(AH) Manal Black" pitchFamily="2" charset="-78"/>
                </a:rPr>
                <a:t> هــو</a:t>
              </a:r>
            </a:p>
          </p:txBody>
        </p:sp>
        <p:sp>
          <p:nvSpPr>
            <p:cNvPr id="22" name="مثلث متساوي الساقين 21">
              <a:extLst>
                <a:ext uri="{FF2B5EF4-FFF2-40B4-BE49-F238E27FC236}">
                  <a16:creationId xmlns:a16="http://schemas.microsoft.com/office/drawing/2014/main" id="{FABA7822-A9EB-A7C9-7B8A-613DAA8303AA}"/>
                </a:ext>
              </a:extLst>
            </p:cNvPr>
            <p:cNvSpPr/>
            <p:nvPr/>
          </p:nvSpPr>
          <p:spPr>
            <a:xfrm rot="10800000">
              <a:off x="10266947" y="5129298"/>
              <a:ext cx="898358" cy="615655"/>
            </a:xfrm>
            <a:prstGeom prst="triangle">
              <a:avLst>
                <a:gd name="adj" fmla="val 48214"/>
              </a:avLst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rtlCol="1" anchor="ctr"/>
            <a:lstStyle/>
            <a:p>
              <a:pPr algn="ctr"/>
              <a:endParaRPr lang="ar-SA" dirty="0"/>
            </a:p>
          </p:txBody>
        </p:sp>
        <p:sp>
          <p:nvSpPr>
            <p:cNvPr id="23" name="شكل بيضاوي 22">
              <a:extLst>
                <a:ext uri="{FF2B5EF4-FFF2-40B4-BE49-F238E27FC236}">
                  <a16:creationId xmlns:a16="http://schemas.microsoft.com/office/drawing/2014/main" id="{B9FD8626-7865-F894-C484-9DA123350F94}"/>
                </a:ext>
              </a:extLst>
            </p:cNvPr>
            <p:cNvSpPr/>
            <p:nvPr/>
          </p:nvSpPr>
          <p:spPr>
            <a:xfrm>
              <a:off x="9865894" y="5744954"/>
              <a:ext cx="1700463" cy="102832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tx1"/>
                  </a:solidFill>
                  <a:cs typeface="(AH) Manal Black" pitchFamily="2" charset="-78"/>
                </a:rPr>
                <a:t>الطبيعة</a:t>
              </a:r>
            </a:p>
          </p:txBody>
        </p:sp>
        <p:sp>
          <p:nvSpPr>
            <p:cNvPr id="24" name="مستطيل 23">
              <a:extLst>
                <a:ext uri="{FF2B5EF4-FFF2-40B4-BE49-F238E27FC236}">
                  <a16:creationId xmlns:a16="http://schemas.microsoft.com/office/drawing/2014/main" id="{31841E08-62F3-EFC8-2FF2-474FE8E2BF2A}"/>
                </a:ext>
              </a:extLst>
            </p:cNvPr>
            <p:cNvSpPr/>
            <p:nvPr/>
          </p:nvSpPr>
          <p:spPr>
            <a:xfrm>
              <a:off x="10234863" y="5144401"/>
              <a:ext cx="946484" cy="600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/>
                <a:t>؟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8E05304D-BA39-B3FC-98AB-DEA0410511DE}"/>
              </a:ext>
            </a:extLst>
          </p:cNvPr>
          <p:cNvGrpSpPr/>
          <p:nvPr/>
        </p:nvGrpSpPr>
        <p:grpSpPr>
          <a:xfrm>
            <a:off x="5041944" y="3155876"/>
            <a:ext cx="2173705" cy="3516876"/>
            <a:chOff x="9769642" y="3256398"/>
            <a:chExt cx="1892968" cy="3516876"/>
          </a:xfrm>
        </p:grpSpPr>
        <p:sp>
          <p:nvSpPr>
            <p:cNvPr id="26" name="مستطيل: زوايا مستديرة 25">
              <a:extLst>
                <a:ext uri="{FF2B5EF4-FFF2-40B4-BE49-F238E27FC236}">
                  <a16:creationId xmlns:a16="http://schemas.microsoft.com/office/drawing/2014/main" id="{C8065BE2-7B0C-AF54-CA66-51DEF54E27DF}"/>
                </a:ext>
              </a:extLst>
            </p:cNvPr>
            <p:cNvSpPr/>
            <p:nvPr/>
          </p:nvSpPr>
          <p:spPr>
            <a:xfrm>
              <a:off x="9769642" y="3256398"/>
              <a:ext cx="1892968" cy="190310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2A9E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000" b="1" dirty="0">
                  <a:solidFill>
                    <a:srgbClr val="C00000"/>
                  </a:solidFill>
                  <a:cs typeface="(AH) Manal Black" pitchFamily="2" charset="-78"/>
                </a:rPr>
                <a:t>كيف</a:t>
              </a:r>
              <a:r>
                <a:rPr lang="ar-SA" sz="4000" b="1" dirty="0">
                  <a:solidFill>
                    <a:schemeClr val="tx1"/>
                  </a:solidFill>
                  <a:cs typeface="(AH) Manal Black" pitchFamily="2" charset="-78"/>
                </a:rPr>
                <a:t> نتصرف تجاه المكان</a:t>
              </a:r>
            </a:p>
          </p:txBody>
        </p:sp>
        <p:sp>
          <p:nvSpPr>
            <p:cNvPr id="27" name="مثلث متساوي الساقين 26">
              <a:extLst>
                <a:ext uri="{FF2B5EF4-FFF2-40B4-BE49-F238E27FC236}">
                  <a16:creationId xmlns:a16="http://schemas.microsoft.com/office/drawing/2014/main" id="{D848A506-AC09-5A3E-3158-1B2CA1F2FFF8}"/>
                </a:ext>
              </a:extLst>
            </p:cNvPr>
            <p:cNvSpPr/>
            <p:nvPr/>
          </p:nvSpPr>
          <p:spPr>
            <a:xfrm rot="10800000">
              <a:off x="10266947" y="5129298"/>
              <a:ext cx="898358" cy="615655"/>
            </a:xfrm>
            <a:prstGeom prst="triangle">
              <a:avLst>
                <a:gd name="adj" fmla="val 48214"/>
              </a:avLst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rtlCol="1" anchor="ctr"/>
            <a:lstStyle/>
            <a:p>
              <a:pPr algn="ctr"/>
              <a:endParaRPr lang="ar-SA" dirty="0"/>
            </a:p>
          </p:txBody>
        </p:sp>
        <p:sp>
          <p:nvSpPr>
            <p:cNvPr id="28" name="شكل بيضاوي 27">
              <a:extLst>
                <a:ext uri="{FF2B5EF4-FFF2-40B4-BE49-F238E27FC236}">
                  <a16:creationId xmlns:a16="http://schemas.microsoft.com/office/drawing/2014/main" id="{614EFD88-58FA-1FF9-7ABD-A9C77636D4EA}"/>
                </a:ext>
              </a:extLst>
            </p:cNvPr>
            <p:cNvSpPr/>
            <p:nvPr/>
          </p:nvSpPr>
          <p:spPr>
            <a:xfrm>
              <a:off x="9865894" y="5744954"/>
              <a:ext cx="1700463" cy="102832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tx1"/>
                  </a:solidFill>
                  <a:cs typeface="(AH) Manal Black" pitchFamily="2" charset="-78"/>
                </a:rPr>
                <a:t>البيئة</a:t>
              </a:r>
            </a:p>
          </p:txBody>
        </p:sp>
        <p:sp>
          <p:nvSpPr>
            <p:cNvPr id="29" name="مستطيل 28">
              <a:extLst>
                <a:ext uri="{FF2B5EF4-FFF2-40B4-BE49-F238E27FC236}">
                  <a16:creationId xmlns:a16="http://schemas.microsoft.com/office/drawing/2014/main" id="{006E6D55-11DB-1D37-0625-8A95AAA4755F}"/>
                </a:ext>
              </a:extLst>
            </p:cNvPr>
            <p:cNvSpPr/>
            <p:nvPr/>
          </p:nvSpPr>
          <p:spPr>
            <a:xfrm>
              <a:off x="10234863" y="5144401"/>
              <a:ext cx="946484" cy="600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/>
                <a:t>؟</a:t>
              </a: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181729C7-279B-15AC-D0E5-1E231A5E6A52}"/>
              </a:ext>
            </a:extLst>
          </p:cNvPr>
          <p:cNvGrpSpPr/>
          <p:nvPr/>
        </p:nvGrpSpPr>
        <p:grpSpPr>
          <a:xfrm>
            <a:off x="2646268" y="3129510"/>
            <a:ext cx="2173705" cy="3516876"/>
            <a:chOff x="9769642" y="3256398"/>
            <a:chExt cx="1892968" cy="3516876"/>
          </a:xfrm>
        </p:grpSpPr>
        <p:sp>
          <p:nvSpPr>
            <p:cNvPr id="31" name="مستطيل: زوايا مستديرة 30">
              <a:extLst>
                <a:ext uri="{FF2B5EF4-FFF2-40B4-BE49-F238E27FC236}">
                  <a16:creationId xmlns:a16="http://schemas.microsoft.com/office/drawing/2014/main" id="{5748553F-2FA5-88F5-2F37-51D88E823173}"/>
                </a:ext>
              </a:extLst>
            </p:cNvPr>
            <p:cNvSpPr/>
            <p:nvPr/>
          </p:nvSpPr>
          <p:spPr>
            <a:xfrm>
              <a:off x="9769642" y="3256398"/>
              <a:ext cx="1892968" cy="190310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02A9E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b="1" dirty="0">
                  <a:solidFill>
                    <a:srgbClr val="C00000"/>
                  </a:solidFill>
                  <a:cs typeface="(AH) Manal Black" pitchFamily="2" charset="-78"/>
                </a:rPr>
                <a:t> كيف </a:t>
              </a:r>
              <a:r>
                <a:rPr lang="ar-SA" sz="3600" b="1" dirty="0">
                  <a:solidFill>
                    <a:schemeClr val="tx1"/>
                  </a:solidFill>
                  <a:cs typeface="(AH) Manal Black" pitchFamily="2" charset="-78"/>
                </a:rPr>
                <a:t>يرتبط المكان بأماكن أخرى</a:t>
              </a:r>
            </a:p>
          </p:txBody>
        </p:sp>
        <p:sp>
          <p:nvSpPr>
            <p:cNvPr id="32" name="مثلث متساوي الساقين 31">
              <a:extLst>
                <a:ext uri="{FF2B5EF4-FFF2-40B4-BE49-F238E27FC236}">
                  <a16:creationId xmlns:a16="http://schemas.microsoft.com/office/drawing/2014/main" id="{E1A796E8-E445-3B2C-B2FB-58D6C946D67D}"/>
                </a:ext>
              </a:extLst>
            </p:cNvPr>
            <p:cNvSpPr/>
            <p:nvPr/>
          </p:nvSpPr>
          <p:spPr>
            <a:xfrm rot="10800000">
              <a:off x="10266947" y="5129298"/>
              <a:ext cx="898358" cy="615655"/>
            </a:xfrm>
            <a:prstGeom prst="triangle">
              <a:avLst>
                <a:gd name="adj" fmla="val 48214"/>
              </a:avLst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Rtl" rtlCol="1" anchor="ctr"/>
            <a:lstStyle/>
            <a:p>
              <a:pPr algn="ctr"/>
              <a:endParaRPr lang="ar-SA" dirty="0"/>
            </a:p>
          </p:txBody>
        </p:sp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6540D20D-D306-2730-79B0-7C49EA740F73}"/>
                </a:ext>
              </a:extLst>
            </p:cNvPr>
            <p:cNvSpPr/>
            <p:nvPr/>
          </p:nvSpPr>
          <p:spPr>
            <a:xfrm>
              <a:off x="9865894" y="5744954"/>
              <a:ext cx="1700463" cy="102832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3600" dirty="0">
                  <a:solidFill>
                    <a:schemeClr val="tx1"/>
                  </a:solidFill>
                  <a:cs typeface="(AH) Manal Black" pitchFamily="2" charset="-78"/>
                </a:rPr>
                <a:t>الحركة</a:t>
              </a:r>
            </a:p>
          </p:txBody>
        </p:sp>
        <p:sp>
          <p:nvSpPr>
            <p:cNvPr id="34" name="مستطيل 33">
              <a:extLst>
                <a:ext uri="{FF2B5EF4-FFF2-40B4-BE49-F238E27FC236}">
                  <a16:creationId xmlns:a16="http://schemas.microsoft.com/office/drawing/2014/main" id="{EDF42869-347E-5AF9-C1F7-CECEE92566D8}"/>
                </a:ext>
              </a:extLst>
            </p:cNvPr>
            <p:cNvSpPr/>
            <p:nvPr/>
          </p:nvSpPr>
          <p:spPr>
            <a:xfrm>
              <a:off x="10234863" y="5144401"/>
              <a:ext cx="946484" cy="6005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2400" b="1" dirty="0"/>
                <a:t>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09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-69378"/>
            <a:ext cx="10896984" cy="122510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الــمــوقـــع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42" y="2031291"/>
            <a:ext cx="10896984" cy="4377801"/>
          </a:xfrm>
        </p:spPr>
        <p:txBody>
          <a:bodyPr>
            <a:normAutofit/>
          </a:bodyPr>
          <a:lstStyle/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عندما نحتاج إلى </a:t>
            </a:r>
            <a:r>
              <a:rPr lang="ar-SA" sz="5400" b="1" dirty="0">
                <a:solidFill>
                  <a:srgbClr val="C00000"/>
                </a:solidFill>
                <a:cs typeface="(AH) Manal Black" pitchFamily="2" charset="-78"/>
              </a:rPr>
              <a:t>تحديد موقع </a:t>
            </a:r>
            <a:r>
              <a:rPr lang="ar-SA" sz="5400" b="1" dirty="0">
                <a:cs typeface="(AH) Manal Black" pitchFamily="2" charset="-78"/>
              </a:rPr>
              <a:t>(مدينة أو دولة أو مكان) فإننا نســـأل هذا الســـؤال:</a:t>
            </a:r>
          </a:p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solidFill>
                  <a:srgbClr val="C00000"/>
                </a:solidFill>
                <a:cs typeface="(AH) Manal Black" pitchFamily="2" charset="-78"/>
              </a:rPr>
              <a:t>أين هــو ؟ </a:t>
            </a:r>
          </a:p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endParaRPr lang="ar-SA" sz="5400" b="1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317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-69378"/>
            <a:ext cx="10896984" cy="122510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الــمــوقـــع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42" y="2406317"/>
            <a:ext cx="10896984" cy="4002775"/>
          </a:xfrm>
        </p:spPr>
        <p:txBody>
          <a:bodyPr>
            <a:normAutofit/>
          </a:bodyPr>
          <a:lstStyle/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عندما أذهب إلى مكانٍ ما ... بماذا استعين لأصل إلى الموقع ؟</a:t>
            </a:r>
            <a:endParaRPr lang="ar-SA" sz="5400" b="1" dirty="0">
              <a:solidFill>
                <a:srgbClr val="C00000"/>
              </a:solidFill>
              <a:cs typeface="(AH) Manal Black" pitchFamily="2" charset="-78"/>
            </a:endParaRP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45E228FC-72DD-837D-A84E-D75E5E86B6D7}"/>
              </a:ext>
            </a:extLst>
          </p:cNvPr>
          <p:cNvSpPr/>
          <p:nvPr/>
        </p:nvSpPr>
        <p:spPr>
          <a:xfrm flipH="1">
            <a:off x="401053" y="3429000"/>
            <a:ext cx="4203031" cy="334427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79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-69378"/>
            <a:ext cx="10896984" cy="122510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الــمــوقـــع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42" y="2031291"/>
            <a:ext cx="10896984" cy="4377801"/>
          </a:xfrm>
        </p:spPr>
        <p:txBody>
          <a:bodyPr>
            <a:noAutofit/>
          </a:bodyPr>
          <a:lstStyle/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4000" b="1" dirty="0">
                <a:cs typeface="(AH) Manal Black" pitchFamily="2" charset="-78"/>
              </a:rPr>
              <a:t>يمكــــــــن اســـتعمال الخرائـــــــط لمعرفة موقــــــع المكان الذي نعيش فيه أو نقصده.</a:t>
            </a:r>
          </a:p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4000" b="1" dirty="0">
                <a:solidFill>
                  <a:srgbClr val="C00000"/>
                </a:solidFill>
                <a:cs typeface="(AH) Manal Black" pitchFamily="2" charset="-78"/>
              </a:rPr>
              <a:t>مثـــل: </a:t>
            </a:r>
            <a:r>
              <a:rPr lang="ar-SA" sz="4000" b="1" dirty="0">
                <a:cs typeface="(AH) Manal Black" pitchFamily="2" charset="-78"/>
              </a:rPr>
              <a:t>المنازل والمدارس والأســـواق.</a:t>
            </a:r>
          </a:p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4000" b="1" dirty="0">
                <a:cs typeface="(AH) Manal Black" pitchFamily="2" charset="-78"/>
              </a:rPr>
              <a:t>تســـاعدنا التقنية الحديثة على معرفـة </a:t>
            </a:r>
          </a:p>
          <a:p>
            <a:pPr algn="r">
              <a:lnSpc>
                <a:spcPts val="7000"/>
              </a:lnSpc>
              <a:buClr>
                <a:srgbClr val="C00000"/>
              </a:buClr>
            </a:pPr>
            <a:r>
              <a:rPr lang="ar-SA" sz="4000" b="1" dirty="0">
                <a:cs typeface="(AH) Manal Black" pitchFamily="2" charset="-78"/>
              </a:rPr>
              <a:t>الموقــع، مثـــــل: </a:t>
            </a:r>
            <a:r>
              <a:rPr lang="ar-SA" sz="4000" b="1" dirty="0">
                <a:solidFill>
                  <a:srgbClr val="C00000"/>
                </a:solidFill>
                <a:cs typeface="(AH) Manal Black" pitchFamily="2" charset="-78"/>
              </a:rPr>
              <a:t>خرائط جوجل</a:t>
            </a:r>
            <a:r>
              <a:rPr lang="ar-SA" sz="4000" b="1" dirty="0">
                <a:cs typeface="(AH) Manal Black" pitchFamily="2" charset="-78"/>
              </a:rPr>
              <a:t>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:a16="http://schemas.microsoft.com/office/drawing/2014/main" id="{80A35570-FCA5-51F5-7B90-DF7554C2DA79}"/>
              </a:ext>
            </a:extLst>
          </p:cNvPr>
          <p:cNvSpPr/>
          <p:nvPr/>
        </p:nvSpPr>
        <p:spPr>
          <a:xfrm>
            <a:off x="160421" y="3187018"/>
            <a:ext cx="4876799" cy="32220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412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F3BC24-B76C-BF45-A4F1-045B066DCF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7002" y="-69378"/>
            <a:ext cx="10896984" cy="1225106"/>
          </a:xfrm>
        </p:spPr>
        <p:txBody>
          <a:bodyPr>
            <a:noAutofit/>
          </a:bodyPr>
          <a:lstStyle/>
          <a:p>
            <a:pPr>
              <a:lnSpc>
                <a:spcPts val="8000"/>
              </a:lnSpc>
            </a:pPr>
            <a:r>
              <a:rPr lang="ar-SA" dirty="0">
                <a:solidFill>
                  <a:srgbClr val="C00000"/>
                </a:solidFill>
                <a:cs typeface="(AH) Manal Black" pitchFamily="2" charset="-78"/>
              </a:rPr>
              <a:t>الطبيعة</a:t>
            </a:r>
            <a:endParaRPr lang="ar-SA" dirty="0">
              <a:cs typeface="(AH) Manal Black" pitchFamily="2" charset="-78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5F252FB-2166-BC9F-294E-E7050A617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3542" y="2031291"/>
            <a:ext cx="10896984" cy="4377801"/>
          </a:xfrm>
        </p:spPr>
        <p:txBody>
          <a:bodyPr>
            <a:normAutofit/>
          </a:bodyPr>
          <a:lstStyle/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يصف الجغرافي </a:t>
            </a:r>
            <a:r>
              <a:rPr lang="ar-SA" sz="5400" b="1" dirty="0">
                <a:solidFill>
                  <a:srgbClr val="C00000"/>
                </a:solidFill>
                <a:cs typeface="(AH) Manal Black" pitchFamily="2" charset="-78"/>
              </a:rPr>
              <a:t>شكل المكان</a:t>
            </a:r>
            <a:r>
              <a:rPr lang="ar-SA" sz="5400" b="1" dirty="0">
                <a:cs typeface="(AH) Manal Black" pitchFamily="2" charset="-78"/>
              </a:rPr>
              <a:t>.</a:t>
            </a:r>
          </a:p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cs typeface="(AH) Manal Black" pitchFamily="2" charset="-78"/>
              </a:rPr>
              <a:t>أي: الشكل الطبيعي للمكان، وذلك بالسؤال:</a:t>
            </a:r>
          </a:p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solidFill>
                  <a:srgbClr val="C00000"/>
                </a:solidFill>
                <a:cs typeface="(AH) Manal Black" pitchFamily="2" charset="-78"/>
              </a:rPr>
              <a:t>مـــا هــو ؟ </a:t>
            </a:r>
          </a:p>
          <a:p>
            <a:pPr marL="685800" indent="-685800" algn="r">
              <a:lnSpc>
                <a:spcPts val="7000"/>
              </a:lnSpc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ar-SA" sz="5400" b="1" dirty="0">
                <a:solidFill>
                  <a:srgbClr val="C00000"/>
                </a:solidFill>
                <a:cs typeface="(AH) Manal Black" pitchFamily="2" charset="-78"/>
              </a:rPr>
              <a:t>مثل : </a:t>
            </a:r>
            <a:r>
              <a:rPr lang="ar-SA" sz="5400" b="1" dirty="0">
                <a:cs typeface="(AH) Manal Black" pitchFamily="2" charset="-78"/>
              </a:rPr>
              <a:t>الجبال والأنهار والأشجار والرمال.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966E8E04-92B6-1988-9CEA-DA6BF0A7283C}"/>
              </a:ext>
            </a:extLst>
          </p:cNvPr>
          <p:cNvSpPr/>
          <p:nvPr/>
        </p:nvSpPr>
        <p:spPr>
          <a:xfrm>
            <a:off x="12192000" y="1150566"/>
            <a:ext cx="9144000" cy="379194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367283C-062B-46C2-5B09-3E520DE81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E74E543F-EC90-7940-7895-CD2B286BF4E7}"/>
              </a:ext>
            </a:extLst>
          </p:cNvPr>
          <p:cNvSpPr/>
          <p:nvPr/>
        </p:nvSpPr>
        <p:spPr>
          <a:xfrm>
            <a:off x="-1139126" y="1150566"/>
            <a:ext cx="1139126" cy="379196"/>
          </a:xfrm>
          <a:prstGeom prst="rect">
            <a:avLst/>
          </a:prstGeom>
          <a:solidFill>
            <a:srgbClr val="02A9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>
            <a:extLst>
              <a:ext uri="{FF2B5EF4-FFF2-40B4-BE49-F238E27FC236}">
                <a16:creationId xmlns:a16="http://schemas.microsoft.com/office/drawing/2014/main" id="{1374D0E5-8F86-F197-24B9-A578760BF7A3}"/>
              </a:ext>
            </a:extLst>
          </p:cNvPr>
          <p:cNvSpPr/>
          <p:nvPr/>
        </p:nvSpPr>
        <p:spPr>
          <a:xfrm>
            <a:off x="941227" y="84726"/>
            <a:ext cx="2229853" cy="1946565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4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-0.74453 -3.7037E-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22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7 L 0.09348 -3.7037E-7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283</Words>
  <Application>Microsoft Office PowerPoint</Application>
  <PresentationFormat>شاشة عريضة</PresentationFormat>
  <Paragraphs>60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3" baseType="lpstr">
      <vt:lpstr>(AH) Manal Black</vt:lpstr>
      <vt:lpstr>29LT Bukra Bold</vt:lpstr>
      <vt:lpstr>Arial</vt:lpstr>
      <vt:lpstr>Calibri</vt:lpstr>
      <vt:lpstr>Calibri Light</vt:lpstr>
      <vt:lpstr>Wingdings</vt:lpstr>
      <vt:lpstr>نسق Office</vt:lpstr>
      <vt:lpstr>الوحدة الثانية: التاريخ الدرس الأول:  الجغرافيا</vt:lpstr>
      <vt:lpstr>سأتعلم في هذا الدرس </vt:lpstr>
      <vt:lpstr>الجُــغرافـــيـــا</vt:lpstr>
      <vt:lpstr>الجُــغرافـــي</vt:lpstr>
      <vt:lpstr>الجُــغرافـــي</vt:lpstr>
      <vt:lpstr>الــمــوقـــع</vt:lpstr>
      <vt:lpstr>الــمــوقـــع</vt:lpstr>
      <vt:lpstr>الــمــوقـــع</vt:lpstr>
      <vt:lpstr>الطبيعة</vt:lpstr>
      <vt:lpstr>الــبــيــــئــة</vt:lpstr>
      <vt:lpstr>الــحــركــة</vt:lpstr>
      <vt:lpstr>كيف يرتبط المكان بالأماكن الأخرى </vt:lpstr>
      <vt:lpstr>نشاط ( 1)</vt:lpstr>
      <vt:lpstr> </vt:lpstr>
      <vt:lpstr>نشاط ( 2)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تقرير ختامي مصور عن الأنشطة والبرامج المنفذة في مدرسة  تحفيظ القرآن الكريم بالدرعية  خلال العام الدراسي 1445هـ</dc:title>
  <dc:creator>أمل ال غنام</dc:creator>
  <cp:lastModifiedBy>أمل ال غنام</cp:lastModifiedBy>
  <cp:revision>14</cp:revision>
  <dcterms:created xsi:type="dcterms:W3CDTF">2024-05-26T19:23:05Z</dcterms:created>
  <dcterms:modified xsi:type="dcterms:W3CDTF">2024-07-10T11:36:03Z</dcterms:modified>
</cp:coreProperties>
</file>