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3" r:id="rId3"/>
    <p:sldId id="267" r:id="rId4"/>
    <p:sldId id="297" r:id="rId5"/>
    <p:sldId id="301" r:id="rId6"/>
    <p:sldId id="300" r:id="rId7"/>
    <p:sldId id="298" r:id="rId8"/>
    <p:sldId id="299" r:id="rId9"/>
    <p:sldId id="302" r:id="rId10"/>
    <p:sldId id="303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A00"/>
    <a:srgbClr val="FF6600"/>
    <a:srgbClr val="FF006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2032793" y="4136620"/>
            <a:ext cx="7974013" cy="145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BH" sz="4300" b="1" dirty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التربية الإسلامية</a:t>
            </a:r>
            <a:r>
              <a:rPr lang="ar-BH" sz="2200" dirty="0">
                <a:solidFill>
                  <a:srgbClr val="7E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endParaRPr lang="ar-BH" sz="4300" b="1" dirty="0">
              <a:solidFill>
                <a:srgbClr val="7E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None/>
              <a:defRPr/>
            </a:pPr>
            <a:r>
              <a:rPr lang="ar-BH" sz="4300" b="1" dirty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للصف </a:t>
            </a:r>
            <a:r>
              <a:rPr lang="ar-SA" sz="4300" b="1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BH" sz="4300" b="1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رابع </a:t>
            </a:r>
            <a:r>
              <a:rPr lang="ar-BH" sz="4300" b="1" dirty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الابتدائي </a:t>
            </a:r>
          </a:p>
          <a:p>
            <a:pPr>
              <a:buFont typeface="Wingdings 2"/>
              <a:buNone/>
              <a:defRPr/>
            </a:pPr>
            <a:endParaRPr lang="ar-BH" dirty="0">
              <a:latin typeface="Adobe Arabic" pitchFamily="18" charset="-78"/>
              <a:cs typeface="Adobe Arabic" pitchFamily="18" charset="-78"/>
            </a:endParaRPr>
          </a:p>
          <a:p>
            <a:pPr>
              <a:buFont typeface="Wingdings 2"/>
              <a:buNone/>
              <a:defRPr/>
            </a:pPr>
            <a:endParaRPr lang="ar-BH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7745" y="2469509"/>
            <a:ext cx="5859889" cy="1348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Font typeface="Wingdings 2"/>
              <a:buNone/>
              <a:defRPr/>
            </a:pPr>
            <a:r>
              <a:rPr lang="ar-BH" sz="8000" b="1" dirty="0">
                <a:latin typeface="Times New Roman" pitchFamily="18" charset="0"/>
                <a:cs typeface="Times New Roman" pitchFamily="18" charset="0"/>
              </a:rPr>
              <a:t>بيعة العقبة الثانية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582400" cy="821636"/>
          </a:xfrm>
        </p:spPr>
        <p:txBody>
          <a:bodyPr>
            <a:noAutofit/>
          </a:bodyPr>
          <a:lstStyle/>
          <a:p>
            <a:pPr lvl="0" algn="ctr" rtl="1">
              <a:spcBef>
                <a:spcPts val="1000"/>
              </a:spcBef>
            </a:pPr>
            <a:r>
              <a:rPr lang="ar-BH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إجابة النشاط 2</a:t>
            </a:r>
            <a:endParaRPr lang="ar-BH" sz="60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endParaRPr lang="ar-BH" sz="210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ar-BH" sz="210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solidFill>
                <a:prstClr val="black"/>
              </a:solidFill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5287" y="1113183"/>
            <a:ext cx="11763513" cy="52288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r" rtl="1">
              <a:buFont typeface="Wingdings 2"/>
              <a:buNone/>
              <a:defRPr/>
            </a:pP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أجب عما يأتي:</a:t>
            </a:r>
          </a:p>
          <a:p>
            <a:pPr marL="63500" indent="-63500" algn="r" rtl="1">
              <a:buFont typeface="Wingdings 2"/>
              <a:buNone/>
              <a:defRPr/>
            </a:pPr>
            <a:endParaRPr lang="ar-BH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0" lvl="0" indent="-63500" algn="r" rtl="1">
              <a:defRPr/>
            </a:pPr>
            <a:r>
              <a:rPr lang="ar-BH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أولًا: بايع</a:t>
            </a:r>
            <a:r>
              <a:rPr lang="ar-S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وفد</a:t>
            </a:r>
            <a:r>
              <a:rPr lang="ar-S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BH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يثرب الرسول </a:t>
            </a:r>
            <a:r>
              <a:rPr lang="ar-BH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 </a:t>
            </a:r>
            <a:r>
              <a:rPr lang="ar-BH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في البيعة الثانية على أمور، منها:</a:t>
            </a:r>
          </a:p>
          <a:p>
            <a:pPr lvl="0" algn="just" rtl="1"/>
            <a:r>
              <a:rPr lang="ar-BH" sz="3200" kern="0" dirty="0" smtClean="0">
                <a:solidFill>
                  <a:prstClr val="black"/>
                </a:solidFill>
                <a:cs typeface="Times New Roman"/>
              </a:rPr>
              <a:t>1- </a:t>
            </a:r>
            <a:r>
              <a:rPr lang="ar-BH" sz="3200" kern="0" dirty="0">
                <a:solidFill>
                  <a:prstClr val="black"/>
                </a:solidFill>
                <a:cs typeface="Times New Roman"/>
              </a:rPr>
              <a:t>السمع والطاعة في كل ما يأمرهم به، وما ينهاهم عنه. </a:t>
            </a:r>
          </a:p>
          <a:p>
            <a:pPr lvl="0" algn="just" rtl="1">
              <a:defRPr/>
            </a:pPr>
            <a:r>
              <a:rPr lang="ar-BH" sz="3200" kern="0" dirty="0">
                <a:solidFill>
                  <a:prstClr val="black"/>
                </a:solidFill>
                <a:cs typeface="Times New Roman"/>
              </a:rPr>
              <a:t>2- أن ينصروه إذا قَدِم إليهم.</a:t>
            </a:r>
          </a:p>
          <a:p>
            <a:pPr lvl="0" algn="just" rtl="1"/>
            <a:r>
              <a:rPr lang="ar-BH" sz="3200" kern="0" dirty="0">
                <a:solidFill>
                  <a:prstClr val="black"/>
                </a:solidFill>
                <a:cs typeface="Times New Roman"/>
              </a:rPr>
              <a:t>3- أن يحموه من الأعداء كما يحمون أنفسهم وأبناءهم.</a:t>
            </a:r>
          </a:p>
          <a:p>
            <a:pPr marL="63500" indent="-63500" algn="just" rtl="1">
              <a:buFont typeface="Wingdings 2"/>
              <a:buNone/>
              <a:defRPr/>
            </a:pPr>
            <a:endParaRPr lang="ar-BH" sz="12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63500" indent="-63500" algn="r" rtl="1">
              <a:buFont typeface="Wingdings 2"/>
              <a:buNone/>
              <a:defRPr/>
            </a:pPr>
            <a:r>
              <a:rPr lang="ar-BH" sz="36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ثانيًا: قام المسلمون بعد عودتهم إلى يثرب بأمرين، هما:</a:t>
            </a:r>
          </a:p>
          <a:p>
            <a:pPr marL="63500" lvl="0" indent="-63500" algn="just" rtl="1">
              <a:defRPr/>
            </a:pPr>
            <a:r>
              <a:rPr lang="ar-BH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ينشرون دين الله.</a:t>
            </a:r>
          </a:p>
          <a:p>
            <a:pPr marL="63500" lvl="0" indent="-63500" algn="just" rtl="1">
              <a:defRPr/>
            </a:pPr>
            <a:r>
              <a:rPr lang="ar-BH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يستعدون لاستقبال </a:t>
            </a:r>
            <a:r>
              <a:rPr lang="ar-BH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رسول الله </a:t>
            </a:r>
            <a:r>
              <a:rPr lang="ar-BH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 </a:t>
            </a:r>
            <a:r>
              <a:rPr lang="ar-BH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في </a:t>
            </a:r>
            <a:r>
              <a:rPr lang="ar-BH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ديارهم.</a:t>
            </a:r>
            <a:endParaRPr lang="ar-BH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3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/>
          <p:cNvGrpSpPr>
            <a:grpSpLocks/>
          </p:cNvGrpSpPr>
          <p:nvPr/>
        </p:nvGrpSpPr>
        <p:grpSpPr bwMode="auto">
          <a:xfrm>
            <a:off x="1016000" y="2438400"/>
            <a:ext cx="10058400" cy="1828800"/>
            <a:chOff x="3635896" y="4419110"/>
            <a:chExt cx="5256584" cy="1512168"/>
          </a:xfrm>
        </p:grpSpPr>
        <p:sp>
          <p:nvSpPr>
            <p:cNvPr id="6" name="Down Ribbon 5"/>
            <p:cNvSpPr/>
            <p:nvPr/>
          </p:nvSpPr>
          <p:spPr>
            <a:xfrm>
              <a:off x="3635896" y="4419110"/>
              <a:ext cx="5256584" cy="1512168"/>
            </a:xfrm>
            <a:prstGeom prst="ribb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26155" y="4965171"/>
              <a:ext cx="3929164" cy="53424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مع تمنياتنا لكم بدوام النجاح والتوفيق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1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43461"/>
            <a:ext cx="11582400" cy="863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ar-B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أهداف الدرس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1190979" y="1884220"/>
            <a:ext cx="10263031" cy="789710"/>
          </a:xfrm>
        </p:spPr>
        <p:txBody>
          <a:bodyPr>
            <a:normAutofit/>
          </a:bodyPr>
          <a:lstStyle/>
          <a:p>
            <a:pPr marL="0" indent="0" algn="justLow" rtl="1">
              <a:buClr>
                <a:srgbClr val="F0A22E"/>
              </a:buClr>
              <a:buNone/>
            </a:pP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ar-BH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أبيّن </a:t>
            </a: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الدور الذي قام به مصعب بن عم</a:t>
            </a:r>
            <a:r>
              <a:rPr lang="ar-BH" sz="4000" b="1" dirty="0"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ر </a:t>
            </a:r>
            <a:r>
              <a:rPr lang="ar-BH" sz="4000" b="1" dirty="0"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</a:t>
            </a:r>
            <a:r>
              <a:rPr lang="ar-BH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 </a:t>
            </a: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في يثرب.</a:t>
            </a:r>
          </a:p>
          <a:p>
            <a:pPr marL="0" indent="0" algn="justLow" rtl="1" eaLnBrk="1" hangingPunct="1">
              <a:buClr>
                <a:srgbClr val="F0A22E"/>
              </a:buClr>
              <a:buFont typeface="Wingdings 2" pitchFamily="18" charset="2"/>
              <a:buNone/>
            </a:pPr>
            <a:endParaRPr lang="ar-BH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7120" y="3410691"/>
            <a:ext cx="1026303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F0A22E"/>
              </a:buClr>
            </a:pP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ar-BH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أحدّد </a:t>
            </a: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عدد الذين بايعوا الرسول</a:t>
            </a:r>
            <a:r>
              <a:rPr lang="ar-SA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</a:t>
            </a: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في بيعة العقبة الثانية.</a:t>
            </a:r>
          </a:p>
          <a:p>
            <a:pPr algn="justLow" rtl="1">
              <a:buClr>
                <a:srgbClr val="F0A22E"/>
              </a:buClr>
            </a:pPr>
            <a:endParaRPr lang="ar-BH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7" y="5003863"/>
            <a:ext cx="108184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4000" b="1" dirty="0">
                <a:latin typeface="Times New Roman" pitchFamily="18" charset="0"/>
                <a:cs typeface="Times New Roman" pitchFamily="18" charset="0"/>
              </a:rPr>
              <a:t>3- أتعرّف الأمور التي بايع عليها وفد يثرب الرسول </a:t>
            </a: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 </a:t>
            </a:r>
            <a:r>
              <a:rPr lang="ar-BH" sz="4000" b="1" dirty="0">
                <a:latin typeface="Times New Roman" pitchFamily="18" charset="0"/>
                <a:cs typeface="Times New Roman" pitchFamily="18" charset="0"/>
              </a:rPr>
              <a:t>في البيعة الثانية.</a:t>
            </a:r>
          </a:p>
        </p:txBody>
      </p:sp>
    </p:spTree>
    <p:extLst>
      <p:ext uri="{BB962C8B-B14F-4D97-AF65-F5344CB8AC3E}">
        <p14:creationId xmlns:p14="http://schemas.microsoft.com/office/powerpoint/2010/main" val="5891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uild="p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410816"/>
            <a:ext cx="11582400" cy="98066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ar-BH" sz="6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الدور الذي قام به مصعب بن عمير</a:t>
            </a:r>
            <a:r>
              <a:rPr lang="ar-SA" sz="6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ar-BH" sz="6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  <a:sym typeface="AGA Arabesque" panose="05010101010101010101" pitchFamily="2" charset="2"/>
              </a:rPr>
              <a:t></a:t>
            </a:r>
            <a:r>
              <a:rPr lang="ar-SA" sz="6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  <a:sym typeface="AGA Arabesque" panose="05010101010101010101" pitchFamily="2" charset="2"/>
              </a:rPr>
              <a:t> </a:t>
            </a:r>
            <a:r>
              <a:rPr lang="ar-BH" sz="6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في يثرب</a:t>
            </a:r>
            <a:endParaRPr lang="ar-B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6897" y="4121426"/>
            <a:ext cx="11277600" cy="1457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ctr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BH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فدخل الناس في دين الله أفواجًا</a:t>
            </a:r>
          </a:p>
        </p:txBody>
      </p:sp>
      <p:sp>
        <p:nvSpPr>
          <p:cNvPr id="7" name="AutoShape 8"/>
          <p:cNvSpPr>
            <a:spLocks/>
          </p:cNvSpPr>
          <p:nvPr/>
        </p:nvSpPr>
        <p:spPr bwMode="auto">
          <a:xfrm rot="16200000">
            <a:off x="5705061" y="-788508"/>
            <a:ext cx="1066800" cy="5791200"/>
          </a:xfrm>
          <a:prstGeom prst="rightBrace">
            <a:avLst>
              <a:gd name="adj1" fmla="val 45238"/>
              <a:gd name="adj2" fmla="val 50000"/>
            </a:avLst>
          </a:prstGeom>
          <a:noFill/>
          <a:ln w="9525">
            <a:solidFill>
              <a:srgbClr val="23236B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663997" y="2754569"/>
            <a:ext cx="4800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+mj-cs"/>
              </a:rPr>
              <a:t>داعيًا</a:t>
            </a:r>
            <a:r>
              <a:rPr kumimoji="0" lang="ar-BH" sz="4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+mj-cs"/>
              </a:rPr>
              <a:t> إلى الإسلام</a:t>
            </a:r>
            <a:endParaRPr kumimoji="0" lang="ar-BH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+mj-cs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75017" y="2741317"/>
            <a:ext cx="4800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ar-BH" sz="4800" b="1" kern="0" dirty="0">
                <a:cs typeface="Times New Roman"/>
              </a:rPr>
              <a:t>معلمًا للقرآن الكريم</a:t>
            </a:r>
          </a:p>
        </p:txBody>
      </p:sp>
    </p:spTree>
    <p:extLst>
      <p:ext uri="{BB962C8B-B14F-4D97-AF65-F5344CB8AC3E}">
        <p14:creationId xmlns:p14="http://schemas.microsoft.com/office/powerpoint/2010/main" val="6644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7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6" y="157161"/>
            <a:ext cx="12192000" cy="1349444"/>
          </a:xfrm>
        </p:spPr>
        <p:txBody>
          <a:bodyPr>
            <a:noAutofit/>
          </a:bodyPr>
          <a:lstStyle/>
          <a:p>
            <a:pPr lvl="0" algn="ctr" rtl="1">
              <a:spcBef>
                <a:spcPts val="1000"/>
              </a:spcBef>
            </a:pPr>
            <a:r>
              <a:rPr lang="ar-BH" sz="6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ع</a:t>
            </a:r>
            <a:r>
              <a:rPr lang="ar-SA" sz="6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َ</a:t>
            </a:r>
            <a:r>
              <a:rPr lang="ar-BH" sz="6000" b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دد</a:t>
            </a:r>
            <a:r>
              <a:rPr lang="ar-SA" sz="6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ُ</a:t>
            </a:r>
            <a:r>
              <a:rPr lang="ar-BH" sz="6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الذين بايعوا الرسول </a:t>
            </a:r>
            <a:r>
              <a:rPr lang="ar-BH" sz="6000" b="1" dirty="0">
                <a:solidFill>
                  <a:srgbClr val="C00000"/>
                </a:solidFill>
                <a:latin typeface="Times New Roman" pitchFamily="18" charset="0"/>
                <a:sym typeface="AGA Arabesque" panose="05010101010101010101" pitchFamily="2" charset="2"/>
              </a:rPr>
              <a:t> </a:t>
            </a:r>
            <a:r>
              <a:rPr lang="ar-BH" sz="6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في بيعة العقبة الثانية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endParaRPr lang="ar-BH" sz="210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ar-BH" sz="210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solidFill>
                <a:prstClr val="black"/>
              </a:solidFill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3889" y="1736026"/>
            <a:ext cx="11277600" cy="13636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ctr" rtl="1">
              <a:buFont typeface="Wingdings 2"/>
              <a:buNone/>
              <a:defRPr/>
            </a:pPr>
            <a:r>
              <a:rPr lang="ar-BH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خرج مصعب بن عمير </a:t>
            </a:r>
            <a:r>
              <a:rPr lang="ar-BH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</a:t>
            </a: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 </a:t>
            </a:r>
            <a:r>
              <a:rPr lang="ar-BH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من يثرب إلى مكة وكان معه</a:t>
            </a:r>
          </a:p>
        </p:txBody>
      </p:sp>
      <p:sp>
        <p:nvSpPr>
          <p:cNvPr id="7" name="AutoShape 8"/>
          <p:cNvSpPr>
            <a:spLocks/>
          </p:cNvSpPr>
          <p:nvPr/>
        </p:nvSpPr>
        <p:spPr bwMode="auto">
          <a:xfrm rot="16200000">
            <a:off x="5612297" y="875555"/>
            <a:ext cx="1066800" cy="5791200"/>
          </a:xfrm>
          <a:prstGeom prst="rightBrace">
            <a:avLst>
              <a:gd name="adj1" fmla="val 45238"/>
              <a:gd name="adj2" fmla="val 50000"/>
            </a:avLst>
          </a:prstGeom>
          <a:noFill/>
          <a:ln w="9525">
            <a:solidFill>
              <a:srgbClr val="23236B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BH" kern="0">
              <a:solidFill>
                <a:sysClr val="windowText" lastClr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636303" y="4715896"/>
            <a:ext cx="4800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BH" sz="4800" b="1" kern="0" dirty="0">
                <a:solidFill>
                  <a:prstClr val="black"/>
                </a:solidFill>
                <a:cs typeface="Times New Roman"/>
              </a:rPr>
              <a:t>ثلاثة وسبعون رجلًا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6653" y="4676140"/>
            <a:ext cx="4800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BH" sz="4800" b="1" kern="0" dirty="0">
                <a:solidFill>
                  <a:prstClr val="black"/>
                </a:solidFill>
                <a:cs typeface="Times New Roman"/>
              </a:rPr>
              <a:t>امرأتان</a:t>
            </a:r>
          </a:p>
        </p:txBody>
      </p:sp>
    </p:spTree>
    <p:extLst>
      <p:ext uri="{BB962C8B-B14F-4D97-AF65-F5344CB8AC3E}">
        <p14:creationId xmlns:p14="http://schemas.microsoft.com/office/powerpoint/2010/main" val="31322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7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182423"/>
            <a:ext cx="11582400" cy="7288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ar-BH" sz="6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نشاط 1</a:t>
            </a:r>
            <a:endParaRPr lang="ar-B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3337" y="1708219"/>
            <a:ext cx="11277600" cy="583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ctr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الدور الذي قام به مصعب بن عمير 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</a:t>
            </a:r>
            <a:r>
              <a:rPr lang="ar-BH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 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في يثرب</a:t>
            </a:r>
            <a:endParaRPr lang="ar-BH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8"/>
          <p:cNvSpPr>
            <a:spLocks/>
          </p:cNvSpPr>
          <p:nvPr/>
        </p:nvSpPr>
        <p:spPr bwMode="auto">
          <a:xfrm rot="16200000">
            <a:off x="6021206" y="-223886"/>
            <a:ext cx="593533" cy="5791200"/>
          </a:xfrm>
          <a:prstGeom prst="rightBrace">
            <a:avLst>
              <a:gd name="adj1" fmla="val 45238"/>
              <a:gd name="adj2" fmla="val 50000"/>
            </a:avLst>
          </a:prstGeom>
          <a:noFill/>
          <a:ln w="9525">
            <a:solidFill>
              <a:srgbClr val="23236B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42319" y="3032884"/>
            <a:ext cx="4800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+mj-cs"/>
              </a:rPr>
              <a:t>1- ............................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54527" y="3019632"/>
            <a:ext cx="4800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ar-BH" sz="3600" b="1" kern="0" dirty="0">
                <a:cs typeface="Times New Roman"/>
              </a:rPr>
              <a:t>2- ............................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9965" y="4200938"/>
            <a:ext cx="11277600" cy="6493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ctr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عدد الذين </a:t>
            </a:r>
            <a:r>
              <a:rPr lang="ar-BH" sz="40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بايعوا 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الرسول </a:t>
            </a: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 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في بيعة العقبة الثانية</a:t>
            </a:r>
            <a:endParaRPr lang="ar-BH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41" y="4916555"/>
            <a:ext cx="6048375" cy="58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775451" y="5491132"/>
            <a:ext cx="4800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ar-BH" sz="3600" b="1" kern="0" dirty="0">
                <a:solidFill>
                  <a:prstClr val="black"/>
                </a:solidFill>
                <a:cs typeface="Times New Roman"/>
              </a:rPr>
              <a:t>1- ............................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61155" y="5517636"/>
            <a:ext cx="4800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ar-BH" sz="3600" b="1" kern="0" dirty="0">
                <a:solidFill>
                  <a:prstClr val="black"/>
                </a:solidFill>
                <a:latin typeface="Calibri"/>
                <a:cs typeface="Times New Roman"/>
              </a:rPr>
              <a:t>2- ............................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3217" y="877949"/>
            <a:ext cx="11277600" cy="6741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justLow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أكمل الفراغ فيما يأتي:</a:t>
            </a:r>
          </a:p>
        </p:txBody>
      </p:sp>
    </p:spTree>
    <p:extLst>
      <p:ext uri="{BB962C8B-B14F-4D97-AF65-F5344CB8AC3E}">
        <p14:creationId xmlns:p14="http://schemas.microsoft.com/office/powerpoint/2010/main" val="19122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168135"/>
            <a:ext cx="11582400" cy="7288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ar-BH" sz="6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إجابة النشاط 1</a:t>
            </a:r>
            <a:endParaRPr lang="ar-B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3337" y="1708219"/>
            <a:ext cx="11277600" cy="583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ctr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الدور الذي قام به مصعب بن عمير 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 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في يثرب</a:t>
            </a:r>
            <a:endParaRPr lang="ar-BH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8"/>
          <p:cNvSpPr>
            <a:spLocks/>
          </p:cNvSpPr>
          <p:nvPr/>
        </p:nvSpPr>
        <p:spPr bwMode="auto">
          <a:xfrm rot="16200000">
            <a:off x="6021206" y="-223886"/>
            <a:ext cx="593533" cy="5791200"/>
          </a:xfrm>
          <a:prstGeom prst="rightBrace">
            <a:avLst>
              <a:gd name="adj1" fmla="val 45238"/>
              <a:gd name="adj2" fmla="val 50000"/>
            </a:avLst>
          </a:prstGeom>
          <a:noFill/>
          <a:ln w="9525">
            <a:solidFill>
              <a:srgbClr val="23236B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42319" y="3032884"/>
            <a:ext cx="4800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+mj-cs"/>
              </a:rPr>
              <a:t>1- داعيًا</a:t>
            </a:r>
            <a:r>
              <a:rPr kumimoji="0" lang="ar-BH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+mj-cs"/>
              </a:rPr>
              <a:t> إلى الإسلام</a:t>
            </a:r>
            <a:endParaRPr kumimoji="0" lang="ar-BH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+mj-cs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54527" y="3019632"/>
            <a:ext cx="4800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ar-BH" sz="3600" b="1" kern="0" dirty="0">
                <a:cs typeface="Times New Roman"/>
              </a:rPr>
              <a:t>2- معلمًا للقرآن الكريم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9965" y="4200938"/>
            <a:ext cx="11277600" cy="6493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ctr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عدد الذين </a:t>
            </a:r>
            <a:r>
              <a:rPr lang="ar-BH" sz="40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بايعوا 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الرسول </a:t>
            </a: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 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في بيعة العقبة الثانية</a:t>
            </a:r>
            <a:endParaRPr lang="ar-BH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41" y="4916555"/>
            <a:ext cx="6048375" cy="58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775451" y="5491132"/>
            <a:ext cx="4800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/>
            <a:r>
              <a:rPr lang="ar-BH" sz="3600" b="1" kern="0" dirty="0">
                <a:solidFill>
                  <a:prstClr val="black"/>
                </a:solidFill>
                <a:latin typeface="Calibri"/>
                <a:cs typeface="Times New Roman"/>
              </a:rPr>
              <a:t>1- ثلاثة وسبعون رجلًا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61155" y="5517636"/>
            <a:ext cx="4800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rtl="1" eaLnBrk="1" hangingPunct="1">
              <a:defRPr/>
            </a:pPr>
            <a:r>
              <a:rPr lang="ar-BH" sz="3600" b="1" kern="0" dirty="0">
                <a:solidFill>
                  <a:prstClr val="black"/>
                </a:solidFill>
                <a:latin typeface="Calibri"/>
                <a:cs typeface="Times New Roman"/>
              </a:rPr>
              <a:t>2- امرأتان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3217" y="877948"/>
            <a:ext cx="11277600" cy="6507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justLow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BH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أكمل الفراغ فيما يأتي:</a:t>
            </a:r>
          </a:p>
        </p:txBody>
      </p:sp>
    </p:spTree>
    <p:extLst>
      <p:ext uri="{BB962C8B-B14F-4D97-AF65-F5344CB8AC3E}">
        <p14:creationId xmlns:p14="http://schemas.microsoft.com/office/powerpoint/2010/main" val="83205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799"/>
            <a:ext cx="12192000" cy="1046923"/>
          </a:xfrm>
        </p:spPr>
        <p:txBody>
          <a:bodyPr>
            <a:noAutofit/>
          </a:bodyPr>
          <a:lstStyle/>
          <a:p>
            <a:pPr lvl="0" algn="ctr" rtl="1">
              <a:spcBef>
                <a:spcPts val="1000"/>
              </a:spcBef>
            </a:pP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الأمور التي بايع عليها وفد </a:t>
            </a:r>
            <a:r>
              <a:rPr lang="ar-BH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يثرب الرسول </a:t>
            </a: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</a:t>
            </a:r>
            <a:r>
              <a:rPr lang="ar-BH" sz="4800" b="1" dirty="0">
                <a:solidFill>
                  <a:srgbClr val="000000"/>
                </a:solidFill>
                <a:latin typeface="Times New Roman" pitchFamily="18" charset="0"/>
                <a:sym typeface="AGA Arabesque" panose="05010101010101010101" pitchFamily="2" charset="2"/>
              </a:rPr>
              <a:t> </a:t>
            </a: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في البيعة الثانية</a:t>
            </a:r>
            <a:endParaRPr lang="ar-BH" sz="48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endParaRPr lang="ar-BH" sz="210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ar-BH" sz="210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solidFill>
                <a:prstClr val="black"/>
              </a:solidFill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1709522"/>
            <a:ext cx="11858625" cy="13636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ctr" rtl="1">
              <a:buFont typeface="Wingdings 2"/>
              <a:buNone/>
              <a:defRPr/>
            </a:pPr>
            <a:r>
              <a:rPr lang="ar-BH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SA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BH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ايع</a:t>
            </a:r>
            <a:r>
              <a:rPr lang="ar-BH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وفد يثرب </a:t>
            </a:r>
            <a:r>
              <a:rPr lang="ar-BH" sz="4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الرسول </a:t>
            </a:r>
            <a:r>
              <a:rPr lang="ar-BH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 </a:t>
            </a:r>
            <a:r>
              <a:rPr lang="ar-BH" sz="4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في البيعة الثانية على أمور، منها:</a:t>
            </a:r>
            <a:endParaRPr lang="ar-BH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44488" y="3324414"/>
            <a:ext cx="921025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rtl="1" eaLnBrk="1" hangingPunct="1"/>
            <a:r>
              <a:rPr lang="ar-BH" sz="3600" b="1" kern="0" dirty="0">
                <a:solidFill>
                  <a:prstClr val="black"/>
                </a:solidFill>
                <a:cs typeface="Times New Roman"/>
              </a:rPr>
              <a:t>1- السمع والطاعة في كل ما يأمرهم به، وما ينهاهم عنه.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44488" y="4305076"/>
            <a:ext cx="921025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rtl="1" eaLnBrk="1" hangingPunct="1">
              <a:defRPr/>
            </a:pPr>
            <a:r>
              <a:rPr lang="ar-BH" sz="3600" b="1" kern="0" dirty="0">
                <a:solidFill>
                  <a:prstClr val="black"/>
                </a:solidFill>
                <a:cs typeface="Times New Roman"/>
              </a:rPr>
              <a:t>2- أن ينصروه إذا قَدِم إليهم.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444488" y="5265834"/>
            <a:ext cx="921025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23236B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rtl="1" eaLnBrk="1" hangingPunct="1"/>
            <a:r>
              <a:rPr lang="ar-BH" sz="3600" b="1" kern="0" dirty="0">
                <a:solidFill>
                  <a:prstClr val="black"/>
                </a:solidFill>
                <a:cs typeface="Times New Roman"/>
              </a:rPr>
              <a:t>3- أن يحموه من الأعداء كما يحمون أنفسهم وأبناءهم.</a:t>
            </a:r>
          </a:p>
        </p:txBody>
      </p:sp>
    </p:spTree>
    <p:extLst>
      <p:ext uri="{BB962C8B-B14F-4D97-AF65-F5344CB8AC3E}">
        <p14:creationId xmlns:p14="http://schemas.microsoft.com/office/powerpoint/2010/main" val="318373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146" y="228601"/>
            <a:ext cx="8534400" cy="7921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B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بيعة العقبة الثانية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1217" y="1815921"/>
            <a:ext cx="11127346" cy="4123406"/>
            <a:chOff x="721217" y="1815921"/>
            <a:chExt cx="11127346" cy="4123406"/>
          </a:xfrm>
        </p:grpSpPr>
        <p:sp>
          <p:nvSpPr>
            <p:cNvPr id="8" name="Rounded Rectangle 7"/>
            <p:cNvSpPr/>
            <p:nvPr/>
          </p:nvSpPr>
          <p:spPr>
            <a:xfrm>
              <a:off x="5293216" y="1815921"/>
              <a:ext cx="6555347" cy="412340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وقد دعا الوفد الرسول </a:t>
              </a:r>
              <a:r>
                <a:rPr lang="ar-BH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GA Arabesque" panose="05010101010101010101" pitchFamily="2" charset="2"/>
                </a:rPr>
                <a:t></a:t>
              </a:r>
              <a:r>
                <a:rPr lang="ar-BH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بعد ذلك إلى القدوم إلى يثرب، وسُم</a:t>
              </a:r>
              <a:r>
                <a:rPr lang="ar-SA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ِّ</a:t>
              </a:r>
              <a:r>
                <a:rPr lang="ar-BH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يت</a:t>
              </a:r>
              <a:r>
                <a:rPr lang="ar-BH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هذه البيعة </a:t>
              </a:r>
              <a:r>
                <a:rPr lang="ar-BH" sz="3600" b="1" u="sng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بيعة العقبة الثانية</a:t>
              </a:r>
              <a:r>
                <a:rPr lang="ar-BH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، ثم عاد</a:t>
              </a:r>
              <a:r>
                <a:rPr lang="ar-SA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ar-BH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المسلمون إلى يثرب ينشرون دين الله، ويستعدون لاستقبال رسول</a:t>
              </a:r>
              <a:r>
                <a:rPr lang="ar-SA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الله</a:t>
              </a:r>
              <a:r>
                <a:rPr lang="ar-BH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ar-BH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GA Arabesque" panose="05010101010101010101" pitchFamily="2" charset="2"/>
                </a:rPr>
                <a:t> </a:t>
              </a:r>
              <a:r>
                <a:rPr lang="ar-BH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في ديارهم.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217" y="1906072"/>
              <a:ext cx="4378817" cy="399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53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582400" cy="821636"/>
          </a:xfrm>
        </p:spPr>
        <p:txBody>
          <a:bodyPr>
            <a:noAutofit/>
          </a:bodyPr>
          <a:lstStyle/>
          <a:p>
            <a:pPr lvl="0" algn="ctr" rtl="1">
              <a:spcBef>
                <a:spcPts val="1000"/>
              </a:spcBef>
            </a:pPr>
            <a:r>
              <a:rPr lang="ar-BH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نشاط 2</a:t>
            </a:r>
            <a:endParaRPr lang="ar-BH" sz="60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endParaRPr lang="ar-BH" sz="210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ar-BH" sz="210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solidFill>
                <a:prstClr val="black"/>
              </a:solidFill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4557" y="1228725"/>
            <a:ext cx="11539696" cy="51530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r" rtl="1">
              <a:buFont typeface="Wingdings 2"/>
              <a:buNone/>
              <a:defRPr/>
            </a:pP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أجب عما يأتي:</a:t>
            </a:r>
          </a:p>
          <a:p>
            <a:pPr marL="63500" indent="-63500" algn="r" rtl="1">
              <a:buFont typeface="Wingdings 2"/>
              <a:buNone/>
              <a:defRPr/>
            </a:pPr>
            <a:endParaRPr lang="ar-BH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0" indent="-63500" algn="r" rtl="1">
              <a:buFont typeface="Wingdings 2"/>
              <a:buNone/>
              <a:defRPr/>
            </a:pPr>
            <a:r>
              <a:rPr lang="ar-BH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أولًا: بايع</a:t>
            </a:r>
            <a:r>
              <a:rPr lang="ar-S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BH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وفد</a:t>
            </a:r>
            <a:r>
              <a:rPr lang="ar-S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BH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يثرب </a:t>
            </a:r>
            <a:r>
              <a:rPr lang="ar-BH" sz="36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الرسول </a:t>
            </a:r>
            <a:r>
              <a:rPr lang="ar-BH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GA Arabesque" panose="05010101010101010101" pitchFamily="2" charset="2"/>
              </a:rPr>
              <a:t> </a:t>
            </a:r>
            <a:r>
              <a:rPr lang="ar-BH" sz="36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في البيعة الثانية على أمور، منها:</a:t>
            </a:r>
          </a:p>
          <a:p>
            <a:pPr marL="63500" indent="-63500" algn="just" rtl="1">
              <a:buFont typeface="Wingdings 2"/>
              <a:buNone/>
              <a:defRPr/>
            </a:pPr>
            <a:r>
              <a:rPr lang="ar-BH" sz="3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1- ..................................................................................................</a:t>
            </a:r>
          </a:p>
          <a:p>
            <a:pPr marL="63500" indent="-63500" algn="just" rtl="1">
              <a:buFont typeface="Wingdings 2"/>
              <a:buNone/>
              <a:defRPr/>
            </a:pPr>
            <a:r>
              <a:rPr lang="ar-BH" sz="3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2- ..................................................................................................</a:t>
            </a:r>
          </a:p>
          <a:p>
            <a:pPr marL="63500" indent="-63500" algn="just" rtl="1">
              <a:buFont typeface="Wingdings 2"/>
              <a:buNone/>
              <a:defRPr/>
            </a:pPr>
            <a:r>
              <a:rPr lang="ar-BH" sz="3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3- ..................................................................................................</a:t>
            </a:r>
          </a:p>
          <a:p>
            <a:pPr marL="63500" indent="-63500" algn="just" rtl="1">
              <a:buFont typeface="Wingdings 2"/>
              <a:buNone/>
              <a:defRPr/>
            </a:pPr>
            <a:endParaRPr lang="ar-BH" sz="12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63500" indent="-63500" algn="r" rtl="1">
              <a:buFont typeface="Wingdings 2"/>
              <a:buNone/>
              <a:defRPr/>
            </a:pPr>
            <a:r>
              <a:rPr lang="ar-BH" sz="36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ثانيًا: قام المسلمون بعد عودتهم إلى يثرب بأمرين، هما:</a:t>
            </a:r>
          </a:p>
          <a:p>
            <a:pPr marL="63500" lvl="0" indent="-63500" algn="just" rtl="1">
              <a:defRPr/>
            </a:pPr>
            <a:r>
              <a:rPr lang="ar-BH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..................................................................................................</a:t>
            </a:r>
          </a:p>
          <a:p>
            <a:pPr marL="63500" lvl="0" indent="-63500" algn="just" rtl="1">
              <a:defRPr/>
            </a:pPr>
            <a:r>
              <a:rPr lang="ar-BH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24293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545</TotalTime>
  <Words>402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Adobe Arabic</vt:lpstr>
      <vt:lpstr>AGA Arabesque</vt:lpstr>
      <vt:lpstr>Arial</vt:lpstr>
      <vt:lpstr>Calibri</vt:lpstr>
      <vt:lpstr>Calibri Light</vt:lpstr>
      <vt:lpstr>Franklin Gothic Book</vt:lpstr>
      <vt:lpstr>Tahoma</vt:lpstr>
      <vt:lpstr>Times New Roman</vt:lpstr>
      <vt:lpstr>Wingdings 2</vt:lpstr>
      <vt:lpstr>Office Theme</vt:lpstr>
      <vt:lpstr>PowerPoint Presentation</vt:lpstr>
      <vt:lpstr>أهداف الدرس</vt:lpstr>
      <vt:lpstr>الدور الذي قام به مصعب بن عمير  في يثرب</vt:lpstr>
      <vt:lpstr>عَددُ الذين بايعوا الرسول  في بيعة العقبة الثانية</vt:lpstr>
      <vt:lpstr>نشاط 1</vt:lpstr>
      <vt:lpstr>إجابة النشاط 1</vt:lpstr>
      <vt:lpstr>الأمور التي بايع عليها وفد يثرب الرسول  في البيعة الثانية</vt:lpstr>
      <vt:lpstr>بيعة العقبة الثانية</vt:lpstr>
      <vt:lpstr>نشاط 2</vt:lpstr>
      <vt:lpstr>إجابة النشاط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Faheema Abdulla Ahmed Haji</cp:lastModifiedBy>
  <cp:revision>51</cp:revision>
  <dcterms:created xsi:type="dcterms:W3CDTF">2020-03-04T10:47:58Z</dcterms:created>
  <dcterms:modified xsi:type="dcterms:W3CDTF">2020-03-23T08:04:31Z</dcterms:modified>
</cp:coreProperties>
</file>