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8"/>
  </p:notesMasterIdLst>
  <p:sldIdLst>
    <p:sldId id="256" r:id="rId2"/>
    <p:sldId id="363" r:id="rId3"/>
    <p:sldId id="376" r:id="rId4"/>
    <p:sldId id="338" r:id="rId5"/>
    <p:sldId id="365" r:id="rId6"/>
    <p:sldId id="366" r:id="rId7"/>
    <p:sldId id="368" r:id="rId8"/>
    <p:sldId id="372" r:id="rId9"/>
    <p:sldId id="367" r:id="rId10"/>
    <p:sldId id="369" r:id="rId11"/>
    <p:sldId id="370" r:id="rId12"/>
    <p:sldId id="371" r:id="rId13"/>
    <p:sldId id="373" r:id="rId14"/>
    <p:sldId id="374" r:id="rId15"/>
    <p:sldId id="375" r:id="rId16"/>
    <p:sldId id="262" r:id="rId17"/>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CCCCFF"/>
    <a:srgbClr val="9C9DD0"/>
    <a:srgbClr val="3DF3EF"/>
    <a:srgbClr val="549DB4"/>
    <a:srgbClr val="EC9D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نمط متوسط 2 - تميي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نمط متوسط 2 - تميي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DA37D80-6434-44D0-A028-1B22A696006F}" styleName="نمط فاتح 3 - تمييز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986" autoAdjust="0"/>
    <p:restoredTop sz="94660"/>
  </p:normalViewPr>
  <p:slideViewPr>
    <p:cSldViewPr snapToGrid="0">
      <p:cViewPr varScale="1">
        <p:scale>
          <a:sx n="71" d="100"/>
          <a:sy n="71"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B7EE6AD4-A389-49FD-A558-AACDD9655E28}" type="datetimeFigureOut">
              <a:rPr lang="ar-SA" smtClean="0"/>
              <a:t>06/04/43</a:t>
            </a:fld>
            <a:endParaRPr lang="ar-SA"/>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E1C68078-9045-4FE1-89A0-1EBA3E6B8FAC}" type="slidenum">
              <a:rPr lang="ar-SA" smtClean="0"/>
              <a:t>‹#›</a:t>
            </a:fld>
            <a:endParaRPr lang="ar-SA"/>
          </a:p>
        </p:txBody>
      </p:sp>
    </p:spTree>
    <p:extLst>
      <p:ext uri="{BB962C8B-B14F-4D97-AF65-F5344CB8AC3E}">
        <p14:creationId xmlns:p14="http://schemas.microsoft.com/office/powerpoint/2010/main" val="23937061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العنوان الرئيسي</a:t>
            </a:r>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2BAC43ED-70BD-4321-A315-E8225E5A0937}" type="datetimeFigureOut">
              <a:rPr lang="ar-SA" smtClean="0"/>
              <a:t>06/04/43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DB215A6-2874-420A-9D3D-A351ADA3C921}" type="slidenum">
              <a:rPr lang="ar-SA" smtClean="0"/>
              <a:t>‹#›</a:t>
            </a:fld>
            <a:endParaRPr lang="ar-SA"/>
          </a:p>
        </p:txBody>
      </p:sp>
    </p:spTree>
    <p:extLst>
      <p:ext uri="{BB962C8B-B14F-4D97-AF65-F5344CB8AC3E}">
        <p14:creationId xmlns:p14="http://schemas.microsoft.com/office/powerpoint/2010/main" val="2501828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2BAC43ED-70BD-4321-A315-E8225E5A0937}" type="datetimeFigureOut">
              <a:rPr lang="ar-SA" smtClean="0"/>
              <a:t>06/04/43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DB215A6-2874-420A-9D3D-A351ADA3C921}" type="slidenum">
              <a:rPr lang="ar-SA" smtClean="0"/>
              <a:t>‹#›</a:t>
            </a:fld>
            <a:endParaRPr lang="ar-SA"/>
          </a:p>
        </p:txBody>
      </p:sp>
    </p:spTree>
    <p:extLst>
      <p:ext uri="{BB962C8B-B14F-4D97-AF65-F5344CB8AC3E}">
        <p14:creationId xmlns:p14="http://schemas.microsoft.com/office/powerpoint/2010/main" val="16940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2BAC43ED-70BD-4321-A315-E8225E5A0937}" type="datetimeFigureOut">
              <a:rPr lang="ar-SA" smtClean="0"/>
              <a:t>06/04/43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DB215A6-2874-420A-9D3D-A351ADA3C921}" type="slidenum">
              <a:rPr lang="ar-SA" smtClean="0"/>
              <a:t>‹#›</a:t>
            </a:fld>
            <a:endParaRPr lang="ar-SA"/>
          </a:p>
        </p:txBody>
      </p:sp>
    </p:spTree>
    <p:extLst>
      <p:ext uri="{BB962C8B-B14F-4D97-AF65-F5344CB8AC3E}">
        <p14:creationId xmlns:p14="http://schemas.microsoft.com/office/powerpoint/2010/main" val="77663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2BAC43ED-70BD-4321-A315-E8225E5A0937}" type="datetimeFigureOut">
              <a:rPr lang="ar-SA" smtClean="0"/>
              <a:t>06/04/43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DB215A6-2874-420A-9D3D-A351ADA3C921}" type="slidenum">
              <a:rPr lang="ar-SA" smtClean="0"/>
              <a:t>‹#›</a:t>
            </a:fld>
            <a:endParaRPr lang="ar-SA"/>
          </a:p>
        </p:txBody>
      </p:sp>
    </p:spTree>
    <p:extLst>
      <p:ext uri="{BB962C8B-B14F-4D97-AF65-F5344CB8AC3E}">
        <p14:creationId xmlns:p14="http://schemas.microsoft.com/office/powerpoint/2010/main" val="3045572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a:t>انقر لتحرير نمط العنوان الرئيسي</a:t>
            </a:r>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2BAC43ED-70BD-4321-A315-E8225E5A0937}" type="datetimeFigureOut">
              <a:rPr lang="ar-SA" smtClean="0"/>
              <a:t>06/04/43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DB215A6-2874-420A-9D3D-A351ADA3C921}" type="slidenum">
              <a:rPr lang="ar-SA" smtClean="0"/>
              <a:t>‹#›</a:t>
            </a:fld>
            <a:endParaRPr lang="ar-SA"/>
          </a:p>
        </p:txBody>
      </p:sp>
    </p:spTree>
    <p:extLst>
      <p:ext uri="{BB962C8B-B14F-4D97-AF65-F5344CB8AC3E}">
        <p14:creationId xmlns:p14="http://schemas.microsoft.com/office/powerpoint/2010/main" val="2204290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838200" y="1825625"/>
            <a:ext cx="5181600" cy="435133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6172200" y="1825625"/>
            <a:ext cx="5181600" cy="435133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2BAC43ED-70BD-4321-A315-E8225E5A0937}" type="datetimeFigureOut">
              <a:rPr lang="ar-SA" smtClean="0"/>
              <a:t>06/04/43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DB215A6-2874-420A-9D3D-A351ADA3C921}" type="slidenum">
              <a:rPr lang="ar-SA" smtClean="0"/>
              <a:t>‹#›</a:t>
            </a:fld>
            <a:endParaRPr lang="ar-SA"/>
          </a:p>
        </p:txBody>
      </p:sp>
    </p:spTree>
    <p:extLst>
      <p:ext uri="{BB962C8B-B14F-4D97-AF65-F5344CB8AC3E}">
        <p14:creationId xmlns:p14="http://schemas.microsoft.com/office/powerpoint/2010/main" val="1257600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a:t>انقر لتحرير نمط العنوان الرئيسي</a:t>
            </a:r>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2BAC43ED-70BD-4321-A315-E8225E5A0937}" type="datetimeFigureOut">
              <a:rPr lang="ar-SA" smtClean="0"/>
              <a:t>06/04/43</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2DB215A6-2874-420A-9D3D-A351ADA3C921}" type="slidenum">
              <a:rPr lang="ar-SA" smtClean="0"/>
              <a:t>‹#›</a:t>
            </a:fld>
            <a:endParaRPr lang="ar-SA"/>
          </a:p>
        </p:txBody>
      </p:sp>
    </p:spTree>
    <p:extLst>
      <p:ext uri="{BB962C8B-B14F-4D97-AF65-F5344CB8AC3E}">
        <p14:creationId xmlns:p14="http://schemas.microsoft.com/office/powerpoint/2010/main" val="1405402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2BAC43ED-70BD-4321-A315-E8225E5A0937}" type="datetimeFigureOut">
              <a:rPr lang="ar-SA" smtClean="0"/>
              <a:t>06/04/43</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2DB215A6-2874-420A-9D3D-A351ADA3C921}" type="slidenum">
              <a:rPr lang="ar-SA" smtClean="0"/>
              <a:t>‹#›</a:t>
            </a:fld>
            <a:endParaRPr lang="ar-SA"/>
          </a:p>
        </p:txBody>
      </p:sp>
    </p:spTree>
    <p:extLst>
      <p:ext uri="{BB962C8B-B14F-4D97-AF65-F5344CB8AC3E}">
        <p14:creationId xmlns:p14="http://schemas.microsoft.com/office/powerpoint/2010/main" val="3409403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BAC43ED-70BD-4321-A315-E8225E5A0937}" type="datetimeFigureOut">
              <a:rPr lang="ar-SA" smtClean="0"/>
              <a:t>06/04/43</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2DB215A6-2874-420A-9D3D-A351ADA3C921}" type="slidenum">
              <a:rPr lang="ar-SA" smtClean="0"/>
              <a:t>‹#›</a:t>
            </a:fld>
            <a:endParaRPr lang="ar-SA"/>
          </a:p>
        </p:txBody>
      </p:sp>
    </p:spTree>
    <p:extLst>
      <p:ext uri="{BB962C8B-B14F-4D97-AF65-F5344CB8AC3E}">
        <p14:creationId xmlns:p14="http://schemas.microsoft.com/office/powerpoint/2010/main" val="3435574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a:t>انقر لتحرير نمط العنوان الرئيسي</a:t>
            </a:r>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2BAC43ED-70BD-4321-A315-E8225E5A0937}" type="datetimeFigureOut">
              <a:rPr lang="ar-SA" smtClean="0"/>
              <a:t>06/04/43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DB215A6-2874-420A-9D3D-A351ADA3C921}" type="slidenum">
              <a:rPr lang="ar-SA" smtClean="0"/>
              <a:t>‹#›</a:t>
            </a:fld>
            <a:endParaRPr lang="ar-SA"/>
          </a:p>
        </p:txBody>
      </p:sp>
    </p:spTree>
    <p:extLst>
      <p:ext uri="{BB962C8B-B14F-4D97-AF65-F5344CB8AC3E}">
        <p14:creationId xmlns:p14="http://schemas.microsoft.com/office/powerpoint/2010/main" val="2678686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a:t>انقر لتحرير نمط العنوان الرئيسي</a:t>
            </a:r>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2BAC43ED-70BD-4321-A315-E8225E5A0937}" type="datetimeFigureOut">
              <a:rPr lang="ar-SA" smtClean="0"/>
              <a:t>06/04/43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DB215A6-2874-420A-9D3D-A351ADA3C921}" type="slidenum">
              <a:rPr lang="ar-SA" smtClean="0"/>
              <a:t>‹#›</a:t>
            </a:fld>
            <a:endParaRPr lang="ar-SA"/>
          </a:p>
        </p:txBody>
      </p:sp>
    </p:spTree>
    <p:extLst>
      <p:ext uri="{BB962C8B-B14F-4D97-AF65-F5344CB8AC3E}">
        <p14:creationId xmlns:p14="http://schemas.microsoft.com/office/powerpoint/2010/main" val="237739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2BAC43ED-70BD-4321-A315-E8225E5A0937}" type="datetimeFigureOut">
              <a:rPr lang="ar-SA" smtClean="0"/>
              <a:t>06/04/43</a:t>
            </a:fld>
            <a:endParaRPr lang="ar-SA"/>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DB215A6-2874-420A-9D3D-A351ADA3C921}" type="slidenum">
              <a:rPr lang="ar-SA" smtClean="0"/>
              <a:t>‹#›</a:t>
            </a:fld>
            <a:endParaRPr lang="ar-SA"/>
          </a:p>
        </p:txBody>
      </p:sp>
    </p:spTree>
    <p:extLst>
      <p:ext uri="{BB962C8B-B14F-4D97-AF65-F5344CB8AC3E}">
        <p14:creationId xmlns:p14="http://schemas.microsoft.com/office/powerpoint/2010/main" val="3780198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51">
            <a:extLst>
              <a:ext uri="{FF2B5EF4-FFF2-40B4-BE49-F238E27FC236}">
                <a16:creationId xmlns:a16="http://schemas.microsoft.com/office/drawing/2014/main" xmlns="" id="{B7AD711B-8E6E-4890-8938-867A5392DC5E}"/>
              </a:ext>
            </a:extLst>
          </p:cNvPr>
          <p:cNvSpPr txBox="1">
            <a:spLocks noGrp="1"/>
          </p:cNvSpPr>
          <p:nvPr>
            <p:ph type="ctrTitle"/>
          </p:nvPr>
        </p:nvSpPr>
        <p:spPr>
          <a:xfrm>
            <a:off x="2041378" y="2089831"/>
            <a:ext cx="7111092" cy="7898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R="0" algn="r">
              <a:spcAft>
                <a:spcPts val="0"/>
              </a:spcAft>
            </a:pPr>
            <a:r>
              <a:rPr lang="ar-SA" sz="5400" b="1" dirty="0">
                <a:solidFill>
                  <a:schemeClr val="accent6">
                    <a:lumMod val="75000"/>
                  </a:schemeClr>
                </a:solidFill>
                <a:effectLst>
                  <a:outerShdw blurRad="38100" dist="38100" dir="2700000" algn="tl">
                    <a:srgbClr val="000000">
                      <a:alpha val="43137"/>
                    </a:srgbClr>
                  </a:outerShdw>
                </a:effectLst>
                <a:latin typeface="HRDF bold" panose="02000600020000020004" pitchFamily="2" charset="-78"/>
                <a:ea typeface="HRDF bold" panose="02000600020000020004" pitchFamily="2" charset="-78"/>
                <a:cs typeface="HRDF bold" panose="02000600020000020004" pitchFamily="2" charset="-78"/>
              </a:rPr>
              <a:t> </a:t>
            </a:r>
            <a:r>
              <a:rPr lang="ar-SA" sz="5400" dirty="0">
                <a:solidFill>
                  <a:srgbClr val="C00000"/>
                </a:solidFill>
                <a:cs typeface="DecoType Naskh Variants" panose="02010400000000000000" pitchFamily="2" charset="-78"/>
              </a:rPr>
              <a:t>التهيئة والاستعداد للاختبارات</a:t>
            </a:r>
            <a:endParaRPr lang="en-US" sz="5400" dirty="0">
              <a:solidFill>
                <a:srgbClr val="C00000"/>
              </a:solidFill>
              <a:cs typeface="DecoType Naskh Variants" panose="02010400000000000000" pitchFamily="2" charset="-78"/>
            </a:endParaRPr>
          </a:p>
        </p:txBody>
      </p:sp>
      <p:pic>
        <p:nvPicPr>
          <p:cNvPr id="1026" name="Picture 2" descr="كيف أنظم وقتي في الثانوية العام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65624" y="3415966"/>
            <a:ext cx="3302507" cy="1907148"/>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a:extLst>
            <a:ext uri="{909E8E84-426E-40DD-AFC4-6F175D3DCCD1}">
              <a14:hiddenFill xmlns:a14="http://schemas.microsoft.com/office/drawing/2010/main">
                <a:solidFill>
                  <a:srgbClr val="FFFFFF"/>
                </a:solidFill>
              </a14:hiddenFill>
            </a:ext>
          </a:extLst>
        </p:spPr>
      </p:pic>
      <p:sp>
        <p:nvSpPr>
          <p:cNvPr id="8" name="عنوان 1">
            <a:extLst>
              <a:ext uri="{FF2B5EF4-FFF2-40B4-BE49-F238E27FC236}">
                <a16:creationId xmlns:a16="http://schemas.microsoft.com/office/drawing/2014/main" xmlns="" id="{2E616B6D-1513-42D7-ADEB-4E4DA2956831}"/>
              </a:ext>
            </a:extLst>
          </p:cNvPr>
          <p:cNvSpPr txBox="1">
            <a:spLocks/>
          </p:cNvSpPr>
          <p:nvPr/>
        </p:nvSpPr>
        <p:spPr>
          <a:xfrm>
            <a:off x="4415802" y="148719"/>
            <a:ext cx="3133973" cy="1283392"/>
          </a:xfrm>
          <a:prstGeom prst="rect">
            <a:avLst/>
          </a:prstGeom>
        </p:spPr>
        <p:txBody>
          <a:bodyPr vert="horz" lIns="91440" tIns="45720" rIns="91440" bIns="45720" rtlCol="1" anchor="b">
            <a:normAutofit fontScale="97500"/>
          </a:bodyPr>
          <a:lstStyle>
            <a:lvl1pPr algn="ctr" defTabSz="914400" rtl="1" eaLnBrk="1" latinLnBrk="0" hangingPunct="1">
              <a:lnSpc>
                <a:spcPct val="90000"/>
              </a:lnSpc>
              <a:spcBef>
                <a:spcPct val="0"/>
              </a:spcBef>
              <a:buNone/>
              <a:defRPr sz="6000" kern="1200">
                <a:solidFill>
                  <a:schemeClr val="tx1"/>
                </a:solidFill>
                <a:latin typeface="+mj-lt"/>
                <a:ea typeface="+mj-ea"/>
                <a:cs typeface="+mj-cs"/>
              </a:defRPr>
            </a:lvl1pPr>
          </a:lstStyle>
          <a:p>
            <a:r>
              <a:rPr lang="ar-SA" sz="2000" dirty="0">
                <a:cs typeface="DecoType Naskh Variants" panose="02010400000000000000" pitchFamily="2" charset="-78"/>
              </a:rPr>
              <a:t>المملكة العربية السعودية</a:t>
            </a:r>
          </a:p>
          <a:p>
            <a:r>
              <a:rPr lang="ar-SA" sz="2000" dirty="0">
                <a:cs typeface="DecoType Naskh Variants" panose="02010400000000000000" pitchFamily="2" charset="-78"/>
              </a:rPr>
              <a:t>وزارة التعليم</a:t>
            </a:r>
          </a:p>
          <a:p>
            <a:r>
              <a:rPr lang="ar-SA" sz="2000" dirty="0">
                <a:cs typeface="DecoType Naskh Variants" panose="02010400000000000000" pitchFamily="2" charset="-78"/>
              </a:rPr>
              <a:t>الإدارة العامة للتعليم بمحافظة الأحساء</a:t>
            </a:r>
          </a:p>
          <a:p>
            <a:r>
              <a:rPr lang="ar-SA" sz="2000" dirty="0">
                <a:cs typeface="DecoType Naskh Variants" panose="02010400000000000000" pitchFamily="2" charset="-78"/>
              </a:rPr>
              <a:t>المتوسطة السادسة بالمبرز </a:t>
            </a:r>
          </a:p>
        </p:txBody>
      </p:sp>
      <p:pic>
        <p:nvPicPr>
          <p:cNvPr id="9" name="صورة 8">
            <a:extLst>
              <a:ext uri="{FF2B5EF4-FFF2-40B4-BE49-F238E27FC236}">
                <a16:creationId xmlns:a16="http://schemas.microsoft.com/office/drawing/2014/main" xmlns="" id="{DE0D5674-51B4-4B36-ABB4-FC5ED9C68C8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27476" b="19444"/>
          <a:stretch/>
        </p:blipFill>
        <p:spPr>
          <a:xfrm>
            <a:off x="713320" y="236765"/>
            <a:ext cx="1267335" cy="1073197"/>
          </a:xfrm>
          <a:prstGeom prst="rect">
            <a:avLst/>
          </a:prstGeom>
        </p:spPr>
      </p:pic>
      <p:sp>
        <p:nvSpPr>
          <p:cNvPr id="10" name="عنوان فرعي 2">
            <a:extLst>
              <a:ext uri="{FF2B5EF4-FFF2-40B4-BE49-F238E27FC236}">
                <a16:creationId xmlns:a16="http://schemas.microsoft.com/office/drawing/2014/main" xmlns="" id="{9A7CD6E0-1422-4584-924F-526EB35C5FA0}"/>
              </a:ext>
            </a:extLst>
          </p:cNvPr>
          <p:cNvSpPr>
            <a:spLocks noGrp="1"/>
          </p:cNvSpPr>
          <p:nvPr>
            <p:ph type="subTitle" idx="1"/>
          </p:nvPr>
        </p:nvSpPr>
        <p:spPr>
          <a:xfrm>
            <a:off x="8508819" y="5108027"/>
            <a:ext cx="2947851" cy="1064714"/>
          </a:xfrm>
        </p:spPr>
        <p:txBody>
          <a:bodyPr>
            <a:normAutofit/>
          </a:bodyPr>
          <a:lstStyle/>
          <a:p>
            <a:pPr>
              <a:spcBef>
                <a:spcPct val="0"/>
              </a:spcBef>
            </a:pPr>
            <a:r>
              <a:rPr lang="ar-SA" sz="2800" dirty="0">
                <a:latin typeface="+mj-lt"/>
                <a:ea typeface="+mj-ea"/>
                <a:cs typeface="DecoType Naskh Variants" panose="02010400000000000000" pitchFamily="2" charset="-78"/>
              </a:rPr>
              <a:t>إعداد </a:t>
            </a:r>
            <a:r>
              <a:rPr lang="ar-SA" sz="2800">
                <a:latin typeface="+mj-lt"/>
                <a:ea typeface="+mj-ea"/>
                <a:cs typeface="DecoType Naskh Variants" panose="02010400000000000000" pitchFamily="2" charset="-78"/>
              </a:rPr>
              <a:t>/ </a:t>
            </a:r>
            <a:r>
              <a:rPr lang="ar-SA" sz="2800" smtClean="0">
                <a:latin typeface="+mj-lt"/>
                <a:ea typeface="+mj-ea"/>
                <a:cs typeface="DecoType Naskh Variants" panose="02010400000000000000" pitchFamily="2" charset="-78"/>
              </a:rPr>
              <a:t>الموجهة  </a:t>
            </a:r>
            <a:r>
              <a:rPr lang="ar-SA" sz="2800" dirty="0">
                <a:latin typeface="+mj-lt"/>
                <a:ea typeface="+mj-ea"/>
                <a:cs typeface="DecoType Naskh Variants" panose="02010400000000000000" pitchFamily="2" charset="-78"/>
              </a:rPr>
              <a:t>الطلابية</a:t>
            </a:r>
          </a:p>
          <a:p>
            <a:pPr>
              <a:spcBef>
                <a:spcPct val="0"/>
              </a:spcBef>
            </a:pPr>
            <a:r>
              <a:rPr lang="ar-SA" sz="2800" dirty="0">
                <a:latin typeface="+mj-lt"/>
                <a:ea typeface="+mj-ea"/>
                <a:cs typeface="DecoType Naskh Variants" panose="02010400000000000000" pitchFamily="2" charset="-78"/>
              </a:rPr>
              <a:t>ابتهال  بنت عبدالرحمن الفويرس</a:t>
            </a:r>
          </a:p>
        </p:txBody>
      </p:sp>
      <p:sp>
        <p:nvSpPr>
          <p:cNvPr id="11" name="عنوان فرعي 2">
            <a:extLst>
              <a:ext uri="{FF2B5EF4-FFF2-40B4-BE49-F238E27FC236}">
                <a16:creationId xmlns:a16="http://schemas.microsoft.com/office/drawing/2014/main" xmlns="" id="{52EA2121-DACC-4B96-BF97-8C29D2A9845B}"/>
              </a:ext>
            </a:extLst>
          </p:cNvPr>
          <p:cNvSpPr txBox="1">
            <a:spLocks/>
          </p:cNvSpPr>
          <p:nvPr/>
        </p:nvSpPr>
        <p:spPr>
          <a:xfrm>
            <a:off x="713320" y="5108027"/>
            <a:ext cx="2656116" cy="1064714"/>
          </a:xfrm>
          <a:prstGeom prst="rect">
            <a:avLst/>
          </a:prstGeom>
        </p:spPr>
        <p:txBody>
          <a:bodyPr vert="horz" lIns="91440" tIns="45720" rIns="91440" bIns="45720" rtlCol="1">
            <a:normAutofit/>
          </a:bodyPr>
          <a:lstStyle>
            <a:lvl1pPr marL="0" indent="0" algn="ctr" defTabSz="914400" rtl="1"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1"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1"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ar-SA" sz="2800" dirty="0">
                <a:latin typeface="+mj-lt"/>
                <a:ea typeface="+mj-ea"/>
                <a:cs typeface="DecoType Naskh Variants" panose="02010400000000000000" pitchFamily="2" charset="-78"/>
              </a:rPr>
              <a:t>قائدة المدرسة</a:t>
            </a:r>
          </a:p>
          <a:p>
            <a:r>
              <a:rPr lang="ar-SA" sz="2800" dirty="0">
                <a:latin typeface="+mj-lt"/>
                <a:ea typeface="+mj-ea"/>
                <a:cs typeface="DecoType Naskh Variants" panose="02010400000000000000" pitchFamily="2" charset="-78"/>
              </a:rPr>
              <a:t>لطيفة بنت صالح السالم</a:t>
            </a:r>
          </a:p>
        </p:txBody>
      </p:sp>
      <p:grpSp>
        <p:nvGrpSpPr>
          <p:cNvPr id="12" name="Group 2">
            <a:extLst>
              <a:ext uri="{FF2B5EF4-FFF2-40B4-BE49-F238E27FC236}">
                <a16:creationId xmlns:a16="http://schemas.microsoft.com/office/drawing/2014/main" xmlns="" id="{DBF9500B-BC34-46CC-9AC2-5D5E91A1AD3C}"/>
              </a:ext>
            </a:extLst>
          </p:cNvPr>
          <p:cNvGrpSpPr>
            <a:grpSpLocks/>
          </p:cNvGrpSpPr>
          <p:nvPr/>
        </p:nvGrpSpPr>
        <p:grpSpPr bwMode="auto">
          <a:xfrm>
            <a:off x="10060032" y="258150"/>
            <a:ext cx="1303694" cy="1064529"/>
            <a:chOff x="2060" y="1320"/>
            <a:chExt cx="1520" cy="1355"/>
          </a:xfrm>
        </p:grpSpPr>
        <p:pic>
          <p:nvPicPr>
            <p:cNvPr id="13" name="Picture 3" descr="logoالرؤية">
              <a:extLst>
                <a:ext uri="{FF2B5EF4-FFF2-40B4-BE49-F238E27FC236}">
                  <a16:creationId xmlns:a16="http://schemas.microsoft.com/office/drawing/2014/main" xmlns="" id="{9A43E911-8F2F-47C5-939E-186D9D3107C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60" y="2248"/>
              <a:ext cx="1488" cy="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صورة 5" descr="شعار الوزارة">
              <a:extLst>
                <a:ext uri="{FF2B5EF4-FFF2-40B4-BE49-F238E27FC236}">
                  <a16:creationId xmlns:a16="http://schemas.microsoft.com/office/drawing/2014/main" xmlns="" id="{609A79A4-AB13-4B50-BF39-EF4C1CA97D8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60" y="1320"/>
              <a:ext cx="1520" cy="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423307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مستطيل 8">
            <a:extLst>
              <a:ext uri="{FF2B5EF4-FFF2-40B4-BE49-F238E27FC236}">
                <a16:creationId xmlns:a16="http://schemas.microsoft.com/office/drawing/2014/main" xmlns="" id="{6EB9AD6C-7B6D-4318-98EE-02D7FD1A90F6}"/>
              </a:ext>
            </a:extLst>
          </p:cNvPr>
          <p:cNvSpPr/>
          <p:nvPr/>
        </p:nvSpPr>
        <p:spPr>
          <a:xfrm>
            <a:off x="5755821" y="1967592"/>
            <a:ext cx="5176158" cy="707886"/>
          </a:xfrm>
          <a:prstGeom prst="rect">
            <a:avLst/>
          </a:prstGeom>
        </p:spPr>
        <p:txBody>
          <a:bodyPr wrap="square">
            <a:spAutoFit/>
          </a:bodyPr>
          <a:lstStyle/>
          <a:p>
            <a:r>
              <a:rPr lang="ar-SA" sz="4000" dirty="0">
                <a:solidFill>
                  <a:schemeClr val="accent5">
                    <a:lumMod val="75000"/>
                  </a:schemeClr>
                </a:solidFill>
                <a:latin typeface="Traditional Arabic" panose="02020603050405020304" pitchFamily="18" charset="-78"/>
                <a:cs typeface="Traditional Arabic" panose="02020603050405020304" pitchFamily="18" charset="-78"/>
              </a:rPr>
              <a:t>توزيع أولويات الوقت لكلّ مادة دراسيّة</a:t>
            </a:r>
          </a:p>
        </p:txBody>
      </p:sp>
      <p:sp>
        <p:nvSpPr>
          <p:cNvPr id="3" name="مستطيل 2"/>
          <p:cNvSpPr/>
          <p:nvPr/>
        </p:nvSpPr>
        <p:spPr>
          <a:xfrm>
            <a:off x="1674437" y="3647025"/>
            <a:ext cx="8930969" cy="1200329"/>
          </a:xfrm>
          <a:prstGeom prst="rect">
            <a:avLst/>
          </a:prstGeom>
          <a:noFill/>
        </p:spPr>
        <p:txBody>
          <a:bodyPr wrap="square">
            <a:spAutoFit/>
          </a:bodyPr>
          <a:lstStyle/>
          <a:p>
            <a:r>
              <a:rPr lang="ar-SA" sz="2400" dirty="0">
                <a:solidFill>
                  <a:srgbClr val="333333"/>
                </a:solidFill>
                <a:latin typeface="DroidArabicKufi-Regular"/>
              </a:rPr>
              <a:t>هو إعطاء كلّ مادة دراسيّة أولوية من الوقت اللازم للدراسة؛ بسبب أن بعض المواد قد تكون أصعب من غيرها، فيجب على الطالبة تقييم مدى صعوبة موادها الدراسيّة حتّى تستطيع ترتيب أولوياتها بالدراسة</a:t>
            </a:r>
            <a:endParaRPr lang="ar-SA" sz="2400" dirty="0"/>
          </a:p>
        </p:txBody>
      </p:sp>
      <p:pic>
        <p:nvPicPr>
          <p:cNvPr id="9218" name="Picture 2" descr="مشاهدة صورة المصدر"/>
          <p:cNvPicPr>
            <a:picLocks noChangeAspect="1" noChangeArrowheads="1"/>
          </p:cNvPicPr>
          <p:nvPr/>
        </p:nvPicPr>
        <p:blipFill rotWithShape="1">
          <a:blip r:embed="rId2">
            <a:extLst>
              <a:ext uri="{28A0092B-C50C-407E-A947-70E740481C1C}">
                <a14:useLocalDpi xmlns:a14="http://schemas.microsoft.com/office/drawing/2010/main" val="0"/>
              </a:ext>
            </a:extLst>
          </a:blip>
          <a:srcRect l="1790" t="17052" b="6068"/>
          <a:stretch/>
        </p:blipFill>
        <p:spPr bwMode="auto">
          <a:xfrm>
            <a:off x="791936" y="693964"/>
            <a:ext cx="4204607" cy="254725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5799618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مستطيل 8">
            <a:extLst>
              <a:ext uri="{FF2B5EF4-FFF2-40B4-BE49-F238E27FC236}">
                <a16:creationId xmlns:a16="http://schemas.microsoft.com/office/drawing/2014/main" xmlns="" id="{6EB9AD6C-7B6D-4318-98EE-02D7FD1A90F6}"/>
              </a:ext>
            </a:extLst>
          </p:cNvPr>
          <p:cNvSpPr/>
          <p:nvPr/>
        </p:nvSpPr>
        <p:spPr>
          <a:xfrm>
            <a:off x="6923314" y="1627619"/>
            <a:ext cx="2179865" cy="769441"/>
          </a:xfrm>
          <a:prstGeom prst="rect">
            <a:avLst/>
          </a:prstGeom>
        </p:spPr>
        <p:txBody>
          <a:bodyPr wrap="square">
            <a:spAutoFit/>
          </a:bodyPr>
          <a:lstStyle/>
          <a:p>
            <a:r>
              <a:rPr lang="ar-SA" sz="4400" dirty="0">
                <a:solidFill>
                  <a:schemeClr val="accent5">
                    <a:lumMod val="75000"/>
                  </a:schemeClr>
                </a:solidFill>
                <a:latin typeface="Traditional Arabic" panose="02020603050405020304" pitchFamily="18" charset="-78"/>
                <a:cs typeface="Traditional Arabic" panose="02020603050405020304" pitchFamily="18" charset="-78"/>
              </a:rPr>
              <a:t>تلوين المناهج</a:t>
            </a:r>
          </a:p>
        </p:txBody>
      </p:sp>
      <p:sp>
        <p:nvSpPr>
          <p:cNvPr id="2" name="مستطيل 1"/>
          <p:cNvSpPr/>
          <p:nvPr/>
        </p:nvSpPr>
        <p:spPr>
          <a:xfrm>
            <a:off x="1159329" y="3818183"/>
            <a:ext cx="10033907" cy="954107"/>
          </a:xfrm>
          <a:prstGeom prst="rect">
            <a:avLst/>
          </a:prstGeom>
        </p:spPr>
        <p:txBody>
          <a:bodyPr wrap="square">
            <a:spAutoFit/>
          </a:bodyPr>
          <a:lstStyle/>
          <a:p>
            <a:r>
              <a:rPr lang="ar-SA" sz="2800" dirty="0">
                <a:solidFill>
                  <a:srgbClr val="333333"/>
                </a:solidFill>
                <a:latin typeface="DroidArabicKufi-Regular"/>
              </a:rPr>
              <a:t>استخدام أقلام ألوان تحديد الكلمات أثناء الدراسة، ويُساعد ذلك في إضافة إشارات على المعلومات ذات الأهمية الكبيرة وصولاً إلى المعلومات الأقل أهمية.</a:t>
            </a:r>
            <a:endParaRPr lang="ar-SA" sz="2800" dirty="0"/>
          </a:p>
        </p:txBody>
      </p:sp>
      <p:pic>
        <p:nvPicPr>
          <p:cNvPr id="7170" name="Picture 2" descr="مشاهدة صورة المصدر"/>
          <p:cNvPicPr>
            <a:picLocks noChangeAspect="1" noChangeArrowheads="1"/>
          </p:cNvPicPr>
          <p:nvPr/>
        </p:nvPicPr>
        <p:blipFill rotWithShape="1">
          <a:blip r:embed="rId2">
            <a:extLst>
              <a:ext uri="{28A0092B-C50C-407E-A947-70E740481C1C}">
                <a14:useLocalDpi xmlns:a14="http://schemas.microsoft.com/office/drawing/2010/main" val="0"/>
              </a:ext>
            </a:extLst>
          </a:blip>
          <a:srcRect l="17074" t="24571" r="21307" b="14962"/>
          <a:stretch/>
        </p:blipFill>
        <p:spPr bwMode="auto">
          <a:xfrm>
            <a:off x="1159329" y="644978"/>
            <a:ext cx="2620735" cy="257175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92760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مستطيل 8">
            <a:extLst>
              <a:ext uri="{FF2B5EF4-FFF2-40B4-BE49-F238E27FC236}">
                <a16:creationId xmlns:a16="http://schemas.microsoft.com/office/drawing/2014/main" xmlns="" id="{6EB9AD6C-7B6D-4318-98EE-02D7FD1A90F6}"/>
              </a:ext>
            </a:extLst>
          </p:cNvPr>
          <p:cNvSpPr/>
          <p:nvPr/>
        </p:nvSpPr>
        <p:spPr>
          <a:xfrm>
            <a:off x="6368143" y="1643948"/>
            <a:ext cx="4261757" cy="769441"/>
          </a:xfrm>
          <a:prstGeom prst="rect">
            <a:avLst/>
          </a:prstGeom>
        </p:spPr>
        <p:txBody>
          <a:bodyPr wrap="square">
            <a:spAutoFit/>
          </a:bodyPr>
          <a:lstStyle/>
          <a:p>
            <a:r>
              <a:rPr lang="ar-SA" sz="4400" dirty="0">
                <a:solidFill>
                  <a:schemeClr val="accent5">
                    <a:lumMod val="75000"/>
                  </a:schemeClr>
                </a:solidFill>
                <a:latin typeface="Traditional Arabic" panose="02020603050405020304" pitchFamily="18" charset="-78"/>
                <a:cs typeface="Traditional Arabic" panose="02020603050405020304" pitchFamily="18" charset="-78"/>
              </a:rPr>
              <a:t>مراجعة الاختبارات القديمة</a:t>
            </a:r>
          </a:p>
        </p:txBody>
      </p:sp>
      <p:sp>
        <p:nvSpPr>
          <p:cNvPr id="3" name="مستطيل 2"/>
          <p:cNvSpPr/>
          <p:nvPr/>
        </p:nvSpPr>
        <p:spPr>
          <a:xfrm>
            <a:off x="1436914" y="3761325"/>
            <a:ext cx="9495064" cy="830997"/>
          </a:xfrm>
          <a:prstGeom prst="rect">
            <a:avLst/>
          </a:prstGeom>
        </p:spPr>
        <p:txBody>
          <a:bodyPr wrap="square">
            <a:spAutoFit/>
          </a:bodyPr>
          <a:lstStyle/>
          <a:p>
            <a:r>
              <a:rPr lang="ar-SA" sz="2400" dirty="0">
                <a:solidFill>
                  <a:srgbClr val="333333"/>
                </a:solidFill>
                <a:latin typeface="DroidArabicKufi-Regular"/>
              </a:rPr>
              <a:t>هي إحدى الطُرق الفعّالة التي تساعد على الاستعداد للاختبارات؛ حيث إنها تساعد الطالبة على معرفة طريقة صياغة الأسئلة، كما تُعدّ تمريناً جيّداً من أجل تحديد الوقت اللازم لحلّ الاختبار</a:t>
            </a:r>
            <a:r>
              <a:rPr lang="ar-SA" sz="2400" dirty="0"/>
              <a:t>.</a:t>
            </a:r>
          </a:p>
        </p:txBody>
      </p:sp>
      <p:pic>
        <p:nvPicPr>
          <p:cNvPr id="8194" name="Picture 2" descr="مشاهدة صورة المصدر"/>
          <p:cNvPicPr>
            <a:picLocks noChangeAspect="1" noChangeArrowheads="1"/>
          </p:cNvPicPr>
          <p:nvPr/>
        </p:nvPicPr>
        <p:blipFill rotWithShape="1">
          <a:blip r:embed="rId2">
            <a:extLst>
              <a:ext uri="{28A0092B-C50C-407E-A947-70E740481C1C}">
                <a14:useLocalDpi xmlns:a14="http://schemas.microsoft.com/office/drawing/2010/main" val="0"/>
              </a:ext>
            </a:extLst>
          </a:blip>
          <a:srcRect l="9244" t="35705" r="8334" b="5025"/>
          <a:stretch/>
        </p:blipFill>
        <p:spPr bwMode="auto">
          <a:xfrm>
            <a:off x="1755322" y="1077687"/>
            <a:ext cx="2179864" cy="213087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7464550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مستطيل 8">
            <a:extLst>
              <a:ext uri="{FF2B5EF4-FFF2-40B4-BE49-F238E27FC236}">
                <a16:creationId xmlns:a16="http://schemas.microsoft.com/office/drawing/2014/main" xmlns="" id="{6EB9AD6C-7B6D-4318-98EE-02D7FD1A90F6}"/>
              </a:ext>
            </a:extLst>
          </p:cNvPr>
          <p:cNvSpPr/>
          <p:nvPr/>
        </p:nvSpPr>
        <p:spPr>
          <a:xfrm>
            <a:off x="7037614" y="1658440"/>
            <a:ext cx="2890158" cy="769441"/>
          </a:xfrm>
          <a:prstGeom prst="rect">
            <a:avLst/>
          </a:prstGeom>
        </p:spPr>
        <p:txBody>
          <a:bodyPr wrap="square">
            <a:spAutoFit/>
          </a:bodyPr>
          <a:lstStyle/>
          <a:p>
            <a:r>
              <a:rPr lang="ar-SA" sz="4400" dirty="0">
                <a:solidFill>
                  <a:schemeClr val="accent5">
                    <a:lumMod val="75000"/>
                  </a:schemeClr>
                </a:solidFill>
                <a:latin typeface="Traditional Arabic" panose="02020603050405020304" pitchFamily="18" charset="-78"/>
                <a:cs typeface="Traditional Arabic" panose="02020603050405020304" pitchFamily="18" charset="-78"/>
              </a:rPr>
              <a:t>تناول وجبة خفيفة</a:t>
            </a:r>
          </a:p>
        </p:txBody>
      </p:sp>
      <p:sp>
        <p:nvSpPr>
          <p:cNvPr id="2" name="مستطيل 1"/>
          <p:cNvSpPr/>
          <p:nvPr/>
        </p:nvSpPr>
        <p:spPr>
          <a:xfrm>
            <a:off x="514980" y="3949103"/>
            <a:ext cx="10849706" cy="830997"/>
          </a:xfrm>
          <a:prstGeom prst="rect">
            <a:avLst/>
          </a:prstGeom>
        </p:spPr>
        <p:txBody>
          <a:bodyPr wrap="square">
            <a:spAutoFit/>
          </a:bodyPr>
          <a:lstStyle/>
          <a:p>
            <a:r>
              <a:rPr lang="ar-SA" sz="2400" dirty="0">
                <a:solidFill>
                  <a:srgbClr val="333333"/>
                </a:solidFill>
                <a:latin typeface="DroidArabicKufi-Regular"/>
              </a:rPr>
              <a:t>ه تناول وجبة مغذية تُساعد على دعم وتعزيز التركيز أثناء الدراسة للاختبارات النهائيّة، مع الحرص على تجنّب الوجبات السريعة، والاهتمام بتناول الوجبات المُغذية، مثل المُكسرات، والأسماك، والألبان، والحبوب</a:t>
            </a:r>
            <a:endParaRPr lang="ar-SA" dirty="0"/>
          </a:p>
        </p:txBody>
      </p:sp>
      <p:pic>
        <p:nvPicPr>
          <p:cNvPr id="3" name="Picture 2" descr="مشاهدة صورة المصدر"/>
          <p:cNvPicPr>
            <a:picLocks noChangeAspect="1" noChangeArrowheads="1"/>
          </p:cNvPicPr>
          <p:nvPr/>
        </p:nvPicPr>
        <p:blipFill rotWithShape="1">
          <a:blip r:embed="rId2">
            <a:extLst>
              <a:ext uri="{28A0092B-C50C-407E-A947-70E740481C1C}">
                <a14:useLocalDpi xmlns:a14="http://schemas.microsoft.com/office/drawing/2010/main" val="0"/>
              </a:ext>
            </a:extLst>
          </a:blip>
          <a:srcRect b="18720"/>
          <a:stretch/>
        </p:blipFill>
        <p:spPr bwMode="auto">
          <a:xfrm>
            <a:off x="1147397" y="771836"/>
            <a:ext cx="4514850" cy="2273443"/>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25230874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مستطيل 8">
            <a:extLst>
              <a:ext uri="{FF2B5EF4-FFF2-40B4-BE49-F238E27FC236}">
                <a16:creationId xmlns:a16="http://schemas.microsoft.com/office/drawing/2014/main" xmlns="" id="{6EB9AD6C-7B6D-4318-98EE-02D7FD1A90F6}"/>
              </a:ext>
            </a:extLst>
          </p:cNvPr>
          <p:cNvSpPr/>
          <p:nvPr/>
        </p:nvSpPr>
        <p:spPr>
          <a:xfrm>
            <a:off x="5951764" y="1586797"/>
            <a:ext cx="3731079" cy="769441"/>
          </a:xfrm>
          <a:prstGeom prst="rect">
            <a:avLst/>
          </a:prstGeom>
        </p:spPr>
        <p:txBody>
          <a:bodyPr wrap="square">
            <a:spAutoFit/>
          </a:bodyPr>
          <a:lstStyle/>
          <a:p>
            <a:r>
              <a:rPr lang="ar-SA" sz="4400" dirty="0">
                <a:solidFill>
                  <a:schemeClr val="accent5">
                    <a:lumMod val="75000"/>
                  </a:schemeClr>
                </a:solidFill>
                <a:latin typeface="Traditional Arabic" panose="02020603050405020304" pitchFamily="18" charset="-78"/>
                <a:cs typeface="Traditional Arabic" panose="02020603050405020304" pitchFamily="18" charset="-78"/>
              </a:rPr>
              <a:t>شرب الكثير من الماء</a:t>
            </a:r>
          </a:p>
        </p:txBody>
      </p:sp>
      <p:sp>
        <p:nvSpPr>
          <p:cNvPr id="3" name="مستطيل 2"/>
          <p:cNvSpPr/>
          <p:nvPr/>
        </p:nvSpPr>
        <p:spPr>
          <a:xfrm>
            <a:off x="1371600" y="3859003"/>
            <a:ext cx="9707336" cy="830997"/>
          </a:xfrm>
          <a:prstGeom prst="rect">
            <a:avLst/>
          </a:prstGeom>
        </p:spPr>
        <p:txBody>
          <a:bodyPr wrap="square">
            <a:spAutoFit/>
          </a:bodyPr>
          <a:lstStyle/>
          <a:p>
            <a:r>
              <a:rPr lang="ar-SA" sz="2400" dirty="0">
                <a:solidFill>
                  <a:srgbClr val="333333"/>
                </a:solidFill>
                <a:latin typeface="DroidArabicKufi-Regular"/>
              </a:rPr>
              <a:t> من الأشياء الضرورية التي تساعد على ترطيب الجسم؛ حيث يدعم الماء عمل الدماغ بشكلٍ أفضل؛ </a:t>
            </a:r>
          </a:p>
          <a:p>
            <a:r>
              <a:rPr lang="ar-SA" sz="2400" dirty="0">
                <a:solidFill>
                  <a:srgbClr val="333333"/>
                </a:solidFill>
                <a:latin typeface="DroidArabicKufi-Regular"/>
              </a:rPr>
              <a:t>لذلك يُنصح بشُربِ الكثير منه وخصوصاً في يوم الاختبار.</a:t>
            </a:r>
            <a:endParaRPr lang="ar-SA" sz="2400" dirty="0"/>
          </a:p>
        </p:txBody>
      </p:sp>
      <p:pic>
        <p:nvPicPr>
          <p:cNvPr id="7170" name="Picture 2" descr="مشاهدة صورة المصدر"/>
          <p:cNvPicPr>
            <a:picLocks noChangeAspect="1" noChangeArrowheads="1"/>
          </p:cNvPicPr>
          <p:nvPr/>
        </p:nvPicPr>
        <p:blipFill rotWithShape="1">
          <a:blip r:embed="rId2">
            <a:extLst>
              <a:ext uri="{28A0092B-C50C-407E-A947-70E740481C1C}">
                <a14:useLocalDpi xmlns:a14="http://schemas.microsoft.com/office/drawing/2010/main" val="0"/>
              </a:ext>
            </a:extLst>
          </a:blip>
          <a:srcRect l="8128" r="19359"/>
          <a:stretch/>
        </p:blipFill>
        <p:spPr bwMode="auto">
          <a:xfrm>
            <a:off x="1779815" y="1056867"/>
            <a:ext cx="3273878" cy="205075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4154763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مستطيل 8">
            <a:extLst>
              <a:ext uri="{FF2B5EF4-FFF2-40B4-BE49-F238E27FC236}">
                <a16:creationId xmlns:a16="http://schemas.microsoft.com/office/drawing/2014/main" xmlns="" id="{6EB9AD6C-7B6D-4318-98EE-02D7FD1A90F6}"/>
              </a:ext>
            </a:extLst>
          </p:cNvPr>
          <p:cNvSpPr/>
          <p:nvPr/>
        </p:nvSpPr>
        <p:spPr>
          <a:xfrm>
            <a:off x="6147707" y="2091332"/>
            <a:ext cx="3731079" cy="769441"/>
          </a:xfrm>
          <a:prstGeom prst="rect">
            <a:avLst/>
          </a:prstGeom>
        </p:spPr>
        <p:txBody>
          <a:bodyPr wrap="square">
            <a:spAutoFit/>
          </a:bodyPr>
          <a:lstStyle/>
          <a:p>
            <a:r>
              <a:rPr lang="ar-SA" sz="4400" dirty="0">
                <a:solidFill>
                  <a:schemeClr val="accent5">
                    <a:lumMod val="75000"/>
                  </a:schemeClr>
                </a:solidFill>
                <a:latin typeface="Traditional Arabic" panose="02020603050405020304" pitchFamily="18" charset="-78"/>
                <a:cs typeface="Traditional Arabic" panose="02020603050405020304" pitchFamily="18" charset="-78"/>
              </a:rPr>
              <a:t>الاستعداد ليوم الاختبار</a:t>
            </a:r>
          </a:p>
        </p:txBody>
      </p:sp>
      <p:sp>
        <p:nvSpPr>
          <p:cNvPr id="2" name="مستطيل 1"/>
          <p:cNvSpPr/>
          <p:nvPr/>
        </p:nvSpPr>
        <p:spPr>
          <a:xfrm>
            <a:off x="629279" y="3614368"/>
            <a:ext cx="10825213" cy="830997"/>
          </a:xfrm>
          <a:prstGeom prst="rect">
            <a:avLst/>
          </a:prstGeom>
        </p:spPr>
        <p:txBody>
          <a:bodyPr wrap="square">
            <a:spAutoFit/>
          </a:bodyPr>
          <a:lstStyle/>
          <a:p>
            <a:r>
              <a:rPr lang="ar-SA" sz="2400" dirty="0">
                <a:solidFill>
                  <a:srgbClr val="333333"/>
                </a:solidFill>
                <a:latin typeface="DroidArabicKufi-Regular"/>
              </a:rPr>
              <a:t>بالتأكّد من أن كلّ الأشياء المتعلقة بالاختبار جاهزة تماماً، مثل التحقّق من كافة أساسيات وقواعد تقديم الاختبار، و زمن انعقاده، والتأكّد من تجهيز جميع المواد والمستلزمات الخاصة به والمحافظة على الوقت</a:t>
            </a:r>
            <a:r>
              <a:rPr lang="ar-SA" sz="2400" dirty="0"/>
              <a:t>.</a:t>
            </a:r>
          </a:p>
        </p:txBody>
      </p:sp>
      <p:pic>
        <p:nvPicPr>
          <p:cNvPr id="8194" name="Picture 2" descr="مشاهدة صورة المصدر"/>
          <p:cNvPicPr>
            <a:picLocks noChangeAspect="1" noChangeArrowheads="1"/>
          </p:cNvPicPr>
          <p:nvPr/>
        </p:nvPicPr>
        <p:blipFill rotWithShape="1">
          <a:blip r:embed="rId2">
            <a:extLst>
              <a:ext uri="{28A0092B-C50C-407E-A947-70E740481C1C}">
                <a14:useLocalDpi xmlns:a14="http://schemas.microsoft.com/office/drawing/2010/main" val="0"/>
              </a:ext>
            </a:extLst>
          </a:blip>
          <a:srcRect l="20270" t="6368" r="17730" b="9792"/>
          <a:stretch/>
        </p:blipFill>
        <p:spPr bwMode="auto">
          <a:xfrm>
            <a:off x="2653392" y="974824"/>
            <a:ext cx="2351315" cy="188594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79930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AutoShape 4" descr="data:image/jpg;base64,/9j/4AAQSkZJRgABAQAAAQABAAD/2wCEAAkGBhQQEBQQDxIPDxAQEA8PDw8PDw4PDw0PFRAVFBQQFRIXHCYeFxkjGRIVIC8gJCcpLiwsFR8xNTAqNSY3LCkBCQoKDgwOFw8PFykkHCQpLCkpKSopLCkvKSksKSwsKSwsKSksLCwsKSwsLCkpKSksKSwpLCkpKSwpLCwpLCwpKf/AABEIAMIBAwMBIgACEQEDEQH/xAAbAAABBQEBAAAAAAAAAAAAAAAEAAIDBQYBB//EAEAQAAIBAwIFAgQEBQAGCwAAAAECAwAEERIhBQYTMUEiURQyYXEHI0KBJDNSkaEVRVNik9EWQ0RlgpKjsdLh8f/EABgBAQEBAQEAAAAAAAAAAAAAAAECAAME/8QAIhEBAQEAAQQDAQEBAQAAAAAAAAERAhIhMVEDE0FhcTIj/9oADAMBAAIRAxEAPwDSyx0KRVpNFQEkdeauiKlXdNLTQXK6BTxHUiR0sfbx1YxxbVDbx1ZRRbVUiVVdRVXyLV3dRVWTR0WGBKVOK03FSSpAV3TU0cdLOxR0ZHFTIY6OjiqpADeKoHjqyeKoHjrMq5EplGTR0IwqS5SApVJCuTQw23jonpbV22iovpbVciVNdR0Hpq2uo6BMdFKBUpMlErHSaOghKVSmOmlKzGVLFHSSOioo6zOCOlRXTrtVgSzRVXyx1eTRVXSx702CK/p10R0SI66I6nCgEdSJFUwjqWOKnGS20VWMcW1Q20dWMce1XIlV3UVVc8VX91HVVcRUWGKpo6b06MeOmdOowh+nU8UVP6dERR1sZ2GKjo4qZDFR0cVXIAbxUPJFVo8dDyRVsComiqvmSruaOq24iqbFQABRdpHvUSR71YWkJ9j/AGqYVhbRbUX0tqVtHtRfT2rrIhS3cVV5iq7u46o+KxzaVNt0i6yBnSUuqyJpYadSgkHJU9v01Nio7INCs5BwiM5AGSQqljge+1QQcQikKKJIhJJHHMsRkQS9N1BDaM581Ww8kFz1Jbm7Ryzv04bhhDFrdmKJqBOn8xhuf1Ht4il/DWElC0ty7RFOnI8qmSERrhAh0dgAO/bSMYrKyexdlxRZ49caurGOWRY5VCH8tzHgnOMaxjOe29TvOqojt2doEGkqwBmkVFOQcact3+lNtOWxFE0QlnbUsqLK7K0sayNrYBiuD6sncHuaDXlbPoJEUccENvC0DMs4WOZZldnIxlWQYAGBqb+rYbsZdcwrEqBow1xJKkBtluIPyJWVmVZZeyZC7ZGTnYGtHbRnAyNJwMjOcHyM+azCfh7HpdPiL3TMAso66kSjJOG9G+7Mfua2Nrb4AG5wAMncnAxuaRcOEVcowRUqcSmmiqtmiq8mjqvlipoVoiroiosRV0RUYQ4iqWOKphFUscVbGSW8VWCJtUVvHU8vbAqvA8gZ2Bqvnjq4mttqrZ4iKi7PKuyueKmdKiyM0unW8gN0qIiip/SoiKKmRnYYqyPNHHrtLl4ltbv4NYZo2mt06sk0ktuwSRQp1AJJgbDyTnsK3MMdFpHVYNeW8O5/uUSOOSwvnVbYqZHt7ppzcKgCtIwXBVj3K7j60uSL24mkhEsF5aCC3ullhZZ/h5Myo0RDSklmwX87YG/ivUWiHtUTRfSnDrzK25uuVadruyu01gG0iSISIpVXBR5QcLkhCWP9R2wKg4Rxaea+lHRnjtJI9a9eCWMrMFjGcv2J9Q0g42BwN87m7EFy0ls4imMPTaWNlV1QuG05B2zgH7Z+tA8RMalIHUYlSXAZV6eiNVLBs7Yww/sfaoqprI3fHldvy4r5zb3B0tax9WCUK4VnEg2bC6/T75H1qoW+nit26NvxA3nWUpdvDcydaNS4EjRktob1YMZGk5yPGN/YwxiMdHpdFV9JjKdJVA8FfSAKPW5WNUch3V3jRTEhl+c7OdPZPJbtRDt8I15mWK2MkgHxEdnHdyW2tI3yyn0AMe+VYftjzVJxDn55HiMVlxREiuUldvhJfzoNMqMpXv8ArRsb/wCK18/AbWeZHmit5biNQ0ZdY2lRA2zDO4GfPvR9txKCSMyxywvErGMyLIhRXDadBbOM5wMfUV0Q83s+fLwuUuOHysGRmt5IIriPqtkhY3WQEReoEEswwN8b1acM46zQxG8j+GuJFncwfq0xNvpXJJOGT0gk71d2M0SSzQLB8KVL3L6ntvzdcjBp9COWUHSGywHze4qv5n4db3ECGfDIZI+lIsEdydUmylQyOApyDqxjbvippZZOaZLi/tnsoro2r4huXltplRh1HBwTlV0k51Ag5BBztjQcV5pjhRXRJLnVNNBpttMkqyRq+fywdWNUZXPjOTV3weNdJRAgEUjwehdIGg4xj/lt7VXcPs7ZkN/bW0XVnV3zpihllOTkM/gkqSc/vWZlX5ukMjyLa36hrcJEklpO0YnWVzqITcAo6/8Alx4qz4Lx+SSBpr23+EEaqxk6sckEoY4BUg5Xcjv796veC8Sju4zJHowHeN1DCQKynGCcDOQQfsfNVlne28kLW8Vs+hVlU2pihRWRJzC6hWYIRqye/j3oVl9Ky/5glt+tBawXF/OhEiOzJJDpky5UyKRgr8oTvjB7VtLRcqCRpJAJX+kkbiqDgvELWEwwRRx2wuVLQqhtyjyBirRZiYjV6e/Y9s5GK1kMVMTy7EIq5RXTpVWISyx0BLFVvIlBSx1rGACKuiKiRHXRHRhQCKpUjqUR1IkdIPjXAp0CZOTTX9hRUaYFHmnxEcyUBPFVo4oSZKqhUS22ai6ZFWTR00xVzvFWg1waLijprW3tUkeV71tzy2b4ERR08uc7V0nA+9S20W2T5qr6gntGJAe9C3nDuo8T6mUwuzgKdmJQrhv75o+S3BqBlK/UVvHkz+MSPw2SIk211eQF21PplVuoRJ1FzrU9mJP7nOaBl/D/AB/2y9bGrGtoXGGTQww0ZBBXAP2r0EsDQdxHU9MdPu5/ted8P/DyPS2ppYROoFxAjx6XIOd3VFONQDYGBnxirq44RcpGtrapHJbG1+FzJNLFLAfUpkBUHV6SvtuvjNaFIt6PtY604xr83K3uouG8hiFpLkT3Et5JbSQGaVwxJKgKcYwMaV8eP3qv4p+G2bL4W1XptPJDLdSGdz61UqzaWDa9mO2RuAc7V6Ai7U+r6Yn7ee7rze8/DaSIvNb3l09xICkjSSQKZEYguGfpMSPSNsePFEXXCbqKKO2tkieD4MWza5pI5IHxp6gZV9Xpx7bjxmt3MtCmOp6Ifu5XyzFxwm5hETWbQu6u7zpclwszOijXqTcEFSfrqNVsXIcoEam8ulCiVh03iWOB5M640jaM5Rg7dySMD3rdqlJkp6YJ8vKMPZ8pSWEBSwZZHM6Sstx6EdAmkpmNRp/Sc48U245KaZB1J5beRxcib4UqqOs83VeP1gnSG7VtDHTTHR0w/by8/rEWP4ZxxyRSGed+g+uNWFvgHqdQj0oCAWJOx81uoo6SR0RGlM4yJ5/Jy5/9EEpVPppVSDmFDSJRVRstIC9OuiOp9FLRQUQSnEYqXTUMu5xRezR23TJyaJpqLgU6mTGt0qhkSpq4RSAbJTenRLJXNFGFBopipqb6CpZ9tqQXSv1NRVQguo/QUWBUcEeBUtVxiaVcIrtKqAWa18igJgR3q4IoaePNRePpUvtWRAE1YW0dCtb43G1G2XbeiXvlaz9FClSpV0S4wqEpU9c01mRqlJkqQCliswYx1wpRBWmlaCiVKnRaSrT6QVKlSrMVKlSrM5ppYrtcJrMRoXBU570jljt4rokI2O4rnbq5MTJMDUlCTMoUuWCADJZiFAHuSaqpeOs0DS2wEqq5UMCMSIpHUePOzH5gM7EimUYNm46i3S2uGMjRPMTghVRSo74wSS3Ydsb96slbNY26vA3FLUnKB+H3b4f0suZrfCkHsfUBj3p8PN0tsDHfWt0WjJxcWtu1xBNGDtJ6N0OO6kbHtVaMa8imkgVT3HN9ukEVxrMiXGkWwiVpJLlmGQscY3JwDn2xviszNzOLm5tZfzrVFur2xdXZFLTdONkjkAyAGZCMZ7gb1q0bZRqbPgV1Rqb6CqnmHjnwVq05RpNJRSFxsWYKCx8LkjNC8e54ishKoSW4kt1V51hXKW4bGnqyH0pnIONzg9qiRVrVUqiimzVDxHnaKN+miSzETxW8kiLiCGV5FTS0h2LAt2Gf2roho6B4zxdLWF55MlUXOFBYk+Bt2389hWa545wWBTDFIwnVoGlCRl+nC8qrhn7Rs2rbyfbzUHNHMkV1wm9lgYnpRSLIjK0csL5HodDuprHFvxjnaK1Z1kDnpQJcy4VvRE00cQK7es+snA/px3NXccwdQw7EAjIIOCM7g7j7GvKvxLmPUuB/3LAf78ViFeiXvGYrVHeeRUGX0gsA0hz8qL3ZicDA9xRrYJkGTio+EcYScSdMECKVoSWBUllVSx0kZG7Y/ahXvZFljBjbpyqQSuGeOUjOHHhAB8wzud/rl/jY47fiFzLHJMtlxO5uAkTFW1xLGQTgj0jOTnbHg9qme1X02fD+PJNJNEMh7eXpPkNgnSGBDYwdm7Dt571Zg15IeIkySTmR4I149D1pI2C9OOXh8SDUSCNBd0U58GvUln0oTgsQCdK7s23YD3qtTgmlWXj52DWttc9Nwt5cJAg2xFrnMalznbZfGd9vrQsH4hB7lbcQyrrvZ7LW+kBDDbiVmbB7nOw9tzjtSGypU2N8jNOrMVKlSrMVKlSrMVKlSrMVKlSrMVQ3EnipWOKHQamzU8vRiWFMCnlc12lTIyt4twwTRPEwDJIjI6sMhlYYIIrG2vKlzCoiTifEFRAFRSto+lRsFBZCcAfWvRKY0QPcCiz0ZfbApyUzyGS5ubm9zby2oWUQx6I5GRmKmJVIbMakHxinf9HLpNhxPiIUdgy2cjAfV2jyf3ram3x8tIODswqVPNLbkKWKSERXt2IraK56TlbYyRSTuhZUGjGCFfJI/WAPNPk/DppIpYnvbxop5GllUxWeHlYgmT+XkNkA5HbFejm0B7UpFAGkAVu7dnm91yhJpjsnvuLXFvKCWLLayRRiJldUkkK6xkgYx7UNzry2yxXAju7kPxK6DLZaYDHNK7oG3069ComSc7BK9Pa1xuKgNlGXLlEEhAUvpGsqOy6u+PpTrKzi3F444WEkk8RcEpJBHI8moHICFVYa849J7/ashwfkueS0iWe7u4WLfEvbrHassUxmMwJLISXBIJ37ivSWsNvTXIU0bEVt9jt+PE+Z+GS273EU9zdZuLu2lhYxRGO/DSQrraTQdMseknTsMKCBg1qZ/wANjIZ83983xSJFcnRaDromdIOE8ZO43r0SS0V6nhtwoxgU415PK+bOVHjtbiaS4ubueaG1sYhMsC4Vr+F1UCNRk6q1PMnL4vgmHkgkhm60NxDgTQtuDoY9sg4PvWlvrZWA1KCVbUuQDpbBGoexwTv9afaW+kUXzjb2Y1eWbsf61v8A/h2J/wA9Oq9/w9kMc8P+kL7p3bSvcros8SvIAHJ/L2yAO2O1ek6B7UtA9qrE687ueQWbrql1dRQ3R1TQLHavG56SRn50J3WNaZZ8oXFnAVg4lxRliRjHD/CSsdK5EadRDjOMAZxXo+ge1cMQ9q2HXmFlyG72sEXxvEYo4zFcRwOllqt5Q3UAJCblWY+SKj4HyZcxXuuWRJYI7u5vElJJubiSWBYRrUKEQAAnbvtXqSwgeKXQHfFbG6nLZcLUtcrtKSpUqVZipUqVZipUqVZipVzNCS8UQP0gwaTQz6AQSqjAy39OScDP19qzOX9+qFVZgDIwRBndmO+APsKdNeJCgaRgoLKgyfmZiAqgeSSazPEbsymzdl0P8esZUjdGEM2VB8jbuNjio+O8WWe2fSrD4fiVnbnWuk9QXMBJAO4H5mP/ANqJf116b4ayx4jHOmuJg6kkZBzgg4Kn2II7UTWP5IuFjsld2SNA90zuxVFH8TLlmY7eO9ai0vVljWRM6XUMuRglT2OPqN/3qpdRy45cEUPfOwjcoQH0PoJGQG0nBI9s4qsHNkPTaR9aATvbIhRzLLKhwVWIAsT32x2GaqbrjEMwt7r+KX4iXoQoHkjQOjS/zUB0j5X2PfAHitrTjavOX71pYI3d45WZAxkiOUfPkHA/9hR9xgCsfy3xyK14dZNITmW2h6UUUbySzN0gzaI0BJ9yew8mreHmWKS3S6Y9OKRFkQSFVchvlXTndjsMDyam3srpsq0WQIpZiABkkkgAD3J8VHw65WZRIh1Iw1KfBU9jQF5fFpDCUOkxFlbGpXxs4P8ATjI2PfJx2qp5b4wsFnY6g38QkESsB6FJi1ZZuw2U/fFB6bmtnUBKsSAVJU4YAglTgHB9jgg/vWZ4fzfEesw+LYMkt3AJUOLqFFAb4b3XOPSd/UD2NVPLnN3XuDCRD/HI82bUOJbMhWQJcNpHqKx7OcHUCMYANVbBOHJusFe24oHmC+ZLaR42SN1TUHk+RACNTHY7ac+D9jVTw3j0cMTEG6kX41bLM5Z3ExKR7kj0Jn38/eq3mrm2Ka1uoVSQP8PxIAshUfw6AP385cbe2/mp8Gcba11llkU6lY6VJZDlGOO6nyKKWfGxqpTiKW0YLlVX0oi5AZ2OAsaL5JJAAFduuNOjSF7c9CNXczJIsjMFQNtCBqyTqH/hzW/wWVJx+6dYJHjZY2RNQd/kQAgsx2O2nPg/Y1PHxNY40aZ09XTQMpysjsQAE98k1kuaONp8LIczZveF3E8cZwYY0jgLswOPnPUUEZ9qN5jYC2g2AAu+Hhdhhc3EY29u9M7Ho1o7njkMZdXdVMSJJICcaY3YqH+2Qd/FGpIGGQQQdwRuCPfNee81OBJxDOMrw2z8DIBuJtv8VqrziyWsBkkzjZERBl5JGOlIo18sTgAf8qrU3hg6+4tFDjqOq5DsBnfSilmbHsAK5HxmJi6q6uY0WR9BDaUYEqcj3Ck15lecQLWFu8meo0HG9ZY6nyI5cqW84I/xWh4XgXF6AAoFjYHYAD+RNvt9qnqX9VxsbK/SaNZYmV45FDo6kFWUjYg1OxrJcnX0cHDLN5WWNPhbRcnYF3iXAAHcknt5Jq64xxxIIesyuVLRIAEbIMjhF1A/KMsO9VrneN3A/Lt/JIr9WSKVlmlT8r9GlyNDDAwwx2/yavKyfKTgLOdh/H3+o7DOLhhkn9qIbm4QM6Xkc0JRn0ypBNLbyxZOmQSIDp9OMhsYOfFbTeN3GkpVScb5ljgt+qskeqRCbYHU4mbRqGAu5XG5PYDvimcB5mjuINYfW8cUZnRVbqK5jDfy8Z33xjY+K2jpuaumlGcZGcZxkZx74qn5c4hJIr9WSKVlmlTMX6NLkaGGBhhjt/k1mbnmW3EyXmbwvLbxXKqANHQkdYUhJ0/JrcOd9iKtOSB6Ju2TxDiGSB3xdON/7VtVeFk1rqVKlS5o3asbxPlxhcSTwXNzamfSZUgFuY5GUaeoyyI3qxgZ+lax3qFsHvU8pq+PLpZG55alk0M9/fuYX60QC8PXTKEZQR+T7Ow323oLg/LUkgY3M19CGuYruWGSTh0izSqIn1s0cQIAaMLgEfJnzW3aLHakrDsR/io/10nyVlODcDF1wtbeYFRIZJARgSRE3DyxyKf0sMqRUknB7tGjRb/iDoxcSyMeG5iATKnDQEvk7d9u9XnA+DJaqUiLlS7Odbajljk49h9KtCAarE3n3rF3HLggRZnvLuJoZLmbrgWpkkefTrGgxFSTpwAq53IoPg/LrrbQy3M9yot2kvPhWFuIopPzW9RCa8hZTkau5NeidIMOw23H0NL4YY3Ax9a3S323HnCcL6VlZzST3NpPb8PS1EcCwO8hZEZogkkbEuWRRt7UXByuZLCzilaSCezSJkmhKiaGQJhgrEEYOSDsQcVs/hQzdhtnf2qG5AzgVKuussOD3B/1jfb/AO5w/f8A9CguJWQKWXDYJJQbd0kklQRu9vbxQOgZ9SlAzFwACN99tq1zsBXYkBPYd8n6n3rYPsrNWnJTJ0zHeXwMEZhgb+EzDCcakQdLAzpXfBPpAyBRcPJfS9VtPeW0jZ60qTLK10xOTJKJlZWf/ewCBt22rWQ4AokVfTBfl5MA3Iz6WU3t9pa4F2w02O9wHDiT+T31KDjtt2qk4hynNDDdvLKJ8w36WwCnrzS3jRrmXAVQcqoAUfqr1rQKje2B8Ci8TPm5RmOM8uC6ET9SW3mtmZoriAoJU1LpZQWBGlhjIIOcCgX5fncMp4hfFWBVho4eMqRgjPQ9jWxmwowPNRqoAos2ic7I8847ys0VnITcXVwYbK4tLWKUWwVetGsQUdONWJOlAMk1ecz2jyWLxInUJ6OtAFLtEsqGTp6tuppB0n3xjetFIAfApukdqcb7K88ltT8Lf9Fbno3K2sdv8ZrN1JNrCMNUn5hjGVxr7YbG1X/Gr5Ib+1muTptkguelI2ejFes6AM7dlJi1hSdt28mrbifCUnieF8hZBglSAw3zkHwdqKsbEKioM4VQoySTgDyfNEir8krCXnL8fwc00NxdTxpFfLaxOsIiL3KspMZEYdgWkwCSal5m4bqmYyx3bB7GO3tXsM5eYa9cU5U4ZclSOplMaq3l/wAJWaF4XzpkRkYj5gCMZB8H61zh/B1ijWMZKooVdRLHA9zT0n7mfnjmS2tJGiEslq0Ek8MAX1YgaJzEuwJUvqC/7uB4qtvL8Xam2t/jpevdwTyyXUMsMNjEkscjRqZFX/Z4CDJyx3rf/DgDFCSWgpxE5/xnOVrfXBMHXMc91fvg9nhluJMfsVP9jXDy7Og0R8Q4gsYGlUb4OUhe2nXJCWbb3JP1rSRxhe3+KczUYOu7rzLjvLstqqFJ76WGO0mtlKRW8ssGd1jKCPeJsaSwGoYGTirHg3Kr6YplvL6OZrSGBtKWQ0R4D9HBh7KxOM7j3rbyoGp1ugHtR0rvzXMYCTkCVXiRLhntlhht2+IVTNFFHcJMEi6aKDnpgZYkjNaXkiM9J2IwJLu9lT6xvcuVb9xv+9aYICNwKdFbhe1VOOd08vlvKZUtKlSqnJWSSVH1KhkkqLqVGqGiSnjBoLqVMklZkjAr2riXXvXGkqBsGjM8Hd8rWCSnXEngearYHK9qMiOo5Nbd7NmJcaV+tVksvv3qzkeqe/xW5T00qCSWpbeSquSUip7W4qZyNi+ikopHqrhkoyOSukQNDUmbAqBXqO5l8Cm3GkMLajmuSSVwnAoaWSphrrSVwyUM0u9NMlbWGLJREMlViy0TDJW1lvE1S0HBJRWqrSZK1CSSVJO9AyyUUpDJTGkodpaY0lTpEmSnxyUEZafHLW1lvE9EK1V8MlEq9UBGqlUBelSFBJJUXUqGSWourXLVjupUyS1XdWpo5a2sNaSo+pUDS1H1a2hbW0lWCPVJay1ZJJVQJJZKp76Sj5papb6WtaYFlkp0JoOSSpLeSuXlS4gnIpnF+NPHCzW6daYMi9PIGNW+rf2BzimQyVX8V5QtrpxLMhZxjcSSJ27HAOCfrVTYe18obzmy6RnVFhYx8RtbYh8gGCWBTnbfOsn+4q24Rxs/ES2twWMsSmZZWRUjmhJ/Tj+jIU5+9VVnyHZxSpKkREkbBlYySNuPJBOCd/NWVhyjbQSSTRxnqTKySFpJHDKxyy4YnANO6b0zxqOw50huJpo42UxwxxyCTPzhmdWOO43UfXf61FzBx/pQu0DI8qNHqQnOE6yJIf2BP70Ne8h2TADoKgBYgRs8Yy2M50kZ7CgG5Bsh/wBU3Yj+bKe4+9baf/P+j7jm2BJOnIZEbJALRPpcjvpIBJ/tUqcwxNcm1VsyhNZAxpHb05/qwwOPas8vJMGtkaNDB6Hjw83WEgBDan1bjfYVZWXAIIGDxRqrhSok7vgnJyx3O/vU7TZ8f9X6zfUVUcrczGaV7aXUZIgWEpTpiZeoVPox6SNthnYjesz/AKHmnkW3uJC0UOcOsMkTyKCNjIJMHO36d8HtWi4TyvBbdRrYGKSWMoXLu5Gc4PqPgnNMrXjx49re624lzHNCl0RHEBFA0to5lDm5Krl8x7YCkjzQdlx27l4kIp5ha2/8y1hSJCt/GIwSDMcnUCSdIx284qHhvL08rKL+SGWOOOWJEhjaJnWRNDF21HO3tj3qy4ZyBZW0qTwxMJI86GaWVwuRg7MSOxq5aizjOxrc5pHFPLdsIxFeXVuiqPU6xudOBnc6RmhuYeb47cJgq7y9NlUnA6LSKpcn7E4HnH0NS3/Jdm8sszwK7zkmQuWYE5ByFJwp2HaoOJcvW0xBkhRmCdMMR6gmCNIPcbE1NtM+v913hfFZZLi5jkCdOGRBEy51FWjD4YdvPf71zi/ECFWSOYIsUuJVVFlabGQYQO4bPt7UNZcGS0idLMLGznVmTXKC2MZPqyew81VpyVE41XZeed2LySa3jDMfZFIAAGwHsKNaTj+rCbmkM0DQ9RlZdc0IiQyLG4wrNlgVwQTgZzUvH+MXNuY5beFLi3AY3K6wkgGxDoTtsAe//wBiqPINl/sm/wCNN/8AKrq74ZFPD8PIpMXpGkMy7KQQMgj2H9q2tene2u8uczTSyRdRU6N0928DAMrrDHp6YcE/MdRNbJJKzPC+FrD0kiCiKFZAoOpnUtjsxP3zV4ktXKjln4ML0qFMtKlLOSSVF1KikkqLqVx1Y3qVNHJVf1Kljkp1hrSVH1KhaSoupW1ltayVZpJtVDay1Zxy7VUoSzSVS3slHzy1TXklFrQNI9SQSUMTTkbFQpcQSUdHJVPDJRkctXKlaJJT3koFJae0u1OsU8tAyyU6eWg5JKLWdaTemmSh2krnUqdIpZKJhkqsWSiIZK2svrWWjzJtVLay1YdXaukqUdzJVbLJU9zLVdLJU2mHmSmNJUJkoS4umBwoB7eDUXlisGyXIAJ9qUV8Nu+4J+wFVy3TblgPGPSfeurdN/SvbyGrdc/rdNXlvxVMHcnAUnbsCcUVb8YRiACSWOMYOR9TVNa3jYPoA9vS2D96JF9IPljX+zVX2cfVT032vTLSoQS0qrWUL1HSpVzJ1TJSpVmONR0qVLCrarNO1KlVQVBNVRd96VKimB6VKlUETFRkVKlVQCEqRu1KlVAHPQclKlU0oGptKlQSFEQ0qVZljbVYntXKVXEgLmq+SlSopQmmNSpVJKuxmlSrMPgotKVKqgONKlSpZ//Z"/>
          <p:cNvSpPr>
            <a:spLocks noChangeAspect="1" noChangeArrowheads="1"/>
          </p:cNvSpPr>
          <p:nvPr/>
        </p:nvSpPr>
        <p:spPr bwMode="auto">
          <a:xfrm>
            <a:off x="10182226" y="-884238"/>
            <a:ext cx="2466975" cy="1847851"/>
          </a:xfrm>
          <a:prstGeom prst="rect">
            <a:avLst/>
          </a:prstGeom>
          <a:noFill/>
        </p:spPr>
        <p:txBody>
          <a:bodyPr vert="horz" wrap="square" lIns="91440" tIns="45720" rIns="91440" bIns="45720" numCol="1" anchor="t" anchorCtr="0" compatLnSpc="1">
            <a:prstTxWarp prst="textNoShape">
              <a:avLst/>
            </a:prstTxWarp>
          </a:bodyPr>
          <a:lstStyle/>
          <a:p>
            <a:endParaRPr lang="ar-SA"/>
          </a:p>
        </p:txBody>
      </p:sp>
      <p:sp>
        <p:nvSpPr>
          <p:cNvPr id="1030" name="AutoShape 6" descr="data:image/jpg;base64,/9j/4AAQSkZJRgABAQAAAQABAAD/2wCEAAkGBhQQEBQQDxIPDxAQEA8PDw8PDw4PDw0PFRAVFBQQFRIXHCYeFxkjGRIVIC8gJCcpLiwsFR8xNTAqNSY3LCkBCQoKDgwOFw8PFykkHCQpLCkpKSopLCkvKSksKSwsKSwsKSksLCwsKSwsLCkpKSksKSwpLCkpKSwpLCwpLCwpKf/AABEIAMIBAwMBIgACEQEDEQH/xAAbAAABBQEBAAAAAAAAAAAAAAAEAAIDBQYBB//EAEAQAAIBAwIFAgQEBQAGCwAAAAECAwAEERIhBQYTMUEiURQyYXEHI0KBJDNSkaEVRVNik9EWQ0RlgpKjsdLh8f/EABgBAQEBAQEAAAAAAAAAAAAAAAECAAME/8QAIhEBAQEAAQQDAQEBAQAAAAAAAAERAhIhMVEDE0FhcTIj/9oADAMBAAIRAxEAPwDSyx0KRVpNFQEkdeauiKlXdNLTQXK6BTxHUiR0sfbx1YxxbVDbx1ZRRbVUiVVdRVXyLV3dRVWTR0WGBKVOK03FSSpAV3TU0cdLOxR0ZHFTIY6OjiqpADeKoHjqyeKoHjrMq5EplGTR0IwqS5SApVJCuTQw23jonpbV22iovpbVciVNdR0Hpq2uo6BMdFKBUpMlErHSaOghKVSmOmlKzGVLFHSSOioo6zOCOlRXTrtVgSzRVXyx1eTRVXSx702CK/p10R0SI66I6nCgEdSJFUwjqWOKnGS20VWMcW1Q20dWMce1XIlV3UVVc8VX91HVVcRUWGKpo6b06MeOmdOowh+nU8UVP6dERR1sZ2GKjo4qZDFR0cVXIAbxUPJFVo8dDyRVsComiqvmSruaOq24iqbFQABRdpHvUSR71YWkJ9j/AGqYVhbRbUX0tqVtHtRfT2rrIhS3cVV5iq7u46o+KxzaVNt0i6yBnSUuqyJpYadSgkHJU9v01Nio7INCs5BwiM5AGSQqljge+1QQcQikKKJIhJJHHMsRkQS9N1BDaM581Ww8kFz1Jbm7Ryzv04bhhDFrdmKJqBOn8xhuf1Ht4il/DWElC0ty7RFOnI8qmSERrhAh0dgAO/bSMYrKyexdlxRZ49caurGOWRY5VCH8tzHgnOMaxjOe29TvOqojt2doEGkqwBmkVFOQcact3+lNtOWxFE0QlnbUsqLK7K0sayNrYBiuD6sncHuaDXlbPoJEUccENvC0DMs4WOZZldnIxlWQYAGBqb+rYbsZdcwrEqBow1xJKkBtluIPyJWVmVZZeyZC7ZGTnYGtHbRnAyNJwMjOcHyM+azCfh7HpdPiL3TMAso66kSjJOG9G+7Mfua2Nrb4AG5wAMncnAxuaRcOEVcowRUqcSmmiqtmiq8mjqvlipoVoiroiosRV0RUYQ4iqWOKphFUscVbGSW8VWCJtUVvHU8vbAqvA8gZ2Bqvnjq4mttqrZ4iKi7PKuyueKmdKiyM0unW8gN0qIiip/SoiKKmRnYYqyPNHHrtLl4ltbv4NYZo2mt06sk0ktuwSRQp1AJJgbDyTnsK3MMdFpHVYNeW8O5/uUSOOSwvnVbYqZHt7ppzcKgCtIwXBVj3K7j60uSL24mkhEsF5aCC3ullhZZ/h5Myo0RDSklmwX87YG/ivUWiHtUTRfSnDrzK25uuVadruyu01gG0iSISIpVXBR5QcLkhCWP9R2wKg4Rxaea+lHRnjtJI9a9eCWMrMFjGcv2J9Q0g42BwN87m7EFy0ls4imMPTaWNlV1QuG05B2zgH7Z+tA8RMalIHUYlSXAZV6eiNVLBs7Yww/sfaoqprI3fHldvy4r5zb3B0tax9WCUK4VnEg2bC6/T75H1qoW+nit26NvxA3nWUpdvDcydaNS4EjRktob1YMZGk5yPGN/YwxiMdHpdFV9JjKdJVA8FfSAKPW5WNUch3V3jRTEhl+c7OdPZPJbtRDt8I15mWK2MkgHxEdnHdyW2tI3yyn0AMe+VYftjzVJxDn55HiMVlxREiuUldvhJfzoNMqMpXv8ArRsb/wCK18/AbWeZHmit5biNQ0ZdY2lRA2zDO4GfPvR9txKCSMyxywvErGMyLIhRXDadBbOM5wMfUV0Q83s+fLwuUuOHysGRmt5IIriPqtkhY3WQEReoEEswwN8b1acM46zQxG8j+GuJFncwfq0xNvpXJJOGT0gk71d2M0SSzQLB8KVL3L6ntvzdcjBp9COWUHSGywHze4qv5n4db3ECGfDIZI+lIsEdydUmylQyOApyDqxjbvippZZOaZLi/tnsoro2r4huXltplRh1HBwTlV0k51Ag5BBztjQcV5pjhRXRJLnVNNBpttMkqyRq+fywdWNUZXPjOTV3weNdJRAgEUjwehdIGg4xj/lt7VXcPs7ZkN/bW0XVnV3zpihllOTkM/gkqSc/vWZlX5ukMjyLa36hrcJEklpO0YnWVzqITcAo6/8Alx4qz4Lx+SSBpr23+EEaqxk6sckEoY4BUg5Xcjv796veC8Sju4zJHowHeN1DCQKynGCcDOQQfsfNVlne28kLW8Vs+hVlU2pihRWRJzC6hWYIRqye/j3oVl9Ky/5glt+tBawXF/OhEiOzJJDpky5UyKRgr8oTvjB7VtLRcqCRpJAJX+kkbiqDgvELWEwwRRx2wuVLQqhtyjyBirRZiYjV6e/Y9s5GK1kMVMTy7EIq5RXTpVWISyx0BLFVvIlBSx1rGACKuiKiRHXRHRhQCKpUjqUR1IkdIPjXAp0CZOTTX9hRUaYFHmnxEcyUBPFVo4oSZKqhUS22ai6ZFWTR00xVzvFWg1waLijprW3tUkeV71tzy2b4ERR08uc7V0nA+9S20W2T5qr6gntGJAe9C3nDuo8T6mUwuzgKdmJQrhv75o+S3BqBlK/UVvHkz+MSPw2SIk211eQF21PplVuoRJ1FzrU9mJP7nOaBl/D/AB/2y9bGrGtoXGGTQww0ZBBXAP2r0EsDQdxHU9MdPu5/ted8P/DyPS2ppYROoFxAjx6XIOd3VFONQDYGBnxirq44RcpGtrapHJbG1+FzJNLFLAfUpkBUHV6SvtuvjNaFIt6PtY604xr83K3uouG8hiFpLkT3Et5JbSQGaVwxJKgKcYwMaV8eP3qv4p+G2bL4W1XptPJDLdSGdz61UqzaWDa9mO2RuAc7V6Ai7U+r6Yn7ee7rze8/DaSIvNb3l09xICkjSSQKZEYguGfpMSPSNsePFEXXCbqKKO2tkieD4MWza5pI5IHxp6gZV9Xpx7bjxmt3MtCmOp6Ifu5XyzFxwm5hETWbQu6u7zpclwszOijXqTcEFSfrqNVsXIcoEam8ulCiVh03iWOB5M640jaM5Rg7dySMD3rdqlJkp6YJ8vKMPZ8pSWEBSwZZHM6Sstx6EdAmkpmNRp/Sc48U245KaZB1J5beRxcib4UqqOs83VeP1gnSG7VtDHTTHR0w/by8/rEWP4ZxxyRSGed+g+uNWFvgHqdQj0oCAWJOx81uoo6SR0RGlM4yJ5/Jy5/9EEpVPppVSDmFDSJRVRstIC9OuiOp9FLRQUQSnEYqXTUMu5xRezR23TJyaJpqLgU6mTGt0qhkSpq4RSAbJTenRLJXNFGFBopipqb6CpZ9tqQXSv1NRVQguo/QUWBUcEeBUtVxiaVcIrtKqAWa18igJgR3q4IoaePNRePpUvtWRAE1YW0dCtb43G1G2XbeiXvlaz9FClSpV0S4wqEpU9c01mRqlJkqQCliswYx1wpRBWmlaCiVKnRaSrT6QVKlSrMVKlSrM5ppYrtcJrMRoXBU570jljt4rokI2O4rnbq5MTJMDUlCTMoUuWCADJZiFAHuSaqpeOs0DS2wEqq5UMCMSIpHUePOzH5gM7EimUYNm46i3S2uGMjRPMTghVRSo74wSS3Ydsb96slbNY26vA3FLUnKB+H3b4f0suZrfCkHsfUBj3p8PN0tsDHfWt0WjJxcWtu1xBNGDtJ6N0OO6kbHtVaMa8imkgVT3HN9ukEVxrMiXGkWwiVpJLlmGQscY3JwDn2xviszNzOLm5tZfzrVFur2xdXZFLTdONkjkAyAGZCMZ7gb1q0bZRqbPgV1Rqb6CqnmHjnwVq05RpNJRSFxsWYKCx8LkjNC8e54ishKoSW4kt1V51hXKW4bGnqyH0pnIONzg9qiRVrVUqiimzVDxHnaKN+miSzETxW8kiLiCGV5FTS0h2LAt2Gf2roho6B4zxdLWF55MlUXOFBYk+Bt2389hWa545wWBTDFIwnVoGlCRl+nC8qrhn7Rs2rbyfbzUHNHMkV1wm9lgYnpRSLIjK0csL5HodDuprHFvxjnaK1Z1kDnpQJcy4VvRE00cQK7es+snA/px3NXccwdQw7EAjIIOCM7g7j7GvKvxLmPUuB/3LAf78ViFeiXvGYrVHeeRUGX0gsA0hz8qL3ZicDA9xRrYJkGTio+EcYScSdMECKVoSWBUllVSx0kZG7Y/ahXvZFljBjbpyqQSuGeOUjOHHhAB8wzud/rl/jY47fiFzLHJMtlxO5uAkTFW1xLGQTgj0jOTnbHg9qme1X02fD+PJNJNEMh7eXpPkNgnSGBDYwdm7Dt571Zg15IeIkySTmR4I149D1pI2C9OOXh8SDUSCNBd0U58GvUln0oTgsQCdK7s23YD3qtTgmlWXj52DWttc9Nwt5cJAg2xFrnMalznbZfGd9vrQsH4hB7lbcQyrrvZ7LW+kBDDbiVmbB7nOw9tzjtSGypU2N8jNOrMVKlSrMVKlSrMVKlSrMVKlSrMVQ3EnipWOKHQamzU8vRiWFMCnlc12lTIyt4twwTRPEwDJIjI6sMhlYYIIrG2vKlzCoiTifEFRAFRSto+lRsFBZCcAfWvRKY0QPcCiz0ZfbApyUzyGS5ubm9zby2oWUQx6I5GRmKmJVIbMakHxinf9HLpNhxPiIUdgy2cjAfV2jyf3ram3x8tIODswqVPNLbkKWKSERXt2IraK56TlbYyRSTuhZUGjGCFfJI/WAPNPk/DppIpYnvbxop5GllUxWeHlYgmT+XkNkA5HbFejm0B7UpFAGkAVu7dnm91yhJpjsnvuLXFvKCWLLayRRiJldUkkK6xkgYx7UNzry2yxXAju7kPxK6DLZaYDHNK7oG3069ComSc7BK9Pa1xuKgNlGXLlEEhAUvpGsqOy6u+PpTrKzi3F444WEkk8RcEpJBHI8moHICFVYa849J7/ashwfkueS0iWe7u4WLfEvbrHassUxmMwJLISXBIJ37ivSWsNvTXIU0bEVt9jt+PE+Z+GS273EU9zdZuLu2lhYxRGO/DSQrraTQdMseknTsMKCBg1qZ/wANjIZ83983xSJFcnRaDromdIOE8ZO43r0SS0V6nhtwoxgU415PK+bOVHjtbiaS4ubueaG1sYhMsC4Vr+F1UCNRk6q1PMnL4vgmHkgkhm60NxDgTQtuDoY9sg4PvWlvrZWA1KCVbUuQDpbBGoexwTv9afaW+kUXzjb2Y1eWbsf61v8A/h2J/wA9Oq9/w9kMc8P+kL7p3bSvcros8SvIAHJ/L2yAO2O1ek6B7UtA9qrE687ueQWbrql1dRQ3R1TQLHavG56SRn50J3WNaZZ8oXFnAVg4lxRliRjHD/CSsdK5EadRDjOMAZxXo+ge1cMQ9q2HXmFlyG72sEXxvEYo4zFcRwOllqt5Q3UAJCblWY+SKj4HyZcxXuuWRJYI7u5vElJJubiSWBYRrUKEQAAnbvtXqSwgeKXQHfFbG6nLZcLUtcrtKSpUqVZipUqVZipUqVZipVzNCS8UQP0gwaTQz6AQSqjAy39OScDP19qzOX9+qFVZgDIwRBndmO+APsKdNeJCgaRgoLKgyfmZiAqgeSSazPEbsymzdl0P8esZUjdGEM2VB8jbuNjio+O8WWe2fSrD4fiVnbnWuk9QXMBJAO4H5mP/ANqJf116b4ayx4jHOmuJg6kkZBzgg4Kn2II7UTWP5IuFjsld2SNA90zuxVFH8TLlmY7eO9ai0vVljWRM6XUMuRglT2OPqN/3qpdRy45cEUPfOwjcoQH0PoJGQG0nBI9s4qsHNkPTaR9aATvbIhRzLLKhwVWIAsT32x2GaqbrjEMwt7r+KX4iXoQoHkjQOjS/zUB0j5X2PfAHitrTjavOX71pYI3d45WZAxkiOUfPkHA/9hR9xgCsfy3xyK14dZNITmW2h6UUUbySzN0gzaI0BJ9yew8mreHmWKS3S6Y9OKRFkQSFVchvlXTndjsMDyam3srpsq0WQIpZiABkkkgAD3J8VHw65WZRIh1Iw1KfBU9jQF5fFpDCUOkxFlbGpXxs4P8ATjI2PfJx2qp5b4wsFnY6g38QkESsB6FJi1ZZuw2U/fFB6bmtnUBKsSAVJU4YAglTgHB9jgg/vWZ4fzfEesw+LYMkt3AJUOLqFFAb4b3XOPSd/UD2NVPLnN3XuDCRD/HI82bUOJbMhWQJcNpHqKx7OcHUCMYANVbBOHJusFe24oHmC+ZLaR42SN1TUHk+RACNTHY7ac+D9jVTw3j0cMTEG6kX41bLM5Z3ExKR7kj0Jn38/eq3mrm2Ka1uoVSQP8PxIAshUfw6AP385cbe2/mp8Gcba11llkU6lY6VJZDlGOO6nyKKWfGxqpTiKW0YLlVX0oi5AZ2OAsaL5JJAAFduuNOjSF7c9CNXczJIsjMFQNtCBqyTqH/hzW/wWVJx+6dYJHjZY2RNQd/kQAgsx2O2nPg/Y1PHxNY40aZ09XTQMpysjsQAE98k1kuaONp8LIczZveF3E8cZwYY0jgLswOPnPUUEZ9qN5jYC2g2AAu+Hhdhhc3EY29u9M7Ho1o7njkMZdXdVMSJJICcaY3YqH+2Qd/FGpIGGQQQdwRuCPfNee81OBJxDOMrw2z8DIBuJtv8VqrziyWsBkkzjZERBl5JGOlIo18sTgAf8qrU3hg6+4tFDjqOq5DsBnfSilmbHsAK5HxmJi6q6uY0WR9BDaUYEqcj3Ck15lecQLWFu8meo0HG9ZY6nyI5cqW84I/xWh4XgXF6AAoFjYHYAD+RNvt9qnqX9VxsbK/SaNZYmV45FDo6kFWUjYg1OxrJcnX0cHDLN5WWNPhbRcnYF3iXAAHcknt5Jq64xxxIIesyuVLRIAEbIMjhF1A/KMsO9VrneN3A/Lt/JIr9WSKVlmlT8r9GlyNDDAwwx2/yavKyfKTgLOdh/H3+o7DOLhhkn9qIbm4QM6Xkc0JRn0ypBNLbyxZOmQSIDp9OMhsYOfFbTeN3GkpVScb5ljgt+qskeqRCbYHU4mbRqGAu5XG5PYDvimcB5mjuINYfW8cUZnRVbqK5jDfy8Z33xjY+K2jpuaumlGcZGcZxkZx74qn5c4hJIr9WSKVlmlTMX6NLkaGGBhhjt/k1mbnmW3EyXmbwvLbxXKqANHQkdYUhJ0/JrcOd9iKtOSB6Ju2TxDiGSB3xdON/7VtVeFk1rqVKlS5o3asbxPlxhcSTwXNzamfSZUgFuY5GUaeoyyI3qxgZ+lax3qFsHvU8pq+PLpZG55alk0M9/fuYX60QC8PXTKEZQR+T7Ow323oLg/LUkgY3M19CGuYruWGSTh0izSqIn1s0cQIAaMLgEfJnzW3aLHakrDsR/io/10nyVlODcDF1wtbeYFRIZJARgSRE3DyxyKf0sMqRUknB7tGjRb/iDoxcSyMeG5iATKnDQEvk7d9u9XnA+DJaqUiLlS7Odbajljk49h9KtCAarE3n3rF3HLggRZnvLuJoZLmbrgWpkkefTrGgxFSTpwAq53IoPg/LrrbQy3M9yot2kvPhWFuIopPzW9RCa8hZTkau5NeidIMOw23H0NL4YY3Ax9a3S323HnCcL6VlZzST3NpPb8PS1EcCwO8hZEZogkkbEuWRRt7UXByuZLCzilaSCezSJkmhKiaGQJhgrEEYOSDsQcVs/hQzdhtnf2qG5AzgVKuussOD3B/1jfb/AO5w/f8A9CguJWQKWXDYJJQbd0kklQRu9vbxQOgZ9SlAzFwACN99tq1zsBXYkBPYd8n6n3rYPsrNWnJTJ0zHeXwMEZhgb+EzDCcakQdLAzpXfBPpAyBRcPJfS9VtPeW0jZ60qTLK10xOTJKJlZWf/ewCBt22rWQ4AokVfTBfl5MA3Iz6WU3t9pa4F2w02O9wHDiT+T31KDjtt2qk4hynNDDdvLKJ8w36WwCnrzS3jRrmXAVQcqoAUfqr1rQKje2B8Ci8TPm5RmOM8uC6ET9SW3mtmZoriAoJU1LpZQWBGlhjIIOcCgX5fncMp4hfFWBVho4eMqRgjPQ9jWxmwowPNRqoAos2ic7I8847ys0VnITcXVwYbK4tLWKUWwVetGsQUdONWJOlAMk1ecz2jyWLxInUJ6OtAFLtEsqGTp6tuppB0n3xjetFIAfApukdqcb7K88ltT8Lf9Fbno3K2sdv8ZrN1JNrCMNUn5hjGVxr7YbG1X/Gr5Ib+1muTptkguelI2ejFes6AM7dlJi1hSdt28mrbifCUnieF8hZBglSAw3zkHwdqKsbEKioM4VQoySTgDyfNEir8krCXnL8fwc00NxdTxpFfLaxOsIiL3KspMZEYdgWkwCSal5m4bqmYyx3bB7GO3tXsM5eYa9cU5U4ZclSOplMaq3l/wAJWaF4XzpkRkYj5gCMZB8H61zh/B1ijWMZKooVdRLHA9zT0n7mfnjmS2tJGiEslq0Ek8MAX1YgaJzEuwJUvqC/7uB4qtvL8Xam2t/jpevdwTyyXUMsMNjEkscjRqZFX/Z4CDJyx3rf/DgDFCSWgpxE5/xnOVrfXBMHXMc91fvg9nhluJMfsVP9jXDy7Og0R8Q4gsYGlUb4OUhe2nXJCWbb3JP1rSRxhe3+KczUYOu7rzLjvLstqqFJ76WGO0mtlKRW8ssGd1jKCPeJsaSwGoYGTirHg3Kr6YplvL6OZrSGBtKWQ0R4D9HBh7KxOM7j3rbyoGp1ugHtR0rvzXMYCTkCVXiRLhntlhht2+IVTNFFHcJMEi6aKDnpgZYkjNaXkiM9J2IwJLu9lT6xvcuVb9xv+9aYICNwKdFbhe1VOOd08vlvKZUtKlSqnJWSSVH1KhkkqLqVGqGiSnjBoLqVMklZkjAr2riXXvXGkqBsGjM8Hd8rWCSnXEngearYHK9qMiOo5Nbd7NmJcaV+tVksvv3qzkeqe/xW5T00qCSWpbeSquSUip7W4qZyNi+ikopHqrhkoyOSukQNDUmbAqBXqO5l8Cm3GkMLajmuSSVwnAoaWSphrrSVwyUM0u9NMlbWGLJREMlViy0TDJW1lvE1S0HBJRWqrSZK1CSSVJO9AyyUUpDJTGkodpaY0lTpEmSnxyUEZafHLW1lvE9EK1V8MlEq9UBGqlUBelSFBJJUXUqGSWourXLVjupUyS1XdWpo5a2sNaSo+pUDS1H1a2hbW0lWCPVJay1ZJJVQJJZKp76Sj5papb6WtaYFlkp0JoOSSpLeSuXlS4gnIpnF+NPHCzW6daYMi9PIGNW+rf2BzimQyVX8V5QtrpxLMhZxjcSSJ27HAOCfrVTYe18obzmy6RnVFhYx8RtbYh8gGCWBTnbfOsn+4q24Rxs/ES2twWMsSmZZWRUjmhJ/Tj+jIU5+9VVnyHZxSpKkREkbBlYySNuPJBOCd/NWVhyjbQSSTRxnqTKySFpJHDKxyy4YnANO6b0zxqOw50huJpo42UxwxxyCTPzhmdWOO43UfXf61FzBx/pQu0DI8qNHqQnOE6yJIf2BP70Ne8h2TADoKgBYgRs8Yy2M50kZ7CgG5Bsh/wBU3Yj+bKe4+9baf/P+j7jm2BJOnIZEbJALRPpcjvpIBJ/tUqcwxNcm1VsyhNZAxpHb05/qwwOPas8vJMGtkaNDB6Hjw83WEgBDan1bjfYVZWXAIIGDxRqrhSok7vgnJyx3O/vU7TZ8f9X6zfUVUcrczGaV7aXUZIgWEpTpiZeoVPox6SNthnYjesz/AKHmnkW3uJC0UOcOsMkTyKCNjIJMHO36d8HtWi4TyvBbdRrYGKSWMoXLu5Gc4PqPgnNMrXjx49re624lzHNCl0RHEBFA0to5lDm5Krl8x7YCkjzQdlx27l4kIp5ha2/8y1hSJCt/GIwSDMcnUCSdIx284qHhvL08rKL+SGWOOOWJEhjaJnWRNDF21HO3tj3qy4ZyBZW0qTwxMJI86GaWVwuRg7MSOxq5aizjOxrc5pHFPLdsIxFeXVuiqPU6xudOBnc6RmhuYeb47cJgq7y9NlUnA6LSKpcn7E4HnH0NS3/Jdm8sszwK7zkmQuWYE5ByFJwp2HaoOJcvW0xBkhRmCdMMR6gmCNIPcbE1NtM+v913hfFZZLi5jkCdOGRBEy51FWjD4YdvPf71zi/ECFWSOYIsUuJVVFlabGQYQO4bPt7UNZcGS0idLMLGznVmTXKC2MZPqyew81VpyVE41XZeed2LySa3jDMfZFIAAGwHsKNaTj+rCbmkM0DQ9RlZdc0IiQyLG4wrNlgVwQTgZzUvH+MXNuY5beFLi3AY3K6wkgGxDoTtsAe//wBiqPINl/sm/wCNN/8AKrq74ZFPD8PIpMXpGkMy7KQQMgj2H9q2tene2u8uczTSyRdRU6N0928DAMrrDHp6YcE/MdRNbJJKzPC+FrD0kiCiKFZAoOpnUtjsxP3zV4ktXKjln4ML0qFMtKlLOSSVF1KikkqLqVx1Y3qVNHJVf1Kljkp1hrSVH1KhaSoupW1ltayVZpJtVDay1Zxy7VUoSzSVS3slHzy1TXklFrQNI9SQSUMTTkbFQpcQSUdHJVPDJRkctXKlaJJT3koFJae0u1OsU8tAyyU6eWg5JKLWdaTemmSh2krnUqdIpZKJhkqsWSiIZK2svrWWjzJtVLay1YdXaukqUdzJVbLJU9zLVdLJU2mHmSmNJUJkoS4umBwoB7eDUXlisGyXIAJ9qUV8Nu+4J+wFVy3TblgPGPSfeurdN/SvbyGrdc/rdNXlvxVMHcnAUnbsCcUVb8YRiACSWOMYOR9TVNa3jYPoA9vS2D96JF9IPljX+zVX2cfVT032vTLSoQS0qrWUL1HSpVzJ1TJSpVmONR0qVLCrarNO1KlVQVBNVRd96VKimB6VKlUETFRkVKlVQCEqRu1KlVAHPQclKlU0oGptKlQSFEQ0qVZljbVYntXKVXEgLmq+SlSopQmmNSpVJKuxmlSrMPgotKVKqgONKlSpZ//Z"/>
          <p:cNvSpPr>
            <a:spLocks noChangeAspect="1" noChangeArrowheads="1"/>
          </p:cNvSpPr>
          <p:nvPr/>
        </p:nvSpPr>
        <p:spPr bwMode="auto">
          <a:xfrm>
            <a:off x="10182226" y="-884238"/>
            <a:ext cx="2466975" cy="1847851"/>
          </a:xfrm>
          <a:prstGeom prst="rect">
            <a:avLst/>
          </a:prstGeom>
          <a:noFill/>
        </p:spPr>
        <p:txBody>
          <a:bodyPr vert="horz" wrap="square" lIns="91440" tIns="45720" rIns="91440" bIns="45720" numCol="1" anchor="t" anchorCtr="0" compatLnSpc="1">
            <a:prstTxWarp prst="textNoShape">
              <a:avLst/>
            </a:prstTxWarp>
          </a:bodyPr>
          <a:lstStyle/>
          <a:p>
            <a:endParaRPr lang="ar-SA"/>
          </a:p>
        </p:txBody>
      </p:sp>
      <p:sp>
        <p:nvSpPr>
          <p:cNvPr id="1032" name="AutoShape 8" descr="data:image/jpg;base64,/9j/4AAQSkZJRgABAQAAAQABAAD/2wCEAAkGBhQQEBQQDxIPDxAQEA8PDw8PDw4PDw0PFRAVFBQQFRIXHCYeFxkjGRIVIC8gJCcpLiwsFR8xNTAqNSY3LCkBCQoKDgwOFw8PFykkHCQpLCkpKSopLCkvKSksKSwsKSwsKSksLCwsKSwsLCkpKSksKSwpLCkpKSwpLCwpLCwpKf/AABEIAMIBAwMBIgACEQEDEQH/xAAbAAABBQEBAAAAAAAAAAAAAAAEAAIDBQYBB//EAEAQAAIBAwIFAgQEBQAGCwAAAAECAwAEERIhBQYTMUEiURQyYXEHI0KBJDNSkaEVRVNik9EWQ0RlgpKjsdLh8f/EABgBAQEBAQEAAAAAAAAAAAAAAAECAAME/8QAIhEBAQEAAQQDAQEBAQAAAAAAAAERAhIhMVEDE0FhcTIj/9oADAMBAAIRAxEAPwDSyx0KRVpNFQEkdeauiKlXdNLTQXK6BTxHUiR0sfbx1YxxbVDbx1ZRRbVUiVVdRVXyLV3dRVWTR0WGBKVOK03FSSpAV3TU0cdLOxR0ZHFTIY6OjiqpADeKoHjqyeKoHjrMq5EplGTR0IwqS5SApVJCuTQw23jonpbV22iovpbVciVNdR0Hpq2uo6BMdFKBUpMlErHSaOghKVSmOmlKzGVLFHSSOioo6zOCOlRXTrtVgSzRVXyx1eTRVXSx702CK/p10R0SI66I6nCgEdSJFUwjqWOKnGS20VWMcW1Q20dWMce1XIlV3UVVc8VX91HVVcRUWGKpo6b06MeOmdOowh+nU8UVP6dERR1sZ2GKjo4qZDFR0cVXIAbxUPJFVo8dDyRVsComiqvmSruaOq24iqbFQABRdpHvUSR71YWkJ9j/AGqYVhbRbUX0tqVtHtRfT2rrIhS3cVV5iq7u46o+KxzaVNt0i6yBnSUuqyJpYadSgkHJU9v01Nio7INCs5BwiM5AGSQqljge+1QQcQikKKJIhJJHHMsRkQS9N1BDaM581Ww8kFz1Jbm7Ryzv04bhhDFrdmKJqBOn8xhuf1Ht4il/DWElC0ty7RFOnI8qmSERrhAh0dgAO/bSMYrKyexdlxRZ49caurGOWRY5VCH8tzHgnOMaxjOe29TvOqojt2doEGkqwBmkVFOQcact3+lNtOWxFE0QlnbUsqLK7K0sayNrYBiuD6sncHuaDXlbPoJEUccENvC0DMs4WOZZldnIxlWQYAGBqb+rYbsZdcwrEqBow1xJKkBtluIPyJWVmVZZeyZC7ZGTnYGtHbRnAyNJwMjOcHyM+azCfh7HpdPiL3TMAso66kSjJOG9G+7Mfua2Nrb4AG5wAMncnAxuaRcOEVcowRUqcSmmiqtmiq8mjqvlipoVoiroiosRV0RUYQ4iqWOKphFUscVbGSW8VWCJtUVvHU8vbAqvA8gZ2Bqvnjq4mttqrZ4iKi7PKuyueKmdKiyM0unW8gN0qIiip/SoiKKmRnYYqyPNHHrtLl4ltbv4NYZo2mt06sk0ktuwSRQp1AJJgbDyTnsK3MMdFpHVYNeW8O5/uUSOOSwvnVbYqZHt7ppzcKgCtIwXBVj3K7j60uSL24mkhEsF5aCC3ullhZZ/h5Myo0RDSklmwX87YG/ivUWiHtUTRfSnDrzK25uuVadruyu01gG0iSISIpVXBR5QcLkhCWP9R2wKg4Rxaea+lHRnjtJI9a9eCWMrMFjGcv2J9Q0g42BwN87m7EFy0ls4imMPTaWNlV1QuG05B2zgH7Z+tA8RMalIHUYlSXAZV6eiNVLBs7Yww/sfaoqprI3fHldvy4r5zb3B0tax9WCUK4VnEg2bC6/T75H1qoW+nit26NvxA3nWUpdvDcydaNS4EjRktob1YMZGk5yPGN/YwxiMdHpdFV9JjKdJVA8FfSAKPW5WNUch3V3jRTEhl+c7OdPZPJbtRDt8I15mWK2MkgHxEdnHdyW2tI3yyn0AMe+VYftjzVJxDn55HiMVlxREiuUldvhJfzoNMqMpXv8ArRsb/wCK18/AbWeZHmit5biNQ0ZdY2lRA2zDO4GfPvR9txKCSMyxywvErGMyLIhRXDadBbOM5wMfUV0Q83s+fLwuUuOHysGRmt5IIriPqtkhY3WQEReoEEswwN8b1acM46zQxG8j+GuJFncwfq0xNvpXJJOGT0gk71d2M0SSzQLB8KVL3L6ntvzdcjBp9COWUHSGywHze4qv5n4db3ECGfDIZI+lIsEdydUmylQyOApyDqxjbvippZZOaZLi/tnsoro2r4huXltplRh1HBwTlV0k51Ag5BBztjQcV5pjhRXRJLnVNNBpttMkqyRq+fywdWNUZXPjOTV3weNdJRAgEUjwehdIGg4xj/lt7VXcPs7ZkN/bW0XVnV3zpihllOTkM/gkqSc/vWZlX5ukMjyLa36hrcJEklpO0YnWVzqITcAo6/8Alx4qz4Lx+SSBpr23+EEaqxk6sckEoY4BUg5Xcjv796veC8Sju4zJHowHeN1DCQKynGCcDOQQfsfNVlne28kLW8Vs+hVlU2pihRWRJzC6hWYIRqye/j3oVl9Ky/5glt+tBawXF/OhEiOzJJDpky5UyKRgr8oTvjB7VtLRcqCRpJAJX+kkbiqDgvELWEwwRRx2wuVLQqhtyjyBirRZiYjV6e/Y9s5GK1kMVMTy7EIq5RXTpVWISyx0BLFVvIlBSx1rGACKuiKiRHXRHRhQCKpUjqUR1IkdIPjXAp0CZOTTX9hRUaYFHmnxEcyUBPFVo4oSZKqhUS22ai6ZFWTR00xVzvFWg1waLijprW3tUkeV71tzy2b4ERR08uc7V0nA+9S20W2T5qr6gntGJAe9C3nDuo8T6mUwuzgKdmJQrhv75o+S3BqBlK/UVvHkz+MSPw2SIk211eQF21PplVuoRJ1FzrU9mJP7nOaBl/D/AB/2y9bGrGtoXGGTQww0ZBBXAP2r0EsDQdxHU9MdPu5/ted8P/DyPS2ppYROoFxAjx6XIOd3VFONQDYGBnxirq44RcpGtrapHJbG1+FzJNLFLAfUpkBUHV6SvtuvjNaFIt6PtY604xr83K3uouG8hiFpLkT3Et5JbSQGaVwxJKgKcYwMaV8eP3qv4p+G2bL4W1XptPJDLdSGdz61UqzaWDa9mO2RuAc7V6Ai7U+r6Yn7ee7rze8/DaSIvNb3l09xICkjSSQKZEYguGfpMSPSNsePFEXXCbqKKO2tkieD4MWza5pI5IHxp6gZV9Xpx7bjxmt3MtCmOp6Ifu5XyzFxwm5hETWbQu6u7zpclwszOijXqTcEFSfrqNVsXIcoEam8ulCiVh03iWOB5M640jaM5Rg7dySMD3rdqlJkp6YJ8vKMPZ8pSWEBSwZZHM6Sstx6EdAmkpmNRp/Sc48U245KaZB1J5beRxcib4UqqOs83VeP1gnSG7VtDHTTHR0w/by8/rEWP4ZxxyRSGed+g+uNWFvgHqdQj0oCAWJOx81uoo6SR0RGlM4yJ5/Jy5/9EEpVPppVSDmFDSJRVRstIC9OuiOp9FLRQUQSnEYqXTUMu5xRezR23TJyaJpqLgU6mTGt0qhkSpq4RSAbJTenRLJXNFGFBopipqb6CpZ9tqQXSv1NRVQguo/QUWBUcEeBUtVxiaVcIrtKqAWa18igJgR3q4IoaePNRePpUvtWRAE1YW0dCtb43G1G2XbeiXvlaz9FClSpV0S4wqEpU9c01mRqlJkqQCliswYx1wpRBWmlaCiVKnRaSrT6QVKlSrMVKlSrM5ppYrtcJrMRoXBU570jljt4rokI2O4rnbq5MTJMDUlCTMoUuWCADJZiFAHuSaqpeOs0DS2wEqq5UMCMSIpHUePOzH5gM7EimUYNm46i3S2uGMjRPMTghVRSo74wSS3Ydsb96slbNY26vA3FLUnKB+H3b4f0suZrfCkHsfUBj3p8PN0tsDHfWt0WjJxcWtu1xBNGDtJ6N0OO6kbHtVaMa8imkgVT3HN9ukEVxrMiXGkWwiVpJLlmGQscY3JwDn2xviszNzOLm5tZfzrVFur2xdXZFLTdONkjkAyAGZCMZ7gb1q0bZRqbPgV1Rqb6CqnmHjnwVq05RpNJRSFxsWYKCx8LkjNC8e54ishKoSW4kt1V51hXKW4bGnqyH0pnIONzg9qiRVrVUqiimzVDxHnaKN+miSzETxW8kiLiCGV5FTS0h2LAt2Gf2roho6B4zxdLWF55MlUXOFBYk+Bt2389hWa545wWBTDFIwnVoGlCRl+nC8qrhn7Rs2rbyfbzUHNHMkV1wm9lgYnpRSLIjK0csL5HodDuprHFvxjnaK1Z1kDnpQJcy4VvRE00cQK7es+snA/px3NXccwdQw7EAjIIOCM7g7j7GvKvxLmPUuB/3LAf78ViFeiXvGYrVHeeRUGX0gsA0hz8qL3ZicDA9xRrYJkGTio+EcYScSdMECKVoSWBUllVSx0kZG7Y/ahXvZFljBjbpyqQSuGeOUjOHHhAB8wzud/rl/jY47fiFzLHJMtlxO5uAkTFW1xLGQTgj0jOTnbHg9qme1X02fD+PJNJNEMh7eXpPkNgnSGBDYwdm7Dt571Zg15IeIkySTmR4I149D1pI2C9OOXh8SDUSCNBd0U58GvUln0oTgsQCdK7s23YD3qtTgmlWXj52DWttc9Nwt5cJAg2xFrnMalznbZfGd9vrQsH4hB7lbcQyrrvZ7LW+kBDDbiVmbB7nOw9tzjtSGypU2N8jNOrMVKlSrMVKlSrMVKlSrMVKlSrMVQ3EnipWOKHQamzU8vRiWFMCnlc12lTIyt4twwTRPEwDJIjI6sMhlYYIIrG2vKlzCoiTifEFRAFRSto+lRsFBZCcAfWvRKY0QPcCiz0ZfbApyUzyGS5ubm9zby2oWUQx6I5GRmKmJVIbMakHxinf9HLpNhxPiIUdgy2cjAfV2jyf3ram3x8tIODswqVPNLbkKWKSERXt2IraK56TlbYyRSTuhZUGjGCFfJI/WAPNPk/DppIpYnvbxop5GllUxWeHlYgmT+XkNkA5HbFejm0B7UpFAGkAVu7dnm91yhJpjsnvuLXFvKCWLLayRRiJldUkkK6xkgYx7UNzry2yxXAju7kPxK6DLZaYDHNK7oG3069ComSc7BK9Pa1xuKgNlGXLlEEhAUvpGsqOy6u+PpTrKzi3F444WEkk8RcEpJBHI8moHICFVYa849J7/ashwfkueS0iWe7u4WLfEvbrHassUxmMwJLISXBIJ37ivSWsNvTXIU0bEVt9jt+PE+Z+GS273EU9zdZuLu2lhYxRGO/DSQrraTQdMseknTsMKCBg1qZ/wANjIZ83983xSJFcnRaDromdIOE8ZO43r0SS0V6nhtwoxgU415PK+bOVHjtbiaS4ubueaG1sYhMsC4Vr+F1UCNRk6q1PMnL4vgmHkgkhm60NxDgTQtuDoY9sg4PvWlvrZWA1KCVbUuQDpbBGoexwTv9afaW+kUXzjb2Y1eWbsf61v8A/h2J/wA9Oq9/w9kMc8P+kL7p3bSvcros8SvIAHJ/L2yAO2O1ek6B7UtA9qrE687ueQWbrql1dRQ3R1TQLHavG56SRn50J3WNaZZ8oXFnAVg4lxRliRjHD/CSsdK5EadRDjOMAZxXo+ge1cMQ9q2HXmFlyG72sEXxvEYo4zFcRwOllqt5Q3UAJCblWY+SKj4HyZcxXuuWRJYI7u5vElJJubiSWBYRrUKEQAAnbvtXqSwgeKXQHfFbG6nLZcLUtcrtKSpUqVZipUqVZipUqVZipVzNCS8UQP0gwaTQz6AQSqjAy39OScDP19qzOX9+qFVZgDIwRBndmO+APsKdNeJCgaRgoLKgyfmZiAqgeSSazPEbsymzdl0P8esZUjdGEM2VB8jbuNjio+O8WWe2fSrD4fiVnbnWuk9QXMBJAO4H5mP/ANqJf116b4ayx4jHOmuJg6kkZBzgg4Kn2II7UTWP5IuFjsld2SNA90zuxVFH8TLlmY7eO9ai0vVljWRM6XUMuRglT2OPqN/3qpdRy45cEUPfOwjcoQH0PoJGQG0nBI9s4qsHNkPTaR9aATvbIhRzLLKhwVWIAsT32x2GaqbrjEMwt7r+KX4iXoQoHkjQOjS/zUB0j5X2PfAHitrTjavOX71pYI3d45WZAxkiOUfPkHA/9hR9xgCsfy3xyK14dZNITmW2h6UUUbySzN0gzaI0BJ9yew8mreHmWKS3S6Y9OKRFkQSFVchvlXTndjsMDyam3srpsq0WQIpZiABkkkgAD3J8VHw65WZRIh1Iw1KfBU9jQF5fFpDCUOkxFlbGpXxs4P8ATjI2PfJx2qp5b4wsFnY6g38QkESsB6FJi1ZZuw2U/fFB6bmtnUBKsSAVJU4YAglTgHB9jgg/vWZ4fzfEesw+LYMkt3AJUOLqFFAb4b3XOPSd/UD2NVPLnN3XuDCRD/HI82bUOJbMhWQJcNpHqKx7OcHUCMYANVbBOHJusFe24oHmC+ZLaR42SN1TUHk+RACNTHY7ac+D9jVTw3j0cMTEG6kX41bLM5Z3ExKR7kj0Jn38/eq3mrm2Ka1uoVSQP8PxIAshUfw6AP385cbe2/mp8Gcba11llkU6lY6VJZDlGOO6nyKKWfGxqpTiKW0YLlVX0oi5AZ2OAsaL5JJAAFduuNOjSF7c9CNXczJIsjMFQNtCBqyTqH/hzW/wWVJx+6dYJHjZY2RNQd/kQAgsx2O2nPg/Y1PHxNY40aZ09XTQMpysjsQAE98k1kuaONp8LIczZveF3E8cZwYY0jgLswOPnPUUEZ9qN5jYC2g2AAu+Hhdhhc3EY29u9M7Ho1o7njkMZdXdVMSJJICcaY3YqH+2Qd/FGpIGGQQQdwRuCPfNee81OBJxDOMrw2z8DIBuJtv8VqrziyWsBkkzjZERBl5JGOlIo18sTgAf8qrU3hg6+4tFDjqOq5DsBnfSilmbHsAK5HxmJi6q6uY0WR9BDaUYEqcj3Ck15lecQLWFu8meo0HG9ZY6nyI5cqW84I/xWh4XgXF6AAoFjYHYAD+RNvt9qnqX9VxsbK/SaNZYmV45FDo6kFWUjYg1OxrJcnX0cHDLN5WWNPhbRcnYF3iXAAHcknt5Jq64xxxIIesyuVLRIAEbIMjhF1A/KMsO9VrneN3A/Lt/JIr9WSKVlmlT8r9GlyNDDAwwx2/yavKyfKTgLOdh/H3+o7DOLhhkn9qIbm4QM6Xkc0JRn0ypBNLbyxZOmQSIDp9OMhsYOfFbTeN3GkpVScb5ljgt+qskeqRCbYHU4mbRqGAu5XG5PYDvimcB5mjuINYfW8cUZnRVbqK5jDfy8Z33xjY+K2jpuaumlGcZGcZxkZx74qn5c4hJIr9WSKVlmlTMX6NLkaGGBhhjt/k1mbnmW3EyXmbwvLbxXKqANHQkdYUhJ0/JrcOd9iKtOSB6Ju2TxDiGSB3xdON/7VtVeFk1rqVKlS5o3asbxPlxhcSTwXNzamfSZUgFuY5GUaeoyyI3qxgZ+lax3qFsHvU8pq+PLpZG55alk0M9/fuYX60QC8PXTKEZQR+T7Ow323oLg/LUkgY3M19CGuYruWGSTh0izSqIn1s0cQIAaMLgEfJnzW3aLHakrDsR/io/10nyVlODcDF1wtbeYFRIZJARgSRE3DyxyKf0sMqRUknB7tGjRb/iDoxcSyMeG5iATKnDQEvk7d9u9XnA+DJaqUiLlS7Odbajljk49h9KtCAarE3n3rF3HLggRZnvLuJoZLmbrgWpkkefTrGgxFSTpwAq53IoPg/LrrbQy3M9yot2kvPhWFuIopPzW9RCa8hZTkau5NeidIMOw23H0NL4YY3Ax9a3S323HnCcL6VlZzST3NpPb8PS1EcCwO8hZEZogkkbEuWRRt7UXByuZLCzilaSCezSJkmhKiaGQJhgrEEYOSDsQcVs/hQzdhtnf2qG5AzgVKuussOD3B/1jfb/AO5w/f8A9CguJWQKWXDYJJQbd0kklQRu9vbxQOgZ9SlAzFwACN99tq1zsBXYkBPYd8n6n3rYPsrNWnJTJ0zHeXwMEZhgb+EzDCcakQdLAzpXfBPpAyBRcPJfS9VtPeW0jZ60qTLK10xOTJKJlZWf/ewCBt22rWQ4AokVfTBfl5MA3Iz6WU3t9pa4F2w02O9wHDiT+T31KDjtt2qk4hynNDDdvLKJ8w36WwCnrzS3jRrmXAVQcqoAUfqr1rQKje2B8Ci8TPm5RmOM8uC6ET9SW3mtmZoriAoJU1LpZQWBGlhjIIOcCgX5fncMp4hfFWBVho4eMqRgjPQ9jWxmwowPNRqoAos2ic7I8847ys0VnITcXVwYbK4tLWKUWwVetGsQUdONWJOlAMk1ecz2jyWLxInUJ6OtAFLtEsqGTp6tuppB0n3xjetFIAfApukdqcb7K88ltT8Lf9Fbno3K2sdv8ZrN1JNrCMNUn5hjGVxr7YbG1X/Gr5Ib+1muTptkguelI2ejFes6AM7dlJi1hSdt28mrbifCUnieF8hZBglSAw3zkHwdqKsbEKioM4VQoySTgDyfNEir8krCXnL8fwc00NxdTxpFfLaxOsIiL3KspMZEYdgWkwCSal5m4bqmYyx3bB7GO3tXsM5eYa9cU5U4ZclSOplMaq3l/wAJWaF4XzpkRkYj5gCMZB8H61zh/B1ijWMZKooVdRLHA9zT0n7mfnjmS2tJGiEslq0Ek8MAX1YgaJzEuwJUvqC/7uB4qtvL8Xam2t/jpevdwTyyXUMsMNjEkscjRqZFX/Z4CDJyx3rf/DgDFCSWgpxE5/xnOVrfXBMHXMc91fvg9nhluJMfsVP9jXDy7Og0R8Q4gsYGlUb4OUhe2nXJCWbb3JP1rSRxhe3+KczUYOu7rzLjvLstqqFJ76WGO0mtlKRW8ssGd1jKCPeJsaSwGoYGTirHg3Kr6YplvL6OZrSGBtKWQ0R4D9HBh7KxOM7j3rbyoGp1ugHtR0rvzXMYCTkCVXiRLhntlhht2+IVTNFFHcJMEi6aKDnpgZYkjNaXkiM9J2IwJLu9lT6xvcuVb9xv+9aYICNwKdFbhe1VOOd08vlvKZUtKlSqnJWSSVH1KhkkqLqVGqGiSnjBoLqVMklZkjAr2riXXvXGkqBsGjM8Hd8rWCSnXEngearYHK9qMiOo5Nbd7NmJcaV+tVksvv3qzkeqe/xW5T00qCSWpbeSquSUip7W4qZyNi+ikopHqrhkoyOSukQNDUmbAqBXqO5l8Cm3GkMLajmuSSVwnAoaWSphrrSVwyUM0u9NMlbWGLJREMlViy0TDJW1lvE1S0HBJRWqrSZK1CSSVJO9AyyUUpDJTGkodpaY0lTpEmSnxyUEZafHLW1lvE9EK1V8MlEq9UBGqlUBelSFBJJUXUqGSWourXLVjupUyS1XdWpo5a2sNaSo+pUDS1H1a2hbW0lWCPVJay1ZJJVQJJZKp76Sj5papb6WtaYFlkp0JoOSSpLeSuXlS4gnIpnF+NPHCzW6daYMi9PIGNW+rf2BzimQyVX8V5QtrpxLMhZxjcSSJ27HAOCfrVTYe18obzmy6RnVFhYx8RtbYh8gGCWBTnbfOsn+4q24Rxs/ES2twWMsSmZZWRUjmhJ/Tj+jIU5+9VVnyHZxSpKkREkbBlYySNuPJBOCd/NWVhyjbQSSTRxnqTKySFpJHDKxyy4YnANO6b0zxqOw50huJpo42UxwxxyCTPzhmdWOO43UfXf61FzBx/pQu0DI8qNHqQnOE6yJIf2BP70Ne8h2TADoKgBYgRs8Yy2M50kZ7CgG5Bsh/wBU3Yj+bKe4+9baf/P+j7jm2BJOnIZEbJALRPpcjvpIBJ/tUqcwxNcm1VsyhNZAxpHb05/qwwOPas8vJMGtkaNDB6Hjw83WEgBDan1bjfYVZWXAIIGDxRqrhSok7vgnJyx3O/vU7TZ8f9X6zfUVUcrczGaV7aXUZIgWEpTpiZeoVPox6SNthnYjesz/AKHmnkW3uJC0UOcOsMkTyKCNjIJMHO36d8HtWi4TyvBbdRrYGKSWMoXLu5Gc4PqPgnNMrXjx49re624lzHNCl0RHEBFA0to5lDm5Krl8x7YCkjzQdlx27l4kIp5ha2/8y1hSJCt/GIwSDMcnUCSdIx284qHhvL08rKL+SGWOOOWJEhjaJnWRNDF21HO3tj3qy4ZyBZW0qTwxMJI86GaWVwuRg7MSOxq5aizjOxrc5pHFPLdsIxFeXVuiqPU6xudOBnc6RmhuYeb47cJgq7y9NlUnA6LSKpcn7E4HnH0NS3/Jdm8sszwK7zkmQuWYE5ByFJwp2HaoOJcvW0xBkhRmCdMMR6gmCNIPcbE1NtM+v913hfFZZLi5jkCdOGRBEy51FWjD4YdvPf71zi/ECFWSOYIsUuJVVFlabGQYQO4bPt7UNZcGS0idLMLGznVmTXKC2MZPqyew81VpyVE41XZeed2LySa3jDMfZFIAAGwHsKNaTj+rCbmkM0DQ9RlZdc0IiQyLG4wrNlgVwQTgZzUvH+MXNuY5beFLi3AY3K6wkgGxDoTtsAe//wBiqPINl/sm/wCNN/8AKrq74ZFPD8PIpMXpGkMy7KQQMgj2H9q2tene2u8uczTSyRdRU6N0928DAMrrDHp6YcE/MdRNbJJKzPC+FrD0kiCiKFZAoOpnUtjsxP3zV4ktXKjln4ML0qFMtKlLOSSVF1KikkqLqVx1Y3qVNHJVf1Kljkp1hrSVH1KhaSoupW1ltayVZpJtVDay1Zxy7VUoSzSVS3slHzy1TXklFrQNI9SQSUMTTkbFQpcQSUdHJVPDJRkctXKlaJJT3koFJae0u1OsU8tAyyU6eWg5JKLWdaTemmSh2krnUqdIpZKJhkqsWSiIZK2svrWWjzJtVLay1YdXaukqUdzJVbLJU9zLVdLJU2mHmSmNJUJkoS4umBwoB7eDUXlisGyXIAJ9qUV8Nu+4J+wFVy3TblgPGPSfeurdN/SvbyGrdc/rdNXlvxVMHcnAUnbsCcUVb8YRiACSWOMYOR9TVNa3jYPoA9vS2D96JF9IPljX+zVX2cfVT032vTLSoQS0qrWUL1HSpVzJ1TJSpVmONR0qVLCrarNO1KlVQVBNVRd96VKimB6VKlUETFRkVKlVQCEqRu1KlVAHPQclKlU0oGptKlQSFEQ0qVZljbVYntXKVXEgLmq+SlSopQmmNSpVJKuxmlSrMPgotKVKqgONKlSpZ//Z"/>
          <p:cNvSpPr>
            <a:spLocks noChangeAspect="1" noChangeArrowheads="1"/>
          </p:cNvSpPr>
          <p:nvPr/>
        </p:nvSpPr>
        <p:spPr bwMode="auto">
          <a:xfrm>
            <a:off x="10291764" y="-647700"/>
            <a:ext cx="1819275" cy="1362075"/>
          </a:xfrm>
          <a:prstGeom prst="rect">
            <a:avLst/>
          </a:prstGeom>
          <a:noFill/>
        </p:spPr>
        <p:txBody>
          <a:bodyPr vert="horz" wrap="square" lIns="91440" tIns="45720" rIns="91440" bIns="45720" numCol="1" anchor="t" anchorCtr="0" compatLnSpc="1">
            <a:prstTxWarp prst="textNoShape">
              <a:avLst/>
            </a:prstTxWarp>
          </a:bodyPr>
          <a:lstStyle/>
          <a:p>
            <a:endParaRPr lang="ar-SA"/>
          </a:p>
        </p:txBody>
      </p:sp>
      <p:sp>
        <p:nvSpPr>
          <p:cNvPr id="1034" name="AutoShape 10" descr="data:image/jpg;base64,/9j/4AAQSkZJRgABAQAAAQABAAD/2wCEAAkGBhQQEBQQDxIPDxAQEA8PDw8PDw4PDw0PFRAVFBQQFRIXHCYeFxkjGRIVIC8gJCcpLiwsFR8xNTAqNSY3LCkBCQoKDgwOFw8PFykkHCQpLCkpKSopLCkvKSksKSwsKSwsKSksLCwsKSwsLCkpKSksKSwpLCkpKSwpLCwpLCwpKf/AABEIAMIBAwMBIgACEQEDEQH/xAAbAAABBQEBAAAAAAAAAAAAAAAEAAIDBQYBB//EAEAQAAIBAwIFAgQEBQAGCwAAAAECAwAEERIhBQYTMUEiURQyYXEHI0KBJDNSkaEVRVNik9EWQ0RlgpKjsdLh8f/EABgBAQEBAQEAAAAAAAAAAAAAAAECAAME/8QAIhEBAQEAAQQDAQEBAQAAAAAAAAERAhIhMVEDE0FhcTIj/9oADAMBAAIRAxEAPwDSyx0KRVpNFQEkdeauiKlXdNLTQXK6BTxHUiR0sfbx1YxxbVDbx1ZRRbVUiVVdRVXyLV3dRVWTR0WGBKVOK03FSSpAV3TU0cdLOxR0ZHFTIY6OjiqpADeKoHjqyeKoHjrMq5EplGTR0IwqS5SApVJCuTQw23jonpbV22iovpbVciVNdR0Hpq2uo6BMdFKBUpMlErHSaOghKVSmOmlKzGVLFHSSOioo6zOCOlRXTrtVgSzRVXyx1eTRVXSx702CK/p10R0SI66I6nCgEdSJFUwjqWOKnGS20VWMcW1Q20dWMce1XIlV3UVVc8VX91HVVcRUWGKpo6b06MeOmdOowh+nU8UVP6dERR1sZ2GKjo4qZDFR0cVXIAbxUPJFVo8dDyRVsComiqvmSruaOq24iqbFQABRdpHvUSR71YWkJ9j/AGqYVhbRbUX0tqVtHtRfT2rrIhS3cVV5iq7u46o+KxzaVNt0i6yBnSUuqyJpYadSgkHJU9v01Nio7INCs5BwiM5AGSQqljge+1QQcQikKKJIhJJHHMsRkQS9N1BDaM581Ww8kFz1Jbm7Ryzv04bhhDFrdmKJqBOn8xhuf1Ht4il/DWElC0ty7RFOnI8qmSERrhAh0dgAO/bSMYrKyexdlxRZ49caurGOWRY5VCH8tzHgnOMaxjOe29TvOqojt2doEGkqwBmkVFOQcact3+lNtOWxFE0QlnbUsqLK7K0sayNrYBiuD6sncHuaDXlbPoJEUccENvC0DMs4WOZZldnIxlWQYAGBqb+rYbsZdcwrEqBow1xJKkBtluIPyJWVmVZZeyZC7ZGTnYGtHbRnAyNJwMjOcHyM+azCfh7HpdPiL3TMAso66kSjJOG9G+7Mfua2Nrb4AG5wAMncnAxuaRcOEVcowRUqcSmmiqtmiq8mjqvlipoVoiroiosRV0RUYQ4iqWOKphFUscVbGSW8VWCJtUVvHU8vbAqvA8gZ2Bqvnjq4mttqrZ4iKi7PKuyueKmdKiyM0unW8gN0qIiip/SoiKKmRnYYqyPNHHrtLl4ltbv4NYZo2mt06sk0ktuwSRQp1AJJgbDyTnsK3MMdFpHVYNeW8O5/uUSOOSwvnVbYqZHt7ppzcKgCtIwXBVj3K7j60uSL24mkhEsF5aCC3ullhZZ/h5Myo0RDSklmwX87YG/ivUWiHtUTRfSnDrzK25uuVadruyu01gG0iSISIpVXBR5QcLkhCWP9R2wKg4Rxaea+lHRnjtJI9a9eCWMrMFjGcv2J9Q0g42BwN87m7EFy0ls4imMPTaWNlV1QuG05B2zgH7Z+tA8RMalIHUYlSXAZV6eiNVLBs7Yww/sfaoqprI3fHldvy4r5zb3B0tax9WCUK4VnEg2bC6/T75H1qoW+nit26NvxA3nWUpdvDcydaNS4EjRktob1YMZGk5yPGN/YwxiMdHpdFV9JjKdJVA8FfSAKPW5WNUch3V3jRTEhl+c7OdPZPJbtRDt8I15mWK2MkgHxEdnHdyW2tI3yyn0AMe+VYftjzVJxDn55HiMVlxREiuUldvhJfzoNMqMpXv8ArRsb/wCK18/AbWeZHmit5biNQ0ZdY2lRA2zDO4GfPvR9txKCSMyxywvErGMyLIhRXDadBbOM5wMfUV0Q83s+fLwuUuOHysGRmt5IIriPqtkhY3WQEReoEEswwN8b1acM46zQxG8j+GuJFncwfq0xNvpXJJOGT0gk71d2M0SSzQLB8KVL3L6ntvzdcjBp9COWUHSGywHze4qv5n4db3ECGfDIZI+lIsEdydUmylQyOApyDqxjbvippZZOaZLi/tnsoro2r4huXltplRh1HBwTlV0k51Ag5BBztjQcV5pjhRXRJLnVNNBpttMkqyRq+fywdWNUZXPjOTV3weNdJRAgEUjwehdIGg4xj/lt7VXcPs7ZkN/bW0XVnV3zpihllOTkM/gkqSc/vWZlX5ukMjyLa36hrcJEklpO0YnWVzqITcAo6/8Alx4qz4Lx+SSBpr23+EEaqxk6sckEoY4BUg5Xcjv796veC8Sju4zJHowHeN1DCQKynGCcDOQQfsfNVlne28kLW8Vs+hVlU2pihRWRJzC6hWYIRqye/j3oVl9Ky/5glt+tBawXF/OhEiOzJJDpky5UyKRgr8oTvjB7VtLRcqCRpJAJX+kkbiqDgvELWEwwRRx2wuVLQqhtyjyBirRZiYjV6e/Y9s5GK1kMVMTy7EIq5RXTpVWISyx0BLFVvIlBSx1rGACKuiKiRHXRHRhQCKpUjqUR1IkdIPjXAp0CZOTTX9hRUaYFHmnxEcyUBPFVo4oSZKqhUS22ai6ZFWTR00xVzvFWg1waLijprW3tUkeV71tzy2b4ERR08uc7V0nA+9S20W2T5qr6gntGJAe9C3nDuo8T6mUwuzgKdmJQrhv75o+S3BqBlK/UVvHkz+MSPw2SIk211eQF21PplVuoRJ1FzrU9mJP7nOaBl/D/AB/2y9bGrGtoXGGTQww0ZBBXAP2r0EsDQdxHU9MdPu5/ted8P/DyPS2ppYROoFxAjx6XIOd3VFONQDYGBnxirq44RcpGtrapHJbG1+FzJNLFLAfUpkBUHV6SvtuvjNaFIt6PtY604xr83K3uouG8hiFpLkT3Et5JbSQGaVwxJKgKcYwMaV8eP3qv4p+G2bL4W1XptPJDLdSGdz61UqzaWDa9mO2RuAc7V6Ai7U+r6Yn7ee7rze8/DaSIvNb3l09xICkjSSQKZEYguGfpMSPSNsePFEXXCbqKKO2tkieD4MWza5pI5IHxp6gZV9Xpx7bjxmt3MtCmOp6Ifu5XyzFxwm5hETWbQu6u7zpclwszOijXqTcEFSfrqNVsXIcoEam8ulCiVh03iWOB5M640jaM5Rg7dySMD3rdqlJkp6YJ8vKMPZ8pSWEBSwZZHM6Sstx6EdAmkpmNRp/Sc48U245KaZB1J5beRxcib4UqqOs83VeP1gnSG7VtDHTTHR0w/by8/rEWP4ZxxyRSGed+g+uNWFvgHqdQj0oCAWJOx81uoo6SR0RGlM4yJ5/Jy5/9EEpVPppVSDmFDSJRVRstIC9OuiOp9FLRQUQSnEYqXTUMu5xRezR23TJyaJpqLgU6mTGt0qhkSpq4RSAbJTenRLJXNFGFBopipqb6CpZ9tqQXSv1NRVQguo/QUWBUcEeBUtVxiaVcIrtKqAWa18igJgR3q4IoaePNRePpUvtWRAE1YW0dCtb43G1G2XbeiXvlaz9FClSpV0S4wqEpU9c01mRqlJkqQCliswYx1wpRBWmlaCiVKnRaSrT6QVKlSrMVKlSrM5ppYrtcJrMRoXBU570jljt4rokI2O4rnbq5MTJMDUlCTMoUuWCADJZiFAHuSaqpeOs0DS2wEqq5UMCMSIpHUePOzH5gM7EimUYNm46i3S2uGMjRPMTghVRSo74wSS3Ydsb96slbNY26vA3FLUnKB+H3b4f0suZrfCkHsfUBj3p8PN0tsDHfWt0WjJxcWtu1xBNGDtJ6N0OO6kbHtVaMa8imkgVT3HN9ukEVxrMiXGkWwiVpJLlmGQscY3JwDn2xviszNzOLm5tZfzrVFur2xdXZFLTdONkjkAyAGZCMZ7gb1q0bZRqbPgV1Rqb6CqnmHjnwVq05RpNJRSFxsWYKCx8LkjNC8e54ishKoSW4kt1V51hXKW4bGnqyH0pnIONzg9qiRVrVUqiimzVDxHnaKN+miSzETxW8kiLiCGV5FTS0h2LAt2Gf2roho6B4zxdLWF55MlUXOFBYk+Bt2389hWa545wWBTDFIwnVoGlCRl+nC8qrhn7Rs2rbyfbzUHNHMkV1wm9lgYnpRSLIjK0csL5HodDuprHFvxjnaK1Z1kDnpQJcy4VvRE00cQK7es+snA/px3NXccwdQw7EAjIIOCM7g7j7GvKvxLmPUuB/3LAf78ViFeiXvGYrVHeeRUGX0gsA0hz8qL3ZicDA9xRrYJkGTio+EcYScSdMECKVoSWBUllVSx0kZG7Y/ahXvZFljBjbpyqQSuGeOUjOHHhAB8wzud/rl/jY47fiFzLHJMtlxO5uAkTFW1xLGQTgj0jOTnbHg9qme1X02fD+PJNJNEMh7eXpPkNgnSGBDYwdm7Dt571Zg15IeIkySTmR4I149D1pI2C9OOXh8SDUSCNBd0U58GvUln0oTgsQCdK7s23YD3qtTgmlWXj52DWttc9Nwt5cJAg2xFrnMalznbZfGd9vrQsH4hB7lbcQyrrvZ7LW+kBDDbiVmbB7nOw9tzjtSGypU2N8jNOrMVKlSrMVKlSrMVKlSrMVKlSrMVQ3EnipWOKHQamzU8vRiWFMCnlc12lTIyt4twwTRPEwDJIjI6sMhlYYIIrG2vKlzCoiTifEFRAFRSto+lRsFBZCcAfWvRKY0QPcCiz0ZfbApyUzyGS5ubm9zby2oWUQx6I5GRmKmJVIbMakHxinf9HLpNhxPiIUdgy2cjAfV2jyf3ram3x8tIODswqVPNLbkKWKSERXt2IraK56TlbYyRSTuhZUGjGCFfJI/WAPNPk/DppIpYnvbxop5GllUxWeHlYgmT+XkNkA5HbFejm0B7UpFAGkAVu7dnm91yhJpjsnvuLXFvKCWLLayRRiJldUkkK6xkgYx7UNzry2yxXAju7kPxK6DLZaYDHNK7oG3069ComSc7BK9Pa1xuKgNlGXLlEEhAUvpGsqOy6u+PpTrKzi3F444WEkk8RcEpJBHI8moHICFVYa849J7/ashwfkueS0iWe7u4WLfEvbrHassUxmMwJLISXBIJ37ivSWsNvTXIU0bEVt9jt+PE+Z+GS273EU9zdZuLu2lhYxRGO/DSQrraTQdMseknTsMKCBg1qZ/wANjIZ83983xSJFcnRaDromdIOE8ZO43r0SS0V6nhtwoxgU415PK+bOVHjtbiaS4ubueaG1sYhMsC4Vr+F1UCNRk6q1PMnL4vgmHkgkhm60NxDgTQtuDoY9sg4PvWlvrZWA1KCVbUuQDpbBGoexwTv9afaW+kUXzjb2Y1eWbsf61v8A/h2J/wA9Oq9/w9kMc8P+kL7p3bSvcros8SvIAHJ/L2yAO2O1ek6B7UtA9qrE687ueQWbrql1dRQ3R1TQLHavG56SRn50J3WNaZZ8oXFnAVg4lxRliRjHD/CSsdK5EadRDjOMAZxXo+ge1cMQ9q2HXmFlyG72sEXxvEYo4zFcRwOllqt5Q3UAJCblWY+SKj4HyZcxXuuWRJYI7u5vElJJubiSWBYRrUKEQAAnbvtXqSwgeKXQHfFbG6nLZcLUtcrtKSpUqVZipUqVZipUqVZipVzNCS8UQP0gwaTQz6AQSqjAy39OScDP19qzOX9+qFVZgDIwRBndmO+APsKdNeJCgaRgoLKgyfmZiAqgeSSazPEbsymzdl0P8esZUjdGEM2VB8jbuNjio+O8WWe2fSrD4fiVnbnWuk9QXMBJAO4H5mP/ANqJf116b4ayx4jHOmuJg6kkZBzgg4Kn2II7UTWP5IuFjsld2SNA90zuxVFH8TLlmY7eO9ai0vVljWRM6XUMuRglT2OPqN/3qpdRy45cEUPfOwjcoQH0PoJGQG0nBI9s4qsHNkPTaR9aATvbIhRzLLKhwVWIAsT32x2GaqbrjEMwt7r+KX4iXoQoHkjQOjS/zUB0j5X2PfAHitrTjavOX71pYI3d45WZAxkiOUfPkHA/9hR9xgCsfy3xyK14dZNITmW2h6UUUbySzN0gzaI0BJ9yew8mreHmWKS3S6Y9OKRFkQSFVchvlXTndjsMDyam3srpsq0WQIpZiABkkkgAD3J8VHw65WZRIh1Iw1KfBU9jQF5fFpDCUOkxFlbGpXxs4P8ATjI2PfJx2qp5b4wsFnY6g38QkESsB6FJi1ZZuw2U/fFB6bmtnUBKsSAVJU4YAglTgHB9jgg/vWZ4fzfEesw+LYMkt3AJUOLqFFAb4b3XOPSd/UD2NVPLnN3XuDCRD/HI82bUOJbMhWQJcNpHqKx7OcHUCMYANVbBOHJusFe24oHmC+ZLaR42SN1TUHk+RACNTHY7ac+D9jVTw3j0cMTEG6kX41bLM5Z3ExKR7kj0Jn38/eq3mrm2Ka1uoVSQP8PxIAshUfw6AP385cbe2/mp8Gcba11llkU6lY6VJZDlGOO6nyKKWfGxqpTiKW0YLlVX0oi5AZ2OAsaL5JJAAFduuNOjSF7c9CNXczJIsjMFQNtCBqyTqH/hzW/wWVJx+6dYJHjZY2RNQd/kQAgsx2O2nPg/Y1PHxNY40aZ09XTQMpysjsQAE98k1kuaONp8LIczZveF3E8cZwYY0jgLswOPnPUUEZ9qN5jYC2g2AAu+Hhdhhc3EY29u9M7Ho1o7njkMZdXdVMSJJICcaY3YqH+2Qd/FGpIGGQQQdwRuCPfNee81OBJxDOMrw2z8DIBuJtv8VqrziyWsBkkzjZERBl5JGOlIo18sTgAf8qrU3hg6+4tFDjqOq5DsBnfSilmbHsAK5HxmJi6q6uY0WR9BDaUYEqcj3Ck15lecQLWFu8meo0HG9ZY6nyI5cqW84I/xWh4XgXF6AAoFjYHYAD+RNvt9qnqX9VxsbK/SaNZYmV45FDo6kFWUjYg1OxrJcnX0cHDLN5WWNPhbRcnYF3iXAAHcknt5Jq64xxxIIesyuVLRIAEbIMjhF1A/KMsO9VrneN3A/Lt/JIr9WSKVlmlT8r9GlyNDDAwwx2/yavKyfKTgLOdh/H3+o7DOLhhkn9qIbm4QM6Xkc0JRn0ypBNLbyxZOmQSIDp9OMhsYOfFbTeN3GkpVScb5ljgt+qskeqRCbYHU4mbRqGAu5XG5PYDvimcB5mjuINYfW8cUZnRVbqK5jDfy8Z33xjY+K2jpuaumlGcZGcZxkZx74qn5c4hJIr9WSKVlmlTMX6NLkaGGBhhjt/k1mbnmW3EyXmbwvLbxXKqANHQkdYUhJ0/JrcOd9iKtOSB6Ju2TxDiGSB3xdON/7VtVeFk1rqVKlS5o3asbxPlxhcSTwXNzamfSZUgFuY5GUaeoyyI3qxgZ+lax3qFsHvU8pq+PLpZG55alk0M9/fuYX60QC8PXTKEZQR+T7Ow323oLg/LUkgY3M19CGuYruWGSTh0izSqIn1s0cQIAaMLgEfJnzW3aLHakrDsR/io/10nyVlODcDF1wtbeYFRIZJARgSRE3DyxyKf0sMqRUknB7tGjRb/iDoxcSyMeG5iATKnDQEvk7d9u9XnA+DJaqUiLlS7Odbajljk49h9KtCAarE3n3rF3HLggRZnvLuJoZLmbrgWpkkefTrGgxFSTpwAq53IoPg/LrrbQy3M9yot2kvPhWFuIopPzW9RCa8hZTkau5NeidIMOw23H0NL4YY3Ax9a3S323HnCcL6VlZzST3NpPb8PS1EcCwO8hZEZogkkbEuWRRt7UXByuZLCzilaSCezSJkmhKiaGQJhgrEEYOSDsQcVs/hQzdhtnf2qG5AzgVKuussOD3B/1jfb/AO5w/f8A9CguJWQKWXDYJJQbd0kklQRu9vbxQOgZ9SlAzFwACN99tq1zsBXYkBPYd8n6n3rYPsrNWnJTJ0zHeXwMEZhgb+EzDCcakQdLAzpXfBPpAyBRcPJfS9VtPeW0jZ60qTLK10xOTJKJlZWf/ewCBt22rWQ4AokVfTBfl5MA3Iz6WU3t9pa4F2w02O9wHDiT+T31KDjtt2qk4hynNDDdvLKJ8w36WwCnrzS3jRrmXAVQcqoAUfqr1rQKje2B8Ci8TPm5RmOM8uC6ET9SW3mtmZoriAoJU1LpZQWBGlhjIIOcCgX5fncMp4hfFWBVho4eMqRgjPQ9jWxmwowPNRqoAos2ic7I8847ys0VnITcXVwYbK4tLWKUWwVetGsQUdONWJOlAMk1ecz2jyWLxInUJ6OtAFLtEsqGTp6tuppB0n3xjetFIAfApukdqcb7K88ltT8Lf9Fbno3K2sdv8ZrN1JNrCMNUn5hjGVxr7YbG1X/Gr5Ib+1muTptkguelI2ejFes6AM7dlJi1hSdt28mrbifCUnieF8hZBglSAw3zkHwdqKsbEKioM4VQoySTgDyfNEir8krCXnL8fwc00NxdTxpFfLaxOsIiL3KspMZEYdgWkwCSal5m4bqmYyx3bB7GO3tXsM5eYa9cU5U4ZclSOplMaq3l/wAJWaF4XzpkRkYj5gCMZB8H61zh/B1ijWMZKooVdRLHA9zT0n7mfnjmS2tJGiEslq0Ek8MAX1YgaJzEuwJUvqC/7uB4qtvL8Xam2t/jpevdwTyyXUMsMNjEkscjRqZFX/Z4CDJyx3rf/DgDFCSWgpxE5/xnOVrfXBMHXMc91fvg9nhluJMfsVP9jXDy7Og0R8Q4gsYGlUb4OUhe2nXJCWbb3JP1rSRxhe3+KczUYOu7rzLjvLstqqFJ76WGO0mtlKRW8ssGd1jKCPeJsaSwGoYGTirHg3Kr6YplvL6OZrSGBtKWQ0R4D9HBh7KxOM7j3rbyoGp1ugHtR0rvzXMYCTkCVXiRLhntlhht2+IVTNFFHcJMEi6aKDnpgZYkjNaXkiM9J2IwJLu9lT6xvcuVb9xv+9aYICNwKdFbhe1VOOd08vlvKZUtKlSqnJWSSVH1KhkkqLqVGqGiSnjBoLqVMklZkjAr2riXXvXGkqBsGjM8Hd8rWCSnXEngearYHK9qMiOo5Nbd7NmJcaV+tVksvv3qzkeqe/xW5T00qCSWpbeSquSUip7W4qZyNi+ikopHqrhkoyOSukQNDUmbAqBXqO5l8Cm3GkMLajmuSSVwnAoaWSphrrSVwyUM0u9NMlbWGLJREMlViy0TDJW1lvE1S0HBJRWqrSZK1CSSVJO9AyyUUpDJTGkodpaY0lTpEmSnxyUEZafHLW1lvE9EK1V8MlEq9UBGqlUBelSFBJJUXUqGSWourXLVjupUyS1XdWpo5a2sNaSo+pUDS1H1a2hbW0lWCPVJay1ZJJVQJJZKp76Sj5papb6WtaYFlkp0JoOSSpLeSuXlS4gnIpnF+NPHCzW6daYMi9PIGNW+rf2BzimQyVX8V5QtrpxLMhZxjcSSJ27HAOCfrVTYe18obzmy6RnVFhYx8RtbYh8gGCWBTnbfOsn+4q24Rxs/ES2twWMsSmZZWRUjmhJ/Tj+jIU5+9VVnyHZxSpKkREkbBlYySNuPJBOCd/NWVhyjbQSSTRxnqTKySFpJHDKxyy4YnANO6b0zxqOw50huJpo42UxwxxyCTPzhmdWOO43UfXf61FzBx/pQu0DI8qNHqQnOE6yJIf2BP70Ne8h2TADoKgBYgRs8Yy2M50kZ7CgG5Bsh/wBU3Yj+bKe4+9baf/P+j7jm2BJOnIZEbJALRPpcjvpIBJ/tUqcwxNcm1VsyhNZAxpHb05/qwwOPas8vJMGtkaNDB6Hjw83WEgBDan1bjfYVZWXAIIGDxRqrhSok7vgnJyx3O/vU7TZ8f9X6zfUVUcrczGaV7aXUZIgWEpTpiZeoVPox6SNthnYjesz/AKHmnkW3uJC0UOcOsMkTyKCNjIJMHO36d8HtWi4TyvBbdRrYGKSWMoXLu5Gc4PqPgnNMrXjx49re624lzHNCl0RHEBFA0to5lDm5Krl8x7YCkjzQdlx27l4kIp5ha2/8y1hSJCt/GIwSDMcnUCSdIx284qHhvL08rKL+SGWOOOWJEhjaJnWRNDF21HO3tj3qy4ZyBZW0qTwxMJI86GaWVwuRg7MSOxq5aizjOxrc5pHFPLdsIxFeXVuiqPU6xudOBnc6RmhuYeb47cJgq7y9NlUnA6LSKpcn7E4HnH0NS3/Jdm8sszwK7zkmQuWYE5ByFJwp2HaoOJcvW0xBkhRmCdMMR6gmCNIPcbE1NtM+v913hfFZZLi5jkCdOGRBEy51FWjD4YdvPf71zi/ECFWSOYIsUuJVVFlabGQYQO4bPt7UNZcGS0idLMLGznVmTXKC2MZPqyew81VpyVE41XZeed2LySa3jDMfZFIAAGwHsKNaTj+rCbmkM0DQ9RlZdc0IiQyLG4wrNlgVwQTgZzUvH+MXNuY5beFLi3AY3K6wkgGxDoTtsAe//wBiqPINl/sm/wCNN/8AKrq74ZFPD8PIpMXpGkMy7KQQMgj2H9q2tene2u8uczTSyRdRU6N0928DAMrrDHp6YcE/MdRNbJJKzPC+FrD0kiCiKFZAoOpnUtjsxP3zV4ktXKjln4ML0qFMtKlLOSSVF1KikkqLqVx1Y3qVNHJVf1Kljkp1hrSVH1KhaSoupW1ltayVZpJtVDay1Zxy7VUoSzSVS3slHzy1TXklFrQNI9SQSUMTTkbFQpcQSUdHJVPDJRkctXKlaJJT3koFJae0u1OsU8tAyyU6eWg5JKLWdaTemmSh2krnUqdIpZKJhkqsWSiIZK2svrWWjzJtVLay1YdXaukqUdzJVbLJU9zLVdLJU2mHmSmNJUJkoS4umBwoB7eDUXlisGyXIAJ9qUV8Nu+4J+wFVy3TblgPGPSfeurdN/SvbyGrdc/rdNXlvxVMHcnAUnbsCcUVb8YRiACSWOMYOR9TVNa3jYPoA9vS2D96JF9IPljX+zVX2cfVT032vTLSoQS0qrWUL1HSpVzJ1TJSpVmONR0qVLCrarNO1KlVQVBNVRd96VKimB6VKlUETFRkVKlVQCEqRu1KlVAHPQclKlU0oGptKlQSFEQ0qVZljbVYntXKVXEgLmq+SlSopQmmNSpVJKuxmlSrMPgotKVKqgONKlSpZ//Z"/>
          <p:cNvSpPr>
            <a:spLocks noChangeAspect="1" noChangeArrowheads="1"/>
          </p:cNvSpPr>
          <p:nvPr/>
        </p:nvSpPr>
        <p:spPr bwMode="auto">
          <a:xfrm>
            <a:off x="10291764" y="-647700"/>
            <a:ext cx="1819275" cy="1362075"/>
          </a:xfrm>
          <a:prstGeom prst="rect">
            <a:avLst/>
          </a:prstGeom>
          <a:noFill/>
        </p:spPr>
        <p:txBody>
          <a:bodyPr vert="horz" wrap="square" lIns="91440" tIns="45720" rIns="91440" bIns="45720" numCol="1" anchor="t" anchorCtr="0" compatLnSpc="1">
            <a:prstTxWarp prst="textNoShape">
              <a:avLst/>
            </a:prstTxWarp>
          </a:bodyPr>
          <a:lstStyle/>
          <a:p>
            <a:endParaRPr lang="ar-SA"/>
          </a:p>
        </p:txBody>
      </p:sp>
      <p:sp>
        <p:nvSpPr>
          <p:cNvPr id="9" name="عنوان 1"/>
          <p:cNvSpPr txBox="1">
            <a:spLocks/>
          </p:cNvSpPr>
          <p:nvPr/>
        </p:nvSpPr>
        <p:spPr>
          <a:xfrm>
            <a:off x="5690508" y="2017524"/>
            <a:ext cx="5133978" cy="990600"/>
          </a:xfrm>
          <a:prstGeom prst="rect">
            <a:avLst/>
          </a:prstGeom>
        </p:spPr>
        <p:txBody>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pPr algn="ctr"/>
            <a:r>
              <a:rPr lang="ar-S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نسال الله تعالى أن يحمي بلادنا حكومتاً وشعباً من كيد الكائدين </a:t>
            </a:r>
            <a:endParaRPr lang="ar-SA" dirty="0"/>
          </a:p>
        </p:txBody>
      </p:sp>
      <p:pic>
        <p:nvPicPr>
          <p:cNvPr id="3074" name="Picture 2" descr="نتيجة الصورة لـ هذا البلد امنا"/>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2178" y="1519615"/>
            <a:ext cx="3698875" cy="29770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105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2000" fill="hold"/>
                                        <p:tgtEl>
                                          <p:spTgt spid="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2000" fill="hold"/>
                                        <p:tgtEl>
                                          <p:spTgt spid="9"/>
                                        </p:tgtEl>
                                        <p:attrNameLst>
                                          <p:attrName>ppt_x</p:attrName>
                                        </p:attrNameLst>
                                      </p:cBhvr>
                                      <p:tavLst>
                                        <p:tav tm="0">
                                          <p:val>
                                            <p:fltVal val="-1"/>
                                          </p:val>
                                        </p:tav>
                                        <p:tav tm="50000">
                                          <p:val>
                                            <p:fltVal val="0.95"/>
                                          </p:val>
                                        </p:tav>
                                        <p:tav tm="100000">
                                          <p:val>
                                            <p:strVal val="#ppt_x"/>
                                          </p:val>
                                        </p:tav>
                                      </p:tavLst>
                                    </p:anim>
                                    <p:anim calcmode="lin" valueType="num">
                                      <p:cBhvr>
                                        <p:cTn id="9" dur="2000" fill="hold"/>
                                        <p:tgtEl>
                                          <p:spTgt spid="9"/>
                                        </p:tgtEl>
                                        <p:attrNameLst>
                                          <p:attrName>ppt_y</p:attrName>
                                        </p:attrNameLst>
                                      </p:cBhvr>
                                      <p:tavLst>
                                        <p:tav tm="0">
                                          <p:val>
                                            <p:strVal val="#ppt_y"/>
                                          </p:val>
                                        </p:tav>
                                        <p:tav tm="100000">
                                          <p:val>
                                            <p:strVal val="#ppt_y"/>
                                          </p:val>
                                        </p:tav>
                                      </p:tavLst>
                                    </p:anim>
                                    <p:animEffect transition="in" filter="fade">
                                      <p:cBhvr>
                                        <p:cTn id="10"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5"/>
          <p:cNvSpPr/>
          <p:nvPr/>
        </p:nvSpPr>
        <p:spPr>
          <a:xfrm>
            <a:off x="4645479" y="2613621"/>
            <a:ext cx="6782250" cy="2062103"/>
          </a:xfrm>
          <a:prstGeom prst="rect">
            <a:avLst/>
          </a:prstGeom>
        </p:spPr>
        <p:txBody>
          <a:bodyPr wrap="square">
            <a:spAutoFit/>
          </a:bodyPr>
          <a:lstStyle/>
          <a:p>
            <a:r>
              <a:rPr lang="ar-SA" sz="3200" dirty="0"/>
              <a:t>1/ التوكل على الله في كل الأمور.</a:t>
            </a:r>
          </a:p>
          <a:p>
            <a:r>
              <a:rPr lang="ar-SA" sz="3200" dirty="0"/>
              <a:t>2/ الاختبارات هي حصيلة لجهد عام دراسي ,</a:t>
            </a:r>
          </a:p>
          <a:p>
            <a:r>
              <a:rPr lang="ar-SA" sz="3200" dirty="0"/>
              <a:t> فلا يفقدك ذلك الشعور بالسعادة, فصاحب الهمة لا يرضى الا بالقمة. </a:t>
            </a:r>
          </a:p>
        </p:txBody>
      </p:sp>
      <p:sp>
        <p:nvSpPr>
          <p:cNvPr id="9" name="عنوان 1"/>
          <p:cNvSpPr txBox="1">
            <a:spLocks/>
          </p:cNvSpPr>
          <p:nvPr/>
        </p:nvSpPr>
        <p:spPr>
          <a:xfrm>
            <a:off x="8343900" y="1756374"/>
            <a:ext cx="2873828" cy="501996"/>
          </a:xfrm>
          <a:prstGeom prst="rect">
            <a:avLst/>
          </a:prstGeom>
        </p:spPr>
        <p:txBody>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pPr algn="ctr"/>
            <a:r>
              <a:rPr lang="ar-SA"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تذكري ابنتي الطالبة</a:t>
            </a:r>
            <a:endParaRPr lang="ar-SA" sz="3200" dirty="0"/>
          </a:p>
        </p:txBody>
      </p:sp>
      <p:sp>
        <p:nvSpPr>
          <p:cNvPr id="10" name="مستطيل 9"/>
          <p:cNvSpPr/>
          <p:nvPr/>
        </p:nvSpPr>
        <p:spPr>
          <a:xfrm>
            <a:off x="705403" y="5380075"/>
            <a:ext cx="5921814" cy="646331"/>
          </a:xfrm>
          <a:prstGeom prst="rect">
            <a:avLst/>
          </a:prstGeom>
        </p:spPr>
        <p:txBody>
          <a:bodyPr wrap="none">
            <a:spAutoFit/>
          </a:bodyPr>
          <a:lstStyle/>
          <a:p>
            <a:pPr algn="ctr">
              <a:lnSpc>
                <a:spcPct val="90000"/>
              </a:lnSpc>
              <a:spcBef>
                <a:spcPct val="0"/>
              </a:spcBef>
            </a:pPr>
            <a:r>
              <a:rPr lang="ar-SA"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a typeface="+mj-ea"/>
                <a:cs typeface="+mj-cs"/>
              </a:rPr>
              <a:t>اللهم سهل لبناتنا اختبارات ميسرة </a:t>
            </a:r>
          </a:p>
        </p:txBody>
      </p:sp>
      <p:pic>
        <p:nvPicPr>
          <p:cNvPr id="7" name="Picture 8" descr="مشاهدة صورة المصدر"/>
          <p:cNvPicPr>
            <a:picLocks noChangeAspect="1" noChangeArrowheads="1"/>
          </p:cNvPicPr>
          <p:nvPr/>
        </p:nvPicPr>
        <p:blipFill rotWithShape="1">
          <a:blip r:embed="rId2">
            <a:extLst>
              <a:ext uri="{28A0092B-C50C-407E-A947-70E740481C1C}">
                <a14:useLocalDpi xmlns:a14="http://schemas.microsoft.com/office/drawing/2010/main" val="0"/>
              </a:ext>
            </a:extLst>
          </a:blip>
          <a:srcRect l="17727"/>
          <a:stretch/>
        </p:blipFill>
        <p:spPr bwMode="auto">
          <a:xfrm>
            <a:off x="644980" y="830265"/>
            <a:ext cx="3437164" cy="3303814"/>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8" name="مستطيل 7">
            <a:extLst>
              <a:ext uri="{FF2B5EF4-FFF2-40B4-BE49-F238E27FC236}">
                <a16:creationId xmlns:a16="http://schemas.microsoft.com/office/drawing/2014/main" xmlns="" id="{6EB9AD6C-7B6D-4318-98EE-02D7FD1A90F6}"/>
              </a:ext>
            </a:extLst>
          </p:cNvPr>
          <p:cNvSpPr/>
          <p:nvPr/>
        </p:nvSpPr>
        <p:spPr>
          <a:xfrm>
            <a:off x="5592535" y="357014"/>
            <a:ext cx="4114800" cy="830997"/>
          </a:xfrm>
          <a:prstGeom prst="rect">
            <a:avLst/>
          </a:prstGeom>
        </p:spPr>
        <p:txBody>
          <a:bodyPr wrap="square">
            <a:spAutoFit/>
          </a:bodyPr>
          <a:lstStyle/>
          <a:p>
            <a:r>
              <a:rPr lang="ar-SA" sz="4800" dirty="0">
                <a:solidFill>
                  <a:schemeClr val="accent5">
                    <a:lumMod val="75000"/>
                  </a:schemeClr>
                </a:solidFill>
                <a:latin typeface="Traditional Arabic" panose="02020603050405020304" pitchFamily="18" charset="-78"/>
                <a:cs typeface="Traditional Arabic" panose="02020603050405020304" pitchFamily="18" charset="-78"/>
              </a:rPr>
              <a:t>همسات لاختبارات ميسرة </a:t>
            </a:r>
          </a:p>
        </p:txBody>
      </p:sp>
      <p:sp>
        <p:nvSpPr>
          <p:cNvPr id="11" name="عنوان فرعي 2">
            <a:extLst>
              <a:ext uri="{FF2B5EF4-FFF2-40B4-BE49-F238E27FC236}">
                <a16:creationId xmlns:a16="http://schemas.microsoft.com/office/drawing/2014/main" xmlns="" id="{9A7CD6E0-1422-4584-924F-526EB35C5FA0}"/>
              </a:ext>
            </a:extLst>
          </p:cNvPr>
          <p:cNvSpPr txBox="1">
            <a:spLocks/>
          </p:cNvSpPr>
          <p:nvPr/>
        </p:nvSpPr>
        <p:spPr>
          <a:xfrm>
            <a:off x="718459" y="1090668"/>
            <a:ext cx="2947851" cy="1064714"/>
          </a:xfrm>
          <a:prstGeom prst="rect">
            <a:avLst/>
          </a:prstGeom>
        </p:spPr>
        <p:txBody>
          <a:bodyPr vert="horz" lIns="91440" tIns="45720" rIns="91440" bIns="45720" rtlCol="1">
            <a:normAutofit/>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ct val="0"/>
              </a:spcBef>
              <a:buNone/>
            </a:pPr>
            <a:r>
              <a:rPr lang="ar-SA" dirty="0">
                <a:latin typeface="+mj-lt"/>
                <a:ea typeface="+mj-ea"/>
                <a:cs typeface="DecoType Naskh Variants" panose="02010400000000000000" pitchFamily="2" charset="-78"/>
              </a:rPr>
              <a:t>صاحب الهمة </a:t>
            </a:r>
          </a:p>
          <a:p>
            <a:pPr marL="0" indent="0">
              <a:spcBef>
                <a:spcPct val="0"/>
              </a:spcBef>
              <a:buNone/>
            </a:pPr>
            <a:r>
              <a:rPr lang="ar-SA" dirty="0">
                <a:latin typeface="+mj-lt"/>
                <a:ea typeface="+mj-ea"/>
                <a:cs typeface="DecoType Naskh Variants" panose="02010400000000000000" pitchFamily="2" charset="-78"/>
              </a:rPr>
              <a:t>لا يرضى الا بالقمة </a:t>
            </a:r>
          </a:p>
        </p:txBody>
      </p:sp>
    </p:spTree>
    <p:extLst>
      <p:ext uri="{BB962C8B-B14F-4D97-AF65-F5344CB8AC3E}">
        <p14:creationId xmlns:p14="http://schemas.microsoft.com/office/powerpoint/2010/main" val="6233701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2000" fill="hold"/>
                                        <p:tgtEl>
                                          <p:spTgt spid="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2000" fill="hold"/>
                                        <p:tgtEl>
                                          <p:spTgt spid="9"/>
                                        </p:tgtEl>
                                        <p:attrNameLst>
                                          <p:attrName>ppt_x</p:attrName>
                                        </p:attrNameLst>
                                      </p:cBhvr>
                                      <p:tavLst>
                                        <p:tav tm="0">
                                          <p:val>
                                            <p:fltVal val="-1"/>
                                          </p:val>
                                        </p:tav>
                                        <p:tav tm="50000">
                                          <p:val>
                                            <p:fltVal val="0.95"/>
                                          </p:val>
                                        </p:tav>
                                        <p:tav tm="100000">
                                          <p:val>
                                            <p:strVal val="#ppt_x"/>
                                          </p:val>
                                        </p:tav>
                                      </p:tavLst>
                                    </p:anim>
                                    <p:anim calcmode="lin" valueType="num">
                                      <p:cBhvr>
                                        <p:cTn id="9" dur="2000" fill="hold"/>
                                        <p:tgtEl>
                                          <p:spTgt spid="9"/>
                                        </p:tgtEl>
                                        <p:attrNameLst>
                                          <p:attrName>ppt_y</p:attrName>
                                        </p:attrNameLst>
                                      </p:cBhvr>
                                      <p:tavLst>
                                        <p:tav tm="0">
                                          <p:val>
                                            <p:strVal val="#ppt_y"/>
                                          </p:val>
                                        </p:tav>
                                        <p:tav tm="100000">
                                          <p:val>
                                            <p:strVal val="#ppt_y"/>
                                          </p:val>
                                        </p:tav>
                                      </p:tavLst>
                                    </p:anim>
                                    <p:animEffect transition="in" filter="fade">
                                      <p:cBhvr>
                                        <p:cTn id="10"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مشاهدة صورة المصدر"/>
          <p:cNvPicPr>
            <a:picLocks noChangeAspect="1" noChangeArrowheads="1"/>
          </p:cNvPicPr>
          <p:nvPr/>
        </p:nvPicPr>
        <p:blipFill rotWithShape="1">
          <a:blip r:embed="rId2">
            <a:extLst>
              <a:ext uri="{28A0092B-C50C-407E-A947-70E740481C1C}">
                <a14:useLocalDpi xmlns:a14="http://schemas.microsoft.com/office/drawing/2010/main" val="0"/>
              </a:ext>
            </a:extLst>
          </a:blip>
          <a:srcRect b="9233"/>
          <a:stretch/>
        </p:blipFill>
        <p:spPr bwMode="auto">
          <a:xfrm>
            <a:off x="865415" y="1398026"/>
            <a:ext cx="5192486" cy="4318907"/>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5" name="مستطيل 4">
            <a:extLst>
              <a:ext uri="{FF2B5EF4-FFF2-40B4-BE49-F238E27FC236}">
                <a16:creationId xmlns:a16="http://schemas.microsoft.com/office/drawing/2014/main" xmlns="" id="{6EB9AD6C-7B6D-4318-98EE-02D7FD1A90F6}"/>
              </a:ext>
            </a:extLst>
          </p:cNvPr>
          <p:cNvSpPr/>
          <p:nvPr/>
        </p:nvSpPr>
        <p:spPr>
          <a:xfrm>
            <a:off x="7551963" y="2033985"/>
            <a:ext cx="3380015" cy="3046988"/>
          </a:xfrm>
          <a:prstGeom prst="rect">
            <a:avLst/>
          </a:prstGeom>
          <a:ln>
            <a:solidFill>
              <a:schemeClr val="tx1"/>
            </a:solidFill>
            <a:prstDash val="lgDashDotDot"/>
          </a:ln>
        </p:spPr>
        <p:txBody>
          <a:bodyPr wrap="square">
            <a:spAutoFit/>
          </a:bodyPr>
          <a:lstStyle/>
          <a:p>
            <a:r>
              <a:rPr lang="ar-SA" sz="3200" dirty="0">
                <a:latin typeface="Traditional Arabic" panose="02020603050405020304" pitchFamily="18" charset="-78"/>
                <a:cs typeface="Traditional Arabic" panose="02020603050405020304" pitchFamily="18" charset="-78"/>
              </a:rPr>
              <a:t>ثمار عام دراسي حان قطافها, لديك من الأدوات والمحصول المتميز الذي سيقودك الى تحقيق التميز , فقط عليكِ الثقة بالله والتوكل علية ثم التأني في قرأه الأسئلة والإجابة عليها.</a:t>
            </a:r>
          </a:p>
        </p:txBody>
      </p:sp>
      <p:sp>
        <p:nvSpPr>
          <p:cNvPr id="6" name="عنوان فرعي 2">
            <a:extLst>
              <a:ext uri="{FF2B5EF4-FFF2-40B4-BE49-F238E27FC236}">
                <a16:creationId xmlns:a16="http://schemas.microsoft.com/office/drawing/2014/main" xmlns="" id="{9A7CD6E0-1422-4584-924F-526EB35C5FA0}"/>
              </a:ext>
            </a:extLst>
          </p:cNvPr>
          <p:cNvSpPr txBox="1">
            <a:spLocks/>
          </p:cNvSpPr>
          <p:nvPr/>
        </p:nvSpPr>
        <p:spPr>
          <a:xfrm>
            <a:off x="6825343" y="576849"/>
            <a:ext cx="2359478" cy="598808"/>
          </a:xfrm>
          <a:prstGeom prst="rect">
            <a:avLst/>
          </a:prstGeom>
        </p:spPr>
        <p:txBody>
          <a:bodyPr>
            <a:noAutofit/>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ct val="0"/>
              </a:spcBef>
              <a:buNone/>
            </a:pPr>
            <a:r>
              <a:rPr lang="ar-SA" sz="4000" dirty="0">
                <a:solidFill>
                  <a:srgbClr val="7030A0"/>
                </a:solidFill>
                <a:latin typeface="+mj-lt"/>
                <a:ea typeface="+mj-ea"/>
                <a:cs typeface="DecoType Naskh Variants" panose="02010400000000000000" pitchFamily="2" charset="-78"/>
              </a:rPr>
              <a:t>أبنتي الطالبة</a:t>
            </a:r>
          </a:p>
        </p:txBody>
      </p:sp>
    </p:spTree>
    <p:extLst>
      <p:ext uri="{BB962C8B-B14F-4D97-AF65-F5344CB8AC3E}">
        <p14:creationId xmlns:p14="http://schemas.microsoft.com/office/powerpoint/2010/main" val="452242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5"/>
          <p:cNvSpPr/>
          <p:nvPr/>
        </p:nvSpPr>
        <p:spPr>
          <a:xfrm>
            <a:off x="1939804" y="4002893"/>
            <a:ext cx="8481922" cy="1077218"/>
          </a:xfrm>
          <a:prstGeom prst="rect">
            <a:avLst/>
          </a:prstGeom>
          <a:solidFill>
            <a:schemeClr val="accent1">
              <a:lumMod val="40000"/>
              <a:lumOff val="60000"/>
            </a:schemeClr>
          </a:solidFill>
        </p:spPr>
        <p:txBody>
          <a:bodyPr wrap="square">
            <a:spAutoFit/>
          </a:bodyPr>
          <a:lstStyle/>
          <a:p>
            <a:r>
              <a:rPr lang="ar-SA" sz="3200" dirty="0">
                <a:cs typeface="+mj-cs"/>
              </a:rPr>
              <a:t>أسلوب يساعد الطالبة على فهم وتنظيم المواد الدراسيّة بشكلٍ أفضل؛ عن طريق التركيز على المعلومات التي تحتاج تعلّمها</a:t>
            </a:r>
          </a:p>
        </p:txBody>
      </p:sp>
      <p:sp>
        <p:nvSpPr>
          <p:cNvPr id="9" name="مستطيل 8">
            <a:extLst>
              <a:ext uri="{FF2B5EF4-FFF2-40B4-BE49-F238E27FC236}">
                <a16:creationId xmlns:a16="http://schemas.microsoft.com/office/drawing/2014/main" xmlns="" id="{6EB9AD6C-7B6D-4318-98EE-02D7FD1A90F6}"/>
              </a:ext>
            </a:extLst>
          </p:cNvPr>
          <p:cNvSpPr/>
          <p:nvPr/>
        </p:nvSpPr>
        <p:spPr>
          <a:xfrm>
            <a:off x="6033808" y="1937863"/>
            <a:ext cx="3649436" cy="769441"/>
          </a:xfrm>
          <a:prstGeom prst="rect">
            <a:avLst/>
          </a:prstGeom>
        </p:spPr>
        <p:txBody>
          <a:bodyPr wrap="square">
            <a:spAutoFit/>
          </a:bodyPr>
          <a:lstStyle/>
          <a:p>
            <a:r>
              <a:rPr lang="ar-SA" sz="4400" dirty="0">
                <a:solidFill>
                  <a:schemeClr val="accent5">
                    <a:lumMod val="75000"/>
                  </a:schemeClr>
                </a:solidFill>
                <a:latin typeface="Traditional Arabic" panose="02020603050405020304" pitchFamily="18" charset="-78"/>
                <a:cs typeface="Traditional Arabic" panose="02020603050405020304" pitchFamily="18" charset="-78"/>
              </a:rPr>
              <a:t>انشاء جدول للدراسة</a:t>
            </a:r>
          </a:p>
        </p:txBody>
      </p:sp>
      <p:pic>
        <p:nvPicPr>
          <p:cNvPr id="2052" name="Picture 4" descr="مشاهدة صورة المصد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7560" y="699612"/>
            <a:ext cx="2840718" cy="2476501"/>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31652741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مستطيل 8">
            <a:extLst>
              <a:ext uri="{FF2B5EF4-FFF2-40B4-BE49-F238E27FC236}">
                <a16:creationId xmlns:a16="http://schemas.microsoft.com/office/drawing/2014/main" xmlns="" id="{6EB9AD6C-7B6D-4318-98EE-02D7FD1A90F6}"/>
              </a:ext>
            </a:extLst>
          </p:cNvPr>
          <p:cNvSpPr/>
          <p:nvPr/>
        </p:nvSpPr>
        <p:spPr>
          <a:xfrm>
            <a:off x="7029450" y="1889875"/>
            <a:ext cx="2220686" cy="769441"/>
          </a:xfrm>
          <a:prstGeom prst="rect">
            <a:avLst/>
          </a:prstGeom>
        </p:spPr>
        <p:txBody>
          <a:bodyPr wrap="square">
            <a:spAutoFit/>
          </a:bodyPr>
          <a:lstStyle/>
          <a:p>
            <a:r>
              <a:rPr lang="ar-SA" sz="4400" dirty="0">
                <a:solidFill>
                  <a:schemeClr val="accent5">
                    <a:lumMod val="75000"/>
                  </a:schemeClr>
                </a:solidFill>
                <a:latin typeface="Traditional Arabic" panose="02020603050405020304" pitchFamily="18" charset="-78"/>
                <a:cs typeface="Traditional Arabic" panose="02020603050405020304" pitchFamily="18" charset="-78"/>
              </a:rPr>
              <a:t>الدراسة المبكرة</a:t>
            </a:r>
          </a:p>
        </p:txBody>
      </p:sp>
      <p:sp>
        <p:nvSpPr>
          <p:cNvPr id="2" name="مستطيل 1"/>
          <p:cNvSpPr/>
          <p:nvPr/>
        </p:nvSpPr>
        <p:spPr>
          <a:xfrm>
            <a:off x="2294164" y="4193738"/>
            <a:ext cx="7674429" cy="954107"/>
          </a:xfrm>
          <a:prstGeom prst="rect">
            <a:avLst/>
          </a:prstGeom>
          <a:noFill/>
        </p:spPr>
        <p:txBody>
          <a:bodyPr wrap="square">
            <a:spAutoFit/>
          </a:bodyPr>
          <a:lstStyle/>
          <a:p>
            <a:r>
              <a:rPr lang="ar-SA" sz="2800" dirty="0">
                <a:solidFill>
                  <a:srgbClr val="333333"/>
                </a:solidFill>
                <a:latin typeface="DroidArabicKufi-Regular"/>
              </a:rPr>
              <a:t> </a:t>
            </a:r>
            <a:r>
              <a:rPr lang="ar-SA" sz="2800" dirty="0">
                <a:solidFill>
                  <a:srgbClr val="333333"/>
                </a:solidFill>
                <a:latin typeface="DroidArabicKufi-Regular"/>
                <a:cs typeface="+mj-cs"/>
              </a:rPr>
              <a:t>استعداد الطالبة للدراسة قبل الموعد المُحدّد للاختبار النهائيّ بفترة زمنيّة كافية، وليس قبل الاختبار بيوم</a:t>
            </a:r>
            <a:endParaRPr lang="ar-SA" dirty="0">
              <a:cs typeface="+mj-cs"/>
            </a:endParaRPr>
          </a:p>
        </p:txBody>
      </p:sp>
      <p:pic>
        <p:nvPicPr>
          <p:cNvPr id="13314" name="Picture 2" descr="مشاهدة صورة المصد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35339" y="1198271"/>
            <a:ext cx="3829138" cy="21526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41269978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مستطيل 8">
            <a:extLst>
              <a:ext uri="{FF2B5EF4-FFF2-40B4-BE49-F238E27FC236}">
                <a16:creationId xmlns:a16="http://schemas.microsoft.com/office/drawing/2014/main" xmlns="" id="{6EB9AD6C-7B6D-4318-98EE-02D7FD1A90F6}"/>
              </a:ext>
            </a:extLst>
          </p:cNvPr>
          <p:cNvSpPr/>
          <p:nvPr/>
        </p:nvSpPr>
        <p:spPr>
          <a:xfrm>
            <a:off x="7086600" y="1786887"/>
            <a:ext cx="1453243" cy="769441"/>
          </a:xfrm>
          <a:prstGeom prst="rect">
            <a:avLst/>
          </a:prstGeom>
        </p:spPr>
        <p:txBody>
          <a:bodyPr wrap="square">
            <a:spAutoFit/>
          </a:bodyPr>
          <a:lstStyle/>
          <a:p>
            <a:r>
              <a:rPr lang="ar-SA" sz="4400" dirty="0">
                <a:solidFill>
                  <a:schemeClr val="accent5">
                    <a:lumMod val="75000"/>
                  </a:schemeClr>
                </a:solidFill>
                <a:latin typeface="Traditional Arabic" panose="02020603050405020304" pitchFamily="18" charset="-78"/>
                <a:cs typeface="Traditional Arabic" panose="02020603050405020304" pitchFamily="18" charset="-78"/>
              </a:rPr>
              <a:t>المراجعة</a:t>
            </a:r>
          </a:p>
        </p:txBody>
      </p:sp>
      <p:sp>
        <p:nvSpPr>
          <p:cNvPr id="2" name="مستطيل 1"/>
          <p:cNvSpPr/>
          <p:nvPr/>
        </p:nvSpPr>
        <p:spPr>
          <a:xfrm>
            <a:off x="1085851" y="3810018"/>
            <a:ext cx="9788977" cy="954107"/>
          </a:xfrm>
          <a:prstGeom prst="rect">
            <a:avLst/>
          </a:prstGeom>
          <a:solidFill>
            <a:schemeClr val="accent4">
              <a:lumMod val="40000"/>
              <a:lumOff val="60000"/>
            </a:schemeClr>
          </a:solidFill>
        </p:spPr>
        <p:txBody>
          <a:bodyPr wrap="square">
            <a:spAutoFit/>
          </a:bodyPr>
          <a:lstStyle/>
          <a:p>
            <a:r>
              <a:rPr lang="ar-SA" sz="2800" dirty="0">
                <a:solidFill>
                  <a:srgbClr val="333333"/>
                </a:solidFill>
                <a:latin typeface="DroidArabicKufi-Regular"/>
              </a:rPr>
              <a:t>حضور دورات وجلسات المراجعة التي قد تُفيد الطالبة للتعرف على طبيعة الاختبار النهائيّ، ونوعية المفاهيم والمصطلحات الرئيسيّة التي يجب التركيز عليها</a:t>
            </a:r>
            <a:endParaRPr lang="ar-SA" dirty="0"/>
          </a:p>
        </p:txBody>
      </p:sp>
      <p:pic>
        <p:nvPicPr>
          <p:cNvPr id="12290" name="Picture 2" descr="مشاهدة صورة المصدر"/>
          <p:cNvPicPr>
            <a:picLocks noChangeAspect="1" noChangeArrowheads="1"/>
          </p:cNvPicPr>
          <p:nvPr/>
        </p:nvPicPr>
        <p:blipFill rotWithShape="1">
          <a:blip r:embed="rId2">
            <a:extLst>
              <a:ext uri="{28A0092B-C50C-407E-A947-70E740481C1C}">
                <a14:useLocalDpi xmlns:a14="http://schemas.microsoft.com/office/drawing/2010/main" val="0"/>
              </a:ext>
            </a:extLst>
          </a:blip>
          <a:srcRect t="17857" b="21788"/>
          <a:stretch/>
        </p:blipFill>
        <p:spPr bwMode="auto">
          <a:xfrm>
            <a:off x="2008867" y="889860"/>
            <a:ext cx="3219450" cy="25634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31501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مستطيل 8">
            <a:extLst>
              <a:ext uri="{FF2B5EF4-FFF2-40B4-BE49-F238E27FC236}">
                <a16:creationId xmlns:a16="http://schemas.microsoft.com/office/drawing/2014/main" xmlns="" id="{6EB9AD6C-7B6D-4318-98EE-02D7FD1A90F6}"/>
              </a:ext>
            </a:extLst>
          </p:cNvPr>
          <p:cNvSpPr/>
          <p:nvPr/>
        </p:nvSpPr>
        <p:spPr>
          <a:xfrm>
            <a:off x="6734775" y="1741919"/>
            <a:ext cx="3070533" cy="769441"/>
          </a:xfrm>
          <a:prstGeom prst="rect">
            <a:avLst/>
          </a:prstGeom>
        </p:spPr>
        <p:txBody>
          <a:bodyPr wrap="square">
            <a:spAutoFit/>
          </a:bodyPr>
          <a:lstStyle/>
          <a:p>
            <a:r>
              <a:rPr lang="ar-SA" sz="4400" dirty="0">
                <a:solidFill>
                  <a:schemeClr val="accent5">
                    <a:lumMod val="75000"/>
                  </a:schemeClr>
                </a:solidFill>
                <a:latin typeface="Traditional Arabic" panose="02020603050405020304" pitchFamily="18" charset="-78"/>
                <a:cs typeface="Traditional Arabic" panose="02020603050405020304" pitchFamily="18" charset="-78"/>
              </a:rPr>
              <a:t>تنظيم مكان للدراسة</a:t>
            </a:r>
          </a:p>
        </p:txBody>
      </p:sp>
      <p:sp>
        <p:nvSpPr>
          <p:cNvPr id="4" name="مستطيل 3"/>
          <p:cNvSpPr/>
          <p:nvPr/>
        </p:nvSpPr>
        <p:spPr>
          <a:xfrm>
            <a:off x="1576161" y="3744996"/>
            <a:ext cx="8773886" cy="1477328"/>
          </a:xfrm>
          <a:prstGeom prst="rect">
            <a:avLst/>
          </a:prstGeom>
          <a:noFill/>
        </p:spPr>
        <p:txBody>
          <a:bodyPr wrap="square">
            <a:spAutoFit/>
          </a:bodyPr>
          <a:lstStyle/>
          <a:p>
            <a:r>
              <a:rPr lang="ar-SA" sz="2400" dirty="0">
                <a:solidFill>
                  <a:srgbClr val="333333"/>
                </a:solidFill>
                <a:latin typeface="DroidArabicKufi-Regular"/>
              </a:rPr>
              <a:t> اختيار موقع للدراسة يحتوي على مساحة كافية؛ من أجل وضع الكتب والملاحظات الدراسيّة الخاصة بالطالبة، كما يجب أن يكون مكان الدراسة مريحاً، ويوفّر التركيز المطلوب لفهم المادة الدراسيّة</a:t>
            </a:r>
            <a:r>
              <a:rPr lang="ar-SA" dirty="0"/>
              <a:t/>
            </a:r>
            <a:br>
              <a:rPr lang="ar-SA" dirty="0"/>
            </a:br>
            <a:endParaRPr lang="ar-SA" dirty="0"/>
          </a:p>
        </p:txBody>
      </p:sp>
      <p:pic>
        <p:nvPicPr>
          <p:cNvPr id="3074" name="Picture 2" descr="مشاهدة صورة المصد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6161" y="843945"/>
            <a:ext cx="2881539" cy="1921026"/>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40538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مستطيل 8">
            <a:extLst>
              <a:ext uri="{FF2B5EF4-FFF2-40B4-BE49-F238E27FC236}">
                <a16:creationId xmlns:a16="http://schemas.microsoft.com/office/drawing/2014/main" xmlns="" id="{6EB9AD6C-7B6D-4318-98EE-02D7FD1A90F6}"/>
              </a:ext>
            </a:extLst>
          </p:cNvPr>
          <p:cNvSpPr/>
          <p:nvPr/>
        </p:nvSpPr>
        <p:spPr>
          <a:xfrm>
            <a:off x="6124573" y="1819429"/>
            <a:ext cx="3813483" cy="769441"/>
          </a:xfrm>
          <a:prstGeom prst="rect">
            <a:avLst/>
          </a:prstGeom>
        </p:spPr>
        <p:txBody>
          <a:bodyPr wrap="square">
            <a:spAutoFit/>
          </a:bodyPr>
          <a:lstStyle/>
          <a:p>
            <a:r>
              <a:rPr lang="ar-SA" sz="4400" dirty="0">
                <a:solidFill>
                  <a:schemeClr val="accent5">
                    <a:lumMod val="75000"/>
                  </a:schemeClr>
                </a:solidFill>
                <a:latin typeface="Traditional Arabic" panose="02020603050405020304" pitchFamily="18" charset="-78"/>
                <a:cs typeface="Traditional Arabic" panose="02020603050405020304" pitchFamily="18" charset="-78"/>
              </a:rPr>
              <a:t>تخصيص أوقات للراحة</a:t>
            </a:r>
          </a:p>
        </p:txBody>
      </p:sp>
      <p:sp>
        <p:nvSpPr>
          <p:cNvPr id="3" name="مستطيل 2"/>
          <p:cNvSpPr/>
          <p:nvPr/>
        </p:nvSpPr>
        <p:spPr>
          <a:xfrm>
            <a:off x="2174420" y="3924318"/>
            <a:ext cx="7900307" cy="1661993"/>
          </a:xfrm>
          <a:prstGeom prst="rect">
            <a:avLst/>
          </a:prstGeom>
          <a:solidFill>
            <a:schemeClr val="accent2">
              <a:lumMod val="20000"/>
              <a:lumOff val="80000"/>
            </a:schemeClr>
          </a:solidFill>
        </p:spPr>
        <p:txBody>
          <a:bodyPr wrap="square">
            <a:spAutoFit/>
          </a:bodyPr>
          <a:lstStyle/>
          <a:p>
            <a:r>
              <a:rPr lang="ar-SA" sz="2800" dirty="0">
                <a:solidFill>
                  <a:srgbClr val="333333"/>
                </a:solidFill>
                <a:latin typeface="DroidArabicKufi-Regular"/>
              </a:rPr>
              <a:t>يجب أن تُحقّقَ الطالبة التّوازن خلال دراستها للاختبارات النهائيّة؛ حيث لا يمكن أن تفهم وتحفظ المواد دفعة واحدة بل يجب أن تأخذ أوقات للراحة.</a:t>
            </a:r>
            <a:r>
              <a:rPr lang="ar-SA" dirty="0"/>
              <a:t/>
            </a:r>
            <a:br>
              <a:rPr lang="ar-SA" dirty="0"/>
            </a:br>
            <a:endParaRPr lang="ar-SA" dirty="0"/>
          </a:p>
        </p:txBody>
      </p:sp>
      <p:pic>
        <p:nvPicPr>
          <p:cNvPr id="10242" name="Picture 2" descr="مشاهدة صورة المصد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6789" y="570180"/>
            <a:ext cx="3326599" cy="24984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50130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مستطيل 8">
            <a:extLst>
              <a:ext uri="{FF2B5EF4-FFF2-40B4-BE49-F238E27FC236}">
                <a16:creationId xmlns:a16="http://schemas.microsoft.com/office/drawing/2014/main" xmlns="" id="{6EB9AD6C-7B6D-4318-98EE-02D7FD1A90F6}"/>
              </a:ext>
            </a:extLst>
          </p:cNvPr>
          <p:cNvSpPr/>
          <p:nvPr/>
        </p:nvSpPr>
        <p:spPr>
          <a:xfrm>
            <a:off x="7347857" y="1849934"/>
            <a:ext cx="2065565" cy="769441"/>
          </a:xfrm>
          <a:prstGeom prst="rect">
            <a:avLst/>
          </a:prstGeom>
        </p:spPr>
        <p:txBody>
          <a:bodyPr wrap="square">
            <a:spAutoFit/>
          </a:bodyPr>
          <a:lstStyle/>
          <a:p>
            <a:r>
              <a:rPr lang="ar-SA" sz="4400" dirty="0">
                <a:solidFill>
                  <a:schemeClr val="accent5">
                    <a:lumMod val="75000"/>
                  </a:schemeClr>
                </a:solidFill>
                <a:latin typeface="Traditional Arabic" panose="02020603050405020304" pitchFamily="18" charset="-78"/>
                <a:cs typeface="Traditional Arabic" panose="02020603050405020304" pitchFamily="18" charset="-78"/>
              </a:rPr>
              <a:t>النوم الكافي</a:t>
            </a:r>
          </a:p>
        </p:txBody>
      </p:sp>
      <p:sp>
        <p:nvSpPr>
          <p:cNvPr id="2" name="مستطيل 1"/>
          <p:cNvSpPr/>
          <p:nvPr/>
        </p:nvSpPr>
        <p:spPr>
          <a:xfrm>
            <a:off x="1782536" y="3915860"/>
            <a:ext cx="8692243" cy="800219"/>
          </a:xfrm>
          <a:prstGeom prst="rect">
            <a:avLst/>
          </a:prstGeom>
          <a:noFill/>
        </p:spPr>
        <p:txBody>
          <a:bodyPr wrap="square">
            <a:spAutoFit/>
          </a:bodyPr>
          <a:lstStyle/>
          <a:p>
            <a:r>
              <a:rPr lang="ar-SA" sz="2800" dirty="0">
                <a:solidFill>
                  <a:srgbClr val="333333"/>
                </a:solidFill>
                <a:latin typeface="DroidArabicKufi-Regular"/>
              </a:rPr>
              <a:t>حيث إن النومَ الكافي مساءً يُساعد على التركيز بشكلٍ جيّد خلال الاختبارات</a:t>
            </a:r>
            <a:r>
              <a:rPr lang="ar-SA" dirty="0"/>
              <a:t/>
            </a:r>
            <a:br>
              <a:rPr lang="ar-SA" dirty="0"/>
            </a:br>
            <a:endParaRPr lang="ar-SA" dirty="0"/>
          </a:p>
        </p:txBody>
      </p:sp>
      <p:pic>
        <p:nvPicPr>
          <p:cNvPr id="11266" name="Picture 2" descr="مشاهدة صورة المصد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7561" y="862736"/>
            <a:ext cx="3514297" cy="1974396"/>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17730803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3883</TotalTime>
  <Words>474</Words>
  <Application>Microsoft Office PowerPoint</Application>
  <PresentationFormat>ملء الشاشة</PresentationFormat>
  <Paragraphs>45</Paragraphs>
  <Slides>16</Slides>
  <Notes>0</Notes>
  <HiddenSlides>0</HiddenSlides>
  <MMClips>0</MMClips>
  <ScaleCrop>false</ScaleCrop>
  <HeadingPairs>
    <vt:vector size="6" baseType="variant">
      <vt:variant>
        <vt:lpstr>الخطوط المستخدمة</vt:lpstr>
      </vt:variant>
      <vt:variant>
        <vt:i4>8</vt:i4>
      </vt:variant>
      <vt:variant>
        <vt:lpstr>نسق</vt:lpstr>
      </vt:variant>
      <vt:variant>
        <vt:i4>1</vt:i4>
      </vt:variant>
      <vt:variant>
        <vt:lpstr>عناوين الشرائح</vt:lpstr>
      </vt:variant>
      <vt:variant>
        <vt:i4>16</vt:i4>
      </vt:variant>
    </vt:vector>
  </HeadingPairs>
  <TitlesOfParts>
    <vt:vector size="25" baseType="lpstr">
      <vt:lpstr>Arial</vt:lpstr>
      <vt:lpstr>Calibri</vt:lpstr>
      <vt:lpstr>Calibri Light</vt:lpstr>
      <vt:lpstr>DecoType Naskh Variants</vt:lpstr>
      <vt:lpstr>DroidArabicKufi-Regular</vt:lpstr>
      <vt:lpstr>HRDF bold</vt:lpstr>
      <vt:lpstr>Times New Roman</vt:lpstr>
      <vt:lpstr>Traditional Arabic</vt:lpstr>
      <vt:lpstr>نسق Office</vt:lpstr>
      <vt:lpstr> التهيئة والاستعداد للاختبارات</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wc</dc:creator>
  <cp:lastModifiedBy>ebthal alfwaires</cp:lastModifiedBy>
  <cp:revision>176</cp:revision>
  <cp:lastPrinted>2021-03-21T14:26:14Z</cp:lastPrinted>
  <dcterms:created xsi:type="dcterms:W3CDTF">2021-01-29T22:11:19Z</dcterms:created>
  <dcterms:modified xsi:type="dcterms:W3CDTF">2021-11-11T07:20:26Z</dcterms:modified>
</cp:coreProperties>
</file>