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9" r:id="rId9"/>
    <p:sldId id="283" r:id="rId10"/>
    <p:sldId id="272" r:id="rId11"/>
    <p:sldId id="284" r:id="rId12"/>
    <p:sldId id="288" r:id="rId13"/>
    <p:sldId id="289" r:id="rId14"/>
    <p:sldId id="268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/>
          <a:lstStyle/>
          <a:p>
            <a:r>
              <a:rPr lang="ar-DZ" dirty="0" smtClean="0"/>
              <a:t>- </a:t>
            </a:r>
            <a:r>
              <a:rPr lang="ar-DZ" b="1" dirty="0" smtClean="0"/>
              <a:t>ما هي فترة الاسترداد لكل بديل ؟ وما هو البديل الأفضل إذا كانت الضريبة على الدخل 15 </a:t>
            </a:r>
            <a:r>
              <a:rPr lang="en-US" b="1" dirty="0" smtClean="0"/>
              <a:t>%</a:t>
            </a:r>
            <a:r>
              <a:rPr lang="ar-DZ" b="1" dirty="0" smtClean="0"/>
              <a:t>؟ </a:t>
            </a:r>
            <a:endParaRPr lang="ar-SA" b="1" dirty="0" smtClean="0"/>
          </a:p>
          <a:p>
            <a:r>
              <a:rPr lang="ar-SA" b="1" dirty="0" smtClean="0"/>
              <a:t>طريقة الاهلاك هي طريقة القسط الثابت</a:t>
            </a:r>
            <a:endParaRPr lang="en-US" b="1" dirty="0" smtClean="0"/>
          </a:p>
          <a:p>
            <a:r>
              <a:rPr lang="ar-DZ" b="1" u="sng" dirty="0" smtClean="0"/>
              <a:t>الحل</a:t>
            </a:r>
            <a:r>
              <a:rPr lang="ar-DZ" b="1" dirty="0" smtClean="0"/>
              <a:t>: حساب فترة الاسترداد</a:t>
            </a:r>
            <a:endParaRPr lang="ar-SA" b="1" dirty="0" smtClean="0"/>
          </a:p>
          <a:p>
            <a:r>
              <a:rPr lang="ar-SA" b="1" dirty="0" smtClean="0"/>
              <a:t>الاهلاك = التكاليف الاستثمارية – القيمة التصفوية </a:t>
            </a:r>
          </a:p>
          <a:p>
            <a:r>
              <a:rPr lang="ar-SA" b="1" dirty="0"/>
              <a:t> </a:t>
            </a:r>
            <a:r>
              <a:rPr lang="ar-SA" b="1" dirty="0" smtClean="0"/>
              <a:t>                           العمر الانتاجي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123728" y="4365104"/>
            <a:ext cx="47525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الاهلاك للبديل الاول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الاهلاك </a:t>
            </a:r>
            <a:r>
              <a:rPr lang="ar-SA" dirty="0" smtClean="0"/>
              <a:t>= 7000  – 1500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dirty="0" smtClean="0"/>
              <a:t>                      5</a:t>
            </a:r>
          </a:p>
          <a:p>
            <a:endParaRPr lang="ar-SA" dirty="0"/>
          </a:p>
          <a:p>
            <a:pPr marL="0" indent="0">
              <a:buNone/>
            </a:pPr>
            <a:r>
              <a:rPr lang="ar-SA" dirty="0" smtClean="0"/>
              <a:t>=    1100</a:t>
            </a:r>
          </a:p>
          <a:p>
            <a:pPr marL="0" indent="0">
              <a:buNone/>
            </a:pPr>
            <a:r>
              <a:rPr lang="ar-SA" dirty="0" smtClean="0"/>
              <a:t>البديل الثاني = 1000  و الثالث 1000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420888"/>
            <a:ext cx="4840287" cy="10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884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813878" y="2226024"/>
          <a:ext cx="5516245" cy="3274314"/>
        </p:xfrm>
        <a:graphic>
          <a:graphicData uri="http://schemas.openxmlformats.org/drawingml/2006/table">
            <a:tbl>
              <a:tblPr rtl="1" firstRow="1" firstCol="1" bandRow="1"/>
              <a:tblGrid>
                <a:gridCol w="2064385"/>
                <a:gridCol w="1082040"/>
                <a:gridCol w="1272540"/>
                <a:gridCol w="1097280"/>
              </a:tblGrid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البيان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البديل (أ)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البديل (ب)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البديل (ج)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الاهلاك السنوي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1100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4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العائد السنوي الخاضع للضريبة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= العائد السنوي – </a:t>
                      </a:r>
                      <a:r>
                        <a:rPr lang="ar-DZ" sz="1200" b="1" dirty="0" err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الإهتلاك</a:t>
                      </a: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1500-1100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= 400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1200-1000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= 200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1100-1000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=100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309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العائد السنوي الخاضع للضريبة 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- الضريبة 15 </a:t>
                      </a: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</a:t>
                      </a:r>
                      <a:r>
                        <a:rPr lang="en-US" sz="1200" b="1">
                          <a:effectLst/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400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60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200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30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العائد السنوي بعد الضريبة + </a:t>
                      </a:r>
                      <a:r>
                        <a:rPr lang="ar-DZ" sz="1200" b="1" dirty="0" err="1">
                          <a:effectLst/>
                          <a:latin typeface="Calibri"/>
                          <a:ea typeface="Times New Roman"/>
                          <a:cs typeface="Arial"/>
                        </a:rPr>
                        <a:t>الإهتلاك</a:t>
                      </a: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340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1100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170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85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العائد السنوي الصافي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1440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1170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>
                          <a:effectLst/>
                          <a:latin typeface="Calibri"/>
                          <a:ea typeface="Times New Roman"/>
                          <a:cs typeface="Arial"/>
                        </a:rPr>
                        <a:t>1085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                    الاستثمار المبدئي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فترة الاسترداد= ـــــــــــــــــــــــــــــــــ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12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                   صافي التدفق النقدي 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  <a:latin typeface="Calibri"/>
                          <a:ea typeface="Times New Roman"/>
                          <a:cs typeface="Arial"/>
                        </a:rPr>
                        <a:t>7000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  <a:latin typeface="Calibri"/>
                          <a:ea typeface="Times New Roman"/>
                          <a:cs typeface="Arial"/>
                        </a:rPr>
                        <a:t>ــــــــ = 4.86 سنة 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>
                          <a:effectLst/>
                          <a:latin typeface="Calibri"/>
                          <a:ea typeface="Times New Roman"/>
                          <a:cs typeface="Arial"/>
                        </a:rPr>
                        <a:t>1440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5000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ــــــــــ = 4.27 سنة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1170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3000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ــــــــــ = 2.76 سنة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1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1085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776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/>
              <a:t>و منه فالبديل الأفضل هو العرض (3) وذلك لأن فترة استرداده أقل من فترة الاسترداد لدى العرضين </a:t>
            </a:r>
            <a:r>
              <a:rPr lang="ar-DZ" b="1" dirty="0"/>
              <a:t>(1)</a:t>
            </a:r>
            <a:r>
              <a:rPr lang="ar-DZ" dirty="0"/>
              <a:t> و </a:t>
            </a:r>
            <a:r>
              <a:rPr lang="ar-DZ" b="1" dirty="0"/>
              <a:t>(2)</a:t>
            </a:r>
            <a:r>
              <a:rPr lang="ar-DZ" dirty="0"/>
              <a:t>.</a:t>
            </a:r>
            <a:endParaRPr lang="en-US" dirty="0"/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4797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معيار فترة الاسترداد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ar-SA" sz="2600" b="1" u="sng" dirty="0" smtClean="0"/>
              <a:t>مميزاته</a:t>
            </a:r>
          </a:p>
          <a:p>
            <a:pPr lvl="0"/>
            <a:r>
              <a:rPr lang="ar-SA" sz="2600" b="1" dirty="0" smtClean="0"/>
              <a:t>- يتميز </a:t>
            </a:r>
            <a:r>
              <a:rPr lang="ar-SA" sz="2600" b="1" dirty="0" err="1" smtClean="0"/>
              <a:t>با</a:t>
            </a:r>
            <a:r>
              <a:rPr lang="ar-EG" sz="2600" b="1" dirty="0" smtClean="0"/>
              <a:t>لبساطة وسهولة الحساب. </a:t>
            </a:r>
            <a:endParaRPr lang="en-US" sz="2600" dirty="0" smtClean="0"/>
          </a:p>
          <a:p>
            <a:pPr lvl="0"/>
            <a:r>
              <a:rPr lang="ar-SA" sz="2600" b="1" dirty="0" smtClean="0"/>
              <a:t>- </a:t>
            </a:r>
            <a:r>
              <a:rPr lang="ar-EG" sz="2600" b="1" dirty="0" smtClean="0"/>
              <a:t>هذا المعيار مؤشر لمستوى المخاطرة حيث يقيس السرعة التي يسترد فيها المستثمر رأسماله. وعموماً كلما زاد الأفق الزمني الاستثماري للمشروع كلما ازدادت مخاطر الاستثمار. </a:t>
            </a:r>
            <a:endParaRPr lang="ar-SA" sz="2600" b="1" dirty="0" smtClean="0"/>
          </a:p>
          <a:p>
            <a:pPr lvl="0"/>
            <a:r>
              <a:rPr lang="ar-SA" sz="2600" b="1" u="sng" dirty="0" smtClean="0"/>
              <a:t>عيوبه</a:t>
            </a:r>
            <a:r>
              <a:rPr lang="ar-SA" sz="2600" b="1" dirty="0" smtClean="0"/>
              <a:t> </a:t>
            </a:r>
            <a:endParaRPr lang="en-US" sz="2600" dirty="0" smtClean="0"/>
          </a:p>
          <a:p>
            <a:pPr lvl="0"/>
            <a:r>
              <a:rPr lang="ar-SA" sz="2600" b="1" dirty="0" smtClean="0"/>
              <a:t>-  </a:t>
            </a:r>
            <a:r>
              <a:rPr lang="ar-EG" sz="2600" b="1" dirty="0" smtClean="0"/>
              <a:t>يتجاهل المعيار التدفقات النقدية للمشروع بعد فترة الاسترداد وبالتالي لا يعتبر مؤشراً جيداً للربحية. </a:t>
            </a:r>
            <a:endParaRPr lang="en-US" sz="2600" dirty="0" smtClean="0"/>
          </a:p>
          <a:p>
            <a:pPr lvl="0"/>
            <a:r>
              <a:rPr lang="ar-EG" sz="2600" b="1" dirty="0" smtClean="0"/>
              <a:t>  </a:t>
            </a:r>
            <a:r>
              <a:rPr lang="ar-SA" sz="2600" b="1" dirty="0" smtClean="0"/>
              <a:t>- لا يأخذ المعيار في اعتباره القيمة الزمنية للنقود من خلال خصم التدفقات النقدية السنوية للوصول إلى القيمة الحالية للتدفقات.</a:t>
            </a:r>
            <a:endParaRPr lang="en-US" sz="2600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SA" b="1" dirty="0" smtClean="0"/>
              <a:t>معيار فترة الاسترداد</a:t>
            </a:r>
          </a:p>
          <a:p>
            <a:pPr algn="ctr"/>
            <a:r>
              <a:rPr lang="en-US" b="1" dirty="0" smtClean="0"/>
              <a:t>Payback period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AE" b="1" dirty="0" smtClean="0"/>
              <a:t>المقصود بفترة الاسترداد المدة الزمنية اللازمة لاسترجاع قيمة الاستثمار المبدئية (التكلفة الرأسمالية) للمشروع.</a:t>
            </a:r>
            <a:r>
              <a:rPr lang="ar-AE" dirty="0" smtClean="0"/>
              <a:t> </a:t>
            </a:r>
            <a:endParaRPr lang="en-US" dirty="0" smtClean="0"/>
          </a:p>
          <a:p>
            <a:r>
              <a:rPr lang="ar-SA" b="1" dirty="0" smtClean="0"/>
              <a:t>عادة يحدد اقصى حد للاسترداد وتسمى فترة القطع او فترة الاسترداد القصوى </a:t>
            </a:r>
          </a:p>
          <a:p>
            <a:r>
              <a:rPr lang="ar-SA" b="1" dirty="0" smtClean="0"/>
              <a:t>واذا كان فترة الاسترداد اكبر من فترة القطع يعتبر المشروع مرفوض</a:t>
            </a:r>
          </a:p>
          <a:p>
            <a:r>
              <a:rPr lang="ar-SA" b="1" dirty="0" smtClean="0"/>
              <a:t> وفي حالة المفاضلة بين المشاريع الافضلية للمشروع ذو فترة الاسترداد الاقل </a:t>
            </a:r>
          </a:p>
          <a:p>
            <a:r>
              <a:rPr lang="ar-SA" b="1" dirty="0" smtClean="0"/>
              <a:t>يتميزالميار بسهوله حسابه وخاصة في حالة اتخاذ عدد كبير من القرارات الاستثمارية صغيرة الحجم </a:t>
            </a:r>
            <a:endParaRPr lang="en-US" b="1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b="1" u="sng" dirty="0" smtClean="0"/>
              <a:t>طرق احتساب معيار فترة الاسترداد</a:t>
            </a:r>
            <a:endParaRPr lang="en-US" dirty="0" smtClean="0"/>
          </a:p>
          <a:p>
            <a:r>
              <a:rPr lang="ar-SA" b="1" dirty="0" smtClean="0"/>
              <a:t>1- طريقة المجموع التراكمى للتدفقات النقدية السنوية.</a:t>
            </a:r>
            <a:endParaRPr lang="en-US" dirty="0" smtClean="0"/>
          </a:p>
          <a:p>
            <a:r>
              <a:rPr lang="ar-SA" b="1" dirty="0" err="1" smtClean="0"/>
              <a:t>فى</a:t>
            </a:r>
            <a:r>
              <a:rPr lang="ar-SA" b="1" dirty="0" smtClean="0"/>
              <a:t> هذا الطريقة  تكون فترة السداد مساوية لعدد السنوات </a:t>
            </a:r>
            <a:r>
              <a:rPr lang="ar-SA" b="1" dirty="0" err="1" smtClean="0"/>
              <a:t>التى</a:t>
            </a:r>
            <a:r>
              <a:rPr lang="ar-SA" b="1" dirty="0" smtClean="0"/>
              <a:t> تتساوى فيها المجموع </a:t>
            </a:r>
            <a:r>
              <a:rPr lang="ar-SA" b="1" dirty="0" err="1" smtClean="0"/>
              <a:t>التراكمى</a:t>
            </a:r>
            <a:r>
              <a:rPr lang="ar-SA" b="1" dirty="0" smtClean="0"/>
              <a:t> للتدفقات النقدية السنوية الجارية الصافية مع التدفقات النقدية الاستثمارية </a:t>
            </a:r>
            <a:endParaRPr lang="en-US" dirty="0" smtClean="0"/>
          </a:p>
          <a:p>
            <a:r>
              <a:rPr lang="ar-SA" b="1" dirty="0" smtClean="0"/>
              <a:t>مثال </a:t>
            </a:r>
            <a:r>
              <a:rPr lang="ar-SA" b="1" dirty="0" err="1" smtClean="0"/>
              <a:t>اذا</a:t>
            </a:r>
            <a:r>
              <a:rPr lang="ar-SA" b="1" dirty="0" smtClean="0"/>
              <a:t> قدرت التكاليف الاستثمارية  لمشروع ما  </a:t>
            </a:r>
            <a:r>
              <a:rPr lang="ar-SA" b="1" dirty="0" err="1" smtClean="0"/>
              <a:t>ب</a:t>
            </a:r>
            <a:r>
              <a:rPr lang="ar-SA" b="1" dirty="0" smtClean="0"/>
              <a:t> </a:t>
            </a:r>
            <a:r>
              <a:rPr lang="en-US" b="1" dirty="0" smtClean="0"/>
              <a:t>500000</a:t>
            </a:r>
            <a:r>
              <a:rPr lang="ar-SA" b="1" dirty="0" smtClean="0"/>
              <a:t> ريال وقدره عمره </a:t>
            </a:r>
            <a:r>
              <a:rPr lang="ar-SA" b="1" dirty="0" err="1" smtClean="0"/>
              <a:t>الانتاجى</a:t>
            </a:r>
            <a:r>
              <a:rPr lang="ar-SA" b="1" dirty="0" smtClean="0"/>
              <a:t> ب 5 سنوات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701330"/>
              </p:ext>
            </p:extLst>
          </p:nvPr>
        </p:nvGraphicFramePr>
        <p:xfrm>
          <a:off x="1187624" y="1916832"/>
          <a:ext cx="6624736" cy="3786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مستند" r:id="rId4" imgW="5450186" imgH="2744732" progId="Word.Document.12">
                  <p:embed/>
                </p:oleObj>
              </mc:Choice>
              <mc:Fallback>
                <p:oleObj name="مستند" r:id="rId4" imgW="5450186" imgH="2744732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16832"/>
                        <a:ext cx="6624736" cy="37862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b="1" dirty="0" smtClean="0"/>
              <a:t>وفقا لهذا الطريقة يحتاج  المشروع </a:t>
            </a:r>
            <a:r>
              <a:rPr lang="ar-SA" b="1" dirty="0" err="1" smtClean="0"/>
              <a:t>الى</a:t>
            </a:r>
            <a:r>
              <a:rPr lang="ar-SA" b="1" dirty="0" smtClean="0"/>
              <a:t> 4 سنوات</a:t>
            </a:r>
            <a:endParaRPr lang="en-US" dirty="0" smtClean="0"/>
          </a:p>
          <a:p>
            <a:r>
              <a:rPr lang="ar-SA" b="1" u="sng" dirty="0" smtClean="0"/>
              <a:t>الطريقة الثانية </a:t>
            </a:r>
            <a:endParaRPr lang="en-US" dirty="0" smtClean="0"/>
          </a:p>
          <a:p>
            <a:r>
              <a:rPr lang="ar-SA" b="1" dirty="0" smtClean="0"/>
              <a:t>تعتمد هذه الطريقة على حساب الوسط </a:t>
            </a:r>
            <a:r>
              <a:rPr lang="ar-SA" b="1" dirty="0" err="1" smtClean="0"/>
              <a:t>الحسابى</a:t>
            </a:r>
            <a:r>
              <a:rPr lang="ar-SA" b="1" dirty="0" smtClean="0"/>
              <a:t> للتدفقات السنوية الجارية الصافية </a:t>
            </a:r>
            <a:endParaRPr lang="en-US" dirty="0" smtClean="0"/>
          </a:p>
          <a:p>
            <a:r>
              <a:rPr lang="ar-SA" b="1" dirty="0" smtClean="0"/>
              <a:t>                              </a:t>
            </a:r>
            <a:r>
              <a:rPr lang="ar-SA" sz="2000" b="1" dirty="0" smtClean="0"/>
              <a:t>قيمة الاستثمار المبدئي </a:t>
            </a:r>
            <a:endParaRPr lang="en-US" sz="2000" b="1" dirty="0" smtClean="0"/>
          </a:p>
          <a:p>
            <a:r>
              <a:rPr lang="ar-SA" sz="2000" b="1" dirty="0" smtClean="0"/>
              <a:t>فترة الاسترداد   =            ــــــــــــــــــــــــــــــــــــــــــــــــــــــــــــــــ </a:t>
            </a:r>
            <a:endParaRPr lang="en-US" sz="2000" b="1" dirty="0" smtClean="0"/>
          </a:p>
          <a:p>
            <a:r>
              <a:rPr lang="ar-SA" sz="2000" b="1" dirty="0" smtClean="0"/>
              <a:t>                         متوسط (العائد السنوي)صافي التدفقات النقدية السنوية                                       </a:t>
            </a:r>
            <a:endParaRPr lang="en-US" sz="2000" b="1" dirty="0" smtClean="0"/>
          </a:p>
          <a:p>
            <a:r>
              <a:rPr lang="ar-SA" dirty="0" smtClean="0"/>
              <a:t>متوسط صافي التدفقات النقدية = مجموع التدفقات النقدية السنوية الصافية مقسوما على عدد سنوات عمر المشروع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2400" b="1" dirty="0" smtClean="0"/>
              <a:t>الوسط الحسابى للتدفقات السنوية الجارية الصافية =   مجموع التدفقات النقدية الصافية السنوية الجارية الصافية مقسوما على العمر الانتاجى للمشروع </a:t>
            </a:r>
            <a:endParaRPr lang="en-US" sz="2400" dirty="0" smtClean="0"/>
          </a:p>
          <a:p>
            <a:r>
              <a:rPr lang="en-US" b="1" dirty="0" smtClean="0"/>
              <a:t> </a:t>
            </a:r>
            <a:endParaRPr lang="en-US" dirty="0" smtClean="0"/>
          </a:p>
          <a:p>
            <a:r>
              <a:rPr lang="ar-AE" b="1" dirty="0" smtClean="0"/>
              <a:t> </a:t>
            </a:r>
            <a:r>
              <a:rPr lang="ar-AE" dirty="0" smtClean="0"/>
              <a:t> </a:t>
            </a:r>
            <a:endParaRPr lang="en-US" sz="2200" dirty="0" smtClean="0"/>
          </a:p>
          <a:p>
            <a:r>
              <a:rPr lang="ar-SA" sz="2200" dirty="0" smtClean="0"/>
              <a:t>                                                              </a:t>
            </a:r>
            <a:r>
              <a:rPr lang="en-US" sz="2200" dirty="0" smtClean="0"/>
              <a:t>500000</a:t>
            </a:r>
          </a:p>
          <a:p>
            <a:r>
              <a:rPr lang="ar-SA" sz="2200" dirty="0" smtClean="0"/>
              <a:t>                        </a:t>
            </a:r>
            <a:r>
              <a:rPr lang="ar-SA" sz="2200" b="1" dirty="0" smtClean="0"/>
              <a:t>فترة الاسترداد</a:t>
            </a:r>
            <a:r>
              <a:rPr lang="ar-SA" sz="2200" dirty="0" smtClean="0"/>
              <a:t>    =    ـــــــــــــــــــــــــــــــــ      =      </a:t>
            </a:r>
            <a:r>
              <a:rPr lang="en-US" sz="2200" dirty="0" smtClean="0"/>
              <a:t>3.674</a:t>
            </a:r>
          </a:p>
          <a:p>
            <a:r>
              <a:rPr lang="en-US" sz="2200" dirty="0" smtClean="0"/>
              <a:t>680000                                                                              </a:t>
            </a:r>
          </a:p>
          <a:p>
            <a:r>
              <a:rPr lang="ar-SA" sz="2200" dirty="0" smtClean="0"/>
              <a:t>                                                     ـــــــــــــــــــــــــــــــ     </a:t>
            </a:r>
            <a:endParaRPr lang="en-US" sz="2200" dirty="0" smtClean="0"/>
          </a:p>
          <a:p>
            <a:r>
              <a:rPr lang="ar-SA" sz="2200" dirty="0" smtClean="0"/>
              <a:t>                                                               </a:t>
            </a:r>
            <a:r>
              <a:rPr lang="en-US" sz="2200" dirty="0" smtClean="0"/>
              <a:t>5</a:t>
            </a:r>
          </a:p>
          <a:p>
            <a:r>
              <a:rPr lang="ar-SA" dirty="0" smtClean="0"/>
              <a:t>فترة الاسترداد 3سنوات و 8 اشهر وهى ادق من الاولى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DZ" dirty="0" smtClean="0"/>
              <a:t>لاقتناء آلة جديدة للمصنع، تحصلت المؤسسة على 3 عروض مختلفة وكانت العروض تحمل المعلومات المدونة في الجدول التالي: 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513693"/>
              </p:ext>
            </p:extLst>
          </p:nvPr>
        </p:nvGraphicFramePr>
        <p:xfrm>
          <a:off x="923702" y="1916832"/>
          <a:ext cx="7009636" cy="461241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80640"/>
                <a:gridCol w="856615"/>
                <a:gridCol w="997585"/>
                <a:gridCol w="2574796"/>
              </a:tblGrid>
              <a:tr h="553124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البيان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>
                          <a:effectLst/>
                        </a:rPr>
                        <a:t>البديل (أ)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>
                          <a:effectLst/>
                        </a:rPr>
                        <a:t>البديل (ب)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>
                          <a:effectLst/>
                        </a:rPr>
                        <a:t>البديل (ج)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115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- التكلفة الاستثمارية </a:t>
                      </a:r>
                      <a:r>
                        <a:rPr lang="ar-SA" sz="2000" smtClean="0">
                          <a:effectLst/>
                        </a:rPr>
                        <a:t>+ تكاليف</a:t>
                      </a:r>
                      <a:r>
                        <a:rPr lang="ar-SA" sz="2000" baseline="0" smtClean="0">
                          <a:effectLst/>
                        </a:rPr>
                        <a:t> لاحقة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7000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5000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>
                          <a:effectLst/>
                        </a:rPr>
                        <a:t>3000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06673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dirty="0">
                          <a:effectLst/>
                        </a:rPr>
                        <a:t>القيـــمة المتبقيـــــة للاستثمــــــــــار(التصفوية)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1500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1000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71115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العمر الانتاجي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42231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العائد السنوي قبل </a:t>
                      </a:r>
                      <a:r>
                        <a:rPr lang="ar-SA" sz="2000" smtClean="0">
                          <a:effectLst/>
                        </a:rPr>
                        <a:t>ال</a:t>
                      </a:r>
                      <a:r>
                        <a:rPr lang="ar-DZ" sz="2000" smtClean="0">
                          <a:effectLst/>
                        </a:rPr>
                        <a:t>ضريبة </a:t>
                      </a:r>
                      <a:r>
                        <a:rPr lang="ar-DZ" sz="2000" dirty="0">
                          <a:effectLst/>
                        </a:rPr>
                        <a:t>و الاهلاك 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1500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>
                          <a:effectLst/>
                        </a:rPr>
                        <a:t>1200</a:t>
                      </a:r>
                      <a:endParaRPr lang="en-US" sz="20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DZ" sz="2000" dirty="0">
                          <a:effectLst/>
                        </a:rPr>
                        <a:t>1100</a:t>
                      </a:r>
                      <a:endParaRPr lang="en-US" sz="20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68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</TotalTime>
  <Words>499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سمة Office</vt:lpstr>
      <vt:lpstr>مستند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مثال</vt:lpstr>
      <vt:lpstr>PowerPoint Presentation</vt:lpstr>
      <vt:lpstr>PowerPoint Presentation</vt:lpstr>
      <vt:lpstr>الاهلاك للبديل الاول </vt:lpstr>
      <vt:lpstr>PowerPoint Presentation</vt:lpstr>
      <vt:lpstr>PowerPoint Presentation</vt:lpstr>
      <vt:lpstr>معيار فترة الاسترداد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saeed</dc:creator>
  <cp:lastModifiedBy>user</cp:lastModifiedBy>
  <cp:revision>32</cp:revision>
  <dcterms:created xsi:type="dcterms:W3CDTF">2014-11-22T05:32:15Z</dcterms:created>
  <dcterms:modified xsi:type="dcterms:W3CDTF">2020-02-12T15:51:05Z</dcterms:modified>
</cp:coreProperties>
</file>