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72" r:id="rId3"/>
    <p:sldId id="257" r:id="rId4"/>
    <p:sldId id="273" r:id="rId5"/>
    <p:sldId id="274" r:id="rId6"/>
    <p:sldId id="275" r:id="rId7"/>
    <p:sldId id="263" r:id="rId8"/>
    <p:sldId id="276" r:id="rId9"/>
    <p:sldId id="277" r:id="rId10"/>
    <p:sldId id="278" r:id="rId11"/>
    <p:sldId id="269" r:id="rId12"/>
    <p:sldId id="279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08/03/35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179512" y="764704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دبوس زينة 46"/>
          <p:cNvSpPr/>
          <p:nvPr/>
        </p:nvSpPr>
        <p:spPr>
          <a:xfrm>
            <a:off x="6008470" y="908720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مذياع سعره في العام الماضي 100 ريال ، وارتفع سعره هذا العام بنسبة 5٪          كم يبلغ سعره الجديد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3920238" y="1082150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1976022" y="968697"/>
            <a:ext cx="2146366" cy="732111"/>
            <a:chOff x="2029186" y="5963232"/>
            <a:chExt cx="2146366" cy="732111"/>
          </a:xfrm>
        </p:grpSpPr>
        <p:sp>
          <p:nvSpPr>
            <p:cNvPr id="42" name="مربع نص 41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440880" y="5963232"/>
              <a:ext cx="734672" cy="732111"/>
              <a:chOff x="5865683" y="4221808"/>
              <a:chExt cx="734672" cy="732111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998104" y="4221808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مربع نص 47"/>
          <p:cNvSpPr txBox="1"/>
          <p:nvPr/>
        </p:nvSpPr>
        <p:spPr>
          <a:xfrm>
            <a:off x="319838" y="1082150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 ريالات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920238" y="177281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2227006" y="177281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  +  5  =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35862" y="177281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105 ريالا</a:t>
            </a:r>
            <a:endParaRPr lang="ar-SA" sz="2400" b="1" dirty="0"/>
          </a:p>
        </p:txBody>
      </p:sp>
      <p:sp>
        <p:nvSpPr>
          <p:cNvPr id="52" name="مستطيل 51"/>
          <p:cNvSpPr/>
          <p:nvPr/>
        </p:nvSpPr>
        <p:spPr>
          <a:xfrm>
            <a:off x="179512" y="2636912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دبوس زينة 52"/>
          <p:cNvSpPr/>
          <p:nvPr/>
        </p:nvSpPr>
        <p:spPr>
          <a:xfrm>
            <a:off x="6008470" y="2780928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طاولة سعرها في العام الماضي 100 ريال ، وارتفع سعرها هذا العام بنسبة 3٪          كم يبلغ سعرها الجديد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4" name="مربع نص 53"/>
          <p:cNvSpPr txBox="1"/>
          <p:nvPr/>
        </p:nvSpPr>
        <p:spPr>
          <a:xfrm>
            <a:off x="3920238" y="2954358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55" name="مجموعة 54"/>
          <p:cNvGrpSpPr/>
          <p:nvPr/>
        </p:nvGrpSpPr>
        <p:grpSpPr>
          <a:xfrm>
            <a:off x="1976022" y="2840905"/>
            <a:ext cx="2146366" cy="732111"/>
            <a:chOff x="2029186" y="5963232"/>
            <a:chExt cx="2146366" cy="732111"/>
          </a:xfrm>
        </p:grpSpPr>
        <p:sp>
          <p:nvSpPr>
            <p:cNvPr id="56" name="مربع نص 55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57" name="مجموعة 56"/>
            <p:cNvGrpSpPr/>
            <p:nvPr/>
          </p:nvGrpSpPr>
          <p:grpSpPr>
            <a:xfrm>
              <a:off x="3440880" y="5963232"/>
              <a:ext cx="734672" cy="732111"/>
              <a:chOff x="5865683" y="4221808"/>
              <a:chExt cx="734672" cy="732111"/>
            </a:xfrm>
          </p:grpSpPr>
          <p:sp>
            <p:nvSpPr>
              <p:cNvPr id="58" name="مربع نص 57"/>
              <p:cNvSpPr txBox="1"/>
              <p:nvPr/>
            </p:nvSpPr>
            <p:spPr>
              <a:xfrm>
                <a:off x="5998104" y="4221808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3</a:t>
                </a:r>
                <a:endParaRPr lang="ar-SA" sz="2400" b="1" dirty="0"/>
              </a:p>
            </p:txBody>
          </p:sp>
          <p:sp>
            <p:nvSpPr>
              <p:cNvPr id="59" name="مربع نص 58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60" name="رابط مستقيم 59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مربع نص 60"/>
          <p:cNvSpPr txBox="1"/>
          <p:nvPr/>
        </p:nvSpPr>
        <p:spPr>
          <a:xfrm>
            <a:off x="319838" y="2954358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 ريالات</a:t>
            </a:r>
            <a:endParaRPr lang="ar-SA" sz="24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3920238" y="3645024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2227006" y="3645024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  +  3  =</a:t>
            </a:r>
            <a:endParaRPr lang="ar-SA" sz="24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35862" y="3645024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103 ريالا</a:t>
            </a:r>
            <a:endParaRPr lang="ar-SA" sz="2400" b="1" dirty="0"/>
          </a:p>
        </p:txBody>
      </p:sp>
      <p:sp>
        <p:nvSpPr>
          <p:cNvPr id="65" name="مستطيل 64"/>
          <p:cNvSpPr/>
          <p:nvPr/>
        </p:nvSpPr>
        <p:spPr>
          <a:xfrm>
            <a:off x="175862" y="4509120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6" name="دبوس زينة 65"/>
          <p:cNvSpPr/>
          <p:nvPr/>
        </p:nvSpPr>
        <p:spPr>
          <a:xfrm>
            <a:off x="6004820" y="4653136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ثمن كتاب 100 ريال ، كتب عليه تخفيض  بنسبة 10٪          كم أصبح ثمنه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3751402" y="4826566"/>
            <a:ext cx="2002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التخفيض =</a:t>
            </a:r>
            <a:endParaRPr lang="ar-SA" sz="2400" b="1" dirty="0"/>
          </a:p>
        </p:txBody>
      </p:sp>
      <p:grpSp>
        <p:nvGrpSpPr>
          <p:cNvPr id="68" name="مجموعة 67"/>
          <p:cNvGrpSpPr/>
          <p:nvPr/>
        </p:nvGrpSpPr>
        <p:grpSpPr>
          <a:xfrm>
            <a:off x="1691680" y="4713113"/>
            <a:ext cx="2146366" cy="732111"/>
            <a:chOff x="2029186" y="5963232"/>
            <a:chExt cx="2146366" cy="732111"/>
          </a:xfrm>
        </p:grpSpPr>
        <p:sp>
          <p:nvSpPr>
            <p:cNvPr id="69" name="مربع نص 68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70" name="مجموعة 69"/>
            <p:cNvGrpSpPr/>
            <p:nvPr/>
          </p:nvGrpSpPr>
          <p:grpSpPr>
            <a:xfrm>
              <a:off x="3440880" y="5963232"/>
              <a:ext cx="734672" cy="732111"/>
              <a:chOff x="5865683" y="4221808"/>
              <a:chExt cx="734672" cy="732111"/>
            </a:xfrm>
          </p:grpSpPr>
          <p:sp>
            <p:nvSpPr>
              <p:cNvPr id="71" name="مربع نص 70"/>
              <p:cNvSpPr txBox="1"/>
              <p:nvPr/>
            </p:nvSpPr>
            <p:spPr>
              <a:xfrm>
                <a:off x="5905744" y="4221808"/>
                <a:ext cx="63647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</a:t>
                </a:r>
                <a:endParaRPr lang="ar-SA" sz="2400" b="1" dirty="0"/>
              </a:p>
            </p:txBody>
          </p:sp>
          <p:sp>
            <p:nvSpPr>
              <p:cNvPr id="72" name="مربع نص 71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3" name="رابط مستقيم 72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4" name="مربع نص 73"/>
          <p:cNvSpPr txBox="1"/>
          <p:nvPr/>
        </p:nvSpPr>
        <p:spPr>
          <a:xfrm>
            <a:off x="535862" y="4826566"/>
            <a:ext cx="13368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 ريالات</a:t>
            </a:r>
            <a:endParaRPr lang="ar-SA" sz="24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3916588" y="5517232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2157086" y="5517232"/>
            <a:ext cx="19035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  ــ  10  =</a:t>
            </a:r>
            <a:endParaRPr lang="ar-SA" sz="2400" b="1" dirty="0"/>
          </a:p>
        </p:txBody>
      </p:sp>
      <p:sp>
        <p:nvSpPr>
          <p:cNvPr id="77" name="مربع نص 76"/>
          <p:cNvSpPr txBox="1"/>
          <p:nvPr/>
        </p:nvSpPr>
        <p:spPr>
          <a:xfrm>
            <a:off x="827584" y="5517232"/>
            <a:ext cx="1405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90 ريالا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1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/>
      <p:bldP spid="61" grpId="0"/>
      <p:bldP spid="62" grpId="0"/>
      <p:bldP spid="63" grpId="0"/>
      <p:bldP spid="64" grpId="0"/>
      <p:bldP spid="65" grpId="0" animBg="1"/>
      <p:bldP spid="66" grpId="0" animBg="1"/>
      <p:bldP spid="67" grpId="0"/>
      <p:bldP spid="74" grpId="0"/>
      <p:bldP spid="75" grpId="0"/>
      <p:bldP spid="76" grpId="0"/>
      <p:bldP spid="7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107505" y="719181"/>
            <a:ext cx="7081770" cy="1010655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428504" y="2390601"/>
            <a:ext cx="460800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107504" y="2396824"/>
            <a:ext cx="4486484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08720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6453395" y="3026366"/>
            <a:ext cx="2147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التخفيض =</a:t>
            </a:r>
            <a:endParaRPr lang="ar-SA" sz="2400" b="1" dirty="0"/>
          </a:p>
        </p:txBody>
      </p:sp>
      <p:grpSp>
        <p:nvGrpSpPr>
          <p:cNvPr id="37" name="مجموعة 36"/>
          <p:cNvGrpSpPr/>
          <p:nvPr/>
        </p:nvGrpSpPr>
        <p:grpSpPr>
          <a:xfrm>
            <a:off x="4701502" y="2910992"/>
            <a:ext cx="2102746" cy="746625"/>
            <a:chOff x="2095262" y="5948718"/>
            <a:chExt cx="2102746" cy="746625"/>
          </a:xfrm>
        </p:grpSpPr>
        <p:sp>
          <p:nvSpPr>
            <p:cNvPr id="38" name="مربع نص 37"/>
            <p:cNvSpPr txBox="1"/>
            <p:nvPr/>
          </p:nvSpPr>
          <p:spPr>
            <a:xfrm>
              <a:off x="2095262" y="6091833"/>
              <a:ext cx="144139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205,5</a:t>
              </a:r>
              <a:endParaRPr lang="ar-SA" sz="2400" b="1" dirty="0"/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3270001" y="5948718"/>
              <a:ext cx="928007" cy="746625"/>
              <a:chOff x="5694804" y="4207294"/>
              <a:chExt cx="928007" cy="746625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694804" y="4207294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30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مربع نص 42"/>
          <p:cNvSpPr txBox="1"/>
          <p:nvPr/>
        </p:nvSpPr>
        <p:spPr>
          <a:xfrm>
            <a:off x="5144023" y="3636267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61,65 ريالا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6763647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716016" y="4535076"/>
            <a:ext cx="2173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205,5 ــ  61,65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072015" y="5104882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143,85 ريالا</a:t>
            </a:r>
            <a:endParaRPr lang="ar-SA" sz="24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2329253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8" name="مجموعة 47"/>
          <p:cNvGrpSpPr/>
          <p:nvPr/>
        </p:nvGrpSpPr>
        <p:grpSpPr>
          <a:xfrm>
            <a:off x="395536" y="4422598"/>
            <a:ext cx="2232248" cy="790167"/>
            <a:chOff x="1963986" y="5905176"/>
            <a:chExt cx="2232248" cy="790167"/>
          </a:xfrm>
        </p:grpSpPr>
        <p:sp>
          <p:nvSpPr>
            <p:cNvPr id="49" name="مربع نص 48"/>
            <p:cNvSpPr txBox="1"/>
            <p:nvPr/>
          </p:nvSpPr>
          <p:spPr>
            <a:xfrm>
              <a:off x="1963986" y="6091833"/>
              <a:ext cx="139790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205.5</a:t>
              </a:r>
              <a:endParaRPr lang="ar-SA" sz="2400" b="1" dirty="0"/>
            </a:p>
          </p:txBody>
        </p:sp>
        <p:grpSp>
          <p:nvGrpSpPr>
            <p:cNvPr id="50" name="مجموعة 49"/>
            <p:cNvGrpSpPr/>
            <p:nvPr/>
          </p:nvGrpSpPr>
          <p:grpSpPr>
            <a:xfrm>
              <a:off x="2960701" y="5905176"/>
              <a:ext cx="1235533" cy="790167"/>
              <a:chOff x="5385504" y="4163752"/>
              <a:chExt cx="1235533" cy="790167"/>
            </a:xfrm>
          </p:grpSpPr>
          <p:sp>
            <p:nvSpPr>
              <p:cNvPr id="51" name="مربع نص 50"/>
              <p:cNvSpPr txBox="1"/>
              <p:nvPr/>
            </p:nvSpPr>
            <p:spPr>
              <a:xfrm>
                <a:off x="5385504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70</a:t>
                </a:r>
                <a:endParaRPr lang="ar-SA" sz="2400" b="1" dirty="0"/>
              </a:p>
            </p:txBody>
          </p:sp>
          <p:sp>
            <p:nvSpPr>
              <p:cNvPr id="52" name="مربع نص 51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3" name="رابط مستقيم 52"/>
              <p:cNvCxnSpPr/>
              <p:nvPr/>
            </p:nvCxnSpPr>
            <p:spPr>
              <a:xfrm flipH="1">
                <a:off x="5757014" y="4567067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/>
          <p:cNvSpPr txBox="1"/>
          <p:nvPr/>
        </p:nvSpPr>
        <p:spPr>
          <a:xfrm>
            <a:off x="683568" y="5159363"/>
            <a:ext cx="20714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143,85 ريالا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2329253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468031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ــ  30٪  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304438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70٪ 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65" y="988897"/>
            <a:ext cx="6725815" cy="42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41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/>
      <p:bldP spid="43" grpId="0"/>
      <p:bldP spid="44" grpId="0"/>
      <p:bldP spid="45" grpId="0"/>
      <p:bldP spid="46" grpId="0"/>
      <p:bldP spid="47" grpId="0"/>
      <p:bldP spid="54" grpId="0"/>
      <p:bldP spid="55" grpId="0"/>
      <p:bldP spid="56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870564" y="692696"/>
            <a:ext cx="6121242" cy="1296144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539552" y="2390601"/>
            <a:ext cx="7992888" cy="3414663"/>
          </a:xfrm>
          <a:prstGeom prst="verticalScroll">
            <a:avLst/>
          </a:prstGeom>
          <a:solidFill>
            <a:srgbClr val="DFC493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822" y="1016792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مربع نص 31"/>
          <p:cNvSpPr txBox="1"/>
          <p:nvPr/>
        </p:nvSpPr>
        <p:spPr>
          <a:xfrm>
            <a:off x="4539493" y="5199583"/>
            <a:ext cx="19405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=  62400ريالا</a:t>
            </a:r>
            <a:endParaRPr lang="ar-SA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326" y="976125"/>
            <a:ext cx="5486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5819837" y="3026366"/>
            <a:ext cx="2147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الزكاة  =</a:t>
            </a:r>
            <a:endParaRPr lang="ar-SA" sz="2400" b="1" dirty="0"/>
          </a:p>
        </p:txBody>
      </p:sp>
      <p:grpSp>
        <p:nvGrpSpPr>
          <p:cNvPr id="27" name="مجموعة 26"/>
          <p:cNvGrpSpPr/>
          <p:nvPr/>
        </p:nvGrpSpPr>
        <p:grpSpPr>
          <a:xfrm>
            <a:off x="3923928" y="2881964"/>
            <a:ext cx="2246762" cy="775653"/>
            <a:chOff x="1951246" y="5919690"/>
            <a:chExt cx="2246762" cy="775653"/>
          </a:xfrm>
        </p:grpSpPr>
        <p:sp>
          <p:nvSpPr>
            <p:cNvPr id="28" name="مربع نص 27"/>
            <p:cNvSpPr txBox="1"/>
            <p:nvPr/>
          </p:nvSpPr>
          <p:spPr>
            <a:xfrm>
              <a:off x="1951246" y="6091833"/>
              <a:ext cx="144139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64000</a:t>
              </a:r>
              <a:endParaRPr lang="ar-SA" sz="2400" b="1" dirty="0"/>
            </a:p>
          </p:txBody>
        </p:sp>
        <p:grpSp>
          <p:nvGrpSpPr>
            <p:cNvPr id="29" name="مجموعة 28"/>
            <p:cNvGrpSpPr/>
            <p:nvPr/>
          </p:nvGrpSpPr>
          <p:grpSpPr>
            <a:xfrm>
              <a:off x="3270001" y="5919690"/>
              <a:ext cx="928007" cy="775653"/>
              <a:chOff x="5694804" y="4178266"/>
              <a:chExt cx="928007" cy="775653"/>
            </a:xfrm>
          </p:grpSpPr>
          <p:sp>
            <p:nvSpPr>
              <p:cNvPr id="30" name="مربع نص 29"/>
              <p:cNvSpPr txBox="1"/>
              <p:nvPr/>
            </p:nvSpPr>
            <p:spPr>
              <a:xfrm>
                <a:off x="5694804" y="4178266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2,5</a:t>
                </a:r>
                <a:endParaRPr lang="ar-SA" sz="2400" b="1" dirty="0"/>
              </a:p>
            </p:txBody>
          </p:sp>
          <p:sp>
            <p:nvSpPr>
              <p:cNvPr id="33" name="مربع نص 32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4" name="رابط مستقيم 33"/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مربع نص 34"/>
          <p:cNvSpPr txBox="1"/>
          <p:nvPr/>
        </p:nvSpPr>
        <p:spPr>
          <a:xfrm>
            <a:off x="4510465" y="3636267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1600 ريالا</a:t>
            </a:r>
            <a:endParaRPr lang="ar-SA" sz="24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5983132" y="4535076"/>
            <a:ext cx="19842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المبلغ المتبقي  =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3491880" y="4535076"/>
            <a:ext cx="25337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64000 ــ  1600</a:t>
            </a:r>
            <a:endParaRPr lang="ar-SA" sz="2400" b="1" dirty="0"/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14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2" grpId="0"/>
      <p:bldP spid="26" grpId="0"/>
      <p:bldP spid="3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1" y="692696"/>
            <a:ext cx="7160904" cy="1296144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539552" y="2390601"/>
            <a:ext cx="7992888" cy="3414663"/>
          </a:xfrm>
          <a:prstGeom prst="verticalScroll">
            <a:avLst/>
          </a:prstGeom>
          <a:solidFill>
            <a:srgbClr val="DFC493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819837" y="3170382"/>
            <a:ext cx="2147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المبلغ قبل الزكاة  =</a:t>
            </a:r>
            <a:endParaRPr lang="ar-SA" sz="2400" b="1" dirty="0"/>
          </a:p>
        </p:txBody>
      </p:sp>
      <p:grpSp>
        <p:nvGrpSpPr>
          <p:cNvPr id="29" name="مجموعة 28"/>
          <p:cNvGrpSpPr/>
          <p:nvPr/>
        </p:nvGrpSpPr>
        <p:grpSpPr>
          <a:xfrm>
            <a:off x="3574345" y="2996952"/>
            <a:ext cx="2236305" cy="864096"/>
            <a:chOff x="4386506" y="4149238"/>
            <a:chExt cx="2236305" cy="864096"/>
          </a:xfrm>
        </p:grpSpPr>
        <p:sp>
          <p:nvSpPr>
            <p:cNvPr id="30" name="مربع نص 29"/>
            <p:cNvSpPr txBox="1"/>
            <p:nvPr/>
          </p:nvSpPr>
          <p:spPr>
            <a:xfrm>
              <a:off x="4386506" y="4149238"/>
              <a:ext cx="223630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مقدار الزكاة × 100</a:t>
              </a:r>
              <a:endParaRPr lang="ar-SA" sz="24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952113" y="4551669"/>
              <a:ext cx="120515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النسبة</a:t>
              </a:r>
              <a:endParaRPr lang="ar-SA" sz="24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4577559" y="4567067"/>
              <a:ext cx="198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مربع نص 36"/>
          <p:cNvSpPr txBox="1"/>
          <p:nvPr/>
        </p:nvSpPr>
        <p:spPr>
          <a:xfrm>
            <a:off x="3622437" y="5111140"/>
            <a:ext cx="25337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18000ريال</a:t>
            </a:r>
            <a:endParaRPr lang="ar-SA" sz="2400" b="1" dirty="0"/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1019200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91" y="1124744"/>
            <a:ext cx="6781800" cy="4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3847863" y="4005064"/>
            <a:ext cx="2347814" cy="864096"/>
            <a:chOff x="3847863" y="4005064"/>
            <a:chExt cx="2347814" cy="864096"/>
          </a:xfrm>
        </p:grpSpPr>
        <p:sp>
          <p:nvSpPr>
            <p:cNvPr id="35" name="مربع نص 34"/>
            <p:cNvSpPr txBox="1"/>
            <p:nvPr/>
          </p:nvSpPr>
          <p:spPr>
            <a:xfrm>
              <a:off x="5819837" y="4183303"/>
              <a:ext cx="37584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  <p:grpSp>
          <p:nvGrpSpPr>
            <p:cNvPr id="22" name="مجموعة 21"/>
            <p:cNvGrpSpPr/>
            <p:nvPr/>
          </p:nvGrpSpPr>
          <p:grpSpPr>
            <a:xfrm>
              <a:off x="3847863" y="4005064"/>
              <a:ext cx="2236305" cy="864096"/>
              <a:chOff x="4386506" y="4149238"/>
              <a:chExt cx="2236305" cy="864096"/>
            </a:xfrm>
          </p:grpSpPr>
          <p:sp>
            <p:nvSpPr>
              <p:cNvPr id="23" name="مربع نص 22"/>
              <p:cNvSpPr txBox="1"/>
              <p:nvPr/>
            </p:nvSpPr>
            <p:spPr>
              <a:xfrm>
                <a:off x="4386506" y="4149238"/>
                <a:ext cx="2236305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450 × 100</a:t>
                </a:r>
                <a:endParaRPr lang="ar-SA" sz="2400" b="1" dirty="0"/>
              </a:p>
            </p:txBody>
          </p:sp>
          <p:sp>
            <p:nvSpPr>
              <p:cNvPr id="24" name="مربع نص 23"/>
              <p:cNvSpPr txBox="1"/>
              <p:nvPr/>
            </p:nvSpPr>
            <p:spPr>
              <a:xfrm>
                <a:off x="4894619" y="4551669"/>
                <a:ext cx="120515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2,5</a:t>
                </a:r>
                <a:endParaRPr lang="ar-SA" sz="2400" b="1" dirty="0"/>
              </a:p>
            </p:txBody>
          </p:sp>
          <p:cxnSp>
            <p:nvCxnSpPr>
              <p:cNvPr id="25" name="رابط مستقيم 24"/>
              <p:cNvCxnSpPr/>
              <p:nvPr/>
            </p:nvCxnSpPr>
            <p:spPr>
              <a:xfrm flipH="1">
                <a:off x="4865775" y="4567067"/>
                <a:ext cx="129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794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179512" y="764704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دبوس زينة 46"/>
          <p:cNvSpPr/>
          <p:nvPr/>
        </p:nvSpPr>
        <p:spPr>
          <a:xfrm>
            <a:off x="6008470" y="908720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مذياع سعره في العام الماضي 100 ريال ، وارتفع سعره هذا العام بنسبة 5٪          كم يبلغ سعره الجديد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3920238" y="1730222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1835696" y="1616769"/>
            <a:ext cx="2146366" cy="732111"/>
            <a:chOff x="2029186" y="5963232"/>
            <a:chExt cx="2146366" cy="732111"/>
          </a:xfrm>
        </p:grpSpPr>
        <p:sp>
          <p:nvSpPr>
            <p:cNvPr id="42" name="مربع نص 41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424333" y="5963232"/>
              <a:ext cx="751219" cy="732111"/>
              <a:chOff x="5849136" y="4221808"/>
              <a:chExt cx="751219" cy="732111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849136" y="4221808"/>
                <a:ext cx="71128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مربع نص 47"/>
          <p:cNvSpPr txBox="1"/>
          <p:nvPr/>
        </p:nvSpPr>
        <p:spPr>
          <a:xfrm>
            <a:off x="535862" y="1730222"/>
            <a:ext cx="14808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105 ريالات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920238" y="1023119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1976022" y="1023119"/>
            <a:ext cx="20882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5٪  =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971600" y="1023119"/>
            <a:ext cx="1045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105٪ </a:t>
            </a:r>
            <a:endParaRPr lang="ar-SA" sz="2400" b="1" dirty="0"/>
          </a:p>
        </p:txBody>
      </p:sp>
      <p:sp>
        <p:nvSpPr>
          <p:cNvPr id="52" name="مستطيل 51"/>
          <p:cNvSpPr/>
          <p:nvPr/>
        </p:nvSpPr>
        <p:spPr>
          <a:xfrm>
            <a:off x="179512" y="2636912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دبوس زينة 52"/>
          <p:cNvSpPr/>
          <p:nvPr/>
        </p:nvSpPr>
        <p:spPr>
          <a:xfrm>
            <a:off x="6008470" y="2780928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طاولة سعرها في العام الماضي 100 ريال ، وارتفع سعرها هذا العام بنسبة 3٪          كم يبلغ سعرها الجديد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4" name="مربع نص 53"/>
          <p:cNvSpPr txBox="1"/>
          <p:nvPr/>
        </p:nvSpPr>
        <p:spPr>
          <a:xfrm>
            <a:off x="3920238" y="363204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55" name="مجموعة 54"/>
          <p:cNvGrpSpPr/>
          <p:nvPr/>
        </p:nvGrpSpPr>
        <p:grpSpPr>
          <a:xfrm>
            <a:off x="1835696" y="3518594"/>
            <a:ext cx="2146366" cy="732111"/>
            <a:chOff x="2029186" y="5963232"/>
            <a:chExt cx="2146366" cy="732111"/>
          </a:xfrm>
        </p:grpSpPr>
        <p:sp>
          <p:nvSpPr>
            <p:cNvPr id="56" name="مربع نص 55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57" name="مجموعة 56"/>
            <p:cNvGrpSpPr/>
            <p:nvPr/>
          </p:nvGrpSpPr>
          <p:grpSpPr>
            <a:xfrm>
              <a:off x="3438847" y="5963232"/>
              <a:ext cx="736705" cy="732111"/>
              <a:chOff x="5863650" y="4221808"/>
              <a:chExt cx="736705" cy="732111"/>
            </a:xfrm>
          </p:grpSpPr>
          <p:sp>
            <p:nvSpPr>
              <p:cNvPr id="58" name="مربع نص 57"/>
              <p:cNvSpPr txBox="1"/>
              <p:nvPr/>
            </p:nvSpPr>
            <p:spPr>
              <a:xfrm>
                <a:off x="5863650" y="4221808"/>
                <a:ext cx="71128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103</a:t>
                </a:r>
                <a:endParaRPr lang="ar-SA" sz="2400" b="1" dirty="0"/>
              </a:p>
            </p:txBody>
          </p:sp>
          <p:sp>
            <p:nvSpPr>
              <p:cNvPr id="59" name="مربع نص 58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60" name="رابط مستقيم 59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مربع نص 60"/>
          <p:cNvSpPr txBox="1"/>
          <p:nvPr/>
        </p:nvSpPr>
        <p:spPr>
          <a:xfrm>
            <a:off x="535862" y="3632047"/>
            <a:ext cx="14808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103 ريالات</a:t>
            </a:r>
            <a:endParaRPr lang="ar-SA" sz="2400" b="1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3920238" y="2924944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1872744" y="2924944"/>
            <a:ext cx="21915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3٪  =</a:t>
            </a:r>
            <a:endParaRPr lang="ar-SA" sz="24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179512" y="2924944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103٪</a:t>
            </a:r>
            <a:endParaRPr lang="ar-SA" sz="2400" b="1" dirty="0"/>
          </a:p>
        </p:txBody>
      </p:sp>
      <p:sp>
        <p:nvSpPr>
          <p:cNvPr id="65" name="مستطيل 64"/>
          <p:cNvSpPr/>
          <p:nvPr/>
        </p:nvSpPr>
        <p:spPr>
          <a:xfrm>
            <a:off x="175862" y="4509120"/>
            <a:ext cx="8824428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6" name="دبوس زينة 65"/>
          <p:cNvSpPr/>
          <p:nvPr/>
        </p:nvSpPr>
        <p:spPr>
          <a:xfrm>
            <a:off x="6004820" y="4653136"/>
            <a:ext cx="2884010" cy="144016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ثمن كتاب 100 ريال ، كتب عليه تخفيض  بنسبة 10٪          كم أصبح ثمنه ؟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3751402" y="5486669"/>
            <a:ext cx="2002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68" name="مجموعة 67"/>
          <p:cNvGrpSpPr/>
          <p:nvPr/>
        </p:nvGrpSpPr>
        <p:grpSpPr>
          <a:xfrm>
            <a:off x="1691680" y="5373216"/>
            <a:ext cx="2146366" cy="732111"/>
            <a:chOff x="2029186" y="5963232"/>
            <a:chExt cx="2146366" cy="732111"/>
          </a:xfrm>
        </p:grpSpPr>
        <p:sp>
          <p:nvSpPr>
            <p:cNvPr id="69" name="مربع نص 68"/>
            <p:cNvSpPr txBox="1"/>
            <p:nvPr/>
          </p:nvSpPr>
          <p:spPr>
            <a:xfrm>
              <a:off x="2029186" y="6091833"/>
              <a:ext cx="162122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100 =</a:t>
              </a:r>
              <a:endParaRPr lang="ar-SA" sz="2400" b="1" dirty="0"/>
            </a:p>
          </p:txBody>
        </p:sp>
        <p:grpSp>
          <p:nvGrpSpPr>
            <p:cNvPr id="70" name="مجموعة 69"/>
            <p:cNvGrpSpPr/>
            <p:nvPr/>
          </p:nvGrpSpPr>
          <p:grpSpPr>
            <a:xfrm>
              <a:off x="3440880" y="5963232"/>
              <a:ext cx="734672" cy="732111"/>
              <a:chOff x="5865683" y="4221808"/>
              <a:chExt cx="734672" cy="732111"/>
            </a:xfrm>
          </p:grpSpPr>
          <p:sp>
            <p:nvSpPr>
              <p:cNvPr id="71" name="مربع نص 70"/>
              <p:cNvSpPr txBox="1"/>
              <p:nvPr/>
            </p:nvSpPr>
            <p:spPr>
              <a:xfrm>
                <a:off x="5905744" y="4221808"/>
                <a:ext cx="63647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90</a:t>
                </a:r>
                <a:endParaRPr lang="ar-SA" sz="2400" b="1" dirty="0"/>
              </a:p>
            </p:txBody>
          </p:sp>
          <p:sp>
            <p:nvSpPr>
              <p:cNvPr id="72" name="مربع نص 71"/>
              <p:cNvSpPr txBox="1"/>
              <p:nvPr/>
            </p:nvSpPr>
            <p:spPr>
              <a:xfrm>
                <a:off x="586568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3" name="رابط مستقيم 72"/>
              <p:cNvCxnSpPr/>
              <p:nvPr/>
            </p:nvCxnSpPr>
            <p:spPr>
              <a:xfrm flipH="1">
                <a:off x="6038165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4" name="مربع نص 73"/>
          <p:cNvSpPr txBox="1"/>
          <p:nvPr/>
        </p:nvSpPr>
        <p:spPr>
          <a:xfrm>
            <a:off x="535862" y="5486669"/>
            <a:ext cx="13368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90 ريالا</a:t>
            </a:r>
            <a:endParaRPr lang="ar-SA" sz="24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3916588" y="4839543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1691680" y="4839543"/>
            <a:ext cx="23689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ــ  10٪  =</a:t>
            </a:r>
            <a:endParaRPr lang="ar-SA" sz="2400" b="1" dirty="0"/>
          </a:p>
        </p:txBody>
      </p:sp>
      <p:sp>
        <p:nvSpPr>
          <p:cNvPr id="77" name="مربع نص 76"/>
          <p:cNvSpPr txBox="1"/>
          <p:nvPr/>
        </p:nvSpPr>
        <p:spPr>
          <a:xfrm>
            <a:off x="971600" y="4839543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90٪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60523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1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/>
      <p:bldP spid="61" grpId="0"/>
      <p:bldP spid="62" grpId="0"/>
      <p:bldP spid="63" grpId="0"/>
      <p:bldP spid="64" grpId="0"/>
      <p:bldP spid="65" grpId="0" animBg="1"/>
      <p:bldP spid="66" grpId="0" animBg="1"/>
      <p:bldP spid="67" grpId="0"/>
      <p:bldP spid="74" grpId="0"/>
      <p:bldP spid="75" grpId="0"/>
      <p:bldP spid="76" grpId="0"/>
      <p:bldP spid="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926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تمرير أفقي 2"/>
          <p:cNvSpPr/>
          <p:nvPr/>
        </p:nvSpPr>
        <p:spPr>
          <a:xfrm>
            <a:off x="611560" y="764704"/>
            <a:ext cx="6768752" cy="1168127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500480" y="2390601"/>
            <a:ext cx="4536016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72496" y="2396824"/>
            <a:ext cx="4658034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23" y="1011082"/>
            <a:ext cx="625792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مربع نص 26"/>
          <p:cNvSpPr txBox="1"/>
          <p:nvPr/>
        </p:nvSpPr>
        <p:spPr>
          <a:xfrm>
            <a:off x="6695680" y="302636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28" name="مجموعة 27"/>
          <p:cNvGrpSpPr/>
          <p:nvPr/>
        </p:nvGrpSpPr>
        <p:grpSpPr>
          <a:xfrm>
            <a:off x="5076544" y="2854857"/>
            <a:ext cx="1843742" cy="790167"/>
            <a:chOff x="2354266" y="5905176"/>
            <a:chExt cx="1843742" cy="790167"/>
          </a:xfrm>
        </p:grpSpPr>
        <p:sp>
          <p:nvSpPr>
            <p:cNvPr id="29" name="مربع نص 28"/>
            <p:cNvSpPr txBox="1"/>
            <p:nvPr/>
          </p:nvSpPr>
          <p:spPr>
            <a:xfrm>
              <a:off x="2354266" y="6091833"/>
              <a:ext cx="11538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400 </a:t>
              </a:r>
              <a:endParaRPr lang="ar-SA" sz="2400" b="1" dirty="0"/>
            </a:p>
          </p:txBody>
        </p:sp>
        <p:grpSp>
          <p:nvGrpSpPr>
            <p:cNvPr id="30" name="مجموعة 29"/>
            <p:cNvGrpSpPr/>
            <p:nvPr/>
          </p:nvGrpSpPr>
          <p:grpSpPr>
            <a:xfrm>
              <a:off x="3339013" y="5905176"/>
              <a:ext cx="858995" cy="790167"/>
              <a:chOff x="5763816" y="4163752"/>
              <a:chExt cx="858995" cy="790167"/>
            </a:xfrm>
          </p:grpSpPr>
          <p:sp>
            <p:nvSpPr>
              <p:cNvPr id="31" name="مربع نص 30"/>
              <p:cNvSpPr txBox="1"/>
              <p:nvPr/>
            </p:nvSpPr>
            <p:spPr>
              <a:xfrm>
                <a:off x="5763816" y="4163752"/>
                <a:ext cx="858995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5,75</a:t>
                </a:r>
                <a:endParaRPr lang="ar-SA" sz="2400" b="1" dirty="0"/>
              </a:p>
            </p:txBody>
          </p:sp>
          <p:sp>
            <p:nvSpPr>
              <p:cNvPr id="32" name="مربع نص 31"/>
              <p:cNvSpPr txBox="1"/>
              <p:nvPr/>
            </p:nvSpPr>
            <p:spPr>
              <a:xfrm>
                <a:off x="5822141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3" name="رابط مستقيم 32"/>
              <p:cNvCxnSpPr/>
              <p:nvPr/>
            </p:nvCxnSpPr>
            <p:spPr>
              <a:xfrm flipH="1">
                <a:off x="5902169" y="4567067"/>
                <a:ext cx="61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مربع نص 33"/>
          <p:cNvSpPr txBox="1"/>
          <p:nvPr/>
        </p:nvSpPr>
        <p:spPr>
          <a:xfrm>
            <a:off x="5284060" y="363626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23 ريالا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6695680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5144862" y="4535076"/>
            <a:ext cx="16948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400  +  23  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433618" y="5104882"/>
            <a:ext cx="16736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423 ريالا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2401262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266034" y="4437112"/>
            <a:ext cx="2217734" cy="775653"/>
            <a:chOff x="1978500" y="5919690"/>
            <a:chExt cx="2217734" cy="775653"/>
          </a:xfrm>
        </p:grpSpPr>
        <p:sp>
          <p:nvSpPr>
            <p:cNvPr id="42" name="مربع نص 41"/>
            <p:cNvSpPr txBox="1"/>
            <p:nvPr/>
          </p:nvSpPr>
          <p:spPr>
            <a:xfrm>
              <a:off x="1978500" y="6091833"/>
              <a:ext cx="12538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400 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2960701" y="5919690"/>
              <a:ext cx="1235533" cy="775653"/>
              <a:chOff x="5385504" y="4178266"/>
              <a:chExt cx="1235533" cy="775653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385504" y="4178266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105,75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5612925" y="4567067"/>
                <a:ext cx="86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مربع نص 46"/>
          <p:cNvSpPr txBox="1"/>
          <p:nvPr/>
        </p:nvSpPr>
        <p:spPr>
          <a:xfrm>
            <a:off x="1346154" y="5159363"/>
            <a:ext cx="14808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23 ريالا</a:t>
            </a:r>
            <a:endParaRPr lang="ar-SA" sz="2400" b="1" dirty="0"/>
          </a:p>
        </p:txBody>
      </p:sp>
      <p:sp>
        <p:nvSpPr>
          <p:cNvPr id="48" name="مربع نص 47"/>
          <p:cNvSpPr txBox="1"/>
          <p:nvPr/>
        </p:nvSpPr>
        <p:spPr>
          <a:xfrm>
            <a:off x="2401262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540040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5,75٪  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1376447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105,75٪ </a:t>
            </a:r>
            <a:endParaRPr lang="ar-SA" sz="2400" b="1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/>
      <p:bldP spid="34" grpId="0"/>
      <p:bldP spid="37" grpId="0"/>
      <p:bldP spid="38" grpId="0"/>
      <p:bldP spid="39" grpId="0"/>
      <p:bldP spid="40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892978" y="764704"/>
            <a:ext cx="6199302" cy="1168127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ما السعر الجديد لكيس أرز إذا كان سعره الأصلي 90 ريالا ونسبة الزيادة 25.5٪  ؟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500480" y="2390601"/>
            <a:ext cx="4536016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72496" y="2396824"/>
            <a:ext cx="4658034" cy="3414663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6695680" y="302636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28" name="مجموعة 27"/>
          <p:cNvGrpSpPr/>
          <p:nvPr/>
        </p:nvGrpSpPr>
        <p:grpSpPr>
          <a:xfrm>
            <a:off x="4903012" y="2867450"/>
            <a:ext cx="1843742" cy="790167"/>
            <a:chOff x="2354266" y="5905176"/>
            <a:chExt cx="1843742" cy="790167"/>
          </a:xfrm>
        </p:grpSpPr>
        <p:sp>
          <p:nvSpPr>
            <p:cNvPr id="29" name="مربع نص 28"/>
            <p:cNvSpPr txBox="1"/>
            <p:nvPr/>
          </p:nvSpPr>
          <p:spPr>
            <a:xfrm>
              <a:off x="2354266" y="6091833"/>
              <a:ext cx="11538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90</a:t>
              </a:r>
              <a:endParaRPr lang="ar-SA" sz="2400" b="1" dirty="0"/>
            </a:p>
          </p:txBody>
        </p:sp>
        <p:grpSp>
          <p:nvGrpSpPr>
            <p:cNvPr id="30" name="مجموعة 29"/>
            <p:cNvGrpSpPr/>
            <p:nvPr/>
          </p:nvGrpSpPr>
          <p:grpSpPr>
            <a:xfrm>
              <a:off x="3270001" y="5905176"/>
              <a:ext cx="928007" cy="790167"/>
              <a:chOff x="5694804" y="4163752"/>
              <a:chExt cx="928007" cy="790167"/>
            </a:xfrm>
          </p:grpSpPr>
          <p:sp>
            <p:nvSpPr>
              <p:cNvPr id="31" name="مربع نص 30"/>
              <p:cNvSpPr txBox="1"/>
              <p:nvPr/>
            </p:nvSpPr>
            <p:spPr>
              <a:xfrm>
                <a:off x="5694804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25,5</a:t>
                </a:r>
                <a:endParaRPr lang="ar-SA" sz="2400" b="1" dirty="0"/>
              </a:p>
            </p:txBody>
          </p:sp>
          <p:sp>
            <p:nvSpPr>
              <p:cNvPr id="32" name="مربع نص 31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3" name="رابط مستقيم 32"/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مربع نص 33"/>
          <p:cNvSpPr txBox="1"/>
          <p:nvPr/>
        </p:nvSpPr>
        <p:spPr>
          <a:xfrm>
            <a:off x="5284060" y="363626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22,95ريالا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6695680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5004048" y="4535076"/>
            <a:ext cx="18356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90 +  22.95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004048" y="5104882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112.95 ريالا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2401262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351270" y="4422598"/>
            <a:ext cx="2132498" cy="790167"/>
            <a:chOff x="2063736" y="5905176"/>
            <a:chExt cx="2132498" cy="790167"/>
          </a:xfrm>
        </p:grpSpPr>
        <p:sp>
          <p:nvSpPr>
            <p:cNvPr id="42" name="مربع نص 41"/>
            <p:cNvSpPr txBox="1"/>
            <p:nvPr/>
          </p:nvSpPr>
          <p:spPr>
            <a:xfrm>
              <a:off x="2063736" y="6091833"/>
              <a:ext cx="12538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90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2960701" y="5905176"/>
              <a:ext cx="1235533" cy="790167"/>
              <a:chOff x="5385504" y="4163752"/>
              <a:chExt cx="1235533" cy="790167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385504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125,5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5612925" y="4567067"/>
                <a:ext cx="86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مربع نص 46"/>
          <p:cNvSpPr txBox="1"/>
          <p:nvPr/>
        </p:nvSpPr>
        <p:spPr>
          <a:xfrm>
            <a:off x="892978" y="5159363"/>
            <a:ext cx="19340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112.95ريالا</a:t>
            </a:r>
            <a:endParaRPr lang="ar-SA" sz="2400" b="1" dirty="0"/>
          </a:p>
        </p:txBody>
      </p:sp>
      <p:sp>
        <p:nvSpPr>
          <p:cNvPr id="48" name="مربع نص 47"/>
          <p:cNvSpPr txBox="1"/>
          <p:nvPr/>
        </p:nvSpPr>
        <p:spPr>
          <a:xfrm>
            <a:off x="2401262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540040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25,5٪  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1376447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125,5٪ </a:t>
            </a:r>
            <a:endParaRPr lang="ar-SA" sz="2400" b="1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23" y="1081764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6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/>
      <p:bldP spid="34" grpId="0"/>
      <p:bldP spid="37" grpId="0"/>
      <p:bldP spid="38" grpId="0"/>
      <p:bldP spid="39" grpId="0"/>
      <p:bldP spid="40" grpId="0"/>
      <p:bldP spid="47" grpId="0"/>
      <p:bldP spid="48" grpId="0"/>
      <p:bldP spid="4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755576" y="476640"/>
            <a:ext cx="6336704" cy="1728224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عرضت ساعة نسائية في التخفيضات بخصم نسبته 25٪ . إذا كان سعرها بعد الخصم 239.99 ريالا . فكم كان السعر الأصلي للساعة ؟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500480" y="2390601"/>
            <a:ext cx="4536016" cy="4278759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72496" y="2396824"/>
            <a:ext cx="4658034" cy="4278759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6695680" y="302636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28" name="مجموعة 27"/>
          <p:cNvGrpSpPr/>
          <p:nvPr/>
        </p:nvGrpSpPr>
        <p:grpSpPr>
          <a:xfrm>
            <a:off x="4903012" y="2867450"/>
            <a:ext cx="1843742" cy="790167"/>
            <a:chOff x="2354266" y="5905176"/>
            <a:chExt cx="1843742" cy="790167"/>
          </a:xfrm>
        </p:grpSpPr>
        <p:sp>
          <p:nvSpPr>
            <p:cNvPr id="29" name="مربع نص 28"/>
            <p:cNvSpPr txBox="1"/>
            <p:nvPr/>
          </p:nvSpPr>
          <p:spPr>
            <a:xfrm>
              <a:off x="2354266" y="6091833"/>
              <a:ext cx="11538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س</a:t>
              </a:r>
              <a:endParaRPr lang="ar-SA" sz="2400" b="1" dirty="0"/>
            </a:p>
          </p:txBody>
        </p:sp>
        <p:grpSp>
          <p:nvGrpSpPr>
            <p:cNvPr id="30" name="مجموعة 29"/>
            <p:cNvGrpSpPr/>
            <p:nvPr/>
          </p:nvGrpSpPr>
          <p:grpSpPr>
            <a:xfrm>
              <a:off x="3270001" y="5905176"/>
              <a:ext cx="928007" cy="790167"/>
              <a:chOff x="5694804" y="4163752"/>
              <a:chExt cx="928007" cy="790167"/>
            </a:xfrm>
          </p:grpSpPr>
          <p:sp>
            <p:nvSpPr>
              <p:cNvPr id="31" name="مربع نص 30"/>
              <p:cNvSpPr txBox="1"/>
              <p:nvPr/>
            </p:nvSpPr>
            <p:spPr>
              <a:xfrm>
                <a:off x="5694804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</a:t>
                </a:r>
                <a:endParaRPr lang="ar-SA" sz="2400" b="1" dirty="0"/>
              </a:p>
            </p:txBody>
          </p:sp>
          <p:sp>
            <p:nvSpPr>
              <p:cNvPr id="32" name="مربع نص 31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3" name="رابط مستقيم 32"/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مربع نص 36"/>
          <p:cNvSpPr txBox="1"/>
          <p:nvPr/>
        </p:nvSpPr>
        <p:spPr>
          <a:xfrm>
            <a:off x="6939804" y="4274151"/>
            <a:ext cx="15931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004048" y="4843957"/>
            <a:ext cx="3384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23999 = 100 س ــ 25 س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2761302" y="4394518"/>
            <a:ext cx="14772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899592" y="4223009"/>
            <a:ext cx="1800200" cy="790167"/>
            <a:chOff x="2612058" y="5905176"/>
            <a:chExt cx="1800200" cy="790167"/>
          </a:xfrm>
        </p:grpSpPr>
        <p:sp>
          <p:nvSpPr>
            <p:cNvPr id="42" name="مربع نص 41"/>
            <p:cNvSpPr txBox="1"/>
            <p:nvPr/>
          </p:nvSpPr>
          <p:spPr>
            <a:xfrm>
              <a:off x="2612058" y="6091833"/>
              <a:ext cx="93610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س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176725" y="5905176"/>
              <a:ext cx="1235533" cy="790167"/>
              <a:chOff x="5601528" y="4163752"/>
              <a:chExt cx="1235533" cy="790167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601528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75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814435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5937021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مربع نص 47"/>
          <p:cNvSpPr txBox="1"/>
          <p:nvPr/>
        </p:nvSpPr>
        <p:spPr>
          <a:xfrm>
            <a:off x="2401262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540040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ــ  25٪  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1376447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75٪ </a:t>
            </a:r>
            <a:endParaRPr lang="ar-SA" sz="2400" b="1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23" y="1052792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6" name="مجموعة 35"/>
          <p:cNvGrpSpPr/>
          <p:nvPr/>
        </p:nvGrpSpPr>
        <p:grpSpPr>
          <a:xfrm>
            <a:off x="5876803" y="3501008"/>
            <a:ext cx="1316513" cy="790167"/>
            <a:chOff x="3328057" y="5905176"/>
            <a:chExt cx="1316513" cy="790167"/>
          </a:xfrm>
        </p:grpSpPr>
        <p:sp>
          <p:nvSpPr>
            <p:cNvPr id="52" name="مربع نص 51"/>
            <p:cNvSpPr txBox="1"/>
            <p:nvPr/>
          </p:nvSpPr>
          <p:spPr>
            <a:xfrm>
              <a:off x="4137548" y="6077319"/>
              <a:ext cx="50702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  <p:grpSp>
          <p:nvGrpSpPr>
            <p:cNvPr id="53" name="مجموعة 52"/>
            <p:cNvGrpSpPr/>
            <p:nvPr/>
          </p:nvGrpSpPr>
          <p:grpSpPr>
            <a:xfrm>
              <a:off x="3328057" y="5905176"/>
              <a:ext cx="928007" cy="790167"/>
              <a:chOff x="5752860" y="4163752"/>
              <a:chExt cx="928007" cy="790167"/>
            </a:xfrm>
          </p:grpSpPr>
          <p:sp>
            <p:nvSpPr>
              <p:cNvPr id="54" name="مربع نص 53"/>
              <p:cNvSpPr txBox="1"/>
              <p:nvPr/>
            </p:nvSpPr>
            <p:spPr>
              <a:xfrm>
                <a:off x="5752860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 س</a:t>
                </a:r>
                <a:endParaRPr lang="ar-SA" sz="2400" b="1" dirty="0"/>
              </a:p>
            </p:txBody>
          </p:sp>
          <p:sp>
            <p:nvSpPr>
              <p:cNvPr id="55" name="مربع نص 54"/>
              <p:cNvSpPr txBox="1"/>
              <p:nvPr/>
            </p:nvSpPr>
            <p:spPr>
              <a:xfrm>
                <a:off x="5807627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6" name="رابط مستقيم 55"/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مجموعة 1"/>
          <p:cNvGrpSpPr/>
          <p:nvPr/>
        </p:nvGrpSpPr>
        <p:grpSpPr>
          <a:xfrm>
            <a:off x="5176530" y="4149080"/>
            <a:ext cx="1663166" cy="790167"/>
            <a:chOff x="5176530" y="4410005"/>
            <a:chExt cx="1663166" cy="790167"/>
          </a:xfrm>
        </p:grpSpPr>
        <p:sp>
          <p:nvSpPr>
            <p:cNvPr id="38" name="مربع نص 37"/>
            <p:cNvSpPr txBox="1"/>
            <p:nvPr/>
          </p:nvSpPr>
          <p:spPr>
            <a:xfrm>
              <a:off x="6056896" y="4535076"/>
              <a:ext cx="78280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س  ــ</a:t>
              </a:r>
              <a:endParaRPr lang="ar-SA" sz="2400" b="1" dirty="0"/>
            </a:p>
          </p:txBody>
        </p:sp>
        <p:grpSp>
          <p:nvGrpSpPr>
            <p:cNvPr id="59" name="مجموعة 58"/>
            <p:cNvGrpSpPr/>
            <p:nvPr/>
          </p:nvGrpSpPr>
          <p:grpSpPr>
            <a:xfrm>
              <a:off x="5176530" y="4410005"/>
              <a:ext cx="928007" cy="790167"/>
              <a:chOff x="5752860" y="4163752"/>
              <a:chExt cx="928007" cy="790167"/>
            </a:xfrm>
          </p:grpSpPr>
          <p:sp>
            <p:nvSpPr>
              <p:cNvPr id="60" name="مربع نص 59"/>
              <p:cNvSpPr txBox="1"/>
              <p:nvPr/>
            </p:nvSpPr>
            <p:spPr>
              <a:xfrm>
                <a:off x="5752860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 س</a:t>
                </a:r>
                <a:endParaRPr lang="ar-SA" sz="2400" b="1" dirty="0"/>
              </a:p>
            </p:txBody>
          </p:sp>
          <p:sp>
            <p:nvSpPr>
              <p:cNvPr id="61" name="مربع نص 60"/>
              <p:cNvSpPr txBox="1"/>
              <p:nvPr/>
            </p:nvSpPr>
            <p:spPr>
              <a:xfrm>
                <a:off x="5807627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62" name="رابط مستقيم 61"/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مربع نص 62"/>
          <p:cNvSpPr txBox="1"/>
          <p:nvPr/>
        </p:nvSpPr>
        <p:spPr>
          <a:xfrm>
            <a:off x="6804248" y="4275278"/>
            <a:ext cx="3824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</a:t>
            </a:r>
            <a:endParaRPr lang="ar-SA" sz="24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6991806" y="4277431"/>
            <a:ext cx="1303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239,99</a:t>
            </a:r>
            <a:endParaRPr lang="ar-SA" sz="24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6259677" y="5400323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23999 = 75 س 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6345637" y="5802754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319,99 =  س </a:t>
            </a:r>
            <a:endParaRPr lang="ar-SA" sz="24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6345637" y="6177602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الأصلي  =</a:t>
            </a:r>
            <a:endParaRPr lang="ar-SA" sz="24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5004048" y="6207695"/>
            <a:ext cx="16827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319,99 ريالا</a:t>
            </a:r>
            <a:endParaRPr lang="ar-SA" sz="24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2641736" y="4410299"/>
            <a:ext cx="1303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239,99</a:t>
            </a:r>
            <a:endParaRPr lang="ar-SA" sz="2400" b="1" dirty="0"/>
          </a:p>
        </p:txBody>
      </p:sp>
      <p:grpSp>
        <p:nvGrpSpPr>
          <p:cNvPr id="70" name="مجموعة 69"/>
          <p:cNvGrpSpPr/>
          <p:nvPr/>
        </p:nvGrpSpPr>
        <p:grpSpPr>
          <a:xfrm>
            <a:off x="1440773" y="4231533"/>
            <a:ext cx="928007" cy="790167"/>
            <a:chOff x="5752860" y="4163752"/>
            <a:chExt cx="928007" cy="790167"/>
          </a:xfrm>
        </p:grpSpPr>
        <p:sp>
          <p:nvSpPr>
            <p:cNvPr id="71" name="مربع نص 70"/>
            <p:cNvSpPr txBox="1"/>
            <p:nvPr/>
          </p:nvSpPr>
          <p:spPr>
            <a:xfrm>
              <a:off x="5752860" y="4163752"/>
              <a:ext cx="92800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75 س</a:t>
              </a:r>
              <a:endParaRPr lang="ar-SA" sz="2400" b="1" dirty="0"/>
            </a:p>
          </p:txBody>
        </p:sp>
        <p:sp>
          <p:nvSpPr>
            <p:cNvPr id="72" name="مربع نص 71"/>
            <p:cNvSpPr txBox="1"/>
            <p:nvPr/>
          </p:nvSpPr>
          <p:spPr>
            <a:xfrm>
              <a:off x="5807627" y="4492254"/>
              <a:ext cx="73467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3" name="رابط مستقيم 72"/>
            <p:cNvCxnSpPr/>
            <p:nvPr/>
          </p:nvCxnSpPr>
          <p:spPr>
            <a:xfrm flipH="1">
              <a:off x="5858701" y="4567067"/>
              <a:ext cx="68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مربع نص 73"/>
          <p:cNvSpPr txBox="1"/>
          <p:nvPr/>
        </p:nvSpPr>
        <p:spPr>
          <a:xfrm>
            <a:off x="1867189" y="5392032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23999 = 75 س </a:t>
            </a:r>
            <a:endParaRPr lang="ar-SA" sz="24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1953149" y="5794463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319,99 =  س </a:t>
            </a:r>
            <a:endParaRPr lang="ar-SA" sz="24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1953149" y="6169311"/>
            <a:ext cx="2114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الأصلي  =</a:t>
            </a:r>
            <a:endParaRPr lang="ar-SA" sz="2400" b="1" dirty="0"/>
          </a:p>
        </p:txBody>
      </p:sp>
      <p:sp>
        <p:nvSpPr>
          <p:cNvPr id="77" name="مربع نص 76"/>
          <p:cNvSpPr txBox="1"/>
          <p:nvPr/>
        </p:nvSpPr>
        <p:spPr>
          <a:xfrm>
            <a:off x="611560" y="6199404"/>
            <a:ext cx="16827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319,99 ريالا</a:t>
            </a:r>
            <a:endParaRPr lang="ar-SA" sz="2400" b="1" dirty="0"/>
          </a:p>
        </p:txBody>
      </p:sp>
      <p:sp>
        <p:nvSpPr>
          <p:cNvPr id="78" name="مربع نص 77"/>
          <p:cNvSpPr txBox="1"/>
          <p:nvPr/>
        </p:nvSpPr>
        <p:spPr>
          <a:xfrm>
            <a:off x="2446813" y="4389435"/>
            <a:ext cx="3824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0488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 tmFilter="0,0; .5, 1; 1, 1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 tmFilter="0,0; .5, 1; 1, 1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 tmFilter="0,0; .5, 1; 1, 1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 tmFilter="0,0; .5, 1; 1, 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 tmFilter="0,0; .5, 1; 1, 1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/>
      <p:bldP spid="37" grpId="0"/>
      <p:bldP spid="37" grpId="1"/>
      <p:bldP spid="39" grpId="0"/>
      <p:bldP spid="40" grpId="0"/>
      <p:bldP spid="40" grpId="1"/>
      <p:bldP spid="48" grpId="0"/>
      <p:bldP spid="49" grpId="0"/>
      <p:bldP spid="50" grpId="0"/>
      <p:bldP spid="63" grpId="0"/>
      <p:bldP spid="64" grpId="0"/>
      <p:bldP spid="65" grpId="0"/>
      <p:bldP spid="57" grpId="0"/>
      <p:bldP spid="58" grpId="0"/>
      <p:bldP spid="66" grpId="0"/>
      <p:bldP spid="67" grpId="0"/>
      <p:bldP spid="74" grpId="0"/>
      <p:bldP spid="75" grpId="0"/>
      <p:bldP spid="76" grpId="0"/>
      <p:bldP spid="77" grpId="0"/>
      <p:bldP spid="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755576" y="476640"/>
            <a:ext cx="6336704" cy="1728224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عرضت ساعة نسائية في التخفيضات بخصم نسبته 25٪ . إذا كان سعرها بعد الخصم 239.99 ريالا . فكم كان السعر الأصلي للساعة ؟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1115616" y="2396824"/>
            <a:ext cx="6840760" cy="4278759"/>
            <a:chOff x="4860032" y="2390601"/>
            <a:chExt cx="3853140" cy="3414663"/>
          </a:xfrm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193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طريقة أسهل</a:t>
              </a:r>
              <a:endParaRPr lang="ar-SA" sz="2000" b="1" dirty="0"/>
            </a:p>
          </p:txBody>
        </p:sp>
      </p:grpSp>
      <p:sp>
        <p:nvSpPr>
          <p:cNvPr id="40" name="مربع نص 39"/>
          <p:cNvSpPr txBox="1"/>
          <p:nvPr/>
        </p:nvSpPr>
        <p:spPr>
          <a:xfrm>
            <a:off x="5402048" y="4150028"/>
            <a:ext cx="194420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الأصلي  =</a:t>
            </a:r>
            <a:endParaRPr lang="ar-SA" sz="2400" b="1" dirty="0"/>
          </a:p>
        </p:txBody>
      </p:sp>
      <p:grpSp>
        <p:nvGrpSpPr>
          <p:cNvPr id="41" name="مجموعة 40"/>
          <p:cNvGrpSpPr/>
          <p:nvPr/>
        </p:nvGrpSpPr>
        <p:grpSpPr>
          <a:xfrm>
            <a:off x="1547664" y="3070881"/>
            <a:ext cx="1394063" cy="790167"/>
            <a:chOff x="3176725" y="5905176"/>
            <a:chExt cx="1394063" cy="790167"/>
          </a:xfrm>
        </p:grpSpPr>
        <p:sp>
          <p:nvSpPr>
            <p:cNvPr id="42" name="مربع نص 41"/>
            <p:cNvSpPr txBox="1"/>
            <p:nvPr/>
          </p:nvSpPr>
          <p:spPr>
            <a:xfrm>
              <a:off x="4045242" y="6077319"/>
              <a:ext cx="52554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176725" y="5905176"/>
              <a:ext cx="1235533" cy="790167"/>
              <a:chOff x="5601528" y="4163752"/>
              <a:chExt cx="1235533" cy="790167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5601528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75</a:t>
                </a:r>
                <a:endParaRPr lang="ar-SA" sz="2400" b="1" dirty="0"/>
              </a:p>
            </p:txBody>
          </p:sp>
          <p:sp>
            <p:nvSpPr>
              <p:cNvPr id="45" name="مربع نص 44"/>
              <p:cNvSpPr txBox="1"/>
              <p:nvPr/>
            </p:nvSpPr>
            <p:spPr>
              <a:xfrm>
                <a:off x="5814435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5937021" y="4567067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مربع نص 47"/>
          <p:cNvSpPr txBox="1"/>
          <p:nvPr/>
        </p:nvSpPr>
        <p:spPr>
          <a:xfrm>
            <a:off x="5509003" y="324783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647781" y="3247836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ــ  25٪  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2271672" y="3242774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75٪ </a:t>
            </a:r>
            <a:endParaRPr lang="ar-SA" sz="2400" b="1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23" y="1052792"/>
            <a:ext cx="1807073" cy="504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2379615" y="4005064"/>
            <a:ext cx="3082379" cy="790167"/>
            <a:chOff x="1777640" y="4249554"/>
            <a:chExt cx="3082379" cy="790167"/>
          </a:xfrm>
        </p:grpSpPr>
        <p:grpSp>
          <p:nvGrpSpPr>
            <p:cNvPr id="70" name="مجموعة 69"/>
            <p:cNvGrpSpPr/>
            <p:nvPr/>
          </p:nvGrpSpPr>
          <p:grpSpPr>
            <a:xfrm>
              <a:off x="1777640" y="4249554"/>
              <a:ext cx="928007" cy="790167"/>
              <a:chOff x="5752860" y="4163752"/>
              <a:chExt cx="928007" cy="790167"/>
            </a:xfrm>
          </p:grpSpPr>
          <p:sp>
            <p:nvSpPr>
              <p:cNvPr id="71" name="مربع نص 70"/>
              <p:cNvSpPr txBox="1"/>
              <p:nvPr/>
            </p:nvSpPr>
            <p:spPr>
              <a:xfrm>
                <a:off x="5752860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72" name="مربع نص 71"/>
              <p:cNvSpPr txBox="1"/>
              <p:nvPr/>
            </p:nvSpPr>
            <p:spPr>
              <a:xfrm>
                <a:off x="586368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75</a:t>
                </a:r>
                <a:endParaRPr lang="ar-SA" sz="2400" b="1" dirty="0"/>
              </a:p>
            </p:txBody>
          </p:sp>
          <p:cxnSp>
            <p:nvCxnSpPr>
              <p:cNvPr id="73" name="رابط مستقيم 72"/>
              <p:cNvCxnSpPr/>
              <p:nvPr/>
            </p:nvCxnSpPr>
            <p:spPr>
              <a:xfrm flipH="1">
                <a:off x="5971839" y="4538039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مربع نص 67"/>
            <p:cNvSpPr txBox="1"/>
            <p:nvPr/>
          </p:nvSpPr>
          <p:spPr>
            <a:xfrm>
              <a:off x="2589868" y="4394518"/>
              <a:ext cx="227015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السعر بعد الخصم  ×</a:t>
              </a:r>
              <a:endParaRPr lang="ar-SA" sz="2400" b="1" dirty="0"/>
            </a:p>
          </p:txBody>
        </p:sp>
      </p:grpSp>
      <p:grpSp>
        <p:nvGrpSpPr>
          <p:cNvPr id="69" name="مجموعة 68"/>
          <p:cNvGrpSpPr/>
          <p:nvPr/>
        </p:nvGrpSpPr>
        <p:grpSpPr>
          <a:xfrm>
            <a:off x="3145792" y="4797152"/>
            <a:ext cx="2794360" cy="790167"/>
            <a:chOff x="1777640" y="4249554"/>
            <a:chExt cx="2794360" cy="790167"/>
          </a:xfrm>
        </p:grpSpPr>
        <p:grpSp>
          <p:nvGrpSpPr>
            <p:cNvPr id="79" name="مجموعة 78"/>
            <p:cNvGrpSpPr/>
            <p:nvPr/>
          </p:nvGrpSpPr>
          <p:grpSpPr>
            <a:xfrm>
              <a:off x="1777640" y="4249554"/>
              <a:ext cx="928007" cy="790167"/>
              <a:chOff x="5752860" y="4163752"/>
              <a:chExt cx="928007" cy="790167"/>
            </a:xfrm>
          </p:grpSpPr>
          <p:sp>
            <p:nvSpPr>
              <p:cNvPr id="81" name="مربع نص 80"/>
              <p:cNvSpPr txBox="1"/>
              <p:nvPr/>
            </p:nvSpPr>
            <p:spPr>
              <a:xfrm>
                <a:off x="5752860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82" name="مربع نص 81"/>
              <p:cNvSpPr txBox="1"/>
              <p:nvPr/>
            </p:nvSpPr>
            <p:spPr>
              <a:xfrm>
                <a:off x="586368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75</a:t>
                </a:r>
                <a:endParaRPr lang="ar-SA" sz="2400" b="1" dirty="0"/>
              </a:p>
            </p:txBody>
          </p:sp>
          <p:cxnSp>
            <p:nvCxnSpPr>
              <p:cNvPr id="83" name="رابط مستقيم 82"/>
              <p:cNvCxnSpPr/>
              <p:nvPr/>
            </p:nvCxnSpPr>
            <p:spPr>
              <a:xfrm flipH="1">
                <a:off x="5971839" y="4538039"/>
                <a:ext cx="540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مربع نص 79"/>
            <p:cNvSpPr txBox="1"/>
            <p:nvPr/>
          </p:nvSpPr>
          <p:spPr>
            <a:xfrm>
              <a:off x="2627784" y="4394518"/>
              <a:ext cx="151215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239,99  ×</a:t>
              </a:r>
              <a:endParaRPr lang="ar-SA" sz="2400" b="1" dirty="0"/>
            </a:p>
          </p:txBody>
        </p:sp>
        <p:sp>
          <p:nvSpPr>
            <p:cNvPr id="84" name="مربع نص 83"/>
            <p:cNvSpPr txBox="1"/>
            <p:nvPr/>
          </p:nvSpPr>
          <p:spPr>
            <a:xfrm>
              <a:off x="4211960" y="4394518"/>
              <a:ext cx="36004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</p:grpSp>
      <p:sp>
        <p:nvSpPr>
          <p:cNvPr id="85" name="مربع نص 84"/>
          <p:cNvSpPr txBox="1"/>
          <p:nvPr/>
        </p:nvSpPr>
        <p:spPr>
          <a:xfrm>
            <a:off x="3981422" y="5703639"/>
            <a:ext cx="194420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319,99 ريالا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27727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/>
      <p:bldP spid="48" grpId="0"/>
      <p:bldP spid="49" grpId="0"/>
      <p:bldP spid="50" grpId="0"/>
      <p:bldP spid="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2405694" y="719181"/>
            <a:ext cx="4307629" cy="1010655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428504" y="2390601"/>
            <a:ext cx="460800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107504" y="2396824"/>
            <a:ext cx="4486484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08720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584" y="1035542"/>
            <a:ext cx="385064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6763647" y="302636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37" name="مجموعة 36"/>
          <p:cNvGrpSpPr/>
          <p:nvPr/>
        </p:nvGrpSpPr>
        <p:grpSpPr>
          <a:xfrm>
            <a:off x="4957027" y="2910992"/>
            <a:ext cx="1958730" cy="746625"/>
            <a:chOff x="2239278" y="5948718"/>
            <a:chExt cx="1958730" cy="746625"/>
          </a:xfrm>
        </p:grpSpPr>
        <p:sp>
          <p:nvSpPr>
            <p:cNvPr id="38" name="مربع نص 37"/>
            <p:cNvSpPr txBox="1"/>
            <p:nvPr/>
          </p:nvSpPr>
          <p:spPr>
            <a:xfrm>
              <a:off x="2239278" y="6091833"/>
              <a:ext cx="11538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2,95</a:t>
              </a:r>
              <a:endParaRPr lang="ar-SA" sz="2400" b="1" dirty="0"/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3270001" y="5948718"/>
              <a:ext cx="928007" cy="746625"/>
              <a:chOff x="5694804" y="4207294"/>
              <a:chExt cx="928007" cy="746625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694804" y="4207294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مربع نص 42"/>
          <p:cNvSpPr txBox="1"/>
          <p:nvPr/>
        </p:nvSpPr>
        <p:spPr>
          <a:xfrm>
            <a:off x="5144023" y="3636267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0,1475 ريالا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6763647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733964" y="4535076"/>
            <a:ext cx="2173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smtClean="0"/>
              <a:t>2,95</a:t>
            </a:r>
            <a:r>
              <a:rPr lang="ar-SA" sz="2400" b="1" dirty="0" smtClean="0"/>
              <a:t>+  0,1475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072015" y="5104882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3,10 ريالا</a:t>
            </a:r>
            <a:endParaRPr lang="ar-SA" sz="24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2329253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8" name="مجموعة 47"/>
          <p:cNvGrpSpPr/>
          <p:nvPr/>
        </p:nvGrpSpPr>
        <p:grpSpPr>
          <a:xfrm>
            <a:off x="467544" y="4422598"/>
            <a:ext cx="2088232" cy="790167"/>
            <a:chOff x="2108002" y="5905176"/>
            <a:chExt cx="2088232" cy="790167"/>
          </a:xfrm>
        </p:grpSpPr>
        <p:sp>
          <p:nvSpPr>
            <p:cNvPr id="49" name="مربع نص 48"/>
            <p:cNvSpPr txBox="1"/>
            <p:nvPr/>
          </p:nvSpPr>
          <p:spPr>
            <a:xfrm>
              <a:off x="2108002" y="6091833"/>
              <a:ext cx="12538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2,95</a:t>
              </a:r>
              <a:endParaRPr lang="ar-SA" sz="2400" b="1" dirty="0"/>
            </a:p>
          </p:txBody>
        </p:sp>
        <p:grpSp>
          <p:nvGrpSpPr>
            <p:cNvPr id="50" name="مجموعة 49"/>
            <p:cNvGrpSpPr/>
            <p:nvPr/>
          </p:nvGrpSpPr>
          <p:grpSpPr>
            <a:xfrm>
              <a:off x="2960701" y="5905176"/>
              <a:ext cx="1235533" cy="790167"/>
              <a:chOff x="5385504" y="4163752"/>
              <a:chExt cx="1235533" cy="790167"/>
            </a:xfrm>
          </p:grpSpPr>
          <p:sp>
            <p:nvSpPr>
              <p:cNvPr id="51" name="مربع نص 50"/>
              <p:cNvSpPr txBox="1"/>
              <p:nvPr/>
            </p:nvSpPr>
            <p:spPr>
              <a:xfrm>
                <a:off x="5385504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105</a:t>
                </a:r>
                <a:endParaRPr lang="ar-SA" sz="2400" b="1" dirty="0"/>
              </a:p>
            </p:txBody>
          </p:sp>
          <p:sp>
            <p:nvSpPr>
              <p:cNvPr id="52" name="مربع نص 51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3" name="رابط مستقيم 52"/>
              <p:cNvCxnSpPr/>
              <p:nvPr/>
            </p:nvCxnSpPr>
            <p:spPr>
              <a:xfrm flipH="1">
                <a:off x="5757014" y="4567067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/>
          <p:cNvSpPr txBox="1"/>
          <p:nvPr/>
        </p:nvSpPr>
        <p:spPr>
          <a:xfrm>
            <a:off x="820969" y="5159363"/>
            <a:ext cx="19340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3,10 ريالا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2329253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468031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5٪  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304438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105٪ </a:t>
            </a:r>
            <a:endParaRPr lang="ar-SA" sz="2400" b="1" dirty="0"/>
          </a:p>
        </p:txBody>
      </p:sp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22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/>
      <p:bldP spid="43" grpId="0"/>
      <p:bldP spid="44" grpId="0"/>
      <p:bldP spid="45" grpId="0"/>
      <p:bldP spid="46" grpId="0"/>
      <p:bldP spid="47" grpId="0"/>
      <p:bldP spid="54" grpId="0"/>
      <p:bldP spid="55" grpId="0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2405694" y="719181"/>
            <a:ext cx="4307629" cy="1010655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428504" y="2390601"/>
            <a:ext cx="460800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107504" y="2396824"/>
            <a:ext cx="4486484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08720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6763647" y="302636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الزيادة  =</a:t>
            </a:r>
            <a:endParaRPr lang="ar-SA" sz="2400" b="1" dirty="0"/>
          </a:p>
        </p:txBody>
      </p:sp>
      <p:grpSp>
        <p:nvGrpSpPr>
          <p:cNvPr id="37" name="مجموعة 36"/>
          <p:cNvGrpSpPr/>
          <p:nvPr/>
        </p:nvGrpSpPr>
        <p:grpSpPr>
          <a:xfrm>
            <a:off x="4957027" y="2910992"/>
            <a:ext cx="1958730" cy="746625"/>
            <a:chOff x="2239278" y="5948718"/>
            <a:chExt cx="1958730" cy="746625"/>
          </a:xfrm>
        </p:grpSpPr>
        <p:sp>
          <p:nvSpPr>
            <p:cNvPr id="38" name="مربع نص 37"/>
            <p:cNvSpPr txBox="1"/>
            <p:nvPr/>
          </p:nvSpPr>
          <p:spPr>
            <a:xfrm>
              <a:off x="2239278" y="6091833"/>
              <a:ext cx="115388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19</a:t>
              </a:r>
              <a:endParaRPr lang="ar-SA" sz="2400" b="1" dirty="0"/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3270001" y="5948718"/>
              <a:ext cx="928007" cy="746625"/>
              <a:chOff x="5694804" y="4207294"/>
              <a:chExt cx="928007" cy="746625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694804" y="4207294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مربع نص 42"/>
          <p:cNvSpPr txBox="1"/>
          <p:nvPr/>
        </p:nvSpPr>
        <p:spPr>
          <a:xfrm>
            <a:off x="5144023" y="3636267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4,75 ريالا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6763647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733964" y="4535076"/>
            <a:ext cx="2173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19 +  4,75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072015" y="5104882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23,75 ريالا</a:t>
            </a:r>
            <a:endParaRPr lang="ar-SA" sz="24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2329253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8" name="مجموعة 47"/>
          <p:cNvGrpSpPr/>
          <p:nvPr/>
        </p:nvGrpSpPr>
        <p:grpSpPr>
          <a:xfrm>
            <a:off x="467544" y="4422598"/>
            <a:ext cx="2088232" cy="790167"/>
            <a:chOff x="2108002" y="5905176"/>
            <a:chExt cx="2088232" cy="790167"/>
          </a:xfrm>
        </p:grpSpPr>
        <p:sp>
          <p:nvSpPr>
            <p:cNvPr id="49" name="مربع نص 48"/>
            <p:cNvSpPr txBox="1"/>
            <p:nvPr/>
          </p:nvSpPr>
          <p:spPr>
            <a:xfrm>
              <a:off x="2108002" y="6091833"/>
              <a:ext cx="125388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19</a:t>
              </a:r>
              <a:endParaRPr lang="ar-SA" sz="2400" b="1" dirty="0"/>
            </a:p>
          </p:txBody>
        </p:sp>
        <p:grpSp>
          <p:nvGrpSpPr>
            <p:cNvPr id="50" name="مجموعة 49"/>
            <p:cNvGrpSpPr/>
            <p:nvPr/>
          </p:nvGrpSpPr>
          <p:grpSpPr>
            <a:xfrm>
              <a:off x="2960701" y="5905176"/>
              <a:ext cx="1235533" cy="790167"/>
              <a:chOff x="5385504" y="4163752"/>
              <a:chExt cx="1235533" cy="790167"/>
            </a:xfrm>
          </p:grpSpPr>
          <p:sp>
            <p:nvSpPr>
              <p:cNvPr id="51" name="مربع نص 50"/>
              <p:cNvSpPr txBox="1"/>
              <p:nvPr/>
            </p:nvSpPr>
            <p:spPr>
              <a:xfrm>
                <a:off x="5385504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125</a:t>
                </a:r>
                <a:endParaRPr lang="ar-SA" sz="2400" b="1" dirty="0"/>
              </a:p>
            </p:txBody>
          </p:sp>
          <p:sp>
            <p:nvSpPr>
              <p:cNvPr id="52" name="مربع نص 51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3" name="رابط مستقيم 52"/>
              <p:cNvCxnSpPr/>
              <p:nvPr/>
            </p:nvCxnSpPr>
            <p:spPr>
              <a:xfrm flipH="1">
                <a:off x="5757014" y="4567067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/>
          <p:cNvSpPr txBox="1"/>
          <p:nvPr/>
        </p:nvSpPr>
        <p:spPr>
          <a:xfrm>
            <a:off x="820969" y="5159363"/>
            <a:ext cx="19340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23,75 ريالا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2329253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468031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 25٪  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304438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125٪ 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1038316"/>
            <a:ext cx="3937091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285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/>
      <p:bldP spid="43" grpId="0"/>
      <p:bldP spid="44" grpId="0"/>
      <p:bldP spid="45" grpId="0"/>
      <p:bldP spid="46" grpId="0"/>
      <p:bldP spid="47" grpId="0"/>
      <p:bldP spid="54" grpId="0"/>
      <p:bldP spid="55" grpId="0"/>
      <p:bldP spid="56" grpId="0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1788006" y="719181"/>
            <a:ext cx="4925318" cy="1010655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4428504" y="2390601"/>
            <a:ext cx="4608000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4" name="تمرير عمودي 3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6096016" y="2419629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الأولى</a:t>
              </a:r>
              <a:endParaRPr lang="ar-SA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107504" y="2396824"/>
            <a:ext cx="4486484" cy="3414663"/>
            <a:chOff x="4860032" y="2390601"/>
            <a:chExt cx="3853140" cy="3414663"/>
          </a:xfrm>
          <a:solidFill>
            <a:srgbClr val="FA8B78"/>
          </a:solidFill>
          <a:effectLst>
            <a:glow rad="101600">
              <a:srgbClr val="00B050">
                <a:alpha val="60000"/>
              </a:srgbClr>
            </a:glow>
          </a:effectLst>
        </p:grpSpPr>
        <p:sp>
          <p:nvSpPr>
            <p:cNvPr id="23" name="تمرير عمودي 22"/>
            <p:cNvSpPr/>
            <p:nvPr/>
          </p:nvSpPr>
          <p:spPr>
            <a:xfrm>
              <a:off x="4860032" y="2390601"/>
              <a:ext cx="3853140" cy="3414663"/>
            </a:xfrm>
            <a:prstGeom prst="verticalScroll">
              <a:avLst/>
            </a:prstGeom>
            <a:grp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6096016" y="2405115"/>
              <a:ext cx="1584176" cy="36000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الطريقة الثانية</a:t>
              </a:r>
              <a:endParaRPr lang="ar-SA" sz="2000" b="1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908720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6453395" y="3026366"/>
            <a:ext cx="2147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مقدار التخفيض =</a:t>
            </a:r>
            <a:endParaRPr lang="ar-SA" sz="2400" b="1" dirty="0"/>
          </a:p>
        </p:txBody>
      </p:sp>
      <p:grpSp>
        <p:nvGrpSpPr>
          <p:cNvPr id="37" name="مجموعة 36"/>
          <p:cNvGrpSpPr/>
          <p:nvPr/>
        </p:nvGrpSpPr>
        <p:grpSpPr>
          <a:xfrm>
            <a:off x="4701502" y="2910992"/>
            <a:ext cx="2102746" cy="746625"/>
            <a:chOff x="2095262" y="5948718"/>
            <a:chExt cx="2102746" cy="746625"/>
          </a:xfrm>
        </p:grpSpPr>
        <p:sp>
          <p:nvSpPr>
            <p:cNvPr id="38" name="مربع نص 37"/>
            <p:cNvSpPr txBox="1"/>
            <p:nvPr/>
          </p:nvSpPr>
          <p:spPr>
            <a:xfrm>
              <a:off x="2095262" y="6091833"/>
              <a:ext cx="144139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 119.5</a:t>
              </a:r>
              <a:endParaRPr lang="ar-SA" sz="2400" b="1" dirty="0"/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3270001" y="5948718"/>
              <a:ext cx="928007" cy="746625"/>
              <a:chOff x="5694804" y="4207294"/>
              <a:chExt cx="928007" cy="746625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694804" y="4207294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20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مربع نص 42"/>
          <p:cNvSpPr txBox="1"/>
          <p:nvPr/>
        </p:nvSpPr>
        <p:spPr>
          <a:xfrm>
            <a:off x="5144023" y="3636267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23,9 ريالا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6763647" y="453507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716016" y="4535076"/>
            <a:ext cx="2173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119,5 ــ  23,9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072015" y="5104882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95,6 ريالا</a:t>
            </a:r>
            <a:endParaRPr lang="ar-SA" sz="24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2329253" y="4594107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السعر الجديد  =</a:t>
            </a:r>
            <a:endParaRPr lang="ar-SA" sz="2400" b="1" dirty="0"/>
          </a:p>
        </p:txBody>
      </p:sp>
      <p:grpSp>
        <p:nvGrpSpPr>
          <p:cNvPr id="48" name="مجموعة 47"/>
          <p:cNvGrpSpPr/>
          <p:nvPr/>
        </p:nvGrpSpPr>
        <p:grpSpPr>
          <a:xfrm>
            <a:off x="395536" y="4422598"/>
            <a:ext cx="2232248" cy="790167"/>
            <a:chOff x="1963986" y="5905176"/>
            <a:chExt cx="2232248" cy="790167"/>
          </a:xfrm>
        </p:grpSpPr>
        <p:sp>
          <p:nvSpPr>
            <p:cNvPr id="49" name="مربع نص 48"/>
            <p:cNvSpPr txBox="1"/>
            <p:nvPr/>
          </p:nvSpPr>
          <p:spPr>
            <a:xfrm>
              <a:off x="1963986" y="6091833"/>
              <a:ext cx="139790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× 119.5</a:t>
              </a:r>
              <a:endParaRPr lang="ar-SA" sz="2400" b="1" dirty="0"/>
            </a:p>
          </p:txBody>
        </p:sp>
        <p:grpSp>
          <p:nvGrpSpPr>
            <p:cNvPr id="50" name="مجموعة 49"/>
            <p:cNvGrpSpPr/>
            <p:nvPr/>
          </p:nvGrpSpPr>
          <p:grpSpPr>
            <a:xfrm>
              <a:off x="2960701" y="5905176"/>
              <a:ext cx="1235533" cy="790167"/>
              <a:chOff x="5385504" y="4163752"/>
              <a:chExt cx="1235533" cy="790167"/>
            </a:xfrm>
          </p:grpSpPr>
          <p:sp>
            <p:nvSpPr>
              <p:cNvPr id="51" name="مربع نص 50"/>
              <p:cNvSpPr txBox="1"/>
              <p:nvPr/>
            </p:nvSpPr>
            <p:spPr>
              <a:xfrm>
                <a:off x="5385504" y="4163752"/>
                <a:ext cx="123553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80</a:t>
                </a:r>
                <a:endParaRPr lang="ar-SA" sz="2400" b="1" dirty="0"/>
              </a:p>
            </p:txBody>
          </p:sp>
          <p:sp>
            <p:nvSpPr>
              <p:cNvPr id="52" name="مربع نص 51"/>
              <p:cNvSpPr txBox="1"/>
              <p:nvPr/>
            </p:nvSpPr>
            <p:spPr>
              <a:xfrm>
                <a:off x="5670419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3" name="رابط مستقيم 52"/>
              <p:cNvCxnSpPr/>
              <p:nvPr/>
            </p:nvCxnSpPr>
            <p:spPr>
              <a:xfrm flipH="1">
                <a:off x="5757014" y="4567067"/>
                <a:ext cx="576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/>
          <p:cNvSpPr txBox="1"/>
          <p:nvPr/>
        </p:nvSpPr>
        <p:spPr>
          <a:xfrm>
            <a:off x="820969" y="5159363"/>
            <a:ext cx="19340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95,6 ريالا</a:t>
            </a:r>
            <a:endParaRPr lang="ar-SA" sz="24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2329253" y="3029891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نسبة البيع  =</a:t>
            </a:r>
            <a:endParaRPr lang="ar-SA" sz="24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468031" y="3029891"/>
            <a:ext cx="22212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ــ  20٪  </a:t>
            </a:r>
            <a:endParaRPr lang="ar-SA" sz="24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304438" y="3493901"/>
            <a:ext cx="16781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=  80٪ 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345" y="188640"/>
            <a:ext cx="2618621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018031"/>
            <a:ext cx="4574842" cy="3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5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/>
      <p:bldP spid="43" grpId="0"/>
      <p:bldP spid="44" grpId="0"/>
      <p:bldP spid="45" grpId="0"/>
      <p:bldP spid="46" grpId="0"/>
      <p:bldP spid="47" grpId="0"/>
      <p:bldP spid="54" grpId="0"/>
      <p:bldP spid="55" grpId="0"/>
      <p:bldP spid="56" grpId="0"/>
      <p:bldP spid="5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702</Words>
  <Application>Microsoft Office PowerPoint</Application>
  <PresentationFormat>عرض على الشاشة (3:4)‏</PresentationFormat>
  <Paragraphs>233</Paragraphs>
  <Slides>12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63</cp:revision>
  <dcterms:created xsi:type="dcterms:W3CDTF">2013-12-12T20:17:43Z</dcterms:created>
  <dcterms:modified xsi:type="dcterms:W3CDTF">2014-01-09T12:05:14Z</dcterms:modified>
</cp:coreProperties>
</file>