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1" d="100"/>
          <a:sy n="71" d="100"/>
        </p:scale>
        <p:origin x="811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34A59-D3BE-4763-82B8-1E692EA17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7F1E3-97B4-4804-B4B3-0B87883780DB}" type="datetimeFigureOut">
              <a:rPr lang="ar-SA"/>
              <a:pPr>
                <a:defRPr/>
              </a:pPr>
              <a:t>21/03/42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0D695-24D7-425E-A80F-9CACB35D7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08E6B6-11FB-4773-B17E-44C9CE779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928D3-9639-4A0D-B10C-9D8D8AC793F7}" type="slidenum">
              <a:rPr lang="ar-SA" altLang="ar-SA"/>
              <a:pPr/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1986278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E60BF-BA1D-4E60-AB39-AFAA50213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3287F-08C3-4A7B-B9C7-C1ED826E83A3}" type="datetimeFigureOut">
              <a:rPr lang="ar-SA"/>
              <a:pPr>
                <a:defRPr/>
              </a:pPr>
              <a:t>21/03/42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E9E80-FF88-4C33-94FE-611998C1A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CFC712-26CB-46C7-9586-3B8299FD2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2E7C8E-DBB7-43F9-BECA-4C6A78C07DF9}" type="slidenum">
              <a:rPr lang="ar-SA" altLang="ar-SA"/>
              <a:pPr/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2425665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6BE593-5E31-45A6-BF50-36708E736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9F4EB-1247-4B08-95A3-AA2F0121AAB4}" type="datetimeFigureOut">
              <a:rPr lang="ar-SA"/>
              <a:pPr>
                <a:defRPr/>
              </a:pPr>
              <a:t>21/03/42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AAD04-6FCC-42B2-9505-6B40D5B3A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BBC28-3349-4A3A-AEC0-7DF79386B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FA51D0-3189-474E-8293-1DE49772397C}" type="slidenum">
              <a:rPr lang="ar-SA" altLang="ar-SA"/>
              <a:pPr/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1646925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C18735-D317-43F8-8DFC-E82906634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FE61A-074E-43AD-86B1-5995968B618E}" type="datetimeFigureOut">
              <a:rPr lang="ar-SA"/>
              <a:pPr>
                <a:defRPr/>
              </a:pPr>
              <a:t>21/03/42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6294F-5658-40E6-B7E3-FAF3A931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44C83D-3BFB-431C-8B2D-B9D2108B6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AEE445-58F2-49C8-AC41-06B053DC7B62}" type="slidenum">
              <a:rPr lang="ar-SA" altLang="ar-SA"/>
              <a:pPr/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2693056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AC3420-6F62-404A-9227-FDB6E1C1D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32BE8-7BC9-4E72-B74B-D00AB153F495}" type="datetimeFigureOut">
              <a:rPr lang="ar-SA"/>
              <a:pPr>
                <a:defRPr/>
              </a:pPr>
              <a:t>21/03/42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5F089-EC58-4848-8A68-DD352A1E4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25AE6-F5A2-410E-8CDC-244668E7B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B14E32-7BE0-400A-8D04-075633851FCF}" type="slidenum">
              <a:rPr lang="ar-SA" altLang="ar-SA"/>
              <a:pPr/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72159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D597DE5-952A-478B-B1E0-81CCB7A18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B4C37-C4C5-4464-AA23-A9023D7C8E7C}" type="datetimeFigureOut">
              <a:rPr lang="ar-SA"/>
              <a:pPr>
                <a:defRPr/>
              </a:pPr>
              <a:t>21/03/42</a:t>
            </a:fld>
            <a:endParaRPr lang="ar-SA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03063D9-EB7A-4329-81A4-563B1BB7B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20061EC-7806-43DA-A4D2-D22477747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9713C-64E0-42B1-BB0C-FAA1EB548810}" type="slidenum">
              <a:rPr lang="ar-SA" altLang="ar-SA"/>
              <a:pPr/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1418679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6B4E8FD-1265-4DB8-AF8D-13C100C75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868EC-9382-40A6-91CB-E48A871FE28E}" type="datetimeFigureOut">
              <a:rPr lang="ar-SA"/>
              <a:pPr>
                <a:defRPr/>
              </a:pPr>
              <a:t>21/03/42</a:t>
            </a:fld>
            <a:endParaRPr lang="ar-SA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323655C-62FC-40C4-B78C-C9E8B0AD5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41EBDF8-A7F2-41B6-9CE0-BBF2C75FE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0E48B6-E9A1-4380-9E1A-0D6F1C2EBE4A}" type="slidenum">
              <a:rPr lang="ar-SA" altLang="ar-SA"/>
              <a:pPr/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2351680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3ECDD69-8E68-40DA-B3C3-971812718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DD4C8-5382-42B9-947F-50C5D73C3A18}" type="datetimeFigureOut">
              <a:rPr lang="ar-SA"/>
              <a:pPr>
                <a:defRPr/>
              </a:pPr>
              <a:t>21/03/42</a:t>
            </a:fld>
            <a:endParaRPr lang="ar-SA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8FD7E31-E5E1-4DCA-A06E-BB214C806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91995A1-B72C-43DD-945F-826181EDB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5FF7A-4356-4924-A53C-C3DD36B4219E}" type="slidenum">
              <a:rPr lang="ar-SA" altLang="ar-SA"/>
              <a:pPr/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380982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CB7189D-CFFD-4290-93D0-259956902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E9E20-2792-4426-93A2-9FC987771D49}" type="datetimeFigureOut">
              <a:rPr lang="ar-SA"/>
              <a:pPr>
                <a:defRPr/>
              </a:pPr>
              <a:t>21/03/42</a:t>
            </a:fld>
            <a:endParaRPr lang="ar-SA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E9293CA-565C-4589-BF27-7CDF0C72B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645C46B-036C-4637-ABB8-93E99A4DA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5F71E-382C-440F-8BA5-4F82C0FEDAAF}" type="slidenum">
              <a:rPr lang="ar-SA" altLang="ar-SA"/>
              <a:pPr/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3108470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7AC55B-9F5C-43A4-B56B-9D016AEFD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C85B0-D226-41D8-8EBA-BFEFE15283A5}" type="datetimeFigureOut">
              <a:rPr lang="ar-SA"/>
              <a:pPr>
                <a:defRPr/>
              </a:pPr>
              <a:t>21/03/42</a:t>
            </a:fld>
            <a:endParaRPr lang="ar-SA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A0610DD-7126-48E9-9760-E1683A815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E101064-A1F9-4D0A-A74F-8762C63BA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727727-6C8F-4674-B1EC-EBD78ADAA3C4}" type="slidenum">
              <a:rPr lang="ar-SA" altLang="ar-SA"/>
              <a:pPr/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4159364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DE72491-B081-461A-9837-651C92D60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E9702-EFC3-4588-B0F9-8D542D4A4642}" type="datetimeFigureOut">
              <a:rPr lang="ar-SA"/>
              <a:pPr>
                <a:defRPr/>
              </a:pPr>
              <a:t>21/03/42</a:t>
            </a:fld>
            <a:endParaRPr lang="ar-SA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D48AB8-EF01-427F-A22D-A1F12CCB0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0890356-26A4-4020-83E4-8AA3B97E8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4BEC58-2ED0-4DFA-BAAE-C60D0455A3DD}" type="slidenum">
              <a:rPr lang="ar-SA" altLang="ar-SA"/>
              <a:pPr/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1706440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B57F8F08-F8BD-436D-9586-48EF793B361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/>
              <a:t>Click to edit Master title style</a:t>
            </a:r>
          </a:p>
        </p:txBody>
      </p:sp>
      <p:sp>
        <p:nvSpPr>
          <p:cNvPr id="4099" name="Text Placeholder 2">
            <a:extLst>
              <a:ext uri="{FF2B5EF4-FFF2-40B4-BE49-F238E27FC236}">
                <a16:creationId xmlns:a16="http://schemas.microsoft.com/office/drawing/2014/main" id="{880F4A19-7C53-4E4A-BEE8-2B94D7502C0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/>
              <a:t>Click to edit Master text styles</a:t>
            </a:r>
          </a:p>
          <a:p>
            <a:pPr lvl="1"/>
            <a:r>
              <a:rPr lang="en-US" altLang="ar-SA"/>
              <a:t>Second level</a:t>
            </a:r>
          </a:p>
          <a:p>
            <a:pPr lvl="2"/>
            <a:r>
              <a:rPr lang="en-US" altLang="ar-SA"/>
              <a:t>Third level</a:t>
            </a:r>
          </a:p>
          <a:p>
            <a:pPr lvl="3"/>
            <a:r>
              <a:rPr lang="en-US" altLang="ar-SA"/>
              <a:t>Fourth level</a:t>
            </a:r>
          </a:p>
          <a:p>
            <a:pPr lvl="4"/>
            <a:r>
              <a:rPr lang="en-US" altLang="ar-SA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0CEA6-617B-4CE9-95DC-3E281B0E70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A9CF36-14D9-4350-9AFF-B7BF0EE21E03}" type="datetimeFigureOut">
              <a:rPr lang="ar-SA"/>
              <a:pPr>
                <a:defRPr/>
              </a:pPr>
              <a:t>21/03/42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F31CC-A954-4FC8-A9D3-B68F380FD1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FBCE35-635A-407D-96F4-A82BE7406F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9135845-8E44-4C78-AE8D-0722B69DCE6F}" type="slidenum">
              <a:rPr lang="ar-SA" altLang="ar-SA"/>
              <a:pPr/>
              <a:t>‹#›</a:t>
            </a:fld>
            <a:endParaRPr lang="ar-SA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39.wmf"/><Relationship Id="rId18" Type="http://schemas.openxmlformats.org/officeDocument/2006/relationships/oleObject" Target="../embeddings/oleObject13.bin"/><Relationship Id="rId26" Type="http://schemas.openxmlformats.org/officeDocument/2006/relationships/oleObject" Target="../embeddings/oleObject17.bin"/><Relationship Id="rId3" Type="http://schemas.openxmlformats.org/officeDocument/2006/relationships/image" Target="../media/image46.png"/><Relationship Id="rId21" Type="http://schemas.openxmlformats.org/officeDocument/2006/relationships/image" Target="../media/image42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9.bin"/><Relationship Id="rId17" Type="http://schemas.openxmlformats.org/officeDocument/2006/relationships/oleObject" Target="../embeddings/oleObject12.bin"/><Relationship Id="rId25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4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38.wmf"/><Relationship Id="rId24" Type="http://schemas.openxmlformats.org/officeDocument/2006/relationships/oleObject" Target="../embeddings/oleObject16.bin"/><Relationship Id="rId5" Type="http://schemas.openxmlformats.org/officeDocument/2006/relationships/image" Target="../media/image36.wmf"/><Relationship Id="rId15" Type="http://schemas.openxmlformats.org/officeDocument/2006/relationships/image" Target="../media/image40.wmf"/><Relationship Id="rId23" Type="http://schemas.openxmlformats.org/officeDocument/2006/relationships/image" Target="../media/image43.wmf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41.wmf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5.bin"/><Relationship Id="rId27" Type="http://schemas.openxmlformats.org/officeDocument/2006/relationships/image" Target="../media/image4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14.png"/><Relationship Id="rId7" Type="http://schemas.openxmlformats.org/officeDocument/2006/relationships/image" Target="../media/image2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10" Type="http://schemas.openxmlformats.org/officeDocument/2006/relationships/image" Target="../media/image22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>
            <a:extLst>
              <a:ext uri="{FF2B5EF4-FFF2-40B4-BE49-F238E27FC236}">
                <a16:creationId xmlns:a16="http://schemas.microsoft.com/office/drawing/2014/main" id="{8ECEFF88-7D27-4D84-BFBE-92AF0F5363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924175"/>
            <a:ext cx="8804275" cy="10810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3">
            <a:extLst>
              <a:ext uri="{FF2B5EF4-FFF2-40B4-BE49-F238E27FC236}">
                <a16:creationId xmlns:a16="http://schemas.microsoft.com/office/drawing/2014/main" id="{1A116421-A3F4-4999-AE55-4ACF5D32E5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" y="765175"/>
            <a:ext cx="481965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مجموعة 51">
            <a:extLst>
              <a:ext uri="{FF2B5EF4-FFF2-40B4-BE49-F238E27FC236}">
                <a16:creationId xmlns:a16="http://schemas.microsoft.com/office/drawing/2014/main" id="{50630583-F2D8-4B07-B290-274D941A4ED6}"/>
              </a:ext>
            </a:extLst>
          </p:cNvPr>
          <p:cNvGrpSpPr>
            <a:grpSpLocks/>
          </p:cNvGrpSpPr>
          <p:nvPr/>
        </p:nvGrpSpPr>
        <p:grpSpPr bwMode="auto">
          <a:xfrm>
            <a:off x="3851275" y="5445125"/>
            <a:ext cx="1885950" cy="1225550"/>
            <a:chOff x="3851920" y="5445224"/>
            <a:chExt cx="1885950" cy="1225674"/>
          </a:xfrm>
        </p:grpSpPr>
        <p:sp>
          <p:nvSpPr>
            <p:cNvPr id="7" name="مستطيل 50">
              <a:extLst>
                <a:ext uri="{FF2B5EF4-FFF2-40B4-BE49-F238E27FC236}">
                  <a16:creationId xmlns:a16="http://schemas.microsoft.com/office/drawing/2014/main" id="{DA53D10F-DF3E-4F75-BDAF-5CE3635C2258}"/>
                </a:ext>
              </a:extLst>
            </p:cNvPr>
            <p:cNvSpPr/>
            <p:nvPr/>
          </p:nvSpPr>
          <p:spPr>
            <a:xfrm>
              <a:off x="4499620" y="5445224"/>
              <a:ext cx="647700" cy="21592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SA"/>
            </a:p>
          </p:txBody>
        </p:sp>
        <p:pic>
          <p:nvPicPr>
            <p:cNvPr id="1040" name="Picture 2">
              <a:extLst>
                <a:ext uri="{FF2B5EF4-FFF2-40B4-BE49-F238E27FC236}">
                  <a16:creationId xmlns:a16="http://schemas.microsoft.com/office/drawing/2014/main" id="{0269CCC6-4A65-4783-9D2D-070879582D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5661248"/>
              <a:ext cx="1885950" cy="1009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9" name="Picture 4">
            <a:extLst>
              <a:ext uri="{FF2B5EF4-FFF2-40B4-BE49-F238E27FC236}">
                <a16:creationId xmlns:a16="http://schemas.microsoft.com/office/drawing/2014/main" id="{8E086BF0-2D1D-4AD6-ABF7-9D720D7D4A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5516563"/>
            <a:ext cx="132873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مستطيل 26">
            <a:extLst>
              <a:ext uri="{FF2B5EF4-FFF2-40B4-BE49-F238E27FC236}">
                <a16:creationId xmlns:a16="http://schemas.microsoft.com/office/drawing/2014/main" id="{AF3E82F2-84EF-45B7-823E-75AFC9593523}"/>
              </a:ext>
            </a:extLst>
          </p:cNvPr>
          <p:cNvSpPr/>
          <p:nvPr/>
        </p:nvSpPr>
        <p:spPr>
          <a:xfrm>
            <a:off x="4500563" y="4941888"/>
            <a:ext cx="647700" cy="57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m</a:t>
            </a:r>
            <a:endParaRPr lang="ar-SA" sz="2400" dirty="0"/>
          </a:p>
        </p:txBody>
      </p:sp>
      <p:grpSp>
        <p:nvGrpSpPr>
          <p:cNvPr id="3" name="مجموعة 40">
            <a:extLst>
              <a:ext uri="{FF2B5EF4-FFF2-40B4-BE49-F238E27FC236}">
                <a16:creationId xmlns:a16="http://schemas.microsoft.com/office/drawing/2014/main" id="{5FEDA056-4360-4937-8418-B3DAAB756645}"/>
              </a:ext>
            </a:extLst>
          </p:cNvPr>
          <p:cNvGrpSpPr>
            <a:grpSpLocks/>
          </p:cNvGrpSpPr>
          <p:nvPr/>
        </p:nvGrpSpPr>
        <p:grpSpPr bwMode="auto">
          <a:xfrm>
            <a:off x="2771775" y="5157788"/>
            <a:ext cx="1728788" cy="368300"/>
            <a:chOff x="2771800" y="5157192"/>
            <a:chExt cx="1728192" cy="369332"/>
          </a:xfrm>
        </p:grpSpPr>
        <p:cxnSp>
          <p:nvCxnSpPr>
            <p:cNvPr id="15" name="رابط كسهم مستقيم 36">
              <a:extLst>
                <a:ext uri="{FF2B5EF4-FFF2-40B4-BE49-F238E27FC236}">
                  <a16:creationId xmlns:a16="http://schemas.microsoft.com/office/drawing/2014/main" id="{B4C01193-5943-497C-A8C3-C650FA24448C}"/>
                </a:ext>
              </a:extLst>
            </p:cNvPr>
            <p:cNvCxnSpPr/>
            <p:nvPr/>
          </p:nvCxnSpPr>
          <p:spPr>
            <a:xfrm flipH="1">
              <a:off x="3563690" y="5373697"/>
              <a:ext cx="93630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8" name="مربع نص 39">
              <a:extLst>
                <a:ext uri="{FF2B5EF4-FFF2-40B4-BE49-F238E27FC236}">
                  <a16:creationId xmlns:a16="http://schemas.microsoft.com/office/drawing/2014/main" id="{1138E2D5-3875-453F-86A8-8E175D3BD7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1800" y="5157192"/>
              <a:ext cx="89479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ar-SA">
                  <a:latin typeface="Calibri" panose="020F0502020204030204" pitchFamily="34" charset="0"/>
                </a:rPr>
                <a:t>Friction</a:t>
              </a:r>
              <a:endParaRPr lang="ar-SA" altLang="ar-SA">
                <a:latin typeface="Calibri" panose="020F0502020204030204" pitchFamily="34" charset="0"/>
              </a:endParaRPr>
            </a:p>
          </p:txBody>
        </p:sp>
      </p:grpSp>
      <p:pic>
        <p:nvPicPr>
          <p:cNvPr id="21" name="Picture 6">
            <a:extLst>
              <a:ext uri="{FF2B5EF4-FFF2-40B4-BE49-F238E27FC236}">
                <a16:creationId xmlns:a16="http://schemas.microsoft.com/office/drawing/2014/main" id="{A87CDD29-861C-4416-A36F-8FB4DCA15F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5013325"/>
            <a:ext cx="1828800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مجموعة 44">
            <a:extLst>
              <a:ext uri="{FF2B5EF4-FFF2-40B4-BE49-F238E27FC236}">
                <a16:creationId xmlns:a16="http://schemas.microsoft.com/office/drawing/2014/main" id="{5172317D-E02D-44E8-8316-E0B08A00E7D6}"/>
              </a:ext>
            </a:extLst>
          </p:cNvPr>
          <p:cNvGrpSpPr>
            <a:grpSpLocks/>
          </p:cNvGrpSpPr>
          <p:nvPr/>
        </p:nvGrpSpPr>
        <p:grpSpPr bwMode="auto">
          <a:xfrm>
            <a:off x="5148263" y="4556125"/>
            <a:ext cx="1058862" cy="631825"/>
            <a:chOff x="5148064" y="4556125"/>
            <a:chExt cx="1059061" cy="631168"/>
          </a:xfrm>
        </p:grpSpPr>
        <p:cxnSp>
          <p:nvCxnSpPr>
            <p:cNvPr id="23" name="رابط كسهم مستقيم 42">
              <a:extLst>
                <a:ext uri="{FF2B5EF4-FFF2-40B4-BE49-F238E27FC236}">
                  <a16:creationId xmlns:a16="http://schemas.microsoft.com/office/drawing/2014/main" id="{E3A60B05-BFD0-4579-9B89-A97D3C584107}"/>
                </a:ext>
              </a:extLst>
            </p:cNvPr>
            <p:cNvCxnSpPr>
              <a:stCxn id="21" idx="1"/>
            </p:cNvCxnSpPr>
            <p:nvPr/>
          </p:nvCxnSpPr>
          <p:spPr>
            <a:xfrm flipV="1">
              <a:off x="5148064" y="5157162"/>
              <a:ext cx="1008251" cy="30131"/>
            </a:xfrm>
            <a:prstGeom prst="straightConnector1">
              <a:avLst/>
            </a:prstGeom>
            <a:ln w="25400">
              <a:solidFill>
                <a:schemeClr val="bg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026" name="Object 6">
              <a:extLst>
                <a:ext uri="{FF2B5EF4-FFF2-40B4-BE49-F238E27FC236}">
                  <a16:creationId xmlns:a16="http://schemas.microsoft.com/office/drawing/2014/main" id="{7960DECA-0B3E-450D-BC98-349D237DE28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940425" y="4556125"/>
            <a:ext cx="266700" cy="3889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1" name="Equation" r:id="rId8" imgW="139680" imgH="203040" progId="Equation.3">
                    <p:embed/>
                  </p:oleObj>
                </mc:Choice>
                <mc:Fallback>
                  <p:oleObj name="Equation" r:id="rId8" imgW="139680" imgH="20304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40425" y="4556125"/>
                          <a:ext cx="266700" cy="3889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035" name="Picture 7">
            <a:extLst>
              <a:ext uri="{FF2B5EF4-FFF2-40B4-BE49-F238E27FC236}">
                <a16:creationId xmlns:a16="http://schemas.microsoft.com/office/drawing/2014/main" id="{629CEA17-DDCA-4297-B09E-A5B3F4DC23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338" y="836613"/>
            <a:ext cx="21209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8" name="Picture 2">
            <a:extLst>
              <a:ext uri="{FF2B5EF4-FFF2-40B4-BE49-F238E27FC236}">
                <a16:creationId xmlns:a16="http://schemas.microsoft.com/office/drawing/2014/main" id="{2B2B8C64-5E9B-4F10-A03E-C6A00AE719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44450"/>
            <a:ext cx="5189538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89" name="مجموعة 15">
            <a:extLst>
              <a:ext uri="{FF2B5EF4-FFF2-40B4-BE49-F238E27FC236}">
                <a16:creationId xmlns:a16="http://schemas.microsoft.com/office/drawing/2014/main" id="{FD0E8D69-A0E7-471F-9C2F-418BC2DBE763}"/>
              </a:ext>
            </a:extLst>
          </p:cNvPr>
          <p:cNvGrpSpPr>
            <a:grpSpLocks/>
          </p:cNvGrpSpPr>
          <p:nvPr/>
        </p:nvGrpSpPr>
        <p:grpSpPr bwMode="auto">
          <a:xfrm>
            <a:off x="6875463" y="2276475"/>
            <a:ext cx="1728787" cy="1728788"/>
            <a:chOff x="6876256" y="2276872"/>
            <a:chExt cx="1728192" cy="1728192"/>
          </a:xfrm>
        </p:grpSpPr>
        <p:sp>
          <p:nvSpPr>
            <p:cNvPr id="7" name="شكل بيضاوي 5">
              <a:extLst>
                <a:ext uri="{FF2B5EF4-FFF2-40B4-BE49-F238E27FC236}">
                  <a16:creationId xmlns:a16="http://schemas.microsoft.com/office/drawing/2014/main" id="{C05E35C5-9A47-4BCC-88B3-81E2AD36FC9B}"/>
                </a:ext>
              </a:extLst>
            </p:cNvPr>
            <p:cNvSpPr/>
            <p:nvPr/>
          </p:nvSpPr>
          <p:spPr>
            <a:xfrm>
              <a:off x="6876256" y="2276872"/>
              <a:ext cx="1656780" cy="1656779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SA" sz="2800">
                <a:latin typeface="+mj-lt"/>
              </a:endParaRPr>
            </a:p>
          </p:txBody>
        </p:sp>
        <p:sp>
          <p:nvSpPr>
            <p:cNvPr id="8" name="شكل بيضاوي 6">
              <a:extLst>
                <a:ext uri="{FF2B5EF4-FFF2-40B4-BE49-F238E27FC236}">
                  <a16:creationId xmlns:a16="http://schemas.microsoft.com/office/drawing/2014/main" id="{A1A1B6AA-3F02-45C0-9645-E9932A6A3A80}"/>
                </a:ext>
              </a:extLst>
            </p:cNvPr>
            <p:cNvSpPr/>
            <p:nvPr/>
          </p:nvSpPr>
          <p:spPr>
            <a:xfrm>
              <a:off x="8460036" y="2997349"/>
              <a:ext cx="144412" cy="144413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SA" sz="2800">
                <a:latin typeface="+mj-lt"/>
              </a:endParaRPr>
            </a:p>
          </p:txBody>
        </p:sp>
        <p:sp>
          <p:nvSpPr>
            <p:cNvPr id="9" name="شكل بيضاوي 11">
              <a:extLst>
                <a:ext uri="{FF2B5EF4-FFF2-40B4-BE49-F238E27FC236}">
                  <a16:creationId xmlns:a16="http://schemas.microsoft.com/office/drawing/2014/main" id="{8D91BFB0-9B55-4101-BF7C-3043C3EA8682}"/>
                </a:ext>
              </a:extLst>
            </p:cNvPr>
            <p:cNvSpPr/>
            <p:nvPr/>
          </p:nvSpPr>
          <p:spPr>
            <a:xfrm>
              <a:off x="7307907" y="2276872"/>
              <a:ext cx="144412" cy="144413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SA" sz="2800">
                <a:latin typeface="+mj-lt"/>
              </a:endParaRPr>
            </a:p>
          </p:txBody>
        </p:sp>
        <p:sp>
          <p:nvSpPr>
            <p:cNvPr id="10" name="شكل بيضاوي 12">
              <a:extLst>
                <a:ext uri="{FF2B5EF4-FFF2-40B4-BE49-F238E27FC236}">
                  <a16:creationId xmlns:a16="http://schemas.microsoft.com/office/drawing/2014/main" id="{D7221592-8EBF-4E13-B5FC-9637517A39E1}"/>
                </a:ext>
              </a:extLst>
            </p:cNvPr>
            <p:cNvSpPr/>
            <p:nvPr/>
          </p:nvSpPr>
          <p:spPr>
            <a:xfrm>
              <a:off x="6876256" y="3284587"/>
              <a:ext cx="144412" cy="144412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SA" sz="2800">
                <a:latin typeface="+mj-lt"/>
              </a:endParaRPr>
            </a:p>
          </p:txBody>
        </p:sp>
        <p:sp>
          <p:nvSpPr>
            <p:cNvPr id="11" name="شكل بيضاوي 13">
              <a:extLst>
                <a:ext uri="{FF2B5EF4-FFF2-40B4-BE49-F238E27FC236}">
                  <a16:creationId xmlns:a16="http://schemas.microsoft.com/office/drawing/2014/main" id="{9F0B520E-1880-4828-9E00-412678A9C11C}"/>
                </a:ext>
              </a:extLst>
            </p:cNvPr>
            <p:cNvSpPr/>
            <p:nvPr/>
          </p:nvSpPr>
          <p:spPr>
            <a:xfrm>
              <a:off x="7668145" y="3860651"/>
              <a:ext cx="144413" cy="144413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SA" sz="2800">
                <a:latin typeface="+mj-lt"/>
              </a:endParaRPr>
            </a:p>
          </p:txBody>
        </p:sp>
      </p:grpSp>
      <p:grpSp>
        <p:nvGrpSpPr>
          <p:cNvPr id="3090" name="مجموعة 39">
            <a:extLst>
              <a:ext uri="{FF2B5EF4-FFF2-40B4-BE49-F238E27FC236}">
                <a16:creationId xmlns:a16="http://schemas.microsoft.com/office/drawing/2014/main" id="{F347AEDB-3342-42B1-B424-82108B920988}"/>
              </a:ext>
            </a:extLst>
          </p:cNvPr>
          <p:cNvGrpSpPr>
            <a:grpSpLocks/>
          </p:cNvGrpSpPr>
          <p:nvPr/>
        </p:nvGrpSpPr>
        <p:grpSpPr bwMode="auto">
          <a:xfrm>
            <a:off x="6516688" y="1773238"/>
            <a:ext cx="2160587" cy="2640012"/>
            <a:chOff x="6515744" y="1772816"/>
            <a:chExt cx="2161605" cy="2640236"/>
          </a:xfrm>
        </p:grpSpPr>
        <p:graphicFrame>
          <p:nvGraphicFramePr>
            <p:cNvPr id="3084" name="Object 3">
              <a:extLst>
                <a:ext uri="{FF2B5EF4-FFF2-40B4-BE49-F238E27FC236}">
                  <a16:creationId xmlns:a16="http://schemas.microsoft.com/office/drawing/2014/main" id="{5DEE1C42-9B00-4660-9874-CB6C581E8C5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244408" y="4005064"/>
            <a:ext cx="288925" cy="4079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6" name="Equation" r:id="rId4" imgW="152280" imgH="215640" progId="Equation.3">
                    <p:embed/>
                  </p:oleObj>
                </mc:Choice>
                <mc:Fallback>
                  <p:oleObj name="Equation" r:id="rId4" imgW="152280" imgH="215640" progId="Equation.3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44408" y="4005064"/>
                          <a:ext cx="288925" cy="4079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116" name="مجموعة 33">
              <a:extLst>
                <a:ext uri="{FF2B5EF4-FFF2-40B4-BE49-F238E27FC236}">
                  <a16:creationId xmlns:a16="http://schemas.microsoft.com/office/drawing/2014/main" id="{D9B36972-8CEE-475A-9F8E-853857280B1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15744" y="1772816"/>
              <a:ext cx="2161605" cy="2568285"/>
              <a:chOff x="6515744" y="1772816"/>
              <a:chExt cx="2161605" cy="2568285"/>
            </a:xfrm>
          </p:grpSpPr>
          <p:cxnSp>
            <p:nvCxnSpPr>
              <p:cNvPr id="15" name="رابط كسهم مستقيم 17">
                <a:extLst>
                  <a:ext uri="{FF2B5EF4-FFF2-40B4-BE49-F238E27FC236}">
                    <a16:creationId xmlns:a16="http://schemas.microsoft.com/office/drawing/2014/main" id="{65D4E334-8C8F-4EFD-9CF1-7BD9A6B90957}"/>
                  </a:ext>
                </a:extLst>
              </p:cNvPr>
              <p:cNvCxnSpPr/>
              <p:nvPr/>
            </p:nvCxnSpPr>
            <p:spPr>
              <a:xfrm flipH="1" flipV="1">
                <a:off x="8388288" y="2133209"/>
                <a:ext cx="144531" cy="863673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رابط كسهم مستقيم 19">
                <a:extLst>
                  <a:ext uri="{FF2B5EF4-FFF2-40B4-BE49-F238E27FC236}">
                    <a16:creationId xmlns:a16="http://schemas.microsoft.com/office/drawing/2014/main" id="{60845666-541F-4477-AE55-0B89A33DF531}"/>
                  </a:ext>
                </a:extLst>
              </p:cNvPr>
              <p:cNvCxnSpPr/>
              <p:nvPr/>
            </p:nvCxnSpPr>
            <p:spPr>
              <a:xfrm flipH="1">
                <a:off x="6515744" y="2349127"/>
                <a:ext cx="800477" cy="360394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رابط كسهم مستقيم 22">
                <a:extLst>
                  <a:ext uri="{FF2B5EF4-FFF2-40B4-BE49-F238E27FC236}">
                    <a16:creationId xmlns:a16="http://schemas.microsoft.com/office/drawing/2014/main" id="{D3ADFA3D-77F0-4612-98A4-306168020436}"/>
                  </a:ext>
                </a:extLst>
              </p:cNvPr>
              <p:cNvCxnSpPr/>
              <p:nvPr/>
            </p:nvCxnSpPr>
            <p:spPr>
              <a:xfrm>
                <a:off x="6876276" y="3357275"/>
                <a:ext cx="216002" cy="647755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رابط كسهم مستقيم 25">
                <a:extLst>
                  <a:ext uri="{FF2B5EF4-FFF2-40B4-BE49-F238E27FC236}">
                    <a16:creationId xmlns:a16="http://schemas.microsoft.com/office/drawing/2014/main" id="{391649F8-4996-4013-8C5D-87E25497AF2F}"/>
                  </a:ext>
                </a:extLst>
              </p:cNvPr>
              <p:cNvCxnSpPr/>
              <p:nvPr/>
            </p:nvCxnSpPr>
            <p:spPr>
              <a:xfrm flipV="1">
                <a:off x="7811754" y="3933586"/>
                <a:ext cx="864007" cy="7939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3085" name="Object 2">
                <a:extLst>
                  <a:ext uri="{FF2B5EF4-FFF2-40B4-BE49-F238E27FC236}">
                    <a16:creationId xmlns:a16="http://schemas.microsoft.com/office/drawing/2014/main" id="{BC44B674-F12A-4A90-AD39-622B412E7126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6660232" y="3933056"/>
              <a:ext cx="288032" cy="40804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27" name="Equation" r:id="rId6" imgW="152280" imgH="215640" progId="Equation.3">
                      <p:embed/>
                    </p:oleObj>
                  </mc:Choice>
                  <mc:Fallback>
                    <p:oleObj name="Equation" r:id="rId6" imgW="152280" imgH="215640" progId="Equation.3">
                      <p:embed/>
                      <p:pic>
                        <p:nvPicPr>
                          <p:cNvPr id="0" name="Object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660232" y="3933056"/>
                            <a:ext cx="288032" cy="40804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086" name="Object 4">
                <a:extLst>
                  <a:ext uri="{FF2B5EF4-FFF2-40B4-BE49-F238E27FC236}">
                    <a16:creationId xmlns:a16="http://schemas.microsoft.com/office/drawing/2014/main" id="{C2D86B6D-892E-4F2F-B11C-5E2BF4C24AB1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8388424" y="1772816"/>
              <a:ext cx="288925" cy="4079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28" name="Equation" r:id="rId8" imgW="152280" imgH="215640" progId="Equation.3">
                      <p:embed/>
                    </p:oleObj>
                  </mc:Choice>
                  <mc:Fallback>
                    <p:oleObj name="Equation" r:id="rId8" imgW="152280" imgH="215640" progId="Equation.3">
                      <p:embed/>
                      <p:pic>
                        <p:nvPicPr>
                          <p:cNvPr id="0" name="Object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388424" y="1772816"/>
                            <a:ext cx="288925" cy="407988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087" name="Object 5">
                <a:extLst>
                  <a:ext uri="{FF2B5EF4-FFF2-40B4-BE49-F238E27FC236}">
                    <a16:creationId xmlns:a16="http://schemas.microsoft.com/office/drawing/2014/main" id="{F0065F79-803C-4CDC-9B79-421C9F374F19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6588224" y="1988840"/>
              <a:ext cx="288925" cy="4079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29" name="Equation" r:id="rId9" imgW="152280" imgH="215640" progId="Equation.3">
                      <p:embed/>
                    </p:oleObj>
                  </mc:Choice>
                  <mc:Fallback>
                    <p:oleObj name="Equation" r:id="rId9" imgW="152280" imgH="215640" progId="Equation.3">
                      <p:embed/>
                      <p:pic>
                        <p:nvPicPr>
                          <p:cNvPr id="0" name="Object 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588224" y="1988840"/>
                            <a:ext cx="288925" cy="407988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22" name="مربع نص 35">
            <a:extLst>
              <a:ext uri="{FF2B5EF4-FFF2-40B4-BE49-F238E27FC236}">
                <a16:creationId xmlns:a16="http://schemas.microsoft.com/office/drawing/2014/main" id="{06F750F4-A7FC-4595-918A-7A1148F6E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50" y="2205038"/>
            <a:ext cx="374967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>
              <a:defRPr/>
            </a:pPr>
            <a:r>
              <a:rPr lang="en-US" sz="2800" b="1" u="sng" dirty="0">
                <a:solidFill>
                  <a:srgbClr val="FF0000"/>
                </a:solidFill>
                <a:latin typeface="+mj-lt"/>
              </a:rPr>
              <a:t>Centripetal acceleration</a:t>
            </a:r>
            <a:endParaRPr lang="en-US" sz="2800" b="1" i="1" u="sng" dirty="0">
              <a:latin typeface="+mj-lt"/>
            </a:endParaRPr>
          </a:p>
        </p:txBody>
      </p:sp>
      <p:grpSp>
        <p:nvGrpSpPr>
          <p:cNvPr id="5" name="مجموعة 41">
            <a:extLst>
              <a:ext uri="{FF2B5EF4-FFF2-40B4-BE49-F238E27FC236}">
                <a16:creationId xmlns:a16="http://schemas.microsoft.com/office/drawing/2014/main" id="{C0F31322-FA73-4FA0-8BAC-ED9AB6468A44}"/>
              </a:ext>
            </a:extLst>
          </p:cNvPr>
          <p:cNvGrpSpPr>
            <a:grpSpLocks/>
          </p:cNvGrpSpPr>
          <p:nvPr/>
        </p:nvGrpSpPr>
        <p:grpSpPr bwMode="auto">
          <a:xfrm>
            <a:off x="179388" y="2833688"/>
            <a:ext cx="3024187" cy="882650"/>
            <a:chOff x="179512" y="4797152"/>
            <a:chExt cx="3024336" cy="882613"/>
          </a:xfrm>
        </p:grpSpPr>
        <p:sp>
          <p:nvSpPr>
            <p:cNvPr id="24" name="مربع نص 36">
              <a:extLst>
                <a:ext uri="{FF2B5EF4-FFF2-40B4-BE49-F238E27FC236}">
                  <a16:creationId xmlns:a16="http://schemas.microsoft.com/office/drawing/2014/main" id="{ACACD721-7E1A-492E-9FCF-E6C727D6E3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512" y="4941608"/>
              <a:ext cx="2033687" cy="522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rtl="0">
                <a:defRPr/>
              </a:pPr>
              <a:r>
                <a:rPr lang="en-US" sz="2800" dirty="0">
                  <a:latin typeface="+mj-lt"/>
                </a:rPr>
                <a:t>- magnitude </a:t>
              </a:r>
              <a:endParaRPr lang="ar-SA" sz="2800" dirty="0">
                <a:latin typeface="+mj-lt"/>
              </a:endParaRPr>
            </a:p>
          </p:txBody>
        </p:sp>
        <p:graphicFrame>
          <p:nvGraphicFramePr>
            <p:cNvPr id="3083" name="Object 6">
              <a:extLst>
                <a:ext uri="{FF2B5EF4-FFF2-40B4-BE49-F238E27FC236}">
                  <a16:creationId xmlns:a16="http://schemas.microsoft.com/office/drawing/2014/main" id="{4DD1262F-A10E-4E13-8ED0-B1746A4C5BF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267744" y="4797152"/>
            <a:ext cx="936104" cy="8826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0" name="Equation" r:id="rId10" imgW="444240" imgH="419040" progId="Equation.3">
                    <p:embed/>
                  </p:oleObj>
                </mc:Choice>
                <mc:Fallback>
                  <p:oleObj name="Equation" r:id="rId10" imgW="444240" imgH="41904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67744" y="4797152"/>
                          <a:ext cx="936104" cy="8826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7" name="مربع نص 38">
            <a:extLst>
              <a:ext uri="{FF2B5EF4-FFF2-40B4-BE49-F238E27FC236}">
                <a16:creationId xmlns:a16="http://schemas.microsoft.com/office/drawing/2014/main" id="{410D6F27-21EF-4AAA-A63A-724DF8255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3716338"/>
            <a:ext cx="46180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>
              <a:defRPr/>
            </a:pPr>
            <a:r>
              <a:rPr lang="en-US" sz="2800" dirty="0">
                <a:latin typeface="+mj-lt"/>
              </a:rPr>
              <a:t>- direction: toward the center. </a:t>
            </a:r>
            <a:endParaRPr lang="ar-SA" sz="2800" dirty="0">
              <a:latin typeface="+mj-lt"/>
            </a:endParaRPr>
          </a:p>
        </p:txBody>
      </p:sp>
      <p:grpSp>
        <p:nvGrpSpPr>
          <p:cNvPr id="3094" name="مجموعة 73">
            <a:extLst>
              <a:ext uri="{FF2B5EF4-FFF2-40B4-BE49-F238E27FC236}">
                <a16:creationId xmlns:a16="http://schemas.microsoft.com/office/drawing/2014/main" id="{6AE25EBF-6F28-416D-83F8-69D4511DEB7F}"/>
              </a:ext>
            </a:extLst>
          </p:cNvPr>
          <p:cNvGrpSpPr>
            <a:grpSpLocks/>
          </p:cNvGrpSpPr>
          <p:nvPr/>
        </p:nvGrpSpPr>
        <p:grpSpPr bwMode="auto">
          <a:xfrm>
            <a:off x="6948488" y="2349500"/>
            <a:ext cx="1511300" cy="1511300"/>
            <a:chOff x="6948264" y="2348880"/>
            <a:chExt cx="1512168" cy="1512490"/>
          </a:xfrm>
        </p:grpSpPr>
        <p:cxnSp>
          <p:nvCxnSpPr>
            <p:cNvPr id="29" name="رابط كسهم مستقيم 47">
              <a:extLst>
                <a:ext uri="{FF2B5EF4-FFF2-40B4-BE49-F238E27FC236}">
                  <a16:creationId xmlns:a16="http://schemas.microsoft.com/office/drawing/2014/main" id="{9E6E4E58-FE62-4208-B604-CA07FC966DF5}"/>
                </a:ext>
              </a:extLst>
            </p:cNvPr>
            <p:cNvCxnSpPr>
              <a:endCxn id="38" idx="1"/>
            </p:cNvCxnSpPr>
            <p:nvPr/>
          </p:nvCxnSpPr>
          <p:spPr>
            <a:xfrm>
              <a:off x="7380312" y="2348880"/>
              <a:ext cx="309740" cy="740357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رابط كسهم مستقيم 53">
              <a:extLst>
                <a:ext uri="{FF2B5EF4-FFF2-40B4-BE49-F238E27FC236}">
                  <a16:creationId xmlns:a16="http://schemas.microsoft.com/office/drawing/2014/main" id="{B7B85595-C2FB-489E-9C55-382C11BF9FA6}"/>
                </a:ext>
              </a:extLst>
            </p:cNvPr>
            <p:cNvCxnSpPr>
              <a:stCxn id="10" idx="7"/>
              <a:endCxn id="38" idx="2"/>
            </p:cNvCxnSpPr>
            <p:nvPr/>
          </p:nvCxnSpPr>
          <p:spPr>
            <a:xfrm flipV="1">
              <a:off x="6999093" y="3140077"/>
              <a:ext cx="670310" cy="165230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رابط كسهم مستقيم 61">
              <a:extLst>
                <a:ext uri="{FF2B5EF4-FFF2-40B4-BE49-F238E27FC236}">
                  <a16:creationId xmlns:a16="http://schemas.microsoft.com/office/drawing/2014/main" id="{30BE4E83-0404-413A-9406-084373553C0E}"/>
                </a:ext>
              </a:extLst>
            </p:cNvPr>
            <p:cNvCxnSpPr>
              <a:stCxn id="11" idx="0"/>
              <a:endCxn id="38" idx="4"/>
            </p:cNvCxnSpPr>
            <p:nvPr/>
          </p:nvCxnSpPr>
          <p:spPr>
            <a:xfrm flipV="1">
              <a:off x="7740881" y="3213160"/>
              <a:ext cx="0" cy="648210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رابط كسهم مستقيم 66">
              <a:extLst>
                <a:ext uri="{FF2B5EF4-FFF2-40B4-BE49-F238E27FC236}">
                  <a16:creationId xmlns:a16="http://schemas.microsoft.com/office/drawing/2014/main" id="{41F98800-9E29-4DFC-86FB-EBD10214B560}"/>
                </a:ext>
              </a:extLst>
            </p:cNvPr>
            <p:cNvCxnSpPr>
              <a:stCxn id="8" idx="2"/>
              <a:endCxn id="38" idx="6"/>
            </p:cNvCxnSpPr>
            <p:nvPr/>
          </p:nvCxnSpPr>
          <p:spPr>
            <a:xfrm flipH="1">
              <a:off x="7812360" y="3070172"/>
              <a:ext cx="648072" cy="69905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080" name="Object 7">
              <a:extLst>
                <a:ext uri="{FF2B5EF4-FFF2-40B4-BE49-F238E27FC236}">
                  <a16:creationId xmlns:a16="http://schemas.microsoft.com/office/drawing/2014/main" id="{439034E8-3157-419C-8200-E5E99E0665C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524328" y="2420888"/>
            <a:ext cx="432048" cy="3600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1" name="Equation" r:id="rId12" imgW="126720" imgH="177480" progId="Equation.3">
                    <p:embed/>
                  </p:oleObj>
                </mc:Choice>
                <mc:Fallback>
                  <p:oleObj name="Equation" r:id="rId12" imgW="126720" imgH="177480" progId="Equation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24328" y="2420888"/>
                          <a:ext cx="432048" cy="3600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81" name="Object 8">
              <a:extLst>
                <a:ext uri="{FF2B5EF4-FFF2-40B4-BE49-F238E27FC236}">
                  <a16:creationId xmlns:a16="http://schemas.microsoft.com/office/drawing/2014/main" id="{33F16896-6523-40BB-AB56-258C4B98368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956376" y="2636912"/>
            <a:ext cx="431800" cy="360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2" name="Equation" r:id="rId14" imgW="126720" imgH="177480" progId="Equation.3">
                    <p:embed/>
                  </p:oleObj>
                </mc:Choice>
                <mc:Fallback>
                  <p:oleObj name="Equation" r:id="rId14" imgW="126720" imgH="177480" progId="Equation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56376" y="2636912"/>
                          <a:ext cx="431800" cy="360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82" name="Object 9">
              <a:extLst>
                <a:ext uri="{FF2B5EF4-FFF2-40B4-BE49-F238E27FC236}">
                  <a16:creationId xmlns:a16="http://schemas.microsoft.com/office/drawing/2014/main" id="{BF57DE96-E182-4577-88B6-F6385AF7879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948264" y="2852936"/>
            <a:ext cx="431800" cy="360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3" name="Equation" r:id="rId16" imgW="126720" imgH="177480" progId="Equation.3">
                    <p:embed/>
                  </p:oleObj>
                </mc:Choice>
                <mc:Fallback>
                  <p:oleObj name="Equation" r:id="rId16" imgW="126720" imgH="177480" progId="Equation.3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48264" y="2852936"/>
                          <a:ext cx="431800" cy="360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6" name="مربع نص 34">
            <a:extLst>
              <a:ext uri="{FF2B5EF4-FFF2-40B4-BE49-F238E27FC236}">
                <a16:creationId xmlns:a16="http://schemas.microsoft.com/office/drawing/2014/main" id="{45A5E66A-DC7E-426C-BBF9-90AEF21C3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92150"/>
            <a:ext cx="85693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defRPr/>
            </a:pPr>
            <a:r>
              <a:rPr lang="en-US" sz="2800" dirty="0">
                <a:latin typeface="+mj-lt"/>
              </a:rPr>
              <a:t>A particle is in uniform circular motion if it travels around a circle or circular arc at </a:t>
            </a:r>
            <a:r>
              <a:rPr lang="en-US" sz="2800" b="1" dirty="0">
                <a:solidFill>
                  <a:srgbClr val="FF0000"/>
                </a:solidFill>
                <a:latin typeface="+mj-lt"/>
              </a:rPr>
              <a:t>constant speed.</a:t>
            </a:r>
            <a:endParaRPr lang="ar-SA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8" name="شكل بيضاوي 15">
            <a:extLst>
              <a:ext uri="{FF2B5EF4-FFF2-40B4-BE49-F238E27FC236}">
                <a16:creationId xmlns:a16="http://schemas.microsoft.com/office/drawing/2014/main" id="{D0878C33-19F4-4C7C-B64E-1A5EC3D41876}"/>
              </a:ext>
            </a:extLst>
          </p:cNvPr>
          <p:cNvSpPr/>
          <p:nvPr/>
        </p:nvSpPr>
        <p:spPr>
          <a:xfrm>
            <a:off x="7669213" y="3068638"/>
            <a:ext cx="142875" cy="1444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800">
              <a:latin typeface="+mj-lt"/>
            </a:endParaRPr>
          </a:p>
        </p:txBody>
      </p:sp>
      <p:graphicFrame>
        <p:nvGraphicFramePr>
          <p:cNvPr id="3074" name="Object 36">
            <a:extLst>
              <a:ext uri="{FF2B5EF4-FFF2-40B4-BE49-F238E27FC236}">
                <a16:creationId xmlns:a16="http://schemas.microsoft.com/office/drawing/2014/main" id="{808941B3-57C9-446E-998E-BCF2097DAD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77150" y="3429000"/>
          <a:ext cx="4318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Equation" r:id="rId17" imgW="126720" imgH="177480" progId="Equation.3">
                  <p:embed/>
                </p:oleObj>
              </mc:Choice>
              <mc:Fallback>
                <p:oleObj name="Equation" r:id="rId17" imgW="126720" imgH="177480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7150" y="3429000"/>
                        <a:ext cx="431800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42EB6909-0D04-4332-9758-733D7C41B0A1}"/>
              </a:ext>
            </a:extLst>
          </p:cNvPr>
          <p:cNvSpPr txBox="1"/>
          <p:nvPr/>
        </p:nvSpPr>
        <p:spPr>
          <a:xfrm>
            <a:off x="250825" y="4292600"/>
            <a:ext cx="6121400" cy="1385888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l" rtl="0">
              <a:defRPr/>
            </a:pPr>
            <a:r>
              <a:rPr lang="en-US" sz="2800" dirty="0">
                <a:latin typeface="+mj-lt"/>
              </a:rPr>
              <a:t>According to Newton’s second law: The cause of the centripetal acceleration is a </a:t>
            </a:r>
            <a:r>
              <a:rPr lang="ar-SA" sz="2800" dirty="0">
                <a:latin typeface="+mj-lt"/>
              </a:rPr>
              <a:t>  </a:t>
            </a:r>
            <a:r>
              <a:rPr lang="en-US" sz="2800" dirty="0">
                <a:latin typeface="+mj-lt"/>
              </a:rPr>
              <a:t>Force called </a:t>
            </a:r>
            <a:r>
              <a:rPr lang="en-US" sz="2800" u="sng" dirty="0">
                <a:solidFill>
                  <a:srgbClr val="FF0000"/>
                </a:solidFill>
                <a:latin typeface="+mj-lt"/>
              </a:rPr>
              <a:t>the centripetal Force</a:t>
            </a:r>
            <a:endParaRPr lang="ar-SA" sz="2800" u="sng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31756" name="Object 12">
            <a:extLst>
              <a:ext uri="{FF2B5EF4-FFF2-40B4-BE49-F238E27FC236}">
                <a16:creationId xmlns:a16="http://schemas.microsoft.com/office/drawing/2014/main" id="{F7925418-EDF3-4BA1-81E4-9D50344655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388" y="5445125"/>
          <a:ext cx="4506912" cy="103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Equation" r:id="rId18" imgW="1828800" imgH="419040" progId="Equation.3">
                  <p:embed/>
                </p:oleObj>
              </mc:Choice>
              <mc:Fallback>
                <p:oleObj name="Equation" r:id="rId18" imgW="1828800" imgH="4190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5445125"/>
                        <a:ext cx="4506912" cy="1033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مربع نص 5">
            <a:extLst>
              <a:ext uri="{FF2B5EF4-FFF2-40B4-BE49-F238E27FC236}">
                <a16:creationId xmlns:a16="http://schemas.microsoft.com/office/drawing/2014/main" id="{9CFAC6EB-7DE7-432A-A5DE-91A179EAC198}"/>
              </a:ext>
            </a:extLst>
          </p:cNvPr>
          <p:cNvSpPr txBox="1"/>
          <p:nvPr/>
        </p:nvSpPr>
        <p:spPr>
          <a:xfrm>
            <a:off x="169863" y="6289675"/>
            <a:ext cx="4618037" cy="5238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>
              <a:defRPr/>
            </a:pPr>
            <a:r>
              <a:rPr lang="en-US" sz="2800" dirty="0">
                <a:latin typeface="+mj-lt"/>
              </a:rPr>
              <a:t>- direction: toward the center. </a:t>
            </a:r>
            <a:endParaRPr lang="ar-SA" sz="2800" dirty="0">
              <a:latin typeface="+mj-lt"/>
            </a:endParaRPr>
          </a:p>
        </p:txBody>
      </p:sp>
      <p:grpSp>
        <p:nvGrpSpPr>
          <p:cNvPr id="12" name="مجموعة 8">
            <a:extLst>
              <a:ext uri="{FF2B5EF4-FFF2-40B4-BE49-F238E27FC236}">
                <a16:creationId xmlns:a16="http://schemas.microsoft.com/office/drawing/2014/main" id="{7B3474BC-0269-49A1-9F26-871BB937D3B9}"/>
              </a:ext>
            </a:extLst>
          </p:cNvPr>
          <p:cNvGrpSpPr>
            <a:grpSpLocks/>
          </p:cNvGrpSpPr>
          <p:nvPr/>
        </p:nvGrpSpPr>
        <p:grpSpPr bwMode="auto">
          <a:xfrm>
            <a:off x="6724650" y="4868863"/>
            <a:ext cx="1728788" cy="1728787"/>
            <a:chOff x="6876256" y="2276872"/>
            <a:chExt cx="1728192" cy="1728192"/>
          </a:xfrm>
        </p:grpSpPr>
        <p:sp>
          <p:nvSpPr>
            <p:cNvPr id="44" name="شكل بيضاوي 9">
              <a:extLst>
                <a:ext uri="{FF2B5EF4-FFF2-40B4-BE49-F238E27FC236}">
                  <a16:creationId xmlns:a16="http://schemas.microsoft.com/office/drawing/2014/main" id="{7DC5BF90-B843-4A97-9AD0-6A84F1B05B56}"/>
                </a:ext>
              </a:extLst>
            </p:cNvPr>
            <p:cNvSpPr/>
            <p:nvPr/>
          </p:nvSpPr>
          <p:spPr>
            <a:xfrm>
              <a:off x="6876256" y="2276872"/>
              <a:ext cx="1656779" cy="165678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45" name="شكل بيضاوي 10">
              <a:extLst>
                <a:ext uri="{FF2B5EF4-FFF2-40B4-BE49-F238E27FC236}">
                  <a16:creationId xmlns:a16="http://schemas.microsoft.com/office/drawing/2014/main" id="{BBE9435A-4773-4091-B9FD-36091E2E7EF1}"/>
                </a:ext>
              </a:extLst>
            </p:cNvPr>
            <p:cNvSpPr/>
            <p:nvPr/>
          </p:nvSpPr>
          <p:spPr>
            <a:xfrm>
              <a:off x="8460035" y="2997349"/>
              <a:ext cx="144413" cy="144412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46" name="شكل بيضاوي 11">
              <a:extLst>
                <a:ext uri="{FF2B5EF4-FFF2-40B4-BE49-F238E27FC236}">
                  <a16:creationId xmlns:a16="http://schemas.microsoft.com/office/drawing/2014/main" id="{9BDFD327-3F18-49A6-9DE7-AC897C1BF3F4}"/>
                </a:ext>
              </a:extLst>
            </p:cNvPr>
            <p:cNvSpPr/>
            <p:nvPr/>
          </p:nvSpPr>
          <p:spPr>
            <a:xfrm>
              <a:off x="7307907" y="2276872"/>
              <a:ext cx="144413" cy="144412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47" name="شكل بيضاوي 12">
              <a:extLst>
                <a:ext uri="{FF2B5EF4-FFF2-40B4-BE49-F238E27FC236}">
                  <a16:creationId xmlns:a16="http://schemas.microsoft.com/office/drawing/2014/main" id="{823279B2-AFF8-4B62-9BB2-656CD0C8C84B}"/>
                </a:ext>
              </a:extLst>
            </p:cNvPr>
            <p:cNvSpPr/>
            <p:nvPr/>
          </p:nvSpPr>
          <p:spPr>
            <a:xfrm>
              <a:off x="6876256" y="3284587"/>
              <a:ext cx="144413" cy="144413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  <p:sp>
          <p:nvSpPr>
            <p:cNvPr id="48" name="شكل بيضاوي 13">
              <a:extLst>
                <a:ext uri="{FF2B5EF4-FFF2-40B4-BE49-F238E27FC236}">
                  <a16:creationId xmlns:a16="http://schemas.microsoft.com/office/drawing/2014/main" id="{814AA025-85A3-474A-A375-95B8F7856DCE}"/>
                </a:ext>
              </a:extLst>
            </p:cNvPr>
            <p:cNvSpPr/>
            <p:nvPr/>
          </p:nvSpPr>
          <p:spPr>
            <a:xfrm>
              <a:off x="7668146" y="3860652"/>
              <a:ext cx="144412" cy="144412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ar-SA"/>
            </a:p>
          </p:txBody>
        </p:sp>
      </p:grpSp>
      <p:grpSp>
        <p:nvGrpSpPr>
          <p:cNvPr id="13" name="مجموعة 14">
            <a:extLst>
              <a:ext uri="{FF2B5EF4-FFF2-40B4-BE49-F238E27FC236}">
                <a16:creationId xmlns:a16="http://schemas.microsoft.com/office/drawing/2014/main" id="{8933FAAB-92AA-447C-A361-1AA3011E424F}"/>
              </a:ext>
            </a:extLst>
          </p:cNvPr>
          <p:cNvGrpSpPr>
            <a:grpSpLocks/>
          </p:cNvGrpSpPr>
          <p:nvPr/>
        </p:nvGrpSpPr>
        <p:grpSpPr bwMode="auto">
          <a:xfrm>
            <a:off x="6732588" y="4941888"/>
            <a:ext cx="1576387" cy="1536700"/>
            <a:chOff x="6883400" y="2348880"/>
            <a:chExt cx="1577032" cy="1537320"/>
          </a:xfrm>
        </p:grpSpPr>
        <p:cxnSp>
          <p:nvCxnSpPr>
            <p:cNvPr id="50" name="رابط كسهم مستقيم 15">
              <a:extLst>
                <a:ext uri="{FF2B5EF4-FFF2-40B4-BE49-F238E27FC236}">
                  <a16:creationId xmlns:a16="http://schemas.microsoft.com/office/drawing/2014/main" id="{1F4D25C0-021A-4769-92BF-C082A45225C3}"/>
                </a:ext>
              </a:extLst>
            </p:cNvPr>
            <p:cNvCxnSpPr/>
            <p:nvPr/>
          </p:nvCxnSpPr>
          <p:spPr>
            <a:xfrm>
              <a:off x="7380490" y="2348880"/>
              <a:ext cx="144522" cy="503440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رابط كسهم مستقيم 16">
              <a:extLst>
                <a:ext uri="{FF2B5EF4-FFF2-40B4-BE49-F238E27FC236}">
                  <a16:creationId xmlns:a16="http://schemas.microsoft.com/office/drawing/2014/main" id="{9AD34A78-4B5F-45CA-8604-99F4CDCD2006}"/>
                </a:ext>
              </a:extLst>
            </p:cNvPr>
            <p:cNvCxnSpPr/>
            <p:nvPr/>
          </p:nvCxnSpPr>
          <p:spPr>
            <a:xfrm flipV="1">
              <a:off x="6948514" y="3212828"/>
              <a:ext cx="576499" cy="165167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رابط كسهم مستقيم 17">
              <a:extLst>
                <a:ext uri="{FF2B5EF4-FFF2-40B4-BE49-F238E27FC236}">
                  <a16:creationId xmlns:a16="http://schemas.microsoft.com/office/drawing/2014/main" id="{9C17F2D1-0BA7-4C50-9A5D-3993A2EC37CE}"/>
                </a:ext>
              </a:extLst>
            </p:cNvPr>
            <p:cNvCxnSpPr/>
            <p:nvPr/>
          </p:nvCxnSpPr>
          <p:spPr>
            <a:xfrm flipV="1">
              <a:off x="7741001" y="3428816"/>
              <a:ext cx="0" cy="431974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رابط كسهم مستقيم 18">
              <a:extLst>
                <a:ext uri="{FF2B5EF4-FFF2-40B4-BE49-F238E27FC236}">
                  <a16:creationId xmlns:a16="http://schemas.microsoft.com/office/drawing/2014/main" id="{512DB309-006E-4470-9B37-131816A786A8}"/>
                </a:ext>
              </a:extLst>
            </p:cNvPr>
            <p:cNvCxnSpPr/>
            <p:nvPr/>
          </p:nvCxnSpPr>
          <p:spPr>
            <a:xfrm flipH="1">
              <a:off x="8028455" y="3068307"/>
              <a:ext cx="431977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076" name="Object 13">
              <a:extLst>
                <a:ext uri="{FF2B5EF4-FFF2-40B4-BE49-F238E27FC236}">
                  <a16:creationId xmlns:a16="http://schemas.microsoft.com/office/drawing/2014/main" id="{07AA6BB9-4E90-41E2-8763-256DA3E3545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494888" y="2395538"/>
            <a:ext cx="526750" cy="3853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6" name="Equation" r:id="rId20" imgW="164880" imgH="203040" progId="Equation.3">
                    <p:embed/>
                  </p:oleObj>
                </mc:Choice>
                <mc:Fallback>
                  <p:oleObj name="Equation" r:id="rId20" imgW="164880" imgH="203040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94888" y="2395538"/>
                          <a:ext cx="526750" cy="38539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7" name="Object 14">
              <a:extLst>
                <a:ext uri="{FF2B5EF4-FFF2-40B4-BE49-F238E27FC236}">
                  <a16:creationId xmlns:a16="http://schemas.microsoft.com/office/drawing/2014/main" id="{7C5213C2-3B43-493F-A168-10A170C21C0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893050" y="2611438"/>
            <a:ext cx="560388" cy="412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7" name="Equation" r:id="rId22" imgW="164880" imgH="203040" progId="Equation.3">
                    <p:embed/>
                  </p:oleObj>
                </mc:Choice>
                <mc:Fallback>
                  <p:oleObj name="Equation" r:id="rId22" imgW="164880" imgH="203040" progId="Equation.3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893050" y="2611438"/>
                          <a:ext cx="560388" cy="412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8" name="Object 15">
              <a:extLst>
                <a:ext uri="{FF2B5EF4-FFF2-40B4-BE49-F238E27FC236}">
                  <a16:creationId xmlns:a16="http://schemas.microsoft.com/office/drawing/2014/main" id="{0556589E-838B-4299-A0F3-1564B9DAC79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883400" y="2827338"/>
            <a:ext cx="561975" cy="4111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8" name="Equation" r:id="rId24" imgW="164880" imgH="203040" progId="Equation.3">
                    <p:embed/>
                  </p:oleObj>
                </mc:Choice>
                <mc:Fallback>
                  <p:oleObj name="Equation" r:id="rId24" imgW="164880" imgH="203040" progId="Equation.3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83400" y="2827338"/>
                          <a:ext cx="561975" cy="4111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9" name="Object 16">
              <a:extLst>
                <a:ext uri="{FF2B5EF4-FFF2-40B4-BE49-F238E27FC236}">
                  <a16:creationId xmlns:a16="http://schemas.microsoft.com/office/drawing/2014/main" id="{F588ADF8-2A39-417E-B82F-4BBC38400C8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316788" y="3475038"/>
            <a:ext cx="560387" cy="4111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9" name="Equation" r:id="rId26" imgW="164880" imgH="203040" progId="Equation.3">
                    <p:embed/>
                  </p:oleObj>
                </mc:Choice>
                <mc:Fallback>
                  <p:oleObj name="Equation" r:id="rId26" imgW="164880" imgH="203040" progId="Equation.3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16788" y="3475038"/>
                          <a:ext cx="560387" cy="4111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8" name="شكل بيضاوي 15">
            <a:extLst>
              <a:ext uri="{FF2B5EF4-FFF2-40B4-BE49-F238E27FC236}">
                <a16:creationId xmlns:a16="http://schemas.microsoft.com/office/drawing/2014/main" id="{5B0180ED-C114-492C-9E4F-5006C988BD79}"/>
              </a:ext>
            </a:extLst>
          </p:cNvPr>
          <p:cNvSpPr/>
          <p:nvPr/>
        </p:nvSpPr>
        <p:spPr>
          <a:xfrm>
            <a:off x="7524750" y="5661025"/>
            <a:ext cx="142875" cy="1444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80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7" grpId="0"/>
      <p:bldP spid="40" grpId="0"/>
      <p:bldP spid="42" grpId="0"/>
      <p:bldP spid="5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physicsclassroom.com/Class/circles/u6l1c3.gif">
            <a:extLst>
              <a:ext uri="{FF2B5EF4-FFF2-40B4-BE49-F238E27FC236}">
                <a16:creationId xmlns:a16="http://schemas.microsoft.com/office/drawing/2014/main" id="{1098C764-C5A3-4ECE-B2F7-6029382E18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4325" y="1916113"/>
            <a:ext cx="28638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http://www.physicsclassroom.com/Class/circles/u6l1c4.gif">
            <a:extLst>
              <a:ext uri="{FF2B5EF4-FFF2-40B4-BE49-F238E27FC236}">
                <a16:creationId xmlns:a16="http://schemas.microsoft.com/office/drawing/2014/main" id="{A81A192D-6C80-40B1-8234-EA965C7B2B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005263"/>
            <a:ext cx="2087563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مربع نص 6">
            <a:extLst>
              <a:ext uri="{FF2B5EF4-FFF2-40B4-BE49-F238E27FC236}">
                <a16:creationId xmlns:a16="http://schemas.microsoft.com/office/drawing/2014/main" id="{889A2A5A-9A12-4673-8A15-6722D8475D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4488" y="3500438"/>
            <a:ext cx="37195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SA" b="1">
                <a:solidFill>
                  <a:srgbClr val="FF0000"/>
                </a:solidFill>
              </a:rPr>
              <a:t>Tension Force is the centripetal force</a:t>
            </a:r>
            <a:endParaRPr lang="ar-SA" altLang="ar-SA" b="1">
              <a:solidFill>
                <a:srgbClr val="FF0000"/>
              </a:solidFill>
            </a:endParaRPr>
          </a:p>
        </p:txBody>
      </p:sp>
      <p:sp>
        <p:nvSpPr>
          <p:cNvPr id="7" name="مربع نص 9">
            <a:extLst>
              <a:ext uri="{FF2B5EF4-FFF2-40B4-BE49-F238E27FC236}">
                <a16:creationId xmlns:a16="http://schemas.microsoft.com/office/drawing/2014/main" id="{D3580D52-AF50-413E-8B00-1AC913C18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6237288"/>
            <a:ext cx="36401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SA" b="1">
                <a:solidFill>
                  <a:srgbClr val="0070C0"/>
                </a:solidFill>
              </a:rPr>
              <a:t>Gravity Force is the centripetal force</a:t>
            </a:r>
            <a:endParaRPr lang="ar-SA" altLang="ar-SA" b="1">
              <a:solidFill>
                <a:srgbClr val="0070C0"/>
              </a:solidFill>
            </a:endParaRPr>
          </a:p>
        </p:txBody>
      </p:sp>
      <p:sp>
        <p:nvSpPr>
          <p:cNvPr id="8" name="مربع نص 14">
            <a:extLst>
              <a:ext uri="{FF2B5EF4-FFF2-40B4-BE49-F238E27FC236}">
                <a16:creationId xmlns:a16="http://schemas.microsoft.com/office/drawing/2014/main" id="{08D2C66B-18BA-4CB5-BA96-190B6E118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138" y="2781300"/>
            <a:ext cx="36750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SA" b="1"/>
              <a:t>Friction Force is the centripetal force</a:t>
            </a:r>
            <a:endParaRPr lang="ar-SA" altLang="ar-SA" b="1"/>
          </a:p>
        </p:txBody>
      </p:sp>
      <p:pic>
        <p:nvPicPr>
          <p:cNvPr id="12295" name="Picture 1">
            <a:extLst>
              <a:ext uri="{FF2B5EF4-FFF2-40B4-BE49-F238E27FC236}">
                <a16:creationId xmlns:a16="http://schemas.microsoft.com/office/drawing/2014/main" id="{056B88F2-FBBA-41BE-84C4-896E37873D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765175"/>
            <a:ext cx="3616325" cy="202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مجموعة 17">
            <a:extLst>
              <a:ext uri="{FF2B5EF4-FFF2-40B4-BE49-F238E27FC236}">
                <a16:creationId xmlns:a16="http://schemas.microsoft.com/office/drawing/2014/main" id="{8FCA21FD-24BA-4F29-824A-AE9A0FB136A0}"/>
              </a:ext>
            </a:extLst>
          </p:cNvPr>
          <p:cNvGrpSpPr>
            <a:grpSpLocks/>
          </p:cNvGrpSpPr>
          <p:nvPr/>
        </p:nvGrpSpPr>
        <p:grpSpPr bwMode="auto">
          <a:xfrm>
            <a:off x="6227763" y="2565400"/>
            <a:ext cx="647700" cy="512763"/>
            <a:chOff x="6228184" y="2564904"/>
            <a:chExt cx="648072" cy="513348"/>
          </a:xfrm>
        </p:grpSpPr>
        <p:cxnSp>
          <p:nvCxnSpPr>
            <p:cNvPr id="11" name="رابط كسهم مستقيم 5">
              <a:extLst>
                <a:ext uri="{FF2B5EF4-FFF2-40B4-BE49-F238E27FC236}">
                  <a16:creationId xmlns:a16="http://schemas.microsoft.com/office/drawing/2014/main" id="{551D4E53-A18B-4A42-8513-FC02E1DD0DD8}"/>
                </a:ext>
              </a:extLst>
            </p:cNvPr>
            <p:cNvCxnSpPr/>
            <p:nvPr/>
          </p:nvCxnSpPr>
          <p:spPr>
            <a:xfrm flipV="1">
              <a:off x="6228184" y="2564904"/>
              <a:ext cx="648072" cy="7152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02" name="مربع نص 16">
              <a:extLst>
                <a:ext uri="{FF2B5EF4-FFF2-40B4-BE49-F238E27FC236}">
                  <a16:creationId xmlns:a16="http://schemas.microsoft.com/office/drawing/2014/main" id="{1541425C-CA9E-498F-A2CA-314C7D3849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6216" y="2708920"/>
              <a:ext cx="29687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ar-SA" b="1">
                  <a:solidFill>
                    <a:srgbClr val="FF0000"/>
                  </a:solidFill>
                </a:rPr>
                <a:t>T</a:t>
              </a:r>
              <a:endParaRPr lang="ar-SA" altLang="ar-SA" b="1">
                <a:solidFill>
                  <a:srgbClr val="FF0000"/>
                </a:solidFill>
              </a:endParaRPr>
            </a:p>
          </p:txBody>
        </p:sp>
      </p:grpSp>
      <p:grpSp>
        <p:nvGrpSpPr>
          <p:cNvPr id="3" name="مجموعة 19">
            <a:extLst>
              <a:ext uri="{FF2B5EF4-FFF2-40B4-BE49-F238E27FC236}">
                <a16:creationId xmlns:a16="http://schemas.microsoft.com/office/drawing/2014/main" id="{3A301C31-7AE6-4DBD-A496-DF717F262039}"/>
              </a:ext>
            </a:extLst>
          </p:cNvPr>
          <p:cNvGrpSpPr>
            <a:grpSpLocks/>
          </p:cNvGrpSpPr>
          <p:nvPr/>
        </p:nvGrpSpPr>
        <p:grpSpPr bwMode="auto">
          <a:xfrm>
            <a:off x="4356100" y="4292600"/>
            <a:ext cx="500063" cy="720725"/>
            <a:chOff x="4499992" y="4293096"/>
            <a:chExt cx="500203" cy="720080"/>
          </a:xfrm>
        </p:grpSpPr>
        <p:cxnSp>
          <p:nvCxnSpPr>
            <p:cNvPr id="14" name="رابط كسهم مستقيم 8">
              <a:extLst>
                <a:ext uri="{FF2B5EF4-FFF2-40B4-BE49-F238E27FC236}">
                  <a16:creationId xmlns:a16="http://schemas.microsoft.com/office/drawing/2014/main" id="{FCE93948-8E22-487B-AB70-EAA6FC5C26E2}"/>
                </a:ext>
              </a:extLst>
            </p:cNvPr>
            <p:cNvCxnSpPr/>
            <p:nvPr/>
          </p:nvCxnSpPr>
          <p:spPr>
            <a:xfrm>
              <a:off x="4499992" y="4293096"/>
              <a:ext cx="0" cy="720080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00" name="مربع نص 18">
              <a:extLst>
                <a:ext uri="{FF2B5EF4-FFF2-40B4-BE49-F238E27FC236}">
                  <a16:creationId xmlns:a16="http://schemas.microsoft.com/office/drawing/2014/main" id="{27815B22-9BE7-49D2-8A65-7DED79AB44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4008" y="4581128"/>
              <a:ext cx="35618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ar-SA" b="1">
                  <a:solidFill>
                    <a:srgbClr val="0070C0"/>
                  </a:solidFill>
                </a:rPr>
                <a:t>F</a:t>
              </a:r>
              <a:r>
                <a:rPr lang="en-US" altLang="ar-SA" sz="1100" b="1">
                  <a:solidFill>
                    <a:srgbClr val="0070C0"/>
                  </a:solidFill>
                </a:rPr>
                <a:t>g</a:t>
              </a:r>
              <a:endParaRPr lang="ar-SA" altLang="ar-SA" b="1">
                <a:solidFill>
                  <a:srgbClr val="0070C0"/>
                </a:solidFill>
              </a:endParaRPr>
            </a:p>
          </p:txBody>
        </p:sp>
      </p:grpSp>
      <p:sp>
        <p:nvSpPr>
          <p:cNvPr id="16" name="عنصر نائب لرقم الشريحة 13">
            <a:extLst>
              <a:ext uri="{FF2B5EF4-FFF2-40B4-BE49-F238E27FC236}">
                <a16:creationId xmlns:a16="http://schemas.microsoft.com/office/drawing/2014/main" id="{5D4A68B5-AC33-4B9B-978F-E4510690F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9D6D330-F6D0-4F4D-B40E-F560BD74FAA3}" type="slidenum">
              <a:rPr lang="ar-SA" altLang="ar-SA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11</a:t>
            </a:fld>
            <a:endParaRPr lang="ar-SA" altLang="ar-SA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>
            <a:extLst>
              <a:ext uri="{FF2B5EF4-FFF2-40B4-BE49-F238E27FC236}">
                <a16:creationId xmlns:a16="http://schemas.microsoft.com/office/drawing/2014/main" id="{ED24BF94-5CF0-4FEE-A5D1-33F207A79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313"/>
            <a:ext cx="561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>
            <a:extLst>
              <a:ext uri="{FF2B5EF4-FFF2-40B4-BE49-F238E27FC236}">
                <a16:creationId xmlns:a16="http://schemas.microsoft.com/office/drawing/2014/main" id="{E45BA6D5-4344-40CA-8378-F82F8FDAC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4538"/>
            <a:ext cx="30686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>
            <a:extLst>
              <a:ext uri="{FF2B5EF4-FFF2-40B4-BE49-F238E27FC236}">
                <a16:creationId xmlns:a16="http://schemas.microsoft.com/office/drawing/2014/main" id="{60371A26-C85A-436D-8F03-EE9B0669A9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13325"/>
            <a:ext cx="415607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عنصر نائب لرقم الشريحة 4">
            <a:extLst>
              <a:ext uri="{FF2B5EF4-FFF2-40B4-BE49-F238E27FC236}">
                <a16:creationId xmlns:a16="http://schemas.microsoft.com/office/drawing/2014/main" id="{34EF8B3B-D712-4A7B-B626-B8A9F5A54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0AE5314-A2AE-42A2-BDA0-1C65A050D7F1}" type="slidenum">
              <a:rPr lang="ar-SA" altLang="ar-SA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12</a:t>
            </a:fld>
            <a:endParaRPr lang="ar-SA" altLang="ar-SA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EEA3C964-1369-465C-8906-5F4B4BB93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57438"/>
            <a:ext cx="8229600" cy="1503362"/>
          </a:xfrm>
        </p:spPr>
        <p:txBody>
          <a:bodyPr/>
          <a:lstStyle/>
          <a:p>
            <a:pPr algn="l" rtl="0" eaLnBrk="1" hangingPunct="1">
              <a:buFontTx/>
              <a:buChar char="•"/>
            </a:pPr>
            <a:r>
              <a:rPr lang="en-US" altLang="ar-SA" sz="3200"/>
              <a:t>In this chapter we focus on the physics of:</a:t>
            </a:r>
            <a:br>
              <a:rPr lang="en-US" altLang="ar-SA" sz="3200"/>
            </a:br>
            <a:r>
              <a:rPr lang="en-US" altLang="ar-SA" sz="3200"/>
              <a:t>1- Frictional force.</a:t>
            </a:r>
            <a:br>
              <a:rPr lang="en-US" altLang="ar-SA" sz="3200"/>
            </a:br>
            <a:r>
              <a:rPr lang="en-US" altLang="ar-SA" sz="3200"/>
              <a:t>2- Centripetal force.</a:t>
            </a:r>
            <a:endParaRPr lang="ar-SA" altLang="ar-SA" sz="3200"/>
          </a:p>
        </p:txBody>
      </p:sp>
      <p:pic>
        <p:nvPicPr>
          <p:cNvPr id="5123" name="Picture 2">
            <a:extLst>
              <a:ext uri="{FF2B5EF4-FFF2-40B4-BE49-F238E27FC236}">
                <a16:creationId xmlns:a16="http://schemas.microsoft.com/office/drawing/2014/main" id="{6C47329A-BFC3-4672-B37E-E6847B60933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950" y="115888"/>
            <a:ext cx="4679950" cy="720725"/>
          </a:xfr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id="{6DB7429D-D316-4A4B-BE09-5F0ADFAE68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333625"/>
            <a:ext cx="8497888" cy="156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>
            <a:extLst>
              <a:ext uri="{FF2B5EF4-FFF2-40B4-BE49-F238E27FC236}">
                <a16:creationId xmlns:a16="http://schemas.microsoft.com/office/drawing/2014/main" id="{74ABB4FA-2B0F-4AA5-8556-1F04F72EF3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5888"/>
            <a:ext cx="302577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46F38843-34E1-4529-8A47-5F3D640A56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88913"/>
            <a:ext cx="200977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>
            <a:extLst>
              <a:ext uri="{FF2B5EF4-FFF2-40B4-BE49-F238E27FC236}">
                <a16:creationId xmlns:a16="http://schemas.microsoft.com/office/drawing/2014/main" id="{1C99245C-E7D4-499C-BFA9-ADC7526AC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60350"/>
            <a:ext cx="196215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>
            <a:extLst>
              <a:ext uri="{FF2B5EF4-FFF2-40B4-BE49-F238E27FC236}">
                <a16:creationId xmlns:a16="http://schemas.microsoft.com/office/drawing/2014/main" id="{6D015D3B-8468-48F6-A729-CF4F18D2CD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260350"/>
            <a:ext cx="19907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>
            <a:extLst>
              <a:ext uri="{FF2B5EF4-FFF2-40B4-BE49-F238E27FC236}">
                <a16:creationId xmlns:a16="http://schemas.microsoft.com/office/drawing/2014/main" id="{13010C18-AE74-42EE-A54A-38DF74FD7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223838"/>
            <a:ext cx="196215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Box 7">
            <a:extLst>
              <a:ext uri="{FF2B5EF4-FFF2-40B4-BE49-F238E27FC236}">
                <a16:creationId xmlns:a16="http://schemas.microsoft.com/office/drawing/2014/main" id="{89951401-625A-4F8A-821B-F1ABA5559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84313"/>
            <a:ext cx="684213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>
              <a:latin typeface="Calibri" panose="020F0502020204030204" pitchFamily="34" charset="0"/>
            </a:endParaRPr>
          </a:p>
        </p:txBody>
      </p:sp>
      <p:sp>
        <p:nvSpPr>
          <p:cNvPr id="7175" name="TextBox 8">
            <a:extLst>
              <a:ext uri="{FF2B5EF4-FFF2-40B4-BE49-F238E27FC236}">
                <a16:creationId xmlns:a16="http://schemas.microsoft.com/office/drawing/2014/main" id="{D39362A7-7B20-40D9-A11C-B768A51FA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1412875"/>
            <a:ext cx="43180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>
              <a:latin typeface="Calibri" panose="020F0502020204030204" pitchFamily="34" charset="0"/>
            </a:endParaRPr>
          </a:p>
        </p:txBody>
      </p:sp>
      <p:sp>
        <p:nvSpPr>
          <p:cNvPr id="7176" name="TextBox 9">
            <a:extLst>
              <a:ext uri="{FF2B5EF4-FFF2-40B4-BE49-F238E27FC236}">
                <a16:creationId xmlns:a16="http://schemas.microsoft.com/office/drawing/2014/main" id="{E851A23A-36FB-417B-AD1C-9DFE1C84C8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4663" y="1484313"/>
            <a:ext cx="431800" cy="36988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>
              <a:latin typeface="Calibri" panose="020F0502020204030204" pitchFamily="34" charset="0"/>
            </a:endParaRPr>
          </a:p>
        </p:txBody>
      </p:sp>
      <p:sp>
        <p:nvSpPr>
          <p:cNvPr id="7177" name="TextBox 10">
            <a:extLst>
              <a:ext uri="{FF2B5EF4-FFF2-40B4-BE49-F238E27FC236}">
                <a16:creationId xmlns:a16="http://schemas.microsoft.com/office/drawing/2014/main" id="{58DA56C8-2A99-4720-8A8E-5DBE84951A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1484313"/>
            <a:ext cx="503238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>
              <a:latin typeface="Calibri" panose="020F0502020204030204" pitchFamily="34" charset="0"/>
            </a:endParaRPr>
          </a:p>
        </p:txBody>
      </p:sp>
      <p:sp>
        <p:nvSpPr>
          <p:cNvPr id="7178" name="TextBox 12">
            <a:extLst>
              <a:ext uri="{FF2B5EF4-FFF2-40B4-BE49-F238E27FC236}">
                <a16:creationId xmlns:a16="http://schemas.microsoft.com/office/drawing/2014/main" id="{01AD5FD7-6974-48C5-BD47-DC719A141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8488" y="1412875"/>
            <a:ext cx="576262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>
              <a:latin typeface="Calibri" panose="020F0502020204030204" pitchFamily="34" charset="0"/>
            </a:endParaRPr>
          </a:p>
        </p:txBody>
      </p:sp>
      <p:pic>
        <p:nvPicPr>
          <p:cNvPr id="4102" name="Picture 6">
            <a:extLst>
              <a:ext uri="{FF2B5EF4-FFF2-40B4-BE49-F238E27FC236}">
                <a16:creationId xmlns:a16="http://schemas.microsoft.com/office/drawing/2014/main" id="{FC792A5E-B2B6-498E-8CAC-6BC2B1BBEB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3933825"/>
            <a:ext cx="20193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>
            <a:extLst>
              <a:ext uri="{FF2B5EF4-FFF2-40B4-BE49-F238E27FC236}">
                <a16:creationId xmlns:a16="http://schemas.microsoft.com/office/drawing/2014/main" id="{38FE296B-9B6C-4C21-BD87-66F6D6C072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3789363"/>
            <a:ext cx="189547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قوس كبير أيسر 5">
            <a:extLst>
              <a:ext uri="{FF2B5EF4-FFF2-40B4-BE49-F238E27FC236}">
                <a16:creationId xmlns:a16="http://schemas.microsoft.com/office/drawing/2014/main" id="{101A4631-282F-4048-9E3D-ECE80DAE067A}"/>
              </a:ext>
            </a:extLst>
          </p:cNvPr>
          <p:cNvSpPr/>
          <p:nvPr/>
        </p:nvSpPr>
        <p:spPr>
          <a:xfrm rot="16200000">
            <a:off x="4215607" y="-1896269"/>
            <a:ext cx="785812" cy="856932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3C47A8C-CF69-4A6E-94A4-923EFBB9C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2895600"/>
            <a:ext cx="5400675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ar-SA" sz="2400">
                <a:latin typeface="Calibri" panose="020F0502020204030204" pitchFamily="34" charset="0"/>
              </a:rPr>
              <a:t>No motion,       :  is the static friction </a:t>
            </a:r>
            <a:endParaRPr lang="ar-SA" altLang="ar-SA" sz="2400">
              <a:latin typeface="Calibri" panose="020F0502020204030204" pitchFamily="34" charset="0"/>
            </a:endParaRPr>
          </a:p>
        </p:txBody>
      </p:sp>
      <p:pic>
        <p:nvPicPr>
          <p:cNvPr id="4104" name="Picture 8">
            <a:extLst>
              <a:ext uri="{FF2B5EF4-FFF2-40B4-BE49-F238E27FC236}">
                <a16:creationId xmlns:a16="http://schemas.microsoft.com/office/drawing/2014/main" id="{18890011-12A6-4227-B03E-277A786CF1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2925763"/>
            <a:ext cx="3206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قوس كبير أيسر 5">
            <a:extLst>
              <a:ext uri="{FF2B5EF4-FFF2-40B4-BE49-F238E27FC236}">
                <a16:creationId xmlns:a16="http://schemas.microsoft.com/office/drawing/2014/main" id="{23DEF8C6-C37E-4D40-960B-A83F171B1930}"/>
              </a:ext>
            </a:extLst>
          </p:cNvPr>
          <p:cNvSpPr/>
          <p:nvPr/>
        </p:nvSpPr>
        <p:spPr>
          <a:xfrm rot="16200000">
            <a:off x="1690688" y="3862388"/>
            <a:ext cx="785812" cy="294481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0" name="قوس كبير أيسر 5">
            <a:extLst>
              <a:ext uri="{FF2B5EF4-FFF2-40B4-BE49-F238E27FC236}">
                <a16:creationId xmlns:a16="http://schemas.microsoft.com/office/drawing/2014/main" id="{5DEF6EB3-2CF4-41EC-ACD2-79928875803C}"/>
              </a:ext>
            </a:extLst>
          </p:cNvPr>
          <p:cNvSpPr/>
          <p:nvPr/>
        </p:nvSpPr>
        <p:spPr>
          <a:xfrm rot="16200000">
            <a:off x="7099300" y="3717925"/>
            <a:ext cx="785813" cy="294481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D403798-AB7E-4187-BA23-09DBD463777B}"/>
              </a:ext>
            </a:extLst>
          </p:cNvPr>
          <p:cNvSpPr txBox="1"/>
          <p:nvPr/>
        </p:nvSpPr>
        <p:spPr>
          <a:xfrm>
            <a:off x="0" y="5805488"/>
            <a:ext cx="5076825" cy="461962"/>
          </a:xfrm>
          <a:prstGeom prst="rect">
            <a:avLst/>
          </a:prstGeom>
          <a:noFill/>
          <a:ln w="12700">
            <a:noFill/>
          </a:ln>
        </p:spPr>
        <p:txBody>
          <a:bodyPr rtlCol="1">
            <a:spAutoFit/>
          </a:bodyPr>
          <a:lstStyle/>
          <a:p>
            <a:pPr algn="l" rtl="0">
              <a:defRPr/>
            </a:pPr>
            <a:r>
              <a:rPr lang="en-US" sz="2400" dirty="0">
                <a:latin typeface="+mn-lt"/>
              </a:rPr>
              <a:t>Acceleration,        : is the kinetic friction </a:t>
            </a:r>
            <a:endParaRPr lang="ar-SA" sz="2400" dirty="0">
              <a:latin typeface="+mn-lt"/>
            </a:endParaRPr>
          </a:p>
        </p:txBody>
      </p:sp>
      <p:pic>
        <p:nvPicPr>
          <p:cNvPr id="5138" name="Picture 18">
            <a:extLst>
              <a:ext uri="{FF2B5EF4-FFF2-40B4-BE49-F238E27FC236}">
                <a16:creationId xmlns:a16="http://schemas.microsoft.com/office/drawing/2014/main" id="{43171C20-9DC2-424D-83FD-73F651F763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5876925"/>
            <a:ext cx="306388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E0A43D98-DAAA-46CB-9FD6-39155C44F5D5}"/>
              </a:ext>
            </a:extLst>
          </p:cNvPr>
          <p:cNvSpPr txBox="1"/>
          <p:nvPr/>
        </p:nvSpPr>
        <p:spPr>
          <a:xfrm>
            <a:off x="6048375" y="5732463"/>
            <a:ext cx="3095625" cy="831850"/>
          </a:xfrm>
          <a:prstGeom prst="rect">
            <a:avLst/>
          </a:prstGeom>
          <a:noFill/>
          <a:ln w="12700">
            <a:noFill/>
          </a:ln>
        </p:spPr>
        <p:txBody>
          <a:bodyPr rtlCol="1">
            <a:spAutoFit/>
          </a:bodyPr>
          <a:lstStyle/>
          <a:p>
            <a:pPr algn="l">
              <a:defRPr/>
            </a:pPr>
            <a:r>
              <a:rPr lang="en-US" sz="2400" dirty="0">
                <a:latin typeface="+mn-lt"/>
              </a:rPr>
              <a:t>Constant velocity </a:t>
            </a:r>
          </a:p>
          <a:p>
            <a:pPr algn="l">
              <a:defRPr/>
            </a:pPr>
            <a:endParaRPr lang="ar-SA" sz="2400" dirty="0">
              <a:latin typeface="+mn-lt"/>
            </a:endParaRPr>
          </a:p>
        </p:txBody>
      </p:sp>
      <p:pic>
        <p:nvPicPr>
          <p:cNvPr id="5139" name="Picture 19">
            <a:extLst>
              <a:ext uri="{FF2B5EF4-FFF2-40B4-BE49-F238E27FC236}">
                <a16:creationId xmlns:a16="http://schemas.microsoft.com/office/drawing/2014/main" id="{6D464CD7-93DF-497F-8C65-AF47EFDA82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6189663"/>
            <a:ext cx="9350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6" grpId="3" animBg="1"/>
      <p:bldP spid="17" grpId="0" animBg="1"/>
      <p:bldP spid="19" grpId="0" animBg="1"/>
      <p:bldP spid="20" grpId="0" animBg="1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قوس كبير أيسر 5">
            <a:extLst>
              <a:ext uri="{FF2B5EF4-FFF2-40B4-BE49-F238E27FC236}">
                <a16:creationId xmlns:a16="http://schemas.microsoft.com/office/drawing/2014/main" id="{309616D8-0BC0-460A-9C51-DF055D27553C}"/>
              </a:ext>
            </a:extLst>
          </p:cNvPr>
          <p:cNvSpPr/>
          <p:nvPr/>
        </p:nvSpPr>
        <p:spPr>
          <a:xfrm rot="5400000">
            <a:off x="3926682" y="-894556"/>
            <a:ext cx="785812" cy="6553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B90010-F012-4F0A-A011-EE707E526152}"/>
              </a:ext>
            </a:extLst>
          </p:cNvPr>
          <p:cNvSpPr txBox="1"/>
          <p:nvPr/>
        </p:nvSpPr>
        <p:spPr>
          <a:xfrm>
            <a:off x="179388" y="2814638"/>
            <a:ext cx="2879725" cy="830262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l">
              <a:defRPr/>
            </a:pPr>
            <a:r>
              <a:rPr lang="en-US" sz="2400" dirty="0">
                <a:latin typeface="+mj-lt"/>
              </a:rPr>
              <a:t>Static frictional force:   </a:t>
            </a:r>
            <a:endParaRPr lang="ar-SA" sz="2400" dirty="0"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80ED46-3597-4549-9182-D9325A92F01F}"/>
              </a:ext>
            </a:extLst>
          </p:cNvPr>
          <p:cNvSpPr txBox="1"/>
          <p:nvPr/>
        </p:nvSpPr>
        <p:spPr>
          <a:xfrm>
            <a:off x="2987675" y="1557338"/>
            <a:ext cx="2879725" cy="460375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ctr">
              <a:defRPr/>
            </a:pPr>
            <a:r>
              <a:rPr lang="en-US" sz="2400" dirty="0">
                <a:latin typeface="+mj-lt"/>
              </a:rPr>
              <a:t> Frictional force</a:t>
            </a:r>
            <a:endParaRPr lang="ar-SA" sz="2400" dirty="0">
              <a:latin typeface="+mj-lt"/>
            </a:endParaRPr>
          </a:p>
        </p:txBody>
      </p:sp>
      <p:sp>
        <p:nvSpPr>
          <p:cNvPr id="8197" name="Rectangle 2">
            <a:extLst>
              <a:ext uri="{FF2B5EF4-FFF2-40B4-BE49-F238E27FC236}">
                <a16:creationId xmlns:a16="http://schemas.microsoft.com/office/drawing/2014/main" id="{36FFACC0-FB48-4E32-A69B-50D9621C7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65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SA" altLang="ar-SA"/>
          </a:p>
        </p:txBody>
      </p:sp>
      <p:pic>
        <p:nvPicPr>
          <p:cNvPr id="17411" name="Picture 3">
            <a:extLst>
              <a:ext uri="{FF2B5EF4-FFF2-40B4-BE49-F238E27FC236}">
                <a16:creationId xmlns:a16="http://schemas.microsoft.com/office/drawing/2014/main" id="{570070A9-764E-4260-BAC4-5AFA937700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2814638"/>
            <a:ext cx="37623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>
            <a:extLst>
              <a:ext uri="{FF2B5EF4-FFF2-40B4-BE49-F238E27FC236}">
                <a16:creationId xmlns:a16="http://schemas.microsoft.com/office/drawing/2014/main" id="{CBF15CE4-2167-4B81-9CAA-036626681E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2862263"/>
            <a:ext cx="358775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AF96720-A25F-44DA-8597-FB0401CA3D23}"/>
              </a:ext>
            </a:extLst>
          </p:cNvPr>
          <p:cNvSpPr txBox="1"/>
          <p:nvPr/>
        </p:nvSpPr>
        <p:spPr>
          <a:xfrm>
            <a:off x="5148263" y="2886075"/>
            <a:ext cx="3384550" cy="461963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l">
              <a:defRPr/>
            </a:pPr>
            <a:r>
              <a:rPr lang="en-US" sz="2400" dirty="0">
                <a:latin typeface="+mj-lt"/>
              </a:rPr>
              <a:t>Kinetic frictional force:   </a:t>
            </a:r>
            <a:endParaRPr lang="ar-SA" sz="2400" dirty="0">
              <a:latin typeface="+mj-lt"/>
            </a:endParaRPr>
          </a:p>
        </p:txBody>
      </p:sp>
      <p:pic>
        <p:nvPicPr>
          <p:cNvPr id="8201" name="Picture 5">
            <a:extLst>
              <a:ext uri="{FF2B5EF4-FFF2-40B4-BE49-F238E27FC236}">
                <a16:creationId xmlns:a16="http://schemas.microsoft.com/office/drawing/2014/main" id="{093309F0-802D-4FC4-AF11-F56941C7FB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4792663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5">
            <a:extLst>
              <a:ext uri="{FF2B5EF4-FFF2-40B4-BE49-F238E27FC236}">
                <a16:creationId xmlns:a16="http://schemas.microsoft.com/office/drawing/2014/main" id="{53C5EBE7-F0A7-4525-A4A2-3FC3E9C0D4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3573463"/>
            <a:ext cx="196215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6">
            <a:extLst>
              <a:ext uri="{FF2B5EF4-FFF2-40B4-BE49-F238E27FC236}">
                <a16:creationId xmlns:a16="http://schemas.microsoft.com/office/drawing/2014/main" id="{1D69F12F-BB97-4BF6-9E76-6664C122B2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5813" y="3573463"/>
            <a:ext cx="20193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  <p:bldP spid="6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>
            <a:extLst>
              <a:ext uri="{FF2B5EF4-FFF2-40B4-BE49-F238E27FC236}">
                <a16:creationId xmlns:a16="http://schemas.microsoft.com/office/drawing/2014/main" id="{6987495D-4085-48B1-B728-5398D1B74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7538"/>
            <a:ext cx="7164388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861261B9-061E-4D27-8CF6-B17F18337D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6925" y="1700213"/>
            <a:ext cx="196215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699" name="Picture 3">
            <a:extLst>
              <a:ext uri="{FF2B5EF4-FFF2-40B4-BE49-F238E27FC236}">
                <a16:creationId xmlns:a16="http://schemas.microsoft.com/office/drawing/2014/main" id="{1693822C-557C-4BF1-961A-8058C47A2F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3213100"/>
            <a:ext cx="7510462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0" name="Picture 4">
            <a:extLst>
              <a:ext uri="{FF2B5EF4-FFF2-40B4-BE49-F238E27FC236}">
                <a16:creationId xmlns:a16="http://schemas.microsoft.com/office/drawing/2014/main" id="{6FA7D1E4-2D13-48DE-AE20-F8E190DA6A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3860800"/>
            <a:ext cx="1808162" cy="5762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01" name="Picture 5">
            <a:extLst>
              <a:ext uri="{FF2B5EF4-FFF2-40B4-BE49-F238E27FC236}">
                <a16:creationId xmlns:a16="http://schemas.microsoft.com/office/drawing/2014/main" id="{4022FEE0-1908-473B-89D6-9CDD1A2FEC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508500"/>
            <a:ext cx="731837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6">
            <a:extLst>
              <a:ext uri="{FF2B5EF4-FFF2-40B4-BE49-F238E27FC236}">
                <a16:creationId xmlns:a16="http://schemas.microsoft.com/office/drawing/2014/main" id="{56C7A5B7-BA18-4B4A-956D-F70B4E7C62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337175"/>
            <a:ext cx="7489825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3" name="Picture 7">
            <a:extLst>
              <a:ext uri="{FF2B5EF4-FFF2-40B4-BE49-F238E27FC236}">
                <a16:creationId xmlns:a16="http://schemas.microsoft.com/office/drawing/2014/main" id="{0544827D-C8EE-4623-AE5D-74814DA498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6064250"/>
            <a:ext cx="1512887" cy="6048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04" name="Picture 8">
            <a:extLst>
              <a:ext uri="{FF2B5EF4-FFF2-40B4-BE49-F238E27FC236}">
                <a16:creationId xmlns:a16="http://schemas.microsoft.com/office/drawing/2014/main" id="{A9A99247-92F0-4BE8-80C7-BE1597EE91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13" y="6230938"/>
            <a:ext cx="4613275" cy="29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Picture 5">
            <a:extLst>
              <a:ext uri="{FF2B5EF4-FFF2-40B4-BE49-F238E27FC236}">
                <a16:creationId xmlns:a16="http://schemas.microsoft.com/office/drawing/2014/main" id="{7DC3C5FB-084E-4E44-AEEC-5A8652A21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4792663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AD5F12F-D973-4C83-943F-1DB85B134912}"/>
              </a:ext>
            </a:extLst>
          </p:cNvPr>
          <p:cNvCxnSpPr/>
          <p:nvPr/>
        </p:nvCxnSpPr>
        <p:spPr>
          <a:xfrm>
            <a:off x="0" y="2276475"/>
            <a:ext cx="111601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0FA6DFD-4DA1-4E4D-A486-A6EA9E7180DF}"/>
              </a:ext>
            </a:extLst>
          </p:cNvPr>
          <p:cNvCxnSpPr/>
          <p:nvPr/>
        </p:nvCxnSpPr>
        <p:spPr>
          <a:xfrm>
            <a:off x="34925" y="3716338"/>
            <a:ext cx="111601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0CA5479-0E45-4DFD-A22C-AC26067A8825}"/>
              </a:ext>
            </a:extLst>
          </p:cNvPr>
          <p:cNvCxnSpPr/>
          <p:nvPr/>
        </p:nvCxnSpPr>
        <p:spPr>
          <a:xfrm>
            <a:off x="34925" y="5661025"/>
            <a:ext cx="111601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>
            <a:extLst>
              <a:ext uri="{FF2B5EF4-FFF2-40B4-BE49-F238E27FC236}">
                <a16:creationId xmlns:a16="http://schemas.microsoft.com/office/drawing/2014/main" id="{BE43B050-3016-405A-8BC9-5D39058338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5288" y="2112963"/>
          <a:ext cx="4005262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1930320" imgH="228600" progId="Equation.3">
                  <p:embed/>
                </p:oleObj>
              </mc:Choice>
              <mc:Fallback>
                <p:oleObj name="Equation" r:id="rId3" imgW="193032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2112963"/>
                        <a:ext cx="4005262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>
            <a:extLst>
              <a:ext uri="{FF2B5EF4-FFF2-40B4-BE49-F238E27FC236}">
                <a16:creationId xmlns:a16="http://schemas.microsoft.com/office/drawing/2014/main" id="{4794D6F7-C45A-4ABF-B10D-52AC3F520B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9250" y="2760663"/>
          <a:ext cx="4243388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2044440" imgH="228600" progId="Equation.3">
                  <p:embed/>
                </p:oleObj>
              </mc:Choice>
              <mc:Fallback>
                <p:oleObj name="Equation" r:id="rId5" imgW="204444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" y="2760663"/>
                        <a:ext cx="4243388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مربع نص 3">
            <a:extLst>
              <a:ext uri="{FF2B5EF4-FFF2-40B4-BE49-F238E27FC236}">
                <a16:creationId xmlns:a16="http://schemas.microsoft.com/office/drawing/2014/main" id="{87F8097E-CC52-423B-8F5F-FF56D6438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625850"/>
            <a:ext cx="43037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buFont typeface="Arial" panose="020B0604020202020204" pitchFamily="34" charset="0"/>
              <a:buChar char="•"/>
            </a:pPr>
            <a:r>
              <a:rPr lang="en-US" altLang="ar-SA" sz="2800"/>
              <a:t> </a:t>
            </a:r>
            <a:r>
              <a:rPr lang="en-US" altLang="ar-SA" sz="2800">
                <a:solidFill>
                  <a:srgbClr val="FF0000"/>
                </a:solidFill>
              </a:rPr>
              <a:t>They are dimensionless</a:t>
            </a:r>
            <a:r>
              <a:rPr lang="en-US" altLang="ar-SA" sz="2800"/>
              <a:t>.</a:t>
            </a:r>
          </a:p>
        </p:txBody>
      </p:sp>
      <p:sp>
        <p:nvSpPr>
          <p:cNvPr id="2053" name="TextBox 7">
            <a:extLst>
              <a:ext uri="{FF2B5EF4-FFF2-40B4-BE49-F238E27FC236}">
                <a16:creationId xmlns:a16="http://schemas.microsoft.com/office/drawing/2014/main" id="{CC8A130C-F9DA-4451-A70A-7542B51FC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484313"/>
            <a:ext cx="2736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ar-SA" sz="2400" b="1" u="sng">
                <a:solidFill>
                  <a:srgbClr val="FF0000"/>
                </a:solidFill>
              </a:rPr>
              <a:t>Remember:</a:t>
            </a:r>
            <a:endParaRPr lang="ar-SA" altLang="ar-SA" sz="2400" b="1" u="sng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>
            <a:extLst>
              <a:ext uri="{FF2B5EF4-FFF2-40B4-BE49-F238E27FC236}">
                <a16:creationId xmlns:a16="http://schemas.microsoft.com/office/drawing/2014/main" id="{86419860-2B6D-4A46-AA5B-C8E5E39E4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5538"/>
            <a:ext cx="5643563" cy="3382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2">
            <a:extLst>
              <a:ext uri="{FF2B5EF4-FFF2-40B4-BE49-F238E27FC236}">
                <a16:creationId xmlns:a16="http://schemas.microsoft.com/office/drawing/2014/main" id="{8A761F12-4F5D-483F-943E-ACD238CFA3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7175" y="1557338"/>
            <a:ext cx="37719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>
            <a:extLst>
              <a:ext uri="{FF2B5EF4-FFF2-40B4-BE49-F238E27FC236}">
                <a16:creationId xmlns:a16="http://schemas.microsoft.com/office/drawing/2014/main" id="{9D3035B8-4160-4526-9002-CCC966C328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31925"/>
            <a:ext cx="553402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مربع نص 3">
            <a:extLst>
              <a:ext uri="{FF2B5EF4-FFF2-40B4-BE49-F238E27FC236}">
                <a16:creationId xmlns:a16="http://schemas.microsoft.com/office/drawing/2014/main" id="{50EFAFF2-2F7E-458E-B584-FD1A64A1A4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2800350"/>
            <a:ext cx="3732212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ar-SA"/>
              <a:t>What is the acceleration of the block?</a:t>
            </a:r>
            <a:endParaRPr lang="ar-SA" altLang="ar-SA"/>
          </a:p>
        </p:txBody>
      </p:sp>
      <p:pic>
        <p:nvPicPr>
          <p:cNvPr id="11268" name="Picture 4">
            <a:extLst>
              <a:ext uri="{FF2B5EF4-FFF2-40B4-BE49-F238E27FC236}">
                <a16:creationId xmlns:a16="http://schemas.microsoft.com/office/drawing/2014/main" id="{434B489E-4376-41A2-B3FD-2C071A5CFF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1576388"/>
            <a:ext cx="2109787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عنصر نائب لرقم الشريحة 4">
            <a:extLst>
              <a:ext uri="{FF2B5EF4-FFF2-40B4-BE49-F238E27FC236}">
                <a16:creationId xmlns:a16="http://schemas.microsoft.com/office/drawing/2014/main" id="{DC814FE8-6C42-4AE0-87FA-32EEC702F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7312025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0874978-52D6-41A2-8157-8402028D859C}" type="slidenum">
              <a:rPr lang="ar-SA" altLang="ar-SA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9</a:t>
            </a:fld>
            <a:endParaRPr lang="ar-SA" altLang="ar-SA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145</Words>
  <Application>Microsoft Office PowerPoint</Application>
  <PresentationFormat>عرض على الشاشة (4:3)</PresentationFormat>
  <Paragraphs>26</Paragraphs>
  <Slides>12</Slides>
  <Notes>0</Notes>
  <HiddenSlides>0</HiddenSlides>
  <MMClips>0</MMClips>
  <ScaleCrop>false</ScaleCrop>
  <HeadingPairs>
    <vt:vector size="8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Equation</vt:lpstr>
      <vt:lpstr>عرض تقديمي في PowerPoint</vt:lpstr>
      <vt:lpstr>In this chapter we focus on the physics of: 1- Frictional force. 2- Centripetal force.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Adel Yamani</dc:creator>
  <cp:lastModifiedBy>ن</cp:lastModifiedBy>
  <cp:revision>24</cp:revision>
  <dcterms:created xsi:type="dcterms:W3CDTF">2013-04-12T19:54:34Z</dcterms:created>
  <dcterms:modified xsi:type="dcterms:W3CDTF">2020-11-06T11:44:58Z</dcterms:modified>
</cp:coreProperties>
</file>