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89" r:id="rId2"/>
    <p:sldId id="290" r:id="rId3"/>
    <p:sldId id="291" r:id="rId4"/>
    <p:sldId id="293" r:id="rId5"/>
    <p:sldId id="271" r:id="rId6"/>
    <p:sldId id="295" r:id="rId7"/>
    <p:sldId id="296" r:id="rId8"/>
    <p:sldId id="297" r:id="rId9"/>
    <p:sldId id="298" r:id="rId10"/>
    <p:sldId id="272" r:id="rId11"/>
    <p:sldId id="273" r:id="rId12"/>
    <p:sldId id="275" r:id="rId13"/>
    <p:sldId id="276" r:id="rId14"/>
    <p:sldId id="277" r:id="rId15"/>
    <p:sldId id="279" r:id="rId16"/>
    <p:sldId id="301" r:id="rId17"/>
    <p:sldId id="303" r:id="rId18"/>
    <p:sldId id="306" r:id="rId19"/>
    <p:sldId id="307" r:id="rId20"/>
    <p:sldId id="308" r:id="rId21"/>
    <p:sldId id="309" r:id="rId22"/>
    <p:sldId id="310" r:id="rId23"/>
    <p:sldId id="311" r:id="rId24"/>
    <p:sldId id="312" r:id="rId25"/>
    <p:sldId id="313" r:id="rId26"/>
    <p:sldId id="280" r:id="rId27"/>
    <p:sldId id="278" r:id="rId28"/>
    <p:sldId id="327" r:id="rId29"/>
    <p:sldId id="328" r:id="rId30"/>
    <p:sldId id="330" r:id="rId31"/>
    <p:sldId id="331" r:id="rId32"/>
    <p:sldId id="343" r:id="rId33"/>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84" d="100"/>
          <a:sy n="84" d="100"/>
        </p:scale>
        <p:origin x="1402"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3E4C039D-6592-4736-8DDD-DFDF6AC28950}" type="datetimeFigureOut">
              <a:rPr lang="ar-SA" smtClean="0"/>
              <a:pPr/>
              <a:t>15/04/1440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FA769F1-EFAC-4E6D-871F-4132E44658DA}"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3E4C039D-6592-4736-8DDD-DFDF6AC28950}" type="datetimeFigureOut">
              <a:rPr lang="ar-SA" smtClean="0"/>
              <a:pPr/>
              <a:t>15/04/1440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FA769F1-EFAC-4E6D-871F-4132E44658DA}"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3E4C039D-6592-4736-8DDD-DFDF6AC28950}" type="datetimeFigureOut">
              <a:rPr lang="ar-SA" smtClean="0"/>
              <a:pPr/>
              <a:t>15/04/1440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FA769F1-EFAC-4E6D-871F-4132E44658DA}"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3E4C039D-6592-4736-8DDD-DFDF6AC28950}" type="datetimeFigureOut">
              <a:rPr lang="ar-SA" smtClean="0"/>
              <a:pPr/>
              <a:t>15/04/1440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FA769F1-EFAC-4E6D-871F-4132E44658DA}"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3E4C039D-6592-4736-8DDD-DFDF6AC28950}" type="datetimeFigureOut">
              <a:rPr lang="ar-SA" smtClean="0"/>
              <a:pPr/>
              <a:t>15/04/1440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FA769F1-EFAC-4E6D-871F-4132E44658DA}"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3E4C039D-6592-4736-8DDD-DFDF6AC28950}" type="datetimeFigureOut">
              <a:rPr lang="ar-SA" smtClean="0"/>
              <a:pPr/>
              <a:t>15/04/1440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2FA769F1-EFAC-4E6D-871F-4132E44658DA}"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3E4C039D-6592-4736-8DDD-DFDF6AC28950}" type="datetimeFigureOut">
              <a:rPr lang="ar-SA" smtClean="0"/>
              <a:pPr/>
              <a:t>15/04/1440</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2FA769F1-EFAC-4E6D-871F-4132E44658DA}"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3E4C039D-6592-4736-8DDD-DFDF6AC28950}" type="datetimeFigureOut">
              <a:rPr lang="ar-SA" smtClean="0"/>
              <a:pPr/>
              <a:t>15/04/1440</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2FA769F1-EFAC-4E6D-871F-4132E44658DA}"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3E4C039D-6592-4736-8DDD-DFDF6AC28950}" type="datetimeFigureOut">
              <a:rPr lang="ar-SA" smtClean="0"/>
              <a:pPr/>
              <a:t>15/04/1440</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2FA769F1-EFAC-4E6D-871F-4132E44658DA}"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3E4C039D-6592-4736-8DDD-DFDF6AC28950}" type="datetimeFigureOut">
              <a:rPr lang="ar-SA" smtClean="0"/>
              <a:pPr/>
              <a:t>15/04/1440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2FA769F1-EFAC-4E6D-871F-4132E44658DA}"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3E4C039D-6592-4736-8DDD-DFDF6AC28950}" type="datetimeFigureOut">
              <a:rPr lang="ar-SA" smtClean="0"/>
              <a:pPr/>
              <a:t>15/04/1440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2FA769F1-EFAC-4E6D-871F-4132E44658DA}"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3E4C039D-6592-4736-8DDD-DFDF6AC28950}" type="datetimeFigureOut">
              <a:rPr lang="ar-SA" smtClean="0"/>
              <a:pPr/>
              <a:t>15/04/1440</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2FA769F1-EFAC-4E6D-871F-4132E44658DA}"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Y" b="1" dirty="0" smtClean="0">
                <a:solidFill>
                  <a:srgbClr val="FF0000"/>
                </a:solidFill>
              </a:rPr>
              <a:t>تقنيات شبكات نقل المعطيات</a:t>
            </a:r>
            <a:endParaRPr lang="ar-SA" dirty="0">
              <a:solidFill>
                <a:srgbClr val="FF0000"/>
              </a:solidFill>
            </a:endParaRPr>
          </a:p>
        </p:txBody>
      </p:sp>
      <p:sp>
        <p:nvSpPr>
          <p:cNvPr id="3" name="عنصر نائب للمحتوى 2"/>
          <p:cNvSpPr>
            <a:spLocks noGrp="1"/>
          </p:cNvSpPr>
          <p:nvPr>
            <p:ph idx="1"/>
          </p:nvPr>
        </p:nvSpPr>
        <p:spPr/>
        <p:txBody>
          <a:bodyPr>
            <a:normAutofit fontScale="92500" lnSpcReduction="20000"/>
          </a:bodyPr>
          <a:lstStyle/>
          <a:p>
            <a:r>
              <a:rPr lang="ar-SY" dirty="0" smtClean="0"/>
              <a:t>نحتاج من اجل نقل المعطيات بين الشبكات المحلية إلى استخدام مبدلات </a:t>
            </a:r>
            <a:r>
              <a:rPr lang="en-US" dirty="0" smtClean="0"/>
              <a:t>switched</a:t>
            </a:r>
            <a:r>
              <a:rPr lang="ar-SY" dirty="0" smtClean="0"/>
              <a:t>تسمى عقد وهذه العقد تربط بين الشبكات المحلية كما تربط ما بين الأجهزة في الشبكة المحلية الواحدة ووظيفة كل عقدة هو إعطاء إمكانية اختيار طريق من عدة طرق لنقل معطيات ما من المصدر إلى الهدف والشكل يوضح شبكة بسيطة فيها أجهزة طرفية </a:t>
            </a:r>
            <a:r>
              <a:rPr lang="en-US" dirty="0" smtClean="0"/>
              <a:t>end devices</a:t>
            </a:r>
            <a:r>
              <a:rPr lang="ar-SY" dirty="0" smtClean="0"/>
              <a:t>ورمزنا لها بالأحرف من </a:t>
            </a:r>
            <a:r>
              <a:rPr lang="en-US" dirty="0" smtClean="0"/>
              <a:t>A</a:t>
            </a:r>
            <a:r>
              <a:rPr lang="ar-SY" dirty="0" smtClean="0"/>
              <a:t>إلى</a:t>
            </a:r>
            <a:r>
              <a:rPr lang="en-US" dirty="0" smtClean="0"/>
              <a:t>F</a:t>
            </a:r>
            <a:r>
              <a:rPr lang="ar-SY" dirty="0" smtClean="0"/>
              <a:t>,وقد تكون هذه الأجهزة حاسبات آو طابعات أو أجهزة اتصال أخرى كالهاتف كما ورمزنا لأجهزة التبديل </a:t>
            </a:r>
            <a:r>
              <a:rPr lang="en-US" dirty="0" smtClean="0"/>
              <a:t>SWITCHING DEVICES</a:t>
            </a:r>
            <a:r>
              <a:rPr lang="ar-SY" dirty="0" smtClean="0"/>
              <a:t>بالأرقام من </a:t>
            </a:r>
            <a:r>
              <a:rPr lang="en-US" dirty="0" smtClean="0"/>
              <a:t>1</a:t>
            </a:r>
            <a:r>
              <a:rPr lang="ar-SY" dirty="0" smtClean="0"/>
              <a:t>إلى</a:t>
            </a:r>
            <a:r>
              <a:rPr lang="en-US" dirty="0" smtClean="0"/>
              <a:t>7</a:t>
            </a:r>
            <a:r>
              <a:rPr lang="ar-SY" dirty="0" smtClean="0"/>
              <a:t>وهذه الأجهزة تتصل مع بعضها بواسطة خطوط نقل ونلاحظ أن كل محطة (حاسب )تتصل مع عقدة </a:t>
            </a:r>
            <a:r>
              <a:rPr lang="en-US" dirty="0" smtClean="0"/>
              <a:t>SWITCH</a:t>
            </a:r>
            <a:r>
              <a:rPr lang="ar-SY" dirty="0" smtClean="0"/>
              <a:t>حتما إما مجموعة العقد فتسمى شبكة الاتصالات </a:t>
            </a:r>
            <a:r>
              <a:rPr lang="en-US" dirty="0" smtClean="0"/>
              <a:t>COMMUNICATION NETWORK</a:t>
            </a:r>
            <a:endParaRPr lang="ar-S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a:solidFill>
                  <a:srgbClr val="FF0000"/>
                </a:solidFill>
              </a:rPr>
              <a:t>Circuit-Switching</a:t>
            </a:r>
            <a:endParaRPr lang="ar-SA" dirty="0">
              <a:solidFill>
                <a:srgbClr val="FF0000"/>
              </a:solidFill>
            </a:endParaRPr>
          </a:p>
        </p:txBody>
      </p:sp>
      <p:sp>
        <p:nvSpPr>
          <p:cNvPr id="3" name="عنصر نائب للمحتوى 2"/>
          <p:cNvSpPr>
            <a:spLocks noGrp="1"/>
          </p:cNvSpPr>
          <p:nvPr>
            <p:ph idx="1"/>
          </p:nvPr>
        </p:nvSpPr>
        <p:spPr/>
        <p:txBody>
          <a:bodyPr>
            <a:normAutofit fontScale="92500"/>
          </a:bodyPr>
          <a:lstStyle/>
          <a:p>
            <a:r>
              <a:rPr lang="ar-SA" b="1" dirty="0"/>
              <a:t>شبيهة بشبكة الهاتف ، فعندما تجري اتصالا هاتفيا فإن الشبكة تخصص قناة خاصة للمكالمة تستخدم </a:t>
            </a:r>
            <a:r>
              <a:rPr lang="ar-SA" b="1" dirty="0" smtClean="0"/>
              <a:t>حصرا </a:t>
            </a:r>
            <a:r>
              <a:rPr lang="ar-SA" b="1" dirty="0"/>
              <a:t>من قبلك. </a:t>
            </a:r>
            <a:endParaRPr lang="en-US" dirty="0"/>
          </a:p>
          <a:p>
            <a:r>
              <a:rPr lang="ar-SA" b="1" dirty="0"/>
              <a:t>عند استخدام </a:t>
            </a:r>
            <a:r>
              <a:rPr lang="en-US" b="1" dirty="0"/>
              <a:t>Circuit-Switching</a:t>
            </a:r>
            <a:r>
              <a:rPr lang="ar-SA" b="1" dirty="0"/>
              <a:t> لنقل البيانات فإن على كلي الجهازين المرسل </a:t>
            </a:r>
            <a:r>
              <a:rPr lang="ar-SA" b="1" dirty="0" err="1"/>
              <a:t>و</a:t>
            </a:r>
            <a:r>
              <a:rPr lang="ar-SA" b="1" dirty="0"/>
              <a:t> المستقبل أن يكونا متفرغين لنقل البيانات بينهما فقط، ثم يتم إنشاء تتابع مؤقت من الدوائر من نقطة </a:t>
            </a:r>
            <a:r>
              <a:rPr lang="ar-SA" b="1" dirty="0" smtClean="0"/>
              <a:t>إلى </a:t>
            </a:r>
            <a:r>
              <a:rPr lang="ar-SA" b="1" dirty="0"/>
              <a:t>أخرى بين الجهازين </a:t>
            </a:r>
            <a:r>
              <a:rPr lang="ar-SA" b="1" dirty="0" err="1"/>
              <a:t>و</a:t>
            </a:r>
            <a:r>
              <a:rPr lang="ar-SA" b="1" dirty="0"/>
              <a:t> يتم الربط بين هذه الدوائر معا باستخدام مفاتيح تبديل، ويتم تحقيق </a:t>
            </a:r>
            <a:r>
              <a:rPr lang="ar-SA" b="1" dirty="0" smtClean="0"/>
              <a:t>الاتصال </a:t>
            </a:r>
            <a:r>
              <a:rPr lang="ar-SA" b="1" dirty="0"/>
              <a:t>فور </a:t>
            </a:r>
            <a:r>
              <a:rPr lang="ar-SA" b="1" dirty="0" smtClean="0"/>
              <a:t>الانتهاء </a:t>
            </a:r>
            <a:r>
              <a:rPr lang="ar-SA" b="1" dirty="0"/>
              <a:t>من فترة صغيرة للإعداد، </a:t>
            </a:r>
            <a:r>
              <a:rPr lang="ar-SA" b="1" u="sng" dirty="0" err="1"/>
              <a:t>و</a:t>
            </a:r>
            <a:r>
              <a:rPr lang="ar-SA" b="1" u="sng" dirty="0"/>
              <a:t> تكون سرعة النقل بين الجهازين ثابتة</a:t>
            </a:r>
            <a:endParaRPr lang="ar-SA" u="sng"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t>Circuit-Switching</a:t>
            </a:r>
            <a:endParaRPr lang="ar-SA" dirty="0"/>
          </a:p>
        </p:txBody>
      </p:sp>
      <p:pic>
        <p:nvPicPr>
          <p:cNvPr id="4" name="عنصر نائب للمحتوى 3" descr="mcse30"/>
          <p:cNvPicPr>
            <a:picLocks noGrp="1"/>
          </p:cNvPicPr>
          <p:nvPr>
            <p:ph idx="1"/>
          </p:nvPr>
        </p:nvPicPr>
        <p:blipFill>
          <a:blip r:embed="rId2" cstate="print"/>
          <a:srcRect/>
          <a:stretch>
            <a:fillRect/>
          </a:stretch>
        </p:blipFill>
        <p:spPr bwMode="auto">
          <a:xfrm>
            <a:off x="428596" y="1571612"/>
            <a:ext cx="7929618" cy="4786346"/>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Y" dirty="0" smtClean="0">
                <a:solidFill>
                  <a:srgbClr val="FF0000"/>
                </a:solidFill>
              </a:rPr>
              <a:t>عيوب </a:t>
            </a:r>
            <a:r>
              <a:rPr lang="en-US" b="1" dirty="0" smtClean="0">
                <a:solidFill>
                  <a:srgbClr val="FF0000"/>
                </a:solidFill>
              </a:rPr>
              <a:t>Circuit-Switching</a:t>
            </a:r>
            <a:endParaRPr lang="ar-SA" dirty="0">
              <a:solidFill>
                <a:srgbClr val="FF0000"/>
              </a:solidFill>
            </a:endParaRPr>
          </a:p>
        </p:txBody>
      </p:sp>
      <p:sp>
        <p:nvSpPr>
          <p:cNvPr id="3" name="عنصر نائب للمحتوى 2"/>
          <p:cNvSpPr>
            <a:spLocks noGrp="1"/>
          </p:cNvSpPr>
          <p:nvPr>
            <p:ph idx="1"/>
          </p:nvPr>
        </p:nvSpPr>
        <p:spPr/>
        <p:txBody>
          <a:bodyPr>
            <a:normAutofit fontScale="92500" lnSpcReduction="20000"/>
          </a:bodyPr>
          <a:lstStyle/>
          <a:p>
            <a:r>
              <a:rPr lang="ar-SY" b="1" dirty="0" smtClean="0"/>
              <a:t>1</a:t>
            </a:r>
            <a:r>
              <a:rPr lang="ar-SA" b="1" dirty="0" smtClean="0"/>
              <a:t>- </a:t>
            </a:r>
            <a:r>
              <a:rPr lang="ar-SA" b="1" dirty="0"/>
              <a:t>مع زيادة حركة المرور عبر الشبكة فإن معدلات نقل البيانات تصبح منخفضة أي تقل سرعة نقل البيانات. </a:t>
            </a:r>
            <a:endParaRPr lang="en-US" dirty="0"/>
          </a:p>
          <a:p>
            <a:r>
              <a:rPr lang="ar-SA" b="1" dirty="0"/>
              <a:t>2- إذا كان الكمبيوتر المستقبل مشغولا أو كانت دوائر التبديل مزدحمة فإن على الكمبيوتر المرسل </a:t>
            </a:r>
            <a:r>
              <a:rPr lang="ar-SA" b="1" dirty="0" smtClean="0"/>
              <a:t>الانتظار </a:t>
            </a:r>
            <a:r>
              <a:rPr lang="ar-SA" b="1" dirty="0"/>
              <a:t>ربما طويلا </a:t>
            </a:r>
            <a:r>
              <a:rPr lang="ar-SA" b="1" dirty="0" smtClean="0"/>
              <a:t>إلى </a:t>
            </a:r>
            <a:r>
              <a:rPr lang="ar-SA" b="1" dirty="0"/>
              <a:t>أن يفرغ الكمبيوتر المستقبل أو دوائر التبديل. </a:t>
            </a:r>
            <a:endParaRPr lang="en-US" dirty="0"/>
          </a:p>
          <a:p>
            <a:r>
              <a:rPr lang="ar-SA" b="1" dirty="0"/>
              <a:t>3- </a:t>
            </a:r>
            <a:r>
              <a:rPr lang="ar-SA" b="1" dirty="0" err="1"/>
              <a:t>و</a:t>
            </a:r>
            <a:r>
              <a:rPr lang="ar-SA" b="1" dirty="0"/>
              <a:t> يعتبر العيب الأساسي هو أن هذا النظام يخصص قناة </a:t>
            </a:r>
            <a:r>
              <a:rPr lang="ar-SA" b="1" dirty="0" smtClean="0"/>
              <a:t>للاتصال </a:t>
            </a:r>
            <a:r>
              <a:rPr lang="ar-SA" b="1" dirty="0"/>
              <a:t>بين الجهازين بغض النظر عن كمية البيانات التي يتم إرسالها عبر القناة مما يعني سوء استخدام لسعة النطاق فقد يتم </a:t>
            </a:r>
            <a:r>
              <a:rPr lang="ar-SA" b="1" dirty="0" smtClean="0"/>
              <a:t>الاتصال </a:t>
            </a:r>
            <a:r>
              <a:rPr lang="ar-SA" b="1" dirty="0"/>
              <a:t>بين الجهازين </a:t>
            </a:r>
            <a:r>
              <a:rPr lang="ar-SA" b="1" dirty="0" err="1"/>
              <a:t>و</a:t>
            </a:r>
            <a:r>
              <a:rPr lang="ar-SA" b="1" dirty="0"/>
              <a:t> لكن دون إرسال أي بيانات بينهما. </a:t>
            </a:r>
            <a:endParaRPr lang="en-US" dirty="0"/>
          </a:p>
          <a:p>
            <a:r>
              <a:rPr lang="ar-SA" b="1" dirty="0"/>
              <a:t>4- على الجهازين المرسل </a:t>
            </a:r>
            <a:r>
              <a:rPr lang="ar-SA" b="1" dirty="0" err="1"/>
              <a:t>و</a:t>
            </a:r>
            <a:r>
              <a:rPr lang="ar-SA" b="1" dirty="0"/>
              <a:t> المستقبل استخدام نفس البروتوكولات لتحقيق </a:t>
            </a:r>
            <a:r>
              <a:rPr lang="ar-SA" b="1" dirty="0" smtClean="0"/>
              <a:t>الاتصال </a:t>
            </a:r>
            <a:r>
              <a:rPr lang="ar-SA" b="1" dirty="0"/>
              <a:t>بينهما. </a:t>
            </a:r>
            <a:endParaRPr lang="en-US" dirty="0"/>
          </a:p>
          <a:p>
            <a:endParaRPr lang="ar-SA"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b="1" dirty="0">
                <a:solidFill>
                  <a:srgbClr val="FF0000"/>
                </a:solidFill>
              </a:rPr>
              <a:t>نظام </a:t>
            </a:r>
            <a:r>
              <a:rPr lang="en-US" b="1" dirty="0">
                <a:solidFill>
                  <a:srgbClr val="FF0000"/>
                </a:solidFill>
              </a:rPr>
              <a:t>Message-Switching</a:t>
            </a:r>
            <a:endParaRPr lang="ar-SA" dirty="0">
              <a:solidFill>
                <a:srgbClr val="FF0000"/>
              </a:solidFill>
            </a:endParaRPr>
          </a:p>
        </p:txBody>
      </p:sp>
      <p:sp>
        <p:nvSpPr>
          <p:cNvPr id="3" name="عنصر نائب للمحتوى 2"/>
          <p:cNvSpPr>
            <a:spLocks noGrp="1"/>
          </p:cNvSpPr>
          <p:nvPr>
            <p:ph idx="1"/>
          </p:nvPr>
        </p:nvSpPr>
        <p:spPr/>
        <p:txBody>
          <a:bodyPr>
            <a:normAutofit fontScale="70000" lnSpcReduction="20000"/>
          </a:bodyPr>
          <a:lstStyle/>
          <a:p>
            <a:r>
              <a:rPr lang="ar-SA" b="1" dirty="0"/>
              <a:t>في نظام </a:t>
            </a:r>
            <a:r>
              <a:rPr lang="en-US" b="1" dirty="0"/>
              <a:t>Message-Switching</a:t>
            </a:r>
            <a:r>
              <a:rPr lang="ar-SA" b="1" dirty="0"/>
              <a:t> ، فإنه ليس من الضرورة على الجهاز المرسل </a:t>
            </a:r>
            <a:r>
              <a:rPr lang="ar-SA" b="1" dirty="0" err="1"/>
              <a:t>و</a:t>
            </a:r>
            <a:r>
              <a:rPr lang="ar-SA" b="1" dirty="0"/>
              <a:t> المستقبل أن يكونا متصلين في نفس الوقت </a:t>
            </a:r>
            <a:r>
              <a:rPr lang="ar-SA" b="1" dirty="0" err="1"/>
              <a:t>و</a:t>
            </a:r>
            <a:r>
              <a:rPr lang="ar-SA" b="1" dirty="0"/>
              <a:t> بدلا من ذلك فإن الرسائل تنتقل بينهما في الوقت المناسب لكليهما ، كما أنه ليست هناك حاجة لتخصيص قناة </a:t>
            </a:r>
            <a:r>
              <a:rPr lang="ar-SA" b="1" dirty="0" smtClean="0"/>
              <a:t>اتصال </a:t>
            </a:r>
            <a:r>
              <a:rPr lang="ar-SA" b="1" dirty="0"/>
              <a:t>بين الجهازين. </a:t>
            </a:r>
            <a:endParaRPr lang="en-US" dirty="0"/>
          </a:p>
          <a:p>
            <a:r>
              <a:rPr lang="ar-SA" b="1" dirty="0"/>
              <a:t>لكي نفهم طريقة عمل هذا النظام لنفترض أنك ترسل رسالة ما </a:t>
            </a:r>
            <a:r>
              <a:rPr lang="ar-SA" b="1" dirty="0" smtClean="0"/>
              <a:t>إلى </a:t>
            </a:r>
            <a:r>
              <a:rPr lang="ar-SA" b="1" dirty="0"/>
              <a:t>الكلية ، يتم بداية إرسال الرسالة كوحدة كاملة من جهازك </a:t>
            </a:r>
            <a:r>
              <a:rPr lang="ar-SA" b="1" dirty="0" smtClean="0"/>
              <a:t>إلى </a:t>
            </a:r>
            <a:r>
              <a:rPr lang="ar-SA" b="1" dirty="0"/>
              <a:t>أقرب نقطة مفتاح تبديل ، يقوم مفتاح التبديل بقراءة عنوان المستقبل في الرسالة </a:t>
            </a:r>
            <a:r>
              <a:rPr lang="ar-SA" b="1" dirty="0" err="1"/>
              <a:t>و</a:t>
            </a:r>
            <a:r>
              <a:rPr lang="ar-SA" b="1" dirty="0"/>
              <a:t> من ثم يقوم بتوجيه الرسالة عبر الشبكة </a:t>
            </a:r>
            <a:r>
              <a:rPr lang="ar-SA" b="1" dirty="0" smtClean="0"/>
              <a:t>إلى </a:t>
            </a:r>
            <a:r>
              <a:rPr lang="ar-SA" b="1" dirty="0"/>
              <a:t>نقطة التبديل التالية فإذا كان المسار </a:t>
            </a:r>
            <a:r>
              <a:rPr lang="ar-SA" b="1" dirty="0" smtClean="0"/>
              <a:t>إلى </a:t>
            </a:r>
            <a:r>
              <a:rPr lang="ar-SA" b="1" dirty="0"/>
              <a:t>النقطة التالية مشغولا فإن الرسالة يتم تخزينها في الذاكرة </a:t>
            </a:r>
            <a:r>
              <a:rPr lang="ar-SA" b="1" dirty="0" smtClean="0"/>
              <a:t>إلى </a:t>
            </a:r>
            <a:r>
              <a:rPr lang="ar-SA" b="1" dirty="0"/>
              <a:t>أن يفرغ المسار </a:t>
            </a:r>
            <a:r>
              <a:rPr lang="ar-SA" b="1" dirty="0" err="1"/>
              <a:t>و</a:t>
            </a:r>
            <a:r>
              <a:rPr lang="ar-SA" b="1" dirty="0"/>
              <a:t> يتمكن من إرسال الرسالة </a:t>
            </a:r>
            <a:r>
              <a:rPr lang="ar-SA" b="1" dirty="0" err="1"/>
              <a:t>و</a:t>
            </a:r>
            <a:r>
              <a:rPr lang="ar-SA" b="1" dirty="0"/>
              <a:t> يطلق على هذه العملية </a:t>
            </a:r>
            <a:r>
              <a:rPr lang="en-US" b="1" dirty="0"/>
              <a:t>Store-and-Forward Message-Switching</a:t>
            </a:r>
            <a:r>
              <a:rPr lang="ar-SA" b="1" dirty="0"/>
              <a:t>، </a:t>
            </a:r>
            <a:r>
              <a:rPr lang="ar-SA" b="1" dirty="0" err="1"/>
              <a:t>و</a:t>
            </a:r>
            <a:r>
              <a:rPr lang="ar-SA" b="1" dirty="0"/>
              <a:t> باستخدام هذا النظام فإنه عند حدوث أي مشكلة أثناء إرسال الرسالة فإنه ليس على الكمبيوتر المرسل إعادة إرسال الرسالة ، فكل نقطة تبديل تمر </a:t>
            </a:r>
            <a:r>
              <a:rPr lang="ar-SA" b="1" dirty="0" err="1"/>
              <a:t>بها</a:t>
            </a:r>
            <a:r>
              <a:rPr lang="ar-SA" b="1" dirty="0"/>
              <a:t> الرسالة يتم </a:t>
            </a:r>
            <a:r>
              <a:rPr lang="ar-SA" b="1" dirty="0" smtClean="0"/>
              <a:t>الاحتفاظ </a:t>
            </a:r>
            <a:r>
              <a:rPr lang="ar-SA" b="1" dirty="0"/>
              <a:t>فيها بنسخة من الرسالة بحيث إن حصلت أي مشكلة فإن أقرب نقطة لموقع حصول المشكلة تقوم بإعادة إرسال الرسالة </a:t>
            </a:r>
            <a:r>
              <a:rPr lang="ar-SA" b="1" dirty="0" smtClean="0"/>
              <a:t>إلى </a:t>
            </a:r>
            <a:r>
              <a:rPr lang="ar-SA" b="1" dirty="0"/>
              <a:t>النقطة التالية. </a:t>
            </a:r>
            <a:endParaRPr lang="en-US" dirty="0"/>
          </a:p>
          <a:p>
            <a:r>
              <a:rPr lang="ar-SA" b="1" u="sng" dirty="0"/>
              <a:t>يضمن هذا النظام استخداما أمثل لسعة النطاق </a:t>
            </a:r>
            <a:r>
              <a:rPr lang="ar-SA" b="1" u="sng" dirty="0" err="1"/>
              <a:t>و</a:t>
            </a:r>
            <a:r>
              <a:rPr lang="ar-SA" b="1" u="sng" dirty="0"/>
              <a:t> يعتبر مناسبا في الشبكات التي تستخدم تطبيقات لا تحتاج </a:t>
            </a:r>
            <a:r>
              <a:rPr lang="ar-SA" b="1" u="sng" dirty="0" smtClean="0"/>
              <a:t>إلى </a:t>
            </a:r>
            <a:r>
              <a:rPr lang="ar-SA" b="1" u="sng" dirty="0"/>
              <a:t>اتصال مباشر أو تسليم فوري للبيانات</a:t>
            </a:r>
            <a:r>
              <a:rPr lang="ar-SA" b="1" dirty="0"/>
              <a:t>. </a:t>
            </a:r>
            <a:endParaRPr lang="en-US" dirty="0"/>
          </a:p>
          <a:p>
            <a:endParaRPr lang="ar-S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Y" dirty="0" smtClean="0">
                <a:solidFill>
                  <a:srgbClr val="FF0000"/>
                </a:solidFill>
              </a:rPr>
              <a:t>عيوب ومزايا </a:t>
            </a:r>
            <a:r>
              <a:rPr lang="en-US" b="1" dirty="0">
                <a:solidFill>
                  <a:srgbClr val="FF0000"/>
                </a:solidFill>
              </a:rPr>
              <a:t>Message-Switching </a:t>
            </a:r>
            <a:endParaRPr lang="ar-SA" dirty="0">
              <a:solidFill>
                <a:srgbClr val="FF0000"/>
              </a:solidFill>
            </a:endParaRPr>
          </a:p>
        </p:txBody>
      </p:sp>
      <p:sp>
        <p:nvSpPr>
          <p:cNvPr id="3" name="عنصر نائب للمحتوى 2"/>
          <p:cNvSpPr>
            <a:spLocks noGrp="1"/>
          </p:cNvSpPr>
          <p:nvPr>
            <p:ph idx="1"/>
          </p:nvPr>
        </p:nvSpPr>
        <p:spPr/>
        <p:txBody>
          <a:bodyPr>
            <a:normAutofit fontScale="85000" lnSpcReduction="10000"/>
          </a:bodyPr>
          <a:lstStyle/>
          <a:p>
            <a:r>
              <a:rPr lang="ar-SA" b="1" dirty="0"/>
              <a:t>أما عيب هذا النظام فيتمثل في أن المستخدم ليس له أي تحكم في موعد تسليم الرسالة. </a:t>
            </a:r>
            <a:endParaRPr lang="en-US" dirty="0"/>
          </a:p>
          <a:p>
            <a:r>
              <a:rPr lang="ar-SA" b="1" dirty="0"/>
              <a:t>عملية الإرسال في هذا النظام لا تمر بفترة إعداد </a:t>
            </a:r>
            <a:r>
              <a:rPr lang="ar-SA" b="1" dirty="0" err="1"/>
              <a:t>و</a:t>
            </a:r>
            <a:r>
              <a:rPr lang="ar-SA" b="1" dirty="0"/>
              <a:t> لكن هناك وقت أدنى لنقل الرسالة عبر الشبكة </a:t>
            </a:r>
            <a:r>
              <a:rPr lang="ar-SA" b="1" dirty="0" err="1"/>
              <a:t>و</a:t>
            </a:r>
            <a:r>
              <a:rPr lang="ar-SA" b="1" dirty="0"/>
              <a:t> يعتمد هذا الوقت على سرعة الوصلات بين نقاط التبديل </a:t>
            </a:r>
            <a:r>
              <a:rPr lang="ar-SA" b="1" dirty="0" err="1"/>
              <a:t>و</a:t>
            </a:r>
            <a:r>
              <a:rPr lang="ar-SA" b="1" dirty="0"/>
              <a:t> على الوقت الذي يمر عند كل نقطة </a:t>
            </a:r>
            <a:r>
              <a:rPr lang="ar-SA" b="1" dirty="0" err="1"/>
              <a:t>و</a:t>
            </a:r>
            <a:r>
              <a:rPr lang="ar-SA" b="1" dirty="0"/>
              <a:t> الذي يتم خلاله قراءة الرسالة من </a:t>
            </a:r>
            <a:r>
              <a:rPr lang="ar-SA" b="1" dirty="0" err="1"/>
              <a:t>و</a:t>
            </a:r>
            <a:r>
              <a:rPr lang="ar-SA" b="1" dirty="0"/>
              <a:t> </a:t>
            </a:r>
            <a:r>
              <a:rPr lang="ar-SA" b="1" dirty="0" smtClean="0"/>
              <a:t>إلى </a:t>
            </a:r>
            <a:r>
              <a:rPr lang="ar-SA" b="1" dirty="0"/>
              <a:t>الذاكرة قبل نقل الرسالة </a:t>
            </a:r>
            <a:r>
              <a:rPr lang="ar-SA" b="1" dirty="0" smtClean="0"/>
              <a:t>إلى </a:t>
            </a:r>
            <a:r>
              <a:rPr lang="ar-SA" b="1" dirty="0"/>
              <a:t>النقطة التالية. </a:t>
            </a:r>
            <a:endParaRPr lang="en-US" dirty="0"/>
          </a:p>
          <a:p>
            <a:r>
              <a:rPr lang="ar-SA" b="1" dirty="0"/>
              <a:t>و من مميزات هذا النظام أنه في حالة أن توفر أكثر من مسار بين نقطتين </a:t>
            </a:r>
            <a:r>
              <a:rPr lang="ar-SA" b="1" dirty="0" err="1"/>
              <a:t>و</a:t>
            </a:r>
            <a:r>
              <a:rPr lang="ar-SA" b="1" dirty="0"/>
              <a:t> كان أحد هذين المسارين مشغولا فإنه من الممكن توجيه الرسالة عبر المسار </a:t>
            </a:r>
            <a:r>
              <a:rPr lang="ar-SA" b="1" dirty="0" smtClean="0"/>
              <a:t>الآخر</a:t>
            </a:r>
            <a:r>
              <a:rPr lang="ar-SY" b="1" dirty="0" smtClean="0"/>
              <a:t>،</a:t>
            </a:r>
            <a:r>
              <a:rPr lang="ar-SA" b="1" dirty="0"/>
              <a:t> كما من الممكن إعطاء درجة لأهمية </a:t>
            </a:r>
            <a:r>
              <a:rPr lang="ar-SA" b="1" dirty="0" err="1"/>
              <a:t>و</a:t>
            </a:r>
            <a:r>
              <a:rPr lang="ar-SA" b="1" dirty="0"/>
              <a:t> أولوية الرسالة لكي يتم إرسالها قبل رسالة أخرى أقل أهمية </a:t>
            </a:r>
            <a:r>
              <a:rPr lang="ar-SA" b="1" dirty="0" err="1"/>
              <a:t>و</a:t>
            </a:r>
            <a:r>
              <a:rPr lang="ar-SA" b="1" dirty="0"/>
              <a:t> أولوية. </a:t>
            </a:r>
            <a:endParaRPr lang="en-US" dirty="0"/>
          </a:p>
          <a:p>
            <a:endParaRPr lang="ar-SA"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a:solidFill>
                  <a:srgbClr val="FF0000"/>
                </a:solidFill>
              </a:rPr>
              <a:t>Packet-Switching</a:t>
            </a:r>
            <a:endParaRPr lang="ar-SA" dirty="0">
              <a:solidFill>
                <a:srgbClr val="FF0000"/>
              </a:solidFill>
            </a:endParaRPr>
          </a:p>
        </p:txBody>
      </p:sp>
      <p:sp>
        <p:nvSpPr>
          <p:cNvPr id="3" name="عنصر نائب للمحتوى 2"/>
          <p:cNvSpPr>
            <a:spLocks noGrp="1"/>
          </p:cNvSpPr>
          <p:nvPr>
            <p:ph idx="1"/>
          </p:nvPr>
        </p:nvSpPr>
        <p:spPr/>
        <p:txBody>
          <a:bodyPr>
            <a:normAutofit fontScale="85000" lnSpcReduction="10000"/>
          </a:bodyPr>
          <a:lstStyle/>
          <a:p>
            <a:r>
              <a:rPr lang="ar-SA" b="1" dirty="0" smtClean="0"/>
              <a:t>يعتبر </a:t>
            </a:r>
            <a:r>
              <a:rPr lang="ar-SA" b="1" dirty="0"/>
              <a:t>أسرع بكثير من النظامين السابقين، </a:t>
            </a:r>
            <a:r>
              <a:rPr lang="ar-SA" b="1" dirty="0" err="1"/>
              <a:t>و</a:t>
            </a:r>
            <a:r>
              <a:rPr lang="ar-SA" b="1" dirty="0"/>
              <a:t> في هذا النظام لا ترسل الرسالة كوحدة متكاملة بل يتم تقسيمها </a:t>
            </a:r>
            <a:r>
              <a:rPr lang="ar-SA" b="1" dirty="0" smtClean="0"/>
              <a:t>إلى </a:t>
            </a:r>
            <a:r>
              <a:rPr lang="ar-SA" b="1" dirty="0"/>
              <a:t>حزم صغيرة </a:t>
            </a:r>
            <a:r>
              <a:rPr lang="ar-SA" b="1" dirty="0" err="1"/>
              <a:t>و</a:t>
            </a:r>
            <a:r>
              <a:rPr lang="ar-SA" b="1" dirty="0"/>
              <a:t> إرسالها </a:t>
            </a:r>
            <a:r>
              <a:rPr lang="ar-SA" b="1" dirty="0" err="1"/>
              <a:t>و</a:t>
            </a:r>
            <a:r>
              <a:rPr lang="ar-SA" b="1" dirty="0"/>
              <a:t> يقوم الجهاز المستقبل بإعادة تجميعها لتكوين الرسالة الأصلية ، </a:t>
            </a:r>
            <a:r>
              <a:rPr lang="ar-SA" b="1" dirty="0" err="1"/>
              <a:t>و</a:t>
            </a:r>
            <a:r>
              <a:rPr lang="ar-SA" b="1" dirty="0"/>
              <a:t> يضاف </a:t>
            </a:r>
            <a:r>
              <a:rPr lang="ar-SA" b="1" dirty="0" smtClean="0"/>
              <a:t>إلى </a:t>
            </a:r>
            <a:r>
              <a:rPr lang="ar-SA" b="1" dirty="0"/>
              <a:t>كل حزمة عنوان المرسل </a:t>
            </a:r>
            <a:r>
              <a:rPr lang="ar-SA" b="1" dirty="0" err="1"/>
              <a:t>و</a:t>
            </a:r>
            <a:r>
              <a:rPr lang="ar-SA" b="1" dirty="0"/>
              <a:t> المستقبل </a:t>
            </a:r>
            <a:r>
              <a:rPr lang="ar-SA" b="1" dirty="0" err="1"/>
              <a:t>و</a:t>
            </a:r>
            <a:r>
              <a:rPr lang="ar-SA" b="1" dirty="0"/>
              <a:t> معلومات تحكم. </a:t>
            </a:r>
            <a:endParaRPr lang="en-US" dirty="0"/>
          </a:p>
          <a:p>
            <a:r>
              <a:rPr lang="ar-SA" b="1" dirty="0"/>
              <a:t>يطلق على مفاتيح التبديل في هذا النظام اسم معدات اتصال البيانات </a:t>
            </a:r>
            <a:r>
              <a:rPr lang="en-US" b="1" dirty="0"/>
              <a:t>Data Communication </a:t>
            </a:r>
            <a:r>
              <a:rPr lang="en-US" b="1" dirty="0" smtClean="0"/>
              <a:t>Equipment(DCE)</a:t>
            </a:r>
            <a:r>
              <a:rPr lang="ar-SA" b="1" dirty="0" smtClean="0"/>
              <a:t> </a:t>
            </a:r>
            <a:r>
              <a:rPr lang="ar-SA" b="1" dirty="0"/>
              <a:t>، </a:t>
            </a:r>
            <a:r>
              <a:rPr lang="ar-SA" b="1" dirty="0" err="1"/>
              <a:t>و</a:t>
            </a:r>
            <a:r>
              <a:rPr lang="ar-SA" b="1" dirty="0"/>
              <a:t> حيث أن حزم البيانات يتم إرسالها بشكل منفصل فإن كل حزمة قد تسلك مسارا مختلفا قبل أن تصل </a:t>
            </a:r>
            <a:r>
              <a:rPr lang="ar-SA" b="1" dirty="0" smtClean="0"/>
              <a:t>إلى </a:t>
            </a:r>
            <a:r>
              <a:rPr lang="ar-SA" b="1" dirty="0"/>
              <a:t>وجهتها </a:t>
            </a:r>
            <a:r>
              <a:rPr lang="ar-SA" b="1" dirty="0" err="1"/>
              <a:t>و</a:t>
            </a:r>
            <a:r>
              <a:rPr lang="ar-SA" b="1" dirty="0"/>
              <a:t> بالتالي قد تصل بعض الحزم قبل حزم أخرى أرسلت قبلها ، </a:t>
            </a:r>
            <a:r>
              <a:rPr lang="ar-SA" b="1" dirty="0" err="1"/>
              <a:t>و</a:t>
            </a:r>
            <a:r>
              <a:rPr lang="ar-SA" b="1" dirty="0"/>
              <a:t> لكن الجهاز المستقبل يقوم بإعادة ترتيبها وفقا لمعلومات التحكم التي تحملها هذه الحزم </a:t>
            </a:r>
            <a:r>
              <a:rPr lang="ar-SA" b="1" dirty="0" err="1"/>
              <a:t>و</a:t>
            </a:r>
            <a:r>
              <a:rPr lang="ar-SA" b="1" dirty="0"/>
              <a:t> ذلك باستخدام برامج خاص</a:t>
            </a:r>
            <a:endParaRPr lang="ar-SA"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lvl="0"/>
            <a:r>
              <a:rPr lang="ar-SY" dirty="0" smtClean="0">
                <a:solidFill>
                  <a:srgbClr val="FF0000"/>
                </a:solidFill>
              </a:rPr>
              <a:t>التبديل </a:t>
            </a:r>
            <a:r>
              <a:rPr lang="ar-SY" dirty="0" err="1" smtClean="0">
                <a:solidFill>
                  <a:srgbClr val="FF0000"/>
                </a:solidFill>
              </a:rPr>
              <a:t>الطرودي</a:t>
            </a:r>
            <a:r>
              <a:rPr lang="ar-SY" dirty="0" smtClean="0">
                <a:solidFill>
                  <a:srgbClr val="FF0000"/>
                </a:solidFill>
              </a:rPr>
              <a:t> </a:t>
            </a:r>
            <a:r>
              <a:rPr lang="en-US" dirty="0" smtClean="0">
                <a:solidFill>
                  <a:srgbClr val="FF0000"/>
                </a:solidFill>
              </a:rPr>
              <a:t>packet switching</a:t>
            </a:r>
            <a:r>
              <a:rPr lang="en-US" dirty="0" smtClean="0"/>
              <a:t/>
            </a:r>
            <a:br>
              <a:rPr lang="en-US" dirty="0" smtClean="0"/>
            </a:br>
            <a:endParaRPr lang="ar-SA" dirty="0"/>
          </a:p>
        </p:txBody>
      </p:sp>
      <p:sp>
        <p:nvSpPr>
          <p:cNvPr id="3" name="عنصر نائب للمحتوى 2"/>
          <p:cNvSpPr>
            <a:spLocks noGrp="1"/>
          </p:cNvSpPr>
          <p:nvPr>
            <p:ph idx="1"/>
          </p:nvPr>
        </p:nvSpPr>
        <p:spPr/>
        <p:txBody>
          <a:bodyPr/>
          <a:lstStyle/>
          <a:p>
            <a:r>
              <a:rPr lang="ar-SY" dirty="0" smtClean="0"/>
              <a:t>تقنية التبديل </a:t>
            </a:r>
            <a:r>
              <a:rPr lang="ar-SY" dirty="0" err="1" smtClean="0"/>
              <a:t>الطرودي</a:t>
            </a:r>
            <a:r>
              <a:rPr lang="ar-SY" dirty="0" smtClean="0"/>
              <a:t>  فيها  مجموعة أجهزة الشبكة تتشارك في استخدام  خط ربط نقطة بنقطة وحيدة </a:t>
            </a:r>
            <a:r>
              <a:rPr lang="en-US" dirty="0" smtClean="0"/>
              <a:t>single point to point link</a:t>
            </a:r>
            <a:r>
              <a:rPr lang="ar-SY" dirty="0" smtClean="0"/>
              <a:t>فتنتقل الطرود إلى أهدافها عبر الشبكة العامة ويوجد ناخب يتولى قيادة خط الربط نقطة بنقطة لتتمكن الأجهزة كلها بالمشاركة في استخدامه يقوم الناخب يتلقي أكثر من طرد من أكثر من جهة مرسلة ويرسلها على ذات خط الربط.</a:t>
            </a:r>
            <a:endParaRPr lang="ar-SA"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4294967295"/>
          </p:nvPr>
        </p:nvSpPr>
        <p:spPr>
          <a:xfrm>
            <a:off x="0" y="1600200"/>
            <a:ext cx="8229600" cy="4525963"/>
          </a:xfrm>
        </p:spPr>
        <p:txBody>
          <a:bodyPr>
            <a:normAutofit/>
          </a:bodyPr>
          <a:lstStyle/>
          <a:p>
            <a:r>
              <a:rPr lang="ar-SY" dirty="0" smtClean="0"/>
              <a:t>تقنية تبديل الطرود  تعتمد على إرسال المعطيات على شكل بلوكات ويدعى البلوك الواحد بالطرد </a:t>
            </a:r>
            <a:r>
              <a:rPr lang="en-US" dirty="0" smtClean="0"/>
              <a:t>packet</a:t>
            </a:r>
            <a:r>
              <a:rPr lang="ar-SY" dirty="0" smtClean="0"/>
              <a:t>ويكون لكل طرد طول معين وبشكل نموذجي يكون الطول بحدود </a:t>
            </a:r>
            <a:r>
              <a:rPr lang="en-US" dirty="0" smtClean="0"/>
              <a:t>1000</a:t>
            </a:r>
            <a:r>
              <a:rPr lang="ar-SY" dirty="0" smtClean="0"/>
              <a:t>بايت (أي ثمانية </a:t>
            </a:r>
            <a:r>
              <a:rPr lang="en-US" dirty="0" smtClean="0"/>
              <a:t>octet</a:t>
            </a:r>
            <a:r>
              <a:rPr lang="ar-SY" dirty="0" smtClean="0"/>
              <a:t>) فإذا كان لدى المرسل رسالة أطول من الطرد يتم تقسيمها إلى طرود  </a:t>
            </a:r>
            <a:endParaRPr lang="en-US" dirty="0" smtClean="0"/>
          </a:p>
          <a:p>
            <a:pPr>
              <a:buNone/>
            </a:pPr>
            <a:r>
              <a:rPr lang="ar-SY" dirty="0" smtClean="0"/>
              <a:t> </a:t>
            </a:r>
            <a:endParaRPr lang="en-US" dirty="0" smtClean="0"/>
          </a:p>
          <a:p>
            <a:endParaRPr lang="ar-SA"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18" name="Picture 2" descr="scan002"/>
          <p:cNvPicPr>
            <a:picLocks noChangeAspect="1" noChangeArrowheads="1"/>
          </p:cNvPicPr>
          <p:nvPr/>
        </p:nvPicPr>
        <p:blipFill>
          <a:blip r:embed="rId2" cstate="print"/>
          <a:srcRect/>
          <a:stretch>
            <a:fillRect/>
          </a:stretch>
        </p:blipFill>
        <p:spPr bwMode="auto">
          <a:xfrm>
            <a:off x="0" y="500042"/>
            <a:ext cx="8929718" cy="6072230"/>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4294967295"/>
          </p:nvPr>
        </p:nvSpPr>
        <p:spPr>
          <a:xfrm>
            <a:off x="0" y="1600200"/>
            <a:ext cx="8229600" cy="4525963"/>
          </a:xfrm>
        </p:spPr>
        <p:txBody>
          <a:bodyPr>
            <a:normAutofit fontScale="92500" lnSpcReduction="10000"/>
          </a:bodyPr>
          <a:lstStyle/>
          <a:p>
            <a:pPr lvl="0"/>
            <a:r>
              <a:rPr lang="ar-SY" dirty="0" smtClean="0"/>
              <a:t>إن استخدام شبكة تبديل الطرود </a:t>
            </a:r>
            <a:r>
              <a:rPr lang="ar-SY" dirty="0" err="1" smtClean="0"/>
              <a:t>يلائم</a:t>
            </a:r>
            <a:r>
              <a:rPr lang="ar-SY" dirty="0" smtClean="0"/>
              <a:t> تبادل المعطيات بين محطتين لهما سرعة نقل معلومات مختلفة لان كل محطة تقوم بنقل المعلومات بالسرعة التي تستطيع.</a:t>
            </a:r>
            <a:endParaRPr lang="en-US" dirty="0" smtClean="0"/>
          </a:p>
          <a:p>
            <a:pPr lvl="0"/>
            <a:r>
              <a:rPr lang="ar-SY" dirty="0" smtClean="0"/>
              <a:t>في حال حدوث ازدحام للمعطيات في شبكة تبديل الدارات فان ذلك يؤدي إلى رفض بعض الطلبات لمحطات تطلب اتصال جديد أي إن الشبكة ترفض قبول طلبات اتصال لمحطات تطلب اتصال جديد أي إن الشبكة ترفض قبول طلبات اتصال جديدة حتى يخف الحمل (الازدحام) عن الشبكة وأما في شبكة تبديل الطرود فان الطرود يتم قبولها على أية حال ولكن زمن التأخير اللازم لنقل الطرد يزداد في حالة الازدحام.</a:t>
            </a:r>
            <a:endParaRPr lang="en-US" dirty="0" smtClean="0"/>
          </a:p>
          <a:p>
            <a:endParaRPr lang="ar-S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scan002"/>
          <p:cNvPicPr>
            <a:picLocks noGrp="1" noChangeAspect="1" noChangeArrowheads="1"/>
          </p:cNvPicPr>
          <p:nvPr>
            <p:ph type="pic" idx="4294967295"/>
          </p:nvPr>
        </p:nvPicPr>
        <p:blipFill>
          <a:blip r:embed="rId2" cstate="print"/>
          <a:srcRect t="1786" b="1786"/>
          <a:stretch>
            <a:fillRect/>
          </a:stretch>
        </p:blipFill>
        <p:spPr bwMode="auto">
          <a:xfrm>
            <a:off x="1643042" y="1428736"/>
            <a:ext cx="5486400" cy="4114800"/>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Y" dirty="0" smtClean="0">
                <a:solidFill>
                  <a:srgbClr val="FF0000"/>
                </a:solidFill>
              </a:rPr>
              <a:t>أفضليات الطرود</a:t>
            </a:r>
            <a:endParaRPr lang="ar-SA" dirty="0">
              <a:solidFill>
                <a:srgbClr val="FF0000"/>
              </a:solidFill>
            </a:endParaRPr>
          </a:p>
        </p:txBody>
      </p:sp>
      <p:sp>
        <p:nvSpPr>
          <p:cNvPr id="3" name="عنصر نائب للمحتوى 2"/>
          <p:cNvSpPr>
            <a:spLocks noGrp="1"/>
          </p:cNvSpPr>
          <p:nvPr>
            <p:ph idx="1"/>
          </p:nvPr>
        </p:nvSpPr>
        <p:spPr/>
        <p:txBody>
          <a:bodyPr>
            <a:normAutofit lnSpcReduction="10000"/>
          </a:bodyPr>
          <a:lstStyle/>
          <a:p>
            <a:pPr lvl="0"/>
            <a:r>
              <a:rPr lang="ar-SY" dirty="0" smtClean="0"/>
              <a:t>يمكن في هذه التقنية استخدام بعض </a:t>
            </a:r>
            <a:r>
              <a:rPr lang="ar-SY" dirty="0" err="1" smtClean="0"/>
              <a:t>الافضليات</a:t>
            </a:r>
            <a:r>
              <a:rPr lang="ar-SY" dirty="0" smtClean="0"/>
              <a:t> حيث أن بعض الطرود يمكن أن تميز ليكون لها أفضلية على طرود أخرى وهكذا إذا كان لدى عقدة ما عدة طرود في رتل وكل لها أفضلية على طرود أخرى  وكل الطرود تطلب الإرسال فان الطرود ذات الأفضلية العليا يتم إرسالها أولا والآن لنقم بدراسة العمليات اللازمة لنقل رسالة عبر شبكة تبديل الطرود باعتبار أن محطة ما تريد إرسال رسالة هي عبارة عن ثلاثة طرود والسؤال هو كيف ستعالج الشبكة هذا التدفق من الطرود  ؟</a:t>
            </a:r>
            <a:r>
              <a:rPr lang="ar-SY" b="1" dirty="0" smtClean="0"/>
              <a:t>هناك طريقتان أساسيتان تستخدمان في الشبكات الحديثة وهما :</a:t>
            </a:r>
            <a:endParaRPr lang="en-US" b="1" dirty="0" smtClean="0"/>
          </a:p>
          <a:p>
            <a:endParaRPr lang="ar-SA"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Y" b="1" dirty="0" smtClean="0">
                <a:solidFill>
                  <a:srgbClr val="FF0000"/>
                </a:solidFill>
              </a:rPr>
              <a:t>طريقة البرقيات</a:t>
            </a:r>
            <a:endParaRPr lang="ar-SA" dirty="0">
              <a:solidFill>
                <a:srgbClr val="FF0000"/>
              </a:solidFill>
            </a:endParaRPr>
          </a:p>
        </p:txBody>
      </p:sp>
      <p:sp>
        <p:nvSpPr>
          <p:cNvPr id="3" name="عنصر نائب للمحتوى 2"/>
          <p:cNvSpPr>
            <a:spLocks noGrp="1"/>
          </p:cNvSpPr>
          <p:nvPr>
            <p:ph idx="1"/>
          </p:nvPr>
        </p:nvSpPr>
        <p:spPr/>
        <p:txBody>
          <a:bodyPr>
            <a:normAutofit fontScale="77500" lnSpcReduction="20000"/>
          </a:bodyPr>
          <a:lstStyle/>
          <a:p>
            <a:r>
              <a:rPr lang="ar-SY" dirty="0" smtClean="0"/>
              <a:t>في هذه الطريقة يعامل كل طرد من الطرود بشكل مستقل وليس له علاقة بأي طرد تم إرساله قبله أو سوف يرسل بعده . كل عقدة عندما يصلها طرد فإنها تختار له الطريق المناسب ليتم تمريره إلى العقدة التالية وذلك بعد أن تأخذ العقدة المرسلة في الحسبان المعلومات المستقبلة من العقد المجاورة حول الازدحام في الطرق المؤدية من العقدة  المرسلة ولباقي العقد وهكذا فان الطرود المتوجهة إلى محطة معينة قد تسلك طرق مختلفة للوصول إلى هدفها وليس بالضرورة أن تتبع بعضها كما وقد تصل الطرود إلى الهدف بتسلسل غير التسلسل الذي أرسلت به.وفي مثالنا هذا فان العقدة الأخيرة والتي تتصل مع المحطة الهدف تقوم بإعادة ترتيب الطرود حسب التسلسل الصحيح .وفي بعض شبكات </a:t>
            </a:r>
            <a:r>
              <a:rPr lang="ar-SY" dirty="0" err="1" smtClean="0"/>
              <a:t>ال</a:t>
            </a:r>
            <a:r>
              <a:rPr lang="en-US" dirty="0" smtClean="0"/>
              <a:t>datagram</a:t>
            </a:r>
            <a:r>
              <a:rPr lang="ar-SY" dirty="0" smtClean="0"/>
              <a:t> قد تكون عملية إعادة ترتيب الطرود من مهام المحطة المستقبلة وليس العقدة المتصلة مع المحطة. وعملية كشف ضياع طرد ما وتامين طريقة لاستعادته هي مهمة من مهام المحطة الهدف أو العقدة التي تتصل معها المحطة الهدف.</a:t>
            </a:r>
            <a:endParaRPr lang="en-US" dirty="0" smtClean="0"/>
          </a:p>
          <a:p>
            <a:r>
              <a:rPr lang="ar-SY" dirty="0" smtClean="0"/>
              <a:t> </a:t>
            </a:r>
            <a:endParaRPr lang="en-US" dirty="0" smtClean="0"/>
          </a:p>
          <a:p>
            <a:endParaRPr lang="ar-SA"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42" name="Picture 2" descr="scan002"/>
          <p:cNvPicPr>
            <a:picLocks noChangeAspect="1" noChangeArrowheads="1"/>
          </p:cNvPicPr>
          <p:nvPr/>
        </p:nvPicPr>
        <p:blipFill>
          <a:blip r:embed="rId2" cstate="print"/>
          <a:srcRect/>
          <a:stretch>
            <a:fillRect/>
          </a:stretch>
        </p:blipFill>
        <p:spPr bwMode="auto">
          <a:xfrm>
            <a:off x="-214346" y="428604"/>
            <a:ext cx="9144064" cy="6429396"/>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Y" dirty="0" smtClean="0">
                <a:solidFill>
                  <a:srgbClr val="FF0000"/>
                </a:solidFill>
              </a:rPr>
              <a:t>طريقة الدارات الوهمية </a:t>
            </a:r>
            <a:r>
              <a:rPr lang="en-US" dirty="0" smtClean="0"/>
              <a:t>virtual circuits</a:t>
            </a:r>
            <a:endParaRPr lang="ar-SA" dirty="0"/>
          </a:p>
        </p:txBody>
      </p:sp>
      <p:sp>
        <p:nvSpPr>
          <p:cNvPr id="3" name="عنصر نائب للمحتوى 2"/>
          <p:cNvSpPr>
            <a:spLocks noGrp="1"/>
          </p:cNvSpPr>
          <p:nvPr>
            <p:ph idx="1"/>
          </p:nvPr>
        </p:nvSpPr>
        <p:spPr/>
        <p:txBody>
          <a:bodyPr>
            <a:normAutofit lnSpcReduction="10000"/>
          </a:bodyPr>
          <a:lstStyle/>
          <a:p>
            <a:r>
              <a:rPr lang="ar-SY" dirty="0" smtClean="0"/>
              <a:t>في طريقة الدارات الوهمية يتم إنشاء طريق بين المحطتين بشكل مسبق وقبل إرسال أي طرد .وهذا الطريق ليس طريق فيزيائي مخصص كما هو الحال في تقنية تبديل </a:t>
            </a:r>
            <a:r>
              <a:rPr lang="ar-SY" dirty="0" err="1" smtClean="0"/>
              <a:t>الدارات</a:t>
            </a:r>
            <a:r>
              <a:rPr lang="ar-SY" dirty="0" smtClean="0"/>
              <a:t> وإنما </a:t>
            </a:r>
            <a:r>
              <a:rPr lang="ar-SY" b="1" dirty="0" smtClean="0"/>
              <a:t>طريق منطقي </a:t>
            </a:r>
            <a:r>
              <a:rPr lang="ar-SY" dirty="0" smtClean="0"/>
              <a:t>يختلف عن الطريق الفيزيائي </a:t>
            </a:r>
            <a:r>
              <a:rPr lang="ar-SY" b="1" dirty="0" smtClean="0"/>
              <a:t>بأنه غير مخصص فقط لمحطتين وإنما يمكن استخدام أي جزء منه وبأي وقت من اجل اتصال محطة ما بمحطة أخرى </a:t>
            </a:r>
            <a:r>
              <a:rPr lang="ar-SY" dirty="0" smtClean="0"/>
              <a:t>وكما هو موضح في الشكل التالي ما إن  يتم إنشاء الاتصال  بين جهازين حتى تبدأ الطرود بالتدفق ضمن هذا الخط أي أن جميع الطرود تسلك نفس الطريق من المصدر إلى الهدف وهذه ميزة مشابهة لتقنية تبديل الدارات.</a:t>
            </a:r>
            <a:endParaRPr lang="en-US" dirty="0" smtClean="0"/>
          </a:p>
          <a:p>
            <a:endParaRPr lang="ar-SA"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2" descr="scan002"/>
          <p:cNvPicPr>
            <a:picLocks noChangeAspect="1" noChangeArrowheads="1"/>
          </p:cNvPicPr>
          <p:nvPr/>
        </p:nvPicPr>
        <p:blipFill>
          <a:blip r:embed="rId2" cstate="print"/>
          <a:srcRect/>
          <a:stretch>
            <a:fillRect/>
          </a:stretch>
        </p:blipFill>
        <p:spPr bwMode="auto">
          <a:xfrm rot="5611011">
            <a:off x="1044939" y="-772804"/>
            <a:ext cx="6568660" cy="8685843"/>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Y" dirty="0" smtClean="0">
                <a:solidFill>
                  <a:srgbClr val="FF0000"/>
                </a:solidFill>
              </a:rPr>
              <a:t>معرف الاتصال</a:t>
            </a:r>
            <a:r>
              <a:rPr lang="ar-SY" dirty="0" smtClean="0"/>
              <a:t> </a:t>
            </a:r>
            <a:r>
              <a:rPr lang="en-US" dirty="0" smtClean="0"/>
              <a:t>communication identifier</a:t>
            </a:r>
            <a:endParaRPr lang="ar-SA" dirty="0"/>
          </a:p>
        </p:txBody>
      </p:sp>
      <p:sp>
        <p:nvSpPr>
          <p:cNvPr id="3" name="عنصر نائب للمحتوى 2"/>
          <p:cNvSpPr>
            <a:spLocks noGrp="1"/>
          </p:cNvSpPr>
          <p:nvPr>
            <p:ph idx="1"/>
          </p:nvPr>
        </p:nvSpPr>
        <p:spPr/>
        <p:txBody>
          <a:bodyPr>
            <a:normAutofit fontScale="62500" lnSpcReduction="20000"/>
          </a:bodyPr>
          <a:lstStyle/>
          <a:p>
            <a:r>
              <a:rPr lang="ar-SY" dirty="0" smtClean="0"/>
              <a:t>وبما أن الخط الفيزيائي الواحد يمكن أن يتضمن عدة طرق أو خطوط منطقية فيجب تمييز كل طرد برقم من اجل معرفة الطريق المنطقي التابع له هذا الطرد حيث يسمى هذا الرقم بمعرف الاتصال </a:t>
            </a:r>
            <a:r>
              <a:rPr lang="en-US" dirty="0" smtClean="0"/>
              <a:t>communication identifier</a:t>
            </a:r>
            <a:r>
              <a:rPr lang="ar-SY" dirty="0" smtClean="0"/>
              <a:t>وبكلام آخر يمكن القول انه من اجل تبادل المعطيات بين جهازين  يتم إنشاء طريق بين جهازين حيث يستعمل هذا الطريق لنقل الطرود بين الجهازين وإذا ما أراد جهازين آخرين ثالث ورابع تبادل المعطيات ، يتم إنشاء طريق بين هذين الجهازين لنقل الطرود حيث يمكن أن يكون جزء من الطريق الثاني عبارة عن جزء من الطريق الأول وبما أن هذا الجزء من الطريق يقوم بنقل نوعين من الطرود نوع تابع للجهازين الأول والثاني ونوع تابع للجهازين الثالث والرابع فيجب تمييز هذين النوعين بمعرف الاتصال الذي تختلف قيمته في النوع الأول عن النوع الثاني وهكذا عندما يريد الطرد الخروج من الطريق المشترك يتم توجيهه إلى الوجهة الصحيحة بالاعتماد على المعرف المذكور.</a:t>
            </a:r>
            <a:endParaRPr lang="en-US" dirty="0" smtClean="0"/>
          </a:p>
          <a:p>
            <a:r>
              <a:rPr lang="ar-SY" dirty="0" smtClean="0"/>
              <a:t>وهكذا </a:t>
            </a:r>
            <a:r>
              <a:rPr lang="ar-SY" b="1" dirty="0" smtClean="0"/>
              <a:t>يمكن أن نقول أن عملية التوجيه للطرود تتم عن طريق معرف الاتصال وليس باستخدام عنوان الهدف</a:t>
            </a:r>
            <a:r>
              <a:rPr lang="ar-SY" dirty="0" smtClean="0"/>
              <a:t> والتوجيه عن طريق معرف الاتصال يعتبر ابسط واقل تعقيدا من التوجيه عن طريق عنوان الهدف لأنه يعتمد فقط على رقم وليس على عنوان وكل عقدة لا تكون بحاجة لاتخاذ قرار من اجل توجيه كل طرد وإنما يتم اتخاذ هذا القرار مرة واحدة من اجل الطرد الأول فقط وتقوم باقي الطرود بسلوك الطريق نفسه الذي سلكه الطرد الأول وهذا يوفر من الوقت اللازم لنقل الطرود </a:t>
            </a:r>
            <a:endParaRPr lang="ar-SA"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Y" dirty="0" smtClean="0">
                <a:solidFill>
                  <a:srgbClr val="FF0000"/>
                </a:solidFill>
              </a:rPr>
              <a:t>ميزات </a:t>
            </a:r>
            <a:r>
              <a:rPr lang="en-US" b="1" dirty="0">
                <a:solidFill>
                  <a:srgbClr val="FF0000"/>
                </a:solidFill>
              </a:rPr>
              <a:t>Packet-Switching </a:t>
            </a:r>
            <a:endParaRPr lang="ar-SA" dirty="0">
              <a:solidFill>
                <a:srgbClr val="FF0000"/>
              </a:solidFill>
            </a:endParaRPr>
          </a:p>
        </p:txBody>
      </p:sp>
      <p:sp>
        <p:nvSpPr>
          <p:cNvPr id="3" name="عنصر نائب للمحتوى 2"/>
          <p:cNvSpPr>
            <a:spLocks noGrp="1"/>
          </p:cNvSpPr>
          <p:nvPr>
            <p:ph idx="1"/>
          </p:nvPr>
        </p:nvSpPr>
        <p:spPr/>
        <p:txBody>
          <a:bodyPr/>
          <a:lstStyle/>
          <a:p>
            <a:r>
              <a:rPr lang="ar-SA" b="1" dirty="0"/>
              <a:t>1- أنه ليس على الجهازين المرسل </a:t>
            </a:r>
            <a:r>
              <a:rPr lang="ar-SA" b="1" dirty="0" err="1"/>
              <a:t>و</a:t>
            </a:r>
            <a:r>
              <a:rPr lang="ar-SA" b="1" dirty="0"/>
              <a:t> المستقبل استخدام نفس السرعة </a:t>
            </a:r>
            <a:r>
              <a:rPr lang="ar-SA" b="1" dirty="0" err="1"/>
              <a:t>و</a:t>
            </a:r>
            <a:r>
              <a:rPr lang="ar-SA" b="1" dirty="0"/>
              <a:t> البروتوكولات ليتصلا معا. </a:t>
            </a:r>
            <a:endParaRPr lang="en-US" dirty="0"/>
          </a:p>
          <a:p>
            <a:r>
              <a:rPr lang="ar-SA" b="1" dirty="0"/>
              <a:t>2- بما أن حجم الحزم صغير فعند حدوث مشكلة ما فإن إعادة إرسال الحزمة أسهل بكثير من إعادة إرسال رسالة بأكملها. </a:t>
            </a:r>
            <a:endParaRPr lang="en-US" dirty="0"/>
          </a:p>
          <a:p>
            <a:r>
              <a:rPr lang="ar-SA" b="1" dirty="0"/>
              <a:t>3- الحزم تشغل المسارات أو نقاط التبديل لفترة زمنية قصيرة نظرا لصغر حجم هذه الحزم. </a:t>
            </a:r>
            <a:endParaRPr lang="en-US" dirty="0"/>
          </a:p>
          <a:p>
            <a:endParaRPr lang="ar-SA"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b="1" dirty="0">
                <a:solidFill>
                  <a:srgbClr val="FF0000"/>
                </a:solidFill>
              </a:rPr>
              <a:t>الأمور التي يجب </a:t>
            </a:r>
            <a:r>
              <a:rPr lang="ar-SA" b="1" dirty="0" smtClean="0">
                <a:solidFill>
                  <a:srgbClr val="FF0000"/>
                </a:solidFill>
              </a:rPr>
              <a:t>الاتفاق عليها</a:t>
            </a:r>
            <a:r>
              <a:rPr lang="ar-SY" b="1" dirty="0" smtClean="0">
                <a:solidFill>
                  <a:srgbClr val="FF0000"/>
                </a:solidFill>
              </a:rPr>
              <a:t> قبل الإرسال</a:t>
            </a:r>
            <a:endParaRPr lang="ar-SA" dirty="0">
              <a:solidFill>
                <a:srgbClr val="FF0000"/>
              </a:solidFill>
            </a:endParaRPr>
          </a:p>
        </p:txBody>
      </p:sp>
      <p:sp>
        <p:nvSpPr>
          <p:cNvPr id="3" name="عنصر نائب للمحتوى 2"/>
          <p:cNvSpPr>
            <a:spLocks noGrp="1"/>
          </p:cNvSpPr>
          <p:nvPr>
            <p:ph idx="1"/>
          </p:nvPr>
        </p:nvSpPr>
        <p:spPr/>
        <p:txBody>
          <a:bodyPr/>
          <a:lstStyle/>
          <a:p>
            <a:r>
              <a:rPr lang="ar-SA" b="1" dirty="0"/>
              <a:t>1- الحجم الأقصى للرسالة التي يتم تقسيمها </a:t>
            </a:r>
            <a:r>
              <a:rPr lang="ar-SA" b="1" dirty="0" smtClean="0"/>
              <a:t>إلى </a:t>
            </a:r>
            <a:r>
              <a:rPr lang="ar-SA" b="1" dirty="0"/>
              <a:t>حزم. </a:t>
            </a:r>
            <a:endParaRPr lang="en-US" dirty="0"/>
          </a:p>
          <a:p>
            <a:r>
              <a:rPr lang="ar-SA" b="1" dirty="0"/>
              <a:t>2- المسار الذي ستسلكه حزم البيانات. </a:t>
            </a:r>
            <a:endParaRPr lang="en-US" dirty="0"/>
          </a:p>
          <a:p>
            <a:r>
              <a:rPr lang="ar-SA" b="1" dirty="0"/>
              <a:t>3- معلومات التحكم بتدفق البيانات </a:t>
            </a:r>
            <a:r>
              <a:rPr lang="ar-SA" b="1" dirty="0" err="1"/>
              <a:t>و</a:t>
            </a:r>
            <a:r>
              <a:rPr lang="ar-SA" b="1" dirty="0"/>
              <a:t> معالجة الأخطاء. </a:t>
            </a:r>
            <a:endParaRPr lang="en-US" dirty="0"/>
          </a:p>
          <a:p>
            <a:endParaRPr lang="ar-SA"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Y" b="1" dirty="0" smtClean="0">
                <a:solidFill>
                  <a:srgbClr val="FF0000"/>
                </a:solidFill>
              </a:rPr>
              <a:t>الشبكات ذات نمط النقل غير المتزامن</a:t>
            </a:r>
            <a:r>
              <a:rPr lang="en-US" b="1" dirty="0" smtClean="0"/>
              <a:t>	ATM  Networks</a:t>
            </a:r>
            <a:r>
              <a:rPr lang="en-US" dirty="0" smtClean="0"/>
              <a:t/>
            </a:r>
            <a:br>
              <a:rPr lang="en-US" dirty="0" smtClean="0"/>
            </a:br>
            <a:endParaRPr lang="ar-SA" dirty="0"/>
          </a:p>
        </p:txBody>
      </p:sp>
      <p:sp>
        <p:nvSpPr>
          <p:cNvPr id="3" name="عنصر نائب للمحتوى 2"/>
          <p:cNvSpPr>
            <a:spLocks noGrp="1"/>
          </p:cNvSpPr>
          <p:nvPr>
            <p:ph idx="1"/>
          </p:nvPr>
        </p:nvSpPr>
        <p:spPr/>
        <p:txBody>
          <a:bodyPr>
            <a:normAutofit fontScale="70000" lnSpcReduction="20000"/>
          </a:bodyPr>
          <a:lstStyle/>
          <a:p>
            <a:r>
              <a:rPr lang="ar-SY" dirty="0" smtClean="0"/>
              <a:t>توصف شبكة </a:t>
            </a:r>
            <a:r>
              <a:rPr lang="en-US" dirty="0" smtClean="0"/>
              <a:t> ATM</a:t>
            </a:r>
            <a:r>
              <a:rPr lang="ar-SY" dirty="0" smtClean="0"/>
              <a:t> بالشبكة الرقمية ذات الخدمات المتكاملة والعريضة الحزمة</a:t>
            </a:r>
            <a:endParaRPr lang="en-US" dirty="0" smtClean="0"/>
          </a:p>
          <a:p>
            <a:r>
              <a:rPr lang="ar-SY" dirty="0" smtClean="0"/>
              <a:t> </a:t>
            </a:r>
            <a:r>
              <a:rPr lang="en-US" dirty="0" smtClean="0"/>
              <a:t>Brood band ISDN(B-ISDN)</a:t>
            </a:r>
            <a:r>
              <a:rPr lang="ar-SY" dirty="0" smtClean="0"/>
              <a:t> .لأنها تعتبر تطوير لشبكة </a:t>
            </a:r>
            <a:r>
              <a:rPr lang="en-US" dirty="0" smtClean="0"/>
              <a:t>ISDN</a:t>
            </a:r>
            <a:r>
              <a:rPr lang="ar-SY" dirty="0" smtClean="0"/>
              <a:t> ،</a:t>
            </a:r>
            <a:r>
              <a:rPr lang="ar-SY" b="1" dirty="0" smtClean="0"/>
              <a:t>حيث تملك  معدل ثابت لنقل المعطيات فيها ،كذلك تسمح بنقل المعطيات بمعدل نقل متغير أيضا </a:t>
            </a:r>
            <a:r>
              <a:rPr lang="ar-SY" dirty="0" smtClean="0"/>
              <a:t>، كما وتسمح بتحديد معدل نقل المعطيات عبر </a:t>
            </a:r>
            <a:r>
              <a:rPr lang="ar-SY" dirty="0" err="1" smtClean="0"/>
              <a:t>أقنية</a:t>
            </a:r>
            <a:r>
              <a:rPr lang="ar-SY" dirty="0" smtClean="0"/>
              <a:t> افتراضية حال نشوء تلك القنوات فيما إذا تطلب الأمر معدل ثابت للنقل ، وقد أمكن تثبيت معدل النقل في شبكات </a:t>
            </a:r>
            <a:r>
              <a:rPr lang="en-US" dirty="0" smtClean="0"/>
              <a:t>ATM</a:t>
            </a:r>
            <a:r>
              <a:rPr lang="ar-SY" dirty="0" smtClean="0"/>
              <a:t> على الرغم </a:t>
            </a:r>
            <a:r>
              <a:rPr lang="ar-SY" b="1" dirty="0" smtClean="0"/>
              <a:t>من استخدام تقنية تبديل الطرود فيها عن طريق استخدام طرود صغيرة وثابتة الحجم تسمى خلايا لنقل المعطيات </a:t>
            </a:r>
            <a:endParaRPr lang="en-US" b="1" dirty="0" smtClean="0"/>
          </a:p>
          <a:p>
            <a:r>
              <a:rPr lang="ar-SY" dirty="0" smtClean="0"/>
              <a:t>كما تسمى شبكة </a:t>
            </a:r>
            <a:r>
              <a:rPr lang="en-US" dirty="0" smtClean="0"/>
              <a:t>ATM</a:t>
            </a:r>
            <a:r>
              <a:rPr lang="ar-SY" dirty="0" smtClean="0"/>
              <a:t> بشبكة </a:t>
            </a:r>
            <a:r>
              <a:rPr lang="en-US" dirty="0" smtClean="0"/>
              <a:t>Cell Relay</a:t>
            </a:r>
            <a:r>
              <a:rPr lang="ar-SY" dirty="0" smtClean="0"/>
              <a:t> لأنها تعتبر تطوير لشبكة </a:t>
            </a:r>
            <a:r>
              <a:rPr lang="en-US" dirty="0" smtClean="0"/>
              <a:t>Frame Relay</a:t>
            </a:r>
            <a:r>
              <a:rPr lang="ar-SY" dirty="0" smtClean="0"/>
              <a:t> فكلا النوعين يستخدمان </a:t>
            </a:r>
            <a:r>
              <a:rPr lang="ar-SY" dirty="0" err="1" smtClean="0"/>
              <a:t>ترويسات</a:t>
            </a:r>
            <a:r>
              <a:rPr lang="ar-SY" dirty="0" smtClean="0"/>
              <a:t> </a:t>
            </a:r>
            <a:r>
              <a:rPr lang="en-US" dirty="0" smtClean="0"/>
              <a:t>overheads</a:t>
            </a:r>
            <a:r>
              <a:rPr lang="ar-SY" dirty="0" smtClean="0"/>
              <a:t> ومعلومات تحكم بالأخطاء بشكل أصغري ،وذلك بالاعتماد على </a:t>
            </a:r>
            <a:r>
              <a:rPr lang="ar-SY" dirty="0" err="1" smtClean="0"/>
              <a:t>الوثوقية</a:t>
            </a:r>
            <a:r>
              <a:rPr lang="ar-SY" dirty="0" smtClean="0"/>
              <a:t> الجيدة لخطوط النقل وخاصة الألياف الضوئية منها ،وذكاء أنظمة النهاية </a:t>
            </a:r>
            <a:r>
              <a:rPr lang="en-US" dirty="0" smtClean="0"/>
              <a:t>end systems</a:t>
            </a:r>
            <a:r>
              <a:rPr lang="ar-SY" dirty="0" smtClean="0"/>
              <a:t> لكشف أي خطأ يمكن حدوثه ،وكما هو الحال في </a:t>
            </a:r>
            <a:r>
              <a:rPr lang="en-US" dirty="0" smtClean="0"/>
              <a:t>Frame Relay</a:t>
            </a:r>
            <a:r>
              <a:rPr lang="ar-SY" dirty="0" smtClean="0"/>
              <a:t> تسمح </a:t>
            </a:r>
            <a:r>
              <a:rPr lang="en-US" dirty="0" smtClean="0"/>
              <a:t>ATM</a:t>
            </a:r>
            <a:r>
              <a:rPr lang="ar-SY" dirty="0" smtClean="0"/>
              <a:t> بوجود عدة قنوات وهمية داخل قناة فيزيائية واحدة ، ولكن </a:t>
            </a:r>
            <a:r>
              <a:rPr lang="ar-SY" b="1" dirty="0" smtClean="0"/>
              <a:t>الفرق بين التقنيتين هو استخدام  </a:t>
            </a:r>
            <a:r>
              <a:rPr lang="en-US" b="1" dirty="0" smtClean="0"/>
              <a:t>Frame Relay</a:t>
            </a:r>
            <a:r>
              <a:rPr lang="ar-SY" b="1" dirty="0" smtClean="0"/>
              <a:t> طرود ذات حجم متغير وكبير نسبيا مقارنة مع طرود (خلايا) </a:t>
            </a:r>
            <a:r>
              <a:rPr lang="en-US" b="1" dirty="0" smtClean="0"/>
              <a:t>ATM </a:t>
            </a:r>
            <a:r>
              <a:rPr lang="ar-SY" b="1" dirty="0" smtClean="0"/>
              <a:t>ذات الحجم الثابت والصغير نسبيا </a:t>
            </a:r>
            <a:endParaRPr lang="ar-SA" b="1"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Y" dirty="0" smtClean="0">
                <a:solidFill>
                  <a:srgbClr val="FF0000"/>
                </a:solidFill>
              </a:rPr>
              <a:t>استخدام</a:t>
            </a:r>
            <a:r>
              <a:rPr lang="en-US" dirty="0" smtClean="0">
                <a:solidFill>
                  <a:srgbClr val="FF0000"/>
                </a:solidFill>
              </a:rPr>
              <a:t> ATM</a:t>
            </a:r>
            <a:r>
              <a:rPr lang="ar-SY" dirty="0" smtClean="0">
                <a:solidFill>
                  <a:srgbClr val="FF0000"/>
                </a:solidFill>
              </a:rPr>
              <a:t> في الشبكات المحلية </a:t>
            </a:r>
            <a:endParaRPr lang="ar-SA" dirty="0">
              <a:solidFill>
                <a:srgbClr val="FF0000"/>
              </a:solidFill>
            </a:endParaRPr>
          </a:p>
        </p:txBody>
      </p:sp>
      <p:sp>
        <p:nvSpPr>
          <p:cNvPr id="3" name="عنصر نائب للمحتوى 2"/>
          <p:cNvSpPr>
            <a:spLocks noGrp="1"/>
          </p:cNvSpPr>
          <p:nvPr>
            <p:ph idx="1"/>
          </p:nvPr>
        </p:nvSpPr>
        <p:spPr/>
        <p:txBody>
          <a:bodyPr>
            <a:normAutofit fontScale="92500" lnSpcReduction="10000"/>
          </a:bodyPr>
          <a:lstStyle/>
          <a:p>
            <a:r>
              <a:rPr lang="ar-SY" dirty="0" smtClean="0"/>
              <a:t>يمكن استخدام تقنية </a:t>
            </a:r>
            <a:r>
              <a:rPr lang="en-US" dirty="0" smtClean="0"/>
              <a:t>ATM</a:t>
            </a:r>
            <a:r>
              <a:rPr lang="ar-SY" dirty="0" smtClean="0"/>
              <a:t> في الشبكات المحلية ، حيث يزود كل حاسب بخط اتصال خاص  يربطه مع أحد مبدلات شبكة </a:t>
            </a:r>
            <a:r>
              <a:rPr lang="en-US" dirty="0" smtClean="0"/>
              <a:t>ATM</a:t>
            </a:r>
            <a:r>
              <a:rPr lang="ar-SY" dirty="0" smtClean="0"/>
              <a:t> ،ومنه نلاحظ </a:t>
            </a:r>
            <a:r>
              <a:rPr lang="ar-SY" b="1" dirty="0" smtClean="0"/>
              <a:t>أن إضافة حواسيب إلى شبكة </a:t>
            </a:r>
            <a:r>
              <a:rPr lang="en-US" b="1" dirty="0" smtClean="0"/>
              <a:t>ATM</a:t>
            </a:r>
            <a:r>
              <a:rPr lang="ar-SY" b="1" dirty="0" smtClean="0"/>
              <a:t> لا يؤثر على معدل النقل الفعلي لبقية أعضاء (أجهزة) الشبكة </a:t>
            </a:r>
            <a:r>
              <a:rPr lang="ar-SY" dirty="0" smtClean="0"/>
              <a:t>أي أنه لا يتم تقاسم عرض الحزمة المتوفر لأنه في الأساس يوجد لكل حاسب خط نفل خاص </a:t>
            </a:r>
            <a:r>
              <a:rPr lang="ar-SY" dirty="0" err="1" smtClean="0"/>
              <a:t>به</a:t>
            </a:r>
            <a:r>
              <a:rPr lang="ar-SY" dirty="0" smtClean="0"/>
              <a:t> يربطه مع أحد مبدلات </a:t>
            </a:r>
            <a:r>
              <a:rPr lang="en-US" dirty="0" smtClean="0"/>
              <a:t>ATM</a:t>
            </a:r>
            <a:r>
              <a:rPr lang="ar-SY" dirty="0" smtClean="0"/>
              <a:t> مباشرة ،وعليه نقول أن توسيع شبكة </a:t>
            </a:r>
            <a:r>
              <a:rPr lang="en-US" dirty="0" smtClean="0"/>
              <a:t>ATM</a:t>
            </a:r>
            <a:r>
              <a:rPr lang="ar-SY" dirty="0" smtClean="0"/>
              <a:t> يتم بسهولة مطلقة مهما كان عدد الحواسيب المراد ربطها ،وذلك عن طريق إضافة المبدلات إلى الشبكة والتي تتصل فيما بينها وكما وتتصل مع حواسيب المستخدمين بطريقة ما</a:t>
            </a:r>
            <a:endParaRPr lang="ar-S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4294967295"/>
          </p:nvPr>
        </p:nvSpPr>
        <p:spPr>
          <a:xfrm>
            <a:off x="0" y="1600200"/>
            <a:ext cx="8229600" cy="4525963"/>
          </a:xfrm>
        </p:spPr>
        <p:txBody>
          <a:bodyPr>
            <a:normAutofit/>
          </a:bodyPr>
          <a:lstStyle/>
          <a:p>
            <a:r>
              <a:rPr lang="ar-SY" dirty="0" smtClean="0"/>
              <a:t>نستطيع القول إن هناك تقنيتين </a:t>
            </a:r>
            <a:r>
              <a:rPr lang="ar-SY" dirty="0" err="1" smtClean="0"/>
              <a:t>اساسيتن</a:t>
            </a:r>
            <a:r>
              <a:rPr lang="ar-SY" dirty="0" smtClean="0"/>
              <a:t> ومتناقضتين لنقل المعطيات عبر هذه الشبكة وهما تبديل الدارات </a:t>
            </a:r>
            <a:r>
              <a:rPr lang="en-US" dirty="0" smtClean="0"/>
              <a:t>CIRCUIT SWICHING </a:t>
            </a:r>
            <a:r>
              <a:rPr lang="ar-SY" dirty="0" smtClean="0"/>
              <a:t>وتبديل الطرود</a:t>
            </a:r>
            <a:r>
              <a:rPr lang="en-US" dirty="0" smtClean="0"/>
              <a:t>PACKET SWICHING</a:t>
            </a:r>
            <a:r>
              <a:rPr lang="ar-SY" dirty="0" smtClean="0"/>
              <a:t>وتقنيات تمزج بين هذين التقنيتين وتعتبر هي التقنيات الأحدث ونلاحظ من الشكل أن تقنية تبديل الطرود هي الأكثر تعقيدا وتقنية تبديل الدارات هي الأبسط وبين التقنيتين تقع باقي التقنيات </a:t>
            </a:r>
            <a:endParaRPr lang="en-US" dirty="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Y" dirty="0" smtClean="0">
                <a:solidFill>
                  <a:srgbClr val="FF0000"/>
                </a:solidFill>
              </a:rPr>
              <a:t>ميزات </a:t>
            </a:r>
            <a:r>
              <a:rPr lang="en-US" dirty="0" smtClean="0">
                <a:solidFill>
                  <a:srgbClr val="FF0000"/>
                </a:solidFill>
              </a:rPr>
              <a:t>ATM</a:t>
            </a:r>
            <a:endParaRPr lang="ar-SA" dirty="0">
              <a:solidFill>
                <a:srgbClr val="FF0000"/>
              </a:solidFill>
            </a:endParaRPr>
          </a:p>
        </p:txBody>
      </p:sp>
      <p:sp>
        <p:nvSpPr>
          <p:cNvPr id="3" name="عنصر نائب للمحتوى 2"/>
          <p:cNvSpPr>
            <a:spLocks noGrp="1"/>
          </p:cNvSpPr>
          <p:nvPr>
            <p:ph idx="1"/>
          </p:nvPr>
        </p:nvSpPr>
        <p:spPr/>
        <p:txBody>
          <a:bodyPr>
            <a:normAutofit fontScale="85000" lnSpcReduction="10000"/>
          </a:bodyPr>
          <a:lstStyle/>
          <a:p>
            <a:pPr lvl="0"/>
            <a:r>
              <a:rPr lang="ar-SY" b="1" dirty="0" smtClean="0"/>
              <a:t>يمكن إضافة أي عدد من الأجهزة لشبكة </a:t>
            </a:r>
            <a:r>
              <a:rPr lang="en-US" b="1" dirty="0" smtClean="0"/>
              <a:t>ATM</a:t>
            </a:r>
            <a:r>
              <a:rPr lang="ar-SY" b="1" dirty="0" smtClean="0"/>
              <a:t> دون وجود أي عائق </a:t>
            </a:r>
            <a:r>
              <a:rPr lang="ar-SY" dirty="0" smtClean="0"/>
              <a:t>مثل انخفاض معد النقل الفعلي ، وأما معدل النقل بين المحطات فيبلغ </a:t>
            </a:r>
            <a:r>
              <a:rPr lang="en-US" dirty="0" smtClean="0"/>
              <a:t>155 Mbps</a:t>
            </a:r>
            <a:r>
              <a:rPr lang="ar-SY" dirty="0" smtClean="0"/>
              <a:t> ،ومع زيادة الطلب على </a:t>
            </a:r>
            <a:r>
              <a:rPr lang="en-US" dirty="0" smtClean="0"/>
              <a:t>ATM</a:t>
            </a:r>
            <a:r>
              <a:rPr lang="ar-SY" dirty="0" smtClean="0"/>
              <a:t> وانخفاض كلفتها أصبح بالإمكان الحصول على سرعات أكبر </a:t>
            </a:r>
            <a:r>
              <a:rPr lang="en-US" dirty="0" smtClean="0"/>
              <a:t>622 Mbps</a:t>
            </a:r>
            <a:r>
              <a:rPr lang="ar-SY" dirty="0" smtClean="0"/>
              <a:t> أو </a:t>
            </a:r>
            <a:r>
              <a:rPr lang="en-US" dirty="0" smtClean="0"/>
              <a:t>2.5 </a:t>
            </a:r>
            <a:r>
              <a:rPr lang="en-US" dirty="0" err="1" smtClean="0"/>
              <a:t>Gbps</a:t>
            </a:r>
            <a:r>
              <a:rPr lang="ar-SY" dirty="0" smtClean="0"/>
              <a:t> مثلا.</a:t>
            </a:r>
            <a:endParaRPr lang="en-US" dirty="0" smtClean="0"/>
          </a:p>
          <a:p>
            <a:r>
              <a:rPr lang="ar-SY" b="1" dirty="0" smtClean="0"/>
              <a:t>تستخدم تقنية </a:t>
            </a:r>
            <a:r>
              <a:rPr lang="en-US" b="1" dirty="0" smtClean="0"/>
              <a:t>ATM</a:t>
            </a:r>
            <a:r>
              <a:rPr lang="ar-SY" b="1" dirty="0" smtClean="0"/>
              <a:t> في الشبكات المحلية </a:t>
            </a:r>
            <a:r>
              <a:rPr lang="en-US" b="1" dirty="0" smtClean="0"/>
              <a:t>LANs</a:t>
            </a:r>
            <a:r>
              <a:rPr lang="ar-SY" b="1" dirty="0" smtClean="0"/>
              <a:t> والشبكات الواسعة</a:t>
            </a:r>
            <a:r>
              <a:rPr lang="en-US" b="1" dirty="0" smtClean="0"/>
              <a:t> </a:t>
            </a:r>
            <a:r>
              <a:rPr lang="en-US" dirty="0" smtClean="0"/>
              <a:t>WANs</a:t>
            </a:r>
            <a:r>
              <a:rPr lang="ar-SY" dirty="0" smtClean="0"/>
              <a:t> ، وبهذا زال الحاجز بين هذين النوعين من الشبكات ، فبعد أن كان الطرد بحاجة لبروتوكول ما لنقله ضمن </a:t>
            </a:r>
            <a:r>
              <a:rPr lang="en-US" dirty="0" smtClean="0"/>
              <a:t>LAN</a:t>
            </a:r>
            <a:r>
              <a:rPr lang="ar-SY" dirty="0" smtClean="0"/>
              <a:t> (</a:t>
            </a:r>
            <a:r>
              <a:rPr lang="en-US" dirty="0" smtClean="0"/>
              <a:t>Ethernet</a:t>
            </a:r>
            <a:r>
              <a:rPr lang="ar-SY" dirty="0" smtClean="0"/>
              <a:t> مثلا) وبروتوكول آخر لنقل هذا الطرد عند الحاجة عبر </a:t>
            </a:r>
            <a:r>
              <a:rPr lang="en-US" dirty="0" smtClean="0"/>
              <a:t>WAN</a:t>
            </a:r>
            <a:r>
              <a:rPr lang="ar-SY" dirty="0" smtClean="0"/>
              <a:t> (</a:t>
            </a:r>
            <a:r>
              <a:rPr lang="en-US" dirty="0" smtClean="0"/>
              <a:t>Frame Relay </a:t>
            </a:r>
            <a:r>
              <a:rPr lang="ar-SY" dirty="0" smtClean="0"/>
              <a:t> مثلا) ،أصبح بالإمكان استخدام تقنية واحدة هي </a:t>
            </a:r>
            <a:r>
              <a:rPr lang="en-US" dirty="0" smtClean="0"/>
              <a:t>ATM</a:t>
            </a:r>
            <a:r>
              <a:rPr lang="ar-SY" dirty="0" smtClean="0"/>
              <a:t> لنقل المعلومات في </a:t>
            </a:r>
            <a:r>
              <a:rPr lang="en-US" dirty="0" smtClean="0"/>
              <a:t>LAN</a:t>
            </a:r>
            <a:r>
              <a:rPr lang="ar-SY" dirty="0" smtClean="0"/>
              <a:t> و</a:t>
            </a:r>
            <a:r>
              <a:rPr lang="en-US" dirty="0" smtClean="0"/>
              <a:t>WAN</a:t>
            </a:r>
            <a:r>
              <a:rPr lang="ar-SY" dirty="0" smtClean="0"/>
              <a:t> على حد سواء</a:t>
            </a:r>
            <a:endParaRPr lang="ar-SA"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Y" b="1" dirty="0" smtClean="0"/>
              <a:t>شبكات </a:t>
            </a:r>
            <a:r>
              <a:rPr lang="en-US" b="1" dirty="0" smtClean="0"/>
              <a:t>ATM</a:t>
            </a:r>
            <a:r>
              <a:rPr lang="ar-SY" b="1" dirty="0" smtClean="0"/>
              <a:t> هي شبكات موجهة الوصل على الأغلب </a:t>
            </a:r>
            <a:r>
              <a:rPr lang="en-US" b="1" dirty="0" smtClean="0"/>
              <a:t>Connection-Oriented</a:t>
            </a:r>
            <a:r>
              <a:rPr lang="ar-SY" b="1" dirty="0" smtClean="0"/>
              <a:t> ، مع إمكانية تقديم </a:t>
            </a:r>
            <a:r>
              <a:rPr lang="en-US" b="1" dirty="0" smtClean="0"/>
              <a:t>ATM</a:t>
            </a:r>
            <a:r>
              <a:rPr lang="ar-SY" b="1" dirty="0" smtClean="0"/>
              <a:t> الخدمة عديمة الوصل </a:t>
            </a:r>
            <a:r>
              <a:rPr lang="en-US" b="1" dirty="0" smtClean="0"/>
              <a:t>Connectionless-Service</a:t>
            </a:r>
            <a:r>
              <a:rPr lang="ar-SY" b="1" dirty="0" smtClean="0"/>
              <a:t> نظريا </a:t>
            </a:r>
            <a:r>
              <a:rPr lang="ar-SY" dirty="0" smtClean="0"/>
              <a:t>، وعندما تقدم </a:t>
            </a:r>
            <a:r>
              <a:rPr lang="en-US" dirty="0" smtClean="0"/>
              <a:t>ATM</a:t>
            </a:r>
            <a:r>
              <a:rPr lang="ar-SY" dirty="0" smtClean="0"/>
              <a:t> الخدمة موجهة الوصل فهذا يعني أن عملية الاتصال تتطلب أولا إرسال رسالة لإنشاء الاتصال ، وبعد ذلك يتم إرسال الخلايا بشكل متتالي لتسلك الخلايا نفس الطريق الذي سلكته الرسالة الأولى إلى أن تصل إلى الهدف سلامة المعطيات غير مضمونة </a:t>
            </a:r>
            <a:r>
              <a:rPr lang="en-US" dirty="0" smtClean="0"/>
              <a:t>100% </a:t>
            </a:r>
            <a:endParaRPr lang="ar-SA"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Y" b="1" dirty="0" smtClean="0">
                <a:solidFill>
                  <a:srgbClr val="FF0000"/>
                </a:solidFill>
              </a:rPr>
              <a:t>خلايا</a:t>
            </a:r>
            <a:r>
              <a:rPr lang="ar-SY" b="1" dirty="0" smtClean="0"/>
              <a:t> </a:t>
            </a:r>
            <a:r>
              <a:rPr lang="en-US" b="1" dirty="0" smtClean="0"/>
              <a:t>ATM Cells      </a:t>
            </a:r>
            <a:r>
              <a:rPr lang="en-US" b="1" dirty="0" smtClean="0">
                <a:solidFill>
                  <a:srgbClr val="FF0000"/>
                </a:solidFill>
              </a:rPr>
              <a:t>ATM</a:t>
            </a:r>
            <a:endParaRPr lang="ar-SA" dirty="0">
              <a:solidFill>
                <a:srgbClr val="FF0000"/>
              </a:solidFill>
            </a:endParaRPr>
          </a:p>
        </p:txBody>
      </p:sp>
      <p:sp>
        <p:nvSpPr>
          <p:cNvPr id="3" name="عنصر نائب للمحتوى 2"/>
          <p:cNvSpPr>
            <a:spLocks noGrp="1"/>
          </p:cNvSpPr>
          <p:nvPr>
            <p:ph idx="1"/>
          </p:nvPr>
        </p:nvSpPr>
        <p:spPr/>
        <p:txBody>
          <a:bodyPr>
            <a:normAutofit fontScale="92500" lnSpcReduction="20000"/>
          </a:bodyPr>
          <a:lstStyle/>
          <a:p>
            <a:r>
              <a:rPr lang="ar-SY" dirty="0" smtClean="0"/>
              <a:t>يستخدم نظام النقل غير المتزامن خلايا ثابتة الحجم تتألف من رأس طوله </a:t>
            </a:r>
            <a:r>
              <a:rPr lang="en-US" dirty="0" smtClean="0"/>
              <a:t>5</a:t>
            </a:r>
            <a:r>
              <a:rPr lang="ar-SA" dirty="0" smtClean="0"/>
              <a:t> بايت </a:t>
            </a:r>
            <a:r>
              <a:rPr lang="ar-SA" dirty="0" err="1" smtClean="0"/>
              <a:t>و</a:t>
            </a:r>
            <a:r>
              <a:rPr lang="ar-SA" dirty="0" smtClean="0"/>
              <a:t> حقل للمعلومات بطول</a:t>
            </a:r>
            <a:r>
              <a:rPr lang="en-US" dirty="0" smtClean="0"/>
              <a:t>48</a:t>
            </a:r>
            <a:r>
              <a:rPr lang="ar-SA" dirty="0" smtClean="0"/>
              <a:t> بايت , </a:t>
            </a:r>
            <a:r>
              <a:rPr lang="ar-SA" dirty="0" err="1" smtClean="0"/>
              <a:t>و</a:t>
            </a:r>
            <a:r>
              <a:rPr lang="ar-SA" dirty="0" smtClean="0"/>
              <a:t> في الحقيقة لا تكون جميع البيانات الموجودة في حقل المعلومات هي معلومات مستخدم , </a:t>
            </a:r>
            <a:r>
              <a:rPr lang="ar-SA" dirty="0" err="1" smtClean="0"/>
              <a:t>و</a:t>
            </a:r>
            <a:r>
              <a:rPr lang="ar-SA" dirty="0" smtClean="0"/>
              <a:t> إنما يكون جزء منها معلومات تحكم ,  فإذا وصلت خلية ذات أفضلية عليا إلى </a:t>
            </a:r>
            <a:r>
              <a:rPr lang="ar-SA" dirty="0" err="1" smtClean="0"/>
              <a:t>الرتل</a:t>
            </a:r>
            <a:r>
              <a:rPr lang="ar-SA" dirty="0" smtClean="0"/>
              <a:t> عند بدء إرسال خلية ما فان الخلية ذات الأفضلية تنتظر فقط الزمن اللازم لإرسال تلك الخلية الثانية , </a:t>
            </a:r>
            <a:r>
              <a:rPr lang="ar-SA" dirty="0" err="1" smtClean="0"/>
              <a:t>و</a:t>
            </a:r>
            <a:r>
              <a:rPr lang="ar-SA" dirty="0" smtClean="0"/>
              <a:t> ثانيها أنه يمكن تبادل الخلايا ذات الحجم الثابت بشكل أكثر مرونة </a:t>
            </a:r>
            <a:r>
              <a:rPr lang="ar-SA" dirty="0" err="1" smtClean="0"/>
              <a:t>و</a:t>
            </a:r>
            <a:r>
              <a:rPr lang="ar-SA" dirty="0" smtClean="0"/>
              <a:t> فعالية </a:t>
            </a:r>
            <a:r>
              <a:rPr lang="ar-SA" dirty="0" err="1" smtClean="0"/>
              <a:t>و</a:t>
            </a:r>
            <a:r>
              <a:rPr lang="ar-SA" dirty="0" smtClean="0"/>
              <a:t> بخاصة عند معدلات النقل العالية للمعلومات , </a:t>
            </a:r>
            <a:r>
              <a:rPr lang="ar-SA" dirty="0" err="1" smtClean="0"/>
              <a:t>و</a:t>
            </a:r>
            <a:r>
              <a:rPr lang="ar-SA" dirty="0" smtClean="0"/>
              <a:t> أيضا عند تثبيت حجم الخلايا من السهل إدارة عمليات إرسال </a:t>
            </a:r>
            <a:r>
              <a:rPr lang="ar-SA" dirty="0" err="1" smtClean="0"/>
              <a:t>و</a:t>
            </a:r>
            <a:r>
              <a:rPr lang="ar-SA" dirty="0" smtClean="0"/>
              <a:t> استقبال الخلايا عبر الكيان الصلب كما سنرى في بند خوارزمية الدلو </a:t>
            </a:r>
            <a:r>
              <a:rPr lang="ar-SA" dirty="0" err="1" smtClean="0"/>
              <a:t>الراشح</a:t>
            </a:r>
            <a:r>
              <a:rPr lang="ar-SA" dirty="0" smtClean="0"/>
              <a:t> ل </a:t>
            </a:r>
            <a:r>
              <a:rPr lang="en-US" dirty="0" smtClean="0"/>
              <a:t>ATM</a:t>
            </a:r>
          </a:p>
          <a:p>
            <a:endParaRPr lang="ar-S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scan002"/>
          <p:cNvPicPr>
            <a:picLocks noChangeAspect="1" noChangeArrowheads="1"/>
          </p:cNvPicPr>
          <p:nvPr/>
        </p:nvPicPr>
        <p:blipFill>
          <a:blip r:embed="rId2" cstate="print"/>
          <a:srcRect/>
          <a:stretch>
            <a:fillRect/>
          </a:stretch>
        </p:blipFill>
        <p:spPr bwMode="auto">
          <a:xfrm>
            <a:off x="500034" y="1571612"/>
            <a:ext cx="8286808" cy="5286388"/>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b="1" i="1" dirty="0">
                <a:solidFill>
                  <a:srgbClr val="FF0000"/>
                </a:solidFill>
              </a:rPr>
              <a:t>ثالثا: دوائر التبديل </a:t>
            </a:r>
            <a:r>
              <a:rPr lang="en-US" b="1" i="1" dirty="0"/>
              <a:t/>
            </a:r>
            <a:br>
              <a:rPr lang="en-US" b="1" i="1" dirty="0"/>
            </a:br>
            <a:endParaRPr lang="ar-SA" dirty="0"/>
          </a:p>
        </p:txBody>
      </p:sp>
      <p:sp>
        <p:nvSpPr>
          <p:cNvPr id="3" name="عنصر نائب للمحتوى 2"/>
          <p:cNvSpPr>
            <a:spLocks noGrp="1"/>
          </p:cNvSpPr>
          <p:nvPr>
            <p:ph idx="1"/>
          </p:nvPr>
        </p:nvSpPr>
        <p:spPr/>
        <p:txBody>
          <a:bodyPr/>
          <a:lstStyle/>
          <a:p>
            <a:r>
              <a:rPr lang="ar-SY" b="1" dirty="0" smtClean="0"/>
              <a:t>1-</a:t>
            </a:r>
            <a:r>
              <a:rPr lang="ar-SA" b="1" dirty="0" smtClean="0"/>
              <a:t>تقنية </a:t>
            </a:r>
            <a:r>
              <a:rPr lang="en-US" b="1" dirty="0"/>
              <a:t>Circuit-Switching.</a:t>
            </a:r>
            <a:r>
              <a:rPr lang="ar-SA" b="1" dirty="0"/>
              <a:t> </a:t>
            </a:r>
            <a:br>
              <a:rPr lang="ar-SA" b="1" dirty="0"/>
            </a:br>
            <a:r>
              <a:rPr lang="ar-SA" b="1" dirty="0" smtClean="0"/>
              <a:t>2-تقنية </a:t>
            </a:r>
            <a:r>
              <a:rPr lang="en-US" b="1" dirty="0"/>
              <a:t>Message-Switching.</a:t>
            </a:r>
            <a:r>
              <a:rPr lang="ar-SA" b="1" dirty="0"/>
              <a:t> </a:t>
            </a:r>
            <a:br>
              <a:rPr lang="ar-SA" b="1" dirty="0"/>
            </a:br>
            <a:r>
              <a:rPr lang="ar-SA" b="1" dirty="0" smtClean="0"/>
              <a:t>3-تقنية </a:t>
            </a:r>
            <a:r>
              <a:rPr lang="en-US" b="1" dirty="0"/>
              <a:t>Packet-Switching</a:t>
            </a:r>
            <a:endParaRPr lang="ar-S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Y" dirty="0" smtClean="0">
                <a:solidFill>
                  <a:srgbClr val="FF0000"/>
                </a:solidFill>
              </a:rPr>
              <a:t>تبديل الدارات</a:t>
            </a:r>
            <a:endParaRPr lang="ar-SA" dirty="0">
              <a:solidFill>
                <a:srgbClr val="FF0000"/>
              </a:solidFill>
            </a:endParaRPr>
          </a:p>
        </p:txBody>
      </p:sp>
      <p:sp>
        <p:nvSpPr>
          <p:cNvPr id="3" name="عنصر نائب للمحتوى 2"/>
          <p:cNvSpPr>
            <a:spLocks noGrp="1"/>
          </p:cNvSpPr>
          <p:nvPr>
            <p:ph idx="1"/>
          </p:nvPr>
        </p:nvSpPr>
        <p:spPr/>
        <p:txBody>
          <a:bodyPr/>
          <a:lstStyle/>
          <a:p>
            <a:r>
              <a:rPr lang="ar-SY" dirty="0" smtClean="0"/>
              <a:t>إن إجراء اتصال باستخدام تبديل الدارات يعني أن هناك طريق مخصص </a:t>
            </a:r>
            <a:r>
              <a:rPr lang="en-US" dirty="0" smtClean="0"/>
              <a:t>dedicated </a:t>
            </a:r>
            <a:r>
              <a:rPr lang="ar-SY" dirty="0" smtClean="0"/>
              <a:t>بين محطتين ،ونقصد بالطريق المخصص بأنه طريق محجوز لهاتين المحطتين طوال فترة اتصالهما مع بعض </a:t>
            </a:r>
            <a:r>
              <a:rPr lang="ar-SY" dirty="0" err="1" smtClean="0"/>
              <a:t>ولايمكن</a:t>
            </a:r>
            <a:r>
              <a:rPr lang="ar-SY" dirty="0" smtClean="0"/>
              <a:t> استخدامه أو استخدام أي جزء منه من قبل أي محطة أخرى وهذا الطريق هو عبارة عن خطوط نقل متصلة مع بعضها بواسطة عقد ويمكنان نقول إن أفضل مثال على شبكة تستخدم تقنية تبديل الدارات هي شبكة الهاتف.إن الاتصال بواسطة تبديل الدارات يتضمن ثلاث أطوار.</a:t>
            </a:r>
            <a:endParaRPr lang="ar-S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Y" dirty="0" smtClean="0">
                <a:solidFill>
                  <a:srgbClr val="FF0000"/>
                </a:solidFill>
              </a:rPr>
              <a:t>إنشاء الدارة </a:t>
            </a:r>
            <a:r>
              <a:rPr lang="en-US" dirty="0" smtClean="0"/>
              <a:t>circuit establishment</a:t>
            </a:r>
            <a:endParaRPr lang="ar-SA" dirty="0"/>
          </a:p>
        </p:txBody>
      </p:sp>
      <p:sp>
        <p:nvSpPr>
          <p:cNvPr id="3" name="عنصر نائب للمحتوى 2"/>
          <p:cNvSpPr>
            <a:spLocks noGrp="1"/>
          </p:cNvSpPr>
          <p:nvPr>
            <p:ph idx="1"/>
          </p:nvPr>
        </p:nvSpPr>
        <p:spPr/>
        <p:txBody>
          <a:bodyPr>
            <a:normAutofit/>
          </a:bodyPr>
          <a:lstStyle/>
          <a:p>
            <a:r>
              <a:rPr lang="ar-SY" dirty="0" smtClean="0"/>
              <a:t>قبل أن يتم نقل أي معطيات بين محطتين يجب أولا إنشاء الدارة فمثلا إذا أرادت المحطة </a:t>
            </a:r>
            <a:r>
              <a:rPr lang="en-US" dirty="0" smtClean="0"/>
              <a:t>A</a:t>
            </a:r>
            <a:r>
              <a:rPr lang="ar-SY" dirty="0" smtClean="0"/>
              <a:t>الاتصال مع المحطة </a:t>
            </a:r>
            <a:r>
              <a:rPr lang="en-US" dirty="0" smtClean="0"/>
              <a:t>E</a:t>
            </a:r>
            <a:r>
              <a:rPr lang="ar-SY" dirty="0" smtClean="0"/>
              <a:t>فإنها تطلب من العقدة </a:t>
            </a:r>
            <a:r>
              <a:rPr lang="en-US" dirty="0" smtClean="0"/>
              <a:t>4</a:t>
            </a:r>
            <a:r>
              <a:rPr lang="ar-SY" dirty="0" smtClean="0"/>
              <a:t> إجراء العمليات اللازمة حيث تقوم العقدة </a:t>
            </a:r>
            <a:r>
              <a:rPr lang="en-US" dirty="0" smtClean="0"/>
              <a:t>4</a:t>
            </a:r>
            <a:r>
              <a:rPr lang="ar-SY" dirty="0" smtClean="0"/>
              <a:t>بطلب الاتصال إما مع العقدة </a:t>
            </a:r>
            <a:r>
              <a:rPr lang="en-US" dirty="0" smtClean="0"/>
              <a:t>5</a:t>
            </a:r>
            <a:r>
              <a:rPr lang="ar-SY" dirty="0" smtClean="0"/>
              <a:t> أو مع العقدة </a:t>
            </a:r>
            <a:r>
              <a:rPr lang="en-US" dirty="0" smtClean="0"/>
              <a:t>7</a:t>
            </a:r>
            <a:r>
              <a:rPr lang="ar-SY" dirty="0" smtClean="0"/>
              <a:t> حسب شروط مسبقة كالكلفة مثلا وبفرض انه تم اختيار العقدة </a:t>
            </a:r>
            <a:r>
              <a:rPr lang="en-US" dirty="0" smtClean="0"/>
              <a:t>5</a:t>
            </a:r>
            <a:r>
              <a:rPr lang="ar-SY" dirty="0" smtClean="0"/>
              <a:t>فان الأخيرة تطلب الاتصال مع العقدة </a:t>
            </a:r>
            <a:r>
              <a:rPr lang="en-US" dirty="0" smtClean="0"/>
              <a:t>6</a:t>
            </a:r>
            <a:r>
              <a:rPr lang="ar-SY" dirty="0" smtClean="0"/>
              <a:t> وهكذا تخبر العقدة </a:t>
            </a:r>
            <a:r>
              <a:rPr lang="en-US" dirty="0" smtClean="0"/>
              <a:t>6</a:t>
            </a:r>
            <a:r>
              <a:rPr lang="ar-SY" dirty="0" smtClean="0"/>
              <a:t>المحطة </a:t>
            </a:r>
            <a:r>
              <a:rPr lang="en-US" dirty="0" smtClean="0"/>
              <a:t> E</a:t>
            </a:r>
            <a:r>
              <a:rPr lang="ar-SY" dirty="0" smtClean="0"/>
              <a:t>بأنها المطلوبة لإجراء الاتصال .فإما أن يتم الاتصال مباشرة أو بعد قليل لان المحطة </a:t>
            </a:r>
            <a:r>
              <a:rPr lang="en-US" dirty="0" smtClean="0"/>
              <a:t>E</a:t>
            </a:r>
            <a:r>
              <a:rPr lang="ar-SY" dirty="0" smtClean="0"/>
              <a:t>مشغولة الآن وهكذا يتم تهيئة الدارة لعملية الاتصال</a:t>
            </a:r>
            <a:endParaRPr lang="ar-S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Y" dirty="0" smtClean="0">
                <a:solidFill>
                  <a:srgbClr val="FF0000"/>
                </a:solidFill>
              </a:rPr>
              <a:t>نقل المعطيات </a:t>
            </a:r>
            <a:r>
              <a:rPr lang="en-US" dirty="0" smtClean="0"/>
              <a:t>Data transfer</a:t>
            </a:r>
            <a:endParaRPr lang="ar-SA" dirty="0"/>
          </a:p>
        </p:txBody>
      </p:sp>
      <p:sp>
        <p:nvSpPr>
          <p:cNvPr id="3" name="عنصر نائب للمحتوى 2"/>
          <p:cNvSpPr>
            <a:spLocks noGrp="1"/>
          </p:cNvSpPr>
          <p:nvPr>
            <p:ph idx="1"/>
          </p:nvPr>
        </p:nvSpPr>
        <p:spPr/>
        <p:txBody>
          <a:bodyPr/>
          <a:lstStyle/>
          <a:p>
            <a:r>
              <a:rPr lang="ar-SY" dirty="0" smtClean="0"/>
              <a:t> تستطيع المحطة </a:t>
            </a:r>
            <a:r>
              <a:rPr lang="en-US" dirty="0" smtClean="0"/>
              <a:t>A</a:t>
            </a:r>
            <a:r>
              <a:rPr lang="ar-SY" dirty="0" smtClean="0"/>
              <a:t>إرسال المعطيات إلى المحطة </a:t>
            </a:r>
            <a:r>
              <a:rPr lang="en-US" dirty="0" smtClean="0"/>
              <a:t> E</a:t>
            </a:r>
            <a:r>
              <a:rPr lang="ar-SY" dirty="0" smtClean="0"/>
              <a:t>أو بالعكس ويمكن أن تكون هذه المعطيات رقمية أو تمثيلية .وإما الاتصال فيكون عادة ثنائي الاتجاه </a:t>
            </a:r>
            <a:r>
              <a:rPr lang="en-US" dirty="0" smtClean="0"/>
              <a:t>FULL DUBLEX</a:t>
            </a:r>
            <a:r>
              <a:rPr lang="ar-SY" dirty="0" smtClean="0"/>
              <a:t>أي أن المعطيات يمكن أن تنقل في كلا الاتجاهين</a:t>
            </a:r>
            <a:endParaRPr lang="ar-S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Y" dirty="0" smtClean="0">
                <a:solidFill>
                  <a:srgbClr val="FF0000"/>
                </a:solidFill>
              </a:rPr>
              <a:t>فصل الدارة </a:t>
            </a:r>
            <a:r>
              <a:rPr lang="en-US" dirty="0" smtClean="0"/>
              <a:t>circuit disconnect</a:t>
            </a:r>
            <a:endParaRPr lang="ar-SA" dirty="0"/>
          </a:p>
        </p:txBody>
      </p:sp>
      <p:sp>
        <p:nvSpPr>
          <p:cNvPr id="3" name="عنصر نائب للمحتوى 2"/>
          <p:cNvSpPr>
            <a:spLocks noGrp="1"/>
          </p:cNvSpPr>
          <p:nvPr>
            <p:ph idx="1"/>
          </p:nvPr>
        </p:nvSpPr>
        <p:spPr/>
        <p:txBody>
          <a:bodyPr>
            <a:normAutofit fontScale="92500" lnSpcReduction="20000"/>
          </a:bodyPr>
          <a:lstStyle/>
          <a:p>
            <a:pPr lvl="0"/>
            <a:r>
              <a:rPr lang="ar-SY" dirty="0" smtClean="0"/>
              <a:t>بعد فترة زمنية معينة يتم فيها نقل المعطيات يتم إنهاء الاتصال من قبل أي محطة من المحطتين حيث تنتشر إشارة الإنهاء عبر العقد </a:t>
            </a:r>
            <a:r>
              <a:rPr lang="en-US" dirty="0" smtClean="0"/>
              <a:t>4,5,6</a:t>
            </a:r>
            <a:r>
              <a:rPr lang="ar-SY" dirty="0" smtClean="0"/>
              <a:t>لإعلامها بإنهاء الاتصال.إن تقنية الدارات قد تكون في بعض الأحيان غير فعالة لان الطريق المخصص للمحطتين لا يمكن أن يخدم أي محطة أخرى حتى ولو كانت فترات ينقطع فيها تدفق المعلومات بين المحطتين ،وكمثال يمكن أن يتم الاتصال بين طابعة وحاسب وفي هذه الحالة يكون معدل نقل المعلومات ضعيف جدا بسبب بطء الطابعة كما أن هناك زمن تأخير قبل البدء بعملية نقل المعلومات وهو زمن إنشاء الدارة وعلى كل حال </a:t>
            </a:r>
            <a:r>
              <a:rPr lang="ar-SY" b="1" dirty="0" smtClean="0"/>
              <a:t>فان المعطيات في هذه </a:t>
            </a:r>
            <a:r>
              <a:rPr lang="ar-SY" b="1" u="sng" dirty="0" smtClean="0"/>
              <a:t>التقنية تنتقل بمعدل ثابت </a:t>
            </a:r>
            <a:r>
              <a:rPr lang="ar-SY" dirty="0" smtClean="0"/>
              <a:t>ولن تتعرض هذه المعطيات لتأخير عبر الطريق إلا التأخير الناتج عن الزمن اللازم لانتشار الإشارات عبر خط النقل.</a:t>
            </a:r>
            <a:endParaRPr lang="en-US" dirty="0" smtClean="0"/>
          </a:p>
          <a:p>
            <a:endParaRPr lang="ar-SA" dirty="0"/>
          </a:p>
        </p:txBody>
      </p:sp>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1270</TotalTime>
  <Words>2595</Words>
  <Application>Microsoft Office PowerPoint</Application>
  <PresentationFormat>عرض على الشاشة (3:4)‏</PresentationFormat>
  <Paragraphs>69</Paragraphs>
  <Slides>32</Slides>
  <Notes>0</Notes>
  <HiddenSlides>0</HiddenSlides>
  <MMClips>0</MMClips>
  <ScaleCrop>false</ScaleCrop>
  <HeadingPairs>
    <vt:vector size="6" baseType="variant">
      <vt:variant>
        <vt:lpstr>الخطوط المستخدمة</vt:lpstr>
      </vt:variant>
      <vt:variant>
        <vt:i4>3</vt:i4>
      </vt:variant>
      <vt:variant>
        <vt:lpstr>نسق</vt:lpstr>
      </vt:variant>
      <vt:variant>
        <vt:i4>1</vt:i4>
      </vt:variant>
      <vt:variant>
        <vt:lpstr>عناوين الشرائح</vt:lpstr>
      </vt:variant>
      <vt:variant>
        <vt:i4>32</vt:i4>
      </vt:variant>
    </vt:vector>
  </HeadingPairs>
  <TitlesOfParts>
    <vt:vector size="36" baseType="lpstr">
      <vt:lpstr>Arial</vt:lpstr>
      <vt:lpstr>Calibri</vt:lpstr>
      <vt:lpstr>Times New Roman</vt:lpstr>
      <vt:lpstr>سمة Office</vt:lpstr>
      <vt:lpstr>تقنيات شبكات نقل المعطيات</vt:lpstr>
      <vt:lpstr>عرض تقديمي في PowerPoint</vt:lpstr>
      <vt:lpstr>عرض تقديمي في PowerPoint</vt:lpstr>
      <vt:lpstr>عرض تقديمي في PowerPoint</vt:lpstr>
      <vt:lpstr>ثالثا: دوائر التبديل  </vt:lpstr>
      <vt:lpstr>تبديل الدارات</vt:lpstr>
      <vt:lpstr>إنشاء الدارة circuit establishment</vt:lpstr>
      <vt:lpstr>نقل المعطيات Data transfer</vt:lpstr>
      <vt:lpstr>فصل الدارة circuit disconnect</vt:lpstr>
      <vt:lpstr>Circuit-Switching</vt:lpstr>
      <vt:lpstr>Circuit-Switching</vt:lpstr>
      <vt:lpstr>عيوب Circuit-Switching</vt:lpstr>
      <vt:lpstr>نظام Message-Switching</vt:lpstr>
      <vt:lpstr>عيوب ومزايا Message-Switching </vt:lpstr>
      <vt:lpstr>Packet-Switching</vt:lpstr>
      <vt:lpstr>التبديل الطرودي packet switching </vt:lpstr>
      <vt:lpstr>عرض تقديمي في PowerPoint</vt:lpstr>
      <vt:lpstr>عرض تقديمي في PowerPoint</vt:lpstr>
      <vt:lpstr>عرض تقديمي في PowerPoint</vt:lpstr>
      <vt:lpstr>أفضليات الطرود</vt:lpstr>
      <vt:lpstr>طريقة البرقيات</vt:lpstr>
      <vt:lpstr>عرض تقديمي في PowerPoint</vt:lpstr>
      <vt:lpstr>طريقة الدارات الوهمية virtual circuits</vt:lpstr>
      <vt:lpstr>عرض تقديمي في PowerPoint</vt:lpstr>
      <vt:lpstr>معرف الاتصال communication identifier</vt:lpstr>
      <vt:lpstr>ميزات Packet-Switching </vt:lpstr>
      <vt:lpstr>الأمور التي يجب الاتفاق عليها قبل الإرسال</vt:lpstr>
      <vt:lpstr>الشبكات ذات نمط النقل غير المتزامن ATM  Networks </vt:lpstr>
      <vt:lpstr>استخدام ATM في الشبكات المحلية </vt:lpstr>
      <vt:lpstr>ميزات ATM</vt:lpstr>
      <vt:lpstr>عرض تقديمي في PowerPoint</vt:lpstr>
      <vt:lpstr>خلايا ATM Cells      ATM</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مبادئ الإرسال في الشبكات الواسعة </dc:title>
  <dc:creator>sit</dc:creator>
  <cp:lastModifiedBy>ghanemrzek1@hotmail.com</cp:lastModifiedBy>
  <cp:revision>11</cp:revision>
  <dcterms:created xsi:type="dcterms:W3CDTF">2009-03-10T07:43:39Z</dcterms:created>
  <dcterms:modified xsi:type="dcterms:W3CDTF">2018-12-23T16:20:29Z</dcterms:modified>
</cp:coreProperties>
</file>