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36"/>
  </p:notesMasterIdLst>
  <p:sldIdLst>
    <p:sldId id="256" r:id="rId2"/>
    <p:sldId id="257" r:id="rId3"/>
    <p:sldId id="258" r:id="rId4"/>
    <p:sldId id="287" r:id="rId5"/>
    <p:sldId id="288" r:id="rId6"/>
    <p:sldId id="289" r:id="rId7"/>
    <p:sldId id="290" r:id="rId8"/>
    <p:sldId id="291" r:id="rId9"/>
    <p:sldId id="292" r:id="rId10"/>
    <p:sldId id="293" r:id="rId11"/>
    <p:sldId id="294" r:id="rId12"/>
    <p:sldId id="295" r:id="rId13"/>
    <p:sldId id="296" r:id="rId14"/>
    <p:sldId id="297" r:id="rId15"/>
    <p:sldId id="298" r:id="rId16"/>
    <p:sldId id="299" r:id="rId17"/>
    <p:sldId id="300" r:id="rId18"/>
    <p:sldId id="301" r:id="rId19"/>
    <p:sldId id="302" r:id="rId20"/>
    <p:sldId id="303" r:id="rId21"/>
    <p:sldId id="304" r:id="rId22"/>
    <p:sldId id="305" r:id="rId23"/>
    <p:sldId id="306" r:id="rId24"/>
    <p:sldId id="307" r:id="rId25"/>
    <p:sldId id="308" r:id="rId26"/>
    <p:sldId id="309" r:id="rId27"/>
    <p:sldId id="310" r:id="rId28"/>
    <p:sldId id="311" r:id="rId29"/>
    <p:sldId id="312" r:id="rId30"/>
    <p:sldId id="313" r:id="rId31"/>
    <p:sldId id="314" r:id="rId32"/>
    <p:sldId id="315" r:id="rId33"/>
    <p:sldId id="316" r:id="rId34"/>
    <p:sldId id="286" r:id="rId3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800"/>
    <a:srgbClr val="FF6600"/>
    <a:srgbClr val="003300"/>
    <a:srgbClr val="4BFF4B"/>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autoAdjust="0"/>
    <p:restoredTop sz="94576" autoAdjust="0"/>
  </p:normalViewPr>
  <p:slideViewPr>
    <p:cSldViewPr>
      <p:cViewPr varScale="1">
        <p:scale>
          <a:sx n="65" d="100"/>
          <a:sy n="65" d="100"/>
        </p:scale>
        <p:origin x="-1440" y="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2900EDC-9B4F-4686-90E1-6523CEC4E41E}" type="datetimeFigureOut">
              <a:rPr lang="ar-SA" smtClean="0"/>
              <a:pPr/>
              <a:t>24/11/35</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D066FA4-C37A-42D4-9EB1-3F2769D08737}" type="slidenum">
              <a:rPr lang="ar-SA" smtClean="0"/>
              <a:pPr/>
              <a:t>‹#›</a:t>
            </a:fld>
            <a:endParaRPr lang="ar-SA"/>
          </a:p>
        </p:txBody>
      </p:sp>
    </p:spTree>
    <p:extLst>
      <p:ext uri="{BB962C8B-B14F-4D97-AF65-F5344CB8AC3E}">
        <p14:creationId xmlns:p14="http://schemas.microsoft.com/office/powerpoint/2010/main" xmlns="" val="23970354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AD066FA4-C37A-42D4-9EB1-3F2769D08737}" type="slidenum">
              <a:rPr lang="ar-SA" smtClean="0"/>
              <a:pPr/>
              <a:t>1</a:t>
            </a:fld>
            <a:endParaRPr lang="ar-SA"/>
          </a:p>
        </p:txBody>
      </p:sp>
    </p:spTree>
    <p:extLst>
      <p:ext uri="{BB962C8B-B14F-4D97-AF65-F5344CB8AC3E}">
        <p14:creationId xmlns:p14="http://schemas.microsoft.com/office/powerpoint/2010/main" xmlns="" val="3857733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4769E3BA-8773-4233-B3A8-6F442663C130}" type="datetimeFigureOut">
              <a:rPr lang="ar-SA" smtClean="0"/>
              <a:pPr/>
              <a:t>24/11/35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4769E3BA-8773-4233-B3A8-6F442663C130}" type="datetimeFigureOut">
              <a:rPr lang="ar-SA" smtClean="0"/>
              <a:pPr/>
              <a:t>24/11/35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4769E3BA-8773-4233-B3A8-6F442663C130}" type="datetimeFigureOut">
              <a:rPr lang="ar-SA" smtClean="0"/>
              <a:pPr/>
              <a:t>24/11/35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4769E3BA-8773-4233-B3A8-6F442663C130}" type="datetimeFigureOut">
              <a:rPr lang="ar-SA" smtClean="0"/>
              <a:pPr/>
              <a:t>24/11/35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4769E3BA-8773-4233-B3A8-6F442663C130}" type="datetimeFigureOut">
              <a:rPr lang="ar-SA" smtClean="0"/>
              <a:pPr/>
              <a:t>24/11/35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4769E3BA-8773-4233-B3A8-6F442663C130}" type="datetimeFigureOut">
              <a:rPr lang="ar-SA" smtClean="0"/>
              <a:pPr/>
              <a:t>24/11/35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4769E3BA-8773-4233-B3A8-6F442663C130}" type="datetimeFigureOut">
              <a:rPr lang="ar-SA" smtClean="0"/>
              <a:pPr/>
              <a:t>24/11/35</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4769E3BA-8773-4233-B3A8-6F442663C130}" type="datetimeFigureOut">
              <a:rPr lang="ar-SA" smtClean="0"/>
              <a:pPr/>
              <a:t>24/11/35</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4769E3BA-8773-4233-B3A8-6F442663C130}" type="datetimeFigureOut">
              <a:rPr lang="ar-SA" smtClean="0"/>
              <a:pPr/>
              <a:t>24/11/35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4769E3BA-8773-4233-B3A8-6F442663C130}" type="datetimeFigureOut">
              <a:rPr lang="ar-SA" smtClean="0"/>
              <a:pPr/>
              <a:t>24/11/35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الرمز لإضافة صورة</a:t>
            </a:r>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4769E3BA-8773-4233-B3A8-6F442663C130}" type="datetimeFigureOut">
              <a:rPr lang="ar-SA" smtClean="0"/>
              <a:pPr/>
              <a:t>24/11/35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769E3BA-8773-4233-B3A8-6F442663C130}" type="datetimeFigureOut">
              <a:rPr lang="ar-SA" smtClean="0"/>
              <a:pPr/>
              <a:t>24/11/35</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339CD7F-6548-46A8-9F66-5B44D68E6E3C}"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ar-SA" dirty="0"/>
          </a:p>
        </p:txBody>
      </p:sp>
      <p:sp>
        <p:nvSpPr>
          <p:cNvPr id="3" name="Subtitle 2"/>
          <p:cNvSpPr>
            <a:spLocks noGrp="1"/>
          </p:cNvSpPr>
          <p:nvPr>
            <p:ph type="subTitle" idx="1"/>
          </p:nvPr>
        </p:nvSpPr>
        <p:spPr>
          <a:xfrm>
            <a:off x="1428728" y="4143380"/>
            <a:ext cx="6400800" cy="1752600"/>
          </a:xfrm>
        </p:spPr>
        <p:txBody>
          <a:bodyPr>
            <a:normAutofit fontScale="85000" lnSpcReduction="20000"/>
          </a:bodyPr>
          <a:lstStyle/>
          <a:p>
            <a:endParaRPr lang="ar-SA" sz="4400" b="1" dirty="0" smtClean="0">
              <a:solidFill>
                <a:schemeClr val="bg1"/>
              </a:solidFill>
            </a:endParaRPr>
          </a:p>
          <a:p>
            <a:r>
              <a:rPr lang="ar-SA" sz="4400" b="1" dirty="0" smtClean="0">
                <a:solidFill>
                  <a:schemeClr val="bg1"/>
                </a:solidFill>
              </a:rPr>
              <a:t>الفصل </a:t>
            </a:r>
            <a:r>
              <a:rPr lang="ar-EG" sz="4400" b="1" dirty="0" smtClean="0">
                <a:solidFill>
                  <a:schemeClr val="bg1"/>
                </a:solidFill>
              </a:rPr>
              <a:t>الرابع</a:t>
            </a:r>
            <a:endParaRPr lang="ar-SA" sz="4400" b="1" dirty="0" smtClean="0">
              <a:solidFill>
                <a:schemeClr val="bg1"/>
              </a:solidFill>
            </a:endParaRPr>
          </a:p>
          <a:p>
            <a:r>
              <a:rPr lang="ar-SA" sz="4400" b="1" dirty="0" smtClean="0">
                <a:solidFill>
                  <a:schemeClr val="bg1"/>
                </a:solidFill>
              </a:rPr>
              <a:t>مهارات الاتصال</a:t>
            </a:r>
            <a:r>
              <a:rPr lang="ar-EG" sz="4400" b="1" dirty="0" smtClean="0">
                <a:solidFill>
                  <a:schemeClr val="bg1"/>
                </a:solidFill>
              </a:rPr>
              <a:t> الشخصي</a:t>
            </a:r>
            <a:endParaRPr lang="ar-SA" sz="4400" b="1" dirty="0" smtClean="0">
              <a:solidFill>
                <a:schemeClr val="bg1"/>
              </a:solidFill>
            </a:endParaRPr>
          </a:p>
          <a:p>
            <a:endParaRPr lang="ar-SA" b="1" dirty="0" smtClean="0">
              <a:solidFill>
                <a:schemeClr val="bg1"/>
              </a:solidFill>
            </a:endParaRPr>
          </a:p>
          <a:p>
            <a:endParaRPr lang="ar-SA" dirty="0"/>
          </a:p>
        </p:txBody>
      </p:sp>
      <p:sp>
        <p:nvSpPr>
          <p:cNvPr id="9" name="Rectangle 8"/>
          <p:cNvSpPr/>
          <p:nvPr/>
        </p:nvSpPr>
        <p:spPr>
          <a:xfrm>
            <a:off x="0" y="1844824"/>
            <a:ext cx="9144000" cy="2232248"/>
          </a:xfrm>
          <a:prstGeom prst="rect">
            <a:avLst/>
          </a:prstGeom>
          <a:solidFill>
            <a:schemeClr val="bg1"/>
          </a:solidFill>
          <a:ln>
            <a:solidFill>
              <a:schemeClr val="bg1"/>
            </a:solidFill>
          </a:ln>
          <a:scene3d>
            <a:camera prst="orthographicFront"/>
            <a:lightRig rig="threePt" dir="t"/>
          </a:scene3d>
          <a:sp3d contourW="6350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3" name="Rectangle 12"/>
          <p:cNvSpPr/>
          <p:nvPr/>
        </p:nvSpPr>
        <p:spPr>
          <a:xfrm>
            <a:off x="2843808" y="6505599"/>
            <a:ext cx="2925801" cy="307777"/>
          </a:xfrm>
          <a:prstGeom prst="rect">
            <a:avLst/>
          </a:prstGeom>
        </p:spPr>
        <p:txBody>
          <a:bodyPr wrap="none">
            <a:spAutoFit/>
          </a:bodyPr>
          <a:lstStyle/>
          <a:p>
            <a:r>
              <a:rPr lang="ar-SA" sz="1400" b="1" dirty="0" smtClean="0">
                <a:solidFill>
                  <a:schemeClr val="bg1"/>
                </a:solidFill>
              </a:rPr>
              <a:t>عمادة السنة التحضيرية والدراسات المساندة  </a:t>
            </a:r>
            <a:endParaRPr lang="ar-SA" sz="1400" dirty="0">
              <a:solidFill>
                <a:schemeClr val="bg1"/>
              </a:solidFill>
            </a:endParaRPr>
          </a:p>
        </p:txBody>
      </p:sp>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3" cstate="print"/>
          <a:stretch>
            <a:fillRect/>
          </a:stretch>
        </p:blipFill>
        <p:spPr bwMode="auto">
          <a:xfrm>
            <a:off x="7929586" y="312355"/>
            <a:ext cx="965842" cy="732566"/>
          </a:xfrm>
          <a:prstGeom prst="rect">
            <a:avLst/>
          </a:prstGeom>
          <a:noFill/>
        </p:spPr>
      </p:pic>
      <p:sp>
        <p:nvSpPr>
          <p:cNvPr id="10" name="TextBox 9"/>
          <p:cNvSpPr txBox="1"/>
          <p:nvPr/>
        </p:nvSpPr>
        <p:spPr>
          <a:xfrm>
            <a:off x="1259632" y="1916832"/>
            <a:ext cx="7215238" cy="1323439"/>
          </a:xfrm>
          <a:prstGeom prst="rect">
            <a:avLst/>
          </a:prstGeom>
          <a:noFill/>
        </p:spPr>
        <p:txBody>
          <a:bodyPr wrap="square" rtlCol="1">
            <a:spAutoFit/>
          </a:bodyPr>
          <a:lstStyle/>
          <a:p>
            <a:pPr algn="ctr"/>
            <a:r>
              <a:rPr lang="ar-SA" sz="8000" b="1" dirty="0" smtClean="0">
                <a:solidFill>
                  <a:schemeClr val="accent5">
                    <a:lumMod val="50000"/>
                  </a:schemeClr>
                </a:solidFill>
              </a:rPr>
              <a:t>مهارات الاتصال</a:t>
            </a:r>
            <a:endParaRPr lang="ar-SA" sz="8000" b="1" dirty="0">
              <a:solidFill>
                <a:schemeClr val="accent5">
                  <a:lumMod val="50000"/>
                </a:schemeClr>
              </a:solidFill>
            </a:endParaRPr>
          </a:p>
        </p:txBody>
      </p:sp>
      <p:sp>
        <p:nvSpPr>
          <p:cNvPr id="14" name="TextBox 9"/>
          <p:cNvSpPr txBox="1"/>
          <p:nvPr/>
        </p:nvSpPr>
        <p:spPr>
          <a:xfrm>
            <a:off x="1259632" y="3068960"/>
            <a:ext cx="7215238" cy="923330"/>
          </a:xfrm>
          <a:prstGeom prst="rect">
            <a:avLst/>
          </a:prstGeom>
          <a:noFill/>
        </p:spPr>
        <p:txBody>
          <a:bodyPr wrap="square" rtlCol="1">
            <a:spAutoFit/>
          </a:bodyPr>
          <a:lstStyle/>
          <a:p>
            <a:pPr algn="ctr"/>
            <a:r>
              <a:rPr lang="en-US" sz="5400" b="1" dirty="0" smtClean="0">
                <a:solidFill>
                  <a:srgbClr val="FF0000"/>
                </a:solidFill>
                <a:cs typeface="+mj-cs"/>
              </a:rPr>
              <a:t>Communication Skills</a:t>
            </a:r>
            <a:endParaRPr lang="ar-SA" sz="5400" b="1" dirty="0">
              <a:solidFill>
                <a:srgbClr val="FF0000"/>
              </a:solidFill>
              <a:cs typeface="+mj-cs"/>
            </a:endParaRPr>
          </a:p>
        </p:txBody>
      </p:sp>
      <p:sp>
        <p:nvSpPr>
          <p:cNvPr id="11" name="Rectangle 12"/>
          <p:cNvSpPr/>
          <p:nvPr/>
        </p:nvSpPr>
        <p:spPr>
          <a:xfrm>
            <a:off x="2483768" y="6217567"/>
            <a:ext cx="3720890" cy="307777"/>
          </a:xfrm>
          <a:prstGeom prst="rect">
            <a:avLst/>
          </a:prstGeom>
        </p:spPr>
        <p:txBody>
          <a:bodyPr wrap="none">
            <a:spAutoFit/>
          </a:bodyPr>
          <a:lstStyle/>
          <a:p>
            <a:r>
              <a:rPr lang="ar-SA" sz="1400" b="1" dirty="0" smtClean="0">
                <a:solidFill>
                  <a:schemeClr val="bg1"/>
                </a:solidFill>
              </a:rPr>
              <a:t>اعداد د/ هشام سعد </a:t>
            </a:r>
            <a:r>
              <a:rPr lang="ar-SA" sz="1400" b="1" dirty="0" err="1" smtClean="0">
                <a:solidFill>
                  <a:schemeClr val="bg1"/>
                </a:solidFill>
              </a:rPr>
              <a:t>زغلول </a:t>
            </a:r>
            <a:r>
              <a:rPr lang="ar-SA" sz="1400" b="1" dirty="0" smtClean="0">
                <a:solidFill>
                  <a:schemeClr val="bg1"/>
                </a:solidFill>
              </a:rPr>
              <a:t>– رئيس قسم مهارات تطوير الذات</a:t>
            </a:r>
            <a:endParaRPr lang="ar-SA"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10">
                                            <p:txEl>
                                              <p:pRg st="0" end="0"/>
                                            </p:txEl>
                                          </p:spTgt>
                                        </p:tgtEl>
                                        <p:attrNameLst>
                                          <p:attrName>style.visibility</p:attrName>
                                        </p:attrNameLst>
                                      </p:cBhvr>
                                      <p:to>
                                        <p:strVal val="visible"/>
                                      </p:to>
                                    </p:set>
                                    <p:anim by="(-#ppt_w*2)" calcmode="lin" valueType="num">
                                      <p:cBhvr rctx="PPT">
                                        <p:cTn id="7" dur="250" autoRev="1" fill="hold">
                                          <p:stCondLst>
                                            <p:cond delay="0"/>
                                          </p:stCondLst>
                                        </p:cTn>
                                        <p:tgtEl>
                                          <p:spTgt spid="10">
                                            <p:txEl>
                                              <p:pRg st="0" end="0"/>
                                            </p:txEl>
                                          </p:spTgt>
                                        </p:tgtEl>
                                        <p:attrNameLst>
                                          <p:attrName>ppt_w</p:attrName>
                                        </p:attrNameLst>
                                      </p:cBhvr>
                                    </p:anim>
                                    <p:anim by="(#ppt_w*0.50)" calcmode="lin" valueType="num">
                                      <p:cBhvr>
                                        <p:cTn id="8" dur="250" decel="50000" autoRev="1" fill="hold">
                                          <p:stCondLst>
                                            <p:cond delay="0"/>
                                          </p:stCondLst>
                                        </p:cTn>
                                        <p:tgtEl>
                                          <p:spTgt spid="10">
                                            <p:txEl>
                                              <p:pRg st="0" end="0"/>
                                            </p:txEl>
                                          </p:spTgt>
                                        </p:tgtEl>
                                        <p:attrNameLst>
                                          <p:attrName>ppt_x</p:attrName>
                                        </p:attrNameLst>
                                      </p:cBhvr>
                                    </p:anim>
                                    <p:anim from="(-#ppt_h/2)" to="(#ppt_y)" calcmode="lin" valueType="num">
                                      <p:cBhvr>
                                        <p:cTn id="9" dur="500" fill="hold">
                                          <p:stCondLst>
                                            <p:cond delay="0"/>
                                          </p:stCondLst>
                                        </p:cTn>
                                        <p:tgtEl>
                                          <p:spTgt spid="10">
                                            <p:txEl>
                                              <p:pRg st="0" end="0"/>
                                            </p:txEl>
                                          </p:spTgt>
                                        </p:tgtEl>
                                        <p:attrNameLst>
                                          <p:attrName>ppt_y</p:attrName>
                                        </p:attrNameLst>
                                      </p:cBhvr>
                                    </p:anim>
                                    <p:animRot by="21600000">
                                      <p:cBhvr>
                                        <p:cTn id="10" dur="500" fill="hold">
                                          <p:stCondLst>
                                            <p:cond delay="0"/>
                                          </p:stCondLst>
                                        </p:cTn>
                                        <p:tgtEl>
                                          <p:spTgt spid="10">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4" presetClass="entr" presetSubtype="0" accel="10000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p:cTn id="15" dur="500" fill="hold"/>
                                        <p:tgtEl>
                                          <p:spTgt spid="14"/>
                                        </p:tgtEl>
                                        <p:attrNameLst>
                                          <p:attrName>ppt_w</p:attrName>
                                        </p:attrNameLst>
                                      </p:cBhvr>
                                      <p:tavLst>
                                        <p:tav tm="0">
                                          <p:val>
                                            <p:strVal val="#ppt_w*0.05"/>
                                          </p:val>
                                        </p:tav>
                                        <p:tav tm="100000">
                                          <p:val>
                                            <p:strVal val="#ppt_w"/>
                                          </p:val>
                                        </p:tav>
                                      </p:tavLst>
                                    </p:anim>
                                    <p:anim calcmode="lin" valueType="num">
                                      <p:cBhvr>
                                        <p:cTn id="16" dur="500" fill="hold"/>
                                        <p:tgtEl>
                                          <p:spTgt spid="14"/>
                                        </p:tgtEl>
                                        <p:attrNameLst>
                                          <p:attrName>ppt_h</p:attrName>
                                        </p:attrNameLst>
                                      </p:cBhvr>
                                      <p:tavLst>
                                        <p:tav tm="0">
                                          <p:val>
                                            <p:strVal val="#ppt_h"/>
                                          </p:val>
                                        </p:tav>
                                        <p:tav tm="100000">
                                          <p:val>
                                            <p:strVal val="#ppt_h"/>
                                          </p:val>
                                        </p:tav>
                                      </p:tavLst>
                                    </p:anim>
                                    <p:anim calcmode="lin" valueType="num">
                                      <p:cBhvr>
                                        <p:cTn id="17" dur="500" fill="hold"/>
                                        <p:tgtEl>
                                          <p:spTgt spid="14"/>
                                        </p:tgtEl>
                                        <p:attrNameLst>
                                          <p:attrName>ppt_x</p:attrName>
                                        </p:attrNameLst>
                                      </p:cBhvr>
                                      <p:tavLst>
                                        <p:tav tm="0">
                                          <p:val>
                                            <p:strVal val="#ppt_x-.2"/>
                                          </p:val>
                                        </p:tav>
                                        <p:tav tm="100000">
                                          <p:val>
                                            <p:strVal val="#ppt_x"/>
                                          </p:val>
                                        </p:tav>
                                      </p:tavLst>
                                    </p:anim>
                                    <p:anim calcmode="lin" valueType="num">
                                      <p:cBhvr>
                                        <p:cTn id="18" dur="500" fill="hold"/>
                                        <p:tgtEl>
                                          <p:spTgt spid="14"/>
                                        </p:tgtEl>
                                        <p:attrNameLst>
                                          <p:attrName>ppt_y</p:attrName>
                                        </p:attrNameLst>
                                      </p:cBhvr>
                                      <p:tavLst>
                                        <p:tav tm="0">
                                          <p:val>
                                            <p:strVal val="#ppt_y"/>
                                          </p:val>
                                        </p:tav>
                                        <p:tav tm="100000">
                                          <p:val>
                                            <p:strVal val="#ppt_y"/>
                                          </p:val>
                                        </p:tav>
                                      </p:tavLst>
                                    </p:anim>
                                    <p:animEffect transition="in" filter="fade">
                                      <p:cBhvr>
                                        <p:cTn id="19" dur="500"/>
                                        <p:tgtEl>
                                          <p:spTgt spid="14"/>
                                        </p:tgtEl>
                                      </p:cBhvr>
                                    </p:animEffect>
                                  </p:childTnLst>
                                </p:cTn>
                              </p:par>
                            </p:childTnLst>
                          </p:cTn>
                        </p:par>
                      </p:childTnLst>
                    </p:cTn>
                  </p:par>
                  <p:par>
                    <p:cTn id="20" fill="hold">
                      <p:stCondLst>
                        <p:cond delay="indefinite"/>
                      </p:stCondLst>
                      <p:childTnLst>
                        <p:par>
                          <p:cTn id="21" fill="hold">
                            <p:stCondLst>
                              <p:cond delay="0"/>
                            </p:stCondLst>
                            <p:childTnLst>
                              <p:par>
                                <p:cTn id="22" presetID="35" presetClass="entr" presetSubtype="0"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2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1" end="1"/>
                                            </p:txEl>
                                          </p:spTgt>
                                        </p:tgtEl>
                                        <p:attrNameLst>
                                          <p:attrName>ppt_w</p:attrName>
                                        </p:attrNameLst>
                                      </p:cBhvr>
                                      <p:tavLst>
                                        <p:tav tm="0">
                                          <p:val>
                                            <p:fltVal val="0"/>
                                          </p:val>
                                        </p:tav>
                                        <p:tav tm="100000">
                                          <p:val>
                                            <p:strVal val="#ppt_w"/>
                                          </p:val>
                                        </p:tav>
                                      </p:tavLst>
                                    </p:anim>
                                  </p:childTnLst>
                                </p:cTn>
                              </p:par>
                              <p:par>
                                <p:cTn id="28" presetID="35" presetClass="entr" presetSubtype="0" fill="hold" nodeType="with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fade">
                                      <p:cBhvr>
                                        <p:cTn id="30" dur="1000"/>
                                        <p:tgtEl>
                                          <p:spTgt spid="3">
                                            <p:txEl>
                                              <p:pRg st="2" end="2"/>
                                            </p:txEl>
                                          </p:spTgt>
                                        </p:tgtEl>
                                      </p:cBhvr>
                                    </p:animEffect>
                                    <p:anim calcmode="lin" valueType="num">
                                      <p:cBhvr>
                                        <p:cTn id="31" dur="1000" fill="hold"/>
                                        <p:tgtEl>
                                          <p:spTgt spid="3">
                                            <p:txEl>
                                              <p:pRg st="2" end="2"/>
                                            </p:txEl>
                                          </p:spTgt>
                                        </p:tgtEl>
                                        <p:attrNameLst>
                                          <p:attrName>style.rotation</p:attrName>
                                        </p:attrNameLst>
                                      </p:cBhvr>
                                      <p:tavLst>
                                        <p:tav tm="0">
                                          <p:val>
                                            <p:fltVal val="720"/>
                                          </p:val>
                                        </p:tav>
                                        <p:tav tm="100000">
                                          <p:val>
                                            <p:fltVal val="0"/>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ppt_w</p:attrName>
                                        </p:attrNameLst>
                                      </p:cBhvr>
                                      <p:tavLst>
                                        <p:tav tm="0">
                                          <p:val>
                                            <p:fltVal val="0"/>
                                          </p:val>
                                        </p:tav>
                                        <p:tav tm="100000">
                                          <p:val>
                                            <p:strVal val="#ppt_w"/>
                                          </p:val>
                                        </p:tav>
                                      </p:tavLst>
                                    </p:anim>
                                  </p:childTnLst>
                                </p:cTn>
                              </p:par>
                            </p:childTnLst>
                          </p:cTn>
                        </p:par>
                      </p:childTnLst>
                    </p:cTn>
                  </p:par>
                  <p:par>
                    <p:cTn id="34" fill="hold">
                      <p:stCondLst>
                        <p:cond delay="indefinite"/>
                      </p:stCondLst>
                      <p:childTnLst>
                        <p:par>
                          <p:cTn id="35" fill="hold">
                            <p:stCondLst>
                              <p:cond delay="0"/>
                            </p:stCondLst>
                            <p:childTnLst>
                              <p:par>
                                <p:cTn id="36" presetID="27" presetClass="entr" presetSubtype="0" fill="hold" grpId="0" nodeType="clickEffect">
                                  <p:stCondLst>
                                    <p:cond delay="0"/>
                                  </p:stCondLst>
                                  <p:iterate type="lt">
                                    <p:tmPct val="50000"/>
                                  </p:iterate>
                                  <p:childTnLst>
                                    <p:set>
                                      <p:cBhvr>
                                        <p:cTn id="37" dur="1" fill="hold">
                                          <p:stCondLst>
                                            <p:cond delay="0"/>
                                          </p:stCondLst>
                                        </p:cTn>
                                        <p:tgtEl>
                                          <p:spTgt spid="11"/>
                                        </p:tgtEl>
                                        <p:attrNameLst>
                                          <p:attrName>style.visibility</p:attrName>
                                        </p:attrNameLst>
                                      </p:cBhvr>
                                      <p:to>
                                        <p:strVal val="visible"/>
                                      </p:to>
                                    </p:set>
                                    <p:anim calcmode="discrete" valueType="clr">
                                      <p:cBhvr override="childStyle">
                                        <p:cTn id="38" dur="8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11"/>
                                        </p:tgtEl>
                                        <p:attrNameLst>
                                          <p:attrName>fillcolor</p:attrName>
                                        </p:attrNameLst>
                                      </p:cBhvr>
                                      <p:tavLst>
                                        <p:tav tm="0">
                                          <p:val>
                                            <p:clrVal>
                                              <a:schemeClr val="accent2"/>
                                            </p:clrVal>
                                          </p:val>
                                        </p:tav>
                                        <p:tav tm="50000">
                                          <p:val>
                                            <p:clrVal>
                                              <a:schemeClr val="hlink"/>
                                            </p:clrVal>
                                          </p:val>
                                        </p:tav>
                                      </p:tavLst>
                                    </p:anim>
                                    <p:set>
                                      <p:cBhvr>
                                        <p:cTn id="40" dur="80"/>
                                        <p:tgtEl>
                                          <p:spTgt spid="11"/>
                                        </p:tgtEl>
                                        <p:attrNameLst>
                                          <p:attrName>fill.type</p:attrName>
                                        </p:attrNameLst>
                                      </p:cBhvr>
                                      <p:to>
                                        <p:strVal val="solid"/>
                                      </p:to>
                                    </p:set>
                                  </p:childTnLst>
                                </p:cTn>
                              </p:par>
                              <p:par>
                                <p:cTn id="41" presetID="27" presetClass="entr" presetSubtype="0" fill="hold" grpId="0" nodeType="withEffect">
                                  <p:stCondLst>
                                    <p:cond delay="0"/>
                                  </p:stCondLst>
                                  <p:iterate type="lt">
                                    <p:tmPct val="50000"/>
                                  </p:iterate>
                                  <p:childTnLst>
                                    <p:set>
                                      <p:cBhvr>
                                        <p:cTn id="42" dur="1" fill="hold">
                                          <p:stCondLst>
                                            <p:cond delay="0"/>
                                          </p:stCondLst>
                                        </p:cTn>
                                        <p:tgtEl>
                                          <p:spTgt spid="13"/>
                                        </p:tgtEl>
                                        <p:attrNameLst>
                                          <p:attrName>style.visibility</p:attrName>
                                        </p:attrNameLst>
                                      </p:cBhvr>
                                      <p:to>
                                        <p:strVal val="visible"/>
                                      </p:to>
                                    </p:set>
                                    <p:anim calcmode="discrete" valueType="clr">
                                      <p:cBhvr override="childStyle">
                                        <p:cTn id="43" dur="80"/>
                                        <p:tgtEl>
                                          <p:spTgt spid="13"/>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13"/>
                                        </p:tgtEl>
                                        <p:attrNameLst>
                                          <p:attrName>fillcolor</p:attrName>
                                        </p:attrNameLst>
                                      </p:cBhvr>
                                      <p:tavLst>
                                        <p:tav tm="0">
                                          <p:val>
                                            <p:clrVal>
                                              <a:schemeClr val="accent2"/>
                                            </p:clrVal>
                                          </p:val>
                                        </p:tav>
                                        <p:tav tm="50000">
                                          <p:val>
                                            <p:clrVal>
                                              <a:schemeClr val="hlink"/>
                                            </p:clrVal>
                                          </p:val>
                                        </p:tav>
                                      </p:tavLst>
                                    </p:anim>
                                    <p:set>
                                      <p:cBhvr>
                                        <p:cTn id="45" dur="80"/>
                                        <p:tgtEl>
                                          <p:spTgt spid="1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الاتصال الشخصي</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700808"/>
            <a:ext cx="8391372" cy="4955466"/>
          </a:xfrm>
        </p:spPr>
        <p:txBody>
          <a:bodyPr>
            <a:normAutofit/>
          </a:bodyPr>
          <a:lstStyle/>
          <a:p>
            <a:pPr marL="0" lvl="0" indent="0" algn="just">
              <a:buNone/>
            </a:pPr>
            <a:r>
              <a:rPr lang="ar-EG" sz="4000" b="1" u="sng" dirty="0" smtClean="0">
                <a:solidFill>
                  <a:srgbClr val="FF0000"/>
                </a:solidFill>
              </a:rPr>
              <a:t>تابع مراحل تطور العلاقات الشخصية:</a:t>
            </a:r>
          </a:p>
          <a:p>
            <a:pPr marL="0" indent="0">
              <a:buNone/>
            </a:pPr>
            <a:r>
              <a:rPr lang="ar-EG" sz="4000" b="1" dirty="0" smtClean="0">
                <a:solidFill>
                  <a:schemeClr val="tx2">
                    <a:lumMod val="60000"/>
                    <a:lumOff val="40000"/>
                  </a:schemeClr>
                </a:solidFill>
              </a:rPr>
              <a:t>7-التقييد </a:t>
            </a:r>
            <a:r>
              <a:rPr lang="ar-EG" sz="4000" b="1" dirty="0">
                <a:solidFill>
                  <a:schemeClr val="tx2">
                    <a:lumMod val="60000"/>
                    <a:lumOff val="40000"/>
                  </a:schemeClr>
                </a:solidFill>
              </a:rPr>
              <a:t>(</a:t>
            </a:r>
            <a:r>
              <a:rPr lang="en-US" sz="4000" b="1" dirty="0">
                <a:solidFill>
                  <a:schemeClr val="tx2">
                    <a:lumMod val="60000"/>
                    <a:lumOff val="40000"/>
                  </a:schemeClr>
                </a:solidFill>
              </a:rPr>
              <a:t>Circumscribing</a:t>
            </a:r>
            <a:r>
              <a:rPr lang="ar-EG" sz="4000" b="1" dirty="0">
                <a:solidFill>
                  <a:schemeClr val="tx2">
                    <a:lumMod val="60000"/>
                    <a:lumOff val="40000"/>
                  </a:schemeClr>
                </a:solidFill>
              </a:rPr>
              <a:t>):</a:t>
            </a:r>
            <a:endParaRPr lang="en-US" sz="4000" dirty="0">
              <a:solidFill>
                <a:schemeClr val="tx2">
                  <a:lumMod val="60000"/>
                  <a:lumOff val="40000"/>
                </a:schemeClr>
              </a:solidFill>
            </a:endParaRPr>
          </a:p>
          <a:p>
            <a:pPr marL="0" indent="0">
              <a:buNone/>
            </a:pPr>
            <a:r>
              <a:rPr lang="ar-EG" sz="4000" dirty="0" smtClean="0"/>
              <a:t>عندما </a:t>
            </a:r>
            <a:r>
              <a:rPr lang="ar-EG" sz="4000" dirty="0"/>
              <a:t>تزداد العلاقة سوءاً يعمد الطرفان إلى تقييدها من خلال إعادة تعريف حدود التفاعل فيما </a:t>
            </a:r>
            <a:r>
              <a:rPr lang="ar-EG" sz="4000" dirty="0" smtClean="0"/>
              <a:t>بينهما.</a:t>
            </a:r>
          </a:p>
          <a:p>
            <a:pPr marL="0" indent="0">
              <a:buNone/>
            </a:pPr>
            <a:r>
              <a:rPr lang="ar-EG" sz="4000" b="1" dirty="0" smtClean="0">
                <a:solidFill>
                  <a:schemeClr val="tx2">
                    <a:lumMod val="60000"/>
                    <a:lumOff val="40000"/>
                  </a:schemeClr>
                </a:solidFill>
              </a:rPr>
              <a:t>8-</a:t>
            </a:r>
            <a:r>
              <a:rPr lang="ar-EG" sz="4000" b="1" dirty="0">
                <a:solidFill>
                  <a:schemeClr val="tx2">
                    <a:lumMod val="60000"/>
                    <a:lumOff val="40000"/>
                  </a:schemeClr>
                </a:solidFill>
              </a:rPr>
              <a:t>-الركود (</a:t>
            </a:r>
            <a:r>
              <a:rPr lang="en-US" sz="4000" b="1" dirty="0">
                <a:solidFill>
                  <a:schemeClr val="tx2">
                    <a:lumMod val="60000"/>
                    <a:lumOff val="40000"/>
                  </a:schemeClr>
                </a:solidFill>
              </a:rPr>
              <a:t>Stagnating</a:t>
            </a:r>
            <a:r>
              <a:rPr lang="ar-EG" sz="4000" b="1" dirty="0">
                <a:solidFill>
                  <a:schemeClr val="tx2">
                    <a:lumMod val="60000"/>
                    <a:lumOff val="40000"/>
                  </a:schemeClr>
                </a:solidFill>
              </a:rPr>
              <a:t>):</a:t>
            </a:r>
            <a:endParaRPr lang="en-US" sz="4000" dirty="0">
              <a:solidFill>
                <a:schemeClr val="tx2">
                  <a:lumMod val="60000"/>
                  <a:lumOff val="40000"/>
                </a:schemeClr>
              </a:solidFill>
            </a:endParaRPr>
          </a:p>
          <a:p>
            <a:pPr marL="0" indent="0" algn="just">
              <a:buNone/>
            </a:pPr>
            <a:r>
              <a:rPr lang="en-US" sz="4000" dirty="0" smtClean="0"/>
              <a:t> </a:t>
            </a:r>
            <a:r>
              <a:rPr lang="ar-EG" sz="4000" dirty="0" smtClean="0"/>
              <a:t>تتوقف </a:t>
            </a:r>
            <a:r>
              <a:rPr lang="ar-EG" sz="4000" dirty="0"/>
              <a:t>العلاقة في هذه المرحلة عن النمو في أي من الاتجاهين ويفقد الطرفان الأمل في إحيائها. </a:t>
            </a:r>
            <a:endParaRPr lang="ar-EG" sz="4000" b="1" u="sng" dirty="0" smtClean="0">
              <a:solidFill>
                <a:srgbClr val="FF000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2402461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9">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9">
                                            <p:txEl>
                                              <p:pRg st="2" end="2"/>
                                            </p:txEl>
                                          </p:spTgt>
                                        </p:tgtEl>
                                        <p:attrNameLst>
                                          <p:attrName>ppt_w</p:attrName>
                                        </p:attrNameLst>
                                      </p:cBhvr>
                                    </p:anim>
                                    <p:anim by="(#ppt_w*0.50)" calcmode="lin" valueType="num">
                                      <p:cBhvr>
                                        <p:cTn id="32" dur="250" decel="50000" autoRev="1" fill="hold">
                                          <p:stCondLst>
                                            <p:cond delay="0"/>
                                          </p:stCondLst>
                                        </p:cTn>
                                        <p:tgtEl>
                                          <p:spTgt spid="9">
                                            <p:txEl>
                                              <p:pRg st="2" end="2"/>
                                            </p:txEl>
                                          </p:spTgt>
                                        </p:tgtEl>
                                        <p:attrNameLst>
                                          <p:attrName>ppt_x</p:attrName>
                                        </p:attrNameLst>
                                      </p:cBhvr>
                                    </p:anim>
                                    <p:anim from="(-#ppt_h/2)" to="(#ppt_y)" calcmode="lin" valueType="num">
                                      <p:cBhvr>
                                        <p:cTn id="33" dur="500" fill="hold">
                                          <p:stCondLst>
                                            <p:cond delay="0"/>
                                          </p:stCondLst>
                                        </p:cTn>
                                        <p:tgtEl>
                                          <p:spTgt spid="9">
                                            <p:txEl>
                                              <p:pRg st="2" end="2"/>
                                            </p:txEl>
                                          </p:spTgt>
                                        </p:tgtEl>
                                        <p:attrNameLst>
                                          <p:attrName>ppt_y</p:attrName>
                                        </p:attrNameLst>
                                      </p:cBhvr>
                                    </p:anim>
                                    <p:animRot by="21600000">
                                      <p:cBhvr>
                                        <p:cTn id="34" dur="500" fill="hold">
                                          <p:stCondLst>
                                            <p:cond delay="0"/>
                                          </p:stCondLst>
                                        </p:cTn>
                                        <p:tgtEl>
                                          <p:spTgt spid="9">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9">
                                            <p:txEl>
                                              <p:pRg st="3" end="3"/>
                                            </p:txEl>
                                          </p:spTgt>
                                        </p:tgtEl>
                                        <p:attrNameLst>
                                          <p:attrName>style.visibility</p:attrName>
                                        </p:attrNameLst>
                                      </p:cBhvr>
                                      <p:to>
                                        <p:strVal val="visible"/>
                                      </p:to>
                                    </p:set>
                                    <p:anim by="(-#ppt_w*2)" calcmode="lin" valueType="num">
                                      <p:cBhvr rctx="PPT">
                                        <p:cTn id="39" dur="250" autoRev="1" fill="hold">
                                          <p:stCondLst>
                                            <p:cond delay="0"/>
                                          </p:stCondLst>
                                        </p:cTn>
                                        <p:tgtEl>
                                          <p:spTgt spid="9">
                                            <p:txEl>
                                              <p:pRg st="3" end="3"/>
                                            </p:txEl>
                                          </p:spTgt>
                                        </p:tgtEl>
                                        <p:attrNameLst>
                                          <p:attrName>ppt_w</p:attrName>
                                        </p:attrNameLst>
                                      </p:cBhvr>
                                    </p:anim>
                                    <p:anim by="(#ppt_w*0.50)" calcmode="lin" valueType="num">
                                      <p:cBhvr>
                                        <p:cTn id="40" dur="250" decel="50000" autoRev="1" fill="hold">
                                          <p:stCondLst>
                                            <p:cond delay="0"/>
                                          </p:stCondLst>
                                        </p:cTn>
                                        <p:tgtEl>
                                          <p:spTgt spid="9">
                                            <p:txEl>
                                              <p:pRg st="3" end="3"/>
                                            </p:txEl>
                                          </p:spTgt>
                                        </p:tgtEl>
                                        <p:attrNameLst>
                                          <p:attrName>ppt_x</p:attrName>
                                        </p:attrNameLst>
                                      </p:cBhvr>
                                    </p:anim>
                                    <p:anim from="(-#ppt_h/2)" to="(#ppt_y)" calcmode="lin" valueType="num">
                                      <p:cBhvr>
                                        <p:cTn id="41" dur="500" fill="hold">
                                          <p:stCondLst>
                                            <p:cond delay="0"/>
                                          </p:stCondLst>
                                        </p:cTn>
                                        <p:tgtEl>
                                          <p:spTgt spid="9">
                                            <p:txEl>
                                              <p:pRg st="3" end="3"/>
                                            </p:txEl>
                                          </p:spTgt>
                                        </p:tgtEl>
                                        <p:attrNameLst>
                                          <p:attrName>ppt_y</p:attrName>
                                        </p:attrNameLst>
                                      </p:cBhvr>
                                    </p:anim>
                                    <p:animRot by="21600000">
                                      <p:cBhvr>
                                        <p:cTn id="42" dur="500" fill="hold">
                                          <p:stCondLst>
                                            <p:cond delay="0"/>
                                          </p:stCondLst>
                                        </p:cTn>
                                        <p:tgtEl>
                                          <p:spTgt spid="9">
                                            <p:txEl>
                                              <p:pRg st="3" end="3"/>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9">
                                            <p:txEl>
                                              <p:pRg st="4" end="4"/>
                                            </p:txEl>
                                          </p:spTgt>
                                        </p:tgtEl>
                                        <p:attrNameLst>
                                          <p:attrName>style.visibility</p:attrName>
                                        </p:attrNameLst>
                                      </p:cBhvr>
                                      <p:to>
                                        <p:strVal val="visible"/>
                                      </p:to>
                                    </p:set>
                                    <p:anim calcmode="lin" valueType="num">
                                      <p:cBhvr additive="base">
                                        <p:cTn id="47"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الاتصال الشخصي</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700808"/>
            <a:ext cx="8391372" cy="4955466"/>
          </a:xfrm>
        </p:spPr>
        <p:txBody>
          <a:bodyPr>
            <a:normAutofit fontScale="92500" lnSpcReduction="10000"/>
          </a:bodyPr>
          <a:lstStyle/>
          <a:p>
            <a:pPr marL="0" lvl="0" indent="0" algn="just">
              <a:buNone/>
            </a:pPr>
            <a:r>
              <a:rPr lang="ar-EG" sz="4000" b="1" u="sng" dirty="0" smtClean="0">
                <a:solidFill>
                  <a:srgbClr val="FF0000"/>
                </a:solidFill>
              </a:rPr>
              <a:t>تابع مراحل تطور العلاقات الشخصية:</a:t>
            </a:r>
          </a:p>
          <a:p>
            <a:pPr marL="0" indent="0">
              <a:buNone/>
            </a:pPr>
            <a:r>
              <a:rPr lang="ar-EG" sz="4000" b="1" dirty="0" smtClean="0">
                <a:solidFill>
                  <a:schemeClr val="tx2">
                    <a:lumMod val="60000"/>
                    <a:lumOff val="40000"/>
                  </a:schemeClr>
                </a:solidFill>
              </a:rPr>
              <a:t>9-التجنب </a:t>
            </a:r>
            <a:r>
              <a:rPr lang="ar-EG" sz="4000" b="1" dirty="0">
                <a:solidFill>
                  <a:schemeClr val="tx2">
                    <a:lumMod val="60000"/>
                    <a:lumOff val="40000"/>
                  </a:schemeClr>
                </a:solidFill>
              </a:rPr>
              <a:t>(</a:t>
            </a:r>
            <a:r>
              <a:rPr lang="en-US" sz="4000" b="1" dirty="0">
                <a:solidFill>
                  <a:schemeClr val="tx2">
                    <a:lumMod val="60000"/>
                    <a:lumOff val="40000"/>
                  </a:schemeClr>
                </a:solidFill>
              </a:rPr>
              <a:t>Avoiding</a:t>
            </a:r>
            <a:r>
              <a:rPr lang="ar-EG" sz="4000" b="1" dirty="0">
                <a:solidFill>
                  <a:schemeClr val="tx2">
                    <a:lumMod val="60000"/>
                    <a:lumOff val="40000"/>
                  </a:schemeClr>
                </a:solidFill>
              </a:rPr>
              <a:t>):</a:t>
            </a:r>
            <a:endParaRPr lang="en-US" sz="4000" dirty="0">
              <a:solidFill>
                <a:schemeClr val="tx2">
                  <a:lumMod val="60000"/>
                  <a:lumOff val="40000"/>
                </a:schemeClr>
              </a:solidFill>
            </a:endParaRPr>
          </a:p>
          <a:p>
            <a:pPr marL="0" indent="0" algn="just">
              <a:buNone/>
            </a:pPr>
            <a:r>
              <a:rPr lang="ar-EG" sz="4000" dirty="0" smtClean="0"/>
              <a:t>يؤدي </a:t>
            </a:r>
            <a:r>
              <a:rPr lang="ar-EG" sz="4000" dirty="0"/>
              <a:t>توتر العلاقة بين الطرفين إلى نوع من الانفصال الشعوري بينهما في كلا المرحلتين </a:t>
            </a:r>
            <a:r>
              <a:rPr lang="ar-EG" sz="4000" dirty="0" smtClean="0"/>
              <a:t>السابقتين.</a:t>
            </a:r>
          </a:p>
          <a:p>
            <a:pPr marL="0" indent="0">
              <a:buNone/>
            </a:pPr>
            <a:r>
              <a:rPr lang="ar-EG" sz="4000" b="1" dirty="0" smtClean="0">
                <a:solidFill>
                  <a:schemeClr val="tx2">
                    <a:lumMod val="60000"/>
                    <a:lumOff val="40000"/>
                  </a:schemeClr>
                </a:solidFill>
              </a:rPr>
              <a:t>10-الإنهاء (</a:t>
            </a:r>
            <a:r>
              <a:rPr lang="en-US" sz="4000" b="1" dirty="0" smtClean="0">
                <a:solidFill>
                  <a:schemeClr val="tx2">
                    <a:lumMod val="60000"/>
                    <a:lumOff val="40000"/>
                  </a:schemeClr>
                </a:solidFill>
              </a:rPr>
              <a:t>Terminating</a:t>
            </a:r>
            <a:r>
              <a:rPr lang="ar-EG" sz="4000" b="1" dirty="0" smtClean="0">
                <a:solidFill>
                  <a:schemeClr val="tx2">
                    <a:lumMod val="60000"/>
                    <a:lumOff val="40000"/>
                  </a:schemeClr>
                </a:solidFill>
              </a:rPr>
              <a:t>):</a:t>
            </a:r>
            <a:endParaRPr lang="en-US" sz="4000" dirty="0" smtClean="0">
              <a:solidFill>
                <a:schemeClr val="tx2">
                  <a:lumMod val="60000"/>
                  <a:lumOff val="40000"/>
                </a:schemeClr>
              </a:solidFill>
            </a:endParaRPr>
          </a:p>
          <a:p>
            <a:pPr marL="0" indent="0" algn="just">
              <a:buNone/>
            </a:pPr>
            <a:r>
              <a:rPr lang="ar-EG" sz="4000" dirty="0" smtClean="0"/>
              <a:t>وهي </a:t>
            </a:r>
            <a:r>
              <a:rPr lang="ar-EG" sz="4000" dirty="0"/>
              <a:t>آخر مرحلة من مراحل تلاشي العلاقة الشخصية حيث يعمد الطرفان إلى اتخاذ الإجراءات الكفيلة بإنهائها. </a:t>
            </a:r>
            <a:r>
              <a:rPr lang="ar-EG" sz="4000" dirty="0" smtClean="0"/>
              <a:t>     </a:t>
            </a:r>
            <a:endParaRPr lang="ar-EG" sz="4000" b="1" u="sng" dirty="0" smtClean="0">
              <a:solidFill>
                <a:srgbClr val="FF000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68108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9">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9">
                                            <p:txEl>
                                              <p:pRg st="2" end="2"/>
                                            </p:txEl>
                                          </p:spTgt>
                                        </p:tgtEl>
                                        <p:attrNameLst>
                                          <p:attrName>ppt_w</p:attrName>
                                        </p:attrNameLst>
                                      </p:cBhvr>
                                    </p:anim>
                                    <p:anim by="(#ppt_w*0.50)" calcmode="lin" valueType="num">
                                      <p:cBhvr>
                                        <p:cTn id="32" dur="250" decel="50000" autoRev="1" fill="hold">
                                          <p:stCondLst>
                                            <p:cond delay="0"/>
                                          </p:stCondLst>
                                        </p:cTn>
                                        <p:tgtEl>
                                          <p:spTgt spid="9">
                                            <p:txEl>
                                              <p:pRg st="2" end="2"/>
                                            </p:txEl>
                                          </p:spTgt>
                                        </p:tgtEl>
                                        <p:attrNameLst>
                                          <p:attrName>ppt_x</p:attrName>
                                        </p:attrNameLst>
                                      </p:cBhvr>
                                    </p:anim>
                                    <p:anim from="(-#ppt_h/2)" to="(#ppt_y)" calcmode="lin" valueType="num">
                                      <p:cBhvr>
                                        <p:cTn id="33" dur="500" fill="hold">
                                          <p:stCondLst>
                                            <p:cond delay="0"/>
                                          </p:stCondLst>
                                        </p:cTn>
                                        <p:tgtEl>
                                          <p:spTgt spid="9">
                                            <p:txEl>
                                              <p:pRg st="2" end="2"/>
                                            </p:txEl>
                                          </p:spTgt>
                                        </p:tgtEl>
                                        <p:attrNameLst>
                                          <p:attrName>ppt_y</p:attrName>
                                        </p:attrNameLst>
                                      </p:cBhvr>
                                    </p:anim>
                                    <p:animRot by="21600000">
                                      <p:cBhvr>
                                        <p:cTn id="34" dur="500" fill="hold">
                                          <p:stCondLst>
                                            <p:cond delay="0"/>
                                          </p:stCondLst>
                                        </p:cTn>
                                        <p:tgtEl>
                                          <p:spTgt spid="9">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9">
                                            <p:txEl>
                                              <p:pRg st="3" end="3"/>
                                            </p:txEl>
                                          </p:spTgt>
                                        </p:tgtEl>
                                        <p:attrNameLst>
                                          <p:attrName>style.visibility</p:attrName>
                                        </p:attrNameLst>
                                      </p:cBhvr>
                                      <p:to>
                                        <p:strVal val="visible"/>
                                      </p:to>
                                    </p:set>
                                    <p:anim calcmode="lin" valueType="num">
                                      <p:cBhvr additive="base">
                                        <p:cTn id="39"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9">
                                            <p:txEl>
                                              <p:pRg st="4" end="4"/>
                                            </p:txEl>
                                          </p:spTgt>
                                        </p:tgtEl>
                                        <p:attrNameLst>
                                          <p:attrName>style.visibility</p:attrName>
                                        </p:attrNameLst>
                                      </p:cBhvr>
                                      <p:to>
                                        <p:strVal val="visible"/>
                                      </p:to>
                                    </p:set>
                                    <p:animEffect transition="in" filter="fade">
                                      <p:cBhvr>
                                        <p:cTn id="45"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الاتصال الشخصي</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700808"/>
            <a:ext cx="8391372" cy="4955466"/>
          </a:xfrm>
        </p:spPr>
        <p:txBody>
          <a:bodyPr>
            <a:normAutofit/>
          </a:bodyPr>
          <a:lstStyle/>
          <a:p>
            <a:pPr marL="0" lvl="0" indent="0" algn="just">
              <a:buNone/>
            </a:pPr>
            <a:r>
              <a:rPr lang="ar-EG" sz="4000" b="1" u="sng" dirty="0" smtClean="0">
                <a:solidFill>
                  <a:srgbClr val="FF0000"/>
                </a:solidFill>
              </a:rPr>
              <a:t>الإفصاح عن الذات أمام الآخرين:</a:t>
            </a:r>
          </a:p>
          <a:p>
            <a:pPr marL="0" indent="0" algn="just">
              <a:buNone/>
            </a:pPr>
            <a:r>
              <a:rPr lang="ar-EG" b="1" dirty="0" smtClean="0"/>
              <a:t>من خلال نافذة </a:t>
            </a:r>
            <a:r>
              <a:rPr lang="ar-EG" b="1" dirty="0" err="1"/>
              <a:t>جوهاري</a:t>
            </a:r>
            <a:r>
              <a:rPr lang="ar-EG" b="1" dirty="0"/>
              <a:t>" (</a:t>
            </a:r>
            <a:r>
              <a:rPr lang="en-US" b="1" dirty="0" err="1"/>
              <a:t>Johari</a:t>
            </a:r>
            <a:r>
              <a:rPr lang="en-US" b="1" dirty="0"/>
              <a:t> Window</a:t>
            </a:r>
            <a:r>
              <a:rPr lang="ar-EG" b="1" dirty="0"/>
              <a:t>) حيث </a:t>
            </a:r>
            <a:r>
              <a:rPr lang="ar-EG" b="1" dirty="0" smtClean="0"/>
              <a:t>يتم </a:t>
            </a:r>
            <a:r>
              <a:rPr lang="ar-EG" b="1" dirty="0"/>
              <a:t>تقسيم الذات البشرية إلى أربع </a:t>
            </a:r>
            <a:r>
              <a:rPr lang="ar-EG" b="1" dirty="0" smtClean="0"/>
              <a:t>كما </a:t>
            </a:r>
            <a:r>
              <a:rPr lang="ar-EG" b="1" dirty="0"/>
              <a:t>يلي:</a:t>
            </a:r>
            <a:endParaRPr lang="ar-EG" b="1" u="sng" dirty="0" smtClean="0">
              <a:solidFill>
                <a:srgbClr val="FF000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1026" name="Picture 2" descr="Untitled"/>
          <p:cNvPicPr>
            <a:picLocks noChangeAspect="1" noChangeArrowheads="1"/>
          </p:cNvPicPr>
          <p:nvPr/>
        </p:nvPicPr>
        <p:blipFill>
          <a:blip r:embed="rId3" cstate="print">
            <a:extLst>
              <a:ext uri="{28A0092B-C50C-407E-A947-70E740481C1C}">
                <a14:useLocalDpi xmlns:a14="http://schemas.microsoft.com/office/drawing/2010/main" xmlns="" val="0"/>
              </a:ext>
            </a:extLst>
          </a:blip>
          <a:srcRect l="4382" t="8539" r="31180" b="2000"/>
          <a:stretch>
            <a:fillRect/>
          </a:stretch>
        </p:blipFill>
        <p:spPr bwMode="auto">
          <a:xfrm>
            <a:off x="1619672" y="3501008"/>
            <a:ext cx="5328592" cy="33569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759896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a:solidFill>
                  <a:schemeClr val="bg1"/>
                </a:solidFill>
              </a:rPr>
              <a:t>الاتصال الشخصي</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700808"/>
            <a:ext cx="8391372" cy="4955466"/>
          </a:xfrm>
        </p:spPr>
        <p:txBody>
          <a:bodyPr>
            <a:normAutofit fontScale="92500"/>
          </a:bodyPr>
          <a:lstStyle/>
          <a:p>
            <a:pPr marL="0" lvl="0" indent="0" algn="just">
              <a:buNone/>
            </a:pPr>
            <a:r>
              <a:rPr lang="ar-EG" sz="4000" b="1" u="sng" dirty="0" smtClean="0">
                <a:solidFill>
                  <a:srgbClr val="FF0000"/>
                </a:solidFill>
              </a:rPr>
              <a:t>الإفصاح عن الذات أمام الآخرين:</a:t>
            </a:r>
          </a:p>
          <a:p>
            <a:pPr marL="0" indent="0">
              <a:buNone/>
            </a:pPr>
            <a:r>
              <a:rPr lang="ar-EG" sz="4000" b="1" u="sng" dirty="0">
                <a:solidFill>
                  <a:schemeClr val="tx2">
                    <a:lumMod val="60000"/>
                    <a:lumOff val="40000"/>
                  </a:schemeClr>
                </a:solidFill>
              </a:rPr>
              <a:t>1-المنطقة المكشوفة</a:t>
            </a:r>
            <a:r>
              <a:rPr lang="ar-EG" sz="4000" dirty="0">
                <a:solidFill>
                  <a:schemeClr val="tx2">
                    <a:lumMod val="60000"/>
                    <a:lumOff val="40000"/>
                  </a:schemeClr>
                </a:solidFill>
              </a:rPr>
              <a:t>:  </a:t>
            </a:r>
            <a:endParaRPr lang="en-US" sz="4000" dirty="0">
              <a:solidFill>
                <a:schemeClr val="tx2">
                  <a:lumMod val="60000"/>
                  <a:lumOff val="40000"/>
                </a:schemeClr>
              </a:solidFill>
            </a:endParaRPr>
          </a:p>
          <a:p>
            <a:pPr marL="0" indent="0" algn="just">
              <a:buNone/>
            </a:pPr>
            <a:r>
              <a:rPr lang="ar-EG" sz="4000" dirty="0" smtClean="0"/>
              <a:t> </a:t>
            </a:r>
            <a:r>
              <a:rPr lang="ar-EG" sz="4000" dirty="0"/>
              <a:t>وتحوي معلومات لا يمكن للفرد إخفاؤها عن الآخرين، مثل لون الشعر والمظهر العام والوظيفة، إضافة إلى معلومات يقدمها لهم طواعية</a:t>
            </a:r>
            <a:r>
              <a:rPr lang="ar-EG" sz="4000" dirty="0" smtClean="0"/>
              <a:t>.</a:t>
            </a:r>
          </a:p>
          <a:p>
            <a:pPr marL="0" indent="0">
              <a:buNone/>
            </a:pPr>
            <a:r>
              <a:rPr lang="ar-EG" sz="4000" b="1" u="sng" dirty="0">
                <a:solidFill>
                  <a:schemeClr val="tx2">
                    <a:lumMod val="60000"/>
                    <a:lumOff val="40000"/>
                  </a:schemeClr>
                </a:solidFill>
              </a:rPr>
              <a:t>2-منطقة الأسرار</a:t>
            </a:r>
            <a:r>
              <a:rPr lang="ar-EG" sz="4000" b="1" dirty="0">
                <a:solidFill>
                  <a:schemeClr val="tx2">
                    <a:lumMod val="60000"/>
                    <a:lumOff val="40000"/>
                  </a:schemeClr>
                </a:solidFill>
              </a:rPr>
              <a:t>:</a:t>
            </a:r>
            <a:r>
              <a:rPr lang="ar-EG" sz="4000" dirty="0">
                <a:solidFill>
                  <a:schemeClr val="tx2">
                    <a:lumMod val="60000"/>
                    <a:lumOff val="40000"/>
                  </a:schemeClr>
                </a:solidFill>
              </a:rPr>
              <a:t> </a:t>
            </a:r>
            <a:endParaRPr lang="en-US" sz="4000" dirty="0">
              <a:solidFill>
                <a:schemeClr val="tx2">
                  <a:lumMod val="60000"/>
                  <a:lumOff val="40000"/>
                </a:schemeClr>
              </a:solidFill>
            </a:endParaRPr>
          </a:p>
          <a:p>
            <a:pPr marL="0" indent="0" algn="just">
              <a:buNone/>
            </a:pPr>
            <a:r>
              <a:rPr lang="ar-EG" sz="4000" dirty="0"/>
              <a:t>    وتحوي معلومات يتعمد الفرد إخفاءها عن الآخرين. </a:t>
            </a:r>
            <a:endParaRPr lang="en-US" sz="4000" dirty="0"/>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3791070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9">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9">
                                            <p:txEl>
                                              <p:pRg st="2" end="2"/>
                                            </p:txEl>
                                          </p:spTgt>
                                        </p:tgtEl>
                                        <p:attrNameLst>
                                          <p:attrName>ppt_w</p:attrName>
                                        </p:attrNameLst>
                                      </p:cBhvr>
                                    </p:anim>
                                    <p:anim by="(#ppt_w*0.50)" calcmode="lin" valueType="num">
                                      <p:cBhvr>
                                        <p:cTn id="32" dur="250" decel="50000" autoRev="1" fill="hold">
                                          <p:stCondLst>
                                            <p:cond delay="0"/>
                                          </p:stCondLst>
                                        </p:cTn>
                                        <p:tgtEl>
                                          <p:spTgt spid="9">
                                            <p:txEl>
                                              <p:pRg st="2" end="2"/>
                                            </p:txEl>
                                          </p:spTgt>
                                        </p:tgtEl>
                                        <p:attrNameLst>
                                          <p:attrName>ppt_x</p:attrName>
                                        </p:attrNameLst>
                                      </p:cBhvr>
                                    </p:anim>
                                    <p:anim from="(-#ppt_h/2)" to="(#ppt_y)" calcmode="lin" valueType="num">
                                      <p:cBhvr>
                                        <p:cTn id="33" dur="500" fill="hold">
                                          <p:stCondLst>
                                            <p:cond delay="0"/>
                                          </p:stCondLst>
                                        </p:cTn>
                                        <p:tgtEl>
                                          <p:spTgt spid="9">
                                            <p:txEl>
                                              <p:pRg st="2" end="2"/>
                                            </p:txEl>
                                          </p:spTgt>
                                        </p:tgtEl>
                                        <p:attrNameLst>
                                          <p:attrName>ppt_y</p:attrName>
                                        </p:attrNameLst>
                                      </p:cBhvr>
                                    </p:anim>
                                    <p:animRot by="21600000">
                                      <p:cBhvr>
                                        <p:cTn id="34" dur="500" fill="hold">
                                          <p:stCondLst>
                                            <p:cond delay="0"/>
                                          </p:stCondLst>
                                        </p:cTn>
                                        <p:tgtEl>
                                          <p:spTgt spid="9">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9">
                                            <p:txEl>
                                              <p:pRg st="3" end="3"/>
                                            </p:txEl>
                                          </p:spTgt>
                                        </p:tgtEl>
                                        <p:attrNameLst>
                                          <p:attrName>style.visibility</p:attrName>
                                        </p:attrNameLst>
                                      </p:cBhvr>
                                      <p:to>
                                        <p:strVal val="visible"/>
                                      </p:to>
                                    </p:set>
                                    <p:anim by="(-#ppt_w*2)" calcmode="lin" valueType="num">
                                      <p:cBhvr rctx="PPT">
                                        <p:cTn id="39" dur="250" autoRev="1" fill="hold">
                                          <p:stCondLst>
                                            <p:cond delay="0"/>
                                          </p:stCondLst>
                                        </p:cTn>
                                        <p:tgtEl>
                                          <p:spTgt spid="9">
                                            <p:txEl>
                                              <p:pRg st="3" end="3"/>
                                            </p:txEl>
                                          </p:spTgt>
                                        </p:tgtEl>
                                        <p:attrNameLst>
                                          <p:attrName>ppt_w</p:attrName>
                                        </p:attrNameLst>
                                      </p:cBhvr>
                                    </p:anim>
                                    <p:anim by="(#ppt_w*0.50)" calcmode="lin" valueType="num">
                                      <p:cBhvr>
                                        <p:cTn id="40" dur="250" decel="50000" autoRev="1" fill="hold">
                                          <p:stCondLst>
                                            <p:cond delay="0"/>
                                          </p:stCondLst>
                                        </p:cTn>
                                        <p:tgtEl>
                                          <p:spTgt spid="9">
                                            <p:txEl>
                                              <p:pRg st="3" end="3"/>
                                            </p:txEl>
                                          </p:spTgt>
                                        </p:tgtEl>
                                        <p:attrNameLst>
                                          <p:attrName>ppt_x</p:attrName>
                                        </p:attrNameLst>
                                      </p:cBhvr>
                                    </p:anim>
                                    <p:anim from="(-#ppt_h/2)" to="(#ppt_y)" calcmode="lin" valueType="num">
                                      <p:cBhvr>
                                        <p:cTn id="41" dur="500" fill="hold">
                                          <p:stCondLst>
                                            <p:cond delay="0"/>
                                          </p:stCondLst>
                                        </p:cTn>
                                        <p:tgtEl>
                                          <p:spTgt spid="9">
                                            <p:txEl>
                                              <p:pRg st="3" end="3"/>
                                            </p:txEl>
                                          </p:spTgt>
                                        </p:tgtEl>
                                        <p:attrNameLst>
                                          <p:attrName>ppt_y</p:attrName>
                                        </p:attrNameLst>
                                      </p:cBhvr>
                                    </p:anim>
                                    <p:animRot by="21600000">
                                      <p:cBhvr>
                                        <p:cTn id="42" dur="500" fill="hold">
                                          <p:stCondLst>
                                            <p:cond delay="0"/>
                                          </p:stCondLst>
                                        </p:cTn>
                                        <p:tgtEl>
                                          <p:spTgt spid="9">
                                            <p:txEl>
                                              <p:pRg st="3" end="3"/>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nodeType="clickEffect">
                                  <p:stCondLst>
                                    <p:cond delay="0"/>
                                  </p:stCondLst>
                                  <p:iterate type="lt">
                                    <p:tmPct val="10000"/>
                                  </p:iterate>
                                  <p:childTnLst>
                                    <p:set>
                                      <p:cBhvr>
                                        <p:cTn id="46" dur="1" fill="hold">
                                          <p:stCondLst>
                                            <p:cond delay="0"/>
                                          </p:stCondLst>
                                        </p:cTn>
                                        <p:tgtEl>
                                          <p:spTgt spid="9">
                                            <p:txEl>
                                              <p:pRg st="4" end="4"/>
                                            </p:txEl>
                                          </p:spTgt>
                                        </p:tgtEl>
                                        <p:attrNameLst>
                                          <p:attrName>style.visibility</p:attrName>
                                        </p:attrNameLst>
                                      </p:cBhvr>
                                      <p:to>
                                        <p:strVal val="visible"/>
                                      </p:to>
                                    </p:set>
                                    <p:anim by="(-#ppt_w*2)" calcmode="lin" valueType="num">
                                      <p:cBhvr rctx="PPT">
                                        <p:cTn id="47" dur="250" autoRev="1" fill="hold">
                                          <p:stCondLst>
                                            <p:cond delay="0"/>
                                          </p:stCondLst>
                                        </p:cTn>
                                        <p:tgtEl>
                                          <p:spTgt spid="9">
                                            <p:txEl>
                                              <p:pRg st="4" end="4"/>
                                            </p:txEl>
                                          </p:spTgt>
                                        </p:tgtEl>
                                        <p:attrNameLst>
                                          <p:attrName>ppt_w</p:attrName>
                                        </p:attrNameLst>
                                      </p:cBhvr>
                                    </p:anim>
                                    <p:anim by="(#ppt_w*0.50)" calcmode="lin" valueType="num">
                                      <p:cBhvr>
                                        <p:cTn id="48" dur="250" decel="50000" autoRev="1" fill="hold">
                                          <p:stCondLst>
                                            <p:cond delay="0"/>
                                          </p:stCondLst>
                                        </p:cTn>
                                        <p:tgtEl>
                                          <p:spTgt spid="9">
                                            <p:txEl>
                                              <p:pRg st="4" end="4"/>
                                            </p:txEl>
                                          </p:spTgt>
                                        </p:tgtEl>
                                        <p:attrNameLst>
                                          <p:attrName>ppt_x</p:attrName>
                                        </p:attrNameLst>
                                      </p:cBhvr>
                                    </p:anim>
                                    <p:anim from="(-#ppt_h/2)" to="(#ppt_y)" calcmode="lin" valueType="num">
                                      <p:cBhvr>
                                        <p:cTn id="49" dur="500" fill="hold">
                                          <p:stCondLst>
                                            <p:cond delay="0"/>
                                          </p:stCondLst>
                                        </p:cTn>
                                        <p:tgtEl>
                                          <p:spTgt spid="9">
                                            <p:txEl>
                                              <p:pRg st="4" end="4"/>
                                            </p:txEl>
                                          </p:spTgt>
                                        </p:tgtEl>
                                        <p:attrNameLst>
                                          <p:attrName>ppt_y</p:attrName>
                                        </p:attrNameLst>
                                      </p:cBhvr>
                                    </p:anim>
                                    <p:animRot by="21600000">
                                      <p:cBhvr>
                                        <p:cTn id="50" dur="500" fill="hold">
                                          <p:stCondLst>
                                            <p:cond delay="0"/>
                                          </p:stCondLst>
                                        </p:cTn>
                                        <p:tgtEl>
                                          <p:spTgt spid="9">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a:solidFill>
                  <a:schemeClr val="bg1"/>
                </a:solidFill>
              </a:rPr>
              <a:t>الاتصال الشخصي</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700808"/>
            <a:ext cx="8391372" cy="4955466"/>
          </a:xfrm>
        </p:spPr>
        <p:txBody>
          <a:bodyPr>
            <a:normAutofit fontScale="92500" lnSpcReduction="10000"/>
          </a:bodyPr>
          <a:lstStyle/>
          <a:p>
            <a:pPr marL="0" lvl="0" indent="0" algn="just">
              <a:buNone/>
            </a:pPr>
            <a:r>
              <a:rPr lang="ar-EG" sz="4000" b="1" u="sng" dirty="0" smtClean="0">
                <a:solidFill>
                  <a:srgbClr val="FF0000"/>
                </a:solidFill>
              </a:rPr>
              <a:t>تابع الإفصاح عن الذات أمام الآخرين:</a:t>
            </a:r>
          </a:p>
          <a:p>
            <a:pPr marL="0" indent="0">
              <a:buNone/>
            </a:pPr>
            <a:r>
              <a:rPr lang="ar-EG" sz="4000" b="1" u="sng" dirty="0" smtClean="0">
                <a:solidFill>
                  <a:schemeClr val="tx2">
                    <a:lumMod val="60000"/>
                    <a:lumOff val="40000"/>
                  </a:schemeClr>
                </a:solidFill>
              </a:rPr>
              <a:t>3-المنطقة </a:t>
            </a:r>
            <a:r>
              <a:rPr lang="ar-EG" sz="4000" b="1" u="sng" dirty="0">
                <a:solidFill>
                  <a:schemeClr val="tx2">
                    <a:lumMod val="60000"/>
                    <a:lumOff val="40000"/>
                  </a:schemeClr>
                </a:solidFill>
              </a:rPr>
              <a:t>العمياء</a:t>
            </a:r>
            <a:r>
              <a:rPr lang="ar-EG" sz="4000" b="1" dirty="0">
                <a:solidFill>
                  <a:schemeClr val="tx2">
                    <a:lumMod val="60000"/>
                    <a:lumOff val="40000"/>
                  </a:schemeClr>
                </a:solidFill>
              </a:rPr>
              <a:t>:</a:t>
            </a:r>
            <a:endParaRPr lang="en-US" sz="4000" dirty="0">
              <a:solidFill>
                <a:schemeClr val="tx2">
                  <a:lumMod val="60000"/>
                  <a:lumOff val="40000"/>
                </a:schemeClr>
              </a:solidFill>
            </a:endParaRPr>
          </a:p>
          <a:p>
            <a:pPr marL="0" indent="0" algn="just">
              <a:buNone/>
            </a:pPr>
            <a:r>
              <a:rPr lang="ar-EG" sz="4000" dirty="0" smtClean="0"/>
              <a:t>    </a:t>
            </a:r>
            <a:r>
              <a:rPr lang="ar-EG" sz="4000" dirty="0"/>
              <a:t>فهناك معلومات لا نعلمها عن أنفسنا لكنها ظاهرة للآخرين. فقد يظن الواحد أنه قائد غير ناجح بينما يرى زملاؤه تحليه بمهارات قيادية فذة. </a:t>
            </a:r>
            <a:endParaRPr lang="ar-EG" sz="4000" dirty="0" smtClean="0"/>
          </a:p>
          <a:p>
            <a:pPr marL="0" indent="0" algn="just">
              <a:buNone/>
            </a:pPr>
            <a:r>
              <a:rPr lang="ar-EG" sz="4000" b="1" dirty="0" smtClean="0">
                <a:solidFill>
                  <a:schemeClr val="tx2">
                    <a:lumMod val="60000"/>
                    <a:lumOff val="40000"/>
                  </a:schemeClr>
                </a:solidFill>
              </a:rPr>
              <a:t>4-</a:t>
            </a:r>
            <a:r>
              <a:rPr lang="ar-EG" sz="4000" b="1" u="sng" dirty="0" smtClean="0">
                <a:solidFill>
                  <a:schemeClr val="tx2">
                    <a:lumMod val="60000"/>
                    <a:lumOff val="40000"/>
                  </a:schemeClr>
                </a:solidFill>
              </a:rPr>
              <a:t>المنطقة </a:t>
            </a:r>
            <a:r>
              <a:rPr lang="ar-EG" sz="4000" b="1" u="sng" dirty="0">
                <a:solidFill>
                  <a:schemeClr val="tx2">
                    <a:lumMod val="60000"/>
                    <a:lumOff val="40000"/>
                  </a:schemeClr>
                </a:solidFill>
              </a:rPr>
              <a:t>المجهولة</a:t>
            </a:r>
            <a:r>
              <a:rPr lang="ar-EG" sz="4000" b="1" dirty="0">
                <a:solidFill>
                  <a:schemeClr val="tx2">
                    <a:lumMod val="60000"/>
                    <a:lumOff val="40000"/>
                  </a:schemeClr>
                </a:solidFill>
              </a:rPr>
              <a:t>: </a:t>
            </a:r>
            <a:endParaRPr lang="en-US" sz="4000" dirty="0">
              <a:solidFill>
                <a:schemeClr val="tx2">
                  <a:lumMod val="60000"/>
                  <a:lumOff val="40000"/>
                </a:schemeClr>
              </a:solidFill>
            </a:endParaRPr>
          </a:p>
          <a:p>
            <a:pPr marL="0" indent="0" algn="just">
              <a:buNone/>
            </a:pPr>
            <a:r>
              <a:rPr lang="ar-EG" sz="4000" dirty="0"/>
              <a:t> </a:t>
            </a:r>
            <a:r>
              <a:rPr lang="ar-EG" sz="4000" dirty="0" smtClean="0"/>
              <a:t>  وهي </a:t>
            </a:r>
            <a:r>
              <a:rPr lang="ar-EG" sz="4000" dirty="0"/>
              <a:t>منطقة غير معروفة من الجميع وتمثل جميع أبعاد شخصياتنا والتي لم يتم اكتشافها حتى الآن. </a:t>
            </a:r>
            <a:endParaRPr lang="en-US" sz="4000" dirty="0"/>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435312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Effect transition="in" filter="fade">
                                      <p:cBhvr>
                                        <p:cTn id="23" dur="1000"/>
                                        <p:tgtEl>
                                          <p:spTgt spid="9">
                                            <p:txEl>
                                              <p:pRg st="1" end="1"/>
                                            </p:txEl>
                                          </p:spTgt>
                                        </p:tgtEl>
                                      </p:cBhvr>
                                    </p:animEffect>
                                    <p:anim calcmode="lin" valueType="num">
                                      <p:cBhvr>
                                        <p:cTn id="24"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25"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9">
                                            <p:txEl>
                                              <p:pRg st="2" end="2"/>
                                            </p:txEl>
                                          </p:spTgt>
                                        </p:tgtEl>
                                        <p:attrNameLst>
                                          <p:attrName>style.visibility</p:attrName>
                                        </p:attrNameLst>
                                      </p:cBhvr>
                                      <p:to>
                                        <p:strVal val="visible"/>
                                      </p:to>
                                    </p:set>
                                    <p:animEffect transition="in" filter="circle(in)">
                                      <p:cBhvr>
                                        <p:cTn id="30" dur="2000"/>
                                        <p:tgtEl>
                                          <p:spTgt spid="9">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animEffect transition="in" filter="barn(inVertical)">
                                      <p:cBhvr>
                                        <p:cTn id="35" dur="500"/>
                                        <p:tgtEl>
                                          <p:spTgt spid="9">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9">
                                            <p:txEl>
                                              <p:pRg st="4" end="4"/>
                                            </p:txEl>
                                          </p:spTgt>
                                        </p:tgtEl>
                                        <p:attrNameLst>
                                          <p:attrName>style.visibility</p:attrName>
                                        </p:attrNameLst>
                                      </p:cBhvr>
                                      <p:to>
                                        <p:strVal val="visible"/>
                                      </p:to>
                                    </p:set>
                                    <p:anim calcmode="lin" valueType="num">
                                      <p:cBhvr additive="base">
                                        <p:cTn id="40"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a:solidFill>
                  <a:schemeClr val="bg1"/>
                </a:solidFill>
              </a:rPr>
              <a:t>الاتصال الشخصي</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700808"/>
            <a:ext cx="8426868" cy="4955466"/>
          </a:xfrm>
        </p:spPr>
        <p:txBody>
          <a:bodyPr>
            <a:normAutofit/>
          </a:bodyPr>
          <a:lstStyle/>
          <a:p>
            <a:pPr marL="0" lvl="0" indent="0" algn="just">
              <a:buNone/>
            </a:pPr>
            <a:r>
              <a:rPr lang="ar-EG" sz="4000" b="1" u="sng" dirty="0" smtClean="0">
                <a:solidFill>
                  <a:srgbClr val="FF0000"/>
                </a:solidFill>
              </a:rPr>
              <a:t>عوائق الإفصاح عن الذات:</a:t>
            </a:r>
          </a:p>
          <a:p>
            <a:pPr marL="0" indent="0">
              <a:buNone/>
            </a:pPr>
            <a:r>
              <a:rPr lang="ar-EG" sz="4000" dirty="0" smtClean="0"/>
              <a:t> - </a:t>
            </a:r>
            <a:r>
              <a:rPr lang="ar-EG" sz="4000" b="1" dirty="0"/>
              <a:t>الخوف من ظهور عيوبك </a:t>
            </a:r>
            <a:r>
              <a:rPr lang="ar-EG" sz="4000" b="1" dirty="0" smtClean="0"/>
              <a:t>للآخرين.</a:t>
            </a:r>
          </a:p>
          <a:p>
            <a:pPr>
              <a:buFontTx/>
              <a:buChar char="-"/>
            </a:pPr>
            <a:r>
              <a:rPr lang="ar-EG" sz="4000" b="1" dirty="0" smtClean="0"/>
              <a:t>الخوف </a:t>
            </a:r>
            <a:r>
              <a:rPr lang="ar-EG" sz="4000" b="1" dirty="0"/>
              <a:t>من أي يصبح رفيقك ناقداً </a:t>
            </a:r>
            <a:r>
              <a:rPr lang="ar-EG" sz="4000" b="1" dirty="0" smtClean="0"/>
              <a:t>لك.</a:t>
            </a:r>
          </a:p>
          <a:p>
            <a:pPr>
              <a:buFontTx/>
              <a:buChar char="-"/>
            </a:pPr>
            <a:r>
              <a:rPr lang="ar-EG" sz="4000" b="1" dirty="0"/>
              <a:t>الخوف من أن تفقد </a:t>
            </a:r>
            <a:r>
              <a:rPr lang="ar-EG" sz="4000" b="1" dirty="0" smtClean="0"/>
              <a:t>شخصيتك.</a:t>
            </a:r>
          </a:p>
          <a:p>
            <a:pPr>
              <a:buFontTx/>
              <a:buChar char="-"/>
            </a:pPr>
            <a:r>
              <a:rPr lang="ar-EG" sz="4000" b="1" dirty="0"/>
              <a:t>الخوف من أن تفقد </a:t>
            </a:r>
            <a:r>
              <a:rPr lang="ar-EG" sz="4000" b="1" dirty="0" smtClean="0"/>
              <a:t>زميلك.</a:t>
            </a:r>
            <a:endParaRPr lang="en-US" sz="4000" dirty="0"/>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1028" name="Picture 4" descr="https://encrypted-tbn2.gstatic.com/images?q=tbn:ANd9GcRfimvhYURA8XIUcoTYcd_FbqpZribtCLcVvTacYXYug74GTm1_vA"/>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23528" y="3933056"/>
            <a:ext cx="2880320" cy="278211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03455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Effect transition="in" filter="fade">
                                      <p:cBhvr>
                                        <p:cTn id="23" dur="1000"/>
                                        <p:tgtEl>
                                          <p:spTgt spid="9">
                                            <p:txEl>
                                              <p:pRg st="1" end="1"/>
                                            </p:txEl>
                                          </p:spTgt>
                                        </p:tgtEl>
                                      </p:cBhvr>
                                    </p:animEffect>
                                    <p:anim calcmode="lin" valueType="num">
                                      <p:cBhvr>
                                        <p:cTn id="24"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25"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9">
                                            <p:txEl>
                                              <p:pRg st="2" end="2"/>
                                            </p:txEl>
                                          </p:spTgt>
                                        </p:tgtEl>
                                        <p:attrNameLst>
                                          <p:attrName>style.visibility</p:attrName>
                                        </p:attrNameLst>
                                      </p:cBhvr>
                                      <p:to>
                                        <p:strVal val="visible"/>
                                      </p:to>
                                    </p:set>
                                    <p:animEffect transition="in" filter="fade">
                                      <p:cBhvr>
                                        <p:cTn id="30" dur="1000"/>
                                        <p:tgtEl>
                                          <p:spTgt spid="9">
                                            <p:txEl>
                                              <p:pRg st="2" end="2"/>
                                            </p:txEl>
                                          </p:spTgt>
                                        </p:tgtEl>
                                      </p:cBhvr>
                                    </p:animEffect>
                                    <p:anim calcmode="lin" valueType="num">
                                      <p:cBhvr>
                                        <p:cTn id="31"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32"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9">
                                            <p:txEl>
                                              <p:pRg st="3" end="3"/>
                                            </p:txEl>
                                          </p:spTgt>
                                        </p:tgtEl>
                                        <p:attrNameLst>
                                          <p:attrName>style.visibility</p:attrName>
                                        </p:attrNameLst>
                                      </p:cBhvr>
                                      <p:to>
                                        <p:strVal val="visible"/>
                                      </p:to>
                                    </p:set>
                                    <p:animEffect transition="in" filter="fade">
                                      <p:cBhvr>
                                        <p:cTn id="37" dur="1000"/>
                                        <p:tgtEl>
                                          <p:spTgt spid="9">
                                            <p:txEl>
                                              <p:pRg st="3" end="3"/>
                                            </p:txEl>
                                          </p:spTgt>
                                        </p:tgtEl>
                                      </p:cBhvr>
                                    </p:animEffect>
                                    <p:anim calcmode="lin" valueType="num">
                                      <p:cBhvr>
                                        <p:cTn id="38"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39"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9">
                                            <p:txEl>
                                              <p:pRg st="4" end="4"/>
                                            </p:txEl>
                                          </p:spTgt>
                                        </p:tgtEl>
                                        <p:attrNameLst>
                                          <p:attrName>style.visibility</p:attrName>
                                        </p:attrNameLst>
                                      </p:cBhvr>
                                      <p:to>
                                        <p:strVal val="visible"/>
                                      </p:to>
                                    </p:set>
                                    <p:animEffect transition="in" filter="fade">
                                      <p:cBhvr>
                                        <p:cTn id="44" dur="1000"/>
                                        <p:tgtEl>
                                          <p:spTgt spid="9">
                                            <p:txEl>
                                              <p:pRg st="4" end="4"/>
                                            </p:txEl>
                                          </p:spTgt>
                                        </p:tgtEl>
                                      </p:cBhvr>
                                    </p:animEffect>
                                    <p:anim calcmode="lin" valueType="num">
                                      <p:cBhvr>
                                        <p:cTn id="45"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46"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a:solidFill>
                  <a:schemeClr val="bg1"/>
                </a:solidFill>
              </a:rPr>
              <a:t>الاتصال الشخصي</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785902"/>
            <a:ext cx="8391372" cy="4955466"/>
          </a:xfrm>
        </p:spPr>
        <p:txBody>
          <a:bodyPr>
            <a:normAutofit fontScale="77500" lnSpcReduction="20000"/>
          </a:bodyPr>
          <a:lstStyle/>
          <a:p>
            <a:pPr marL="0" lvl="0" indent="0" algn="just">
              <a:buNone/>
            </a:pPr>
            <a:r>
              <a:rPr lang="ar-EG" sz="5200" b="1" u="sng" dirty="0" smtClean="0">
                <a:solidFill>
                  <a:srgbClr val="FF0000"/>
                </a:solidFill>
              </a:rPr>
              <a:t>مهارات الاتصال الشخصي:</a:t>
            </a:r>
          </a:p>
          <a:p>
            <a:pPr marL="0" indent="0">
              <a:buNone/>
            </a:pPr>
            <a:r>
              <a:rPr lang="ar-EG" sz="4000" dirty="0" smtClean="0">
                <a:solidFill>
                  <a:schemeClr val="tx2">
                    <a:lumMod val="60000"/>
                    <a:lumOff val="40000"/>
                  </a:schemeClr>
                </a:solidFill>
              </a:rPr>
              <a:t> - </a:t>
            </a:r>
            <a:r>
              <a:rPr lang="ar-EG" sz="4000" b="1" dirty="0">
                <a:solidFill>
                  <a:schemeClr val="tx2">
                    <a:lumMod val="60000"/>
                    <a:lumOff val="40000"/>
                  </a:schemeClr>
                </a:solidFill>
              </a:rPr>
              <a:t>المهارة الأولى</a:t>
            </a:r>
            <a:r>
              <a:rPr lang="ar-SA" sz="4000" b="1" dirty="0">
                <a:solidFill>
                  <a:schemeClr val="tx2">
                    <a:lumMod val="60000"/>
                    <a:lumOff val="40000"/>
                  </a:schemeClr>
                </a:solidFill>
              </a:rPr>
              <a:t>: </a:t>
            </a:r>
            <a:r>
              <a:rPr lang="ar-EG" sz="4000" b="1" dirty="0">
                <a:solidFill>
                  <a:schemeClr val="tx2">
                    <a:lumMod val="60000"/>
                    <a:lumOff val="40000"/>
                  </a:schemeClr>
                </a:solidFill>
              </a:rPr>
              <a:t>اتصال العين</a:t>
            </a:r>
            <a:r>
              <a:rPr lang="ar-EG" sz="4000" b="1" dirty="0" smtClean="0">
                <a:solidFill>
                  <a:schemeClr val="tx2">
                    <a:lumMod val="60000"/>
                    <a:lumOff val="40000"/>
                  </a:schemeClr>
                </a:solidFill>
              </a:rPr>
              <a:t>.</a:t>
            </a:r>
          </a:p>
          <a:p>
            <a:pPr>
              <a:buFontTx/>
              <a:buChar char="-"/>
            </a:pPr>
            <a:r>
              <a:rPr lang="ar-EG" sz="4000" b="1" dirty="0">
                <a:solidFill>
                  <a:srgbClr val="006800"/>
                </a:solidFill>
              </a:rPr>
              <a:t>المهارة الثانية: مهارة </a:t>
            </a:r>
            <a:r>
              <a:rPr lang="ar-EG" sz="4000" b="1" dirty="0" smtClean="0">
                <a:solidFill>
                  <a:srgbClr val="006800"/>
                </a:solidFill>
              </a:rPr>
              <a:t>وضع الجسم والحركة .</a:t>
            </a:r>
          </a:p>
          <a:p>
            <a:pPr>
              <a:buFontTx/>
              <a:buChar char="-"/>
            </a:pPr>
            <a:r>
              <a:rPr lang="ar-EG" sz="4000" b="1" dirty="0">
                <a:solidFill>
                  <a:srgbClr val="FF6600"/>
                </a:solidFill>
              </a:rPr>
              <a:t>المهارة الثالثة: ملامح وتعابير الوجه</a:t>
            </a:r>
            <a:r>
              <a:rPr lang="ar-EG" sz="4000" b="1" dirty="0" smtClean="0">
                <a:solidFill>
                  <a:srgbClr val="FF6600"/>
                </a:solidFill>
              </a:rPr>
              <a:t>.</a:t>
            </a:r>
          </a:p>
          <a:p>
            <a:pPr>
              <a:buFontTx/>
              <a:buChar char="-"/>
            </a:pPr>
            <a:r>
              <a:rPr lang="ar-EG" sz="4000" b="1" dirty="0">
                <a:solidFill>
                  <a:schemeClr val="accent4">
                    <a:lumMod val="75000"/>
                  </a:schemeClr>
                </a:solidFill>
              </a:rPr>
              <a:t>المهارة الرابعة: اللبس والمظهر</a:t>
            </a:r>
            <a:r>
              <a:rPr lang="ar-EG" sz="4000" b="1" dirty="0" smtClean="0">
                <a:solidFill>
                  <a:schemeClr val="accent4">
                    <a:lumMod val="75000"/>
                  </a:schemeClr>
                </a:solidFill>
              </a:rPr>
              <a:t>.</a:t>
            </a:r>
          </a:p>
          <a:p>
            <a:pPr>
              <a:buFontTx/>
              <a:buChar char="-"/>
            </a:pPr>
            <a:r>
              <a:rPr lang="ar-EG" sz="4000" b="1" dirty="0">
                <a:solidFill>
                  <a:schemeClr val="tx2">
                    <a:lumMod val="60000"/>
                    <a:lumOff val="40000"/>
                  </a:schemeClr>
                </a:solidFill>
              </a:rPr>
              <a:t>المهارة الخامسة: الصوت والتنوع </a:t>
            </a:r>
            <a:r>
              <a:rPr lang="ar-EG" sz="4000" b="1" dirty="0" smtClean="0">
                <a:solidFill>
                  <a:schemeClr val="tx2">
                    <a:lumMod val="60000"/>
                    <a:lumOff val="40000"/>
                  </a:schemeClr>
                </a:solidFill>
              </a:rPr>
              <a:t>الصوتي.</a:t>
            </a:r>
          </a:p>
          <a:p>
            <a:pPr>
              <a:buFontTx/>
              <a:buChar char="-"/>
            </a:pPr>
            <a:r>
              <a:rPr lang="ar-EG" sz="4000" b="1" dirty="0">
                <a:solidFill>
                  <a:srgbClr val="FF6600"/>
                </a:solidFill>
              </a:rPr>
              <a:t>المهارة السادسة: اللغة غير المنطوقة </a:t>
            </a:r>
            <a:r>
              <a:rPr lang="ar-EG" sz="4000" b="1" dirty="0" smtClean="0">
                <a:solidFill>
                  <a:srgbClr val="FF6600"/>
                </a:solidFill>
              </a:rPr>
              <a:t>.</a:t>
            </a:r>
          </a:p>
          <a:p>
            <a:pPr>
              <a:buFontTx/>
              <a:buChar char="-"/>
            </a:pPr>
            <a:r>
              <a:rPr lang="ar-EG" sz="4000" b="1" dirty="0">
                <a:solidFill>
                  <a:schemeClr val="accent4">
                    <a:lumMod val="75000"/>
                  </a:schemeClr>
                </a:solidFill>
              </a:rPr>
              <a:t>المهارة السابعة: إشراك </a:t>
            </a:r>
            <a:r>
              <a:rPr lang="ar-EG" sz="4000" b="1" dirty="0" smtClean="0">
                <a:solidFill>
                  <a:schemeClr val="accent4">
                    <a:lumMod val="75000"/>
                  </a:schemeClr>
                </a:solidFill>
              </a:rPr>
              <a:t>المستمع.</a:t>
            </a:r>
          </a:p>
          <a:p>
            <a:pPr>
              <a:buFontTx/>
              <a:buChar char="-"/>
            </a:pPr>
            <a:r>
              <a:rPr lang="ar-EG" sz="4000" b="1" dirty="0">
                <a:solidFill>
                  <a:srgbClr val="006800"/>
                </a:solidFill>
              </a:rPr>
              <a:t>المهارة الثامنة: استخدام </a:t>
            </a:r>
            <a:r>
              <a:rPr lang="ar-EG" sz="4000" b="1" dirty="0" smtClean="0">
                <a:solidFill>
                  <a:srgbClr val="006800"/>
                </a:solidFill>
              </a:rPr>
              <a:t>الدُعابة.</a:t>
            </a:r>
          </a:p>
          <a:p>
            <a:pPr>
              <a:buFontTx/>
              <a:buChar char="-"/>
            </a:pPr>
            <a:r>
              <a:rPr lang="ar-EG" sz="3600" b="1" dirty="0">
                <a:solidFill>
                  <a:schemeClr val="tx2">
                    <a:lumMod val="60000"/>
                    <a:lumOff val="40000"/>
                  </a:schemeClr>
                </a:solidFill>
              </a:rPr>
              <a:t>المهارة التاسعة: الذات </a:t>
            </a:r>
            <a:r>
              <a:rPr lang="ar-EG" sz="3600" b="1" dirty="0" smtClean="0">
                <a:solidFill>
                  <a:schemeClr val="tx2">
                    <a:lumMod val="60000"/>
                    <a:lumOff val="40000"/>
                  </a:schemeClr>
                </a:solidFill>
              </a:rPr>
              <a:t>الطبيعية.</a:t>
            </a:r>
            <a:endParaRPr lang="en-US" sz="4000" dirty="0">
              <a:solidFill>
                <a:schemeClr val="tx2">
                  <a:lumMod val="60000"/>
                  <a:lumOff val="40000"/>
                </a:schemeClr>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2050" name="Picture 2" descr="http://3.bp.blogspot.com/-fBZeE8HeOzw/U2X9_rUWCjI/AAAAAAAAAiA/Gk8kAMDJDcQ/s1600/%D8%AA%D9%88%D8%A7%D8%B5%D9%84.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15900" y="3212976"/>
            <a:ext cx="2555900" cy="309634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19246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9">
                                            <p:txEl>
                                              <p:pRg st="2" end="2"/>
                                            </p:txEl>
                                          </p:spTgt>
                                        </p:tgtEl>
                                        <p:attrNameLst>
                                          <p:attrName>style.visibility</p:attrName>
                                        </p:attrNameLst>
                                      </p:cBhvr>
                                      <p:to>
                                        <p:strVal val="visible"/>
                                      </p:to>
                                    </p:set>
                                    <p:anim calcmode="lin" valueType="num">
                                      <p:cBhvr additive="base">
                                        <p:cTn id="2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anim calcmode="lin" valueType="num">
                                      <p:cBhvr additive="base">
                                        <p:cTn id="3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9">
                                            <p:txEl>
                                              <p:pRg st="4" end="4"/>
                                            </p:txEl>
                                          </p:spTgt>
                                        </p:tgtEl>
                                        <p:attrNameLst>
                                          <p:attrName>style.visibility</p:attrName>
                                        </p:attrNameLst>
                                      </p:cBhvr>
                                      <p:to>
                                        <p:strVal val="visible"/>
                                      </p:to>
                                    </p:set>
                                    <p:anim calcmode="lin" valueType="num">
                                      <p:cBhvr additive="base">
                                        <p:cTn id="41"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9">
                                            <p:txEl>
                                              <p:pRg st="5" end="5"/>
                                            </p:txEl>
                                          </p:spTgt>
                                        </p:tgtEl>
                                        <p:attrNameLst>
                                          <p:attrName>style.visibility</p:attrName>
                                        </p:attrNameLst>
                                      </p:cBhvr>
                                      <p:to>
                                        <p:strVal val="visible"/>
                                      </p:to>
                                    </p:set>
                                    <p:anim calcmode="lin" valueType="num">
                                      <p:cBhvr additive="base">
                                        <p:cTn id="4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9">
                                            <p:txEl>
                                              <p:pRg st="6" end="6"/>
                                            </p:txEl>
                                          </p:spTgt>
                                        </p:tgtEl>
                                        <p:attrNameLst>
                                          <p:attrName>style.visibility</p:attrName>
                                        </p:attrNameLst>
                                      </p:cBhvr>
                                      <p:to>
                                        <p:strVal val="visible"/>
                                      </p:to>
                                    </p:set>
                                    <p:anim calcmode="lin" valueType="num">
                                      <p:cBhvr additive="base">
                                        <p:cTn id="53"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9">
                                            <p:txEl>
                                              <p:pRg st="7" end="7"/>
                                            </p:txEl>
                                          </p:spTgt>
                                        </p:tgtEl>
                                        <p:attrNameLst>
                                          <p:attrName>style.visibility</p:attrName>
                                        </p:attrNameLst>
                                      </p:cBhvr>
                                      <p:to>
                                        <p:strVal val="visible"/>
                                      </p:to>
                                    </p:set>
                                    <p:anim calcmode="lin" valueType="num">
                                      <p:cBhvr additive="base">
                                        <p:cTn id="59"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9">
                                            <p:txEl>
                                              <p:pRg st="8" end="8"/>
                                            </p:txEl>
                                          </p:spTgt>
                                        </p:tgtEl>
                                        <p:attrNameLst>
                                          <p:attrName>style.visibility</p:attrName>
                                        </p:attrNameLst>
                                      </p:cBhvr>
                                      <p:to>
                                        <p:strVal val="visible"/>
                                      </p:to>
                                    </p:set>
                                    <p:anim calcmode="lin" valueType="num">
                                      <p:cBhvr additive="base">
                                        <p:cTn id="65"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9">
                                            <p:txEl>
                                              <p:pRg st="9" end="9"/>
                                            </p:txEl>
                                          </p:spTgt>
                                        </p:tgtEl>
                                        <p:attrNameLst>
                                          <p:attrName>style.visibility</p:attrName>
                                        </p:attrNameLst>
                                      </p:cBhvr>
                                      <p:to>
                                        <p:strVal val="visible"/>
                                      </p:to>
                                    </p:set>
                                    <p:anim calcmode="lin" valueType="num">
                                      <p:cBhvr additive="base">
                                        <p:cTn id="71"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الاتصال في المجموعات الصغيرة</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785902"/>
            <a:ext cx="8391372" cy="4955466"/>
          </a:xfrm>
        </p:spPr>
        <p:txBody>
          <a:bodyPr>
            <a:normAutofit fontScale="70000" lnSpcReduction="20000"/>
          </a:bodyPr>
          <a:lstStyle/>
          <a:p>
            <a:pPr marL="0" lvl="0" indent="0" algn="just">
              <a:buNone/>
            </a:pPr>
            <a:r>
              <a:rPr lang="ar-EG" sz="5200" b="1" u="sng" dirty="0" smtClean="0">
                <a:solidFill>
                  <a:srgbClr val="FF0000"/>
                </a:solidFill>
              </a:rPr>
              <a:t>تعريف المجموعات الصغيرة:</a:t>
            </a:r>
          </a:p>
          <a:p>
            <a:pPr marL="0" indent="0" algn="just">
              <a:buNone/>
            </a:pPr>
            <a:r>
              <a:rPr lang="ar-EG" sz="4000" dirty="0" smtClean="0">
                <a:solidFill>
                  <a:schemeClr val="tx2">
                    <a:lumMod val="60000"/>
                    <a:lumOff val="40000"/>
                  </a:schemeClr>
                </a:solidFill>
              </a:rPr>
              <a:t>   </a:t>
            </a:r>
            <a:r>
              <a:rPr lang="ar-EG" sz="5100" b="1" dirty="0" smtClean="0">
                <a:solidFill>
                  <a:schemeClr val="tx2">
                    <a:lumMod val="60000"/>
                    <a:lumOff val="40000"/>
                  </a:schemeClr>
                </a:solidFill>
              </a:rPr>
              <a:t>مجموعة </a:t>
            </a:r>
            <a:r>
              <a:rPr lang="ar-EG" sz="5100" b="1" dirty="0">
                <a:solidFill>
                  <a:schemeClr val="tx2">
                    <a:lumMod val="60000"/>
                    <a:lumOff val="40000"/>
                  </a:schemeClr>
                </a:solidFill>
              </a:rPr>
              <a:t>من الأفراد يعملون ويتعلمون معاً، يعمل أفرادها ويتعلمون معاً على الموضوع ذاته</a:t>
            </a:r>
            <a:r>
              <a:rPr lang="en-US" sz="5100" b="1" dirty="0" smtClean="0">
                <a:solidFill>
                  <a:schemeClr val="tx2">
                    <a:lumMod val="60000"/>
                    <a:lumOff val="40000"/>
                  </a:schemeClr>
                </a:solidFill>
              </a:rPr>
              <a:t>.</a:t>
            </a:r>
            <a:endParaRPr lang="ar-EG" sz="5100" b="1" dirty="0" smtClean="0">
              <a:solidFill>
                <a:schemeClr val="tx2">
                  <a:lumMod val="60000"/>
                  <a:lumOff val="40000"/>
                </a:schemeClr>
              </a:solidFill>
            </a:endParaRPr>
          </a:p>
          <a:p>
            <a:pPr marL="0" indent="0" algn="just">
              <a:buNone/>
            </a:pPr>
            <a:endParaRPr lang="ar-EG" sz="4000" dirty="0" smtClean="0"/>
          </a:p>
          <a:p>
            <a:pPr marL="0" indent="0" algn="just">
              <a:buNone/>
            </a:pPr>
            <a:r>
              <a:rPr lang="ar-EG" sz="4000" b="1" u="sng" dirty="0" smtClean="0"/>
              <a:t>كما </a:t>
            </a:r>
            <a:r>
              <a:rPr lang="ar-EG" sz="4000" b="1" u="sng" dirty="0"/>
              <a:t>أن هذه المجموعة يجب أن تتوفر فيها بعض العناصر، من أهمها</a:t>
            </a:r>
            <a:r>
              <a:rPr lang="en-US" sz="4000" b="1" u="sng" dirty="0"/>
              <a:t>:</a:t>
            </a:r>
          </a:p>
          <a:p>
            <a:pPr lvl="0" algn="just"/>
            <a:r>
              <a:rPr lang="ar-EG" sz="4000" b="1" dirty="0" smtClean="0">
                <a:solidFill>
                  <a:srgbClr val="C00000"/>
                </a:solidFill>
              </a:rPr>
              <a:t>الهدف.</a:t>
            </a:r>
          </a:p>
          <a:p>
            <a:pPr lvl="0" algn="just"/>
            <a:r>
              <a:rPr lang="en-US" sz="4000" b="1" dirty="0" smtClean="0">
                <a:solidFill>
                  <a:srgbClr val="006800"/>
                </a:solidFill>
              </a:rPr>
              <a:t> </a:t>
            </a:r>
            <a:r>
              <a:rPr lang="ar-EG" sz="4000" b="1" dirty="0" smtClean="0">
                <a:solidFill>
                  <a:srgbClr val="006800"/>
                </a:solidFill>
              </a:rPr>
              <a:t>التنظيم</a:t>
            </a:r>
            <a:r>
              <a:rPr lang="en-US" sz="4000" b="1" dirty="0" smtClean="0">
                <a:solidFill>
                  <a:srgbClr val="006800"/>
                </a:solidFill>
              </a:rPr>
              <a:t>.</a:t>
            </a:r>
            <a:endParaRPr lang="en-US" sz="4000" dirty="0">
              <a:solidFill>
                <a:srgbClr val="006800"/>
              </a:solidFill>
            </a:endParaRPr>
          </a:p>
          <a:p>
            <a:pPr lvl="0" algn="just"/>
            <a:r>
              <a:rPr lang="en-US" sz="4000" b="1" dirty="0">
                <a:solidFill>
                  <a:srgbClr val="0070C0"/>
                </a:solidFill>
              </a:rPr>
              <a:t> </a:t>
            </a:r>
            <a:r>
              <a:rPr lang="ar-EG" sz="4000" b="1" dirty="0">
                <a:solidFill>
                  <a:srgbClr val="0070C0"/>
                </a:solidFill>
              </a:rPr>
              <a:t>الاعتماد </a:t>
            </a:r>
            <a:r>
              <a:rPr lang="ar-EG" sz="4000" b="1" dirty="0" smtClean="0">
                <a:solidFill>
                  <a:srgbClr val="0070C0"/>
                </a:solidFill>
              </a:rPr>
              <a:t>المتبادل</a:t>
            </a:r>
            <a:r>
              <a:rPr lang="en-US" sz="4000" b="1" dirty="0" smtClean="0">
                <a:solidFill>
                  <a:srgbClr val="0070C0"/>
                </a:solidFill>
              </a:rPr>
              <a:t>.</a:t>
            </a:r>
            <a:endParaRPr lang="en-US" sz="4000" dirty="0">
              <a:solidFill>
                <a:srgbClr val="0070C0"/>
              </a:solidFill>
            </a:endParaRPr>
          </a:p>
          <a:p>
            <a:pPr lvl="0" algn="just"/>
            <a:r>
              <a:rPr lang="en-US" sz="4000" b="1" dirty="0"/>
              <a:t> </a:t>
            </a:r>
            <a:r>
              <a:rPr lang="ar-EG" sz="4000" b="1" dirty="0" smtClean="0">
                <a:solidFill>
                  <a:srgbClr val="002060"/>
                </a:solidFill>
              </a:rPr>
              <a:t>التفاعل</a:t>
            </a:r>
            <a:r>
              <a:rPr lang="ar-SA" sz="4000" b="1" dirty="0" smtClean="0"/>
              <a:t>.</a:t>
            </a:r>
            <a:endParaRPr lang="en-US" sz="4000" dirty="0"/>
          </a:p>
          <a:p>
            <a:pPr lvl="0"/>
            <a:r>
              <a:rPr lang="ar-SA" sz="4000" b="1" dirty="0">
                <a:solidFill>
                  <a:srgbClr val="7030A0"/>
                </a:solidFill>
              </a:rPr>
              <a:t> </a:t>
            </a:r>
            <a:r>
              <a:rPr lang="ar-EG" sz="4000" b="1" dirty="0" smtClean="0">
                <a:solidFill>
                  <a:srgbClr val="7030A0"/>
                </a:solidFill>
              </a:rPr>
              <a:t>التحفيز</a:t>
            </a:r>
            <a:r>
              <a:rPr lang="en-US" sz="4000" b="1" dirty="0" smtClean="0">
                <a:solidFill>
                  <a:srgbClr val="7030A0"/>
                </a:solidFill>
              </a:rPr>
              <a:t>.</a:t>
            </a:r>
            <a:endParaRPr lang="en-US" sz="4000" dirty="0">
              <a:solidFill>
                <a:srgbClr val="7030A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3074" name="Picture 2" descr="http://www.tech-wd.com/wd/wp-content/uploads/2011/09/social-network_thumb.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827584" y="4285644"/>
            <a:ext cx="4038600" cy="231170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205027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9">
                                            <p:txEl>
                                              <p:pRg st="3" end="3"/>
                                            </p:txEl>
                                          </p:spTgt>
                                        </p:tgtEl>
                                        <p:attrNameLst>
                                          <p:attrName>style.visibility</p:attrName>
                                        </p:attrNameLst>
                                      </p:cBhvr>
                                      <p:to>
                                        <p:strVal val="visible"/>
                                      </p:to>
                                    </p:set>
                                    <p:animEffect transition="in" filter="barn(inVertical)">
                                      <p:cBhvr>
                                        <p:cTn id="29" dur="500"/>
                                        <p:tgtEl>
                                          <p:spTgt spid="9">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9">
                                            <p:txEl>
                                              <p:pRg st="4" end="4"/>
                                            </p:txEl>
                                          </p:spTgt>
                                        </p:tgtEl>
                                        <p:attrNameLst>
                                          <p:attrName>style.visibility</p:attrName>
                                        </p:attrNameLst>
                                      </p:cBhvr>
                                      <p:to>
                                        <p:strVal val="visible"/>
                                      </p:to>
                                    </p:set>
                                    <p:animEffect transition="in" filter="fade">
                                      <p:cBhvr>
                                        <p:cTn id="34" dur="1000"/>
                                        <p:tgtEl>
                                          <p:spTgt spid="9">
                                            <p:txEl>
                                              <p:pRg st="4" end="4"/>
                                            </p:txEl>
                                          </p:spTgt>
                                        </p:tgtEl>
                                      </p:cBhvr>
                                    </p:animEffect>
                                    <p:anim calcmode="lin" valueType="num">
                                      <p:cBhvr>
                                        <p:cTn id="35"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9">
                                            <p:txEl>
                                              <p:pRg st="4" end="4"/>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9">
                                            <p:txEl>
                                              <p:pRg st="5" end="5"/>
                                            </p:txEl>
                                          </p:spTgt>
                                        </p:tgtEl>
                                        <p:attrNameLst>
                                          <p:attrName>style.visibility</p:attrName>
                                        </p:attrNameLst>
                                      </p:cBhvr>
                                      <p:to>
                                        <p:strVal val="visible"/>
                                      </p:to>
                                    </p:set>
                                    <p:animEffect transition="in" filter="fade">
                                      <p:cBhvr>
                                        <p:cTn id="39" dur="1000"/>
                                        <p:tgtEl>
                                          <p:spTgt spid="9">
                                            <p:txEl>
                                              <p:pRg st="5" end="5"/>
                                            </p:txEl>
                                          </p:spTgt>
                                        </p:tgtEl>
                                      </p:cBhvr>
                                    </p:animEffect>
                                    <p:anim calcmode="lin" valueType="num">
                                      <p:cBhvr>
                                        <p:cTn id="40" dur="1000" fill="hold"/>
                                        <p:tgtEl>
                                          <p:spTgt spid="9">
                                            <p:txEl>
                                              <p:pRg st="5" end="5"/>
                                            </p:txEl>
                                          </p:spTgt>
                                        </p:tgtEl>
                                        <p:attrNameLst>
                                          <p:attrName>ppt_x</p:attrName>
                                        </p:attrNameLst>
                                      </p:cBhvr>
                                      <p:tavLst>
                                        <p:tav tm="0">
                                          <p:val>
                                            <p:strVal val="#ppt_x"/>
                                          </p:val>
                                        </p:tav>
                                        <p:tav tm="100000">
                                          <p:val>
                                            <p:strVal val="#ppt_x"/>
                                          </p:val>
                                        </p:tav>
                                      </p:tavLst>
                                    </p:anim>
                                    <p:anim calcmode="lin" valueType="num">
                                      <p:cBhvr>
                                        <p:cTn id="41" dur="1000" fill="hold"/>
                                        <p:tgtEl>
                                          <p:spTgt spid="9">
                                            <p:txEl>
                                              <p:pRg st="5" end="5"/>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9">
                                            <p:txEl>
                                              <p:pRg st="6" end="6"/>
                                            </p:txEl>
                                          </p:spTgt>
                                        </p:tgtEl>
                                        <p:attrNameLst>
                                          <p:attrName>style.visibility</p:attrName>
                                        </p:attrNameLst>
                                      </p:cBhvr>
                                      <p:to>
                                        <p:strVal val="visible"/>
                                      </p:to>
                                    </p:set>
                                    <p:animEffect transition="in" filter="fade">
                                      <p:cBhvr>
                                        <p:cTn id="44" dur="1000"/>
                                        <p:tgtEl>
                                          <p:spTgt spid="9">
                                            <p:txEl>
                                              <p:pRg st="6" end="6"/>
                                            </p:txEl>
                                          </p:spTgt>
                                        </p:tgtEl>
                                      </p:cBhvr>
                                    </p:animEffect>
                                    <p:anim calcmode="lin" valueType="num">
                                      <p:cBhvr>
                                        <p:cTn id="45" dur="1000" fill="hold"/>
                                        <p:tgtEl>
                                          <p:spTgt spid="9">
                                            <p:txEl>
                                              <p:pRg st="6" end="6"/>
                                            </p:txEl>
                                          </p:spTgt>
                                        </p:tgtEl>
                                        <p:attrNameLst>
                                          <p:attrName>ppt_x</p:attrName>
                                        </p:attrNameLst>
                                      </p:cBhvr>
                                      <p:tavLst>
                                        <p:tav tm="0">
                                          <p:val>
                                            <p:strVal val="#ppt_x"/>
                                          </p:val>
                                        </p:tav>
                                        <p:tav tm="100000">
                                          <p:val>
                                            <p:strVal val="#ppt_x"/>
                                          </p:val>
                                        </p:tav>
                                      </p:tavLst>
                                    </p:anim>
                                    <p:anim calcmode="lin" valueType="num">
                                      <p:cBhvr>
                                        <p:cTn id="46" dur="1000" fill="hold"/>
                                        <p:tgtEl>
                                          <p:spTgt spid="9">
                                            <p:txEl>
                                              <p:pRg st="6" end="6"/>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9">
                                            <p:txEl>
                                              <p:pRg st="7" end="7"/>
                                            </p:txEl>
                                          </p:spTgt>
                                        </p:tgtEl>
                                        <p:attrNameLst>
                                          <p:attrName>style.visibility</p:attrName>
                                        </p:attrNameLst>
                                      </p:cBhvr>
                                      <p:to>
                                        <p:strVal val="visible"/>
                                      </p:to>
                                    </p:set>
                                    <p:animEffect transition="in" filter="fade">
                                      <p:cBhvr>
                                        <p:cTn id="49" dur="1000"/>
                                        <p:tgtEl>
                                          <p:spTgt spid="9">
                                            <p:txEl>
                                              <p:pRg st="7" end="7"/>
                                            </p:txEl>
                                          </p:spTgt>
                                        </p:tgtEl>
                                      </p:cBhvr>
                                    </p:animEffect>
                                    <p:anim calcmode="lin" valueType="num">
                                      <p:cBhvr>
                                        <p:cTn id="50" dur="1000" fill="hold"/>
                                        <p:tgtEl>
                                          <p:spTgt spid="9">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9">
                                            <p:txEl>
                                              <p:pRg st="7" end="7"/>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9">
                                            <p:txEl>
                                              <p:pRg st="8" end="8"/>
                                            </p:txEl>
                                          </p:spTgt>
                                        </p:tgtEl>
                                        <p:attrNameLst>
                                          <p:attrName>style.visibility</p:attrName>
                                        </p:attrNameLst>
                                      </p:cBhvr>
                                      <p:to>
                                        <p:strVal val="visible"/>
                                      </p:to>
                                    </p:set>
                                    <p:animEffect transition="in" filter="fade">
                                      <p:cBhvr>
                                        <p:cTn id="54" dur="1000"/>
                                        <p:tgtEl>
                                          <p:spTgt spid="9">
                                            <p:txEl>
                                              <p:pRg st="8" end="8"/>
                                            </p:txEl>
                                          </p:spTgt>
                                        </p:tgtEl>
                                      </p:cBhvr>
                                    </p:animEffect>
                                    <p:anim calcmode="lin" valueType="num">
                                      <p:cBhvr>
                                        <p:cTn id="55" dur="1000" fill="hold"/>
                                        <p:tgtEl>
                                          <p:spTgt spid="9">
                                            <p:txEl>
                                              <p:pRg st="8" end="8"/>
                                            </p:txEl>
                                          </p:spTgt>
                                        </p:tgtEl>
                                        <p:attrNameLst>
                                          <p:attrName>ppt_x</p:attrName>
                                        </p:attrNameLst>
                                      </p:cBhvr>
                                      <p:tavLst>
                                        <p:tav tm="0">
                                          <p:val>
                                            <p:strVal val="#ppt_x"/>
                                          </p:val>
                                        </p:tav>
                                        <p:tav tm="100000">
                                          <p:val>
                                            <p:strVal val="#ppt_x"/>
                                          </p:val>
                                        </p:tav>
                                      </p:tavLst>
                                    </p:anim>
                                    <p:anim calcmode="lin" valueType="num">
                                      <p:cBhvr>
                                        <p:cTn id="56" dur="1000" fill="hold"/>
                                        <p:tgtEl>
                                          <p:spTgt spid="9">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الاتصال في المجموعات الصغيرة</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785902"/>
            <a:ext cx="8391372" cy="4595426"/>
          </a:xfrm>
        </p:spPr>
        <p:txBody>
          <a:bodyPr>
            <a:normAutofit/>
          </a:bodyPr>
          <a:lstStyle/>
          <a:p>
            <a:pPr marL="0" lvl="0" indent="0" algn="just">
              <a:buNone/>
            </a:pPr>
            <a:r>
              <a:rPr lang="ar-EG" sz="5200" b="1" u="sng" dirty="0" smtClean="0">
                <a:solidFill>
                  <a:srgbClr val="FF0000"/>
                </a:solidFill>
              </a:rPr>
              <a:t>أنواع المجموعات الصغيرة:</a:t>
            </a:r>
          </a:p>
          <a:p>
            <a:pPr marL="0" lvl="0" indent="0" algn="just">
              <a:buNone/>
            </a:pPr>
            <a:r>
              <a:rPr lang="ar-EG" sz="3600" b="1" dirty="0" smtClean="0">
                <a:solidFill>
                  <a:srgbClr val="0070C0"/>
                </a:solidFill>
              </a:rPr>
              <a:t>1- المجموعات </a:t>
            </a:r>
            <a:r>
              <a:rPr lang="ar-EG" sz="3600" b="1" dirty="0">
                <a:solidFill>
                  <a:srgbClr val="0070C0"/>
                </a:solidFill>
              </a:rPr>
              <a:t>الأولية</a:t>
            </a:r>
            <a:r>
              <a:rPr lang="ar-EG" dirty="0"/>
              <a:t>: وهي التي تهتم بالعلاقات الأساسية بين أفراد المجموعة وخصوصاً العلاقات الاجتماعية مثل الأسرة والأصدقاء</a:t>
            </a:r>
            <a:r>
              <a:rPr lang="ar-EG" dirty="0" smtClean="0"/>
              <a:t>.</a:t>
            </a:r>
            <a:endParaRPr lang="ar-EG" sz="1800" dirty="0"/>
          </a:p>
          <a:p>
            <a:pPr marL="0" lvl="0" indent="0" algn="just">
              <a:buNone/>
            </a:pPr>
            <a:r>
              <a:rPr lang="ar-EG" sz="3600" b="1" dirty="0">
                <a:solidFill>
                  <a:srgbClr val="0070C0"/>
                </a:solidFill>
              </a:rPr>
              <a:t>2-</a:t>
            </a:r>
            <a:r>
              <a:rPr lang="en-US" sz="3600" b="1" dirty="0">
                <a:solidFill>
                  <a:srgbClr val="0070C0"/>
                </a:solidFill>
              </a:rPr>
              <a:t> </a:t>
            </a:r>
            <a:r>
              <a:rPr lang="ar-EG" sz="3600" b="1" dirty="0">
                <a:solidFill>
                  <a:srgbClr val="0070C0"/>
                </a:solidFill>
              </a:rPr>
              <a:t>المجموعات الثانوية: </a:t>
            </a:r>
            <a:r>
              <a:rPr lang="ar-EG" dirty="0"/>
              <a:t>وهي مجموعات ينضم لها الأفراد بهدف تحقيق أهداف معينة أو القيام بواجبات محددة، مثل تشكيل مجموعة من </a:t>
            </a:r>
            <a:r>
              <a:rPr lang="ar-EG" dirty="0" smtClean="0"/>
              <a:t>الطلاب للقيام </a:t>
            </a:r>
            <a:r>
              <a:rPr lang="ar-EG" dirty="0"/>
              <a:t>بنشاط </a:t>
            </a:r>
            <a:r>
              <a:rPr lang="ar-EG" dirty="0" smtClean="0"/>
              <a:t>معين.</a:t>
            </a:r>
            <a:endParaRPr lang="en-US" sz="1800" dirty="0"/>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1569124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9">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9">
                                            <p:txEl>
                                              <p:pRg st="2" end="2"/>
                                            </p:txEl>
                                          </p:spTgt>
                                        </p:tgtEl>
                                        <p:attrNameLst>
                                          <p:attrName>ppt_w</p:attrName>
                                        </p:attrNameLst>
                                      </p:cBhvr>
                                    </p:anim>
                                    <p:anim by="(#ppt_w*0.50)" calcmode="lin" valueType="num">
                                      <p:cBhvr>
                                        <p:cTn id="32" dur="250" decel="50000" autoRev="1" fill="hold">
                                          <p:stCondLst>
                                            <p:cond delay="0"/>
                                          </p:stCondLst>
                                        </p:cTn>
                                        <p:tgtEl>
                                          <p:spTgt spid="9">
                                            <p:txEl>
                                              <p:pRg st="2" end="2"/>
                                            </p:txEl>
                                          </p:spTgt>
                                        </p:tgtEl>
                                        <p:attrNameLst>
                                          <p:attrName>ppt_x</p:attrName>
                                        </p:attrNameLst>
                                      </p:cBhvr>
                                    </p:anim>
                                    <p:anim from="(-#ppt_h/2)" to="(#ppt_y)" calcmode="lin" valueType="num">
                                      <p:cBhvr>
                                        <p:cTn id="33" dur="500" fill="hold">
                                          <p:stCondLst>
                                            <p:cond delay="0"/>
                                          </p:stCondLst>
                                        </p:cTn>
                                        <p:tgtEl>
                                          <p:spTgt spid="9">
                                            <p:txEl>
                                              <p:pRg st="2" end="2"/>
                                            </p:txEl>
                                          </p:spTgt>
                                        </p:tgtEl>
                                        <p:attrNameLst>
                                          <p:attrName>ppt_y</p:attrName>
                                        </p:attrNameLst>
                                      </p:cBhvr>
                                    </p:anim>
                                    <p:animRot by="21600000">
                                      <p:cBhvr>
                                        <p:cTn id="34" dur="500" fill="hold">
                                          <p:stCondLst>
                                            <p:cond delay="0"/>
                                          </p:stCondLst>
                                        </p:cTn>
                                        <p:tgtEl>
                                          <p:spTgt spid="9">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الاتصال في المجموعات الصغيرة</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929918"/>
            <a:ext cx="8391372" cy="4379402"/>
          </a:xfrm>
        </p:spPr>
        <p:txBody>
          <a:bodyPr>
            <a:normAutofit/>
          </a:bodyPr>
          <a:lstStyle/>
          <a:p>
            <a:pPr marL="0" lvl="0" indent="0" algn="just">
              <a:buNone/>
            </a:pPr>
            <a:r>
              <a:rPr lang="ar-EG" sz="4800" b="1" u="sng" dirty="0" smtClean="0">
                <a:solidFill>
                  <a:srgbClr val="FF0000"/>
                </a:solidFill>
              </a:rPr>
              <a:t>طبيعة الاتصال في المجموعات الصغيرة:</a:t>
            </a:r>
            <a:endParaRPr lang="ar-EG" sz="5200" b="1" u="sng" dirty="0" smtClean="0">
              <a:solidFill>
                <a:srgbClr val="FF0000"/>
              </a:solidFill>
            </a:endParaRPr>
          </a:p>
          <a:p>
            <a:pPr marL="0" lvl="0" indent="0" algn="just">
              <a:buNone/>
            </a:pPr>
            <a:r>
              <a:rPr lang="ar-EG" sz="3600" b="1" dirty="0">
                <a:solidFill>
                  <a:srgbClr val="0070C0"/>
                </a:solidFill>
              </a:rPr>
              <a:t>أ-</a:t>
            </a:r>
            <a:r>
              <a:rPr lang="ar-EG" sz="3600" b="1" dirty="0" smtClean="0">
                <a:solidFill>
                  <a:srgbClr val="0070C0"/>
                </a:solidFill>
              </a:rPr>
              <a:t> </a:t>
            </a:r>
            <a:r>
              <a:rPr lang="ar-EG" sz="3600" b="1" dirty="0">
                <a:solidFill>
                  <a:srgbClr val="0070C0"/>
                </a:solidFill>
              </a:rPr>
              <a:t>اتخاذ </a:t>
            </a:r>
            <a:r>
              <a:rPr lang="ar-EG" sz="3600" b="1" dirty="0" smtClean="0">
                <a:solidFill>
                  <a:srgbClr val="0070C0"/>
                </a:solidFill>
              </a:rPr>
              <a:t>القرارات.</a:t>
            </a:r>
          </a:p>
          <a:p>
            <a:pPr marL="0" lvl="0" indent="0" algn="just">
              <a:buNone/>
            </a:pPr>
            <a:r>
              <a:rPr lang="ar-EG" sz="3600" b="1" dirty="0">
                <a:solidFill>
                  <a:srgbClr val="00B050"/>
                </a:solidFill>
              </a:rPr>
              <a:t>ب- حل المشكلات.</a:t>
            </a:r>
          </a:p>
          <a:p>
            <a:pPr marL="0" lvl="0" indent="0" algn="just">
              <a:buNone/>
            </a:pPr>
            <a:r>
              <a:rPr lang="ar-EG" sz="3600" b="1" dirty="0">
                <a:solidFill>
                  <a:schemeClr val="accent5">
                    <a:lumMod val="50000"/>
                  </a:schemeClr>
                </a:solidFill>
              </a:rPr>
              <a:t>ج- تشكيل </a:t>
            </a:r>
            <a:r>
              <a:rPr lang="en-US" sz="3600" b="1" dirty="0">
                <a:solidFill>
                  <a:schemeClr val="accent5">
                    <a:lumMod val="50000"/>
                  </a:schemeClr>
                </a:solidFill>
              </a:rPr>
              <a:t> </a:t>
            </a:r>
            <a:r>
              <a:rPr lang="ar-EG" sz="3600" b="1" dirty="0">
                <a:solidFill>
                  <a:schemeClr val="accent5">
                    <a:lumMod val="50000"/>
                  </a:schemeClr>
                </a:solidFill>
              </a:rPr>
              <a:t>اللجان.</a:t>
            </a:r>
          </a:p>
          <a:p>
            <a:pPr marL="0" lvl="0" indent="0" algn="just">
              <a:buNone/>
            </a:pPr>
            <a:r>
              <a:rPr lang="ar-EG" sz="3600" b="1" dirty="0">
                <a:solidFill>
                  <a:srgbClr val="006800"/>
                </a:solidFill>
              </a:rPr>
              <a:t>د- التعليم وتبادل المعلومات.</a:t>
            </a:r>
          </a:p>
          <a:p>
            <a:pPr marL="0" lvl="0" indent="0" algn="just">
              <a:buNone/>
            </a:pPr>
            <a:r>
              <a:rPr lang="ar-EG" sz="3600" b="1" dirty="0">
                <a:solidFill>
                  <a:srgbClr val="C00000"/>
                </a:solidFill>
              </a:rPr>
              <a:t>هـ- المجموعات العلاجية والتنمية الشخصية.</a:t>
            </a:r>
            <a:endParaRPr lang="en-US" sz="3600" b="1" dirty="0">
              <a:solidFill>
                <a:srgbClr val="C0000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1282210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9">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9">
                                            <p:txEl>
                                              <p:pRg st="2" end="2"/>
                                            </p:txEl>
                                          </p:spTgt>
                                        </p:tgtEl>
                                        <p:attrNameLst>
                                          <p:attrName>ppt_w</p:attrName>
                                        </p:attrNameLst>
                                      </p:cBhvr>
                                    </p:anim>
                                    <p:anim by="(#ppt_w*0.50)" calcmode="lin" valueType="num">
                                      <p:cBhvr>
                                        <p:cTn id="32" dur="250" decel="50000" autoRev="1" fill="hold">
                                          <p:stCondLst>
                                            <p:cond delay="0"/>
                                          </p:stCondLst>
                                        </p:cTn>
                                        <p:tgtEl>
                                          <p:spTgt spid="9">
                                            <p:txEl>
                                              <p:pRg st="2" end="2"/>
                                            </p:txEl>
                                          </p:spTgt>
                                        </p:tgtEl>
                                        <p:attrNameLst>
                                          <p:attrName>ppt_x</p:attrName>
                                        </p:attrNameLst>
                                      </p:cBhvr>
                                    </p:anim>
                                    <p:anim from="(-#ppt_h/2)" to="(#ppt_y)" calcmode="lin" valueType="num">
                                      <p:cBhvr>
                                        <p:cTn id="33" dur="500" fill="hold">
                                          <p:stCondLst>
                                            <p:cond delay="0"/>
                                          </p:stCondLst>
                                        </p:cTn>
                                        <p:tgtEl>
                                          <p:spTgt spid="9">
                                            <p:txEl>
                                              <p:pRg st="2" end="2"/>
                                            </p:txEl>
                                          </p:spTgt>
                                        </p:tgtEl>
                                        <p:attrNameLst>
                                          <p:attrName>ppt_y</p:attrName>
                                        </p:attrNameLst>
                                      </p:cBhvr>
                                    </p:anim>
                                    <p:animRot by="21600000">
                                      <p:cBhvr>
                                        <p:cTn id="34" dur="500" fill="hold">
                                          <p:stCondLst>
                                            <p:cond delay="0"/>
                                          </p:stCondLst>
                                        </p:cTn>
                                        <p:tgtEl>
                                          <p:spTgt spid="9">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9">
                                            <p:txEl>
                                              <p:pRg st="3" end="3"/>
                                            </p:txEl>
                                          </p:spTgt>
                                        </p:tgtEl>
                                        <p:attrNameLst>
                                          <p:attrName>style.visibility</p:attrName>
                                        </p:attrNameLst>
                                      </p:cBhvr>
                                      <p:to>
                                        <p:strVal val="visible"/>
                                      </p:to>
                                    </p:set>
                                    <p:anim by="(-#ppt_w*2)" calcmode="lin" valueType="num">
                                      <p:cBhvr rctx="PPT">
                                        <p:cTn id="39" dur="250" autoRev="1" fill="hold">
                                          <p:stCondLst>
                                            <p:cond delay="0"/>
                                          </p:stCondLst>
                                        </p:cTn>
                                        <p:tgtEl>
                                          <p:spTgt spid="9">
                                            <p:txEl>
                                              <p:pRg st="3" end="3"/>
                                            </p:txEl>
                                          </p:spTgt>
                                        </p:tgtEl>
                                        <p:attrNameLst>
                                          <p:attrName>ppt_w</p:attrName>
                                        </p:attrNameLst>
                                      </p:cBhvr>
                                    </p:anim>
                                    <p:anim by="(#ppt_w*0.50)" calcmode="lin" valueType="num">
                                      <p:cBhvr>
                                        <p:cTn id="40" dur="250" decel="50000" autoRev="1" fill="hold">
                                          <p:stCondLst>
                                            <p:cond delay="0"/>
                                          </p:stCondLst>
                                        </p:cTn>
                                        <p:tgtEl>
                                          <p:spTgt spid="9">
                                            <p:txEl>
                                              <p:pRg st="3" end="3"/>
                                            </p:txEl>
                                          </p:spTgt>
                                        </p:tgtEl>
                                        <p:attrNameLst>
                                          <p:attrName>ppt_x</p:attrName>
                                        </p:attrNameLst>
                                      </p:cBhvr>
                                    </p:anim>
                                    <p:anim from="(-#ppt_h/2)" to="(#ppt_y)" calcmode="lin" valueType="num">
                                      <p:cBhvr>
                                        <p:cTn id="41" dur="500" fill="hold">
                                          <p:stCondLst>
                                            <p:cond delay="0"/>
                                          </p:stCondLst>
                                        </p:cTn>
                                        <p:tgtEl>
                                          <p:spTgt spid="9">
                                            <p:txEl>
                                              <p:pRg st="3" end="3"/>
                                            </p:txEl>
                                          </p:spTgt>
                                        </p:tgtEl>
                                        <p:attrNameLst>
                                          <p:attrName>ppt_y</p:attrName>
                                        </p:attrNameLst>
                                      </p:cBhvr>
                                    </p:anim>
                                    <p:animRot by="21600000">
                                      <p:cBhvr>
                                        <p:cTn id="42" dur="500" fill="hold">
                                          <p:stCondLst>
                                            <p:cond delay="0"/>
                                          </p:stCondLst>
                                        </p:cTn>
                                        <p:tgtEl>
                                          <p:spTgt spid="9">
                                            <p:txEl>
                                              <p:pRg st="3" end="3"/>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nodeType="clickEffect">
                                  <p:stCondLst>
                                    <p:cond delay="0"/>
                                  </p:stCondLst>
                                  <p:iterate type="lt">
                                    <p:tmPct val="10000"/>
                                  </p:iterate>
                                  <p:childTnLst>
                                    <p:set>
                                      <p:cBhvr>
                                        <p:cTn id="46" dur="1" fill="hold">
                                          <p:stCondLst>
                                            <p:cond delay="0"/>
                                          </p:stCondLst>
                                        </p:cTn>
                                        <p:tgtEl>
                                          <p:spTgt spid="9">
                                            <p:txEl>
                                              <p:pRg st="4" end="4"/>
                                            </p:txEl>
                                          </p:spTgt>
                                        </p:tgtEl>
                                        <p:attrNameLst>
                                          <p:attrName>style.visibility</p:attrName>
                                        </p:attrNameLst>
                                      </p:cBhvr>
                                      <p:to>
                                        <p:strVal val="visible"/>
                                      </p:to>
                                    </p:set>
                                    <p:anim by="(-#ppt_w*2)" calcmode="lin" valueType="num">
                                      <p:cBhvr rctx="PPT">
                                        <p:cTn id="47" dur="250" autoRev="1" fill="hold">
                                          <p:stCondLst>
                                            <p:cond delay="0"/>
                                          </p:stCondLst>
                                        </p:cTn>
                                        <p:tgtEl>
                                          <p:spTgt spid="9">
                                            <p:txEl>
                                              <p:pRg st="4" end="4"/>
                                            </p:txEl>
                                          </p:spTgt>
                                        </p:tgtEl>
                                        <p:attrNameLst>
                                          <p:attrName>ppt_w</p:attrName>
                                        </p:attrNameLst>
                                      </p:cBhvr>
                                    </p:anim>
                                    <p:anim by="(#ppt_w*0.50)" calcmode="lin" valueType="num">
                                      <p:cBhvr>
                                        <p:cTn id="48" dur="250" decel="50000" autoRev="1" fill="hold">
                                          <p:stCondLst>
                                            <p:cond delay="0"/>
                                          </p:stCondLst>
                                        </p:cTn>
                                        <p:tgtEl>
                                          <p:spTgt spid="9">
                                            <p:txEl>
                                              <p:pRg st="4" end="4"/>
                                            </p:txEl>
                                          </p:spTgt>
                                        </p:tgtEl>
                                        <p:attrNameLst>
                                          <p:attrName>ppt_x</p:attrName>
                                        </p:attrNameLst>
                                      </p:cBhvr>
                                    </p:anim>
                                    <p:anim from="(-#ppt_h/2)" to="(#ppt_y)" calcmode="lin" valueType="num">
                                      <p:cBhvr>
                                        <p:cTn id="49" dur="500" fill="hold">
                                          <p:stCondLst>
                                            <p:cond delay="0"/>
                                          </p:stCondLst>
                                        </p:cTn>
                                        <p:tgtEl>
                                          <p:spTgt spid="9">
                                            <p:txEl>
                                              <p:pRg st="4" end="4"/>
                                            </p:txEl>
                                          </p:spTgt>
                                        </p:tgtEl>
                                        <p:attrNameLst>
                                          <p:attrName>ppt_y</p:attrName>
                                        </p:attrNameLst>
                                      </p:cBhvr>
                                    </p:anim>
                                    <p:animRot by="21600000">
                                      <p:cBhvr>
                                        <p:cTn id="50" dur="500" fill="hold">
                                          <p:stCondLst>
                                            <p:cond delay="0"/>
                                          </p:stCondLst>
                                        </p:cTn>
                                        <p:tgtEl>
                                          <p:spTgt spid="9">
                                            <p:txEl>
                                              <p:pRg st="4" end="4"/>
                                            </p:txEl>
                                          </p:spTgt>
                                        </p:tgtEl>
                                        <p:attrNameLst>
                                          <p:attrName>r</p:attrName>
                                        </p:attrNameLst>
                                      </p:cBhvr>
                                    </p:animRot>
                                  </p:childTnLst>
                                </p:cTn>
                              </p:par>
                            </p:childTnLst>
                          </p:cTn>
                        </p:par>
                      </p:childTnLst>
                    </p:cTn>
                  </p:par>
                  <p:par>
                    <p:cTn id="51" fill="hold">
                      <p:stCondLst>
                        <p:cond delay="indefinite"/>
                      </p:stCondLst>
                      <p:childTnLst>
                        <p:par>
                          <p:cTn id="52" fill="hold">
                            <p:stCondLst>
                              <p:cond delay="0"/>
                            </p:stCondLst>
                            <p:childTnLst>
                              <p:par>
                                <p:cTn id="53" presetID="56" presetClass="entr" presetSubtype="0" fill="hold" nodeType="clickEffect">
                                  <p:stCondLst>
                                    <p:cond delay="0"/>
                                  </p:stCondLst>
                                  <p:iterate type="lt">
                                    <p:tmPct val="10000"/>
                                  </p:iterate>
                                  <p:childTnLst>
                                    <p:set>
                                      <p:cBhvr>
                                        <p:cTn id="54" dur="1" fill="hold">
                                          <p:stCondLst>
                                            <p:cond delay="0"/>
                                          </p:stCondLst>
                                        </p:cTn>
                                        <p:tgtEl>
                                          <p:spTgt spid="9">
                                            <p:txEl>
                                              <p:pRg st="5" end="5"/>
                                            </p:txEl>
                                          </p:spTgt>
                                        </p:tgtEl>
                                        <p:attrNameLst>
                                          <p:attrName>style.visibility</p:attrName>
                                        </p:attrNameLst>
                                      </p:cBhvr>
                                      <p:to>
                                        <p:strVal val="visible"/>
                                      </p:to>
                                    </p:set>
                                    <p:anim by="(-#ppt_w*2)" calcmode="lin" valueType="num">
                                      <p:cBhvr rctx="PPT">
                                        <p:cTn id="55" dur="250" autoRev="1" fill="hold">
                                          <p:stCondLst>
                                            <p:cond delay="0"/>
                                          </p:stCondLst>
                                        </p:cTn>
                                        <p:tgtEl>
                                          <p:spTgt spid="9">
                                            <p:txEl>
                                              <p:pRg st="5" end="5"/>
                                            </p:txEl>
                                          </p:spTgt>
                                        </p:tgtEl>
                                        <p:attrNameLst>
                                          <p:attrName>ppt_w</p:attrName>
                                        </p:attrNameLst>
                                      </p:cBhvr>
                                    </p:anim>
                                    <p:anim by="(#ppt_w*0.50)" calcmode="lin" valueType="num">
                                      <p:cBhvr>
                                        <p:cTn id="56" dur="250" decel="50000" autoRev="1" fill="hold">
                                          <p:stCondLst>
                                            <p:cond delay="0"/>
                                          </p:stCondLst>
                                        </p:cTn>
                                        <p:tgtEl>
                                          <p:spTgt spid="9">
                                            <p:txEl>
                                              <p:pRg st="5" end="5"/>
                                            </p:txEl>
                                          </p:spTgt>
                                        </p:tgtEl>
                                        <p:attrNameLst>
                                          <p:attrName>ppt_x</p:attrName>
                                        </p:attrNameLst>
                                      </p:cBhvr>
                                    </p:anim>
                                    <p:anim from="(-#ppt_h/2)" to="(#ppt_y)" calcmode="lin" valueType="num">
                                      <p:cBhvr>
                                        <p:cTn id="57" dur="500" fill="hold">
                                          <p:stCondLst>
                                            <p:cond delay="0"/>
                                          </p:stCondLst>
                                        </p:cTn>
                                        <p:tgtEl>
                                          <p:spTgt spid="9">
                                            <p:txEl>
                                              <p:pRg st="5" end="5"/>
                                            </p:txEl>
                                          </p:spTgt>
                                        </p:tgtEl>
                                        <p:attrNameLst>
                                          <p:attrName>ppt_y</p:attrName>
                                        </p:attrNameLst>
                                      </p:cBhvr>
                                    </p:anim>
                                    <p:animRot by="21600000">
                                      <p:cBhvr>
                                        <p:cTn id="58" dur="500" fill="hold">
                                          <p:stCondLst>
                                            <p:cond delay="0"/>
                                          </p:stCondLst>
                                        </p:cTn>
                                        <p:tgtEl>
                                          <p:spTgt spid="9">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12" name="عنصر نائب للمحتوى 11"/>
          <p:cNvSpPr>
            <a:spLocks noGrp="1"/>
          </p:cNvSpPr>
          <p:nvPr>
            <p:ph idx="1"/>
          </p:nvPr>
        </p:nvSpPr>
        <p:spPr/>
        <p:txBody>
          <a:bodyPr/>
          <a:lstStyle/>
          <a:p>
            <a:r>
              <a:rPr lang="ar-SA" b="1" u="sng" dirty="0" smtClean="0">
                <a:solidFill>
                  <a:srgbClr val="0070C0"/>
                </a:solidFill>
              </a:rPr>
              <a:t>موضوعات المحاضرة: </a:t>
            </a:r>
            <a:endParaRPr lang="ar-SA" b="1" u="sng" dirty="0">
              <a:solidFill>
                <a:srgbClr val="0070C0"/>
              </a:solidFill>
            </a:endParaRPr>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7668344" cy="769441"/>
          </a:xfrm>
          <a:prstGeom prst="rect">
            <a:avLst/>
          </a:prstGeom>
          <a:noFill/>
        </p:spPr>
        <p:txBody>
          <a:bodyPr wrap="square" rtlCol="1">
            <a:spAutoFit/>
          </a:bodyPr>
          <a:lstStyle/>
          <a:p>
            <a:pPr algn="ctr"/>
            <a:r>
              <a:rPr lang="ar-SA" sz="4400" b="1" dirty="0" smtClean="0">
                <a:solidFill>
                  <a:schemeClr val="bg1"/>
                </a:solidFill>
              </a:rPr>
              <a:t>مهارات الاتصال</a:t>
            </a:r>
            <a:r>
              <a:rPr lang="ar-EG" sz="4400" b="1" dirty="0" smtClean="0">
                <a:solidFill>
                  <a:schemeClr val="bg1"/>
                </a:solidFill>
              </a:rPr>
              <a:t> اللفظي</a:t>
            </a:r>
            <a:endParaRPr lang="ar-SA" sz="4400" b="1" dirty="0">
              <a:solidFill>
                <a:schemeClr val="bg1"/>
              </a:solidFill>
            </a:endParaRPr>
          </a:p>
        </p:txBody>
      </p:sp>
      <p:sp>
        <p:nvSpPr>
          <p:cNvPr id="19" name="TextBox 18"/>
          <p:cNvSpPr txBox="1"/>
          <p:nvPr/>
        </p:nvSpPr>
        <p:spPr>
          <a:xfrm>
            <a:off x="2357422" y="2285993"/>
            <a:ext cx="6329378" cy="3970318"/>
          </a:xfrm>
          <a:prstGeom prst="rect">
            <a:avLst/>
          </a:prstGeom>
          <a:noFill/>
        </p:spPr>
        <p:txBody>
          <a:bodyPr wrap="square" rtlCol="1">
            <a:spAutoFit/>
          </a:bodyPr>
          <a:lstStyle/>
          <a:p>
            <a:pPr marL="457200" lvl="0" indent="-457200">
              <a:buFont typeface="Wingdings" panose="05000000000000000000" pitchFamily="2" charset="2"/>
              <a:buChar char="q"/>
            </a:pPr>
            <a:r>
              <a:rPr lang="ar-SA" sz="2800" b="1" dirty="0">
                <a:solidFill>
                  <a:srgbClr val="FF0000"/>
                </a:solidFill>
              </a:rPr>
              <a:t>مفهوم الاتصال الشخصي</a:t>
            </a:r>
            <a:endParaRPr lang="en-US" sz="2800" b="1" dirty="0">
              <a:solidFill>
                <a:srgbClr val="FF0000"/>
              </a:solidFill>
            </a:endParaRPr>
          </a:p>
          <a:p>
            <a:pPr marL="457200" lvl="0" indent="-457200">
              <a:buFont typeface="Wingdings" panose="05000000000000000000" pitchFamily="2" charset="2"/>
              <a:buChar char="q"/>
            </a:pPr>
            <a:r>
              <a:rPr lang="ar-SA" sz="2800" b="1" dirty="0">
                <a:solidFill>
                  <a:schemeClr val="tx2">
                    <a:lumMod val="75000"/>
                  </a:schemeClr>
                </a:solidFill>
              </a:rPr>
              <a:t>أهداف الاتصال الشخصي</a:t>
            </a:r>
            <a:endParaRPr lang="en-US" sz="2800" b="1" dirty="0">
              <a:solidFill>
                <a:schemeClr val="tx2">
                  <a:lumMod val="75000"/>
                </a:schemeClr>
              </a:solidFill>
            </a:endParaRPr>
          </a:p>
          <a:p>
            <a:pPr marL="457200" lvl="0" indent="-457200">
              <a:buFont typeface="Wingdings" panose="05000000000000000000" pitchFamily="2" charset="2"/>
              <a:buChar char="q"/>
            </a:pPr>
            <a:r>
              <a:rPr lang="ar-SA" sz="2800" b="1" dirty="0">
                <a:solidFill>
                  <a:srgbClr val="006800"/>
                </a:solidFill>
              </a:rPr>
              <a:t>استخدامات الاتصال الشخصي</a:t>
            </a:r>
            <a:endParaRPr lang="en-US" sz="2800" b="1" dirty="0">
              <a:solidFill>
                <a:srgbClr val="006800"/>
              </a:solidFill>
            </a:endParaRPr>
          </a:p>
          <a:p>
            <a:pPr marL="457200" lvl="0" indent="-457200">
              <a:buFont typeface="Wingdings" panose="05000000000000000000" pitchFamily="2" charset="2"/>
              <a:buChar char="q"/>
            </a:pPr>
            <a:r>
              <a:rPr lang="ar-SA" sz="2800" b="1" dirty="0">
                <a:solidFill>
                  <a:schemeClr val="accent6">
                    <a:lumMod val="50000"/>
                  </a:schemeClr>
                </a:solidFill>
              </a:rPr>
              <a:t>تطور العلاقات الشخصية</a:t>
            </a:r>
            <a:endParaRPr lang="en-US" sz="2800" b="1" dirty="0">
              <a:solidFill>
                <a:schemeClr val="accent6">
                  <a:lumMod val="50000"/>
                </a:schemeClr>
              </a:solidFill>
            </a:endParaRPr>
          </a:p>
          <a:p>
            <a:pPr marL="457200" lvl="0" indent="-457200">
              <a:buFont typeface="Wingdings" panose="05000000000000000000" pitchFamily="2" charset="2"/>
              <a:buChar char="q"/>
            </a:pPr>
            <a:r>
              <a:rPr lang="ar-EG" sz="2800" b="1" dirty="0"/>
              <a:t>مهارات الاتصال الشخصي</a:t>
            </a:r>
            <a:endParaRPr lang="en-US" sz="2800" b="1" dirty="0"/>
          </a:p>
          <a:p>
            <a:pPr marL="457200" lvl="0" indent="-457200">
              <a:buFont typeface="Wingdings" panose="05000000000000000000" pitchFamily="2" charset="2"/>
              <a:buChar char="q"/>
            </a:pPr>
            <a:r>
              <a:rPr lang="ar-SA" sz="2800" b="1" dirty="0">
                <a:solidFill>
                  <a:srgbClr val="FF0000"/>
                </a:solidFill>
              </a:rPr>
              <a:t>مهارات الاتصال في المجموعات الصغيرة</a:t>
            </a:r>
            <a:endParaRPr lang="en-US" sz="2800" b="1" dirty="0">
              <a:solidFill>
                <a:srgbClr val="FF0000"/>
              </a:solidFill>
            </a:endParaRPr>
          </a:p>
          <a:p>
            <a:pPr marL="457200" lvl="0" indent="-457200">
              <a:buFont typeface="Wingdings" panose="05000000000000000000" pitchFamily="2" charset="2"/>
              <a:buChar char="q"/>
            </a:pPr>
            <a:r>
              <a:rPr lang="ar-SA" sz="2800" b="1" dirty="0">
                <a:solidFill>
                  <a:schemeClr val="accent6">
                    <a:lumMod val="50000"/>
                  </a:schemeClr>
                </a:solidFill>
              </a:rPr>
              <a:t>مهارات الاتصال </a:t>
            </a:r>
            <a:r>
              <a:rPr lang="ar-SA" sz="2800" b="1" dirty="0" err="1">
                <a:solidFill>
                  <a:schemeClr val="accent6">
                    <a:lumMod val="50000"/>
                  </a:schemeClr>
                </a:solidFill>
              </a:rPr>
              <a:t>فى</a:t>
            </a:r>
            <a:r>
              <a:rPr lang="ar-SA" sz="2800" b="1" dirty="0">
                <a:solidFill>
                  <a:schemeClr val="accent6">
                    <a:lumMod val="50000"/>
                  </a:schemeClr>
                </a:solidFill>
              </a:rPr>
              <a:t> فرق العمل </a:t>
            </a:r>
            <a:r>
              <a:rPr lang="en-US" sz="2800" b="1" dirty="0">
                <a:solidFill>
                  <a:schemeClr val="accent6">
                    <a:lumMod val="50000"/>
                  </a:schemeClr>
                </a:solidFill>
              </a:rPr>
              <a:t>Teamwork's</a:t>
            </a:r>
          </a:p>
          <a:p>
            <a:pPr marL="457200" lvl="0" indent="-457200">
              <a:buFont typeface="Wingdings" panose="05000000000000000000" pitchFamily="2" charset="2"/>
              <a:buChar char="q"/>
            </a:pPr>
            <a:r>
              <a:rPr lang="ar-SA" sz="2800" b="1" dirty="0">
                <a:solidFill>
                  <a:schemeClr val="tx2">
                    <a:lumMod val="75000"/>
                  </a:schemeClr>
                </a:solidFill>
              </a:rPr>
              <a:t>مهارات الاتصال الأكاديمي</a:t>
            </a:r>
            <a:endParaRPr lang="en-US" sz="2800" b="1" dirty="0">
              <a:solidFill>
                <a:schemeClr val="tx2">
                  <a:lumMod val="75000"/>
                </a:schemeClr>
              </a:solidFill>
            </a:endParaRPr>
          </a:p>
          <a:p>
            <a:pPr marL="457200" lvl="0" indent="-457200">
              <a:buFont typeface="Wingdings" panose="05000000000000000000" pitchFamily="2" charset="2"/>
              <a:buChar char="q"/>
            </a:pPr>
            <a:r>
              <a:rPr lang="ar-SA" sz="2800" b="1" dirty="0">
                <a:solidFill>
                  <a:srgbClr val="006800"/>
                </a:solidFill>
              </a:rPr>
              <a:t>مهارات الاتصال الأسري</a:t>
            </a:r>
            <a:endParaRPr lang="en-US" sz="2800" b="1" dirty="0">
              <a:solidFill>
                <a:srgbClr val="006800"/>
              </a:solidFill>
            </a:endParaRPr>
          </a:p>
        </p:txBody>
      </p:sp>
      <p:pic>
        <p:nvPicPr>
          <p:cNvPr id="20" name="Picture 19" descr="tawasol.jpg"/>
          <p:cNvPicPr>
            <a:picLocks noChangeAspect="1"/>
          </p:cNvPicPr>
          <p:nvPr/>
        </p:nvPicPr>
        <p:blipFill>
          <a:blip r:embed="rId2" cstate="print"/>
          <a:stretch>
            <a:fillRect/>
          </a:stretch>
        </p:blipFill>
        <p:spPr>
          <a:xfrm>
            <a:off x="67205" y="2198703"/>
            <a:ext cx="2632587" cy="3655473"/>
          </a:xfrm>
          <a:prstGeom prst="rect">
            <a:avLst/>
          </a:prstGeom>
        </p:spPr>
      </p:pic>
      <p:pic>
        <p:nvPicPr>
          <p:cNvPr id="14" name="Picture 5"/>
          <p:cNvPicPr>
            <a:picLocks noChangeAspect="1" noChangeArrowheads="1"/>
          </p:cNvPicPr>
          <p:nvPr/>
        </p:nvPicPr>
        <p:blipFill>
          <a:blip r:embed="rId3" cstate="print"/>
          <a:stretch>
            <a:fillRect/>
          </a:stretch>
        </p:blipFill>
        <p:spPr bwMode="auto">
          <a:xfrm>
            <a:off x="7929586" y="312355"/>
            <a:ext cx="965842" cy="73256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الاتصال في المجموعات الصغيرة</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929918"/>
            <a:ext cx="8391372" cy="4379402"/>
          </a:xfrm>
        </p:spPr>
        <p:txBody>
          <a:bodyPr>
            <a:normAutofit/>
          </a:bodyPr>
          <a:lstStyle/>
          <a:p>
            <a:pPr marL="0" lvl="0" indent="0" algn="just">
              <a:buNone/>
            </a:pPr>
            <a:r>
              <a:rPr lang="ar-EG" sz="4800" b="1" u="sng" dirty="0" smtClean="0">
                <a:solidFill>
                  <a:srgbClr val="FF0000"/>
                </a:solidFill>
              </a:rPr>
              <a:t>خصائص المجموعات الصغيرة:</a:t>
            </a:r>
            <a:endParaRPr lang="ar-EG" sz="5200" b="1" u="sng" dirty="0" smtClean="0">
              <a:solidFill>
                <a:srgbClr val="FF0000"/>
              </a:solidFill>
            </a:endParaRPr>
          </a:p>
          <a:p>
            <a:pPr lvl="0" algn="just">
              <a:buFont typeface="Wingdings" panose="05000000000000000000" pitchFamily="2" charset="2"/>
              <a:buChar char="Ø"/>
            </a:pPr>
            <a:r>
              <a:rPr lang="ar-EG" sz="3600" b="1" dirty="0" smtClean="0">
                <a:solidFill>
                  <a:srgbClr val="0070C0"/>
                </a:solidFill>
              </a:rPr>
              <a:t>-التفاعل المتبادل.</a:t>
            </a:r>
          </a:p>
          <a:p>
            <a:pPr lvl="0" algn="just">
              <a:buFont typeface="Wingdings" panose="05000000000000000000" pitchFamily="2" charset="2"/>
              <a:buChar char="Ø"/>
            </a:pPr>
            <a:r>
              <a:rPr lang="ar-EG" sz="3600" b="1" dirty="0" smtClean="0">
                <a:solidFill>
                  <a:srgbClr val="00B050"/>
                </a:solidFill>
              </a:rPr>
              <a:t>- الالتزام.</a:t>
            </a:r>
            <a:endParaRPr lang="ar-EG" sz="3600" b="1" dirty="0">
              <a:solidFill>
                <a:srgbClr val="00B050"/>
              </a:solidFill>
            </a:endParaRPr>
          </a:p>
          <a:p>
            <a:pPr lvl="0" algn="just">
              <a:buFont typeface="Wingdings" panose="05000000000000000000" pitchFamily="2" charset="2"/>
              <a:buChar char="Ø"/>
            </a:pPr>
            <a:r>
              <a:rPr lang="ar-EG" sz="3600" b="1" dirty="0" smtClean="0">
                <a:solidFill>
                  <a:schemeClr val="accent5">
                    <a:lumMod val="50000"/>
                  </a:schemeClr>
                </a:solidFill>
              </a:rPr>
              <a:t>- التماسك والالتحام.</a:t>
            </a:r>
            <a:endParaRPr lang="ar-EG" sz="3600" b="1" dirty="0">
              <a:solidFill>
                <a:schemeClr val="accent5">
                  <a:lumMod val="50000"/>
                </a:schemeClr>
              </a:solidFill>
            </a:endParaRPr>
          </a:p>
          <a:p>
            <a:pPr lvl="0" algn="just">
              <a:buFont typeface="Wingdings" panose="05000000000000000000" pitchFamily="2" charset="2"/>
              <a:buChar char="Ø"/>
            </a:pPr>
            <a:r>
              <a:rPr lang="ar-EG" sz="3600" b="1" dirty="0" smtClean="0">
                <a:solidFill>
                  <a:srgbClr val="006800"/>
                </a:solidFill>
              </a:rPr>
              <a:t>- حجم المجموعة.</a:t>
            </a:r>
            <a:endParaRPr lang="ar-EG" sz="3600" b="1" dirty="0">
              <a:solidFill>
                <a:srgbClr val="006800"/>
              </a:solidFill>
            </a:endParaRPr>
          </a:p>
          <a:p>
            <a:pPr lvl="0" algn="just">
              <a:buFont typeface="Wingdings" panose="05000000000000000000" pitchFamily="2" charset="2"/>
              <a:buChar char="Ø"/>
            </a:pPr>
            <a:r>
              <a:rPr lang="ar-EG" sz="3600" b="1" dirty="0" smtClean="0">
                <a:solidFill>
                  <a:srgbClr val="C00000"/>
                </a:solidFill>
              </a:rPr>
              <a:t>ـ- القواعد المنظمة لعمل المجموعة.</a:t>
            </a:r>
            <a:endParaRPr lang="en-US" sz="3600" b="1" dirty="0">
              <a:solidFill>
                <a:srgbClr val="C0000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4098" name="Picture 2" descr="http://wellcometrust.files.wordpress.com/2014/09/working_together_teamwork_puzzle_concept.jpg?w=300&amp;h=300"/>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51520" y="2834885"/>
            <a:ext cx="2857500" cy="282636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042615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9">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9">
                                            <p:txEl>
                                              <p:pRg st="2" end="2"/>
                                            </p:txEl>
                                          </p:spTgt>
                                        </p:tgtEl>
                                        <p:attrNameLst>
                                          <p:attrName>ppt_w</p:attrName>
                                        </p:attrNameLst>
                                      </p:cBhvr>
                                    </p:anim>
                                    <p:anim by="(#ppt_w*0.50)" calcmode="lin" valueType="num">
                                      <p:cBhvr>
                                        <p:cTn id="32" dur="250" decel="50000" autoRev="1" fill="hold">
                                          <p:stCondLst>
                                            <p:cond delay="0"/>
                                          </p:stCondLst>
                                        </p:cTn>
                                        <p:tgtEl>
                                          <p:spTgt spid="9">
                                            <p:txEl>
                                              <p:pRg st="2" end="2"/>
                                            </p:txEl>
                                          </p:spTgt>
                                        </p:tgtEl>
                                        <p:attrNameLst>
                                          <p:attrName>ppt_x</p:attrName>
                                        </p:attrNameLst>
                                      </p:cBhvr>
                                    </p:anim>
                                    <p:anim from="(-#ppt_h/2)" to="(#ppt_y)" calcmode="lin" valueType="num">
                                      <p:cBhvr>
                                        <p:cTn id="33" dur="500" fill="hold">
                                          <p:stCondLst>
                                            <p:cond delay="0"/>
                                          </p:stCondLst>
                                        </p:cTn>
                                        <p:tgtEl>
                                          <p:spTgt spid="9">
                                            <p:txEl>
                                              <p:pRg st="2" end="2"/>
                                            </p:txEl>
                                          </p:spTgt>
                                        </p:tgtEl>
                                        <p:attrNameLst>
                                          <p:attrName>ppt_y</p:attrName>
                                        </p:attrNameLst>
                                      </p:cBhvr>
                                    </p:anim>
                                    <p:animRot by="21600000">
                                      <p:cBhvr>
                                        <p:cTn id="34" dur="500" fill="hold">
                                          <p:stCondLst>
                                            <p:cond delay="0"/>
                                          </p:stCondLst>
                                        </p:cTn>
                                        <p:tgtEl>
                                          <p:spTgt spid="9">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9">
                                            <p:txEl>
                                              <p:pRg st="3" end="3"/>
                                            </p:txEl>
                                          </p:spTgt>
                                        </p:tgtEl>
                                        <p:attrNameLst>
                                          <p:attrName>style.visibility</p:attrName>
                                        </p:attrNameLst>
                                      </p:cBhvr>
                                      <p:to>
                                        <p:strVal val="visible"/>
                                      </p:to>
                                    </p:set>
                                    <p:anim by="(-#ppt_w*2)" calcmode="lin" valueType="num">
                                      <p:cBhvr rctx="PPT">
                                        <p:cTn id="39" dur="250" autoRev="1" fill="hold">
                                          <p:stCondLst>
                                            <p:cond delay="0"/>
                                          </p:stCondLst>
                                        </p:cTn>
                                        <p:tgtEl>
                                          <p:spTgt spid="9">
                                            <p:txEl>
                                              <p:pRg st="3" end="3"/>
                                            </p:txEl>
                                          </p:spTgt>
                                        </p:tgtEl>
                                        <p:attrNameLst>
                                          <p:attrName>ppt_w</p:attrName>
                                        </p:attrNameLst>
                                      </p:cBhvr>
                                    </p:anim>
                                    <p:anim by="(#ppt_w*0.50)" calcmode="lin" valueType="num">
                                      <p:cBhvr>
                                        <p:cTn id="40" dur="250" decel="50000" autoRev="1" fill="hold">
                                          <p:stCondLst>
                                            <p:cond delay="0"/>
                                          </p:stCondLst>
                                        </p:cTn>
                                        <p:tgtEl>
                                          <p:spTgt spid="9">
                                            <p:txEl>
                                              <p:pRg st="3" end="3"/>
                                            </p:txEl>
                                          </p:spTgt>
                                        </p:tgtEl>
                                        <p:attrNameLst>
                                          <p:attrName>ppt_x</p:attrName>
                                        </p:attrNameLst>
                                      </p:cBhvr>
                                    </p:anim>
                                    <p:anim from="(-#ppt_h/2)" to="(#ppt_y)" calcmode="lin" valueType="num">
                                      <p:cBhvr>
                                        <p:cTn id="41" dur="500" fill="hold">
                                          <p:stCondLst>
                                            <p:cond delay="0"/>
                                          </p:stCondLst>
                                        </p:cTn>
                                        <p:tgtEl>
                                          <p:spTgt spid="9">
                                            <p:txEl>
                                              <p:pRg st="3" end="3"/>
                                            </p:txEl>
                                          </p:spTgt>
                                        </p:tgtEl>
                                        <p:attrNameLst>
                                          <p:attrName>ppt_y</p:attrName>
                                        </p:attrNameLst>
                                      </p:cBhvr>
                                    </p:anim>
                                    <p:animRot by="21600000">
                                      <p:cBhvr>
                                        <p:cTn id="42" dur="500" fill="hold">
                                          <p:stCondLst>
                                            <p:cond delay="0"/>
                                          </p:stCondLst>
                                        </p:cTn>
                                        <p:tgtEl>
                                          <p:spTgt spid="9">
                                            <p:txEl>
                                              <p:pRg st="3" end="3"/>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nodeType="clickEffect">
                                  <p:stCondLst>
                                    <p:cond delay="0"/>
                                  </p:stCondLst>
                                  <p:iterate type="lt">
                                    <p:tmPct val="10000"/>
                                  </p:iterate>
                                  <p:childTnLst>
                                    <p:set>
                                      <p:cBhvr>
                                        <p:cTn id="46" dur="1" fill="hold">
                                          <p:stCondLst>
                                            <p:cond delay="0"/>
                                          </p:stCondLst>
                                        </p:cTn>
                                        <p:tgtEl>
                                          <p:spTgt spid="9">
                                            <p:txEl>
                                              <p:pRg st="4" end="4"/>
                                            </p:txEl>
                                          </p:spTgt>
                                        </p:tgtEl>
                                        <p:attrNameLst>
                                          <p:attrName>style.visibility</p:attrName>
                                        </p:attrNameLst>
                                      </p:cBhvr>
                                      <p:to>
                                        <p:strVal val="visible"/>
                                      </p:to>
                                    </p:set>
                                    <p:anim by="(-#ppt_w*2)" calcmode="lin" valueType="num">
                                      <p:cBhvr rctx="PPT">
                                        <p:cTn id="47" dur="250" autoRev="1" fill="hold">
                                          <p:stCondLst>
                                            <p:cond delay="0"/>
                                          </p:stCondLst>
                                        </p:cTn>
                                        <p:tgtEl>
                                          <p:spTgt spid="9">
                                            <p:txEl>
                                              <p:pRg st="4" end="4"/>
                                            </p:txEl>
                                          </p:spTgt>
                                        </p:tgtEl>
                                        <p:attrNameLst>
                                          <p:attrName>ppt_w</p:attrName>
                                        </p:attrNameLst>
                                      </p:cBhvr>
                                    </p:anim>
                                    <p:anim by="(#ppt_w*0.50)" calcmode="lin" valueType="num">
                                      <p:cBhvr>
                                        <p:cTn id="48" dur="250" decel="50000" autoRev="1" fill="hold">
                                          <p:stCondLst>
                                            <p:cond delay="0"/>
                                          </p:stCondLst>
                                        </p:cTn>
                                        <p:tgtEl>
                                          <p:spTgt spid="9">
                                            <p:txEl>
                                              <p:pRg st="4" end="4"/>
                                            </p:txEl>
                                          </p:spTgt>
                                        </p:tgtEl>
                                        <p:attrNameLst>
                                          <p:attrName>ppt_x</p:attrName>
                                        </p:attrNameLst>
                                      </p:cBhvr>
                                    </p:anim>
                                    <p:anim from="(-#ppt_h/2)" to="(#ppt_y)" calcmode="lin" valueType="num">
                                      <p:cBhvr>
                                        <p:cTn id="49" dur="500" fill="hold">
                                          <p:stCondLst>
                                            <p:cond delay="0"/>
                                          </p:stCondLst>
                                        </p:cTn>
                                        <p:tgtEl>
                                          <p:spTgt spid="9">
                                            <p:txEl>
                                              <p:pRg st="4" end="4"/>
                                            </p:txEl>
                                          </p:spTgt>
                                        </p:tgtEl>
                                        <p:attrNameLst>
                                          <p:attrName>ppt_y</p:attrName>
                                        </p:attrNameLst>
                                      </p:cBhvr>
                                    </p:anim>
                                    <p:animRot by="21600000">
                                      <p:cBhvr>
                                        <p:cTn id="50" dur="500" fill="hold">
                                          <p:stCondLst>
                                            <p:cond delay="0"/>
                                          </p:stCondLst>
                                        </p:cTn>
                                        <p:tgtEl>
                                          <p:spTgt spid="9">
                                            <p:txEl>
                                              <p:pRg st="4" end="4"/>
                                            </p:txEl>
                                          </p:spTgt>
                                        </p:tgtEl>
                                        <p:attrNameLst>
                                          <p:attrName>r</p:attrName>
                                        </p:attrNameLst>
                                      </p:cBhvr>
                                    </p:animRot>
                                  </p:childTnLst>
                                </p:cTn>
                              </p:par>
                            </p:childTnLst>
                          </p:cTn>
                        </p:par>
                      </p:childTnLst>
                    </p:cTn>
                  </p:par>
                  <p:par>
                    <p:cTn id="51" fill="hold">
                      <p:stCondLst>
                        <p:cond delay="indefinite"/>
                      </p:stCondLst>
                      <p:childTnLst>
                        <p:par>
                          <p:cTn id="52" fill="hold">
                            <p:stCondLst>
                              <p:cond delay="0"/>
                            </p:stCondLst>
                            <p:childTnLst>
                              <p:par>
                                <p:cTn id="53" presetID="56" presetClass="entr" presetSubtype="0" fill="hold" nodeType="clickEffect">
                                  <p:stCondLst>
                                    <p:cond delay="0"/>
                                  </p:stCondLst>
                                  <p:iterate type="lt">
                                    <p:tmPct val="10000"/>
                                  </p:iterate>
                                  <p:childTnLst>
                                    <p:set>
                                      <p:cBhvr>
                                        <p:cTn id="54" dur="1" fill="hold">
                                          <p:stCondLst>
                                            <p:cond delay="0"/>
                                          </p:stCondLst>
                                        </p:cTn>
                                        <p:tgtEl>
                                          <p:spTgt spid="9">
                                            <p:txEl>
                                              <p:pRg st="5" end="5"/>
                                            </p:txEl>
                                          </p:spTgt>
                                        </p:tgtEl>
                                        <p:attrNameLst>
                                          <p:attrName>style.visibility</p:attrName>
                                        </p:attrNameLst>
                                      </p:cBhvr>
                                      <p:to>
                                        <p:strVal val="visible"/>
                                      </p:to>
                                    </p:set>
                                    <p:anim by="(-#ppt_w*2)" calcmode="lin" valueType="num">
                                      <p:cBhvr rctx="PPT">
                                        <p:cTn id="55" dur="250" autoRev="1" fill="hold">
                                          <p:stCondLst>
                                            <p:cond delay="0"/>
                                          </p:stCondLst>
                                        </p:cTn>
                                        <p:tgtEl>
                                          <p:spTgt spid="9">
                                            <p:txEl>
                                              <p:pRg st="5" end="5"/>
                                            </p:txEl>
                                          </p:spTgt>
                                        </p:tgtEl>
                                        <p:attrNameLst>
                                          <p:attrName>ppt_w</p:attrName>
                                        </p:attrNameLst>
                                      </p:cBhvr>
                                    </p:anim>
                                    <p:anim by="(#ppt_w*0.50)" calcmode="lin" valueType="num">
                                      <p:cBhvr>
                                        <p:cTn id="56" dur="250" decel="50000" autoRev="1" fill="hold">
                                          <p:stCondLst>
                                            <p:cond delay="0"/>
                                          </p:stCondLst>
                                        </p:cTn>
                                        <p:tgtEl>
                                          <p:spTgt spid="9">
                                            <p:txEl>
                                              <p:pRg st="5" end="5"/>
                                            </p:txEl>
                                          </p:spTgt>
                                        </p:tgtEl>
                                        <p:attrNameLst>
                                          <p:attrName>ppt_x</p:attrName>
                                        </p:attrNameLst>
                                      </p:cBhvr>
                                    </p:anim>
                                    <p:anim from="(-#ppt_h/2)" to="(#ppt_y)" calcmode="lin" valueType="num">
                                      <p:cBhvr>
                                        <p:cTn id="57" dur="500" fill="hold">
                                          <p:stCondLst>
                                            <p:cond delay="0"/>
                                          </p:stCondLst>
                                        </p:cTn>
                                        <p:tgtEl>
                                          <p:spTgt spid="9">
                                            <p:txEl>
                                              <p:pRg st="5" end="5"/>
                                            </p:txEl>
                                          </p:spTgt>
                                        </p:tgtEl>
                                        <p:attrNameLst>
                                          <p:attrName>ppt_y</p:attrName>
                                        </p:attrNameLst>
                                      </p:cBhvr>
                                    </p:anim>
                                    <p:animRot by="21600000">
                                      <p:cBhvr>
                                        <p:cTn id="58" dur="500" fill="hold">
                                          <p:stCondLst>
                                            <p:cond delay="0"/>
                                          </p:stCondLst>
                                        </p:cTn>
                                        <p:tgtEl>
                                          <p:spTgt spid="9">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الاتصال في المجموعات الصغيرة</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929918"/>
            <a:ext cx="8391372" cy="4379402"/>
          </a:xfrm>
        </p:spPr>
        <p:txBody>
          <a:bodyPr>
            <a:normAutofit fontScale="92500" lnSpcReduction="10000"/>
          </a:bodyPr>
          <a:lstStyle/>
          <a:p>
            <a:pPr marL="0" lvl="0" indent="0" algn="just">
              <a:buNone/>
            </a:pPr>
            <a:r>
              <a:rPr lang="ar-EG" sz="4800" b="1" u="sng" dirty="0" smtClean="0">
                <a:solidFill>
                  <a:srgbClr val="FF0000"/>
                </a:solidFill>
              </a:rPr>
              <a:t>سلبيات المجموعات الصغيرة:</a:t>
            </a:r>
            <a:endParaRPr lang="ar-EG" sz="5200" b="1" u="sng" dirty="0" smtClean="0">
              <a:solidFill>
                <a:srgbClr val="FF0000"/>
              </a:solidFill>
            </a:endParaRPr>
          </a:p>
          <a:p>
            <a:pPr marL="0" lvl="0" indent="0" algn="just">
              <a:buNone/>
            </a:pPr>
            <a:r>
              <a:rPr lang="ar-EG" sz="3600" b="1" dirty="0">
                <a:solidFill>
                  <a:srgbClr val="0070C0"/>
                </a:solidFill>
              </a:rPr>
              <a:t>أ-</a:t>
            </a:r>
            <a:r>
              <a:rPr lang="ar-EG" sz="3600" b="1" dirty="0" smtClean="0">
                <a:solidFill>
                  <a:srgbClr val="0070C0"/>
                </a:solidFill>
              </a:rPr>
              <a:t> المجاملة </a:t>
            </a:r>
            <a:r>
              <a:rPr lang="ar-EG" sz="3600" b="1" dirty="0">
                <a:solidFill>
                  <a:srgbClr val="0070C0"/>
                </a:solidFill>
              </a:rPr>
              <a:t>على حساب الهدف</a:t>
            </a:r>
            <a:r>
              <a:rPr lang="ar-EG" sz="3600" b="1" dirty="0" smtClean="0">
                <a:solidFill>
                  <a:srgbClr val="0070C0"/>
                </a:solidFill>
              </a:rPr>
              <a:t>.</a:t>
            </a:r>
          </a:p>
          <a:p>
            <a:pPr marL="0" lvl="0" indent="0" algn="just">
              <a:buNone/>
            </a:pPr>
            <a:r>
              <a:rPr lang="ar-EG" sz="3600" b="1" dirty="0">
                <a:solidFill>
                  <a:srgbClr val="00B050"/>
                </a:solidFill>
              </a:rPr>
              <a:t>ب- </a:t>
            </a:r>
            <a:r>
              <a:rPr lang="ar-EG" sz="3600" b="1" dirty="0" smtClean="0">
                <a:solidFill>
                  <a:srgbClr val="00B050"/>
                </a:solidFill>
              </a:rPr>
              <a:t>إهدار </a:t>
            </a:r>
            <a:r>
              <a:rPr lang="ar-EG" sz="3600" b="1" dirty="0">
                <a:solidFill>
                  <a:srgbClr val="00B050"/>
                </a:solidFill>
              </a:rPr>
              <a:t>الوقت</a:t>
            </a:r>
            <a:r>
              <a:rPr lang="ar-EG" sz="3600" b="1" dirty="0" smtClean="0">
                <a:solidFill>
                  <a:srgbClr val="00B050"/>
                </a:solidFill>
              </a:rPr>
              <a:t>.</a:t>
            </a:r>
            <a:endParaRPr lang="ar-EG" sz="3600" b="1" dirty="0">
              <a:solidFill>
                <a:srgbClr val="00B050"/>
              </a:solidFill>
            </a:endParaRPr>
          </a:p>
          <a:p>
            <a:pPr marL="0" lvl="0" indent="0" algn="just">
              <a:buNone/>
            </a:pPr>
            <a:r>
              <a:rPr lang="ar-EG" sz="3600" b="1" dirty="0">
                <a:solidFill>
                  <a:schemeClr val="accent5">
                    <a:lumMod val="50000"/>
                  </a:schemeClr>
                </a:solidFill>
              </a:rPr>
              <a:t>ج- </a:t>
            </a:r>
            <a:r>
              <a:rPr lang="ar-EG" sz="3600" b="1" dirty="0" smtClean="0">
                <a:solidFill>
                  <a:schemeClr val="accent5">
                    <a:lumMod val="50000"/>
                  </a:schemeClr>
                </a:solidFill>
              </a:rPr>
              <a:t>عدم </a:t>
            </a:r>
            <a:r>
              <a:rPr lang="ar-EG" sz="3600" b="1" dirty="0">
                <a:solidFill>
                  <a:schemeClr val="accent5">
                    <a:lumMod val="50000"/>
                  </a:schemeClr>
                </a:solidFill>
              </a:rPr>
              <a:t>توزيع الأعباء بشكل عادل.</a:t>
            </a:r>
          </a:p>
          <a:p>
            <a:pPr marL="0" lvl="0" indent="0" algn="just">
              <a:buNone/>
            </a:pPr>
            <a:r>
              <a:rPr lang="ar-EG" sz="3600" b="1" dirty="0">
                <a:solidFill>
                  <a:srgbClr val="006800"/>
                </a:solidFill>
              </a:rPr>
              <a:t>د- </a:t>
            </a:r>
            <a:r>
              <a:rPr lang="ar-EG" sz="3600" b="1" dirty="0" smtClean="0">
                <a:solidFill>
                  <a:srgbClr val="006800"/>
                </a:solidFill>
              </a:rPr>
              <a:t>اختلاف </a:t>
            </a:r>
            <a:r>
              <a:rPr lang="ar-EG" sz="3600" b="1" dirty="0">
                <a:solidFill>
                  <a:srgbClr val="006800"/>
                </a:solidFill>
              </a:rPr>
              <a:t>طريقة الاتصال بين أفراد المجموعة</a:t>
            </a:r>
            <a:r>
              <a:rPr lang="ar-EG" sz="3600" b="1" dirty="0" smtClean="0">
                <a:solidFill>
                  <a:srgbClr val="006800"/>
                </a:solidFill>
              </a:rPr>
              <a:t>.</a:t>
            </a:r>
            <a:endParaRPr lang="ar-EG" sz="3600" b="1" dirty="0">
              <a:solidFill>
                <a:srgbClr val="006800"/>
              </a:solidFill>
            </a:endParaRPr>
          </a:p>
          <a:p>
            <a:pPr marL="0" lvl="0" indent="0" algn="just">
              <a:buNone/>
            </a:pPr>
            <a:r>
              <a:rPr lang="ar-EG" sz="3600" b="1" dirty="0">
                <a:solidFill>
                  <a:srgbClr val="C00000"/>
                </a:solidFill>
              </a:rPr>
              <a:t>هـ- </a:t>
            </a:r>
            <a:r>
              <a:rPr lang="ar-EG" sz="3600" b="1" dirty="0" smtClean="0">
                <a:solidFill>
                  <a:srgbClr val="C00000"/>
                </a:solidFill>
              </a:rPr>
              <a:t>التأثير </a:t>
            </a:r>
            <a:r>
              <a:rPr lang="ar-EG" sz="3600" b="1" dirty="0">
                <a:solidFill>
                  <a:srgbClr val="C00000"/>
                </a:solidFill>
              </a:rPr>
              <a:t>الداخلي المؤدي للفشل</a:t>
            </a:r>
            <a:r>
              <a:rPr lang="ar-EG" sz="3600" b="1" dirty="0" smtClean="0">
                <a:solidFill>
                  <a:srgbClr val="C00000"/>
                </a:solidFill>
              </a:rPr>
              <a:t>.</a:t>
            </a:r>
          </a:p>
          <a:p>
            <a:pPr marL="0" lvl="0" indent="0" algn="just">
              <a:buNone/>
            </a:pPr>
            <a:r>
              <a:rPr lang="ar-EG" sz="3600" b="1" dirty="0" smtClean="0">
                <a:solidFill>
                  <a:srgbClr val="002060"/>
                </a:solidFill>
              </a:rPr>
              <a:t>و- </a:t>
            </a:r>
            <a:r>
              <a:rPr lang="ar-EG" b="1" dirty="0">
                <a:solidFill>
                  <a:srgbClr val="002060"/>
                </a:solidFill>
              </a:rPr>
              <a:t>ظاهرة كراهية </a:t>
            </a:r>
            <a:r>
              <a:rPr lang="ar-EG" b="1" dirty="0" smtClean="0">
                <a:solidFill>
                  <a:srgbClr val="002060"/>
                </a:solidFill>
              </a:rPr>
              <a:t>المجموعة.</a:t>
            </a:r>
            <a:endParaRPr lang="en-US" sz="3600" b="1" dirty="0">
              <a:solidFill>
                <a:srgbClr val="00206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2567534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9">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9">
                                            <p:txEl>
                                              <p:pRg st="2" end="2"/>
                                            </p:txEl>
                                          </p:spTgt>
                                        </p:tgtEl>
                                        <p:attrNameLst>
                                          <p:attrName>ppt_w</p:attrName>
                                        </p:attrNameLst>
                                      </p:cBhvr>
                                    </p:anim>
                                    <p:anim by="(#ppt_w*0.50)" calcmode="lin" valueType="num">
                                      <p:cBhvr>
                                        <p:cTn id="32" dur="250" decel="50000" autoRev="1" fill="hold">
                                          <p:stCondLst>
                                            <p:cond delay="0"/>
                                          </p:stCondLst>
                                        </p:cTn>
                                        <p:tgtEl>
                                          <p:spTgt spid="9">
                                            <p:txEl>
                                              <p:pRg st="2" end="2"/>
                                            </p:txEl>
                                          </p:spTgt>
                                        </p:tgtEl>
                                        <p:attrNameLst>
                                          <p:attrName>ppt_x</p:attrName>
                                        </p:attrNameLst>
                                      </p:cBhvr>
                                    </p:anim>
                                    <p:anim from="(-#ppt_h/2)" to="(#ppt_y)" calcmode="lin" valueType="num">
                                      <p:cBhvr>
                                        <p:cTn id="33" dur="500" fill="hold">
                                          <p:stCondLst>
                                            <p:cond delay="0"/>
                                          </p:stCondLst>
                                        </p:cTn>
                                        <p:tgtEl>
                                          <p:spTgt spid="9">
                                            <p:txEl>
                                              <p:pRg st="2" end="2"/>
                                            </p:txEl>
                                          </p:spTgt>
                                        </p:tgtEl>
                                        <p:attrNameLst>
                                          <p:attrName>ppt_y</p:attrName>
                                        </p:attrNameLst>
                                      </p:cBhvr>
                                    </p:anim>
                                    <p:animRot by="21600000">
                                      <p:cBhvr>
                                        <p:cTn id="34" dur="500" fill="hold">
                                          <p:stCondLst>
                                            <p:cond delay="0"/>
                                          </p:stCondLst>
                                        </p:cTn>
                                        <p:tgtEl>
                                          <p:spTgt spid="9">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9">
                                            <p:txEl>
                                              <p:pRg st="3" end="3"/>
                                            </p:txEl>
                                          </p:spTgt>
                                        </p:tgtEl>
                                        <p:attrNameLst>
                                          <p:attrName>style.visibility</p:attrName>
                                        </p:attrNameLst>
                                      </p:cBhvr>
                                      <p:to>
                                        <p:strVal val="visible"/>
                                      </p:to>
                                    </p:set>
                                    <p:anim by="(-#ppt_w*2)" calcmode="lin" valueType="num">
                                      <p:cBhvr rctx="PPT">
                                        <p:cTn id="39" dur="250" autoRev="1" fill="hold">
                                          <p:stCondLst>
                                            <p:cond delay="0"/>
                                          </p:stCondLst>
                                        </p:cTn>
                                        <p:tgtEl>
                                          <p:spTgt spid="9">
                                            <p:txEl>
                                              <p:pRg st="3" end="3"/>
                                            </p:txEl>
                                          </p:spTgt>
                                        </p:tgtEl>
                                        <p:attrNameLst>
                                          <p:attrName>ppt_w</p:attrName>
                                        </p:attrNameLst>
                                      </p:cBhvr>
                                    </p:anim>
                                    <p:anim by="(#ppt_w*0.50)" calcmode="lin" valueType="num">
                                      <p:cBhvr>
                                        <p:cTn id="40" dur="250" decel="50000" autoRev="1" fill="hold">
                                          <p:stCondLst>
                                            <p:cond delay="0"/>
                                          </p:stCondLst>
                                        </p:cTn>
                                        <p:tgtEl>
                                          <p:spTgt spid="9">
                                            <p:txEl>
                                              <p:pRg st="3" end="3"/>
                                            </p:txEl>
                                          </p:spTgt>
                                        </p:tgtEl>
                                        <p:attrNameLst>
                                          <p:attrName>ppt_x</p:attrName>
                                        </p:attrNameLst>
                                      </p:cBhvr>
                                    </p:anim>
                                    <p:anim from="(-#ppt_h/2)" to="(#ppt_y)" calcmode="lin" valueType="num">
                                      <p:cBhvr>
                                        <p:cTn id="41" dur="500" fill="hold">
                                          <p:stCondLst>
                                            <p:cond delay="0"/>
                                          </p:stCondLst>
                                        </p:cTn>
                                        <p:tgtEl>
                                          <p:spTgt spid="9">
                                            <p:txEl>
                                              <p:pRg st="3" end="3"/>
                                            </p:txEl>
                                          </p:spTgt>
                                        </p:tgtEl>
                                        <p:attrNameLst>
                                          <p:attrName>ppt_y</p:attrName>
                                        </p:attrNameLst>
                                      </p:cBhvr>
                                    </p:anim>
                                    <p:animRot by="21600000">
                                      <p:cBhvr>
                                        <p:cTn id="42" dur="500" fill="hold">
                                          <p:stCondLst>
                                            <p:cond delay="0"/>
                                          </p:stCondLst>
                                        </p:cTn>
                                        <p:tgtEl>
                                          <p:spTgt spid="9">
                                            <p:txEl>
                                              <p:pRg st="3" end="3"/>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nodeType="clickEffect">
                                  <p:stCondLst>
                                    <p:cond delay="0"/>
                                  </p:stCondLst>
                                  <p:iterate type="lt">
                                    <p:tmPct val="10000"/>
                                  </p:iterate>
                                  <p:childTnLst>
                                    <p:set>
                                      <p:cBhvr>
                                        <p:cTn id="46" dur="1" fill="hold">
                                          <p:stCondLst>
                                            <p:cond delay="0"/>
                                          </p:stCondLst>
                                        </p:cTn>
                                        <p:tgtEl>
                                          <p:spTgt spid="9">
                                            <p:txEl>
                                              <p:pRg st="4" end="4"/>
                                            </p:txEl>
                                          </p:spTgt>
                                        </p:tgtEl>
                                        <p:attrNameLst>
                                          <p:attrName>style.visibility</p:attrName>
                                        </p:attrNameLst>
                                      </p:cBhvr>
                                      <p:to>
                                        <p:strVal val="visible"/>
                                      </p:to>
                                    </p:set>
                                    <p:anim by="(-#ppt_w*2)" calcmode="lin" valueType="num">
                                      <p:cBhvr rctx="PPT">
                                        <p:cTn id="47" dur="250" autoRev="1" fill="hold">
                                          <p:stCondLst>
                                            <p:cond delay="0"/>
                                          </p:stCondLst>
                                        </p:cTn>
                                        <p:tgtEl>
                                          <p:spTgt spid="9">
                                            <p:txEl>
                                              <p:pRg st="4" end="4"/>
                                            </p:txEl>
                                          </p:spTgt>
                                        </p:tgtEl>
                                        <p:attrNameLst>
                                          <p:attrName>ppt_w</p:attrName>
                                        </p:attrNameLst>
                                      </p:cBhvr>
                                    </p:anim>
                                    <p:anim by="(#ppt_w*0.50)" calcmode="lin" valueType="num">
                                      <p:cBhvr>
                                        <p:cTn id="48" dur="250" decel="50000" autoRev="1" fill="hold">
                                          <p:stCondLst>
                                            <p:cond delay="0"/>
                                          </p:stCondLst>
                                        </p:cTn>
                                        <p:tgtEl>
                                          <p:spTgt spid="9">
                                            <p:txEl>
                                              <p:pRg st="4" end="4"/>
                                            </p:txEl>
                                          </p:spTgt>
                                        </p:tgtEl>
                                        <p:attrNameLst>
                                          <p:attrName>ppt_x</p:attrName>
                                        </p:attrNameLst>
                                      </p:cBhvr>
                                    </p:anim>
                                    <p:anim from="(-#ppt_h/2)" to="(#ppt_y)" calcmode="lin" valueType="num">
                                      <p:cBhvr>
                                        <p:cTn id="49" dur="500" fill="hold">
                                          <p:stCondLst>
                                            <p:cond delay="0"/>
                                          </p:stCondLst>
                                        </p:cTn>
                                        <p:tgtEl>
                                          <p:spTgt spid="9">
                                            <p:txEl>
                                              <p:pRg st="4" end="4"/>
                                            </p:txEl>
                                          </p:spTgt>
                                        </p:tgtEl>
                                        <p:attrNameLst>
                                          <p:attrName>ppt_y</p:attrName>
                                        </p:attrNameLst>
                                      </p:cBhvr>
                                    </p:anim>
                                    <p:animRot by="21600000">
                                      <p:cBhvr>
                                        <p:cTn id="50" dur="500" fill="hold">
                                          <p:stCondLst>
                                            <p:cond delay="0"/>
                                          </p:stCondLst>
                                        </p:cTn>
                                        <p:tgtEl>
                                          <p:spTgt spid="9">
                                            <p:txEl>
                                              <p:pRg st="4" end="4"/>
                                            </p:txEl>
                                          </p:spTgt>
                                        </p:tgtEl>
                                        <p:attrNameLst>
                                          <p:attrName>r</p:attrName>
                                        </p:attrNameLst>
                                      </p:cBhvr>
                                    </p:animRot>
                                  </p:childTnLst>
                                </p:cTn>
                              </p:par>
                            </p:childTnLst>
                          </p:cTn>
                        </p:par>
                      </p:childTnLst>
                    </p:cTn>
                  </p:par>
                  <p:par>
                    <p:cTn id="51" fill="hold">
                      <p:stCondLst>
                        <p:cond delay="indefinite"/>
                      </p:stCondLst>
                      <p:childTnLst>
                        <p:par>
                          <p:cTn id="52" fill="hold">
                            <p:stCondLst>
                              <p:cond delay="0"/>
                            </p:stCondLst>
                            <p:childTnLst>
                              <p:par>
                                <p:cTn id="53" presetID="56" presetClass="entr" presetSubtype="0" fill="hold" nodeType="clickEffect">
                                  <p:stCondLst>
                                    <p:cond delay="0"/>
                                  </p:stCondLst>
                                  <p:iterate type="lt">
                                    <p:tmPct val="10000"/>
                                  </p:iterate>
                                  <p:childTnLst>
                                    <p:set>
                                      <p:cBhvr>
                                        <p:cTn id="54" dur="1" fill="hold">
                                          <p:stCondLst>
                                            <p:cond delay="0"/>
                                          </p:stCondLst>
                                        </p:cTn>
                                        <p:tgtEl>
                                          <p:spTgt spid="9">
                                            <p:txEl>
                                              <p:pRg st="5" end="5"/>
                                            </p:txEl>
                                          </p:spTgt>
                                        </p:tgtEl>
                                        <p:attrNameLst>
                                          <p:attrName>style.visibility</p:attrName>
                                        </p:attrNameLst>
                                      </p:cBhvr>
                                      <p:to>
                                        <p:strVal val="visible"/>
                                      </p:to>
                                    </p:set>
                                    <p:anim by="(-#ppt_w*2)" calcmode="lin" valueType="num">
                                      <p:cBhvr rctx="PPT">
                                        <p:cTn id="55" dur="250" autoRev="1" fill="hold">
                                          <p:stCondLst>
                                            <p:cond delay="0"/>
                                          </p:stCondLst>
                                        </p:cTn>
                                        <p:tgtEl>
                                          <p:spTgt spid="9">
                                            <p:txEl>
                                              <p:pRg st="5" end="5"/>
                                            </p:txEl>
                                          </p:spTgt>
                                        </p:tgtEl>
                                        <p:attrNameLst>
                                          <p:attrName>ppt_w</p:attrName>
                                        </p:attrNameLst>
                                      </p:cBhvr>
                                    </p:anim>
                                    <p:anim by="(#ppt_w*0.50)" calcmode="lin" valueType="num">
                                      <p:cBhvr>
                                        <p:cTn id="56" dur="250" decel="50000" autoRev="1" fill="hold">
                                          <p:stCondLst>
                                            <p:cond delay="0"/>
                                          </p:stCondLst>
                                        </p:cTn>
                                        <p:tgtEl>
                                          <p:spTgt spid="9">
                                            <p:txEl>
                                              <p:pRg st="5" end="5"/>
                                            </p:txEl>
                                          </p:spTgt>
                                        </p:tgtEl>
                                        <p:attrNameLst>
                                          <p:attrName>ppt_x</p:attrName>
                                        </p:attrNameLst>
                                      </p:cBhvr>
                                    </p:anim>
                                    <p:anim from="(-#ppt_h/2)" to="(#ppt_y)" calcmode="lin" valueType="num">
                                      <p:cBhvr>
                                        <p:cTn id="57" dur="500" fill="hold">
                                          <p:stCondLst>
                                            <p:cond delay="0"/>
                                          </p:stCondLst>
                                        </p:cTn>
                                        <p:tgtEl>
                                          <p:spTgt spid="9">
                                            <p:txEl>
                                              <p:pRg st="5" end="5"/>
                                            </p:txEl>
                                          </p:spTgt>
                                        </p:tgtEl>
                                        <p:attrNameLst>
                                          <p:attrName>ppt_y</p:attrName>
                                        </p:attrNameLst>
                                      </p:cBhvr>
                                    </p:anim>
                                    <p:animRot by="21600000">
                                      <p:cBhvr>
                                        <p:cTn id="58" dur="500" fill="hold">
                                          <p:stCondLst>
                                            <p:cond delay="0"/>
                                          </p:stCondLst>
                                        </p:cTn>
                                        <p:tgtEl>
                                          <p:spTgt spid="9">
                                            <p:txEl>
                                              <p:pRg st="5" end="5"/>
                                            </p:txEl>
                                          </p:spTgt>
                                        </p:tgtEl>
                                        <p:attrNameLst>
                                          <p:attrName>r</p:attrName>
                                        </p:attrNameLst>
                                      </p:cBhvr>
                                    </p:animRot>
                                  </p:childTnLst>
                                </p:cTn>
                              </p:par>
                            </p:childTnLst>
                          </p:cTn>
                        </p:par>
                      </p:childTnLst>
                    </p:cTn>
                  </p:par>
                  <p:par>
                    <p:cTn id="59" fill="hold">
                      <p:stCondLst>
                        <p:cond delay="indefinite"/>
                      </p:stCondLst>
                      <p:childTnLst>
                        <p:par>
                          <p:cTn id="60" fill="hold">
                            <p:stCondLst>
                              <p:cond delay="0"/>
                            </p:stCondLst>
                            <p:childTnLst>
                              <p:par>
                                <p:cTn id="61" presetID="56" presetClass="entr" presetSubtype="0" fill="hold" nodeType="clickEffect">
                                  <p:stCondLst>
                                    <p:cond delay="0"/>
                                  </p:stCondLst>
                                  <p:iterate type="lt">
                                    <p:tmPct val="10000"/>
                                  </p:iterate>
                                  <p:childTnLst>
                                    <p:set>
                                      <p:cBhvr>
                                        <p:cTn id="62" dur="1" fill="hold">
                                          <p:stCondLst>
                                            <p:cond delay="0"/>
                                          </p:stCondLst>
                                        </p:cTn>
                                        <p:tgtEl>
                                          <p:spTgt spid="9">
                                            <p:txEl>
                                              <p:pRg st="6" end="6"/>
                                            </p:txEl>
                                          </p:spTgt>
                                        </p:tgtEl>
                                        <p:attrNameLst>
                                          <p:attrName>style.visibility</p:attrName>
                                        </p:attrNameLst>
                                      </p:cBhvr>
                                      <p:to>
                                        <p:strVal val="visible"/>
                                      </p:to>
                                    </p:set>
                                    <p:anim by="(-#ppt_w*2)" calcmode="lin" valueType="num">
                                      <p:cBhvr rctx="PPT">
                                        <p:cTn id="63" dur="250" autoRev="1" fill="hold">
                                          <p:stCondLst>
                                            <p:cond delay="0"/>
                                          </p:stCondLst>
                                        </p:cTn>
                                        <p:tgtEl>
                                          <p:spTgt spid="9">
                                            <p:txEl>
                                              <p:pRg st="6" end="6"/>
                                            </p:txEl>
                                          </p:spTgt>
                                        </p:tgtEl>
                                        <p:attrNameLst>
                                          <p:attrName>ppt_w</p:attrName>
                                        </p:attrNameLst>
                                      </p:cBhvr>
                                    </p:anim>
                                    <p:anim by="(#ppt_w*0.50)" calcmode="lin" valueType="num">
                                      <p:cBhvr>
                                        <p:cTn id="64" dur="250" decel="50000" autoRev="1" fill="hold">
                                          <p:stCondLst>
                                            <p:cond delay="0"/>
                                          </p:stCondLst>
                                        </p:cTn>
                                        <p:tgtEl>
                                          <p:spTgt spid="9">
                                            <p:txEl>
                                              <p:pRg st="6" end="6"/>
                                            </p:txEl>
                                          </p:spTgt>
                                        </p:tgtEl>
                                        <p:attrNameLst>
                                          <p:attrName>ppt_x</p:attrName>
                                        </p:attrNameLst>
                                      </p:cBhvr>
                                    </p:anim>
                                    <p:anim from="(-#ppt_h/2)" to="(#ppt_y)" calcmode="lin" valueType="num">
                                      <p:cBhvr>
                                        <p:cTn id="65" dur="500" fill="hold">
                                          <p:stCondLst>
                                            <p:cond delay="0"/>
                                          </p:stCondLst>
                                        </p:cTn>
                                        <p:tgtEl>
                                          <p:spTgt spid="9">
                                            <p:txEl>
                                              <p:pRg st="6" end="6"/>
                                            </p:txEl>
                                          </p:spTgt>
                                        </p:tgtEl>
                                        <p:attrNameLst>
                                          <p:attrName>ppt_y</p:attrName>
                                        </p:attrNameLst>
                                      </p:cBhvr>
                                    </p:anim>
                                    <p:animRot by="21600000">
                                      <p:cBhvr>
                                        <p:cTn id="66" dur="500" fill="hold">
                                          <p:stCondLst>
                                            <p:cond delay="0"/>
                                          </p:stCondLst>
                                        </p:cTn>
                                        <p:tgtEl>
                                          <p:spTgt spid="9">
                                            <p:txEl>
                                              <p:pRg st="6" end="6"/>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الاتصال في فريق العمل</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929918"/>
            <a:ext cx="8391372" cy="4379402"/>
          </a:xfrm>
        </p:spPr>
        <p:txBody>
          <a:bodyPr>
            <a:normAutofit/>
          </a:bodyPr>
          <a:lstStyle/>
          <a:p>
            <a:pPr marL="0" lvl="0" indent="0" algn="just">
              <a:buNone/>
            </a:pPr>
            <a:r>
              <a:rPr lang="ar-EG" sz="4800" b="1" u="sng" dirty="0" smtClean="0">
                <a:solidFill>
                  <a:srgbClr val="FF0000"/>
                </a:solidFill>
              </a:rPr>
              <a:t>مفهوم </a:t>
            </a:r>
            <a:r>
              <a:rPr lang="ar-EG" sz="4800" b="1" u="sng" dirty="0">
                <a:solidFill>
                  <a:srgbClr val="FF0000"/>
                </a:solidFill>
              </a:rPr>
              <a:t>فريق العمل</a:t>
            </a:r>
            <a:r>
              <a:rPr lang="ar-EG" sz="4800" b="1" u="sng" dirty="0" smtClean="0">
                <a:solidFill>
                  <a:srgbClr val="FF0000"/>
                </a:solidFill>
              </a:rPr>
              <a:t>:</a:t>
            </a:r>
            <a:endParaRPr lang="ar-EG" sz="5200" b="1" u="sng" dirty="0" smtClean="0">
              <a:solidFill>
                <a:srgbClr val="FF0000"/>
              </a:solidFill>
            </a:endParaRPr>
          </a:p>
          <a:p>
            <a:pPr marL="0" lvl="0" indent="0" algn="just">
              <a:buNone/>
            </a:pPr>
            <a:r>
              <a:rPr lang="ar-EG" sz="3600" dirty="0"/>
              <a:t>" جماعات يتم إنشاؤها داخل الهيكل التنظيمي لتحقيق هدف أو مهمة محددة تتطلب التنسيق والتفاعل والتكامل بين أعضاء الفريق ، ويعتبر أعضاء الفريق مسئولين عن تحقيق هذه الأهداف ، كما أن هناك قدر كبير من التمكين للفريق في اتخاذ </a:t>
            </a:r>
            <a:r>
              <a:rPr lang="ar-EG" sz="3600" dirty="0" smtClean="0"/>
              <a:t>القرارات".</a:t>
            </a:r>
            <a:endParaRPr lang="en-US" sz="3600" b="1" dirty="0">
              <a:solidFill>
                <a:srgbClr val="00206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1758337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6" presetClass="emph" presetSubtype="0" fill="hold" nodeType="clickEffect">
                                  <p:stCondLst>
                                    <p:cond delay="0"/>
                                  </p:stCondLst>
                                  <p:childTnLst>
                                    <p:animEffect transition="out" filter="fade">
                                      <p:cBhvr>
                                        <p:cTn id="22" dur="500" tmFilter="0, 0; .2, .5; .8, .5; 1, 0"/>
                                        <p:tgtEl>
                                          <p:spTgt spid="9">
                                            <p:txEl>
                                              <p:pRg st="1" end="1"/>
                                            </p:txEl>
                                          </p:spTgt>
                                        </p:tgtEl>
                                      </p:cBhvr>
                                    </p:animEffect>
                                    <p:animScale>
                                      <p:cBhvr>
                                        <p:cTn id="23" dur="250" autoRev="1" fill="hold"/>
                                        <p:tgtEl>
                                          <p:spTgt spid="9">
                                            <p:txEl>
                                              <p:pRg st="1" end="1"/>
                                            </p:txEl>
                                          </p:spTgt>
                                        </p:tgtEl>
                                      </p:cBhvr>
                                      <p:by x="105000" y="105000"/>
                                    </p:animScale>
                                  </p:childTnLst>
                                </p:cTn>
                              </p:par>
                            </p:childTnLst>
                          </p:cTn>
                        </p:par>
                      </p:childTnLst>
                    </p:cTn>
                  </p:par>
                  <p:par>
                    <p:cTn id="24" fill="hold">
                      <p:stCondLst>
                        <p:cond delay="indefinite"/>
                      </p:stCondLst>
                      <p:childTnLst>
                        <p:par>
                          <p:cTn id="25" fill="hold">
                            <p:stCondLst>
                              <p:cond delay="0"/>
                            </p:stCondLst>
                            <p:childTnLst>
                              <p:par>
                                <p:cTn id="26" presetID="26" presetClass="entr" presetSubtype="0" fill="hold" grpId="0" nodeType="clickEffect">
                                  <p:stCondLst>
                                    <p:cond delay="0"/>
                                  </p:stCondLst>
                                  <p:iterate type="lt">
                                    <p:tmPct val="0"/>
                                  </p:iterate>
                                  <p:childTnLst>
                                    <p:set>
                                      <p:cBhvr>
                                        <p:cTn id="27" dur="1" fill="hold">
                                          <p:stCondLst>
                                            <p:cond delay="0"/>
                                          </p:stCondLst>
                                        </p:cTn>
                                        <p:tgtEl>
                                          <p:spTgt spid="9">
                                            <p:txEl>
                                              <p:pRg st="0" end="0"/>
                                            </p:txEl>
                                          </p:spTgt>
                                        </p:tgtEl>
                                        <p:attrNameLst>
                                          <p:attrName>style.visibility</p:attrName>
                                        </p:attrNameLst>
                                      </p:cBhvr>
                                      <p:to>
                                        <p:strVal val="visible"/>
                                      </p:to>
                                    </p:set>
                                    <p:animEffect transition="in" filter="wipe(down)">
                                      <p:cBhvr>
                                        <p:cTn id="28" dur="580">
                                          <p:stCondLst>
                                            <p:cond delay="0"/>
                                          </p:stCondLst>
                                        </p:cTn>
                                        <p:tgtEl>
                                          <p:spTgt spid="9">
                                            <p:txEl>
                                              <p:pRg st="0" end="0"/>
                                            </p:txEl>
                                          </p:spTgt>
                                        </p:tgtEl>
                                      </p:cBhvr>
                                    </p:animEffect>
                                    <p:anim calcmode="lin" valueType="num">
                                      <p:cBhvr>
                                        <p:cTn id="29" dur="1822" tmFilter="0,0; 0.14,0.36; 0.43,0.73; 0.71,0.91; 1.0,1.0">
                                          <p:stCondLst>
                                            <p:cond delay="0"/>
                                          </p:stCondLst>
                                        </p:cTn>
                                        <p:tgtEl>
                                          <p:spTgt spid="9">
                                            <p:txEl>
                                              <p:pRg st="0" end="0"/>
                                            </p:txEl>
                                          </p:spTgt>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9">
                                            <p:txEl>
                                              <p:pRg st="0" end="0"/>
                                            </p:txEl>
                                          </p:spTgt>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9">
                                            <p:txEl>
                                              <p:pRg st="0" end="0"/>
                                            </p:txEl>
                                          </p:spTgt>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9">
                                            <p:txEl>
                                              <p:pRg st="0" end="0"/>
                                            </p:txEl>
                                          </p:spTgt>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9">
                                            <p:txEl>
                                              <p:pRg st="0" end="0"/>
                                            </p:txEl>
                                          </p:spTgt>
                                        </p:tgtEl>
                                        <p:attrNameLst>
                                          <p:attrName>ppt_y</p:attrName>
                                        </p:attrNameLst>
                                      </p:cBhvr>
                                      <p:tavLst>
                                        <p:tav tm="0" fmla="#ppt_y-sin(pi*$)/81">
                                          <p:val>
                                            <p:fltVal val="0"/>
                                          </p:val>
                                        </p:tav>
                                        <p:tav tm="100000">
                                          <p:val>
                                            <p:fltVal val="1"/>
                                          </p:val>
                                        </p:tav>
                                      </p:tavLst>
                                    </p:anim>
                                    <p:animScale>
                                      <p:cBhvr>
                                        <p:cTn id="34" dur="26">
                                          <p:stCondLst>
                                            <p:cond delay="650"/>
                                          </p:stCondLst>
                                        </p:cTn>
                                        <p:tgtEl>
                                          <p:spTgt spid="9">
                                            <p:txEl>
                                              <p:pRg st="0" end="0"/>
                                            </p:txEl>
                                          </p:spTgt>
                                        </p:tgtEl>
                                      </p:cBhvr>
                                      <p:to x="100000" y="60000"/>
                                    </p:animScale>
                                    <p:animScale>
                                      <p:cBhvr>
                                        <p:cTn id="35" dur="166" decel="50000">
                                          <p:stCondLst>
                                            <p:cond delay="676"/>
                                          </p:stCondLst>
                                        </p:cTn>
                                        <p:tgtEl>
                                          <p:spTgt spid="9">
                                            <p:txEl>
                                              <p:pRg st="0" end="0"/>
                                            </p:txEl>
                                          </p:spTgt>
                                        </p:tgtEl>
                                      </p:cBhvr>
                                      <p:to x="100000" y="100000"/>
                                    </p:animScale>
                                    <p:animScale>
                                      <p:cBhvr>
                                        <p:cTn id="36" dur="26">
                                          <p:stCondLst>
                                            <p:cond delay="1312"/>
                                          </p:stCondLst>
                                        </p:cTn>
                                        <p:tgtEl>
                                          <p:spTgt spid="9">
                                            <p:txEl>
                                              <p:pRg st="0" end="0"/>
                                            </p:txEl>
                                          </p:spTgt>
                                        </p:tgtEl>
                                      </p:cBhvr>
                                      <p:to x="100000" y="80000"/>
                                    </p:animScale>
                                    <p:animScale>
                                      <p:cBhvr>
                                        <p:cTn id="37" dur="166" decel="50000">
                                          <p:stCondLst>
                                            <p:cond delay="1338"/>
                                          </p:stCondLst>
                                        </p:cTn>
                                        <p:tgtEl>
                                          <p:spTgt spid="9">
                                            <p:txEl>
                                              <p:pRg st="0" end="0"/>
                                            </p:txEl>
                                          </p:spTgt>
                                        </p:tgtEl>
                                      </p:cBhvr>
                                      <p:to x="100000" y="100000"/>
                                    </p:animScale>
                                    <p:animScale>
                                      <p:cBhvr>
                                        <p:cTn id="38" dur="26">
                                          <p:stCondLst>
                                            <p:cond delay="1642"/>
                                          </p:stCondLst>
                                        </p:cTn>
                                        <p:tgtEl>
                                          <p:spTgt spid="9">
                                            <p:txEl>
                                              <p:pRg st="0" end="0"/>
                                            </p:txEl>
                                          </p:spTgt>
                                        </p:tgtEl>
                                      </p:cBhvr>
                                      <p:to x="100000" y="90000"/>
                                    </p:animScale>
                                    <p:animScale>
                                      <p:cBhvr>
                                        <p:cTn id="39" dur="166" decel="50000">
                                          <p:stCondLst>
                                            <p:cond delay="1668"/>
                                          </p:stCondLst>
                                        </p:cTn>
                                        <p:tgtEl>
                                          <p:spTgt spid="9">
                                            <p:txEl>
                                              <p:pRg st="0" end="0"/>
                                            </p:txEl>
                                          </p:spTgt>
                                        </p:tgtEl>
                                      </p:cBhvr>
                                      <p:to x="100000" y="100000"/>
                                    </p:animScale>
                                    <p:animScale>
                                      <p:cBhvr>
                                        <p:cTn id="40" dur="26">
                                          <p:stCondLst>
                                            <p:cond delay="1808"/>
                                          </p:stCondLst>
                                        </p:cTn>
                                        <p:tgtEl>
                                          <p:spTgt spid="9">
                                            <p:txEl>
                                              <p:pRg st="0" end="0"/>
                                            </p:txEl>
                                          </p:spTgt>
                                        </p:tgtEl>
                                      </p:cBhvr>
                                      <p:to x="100000" y="95000"/>
                                    </p:animScale>
                                    <p:animScale>
                                      <p:cBhvr>
                                        <p:cTn id="41" dur="166" decel="50000">
                                          <p:stCondLst>
                                            <p:cond delay="1834"/>
                                          </p:stCondLst>
                                        </p:cTn>
                                        <p:tgtEl>
                                          <p:spTgt spid="9">
                                            <p:txEl>
                                              <p:pRg st="0" end="0"/>
                                            </p:txEl>
                                          </p:spTgt>
                                        </p:tgtEl>
                                      </p:cBhvr>
                                      <p:to x="100000" y="100000"/>
                                    </p:animScale>
                                  </p:childTnLst>
                                </p:cTn>
                              </p:par>
                            </p:childTnLst>
                          </p:cTn>
                        </p:par>
                      </p:childTnLst>
                    </p:cTn>
                  </p:par>
                  <p:par>
                    <p:cTn id="42" fill="hold">
                      <p:stCondLst>
                        <p:cond delay="indefinite"/>
                      </p:stCondLst>
                      <p:childTnLst>
                        <p:par>
                          <p:cTn id="43" fill="hold">
                            <p:stCondLst>
                              <p:cond delay="0"/>
                            </p:stCondLst>
                            <p:childTnLst>
                              <p:par>
                                <p:cTn id="44" presetID="26" presetClass="entr" presetSubtype="0" fill="hold" grpId="0" nodeType="clickEffect">
                                  <p:stCondLst>
                                    <p:cond delay="0"/>
                                  </p:stCondLst>
                                  <p:childTnLst>
                                    <p:set>
                                      <p:cBhvr>
                                        <p:cTn id="45" dur="1" fill="hold">
                                          <p:stCondLst>
                                            <p:cond delay="0"/>
                                          </p:stCondLst>
                                        </p:cTn>
                                        <p:tgtEl>
                                          <p:spTgt spid="9">
                                            <p:txEl>
                                              <p:pRg st="1" end="1"/>
                                            </p:txEl>
                                          </p:spTgt>
                                        </p:tgtEl>
                                        <p:attrNameLst>
                                          <p:attrName>style.visibility</p:attrName>
                                        </p:attrNameLst>
                                      </p:cBhvr>
                                      <p:to>
                                        <p:strVal val="visible"/>
                                      </p:to>
                                    </p:set>
                                    <p:animEffect transition="in" filter="wipe(down)">
                                      <p:cBhvr>
                                        <p:cTn id="46" dur="580">
                                          <p:stCondLst>
                                            <p:cond delay="0"/>
                                          </p:stCondLst>
                                        </p:cTn>
                                        <p:tgtEl>
                                          <p:spTgt spid="9">
                                            <p:txEl>
                                              <p:pRg st="1" end="1"/>
                                            </p:txEl>
                                          </p:spTgt>
                                        </p:tgtEl>
                                      </p:cBhvr>
                                    </p:animEffect>
                                    <p:anim calcmode="lin" valueType="num">
                                      <p:cBhvr>
                                        <p:cTn id="47" dur="1822" tmFilter="0,0; 0.14,0.36; 0.43,0.73; 0.71,0.91; 1.0,1.0">
                                          <p:stCondLst>
                                            <p:cond delay="0"/>
                                          </p:stCondLst>
                                        </p:cTn>
                                        <p:tgtEl>
                                          <p:spTgt spid="9">
                                            <p:txEl>
                                              <p:pRg st="1" end="1"/>
                                            </p:txEl>
                                          </p:spTgt>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9">
                                            <p:txEl>
                                              <p:pRg st="1" end="1"/>
                                            </p:txEl>
                                          </p:spTgt>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9">
                                            <p:txEl>
                                              <p:pRg st="1" end="1"/>
                                            </p:txEl>
                                          </p:spTgt>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9">
                                            <p:txEl>
                                              <p:pRg st="1" end="1"/>
                                            </p:txEl>
                                          </p:spTgt>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9">
                                            <p:txEl>
                                              <p:pRg st="1" end="1"/>
                                            </p:txEl>
                                          </p:spTgt>
                                        </p:tgtEl>
                                        <p:attrNameLst>
                                          <p:attrName>ppt_y</p:attrName>
                                        </p:attrNameLst>
                                      </p:cBhvr>
                                      <p:tavLst>
                                        <p:tav tm="0" fmla="#ppt_y-sin(pi*$)/81">
                                          <p:val>
                                            <p:fltVal val="0"/>
                                          </p:val>
                                        </p:tav>
                                        <p:tav tm="100000">
                                          <p:val>
                                            <p:fltVal val="1"/>
                                          </p:val>
                                        </p:tav>
                                      </p:tavLst>
                                    </p:anim>
                                    <p:animScale>
                                      <p:cBhvr>
                                        <p:cTn id="52" dur="26">
                                          <p:stCondLst>
                                            <p:cond delay="650"/>
                                          </p:stCondLst>
                                        </p:cTn>
                                        <p:tgtEl>
                                          <p:spTgt spid="9">
                                            <p:txEl>
                                              <p:pRg st="1" end="1"/>
                                            </p:txEl>
                                          </p:spTgt>
                                        </p:tgtEl>
                                      </p:cBhvr>
                                      <p:to x="100000" y="60000"/>
                                    </p:animScale>
                                    <p:animScale>
                                      <p:cBhvr>
                                        <p:cTn id="53" dur="166" decel="50000">
                                          <p:stCondLst>
                                            <p:cond delay="676"/>
                                          </p:stCondLst>
                                        </p:cTn>
                                        <p:tgtEl>
                                          <p:spTgt spid="9">
                                            <p:txEl>
                                              <p:pRg st="1" end="1"/>
                                            </p:txEl>
                                          </p:spTgt>
                                        </p:tgtEl>
                                      </p:cBhvr>
                                      <p:to x="100000" y="100000"/>
                                    </p:animScale>
                                    <p:animScale>
                                      <p:cBhvr>
                                        <p:cTn id="54" dur="26">
                                          <p:stCondLst>
                                            <p:cond delay="1312"/>
                                          </p:stCondLst>
                                        </p:cTn>
                                        <p:tgtEl>
                                          <p:spTgt spid="9">
                                            <p:txEl>
                                              <p:pRg st="1" end="1"/>
                                            </p:txEl>
                                          </p:spTgt>
                                        </p:tgtEl>
                                      </p:cBhvr>
                                      <p:to x="100000" y="80000"/>
                                    </p:animScale>
                                    <p:animScale>
                                      <p:cBhvr>
                                        <p:cTn id="55" dur="166" decel="50000">
                                          <p:stCondLst>
                                            <p:cond delay="1338"/>
                                          </p:stCondLst>
                                        </p:cTn>
                                        <p:tgtEl>
                                          <p:spTgt spid="9">
                                            <p:txEl>
                                              <p:pRg st="1" end="1"/>
                                            </p:txEl>
                                          </p:spTgt>
                                        </p:tgtEl>
                                      </p:cBhvr>
                                      <p:to x="100000" y="100000"/>
                                    </p:animScale>
                                    <p:animScale>
                                      <p:cBhvr>
                                        <p:cTn id="56" dur="26">
                                          <p:stCondLst>
                                            <p:cond delay="1642"/>
                                          </p:stCondLst>
                                        </p:cTn>
                                        <p:tgtEl>
                                          <p:spTgt spid="9">
                                            <p:txEl>
                                              <p:pRg st="1" end="1"/>
                                            </p:txEl>
                                          </p:spTgt>
                                        </p:tgtEl>
                                      </p:cBhvr>
                                      <p:to x="100000" y="90000"/>
                                    </p:animScale>
                                    <p:animScale>
                                      <p:cBhvr>
                                        <p:cTn id="57" dur="166" decel="50000">
                                          <p:stCondLst>
                                            <p:cond delay="1668"/>
                                          </p:stCondLst>
                                        </p:cTn>
                                        <p:tgtEl>
                                          <p:spTgt spid="9">
                                            <p:txEl>
                                              <p:pRg st="1" end="1"/>
                                            </p:txEl>
                                          </p:spTgt>
                                        </p:tgtEl>
                                      </p:cBhvr>
                                      <p:to x="100000" y="100000"/>
                                    </p:animScale>
                                    <p:animScale>
                                      <p:cBhvr>
                                        <p:cTn id="58" dur="26">
                                          <p:stCondLst>
                                            <p:cond delay="1808"/>
                                          </p:stCondLst>
                                        </p:cTn>
                                        <p:tgtEl>
                                          <p:spTgt spid="9">
                                            <p:txEl>
                                              <p:pRg st="1" end="1"/>
                                            </p:txEl>
                                          </p:spTgt>
                                        </p:tgtEl>
                                      </p:cBhvr>
                                      <p:to x="100000" y="95000"/>
                                    </p:animScale>
                                    <p:animScale>
                                      <p:cBhvr>
                                        <p:cTn id="59" dur="166" decel="50000">
                                          <p:stCondLst>
                                            <p:cond delay="1834"/>
                                          </p:stCondLst>
                                        </p:cTn>
                                        <p:tgtEl>
                                          <p:spTgt spid="9">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9"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الاتصال في فريق العمل</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729993"/>
            <a:ext cx="8391372" cy="5011375"/>
          </a:xfrm>
        </p:spPr>
        <p:txBody>
          <a:bodyPr>
            <a:normAutofit fontScale="55000" lnSpcReduction="20000"/>
          </a:bodyPr>
          <a:lstStyle/>
          <a:p>
            <a:pPr marL="0" lvl="0" indent="0" algn="just">
              <a:buNone/>
            </a:pPr>
            <a:r>
              <a:rPr lang="ar-EG" sz="4800" b="1" u="sng" dirty="0" smtClean="0">
                <a:solidFill>
                  <a:srgbClr val="FF0000"/>
                </a:solidFill>
              </a:rPr>
              <a:t>أهداف بناء فريق </a:t>
            </a:r>
            <a:r>
              <a:rPr lang="ar-EG" sz="4800" b="1" u="sng" dirty="0">
                <a:solidFill>
                  <a:srgbClr val="FF0000"/>
                </a:solidFill>
              </a:rPr>
              <a:t>العمل</a:t>
            </a:r>
            <a:r>
              <a:rPr lang="ar-EG" sz="4800" b="1" u="sng" dirty="0" smtClean="0">
                <a:solidFill>
                  <a:srgbClr val="FF0000"/>
                </a:solidFill>
              </a:rPr>
              <a:t>:</a:t>
            </a:r>
            <a:endParaRPr lang="ar-EG" sz="5200" b="1" u="sng" dirty="0">
              <a:solidFill>
                <a:srgbClr val="FF0000"/>
              </a:solidFill>
            </a:endParaRPr>
          </a:p>
          <a:p>
            <a:pPr marL="0" lvl="0" indent="0" algn="just">
              <a:buNone/>
            </a:pPr>
            <a:r>
              <a:rPr lang="ar-EG" sz="3600" dirty="0" smtClean="0"/>
              <a:t> </a:t>
            </a:r>
            <a:r>
              <a:rPr lang="ar-EG" sz="4400" b="1" dirty="0"/>
              <a:t>أهداف بناء فرق العمل تتمثل في الآتي: </a:t>
            </a:r>
            <a:endParaRPr lang="en-US" sz="4400" b="1" dirty="0"/>
          </a:p>
          <a:p>
            <a:pPr lvl="0" algn="just">
              <a:buFont typeface="Wingdings" panose="05000000000000000000" pitchFamily="2" charset="2"/>
              <a:buChar char="Ø"/>
            </a:pPr>
            <a:r>
              <a:rPr lang="ar-EG" sz="5100" b="1" dirty="0">
                <a:solidFill>
                  <a:schemeClr val="tx2">
                    <a:lumMod val="60000"/>
                    <a:lumOff val="40000"/>
                  </a:schemeClr>
                </a:solidFill>
              </a:rPr>
              <a:t>بناء روح الثقة والتعاون بين الأفراد. </a:t>
            </a:r>
            <a:endParaRPr lang="en-US" sz="5100" b="1" dirty="0">
              <a:solidFill>
                <a:schemeClr val="tx2">
                  <a:lumMod val="60000"/>
                  <a:lumOff val="40000"/>
                </a:schemeClr>
              </a:solidFill>
            </a:endParaRPr>
          </a:p>
          <a:p>
            <a:pPr lvl="0" algn="just">
              <a:buFont typeface="Wingdings" panose="05000000000000000000" pitchFamily="2" charset="2"/>
              <a:buChar char="Ø"/>
            </a:pPr>
            <a:r>
              <a:rPr lang="ar-EG" sz="5100" b="1" dirty="0">
                <a:solidFill>
                  <a:srgbClr val="00B050"/>
                </a:solidFill>
              </a:rPr>
              <a:t>تنمية مهارات الأفراد، وزيادة مداركهم. </a:t>
            </a:r>
            <a:endParaRPr lang="en-US" sz="5100" b="1" dirty="0">
              <a:solidFill>
                <a:srgbClr val="00B050"/>
              </a:solidFill>
            </a:endParaRPr>
          </a:p>
          <a:p>
            <a:pPr lvl="0" algn="just">
              <a:buFont typeface="Wingdings" panose="05000000000000000000" pitchFamily="2" charset="2"/>
              <a:buChar char="Ø"/>
            </a:pPr>
            <a:r>
              <a:rPr lang="ar-EG" sz="5100" b="1" dirty="0">
                <a:solidFill>
                  <a:schemeClr val="accent6">
                    <a:lumMod val="75000"/>
                  </a:schemeClr>
                </a:solidFill>
              </a:rPr>
              <a:t>تنمية مهارات المديرين في تحسين العلاقات داخل المنظمة </a:t>
            </a:r>
            <a:r>
              <a:rPr lang="ar-EG" sz="5100" b="1" dirty="0" smtClean="0">
                <a:solidFill>
                  <a:schemeClr val="accent6">
                    <a:lumMod val="75000"/>
                  </a:schemeClr>
                </a:solidFill>
              </a:rPr>
              <a:t>.</a:t>
            </a:r>
            <a:endParaRPr lang="en-US" sz="5100" b="1" dirty="0">
              <a:solidFill>
                <a:schemeClr val="accent6">
                  <a:lumMod val="75000"/>
                </a:schemeClr>
              </a:solidFill>
            </a:endParaRPr>
          </a:p>
          <a:p>
            <a:pPr lvl="0" algn="just">
              <a:buFont typeface="Wingdings" panose="05000000000000000000" pitchFamily="2" charset="2"/>
              <a:buChar char="Ø"/>
            </a:pPr>
            <a:r>
              <a:rPr lang="ar-EG" sz="5100" b="1" dirty="0">
                <a:solidFill>
                  <a:srgbClr val="C00000"/>
                </a:solidFill>
              </a:rPr>
              <a:t>تنمية مهارات حل الصراعات والمنازعات بين الأفراد والمجموعات. </a:t>
            </a:r>
            <a:endParaRPr lang="en-US" sz="5100" b="1" dirty="0">
              <a:solidFill>
                <a:srgbClr val="C00000"/>
              </a:solidFill>
            </a:endParaRPr>
          </a:p>
          <a:p>
            <a:pPr algn="just">
              <a:buFont typeface="Wingdings" panose="05000000000000000000" pitchFamily="2" charset="2"/>
              <a:buChar char="Ø"/>
            </a:pPr>
            <a:r>
              <a:rPr lang="ar-EG" sz="5100" b="1" dirty="0">
                <a:solidFill>
                  <a:schemeClr val="tx2">
                    <a:lumMod val="60000"/>
                    <a:lumOff val="40000"/>
                  </a:schemeClr>
                </a:solidFill>
              </a:rPr>
              <a:t>توفير الاتصال المفتوح بين أجزاء المنظمة </a:t>
            </a:r>
            <a:r>
              <a:rPr lang="ar-EG" sz="5100" b="1" dirty="0" smtClean="0">
                <a:solidFill>
                  <a:schemeClr val="tx2">
                    <a:lumMod val="60000"/>
                    <a:lumOff val="40000"/>
                  </a:schemeClr>
                </a:solidFill>
              </a:rPr>
              <a:t>.</a:t>
            </a:r>
          </a:p>
          <a:p>
            <a:pPr algn="just">
              <a:buFont typeface="Wingdings" panose="05000000000000000000" pitchFamily="2" charset="2"/>
              <a:buChar char="Ø"/>
            </a:pPr>
            <a:r>
              <a:rPr lang="ar-EG" sz="5100" b="1" dirty="0">
                <a:solidFill>
                  <a:srgbClr val="00B050"/>
                </a:solidFill>
              </a:rPr>
              <a:t>إعطاء مزيد من الوقت للمدراء للتركيز على فعالية المنظمة </a:t>
            </a:r>
            <a:r>
              <a:rPr lang="ar-EG" sz="5100" b="1" dirty="0" smtClean="0">
                <a:solidFill>
                  <a:srgbClr val="00B050"/>
                </a:solidFill>
              </a:rPr>
              <a:t>.</a:t>
            </a:r>
          </a:p>
          <a:p>
            <a:pPr lvl="0" algn="just">
              <a:buFont typeface="Wingdings" panose="05000000000000000000" pitchFamily="2" charset="2"/>
              <a:buChar char="Ø"/>
            </a:pPr>
            <a:r>
              <a:rPr lang="ar-EG" sz="5100" b="1" dirty="0">
                <a:solidFill>
                  <a:schemeClr val="accent6">
                    <a:lumMod val="75000"/>
                  </a:schemeClr>
                </a:solidFill>
              </a:rPr>
              <a:t>زيادة تدفق المعلومات بين أجزاء المنظمة. </a:t>
            </a:r>
            <a:endParaRPr lang="en-US" sz="5100" b="1" dirty="0">
              <a:solidFill>
                <a:schemeClr val="accent6">
                  <a:lumMod val="75000"/>
                </a:schemeClr>
              </a:solidFill>
            </a:endParaRPr>
          </a:p>
          <a:p>
            <a:pPr algn="just">
              <a:buFont typeface="Wingdings" panose="05000000000000000000" pitchFamily="2" charset="2"/>
              <a:buChar char="Ø"/>
            </a:pPr>
            <a:r>
              <a:rPr lang="ar-EG" sz="5100" b="1" dirty="0" smtClean="0">
                <a:solidFill>
                  <a:srgbClr val="C00000"/>
                </a:solidFill>
              </a:rPr>
              <a:t>الاستخدام </a:t>
            </a:r>
            <a:r>
              <a:rPr lang="ar-EG" sz="5100" b="1" dirty="0">
                <a:solidFill>
                  <a:srgbClr val="C00000"/>
                </a:solidFill>
              </a:rPr>
              <a:t>الأمثل للموارد والإمكانات </a:t>
            </a:r>
            <a:r>
              <a:rPr lang="ar-EG" sz="5100" b="1" dirty="0" smtClean="0">
                <a:solidFill>
                  <a:srgbClr val="C00000"/>
                </a:solidFill>
              </a:rPr>
              <a:t>المتاحة.</a:t>
            </a:r>
          </a:p>
          <a:p>
            <a:pPr lvl="0" algn="just">
              <a:buFont typeface="Wingdings" panose="05000000000000000000" pitchFamily="2" charset="2"/>
              <a:buChar char="Ø"/>
            </a:pPr>
            <a:r>
              <a:rPr lang="ar-EG" sz="5100" b="1" dirty="0">
                <a:solidFill>
                  <a:schemeClr val="tx2">
                    <a:lumMod val="60000"/>
                    <a:lumOff val="40000"/>
                  </a:schemeClr>
                </a:solidFill>
              </a:rPr>
              <a:t>تهيئة البيئة المناسبة لتحسين الخدمات </a:t>
            </a:r>
            <a:r>
              <a:rPr lang="ar-EG" sz="5100" b="1" dirty="0" smtClean="0">
                <a:solidFill>
                  <a:schemeClr val="tx2">
                    <a:lumMod val="60000"/>
                    <a:lumOff val="40000"/>
                  </a:schemeClr>
                </a:solidFill>
              </a:rPr>
              <a:t>.</a:t>
            </a:r>
            <a:endParaRPr lang="en-US" sz="5100" b="1" dirty="0">
              <a:solidFill>
                <a:schemeClr val="tx2">
                  <a:lumMod val="60000"/>
                  <a:lumOff val="40000"/>
                </a:schemeClr>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1840133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
                                            <p:txEl>
                                              <p:pRg st="2" end="2"/>
                                            </p:txEl>
                                          </p:spTgt>
                                        </p:tgtEl>
                                        <p:attrNameLst>
                                          <p:attrName>style.visibility</p:attrName>
                                        </p:attrNameLst>
                                      </p:cBhvr>
                                      <p:to>
                                        <p:strVal val="visible"/>
                                      </p:to>
                                    </p:set>
                                    <p:anim calcmode="lin" valueType="num">
                                      <p:cBhvr additive="base">
                                        <p:cTn id="31"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
                                            <p:txEl>
                                              <p:pRg st="3" end="3"/>
                                            </p:txEl>
                                          </p:spTgt>
                                        </p:tgtEl>
                                        <p:attrNameLst>
                                          <p:attrName>style.visibility</p:attrName>
                                        </p:attrNameLst>
                                      </p:cBhvr>
                                      <p:to>
                                        <p:strVal val="visible"/>
                                      </p:to>
                                    </p:set>
                                    <p:anim calcmode="lin" valueType="num">
                                      <p:cBhvr additive="base">
                                        <p:cTn id="37"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9">
                                            <p:txEl>
                                              <p:pRg st="4" end="4"/>
                                            </p:txEl>
                                          </p:spTgt>
                                        </p:tgtEl>
                                        <p:attrNameLst>
                                          <p:attrName>style.visibility</p:attrName>
                                        </p:attrNameLst>
                                      </p:cBhvr>
                                      <p:to>
                                        <p:strVal val="visible"/>
                                      </p:to>
                                    </p:set>
                                    <p:anim calcmode="lin" valueType="num">
                                      <p:cBhvr additive="base">
                                        <p:cTn id="43"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9">
                                            <p:txEl>
                                              <p:pRg st="5" end="5"/>
                                            </p:txEl>
                                          </p:spTgt>
                                        </p:tgtEl>
                                        <p:attrNameLst>
                                          <p:attrName>style.visibility</p:attrName>
                                        </p:attrNameLst>
                                      </p:cBhvr>
                                      <p:to>
                                        <p:strVal val="visible"/>
                                      </p:to>
                                    </p:set>
                                    <p:anim calcmode="lin" valueType="num">
                                      <p:cBhvr additive="base">
                                        <p:cTn id="49"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9">
                                            <p:txEl>
                                              <p:pRg st="6" end="6"/>
                                            </p:txEl>
                                          </p:spTgt>
                                        </p:tgtEl>
                                        <p:attrNameLst>
                                          <p:attrName>style.visibility</p:attrName>
                                        </p:attrNameLst>
                                      </p:cBhvr>
                                      <p:to>
                                        <p:strVal val="visible"/>
                                      </p:to>
                                    </p:set>
                                    <p:anim calcmode="lin" valueType="num">
                                      <p:cBhvr additive="base">
                                        <p:cTn id="55"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9">
                                            <p:txEl>
                                              <p:pRg st="7" end="7"/>
                                            </p:txEl>
                                          </p:spTgt>
                                        </p:tgtEl>
                                        <p:attrNameLst>
                                          <p:attrName>style.visibility</p:attrName>
                                        </p:attrNameLst>
                                      </p:cBhvr>
                                      <p:to>
                                        <p:strVal val="visible"/>
                                      </p:to>
                                    </p:set>
                                    <p:anim calcmode="lin" valueType="num">
                                      <p:cBhvr additive="base">
                                        <p:cTn id="61"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9">
                                            <p:txEl>
                                              <p:pRg st="8" end="8"/>
                                            </p:txEl>
                                          </p:spTgt>
                                        </p:tgtEl>
                                        <p:attrNameLst>
                                          <p:attrName>style.visibility</p:attrName>
                                        </p:attrNameLst>
                                      </p:cBhvr>
                                      <p:to>
                                        <p:strVal val="visible"/>
                                      </p:to>
                                    </p:set>
                                    <p:anim calcmode="lin" valueType="num">
                                      <p:cBhvr additive="base">
                                        <p:cTn id="67"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9">
                                            <p:txEl>
                                              <p:pRg st="9" end="9"/>
                                            </p:txEl>
                                          </p:spTgt>
                                        </p:tgtEl>
                                        <p:attrNameLst>
                                          <p:attrName>style.visibility</p:attrName>
                                        </p:attrNameLst>
                                      </p:cBhvr>
                                      <p:to>
                                        <p:strVal val="visible"/>
                                      </p:to>
                                    </p:set>
                                    <p:anim calcmode="lin" valueType="num">
                                      <p:cBhvr additive="base">
                                        <p:cTn id="73"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9">
                                            <p:txEl>
                                              <p:pRg st="10" end="10"/>
                                            </p:txEl>
                                          </p:spTgt>
                                        </p:tgtEl>
                                        <p:attrNameLst>
                                          <p:attrName>style.visibility</p:attrName>
                                        </p:attrNameLst>
                                      </p:cBhvr>
                                      <p:to>
                                        <p:strVal val="visible"/>
                                      </p:to>
                                    </p:set>
                                    <p:anim calcmode="lin" valueType="num">
                                      <p:cBhvr additive="base">
                                        <p:cTn id="79" dur="500" fill="hold"/>
                                        <p:tgtEl>
                                          <p:spTgt spid="9">
                                            <p:txEl>
                                              <p:pRg st="10" end="10"/>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9">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الاتصال في فريق العمل</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729993"/>
            <a:ext cx="8391372" cy="5011375"/>
          </a:xfrm>
        </p:spPr>
        <p:txBody>
          <a:bodyPr>
            <a:normAutofit fontScale="85000" lnSpcReduction="20000"/>
          </a:bodyPr>
          <a:lstStyle/>
          <a:p>
            <a:pPr marL="0" lvl="0" indent="0" algn="just">
              <a:buNone/>
            </a:pPr>
            <a:r>
              <a:rPr lang="ar-EG" sz="4800" b="1" u="sng" dirty="0" smtClean="0">
                <a:solidFill>
                  <a:srgbClr val="FF0000"/>
                </a:solidFill>
              </a:rPr>
              <a:t>فوائد العمل بفريق </a:t>
            </a:r>
            <a:r>
              <a:rPr lang="ar-EG" sz="4800" b="1" u="sng" dirty="0">
                <a:solidFill>
                  <a:srgbClr val="FF0000"/>
                </a:solidFill>
              </a:rPr>
              <a:t>العمل</a:t>
            </a:r>
            <a:r>
              <a:rPr lang="ar-EG" sz="4800" b="1" u="sng" dirty="0" smtClean="0">
                <a:solidFill>
                  <a:srgbClr val="FF0000"/>
                </a:solidFill>
              </a:rPr>
              <a:t>:</a:t>
            </a:r>
            <a:endParaRPr lang="ar-EG" sz="5200" b="1" u="sng" dirty="0">
              <a:solidFill>
                <a:srgbClr val="FF0000"/>
              </a:solidFill>
            </a:endParaRPr>
          </a:p>
          <a:p>
            <a:pPr lvl="0"/>
            <a:r>
              <a:rPr lang="ar-EG" sz="3800" dirty="0" smtClean="0">
                <a:solidFill>
                  <a:srgbClr val="006800"/>
                </a:solidFill>
              </a:rPr>
              <a:t>خلق </a:t>
            </a:r>
            <a:r>
              <a:rPr lang="ar-EG" sz="3800" dirty="0">
                <a:solidFill>
                  <a:srgbClr val="006800"/>
                </a:solidFill>
              </a:rPr>
              <a:t>بيئة عالية التحفيز، ومناخ مناسب للعمل </a:t>
            </a:r>
            <a:r>
              <a:rPr lang="ar-EG" sz="3800" dirty="0" smtClean="0">
                <a:solidFill>
                  <a:srgbClr val="006800"/>
                </a:solidFill>
              </a:rPr>
              <a:t>.</a:t>
            </a:r>
            <a:endParaRPr lang="en-US" sz="3800" dirty="0">
              <a:solidFill>
                <a:srgbClr val="006800"/>
              </a:solidFill>
            </a:endParaRPr>
          </a:p>
          <a:p>
            <a:pPr lvl="0"/>
            <a:r>
              <a:rPr lang="ar-EG" sz="3800" dirty="0">
                <a:solidFill>
                  <a:srgbClr val="00B050"/>
                </a:solidFill>
              </a:rPr>
              <a:t>إشعار العاملين بالفخر بأدائهم الجماعي </a:t>
            </a:r>
            <a:r>
              <a:rPr lang="ar-EG" sz="3800" dirty="0" smtClean="0">
                <a:solidFill>
                  <a:srgbClr val="00B050"/>
                </a:solidFill>
              </a:rPr>
              <a:t>.</a:t>
            </a:r>
            <a:endParaRPr lang="en-US" sz="3800" dirty="0">
              <a:solidFill>
                <a:srgbClr val="00B050"/>
              </a:solidFill>
            </a:endParaRPr>
          </a:p>
          <a:p>
            <a:pPr lvl="0"/>
            <a:r>
              <a:rPr lang="ar-EG" sz="3800" dirty="0">
                <a:solidFill>
                  <a:srgbClr val="00B0F0"/>
                </a:solidFill>
              </a:rPr>
              <a:t>الإحساس المشترك بالمسؤولية تجاه المهام المطلوب </a:t>
            </a:r>
            <a:r>
              <a:rPr lang="ar-EG" sz="3800" dirty="0" smtClean="0">
                <a:solidFill>
                  <a:srgbClr val="00B0F0"/>
                </a:solidFill>
              </a:rPr>
              <a:t>إنجازها.</a:t>
            </a:r>
            <a:endParaRPr lang="en-US" sz="3800" dirty="0">
              <a:solidFill>
                <a:srgbClr val="00B0F0"/>
              </a:solidFill>
            </a:endParaRPr>
          </a:p>
          <a:p>
            <a:pPr lvl="0"/>
            <a:r>
              <a:rPr lang="ar-EG" sz="3800" dirty="0">
                <a:solidFill>
                  <a:schemeClr val="accent6">
                    <a:lumMod val="75000"/>
                  </a:schemeClr>
                </a:solidFill>
              </a:rPr>
              <a:t>تشجيع المبادرات، وتقديم </a:t>
            </a:r>
            <a:r>
              <a:rPr lang="ar-EG" sz="3800" dirty="0" smtClean="0">
                <a:solidFill>
                  <a:schemeClr val="accent6">
                    <a:lumMod val="75000"/>
                  </a:schemeClr>
                </a:solidFill>
              </a:rPr>
              <a:t>الاقتراحات. </a:t>
            </a:r>
          </a:p>
          <a:p>
            <a:pPr lvl="0"/>
            <a:r>
              <a:rPr lang="ar-EG" sz="3800" dirty="0">
                <a:solidFill>
                  <a:srgbClr val="C00000"/>
                </a:solidFill>
              </a:rPr>
              <a:t>استجابة أسرع للمتغيرات البيئة</a:t>
            </a:r>
            <a:r>
              <a:rPr lang="ar-EG" sz="3800" dirty="0" smtClean="0">
                <a:solidFill>
                  <a:srgbClr val="C00000"/>
                </a:solidFill>
              </a:rPr>
              <a:t>.</a:t>
            </a:r>
          </a:p>
          <a:p>
            <a:pPr lvl="0"/>
            <a:r>
              <a:rPr lang="ar-EG" sz="3800" dirty="0">
                <a:solidFill>
                  <a:schemeClr val="accent6">
                    <a:lumMod val="75000"/>
                  </a:schemeClr>
                </a:solidFill>
              </a:rPr>
              <a:t>تقليل الاعتماد على الوصف </a:t>
            </a:r>
            <a:r>
              <a:rPr lang="ar-EG" sz="3800" dirty="0" smtClean="0">
                <a:solidFill>
                  <a:schemeClr val="accent6">
                    <a:lumMod val="75000"/>
                  </a:schemeClr>
                </a:solidFill>
              </a:rPr>
              <a:t>الوظيفي.</a:t>
            </a:r>
          </a:p>
          <a:p>
            <a:pPr lvl="0"/>
            <a:r>
              <a:rPr lang="ar-EG" sz="3800" dirty="0">
                <a:solidFill>
                  <a:srgbClr val="00B0F0"/>
                </a:solidFill>
              </a:rPr>
              <a:t>التفويض الفعال من قبل </a:t>
            </a:r>
            <a:r>
              <a:rPr lang="ar-EG" sz="3800" dirty="0" smtClean="0">
                <a:solidFill>
                  <a:srgbClr val="00B0F0"/>
                </a:solidFill>
              </a:rPr>
              <a:t>المدراء.</a:t>
            </a:r>
          </a:p>
          <a:p>
            <a:pPr lvl="0"/>
            <a:r>
              <a:rPr lang="ar-EG" sz="3800" dirty="0">
                <a:solidFill>
                  <a:srgbClr val="00B050"/>
                </a:solidFill>
              </a:rPr>
              <a:t>توقع المشكلات قبل حدوثها، وتقديم حلول </a:t>
            </a:r>
            <a:r>
              <a:rPr lang="ar-EG" sz="3800" dirty="0" smtClean="0">
                <a:solidFill>
                  <a:srgbClr val="00B050"/>
                </a:solidFill>
              </a:rPr>
              <a:t>لها.</a:t>
            </a:r>
          </a:p>
          <a:p>
            <a:pPr lvl="0"/>
            <a:r>
              <a:rPr lang="ar-EG" sz="3800" dirty="0">
                <a:solidFill>
                  <a:srgbClr val="006800"/>
                </a:solidFill>
              </a:rPr>
              <a:t>زيادة فعالية الاتصالات بين الأعضاء </a:t>
            </a:r>
            <a:r>
              <a:rPr lang="ar-EG" sz="3800" dirty="0" smtClean="0">
                <a:solidFill>
                  <a:srgbClr val="006800"/>
                </a:solidFill>
              </a:rPr>
              <a:t>.</a:t>
            </a:r>
            <a:endParaRPr lang="en-US" sz="3800" dirty="0">
              <a:solidFill>
                <a:srgbClr val="00680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818130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9">
                                            <p:txEl>
                                              <p:pRg st="2" end="2"/>
                                            </p:txEl>
                                          </p:spTgt>
                                        </p:tgtEl>
                                        <p:attrNameLst>
                                          <p:attrName>style.visibility</p:attrName>
                                        </p:attrNameLst>
                                      </p:cBhvr>
                                      <p:to>
                                        <p:strVal val="visible"/>
                                      </p:to>
                                    </p:set>
                                    <p:anim calcmode="lin" valueType="num">
                                      <p:cBhvr additive="base">
                                        <p:cTn id="2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anim calcmode="lin" valueType="num">
                                      <p:cBhvr additive="base">
                                        <p:cTn id="3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9">
                                            <p:txEl>
                                              <p:pRg st="4" end="4"/>
                                            </p:txEl>
                                          </p:spTgt>
                                        </p:tgtEl>
                                        <p:attrNameLst>
                                          <p:attrName>style.visibility</p:attrName>
                                        </p:attrNameLst>
                                      </p:cBhvr>
                                      <p:to>
                                        <p:strVal val="visible"/>
                                      </p:to>
                                    </p:set>
                                    <p:anim calcmode="lin" valueType="num">
                                      <p:cBhvr additive="base">
                                        <p:cTn id="41"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9">
                                            <p:txEl>
                                              <p:pRg st="5" end="5"/>
                                            </p:txEl>
                                          </p:spTgt>
                                        </p:tgtEl>
                                        <p:attrNameLst>
                                          <p:attrName>style.visibility</p:attrName>
                                        </p:attrNameLst>
                                      </p:cBhvr>
                                      <p:to>
                                        <p:strVal val="visible"/>
                                      </p:to>
                                    </p:set>
                                    <p:anim calcmode="lin" valueType="num">
                                      <p:cBhvr additive="base">
                                        <p:cTn id="4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9">
                                            <p:txEl>
                                              <p:pRg st="6" end="6"/>
                                            </p:txEl>
                                          </p:spTgt>
                                        </p:tgtEl>
                                        <p:attrNameLst>
                                          <p:attrName>style.visibility</p:attrName>
                                        </p:attrNameLst>
                                      </p:cBhvr>
                                      <p:to>
                                        <p:strVal val="visible"/>
                                      </p:to>
                                    </p:set>
                                    <p:anim calcmode="lin" valueType="num">
                                      <p:cBhvr additive="base">
                                        <p:cTn id="53"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9">
                                            <p:txEl>
                                              <p:pRg st="7" end="7"/>
                                            </p:txEl>
                                          </p:spTgt>
                                        </p:tgtEl>
                                        <p:attrNameLst>
                                          <p:attrName>style.visibility</p:attrName>
                                        </p:attrNameLst>
                                      </p:cBhvr>
                                      <p:to>
                                        <p:strVal val="visible"/>
                                      </p:to>
                                    </p:set>
                                    <p:anim calcmode="lin" valueType="num">
                                      <p:cBhvr additive="base">
                                        <p:cTn id="59"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9">
                                            <p:txEl>
                                              <p:pRg st="8" end="8"/>
                                            </p:txEl>
                                          </p:spTgt>
                                        </p:tgtEl>
                                        <p:attrNameLst>
                                          <p:attrName>style.visibility</p:attrName>
                                        </p:attrNameLst>
                                      </p:cBhvr>
                                      <p:to>
                                        <p:strVal val="visible"/>
                                      </p:to>
                                    </p:set>
                                    <p:anim calcmode="lin" valueType="num">
                                      <p:cBhvr additive="base">
                                        <p:cTn id="65"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9">
                                            <p:txEl>
                                              <p:pRg st="9" end="9"/>
                                            </p:txEl>
                                          </p:spTgt>
                                        </p:tgtEl>
                                        <p:attrNameLst>
                                          <p:attrName>style.visibility</p:attrName>
                                        </p:attrNameLst>
                                      </p:cBhvr>
                                      <p:to>
                                        <p:strVal val="visible"/>
                                      </p:to>
                                    </p:set>
                                    <p:anim calcmode="lin" valueType="num">
                                      <p:cBhvr additive="base">
                                        <p:cTn id="71"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الاتصال في فريق العمل</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729993"/>
            <a:ext cx="8592889" cy="5011375"/>
          </a:xfrm>
        </p:spPr>
        <p:txBody>
          <a:bodyPr>
            <a:normAutofit fontScale="92500" lnSpcReduction="20000"/>
          </a:bodyPr>
          <a:lstStyle/>
          <a:p>
            <a:pPr marL="0" lvl="0" indent="0" algn="just">
              <a:buNone/>
            </a:pPr>
            <a:r>
              <a:rPr lang="ar-EG" sz="3900" b="1" u="sng" dirty="0" smtClean="0">
                <a:solidFill>
                  <a:srgbClr val="FF0000"/>
                </a:solidFill>
              </a:rPr>
              <a:t>خصائص العمل بفريق </a:t>
            </a:r>
            <a:r>
              <a:rPr lang="ar-EG" sz="3900" b="1" u="sng" dirty="0">
                <a:solidFill>
                  <a:srgbClr val="FF0000"/>
                </a:solidFill>
              </a:rPr>
              <a:t>العمل</a:t>
            </a:r>
            <a:r>
              <a:rPr lang="ar-EG" sz="3900" b="1" u="sng" dirty="0" smtClean="0">
                <a:solidFill>
                  <a:srgbClr val="FF0000"/>
                </a:solidFill>
              </a:rPr>
              <a:t>:</a:t>
            </a:r>
            <a:endParaRPr lang="ar-EG" sz="4300" b="1" u="sng" dirty="0">
              <a:solidFill>
                <a:srgbClr val="FF0000"/>
              </a:solidFill>
            </a:endParaRPr>
          </a:p>
          <a:p>
            <a:pPr lvl="0" algn="just"/>
            <a:r>
              <a:rPr lang="ar-EG" sz="3800" b="1" dirty="0" smtClean="0">
                <a:solidFill>
                  <a:srgbClr val="006800"/>
                </a:solidFill>
              </a:rPr>
              <a:t>المشاركة-</a:t>
            </a:r>
            <a:r>
              <a:rPr lang="ar-EG" sz="3800" b="1" dirty="0" smtClean="0">
                <a:solidFill>
                  <a:srgbClr val="00B050"/>
                </a:solidFill>
              </a:rPr>
              <a:t>التعاون-</a:t>
            </a:r>
            <a:r>
              <a:rPr lang="ar-EG" sz="3800" b="1" dirty="0" smtClean="0">
                <a:solidFill>
                  <a:srgbClr val="00B0F0"/>
                </a:solidFill>
              </a:rPr>
              <a:t>المرونة-</a:t>
            </a:r>
            <a:r>
              <a:rPr lang="ar-EG" sz="3800" b="1" dirty="0" smtClean="0">
                <a:solidFill>
                  <a:schemeClr val="accent6">
                    <a:lumMod val="75000"/>
                  </a:schemeClr>
                </a:solidFill>
              </a:rPr>
              <a:t>الحساسية-</a:t>
            </a:r>
            <a:r>
              <a:rPr lang="ar-EG" sz="3800" b="1" dirty="0" smtClean="0">
                <a:solidFill>
                  <a:srgbClr val="C00000"/>
                </a:solidFill>
              </a:rPr>
              <a:t>تحمل المخاطر-</a:t>
            </a:r>
          </a:p>
          <a:p>
            <a:pPr marL="0" lvl="0" indent="0" algn="just">
              <a:buNone/>
            </a:pPr>
            <a:r>
              <a:rPr lang="ar-EG" sz="3800" b="1" dirty="0" smtClean="0">
                <a:solidFill>
                  <a:schemeClr val="accent6">
                    <a:lumMod val="75000"/>
                  </a:schemeClr>
                </a:solidFill>
              </a:rPr>
              <a:t>  الالتزام –</a:t>
            </a:r>
            <a:r>
              <a:rPr lang="ar-EG" sz="3800" b="1" dirty="0" smtClean="0">
                <a:solidFill>
                  <a:srgbClr val="00B0F0"/>
                </a:solidFill>
              </a:rPr>
              <a:t>التيسير-</a:t>
            </a:r>
            <a:r>
              <a:rPr lang="ar-EG" sz="3800" b="1" dirty="0" smtClean="0">
                <a:solidFill>
                  <a:srgbClr val="00B050"/>
                </a:solidFill>
              </a:rPr>
              <a:t>الانفتاح</a:t>
            </a:r>
            <a:r>
              <a:rPr lang="ar-EG" sz="3600" b="1" dirty="0" smtClean="0"/>
              <a:t>.</a:t>
            </a:r>
          </a:p>
          <a:p>
            <a:pPr marL="0" indent="0">
              <a:buNone/>
            </a:pPr>
            <a:r>
              <a:rPr lang="ar-EG" sz="3600" b="1" u="sng" dirty="0" smtClean="0">
                <a:solidFill>
                  <a:srgbClr val="FF0000"/>
                </a:solidFill>
              </a:rPr>
              <a:t>أسباب فشل فريق </a:t>
            </a:r>
            <a:r>
              <a:rPr lang="ar-EG" sz="3600" b="1" u="sng" dirty="0">
                <a:solidFill>
                  <a:srgbClr val="FF0000"/>
                </a:solidFill>
              </a:rPr>
              <a:t>العمل:</a:t>
            </a:r>
            <a:endParaRPr lang="ar-EG" sz="4000" b="1" u="sng" dirty="0">
              <a:solidFill>
                <a:srgbClr val="FF0000"/>
              </a:solidFill>
            </a:endParaRPr>
          </a:p>
          <a:p>
            <a:pPr marL="0" lvl="0" indent="0" algn="just">
              <a:buNone/>
            </a:pPr>
            <a:r>
              <a:rPr lang="ar-EG" sz="3600" dirty="0" smtClean="0">
                <a:solidFill>
                  <a:srgbClr val="006800"/>
                </a:solidFill>
              </a:rPr>
              <a:t>-  </a:t>
            </a:r>
            <a:r>
              <a:rPr lang="ar-EG" sz="3600" b="1" dirty="0" smtClean="0">
                <a:solidFill>
                  <a:srgbClr val="006800"/>
                </a:solidFill>
              </a:rPr>
              <a:t>عدم </a:t>
            </a:r>
            <a:r>
              <a:rPr lang="ar-EG" sz="3600" b="1" dirty="0">
                <a:solidFill>
                  <a:srgbClr val="006800"/>
                </a:solidFill>
              </a:rPr>
              <a:t>وضوح الأهداف الخاصة بفريق </a:t>
            </a:r>
            <a:r>
              <a:rPr lang="ar-EG" sz="3600" b="1" dirty="0" smtClean="0">
                <a:solidFill>
                  <a:srgbClr val="006800"/>
                </a:solidFill>
              </a:rPr>
              <a:t>العمل.</a:t>
            </a:r>
          </a:p>
          <a:p>
            <a:pPr marL="0" lvl="0" indent="0" algn="just">
              <a:buNone/>
            </a:pPr>
            <a:r>
              <a:rPr lang="ar-EG" sz="3600" b="1" dirty="0" smtClean="0">
                <a:solidFill>
                  <a:srgbClr val="00B050"/>
                </a:solidFill>
              </a:rPr>
              <a:t>-  عدم </a:t>
            </a:r>
            <a:r>
              <a:rPr lang="ar-EG" sz="3600" b="1" dirty="0">
                <a:solidFill>
                  <a:srgbClr val="00B050"/>
                </a:solidFill>
              </a:rPr>
              <a:t>انضباط </a:t>
            </a:r>
            <a:r>
              <a:rPr lang="ar-EG" sz="3600" b="1" dirty="0" smtClean="0">
                <a:solidFill>
                  <a:srgbClr val="00B050"/>
                </a:solidFill>
              </a:rPr>
              <a:t>الأعضاء.</a:t>
            </a:r>
          </a:p>
          <a:p>
            <a:pPr lvl="0" algn="just">
              <a:buFontTx/>
              <a:buChar char="-"/>
            </a:pPr>
            <a:r>
              <a:rPr lang="ar-EG" sz="3600" b="1" dirty="0" smtClean="0">
                <a:solidFill>
                  <a:schemeClr val="tx2">
                    <a:lumMod val="60000"/>
                    <a:lumOff val="40000"/>
                  </a:schemeClr>
                </a:solidFill>
              </a:rPr>
              <a:t>العلاقات </a:t>
            </a:r>
            <a:r>
              <a:rPr lang="ar-EG" sz="3600" b="1" dirty="0">
                <a:solidFill>
                  <a:schemeClr val="tx2">
                    <a:lumMod val="60000"/>
                    <a:lumOff val="40000"/>
                  </a:schemeClr>
                </a:solidFill>
              </a:rPr>
              <a:t>غير المنظمة بين أعضاء </a:t>
            </a:r>
            <a:r>
              <a:rPr lang="ar-EG" sz="3600" b="1" dirty="0" smtClean="0">
                <a:solidFill>
                  <a:schemeClr val="tx2">
                    <a:lumMod val="60000"/>
                    <a:lumOff val="40000"/>
                  </a:schemeClr>
                </a:solidFill>
              </a:rPr>
              <a:t>الفريق.</a:t>
            </a:r>
          </a:p>
          <a:p>
            <a:pPr lvl="0" algn="just">
              <a:buFontTx/>
              <a:buChar char="-"/>
            </a:pPr>
            <a:r>
              <a:rPr lang="ar-EG" sz="3600" b="1" dirty="0" smtClean="0">
                <a:solidFill>
                  <a:schemeClr val="accent6">
                    <a:lumMod val="75000"/>
                  </a:schemeClr>
                </a:solidFill>
              </a:rPr>
              <a:t>ضعف </a:t>
            </a:r>
            <a:r>
              <a:rPr lang="ar-EG" sz="3600" b="1" dirty="0">
                <a:solidFill>
                  <a:schemeClr val="accent6">
                    <a:lumMod val="75000"/>
                  </a:schemeClr>
                </a:solidFill>
              </a:rPr>
              <a:t>القيادة </a:t>
            </a:r>
            <a:r>
              <a:rPr lang="ar-EG" sz="3600" b="1" dirty="0" smtClean="0">
                <a:solidFill>
                  <a:schemeClr val="accent6">
                    <a:lumMod val="75000"/>
                  </a:schemeClr>
                </a:solidFill>
              </a:rPr>
              <a:t>.</a:t>
            </a:r>
          </a:p>
          <a:p>
            <a:pPr lvl="0" algn="just">
              <a:buFontTx/>
              <a:buChar char="-"/>
            </a:pPr>
            <a:r>
              <a:rPr lang="ar-EG" sz="3600" b="1" dirty="0" smtClean="0">
                <a:solidFill>
                  <a:srgbClr val="C00000"/>
                </a:solidFill>
              </a:rPr>
              <a:t>عدم </a:t>
            </a:r>
            <a:r>
              <a:rPr lang="ar-EG" sz="3600" b="1" dirty="0">
                <a:solidFill>
                  <a:srgbClr val="C00000"/>
                </a:solidFill>
              </a:rPr>
              <a:t>وجود تنسيق </a:t>
            </a:r>
            <a:r>
              <a:rPr lang="ar-EG" sz="3600" b="1" dirty="0" smtClean="0">
                <a:solidFill>
                  <a:srgbClr val="C00000"/>
                </a:solidFill>
              </a:rPr>
              <a:t>فعال.</a:t>
            </a: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1134907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anim calcmode="lin" valueType="num">
                                      <p:cBhvr additive="base">
                                        <p:cTn id="27"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9">
                                            <p:txEl>
                                              <p:pRg st="3" end="3"/>
                                            </p:txEl>
                                          </p:spTgt>
                                        </p:tgtEl>
                                        <p:attrNameLst>
                                          <p:attrName>style.visibility</p:attrName>
                                        </p:attrNameLst>
                                      </p:cBhvr>
                                      <p:to>
                                        <p:strVal val="visible"/>
                                      </p:to>
                                    </p:set>
                                    <p:animEffect transition="in" filter="barn(inVertical)">
                                      <p:cBhvr>
                                        <p:cTn id="33" dur="500"/>
                                        <p:tgtEl>
                                          <p:spTgt spid="9">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9">
                                            <p:txEl>
                                              <p:pRg st="4" end="4"/>
                                            </p:txEl>
                                          </p:spTgt>
                                        </p:tgtEl>
                                        <p:attrNameLst>
                                          <p:attrName>style.visibility</p:attrName>
                                        </p:attrNameLst>
                                      </p:cBhvr>
                                      <p:to>
                                        <p:strVal val="visible"/>
                                      </p:to>
                                    </p:set>
                                    <p:anim calcmode="lin" valueType="num">
                                      <p:cBhvr additive="base">
                                        <p:cTn id="38"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9">
                                            <p:txEl>
                                              <p:pRg st="5" end="5"/>
                                            </p:txEl>
                                          </p:spTgt>
                                        </p:tgtEl>
                                        <p:attrNameLst>
                                          <p:attrName>style.visibility</p:attrName>
                                        </p:attrNameLst>
                                      </p:cBhvr>
                                      <p:to>
                                        <p:strVal val="visible"/>
                                      </p:to>
                                    </p:set>
                                    <p:anim calcmode="lin" valueType="num">
                                      <p:cBhvr additive="base">
                                        <p:cTn id="44"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9">
                                            <p:txEl>
                                              <p:pRg st="6" end="6"/>
                                            </p:txEl>
                                          </p:spTgt>
                                        </p:tgtEl>
                                        <p:attrNameLst>
                                          <p:attrName>style.visibility</p:attrName>
                                        </p:attrNameLst>
                                      </p:cBhvr>
                                      <p:to>
                                        <p:strVal val="visible"/>
                                      </p:to>
                                    </p:set>
                                    <p:animEffect transition="in" filter="fade">
                                      <p:cBhvr>
                                        <p:cTn id="50" dur="500"/>
                                        <p:tgtEl>
                                          <p:spTgt spid="9">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nodeType="clickEffect">
                                  <p:stCondLst>
                                    <p:cond delay="0"/>
                                  </p:stCondLst>
                                  <p:childTnLst>
                                    <p:set>
                                      <p:cBhvr>
                                        <p:cTn id="54" dur="1" fill="hold">
                                          <p:stCondLst>
                                            <p:cond delay="0"/>
                                          </p:stCondLst>
                                        </p:cTn>
                                        <p:tgtEl>
                                          <p:spTgt spid="9">
                                            <p:txEl>
                                              <p:pRg st="7" end="7"/>
                                            </p:txEl>
                                          </p:spTgt>
                                        </p:tgtEl>
                                        <p:attrNameLst>
                                          <p:attrName>style.visibility</p:attrName>
                                        </p:attrNameLst>
                                      </p:cBhvr>
                                      <p:to>
                                        <p:strVal val="visible"/>
                                      </p:to>
                                    </p:set>
                                    <p:animEffect transition="in" filter="barn(inVertical)">
                                      <p:cBhvr>
                                        <p:cTn id="55" dur="500"/>
                                        <p:tgtEl>
                                          <p:spTgt spid="9">
                                            <p:txEl>
                                              <p:pRg st="7" end="7"/>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6" presetClass="entr" presetSubtype="16" fill="hold" nodeType="clickEffect">
                                  <p:stCondLst>
                                    <p:cond delay="0"/>
                                  </p:stCondLst>
                                  <p:childTnLst>
                                    <p:set>
                                      <p:cBhvr>
                                        <p:cTn id="59" dur="1" fill="hold">
                                          <p:stCondLst>
                                            <p:cond delay="0"/>
                                          </p:stCondLst>
                                        </p:cTn>
                                        <p:tgtEl>
                                          <p:spTgt spid="9">
                                            <p:txEl>
                                              <p:pRg st="8" end="8"/>
                                            </p:txEl>
                                          </p:spTgt>
                                        </p:tgtEl>
                                        <p:attrNameLst>
                                          <p:attrName>style.visibility</p:attrName>
                                        </p:attrNameLst>
                                      </p:cBhvr>
                                      <p:to>
                                        <p:strVal val="visible"/>
                                      </p:to>
                                    </p:set>
                                    <p:animEffect transition="in" filter="circle(in)">
                                      <p:cBhvr>
                                        <p:cTn id="60" dur="20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مهارات الاتصال الأكاديمي</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729993"/>
            <a:ext cx="8592889" cy="5011375"/>
          </a:xfrm>
        </p:spPr>
        <p:txBody>
          <a:bodyPr>
            <a:normAutofit fontScale="85000" lnSpcReduction="20000"/>
          </a:bodyPr>
          <a:lstStyle/>
          <a:p>
            <a:pPr marL="0" lvl="0" indent="0" algn="just">
              <a:buNone/>
            </a:pPr>
            <a:r>
              <a:rPr lang="ar-EG" sz="3900" b="1" u="sng" dirty="0" smtClean="0">
                <a:solidFill>
                  <a:srgbClr val="FF0000"/>
                </a:solidFill>
              </a:rPr>
              <a:t>1- مهارات الاتصال مع الزملاء:</a:t>
            </a:r>
            <a:endParaRPr lang="ar-EG" sz="4300" b="1" u="sng" dirty="0">
              <a:solidFill>
                <a:srgbClr val="FF0000"/>
              </a:solidFill>
            </a:endParaRPr>
          </a:p>
          <a:p>
            <a:pPr lvl="0" algn="just">
              <a:buFont typeface="Wingdings" panose="05000000000000000000" pitchFamily="2" charset="2"/>
              <a:buChar char="§"/>
            </a:pPr>
            <a:r>
              <a:rPr lang="ar-EG" sz="4000" b="1" dirty="0" smtClean="0">
                <a:solidFill>
                  <a:srgbClr val="00B0F0"/>
                </a:solidFill>
              </a:rPr>
              <a:t>الابتسامة.</a:t>
            </a:r>
          </a:p>
          <a:p>
            <a:pPr lvl="0" algn="just">
              <a:buFont typeface="Wingdings" panose="05000000000000000000" pitchFamily="2" charset="2"/>
              <a:buChar char="§"/>
            </a:pPr>
            <a:r>
              <a:rPr lang="ar-EG" sz="3600" b="1" dirty="0">
                <a:solidFill>
                  <a:srgbClr val="92D050"/>
                </a:solidFill>
              </a:rPr>
              <a:t>مراعاة حقوق الآخرين </a:t>
            </a:r>
            <a:r>
              <a:rPr lang="ar-EG" sz="3600" b="1" dirty="0" smtClean="0">
                <a:solidFill>
                  <a:srgbClr val="92D050"/>
                </a:solidFill>
              </a:rPr>
              <a:t>ومشاعرهم.</a:t>
            </a:r>
          </a:p>
          <a:p>
            <a:pPr lvl="0" algn="just">
              <a:buFont typeface="Wingdings" panose="05000000000000000000" pitchFamily="2" charset="2"/>
              <a:buChar char="§"/>
            </a:pPr>
            <a:r>
              <a:rPr lang="ar-EG" sz="3600" b="1" dirty="0">
                <a:solidFill>
                  <a:schemeClr val="accent6">
                    <a:lumMod val="75000"/>
                  </a:schemeClr>
                </a:solidFill>
              </a:rPr>
              <a:t>اختيار الكلمات </a:t>
            </a:r>
            <a:r>
              <a:rPr lang="ar-EG" sz="3600" b="1" dirty="0" smtClean="0">
                <a:solidFill>
                  <a:schemeClr val="accent6">
                    <a:lumMod val="75000"/>
                  </a:schemeClr>
                </a:solidFill>
              </a:rPr>
              <a:t>بعناية.</a:t>
            </a:r>
          </a:p>
          <a:p>
            <a:pPr lvl="0" algn="just">
              <a:buFont typeface="Wingdings" panose="05000000000000000000" pitchFamily="2" charset="2"/>
              <a:buChar char="§"/>
            </a:pPr>
            <a:r>
              <a:rPr lang="ar-EG" sz="3600" b="1" dirty="0">
                <a:solidFill>
                  <a:srgbClr val="006800"/>
                </a:solidFill>
              </a:rPr>
              <a:t>بناء اتصالات جيدة </a:t>
            </a:r>
            <a:r>
              <a:rPr lang="ar-EG" sz="3600" b="1" dirty="0" smtClean="0">
                <a:solidFill>
                  <a:srgbClr val="006800"/>
                </a:solidFill>
              </a:rPr>
              <a:t>وقوية.</a:t>
            </a:r>
          </a:p>
          <a:p>
            <a:pPr lvl="0" algn="just">
              <a:buFont typeface="Wingdings" panose="05000000000000000000" pitchFamily="2" charset="2"/>
              <a:buChar char="§"/>
            </a:pPr>
            <a:r>
              <a:rPr lang="ar-EG" sz="3600" b="1" dirty="0">
                <a:solidFill>
                  <a:srgbClr val="C00000"/>
                </a:solidFill>
              </a:rPr>
              <a:t>توازن العقل مع </a:t>
            </a:r>
            <a:r>
              <a:rPr lang="ar-EG" sz="3600" b="1" dirty="0" smtClean="0">
                <a:solidFill>
                  <a:srgbClr val="C00000"/>
                </a:solidFill>
              </a:rPr>
              <a:t>العاطفة.</a:t>
            </a:r>
          </a:p>
          <a:p>
            <a:pPr lvl="0" algn="just">
              <a:buFont typeface="Wingdings" panose="05000000000000000000" pitchFamily="2" charset="2"/>
              <a:buChar char="§"/>
            </a:pPr>
            <a:r>
              <a:rPr lang="ar-EG" sz="3600" b="1" dirty="0">
                <a:solidFill>
                  <a:srgbClr val="00B0F0"/>
                </a:solidFill>
              </a:rPr>
              <a:t>العمل نحو تحقيق التفاهم </a:t>
            </a:r>
            <a:r>
              <a:rPr lang="ar-EG" sz="3600" b="1" dirty="0" smtClean="0">
                <a:solidFill>
                  <a:srgbClr val="00B0F0"/>
                </a:solidFill>
              </a:rPr>
              <a:t>المشترك.</a:t>
            </a:r>
          </a:p>
          <a:p>
            <a:pPr lvl="0" algn="just">
              <a:buFont typeface="Wingdings" panose="05000000000000000000" pitchFamily="2" charset="2"/>
              <a:buChar char="§"/>
            </a:pPr>
            <a:r>
              <a:rPr lang="ar-EG" sz="3600" b="1" dirty="0">
                <a:solidFill>
                  <a:srgbClr val="92D050"/>
                </a:solidFill>
              </a:rPr>
              <a:t>استخدام مهارات الإقناع بدلاً من </a:t>
            </a:r>
            <a:r>
              <a:rPr lang="ar-EG" sz="3600" b="1" dirty="0" smtClean="0">
                <a:solidFill>
                  <a:srgbClr val="92D050"/>
                </a:solidFill>
              </a:rPr>
              <a:t>الإكراه.</a:t>
            </a:r>
          </a:p>
          <a:p>
            <a:pPr lvl="0" algn="just">
              <a:buFont typeface="Wingdings" panose="05000000000000000000" pitchFamily="2" charset="2"/>
              <a:buChar char="§"/>
            </a:pPr>
            <a:r>
              <a:rPr lang="ar-EG" sz="3600" b="1" dirty="0">
                <a:solidFill>
                  <a:schemeClr val="accent6">
                    <a:lumMod val="75000"/>
                  </a:schemeClr>
                </a:solidFill>
              </a:rPr>
              <a:t>قبول </a:t>
            </a:r>
            <a:r>
              <a:rPr lang="ar-EG" sz="3600" b="1" dirty="0" smtClean="0">
                <a:solidFill>
                  <a:schemeClr val="accent6">
                    <a:lumMod val="75000"/>
                  </a:schemeClr>
                </a:solidFill>
              </a:rPr>
              <a:t>الاختلافات.</a:t>
            </a:r>
          </a:p>
          <a:p>
            <a:pPr lvl="0" algn="just">
              <a:buFont typeface="Wingdings" panose="05000000000000000000" pitchFamily="2" charset="2"/>
              <a:buChar char="§"/>
            </a:pPr>
            <a:r>
              <a:rPr lang="ar-EG" sz="3600" b="1" dirty="0">
                <a:solidFill>
                  <a:srgbClr val="006800"/>
                </a:solidFill>
              </a:rPr>
              <a:t>النظافة </a:t>
            </a:r>
            <a:r>
              <a:rPr lang="ar-EG" sz="3600" b="1" dirty="0" smtClean="0">
                <a:solidFill>
                  <a:srgbClr val="006800"/>
                </a:solidFill>
              </a:rPr>
              <a:t>الشخصية.</a:t>
            </a: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353393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anim calcmode="lin" valueType="num">
                                      <p:cBhvr additive="base">
                                        <p:cTn id="27"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9">
                                            <p:txEl>
                                              <p:pRg st="3" end="3"/>
                                            </p:txEl>
                                          </p:spTgt>
                                        </p:tgtEl>
                                        <p:attrNameLst>
                                          <p:attrName>style.visibility</p:attrName>
                                        </p:attrNameLst>
                                      </p:cBhvr>
                                      <p:to>
                                        <p:strVal val="visible"/>
                                      </p:to>
                                    </p:set>
                                    <p:anim calcmode="lin" valueType="num">
                                      <p:cBhvr additive="base">
                                        <p:cTn id="33"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9">
                                            <p:txEl>
                                              <p:pRg st="3" end="3"/>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9">
                                            <p:txEl>
                                              <p:pRg st="4" end="4"/>
                                            </p:txEl>
                                          </p:spTgt>
                                        </p:tgtEl>
                                        <p:attrNameLst>
                                          <p:attrName>style.visibility</p:attrName>
                                        </p:attrNameLst>
                                      </p:cBhvr>
                                      <p:to>
                                        <p:strVal val="visible"/>
                                      </p:to>
                                    </p:set>
                                    <p:anim calcmode="lin" valueType="num">
                                      <p:cBhvr additive="base">
                                        <p:cTn id="37"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9">
                                            <p:txEl>
                                              <p:pRg st="5" end="5"/>
                                            </p:txEl>
                                          </p:spTgt>
                                        </p:tgtEl>
                                        <p:attrNameLst>
                                          <p:attrName>style.visibility</p:attrName>
                                        </p:attrNameLst>
                                      </p:cBhvr>
                                      <p:to>
                                        <p:strVal val="visible"/>
                                      </p:to>
                                    </p:set>
                                    <p:anim calcmode="lin" valueType="num">
                                      <p:cBhvr additive="base">
                                        <p:cTn id="43"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5" end="5"/>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9">
                                            <p:txEl>
                                              <p:pRg st="6" end="6"/>
                                            </p:txEl>
                                          </p:spTgt>
                                        </p:tgtEl>
                                        <p:attrNameLst>
                                          <p:attrName>style.visibility</p:attrName>
                                        </p:attrNameLst>
                                      </p:cBhvr>
                                      <p:to>
                                        <p:strVal val="visible"/>
                                      </p:to>
                                    </p:set>
                                    <p:anim calcmode="lin" valueType="num">
                                      <p:cBhvr additive="base">
                                        <p:cTn id="47"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9">
                                            <p:txEl>
                                              <p:pRg st="7" end="7"/>
                                            </p:txEl>
                                          </p:spTgt>
                                        </p:tgtEl>
                                        <p:attrNameLst>
                                          <p:attrName>style.visibility</p:attrName>
                                        </p:attrNameLst>
                                      </p:cBhvr>
                                      <p:to>
                                        <p:strVal val="visible"/>
                                      </p:to>
                                    </p:set>
                                    <p:anim calcmode="lin" valueType="num">
                                      <p:cBhvr additive="base">
                                        <p:cTn id="53"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9">
                                            <p:txEl>
                                              <p:pRg st="7" end="7"/>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9">
                                            <p:txEl>
                                              <p:pRg st="8" end="8"/>
                                            </p:txEl>
                                          </p:spTgt>
                                        </p:tgtEl>
                                        <p:attrNameLst>
                                          <p:attrName>style.visibility</p:attrName>
                                        </p:attrNameLst>
                                      </p:cBhvr>
                                      <p:to>
                                        <p:strVal val="visible"/>
                                      </p:to>
                                    </p:set>
                                    <p:anim calcmode="lin" valueType="num">
                                      <p:cBhvr additive="base">
                                        <p:cTn id="57"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9">
                                            <p:txEl>
                                              <p:pRg st="9" end="9"/>
                                            </p:txEl>
                                          </p:spTgt>
                                        </p:tgtEl>
                                        <p:attrNameLst>
                                          <p:attrName>style.visibility</p:attrName>
                                        </p:attrNameLst>
                                      </p:cBhvr>
                                      <p:to>
                                        <p:strVal val="visible"/>
                                      </p:to>
                                    </p:set>
                                    <p:anim calcmode="lin" valueType="num">
                                      <p:cBhvr additive="base">
                                        <p:cTn id="63"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مهارات الاتصال الأكاديمي</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729993"/>
            <a:ext cx="8592889" cy="5011375"/>
          </a:xfrm>
        </p:spPr>
        <p:txBody>
          <a:bodyPr>
            <a:normAutofit fontScale="70000" lnSpcReduction="20000"/>
          </a:bodyPr>
          <a:lstStyle/>
          <a:p>
            <a:pPr marL="0" lvl="0" indent="0" algn="just">
              <a:buNone/>
            </a:pPr>
            <a:r>
              <a:rPr lang="ar-EG" sz="3900" b="1" u="sng" dirty="0" smtClean="0">
                <a:solidFill>
                  <a:srgbClr val="FF0000"/>
                </a:solidFill>
              </a:rPr>
              <a:t>1- مهارات التعامل مع أعضاء </a:t>
            </a:r>
            <a:r>
              <a:rPr lang="ar-EG" sz="3900" b="1" u="sng" dirty="0" err="1" smtClean="0">
                <a:solidFill>
                  <a:srgbClr val="FF0000"/>
                </a:solidFill>
              </a:rPr>
              <a:t>هئية</a:t>
            </a:r>
            <a:r>
              <a:rPr lang="ar-EG" sz="3900" b="1" u="sng" dirty="0" smtClean="0">
                <a:solidFill>
                  <a:srgbClr val="FF0000"/>
                </a:solidFill>
              </a:rPr>
              <a:t> التدريس:</a:t>
            </a:r>
            <a:endParaRPr lang="ar-EG" sz="4300" b="1" u="sng" dirty="0">
              <a:solidFill>
                <a:srgbClr val="FF0000"/>
              </a:solidFill>
            </a:endParaRPr>
          </a:p>
          <a:p>
            <a:pPr lvl="0">
              <a:buFont typeface="Wingdings" panose="05000000000000000000" pitchFamily="2" charset="2"/>
              <a:buChar char="Ø"/>
            </a:pPr>
            <a:r>
              <a:rPr lang="ar-EG" sz="3600" b="1" dirty="0">
                <a:solidFill>
                  <a:srgbClr val="00B050"/>
                </a:solidFill>
              </a:rPr>
              <a:t>إلقاء السلام عند دخولك القاعة </a:t>
            </a:r>
            <a:r>
              <a:rPr lang="ar-EG" sz="3600" b="1" dirty="0" smtClean="0">
                <a:solidFill>
                  <a:srgbClr val="00B050"/>
                </a:solidFill>
              </a:rPr>
              <a:t>الدراسية.</a:t>
            </a:r>
            <a:endParaRPr lang="en-US" sz="3600" b="1" dirty="0">
              <a:solidFill>
                <a:srgbClr val="00B050"/>
              </a:solidFill>
            </a:endParaRPr>
          </a:p>
          <a:p>
            <a:pPr lvl="0" algn="just">
              <a:buFont typeface="Wingdings" panose="05000000000000000000" pitchFamily="2" charset="2"/>
              <a:buChar char="Ø"/>
            </a:pPr>
            <a:r>
              <a:rPr lang="ar-EG" sz="3600" b="1" dirty="0">
                <a:solidFill>
                  <a:schemeClr val="tx2">
                    <a:lumMod val="60000"/>
                    <a:lumOff val="40000"/>
                  </a:schemeClr>
                </a:solidFill>
              </a:rPr>
              <a:t>الانقطاع فوراً عن الأحاديث الجانبية عند دخول عضو هيئة التدريس القاعة </a:t>
            </a:r>
            <a:r>
              <a:rPr lang="ar-EG" sz="3600" b="1" dirty="0" smtClean="0">
                <a:solidFill>
                  <a:schemeClr val="tx2">
                    <a:lumMod val="60000"/>
                    <a:lumOff val="40000"/>
                  </a:schemeClr>
                </a:solidFill>
              </a:rPr>
              <a:t>الدراسية.</a:t>
            </a:r>
          </a:p>
          <a:p>
            <a:pPr lvl="0">
              <a:buFont typeface="Wingdings" panose="05000000000000000000" pitchFamily="2" charset="2"/>
              <a:buChar char="Ø"/>
            </a:pPr>
            <a:r>
              <a:rPr lang="ar-EG" sz="3600" b="1" dirty="0" smtClean="0">
                <a:solidFill>
                  <a:schemeClr val="accent6">
                    <a:lumMod val="75000"/>
                  </a:schemeClr>
                </a:solidFill>
              </a:rPr>
              <a:t>الالتزام </a:t>
            </a:r>
            <a:r>
              <a:rPr lang="ar-EG" sz="3600" b="1" dirty="0">
                <a:solidFill>
                  <a:schemeClr val="accent6">
                    <a:lumMod val="75000"/>
                  </a:schemeClr>
                </a:solidFill>
              </a:rPr>
              <a:t>بإحضار الأدوات اللازمة للمحاضرة.</a:t>
            </a:r>
            <a:endParaRPr lang="en-US" sz="3600" b="1" dirty="0">
              <a:solidFill>
                <a:schemeClr val="accent6">
                  <a:lumMod val="75000"/>
                </a:schemeClr>
              </a:solidFill>
            </a:endParaRPr>
          </a:p>
          <a:p>
            <a:pPr lvl="0">
              <a:buFont typeface="Wingdings" panose="05000000000000000000" pitchFamily="2" charset="2"/>
              <a:buChar char="Ø"/>
            </a:pPr>
            <a:r>
              <a:rPr lang="ar-EG" sz="3600" b="1" dirty="0">
                <a:solidFill>
                  <a:srgbClr val="C00000"/>
                </a:solidFill>
              </a:rPr>
              <a:t>تجنب الجدال داخل القاعة </a:t>
            </a:r>
            <a:r>
              <a:rPr lang="ar-EG" sz="3600" b="1" dirty="0" smtClean="0">
                <a:solidFill>
                  <a:srgbClr val="C00000"/>
                </a:solidFill>
              </a:rPr>
              <a:t>الصفية.</a:t>
            </a:r>
            <a:endParaRPr lang="en-US" sz="3600" b="1" dirty="0">
              <a:solidFill>
                <a:srgbClr val="C00000"/>
              </a:solidFill>
            </a:endParaRPr>
          </a:p>
          <a:p>
            <a:pPr lvl="0">
              <a:buFont typeface="Wingdings" panose="05000000000000000000" pitchFamily="2" charset="2"/>
              <a:buChar char="Ø"/>
            </a:pPr>
            <a:r>
              <a:rPr lang="ar-EG" sz="3600" b="1" dirty="0" smtClean="0">
                <a:solidFill>
                  <a:schemeClr val="accent4">
                    <a:lumMod val="75000"/>
                  </a:schemeClr>
                </a:solidFill>
              </a:rPr>
              <a:t>الحرص </a:t>
            </a:r>
            <a:r>
              <a:rPr lang="ar-EG" sz="3600" b="1" dirty="0">
                <a:solidFill>
                  <a:schemeClr val="accent4">
                    <a:lumMod val="75000"/>
                  </a:schemeClr>
                </a:solidFill>
              </a:rPr>
              <a:t>على الاستفادة من خبرات عضو هيئة </a:t>
            </a:r>
            <a:r>
              <a:rPr lang="ar-EG" sz="3600" b="1" dirty="0" smtClean="0">
                <a:solidFill>
                  <a:schemeClr val="accent4">
                    <a:lumMod val="75000"/>
                  </a:schemeClr>
                </a:solidFill>
              </a:rPr>
              <a:t>التدريس.</a:t>
            </a:r>
            <a:endParaRPr lang="en-US" sz="3600" b="1" dirty="0">
              <a:solidFill>
                <a:schemeClr val="accent4">
                  <a:lumMod val="75000"/>
                </a:schemeClr>
              </a:solidFill>
            </a:endParaRPr>
          </a:p>
          <a:p>
            <a:pPr>
              <a:buFont typeface="Wingdings" panose="05000000000000000000" pitchFamily="2" charset="2"/>
              <a:buChar char="Ø"/>
            </a:pPr>
            <a:r>
              <a:rPr lang="ar-EG" sz="3600" b="1" dirty="0">
                <a:solidFill>
                  <a:srgbClr val="00B050"/>
                </a:solidFill>
              </a:rPr>
              <a:t>تجنب رفع الصوت أو التعليق على كلامه قبل أن يكمل </a:t>
            </a:r>
            <a:r>
              <a:rPr lang="ar-EG" sz="3600" b="1" dirty="0" smtClean="0">
                <a:solidFill>
                  <a:srgbClr val="00B050"/>
                </a:solidFill>
              </a:rPr>
              <a:t>حديثه</a:t>
            </a:r>
            <a:r>
              <a:rPr lang="en-US" sz="3600" b="1" dirty="0" smtClean="0">
                <a:solidFill>
                  <a:srgbClr val="00B050"/>
                </a:solidFill>
              </a:rPr>
              <a:t>.</a:t>
            </a:r>
            <a:endParaRPr lang="ar-EG" sz="3600" b="1" dirty="0" smtClean="0">
              <a:solidFill>
                <a:srgbClr val="00B050"/>
              </a:solidFill>
            </a:endParaRPr>
          </a:p>
          <a:p>
            <a:pPr>
              <a:buFont typeface="Wingdings" panose="05000000000000000000" pitchFamily="2" charset="2"/>
              <a:buChar char="Ø"/>
            </a:pPr>
            <a:r>
              <a:rPr lang="ar-EG" sz="3600" b="1" dirty="0">
                <a:solidFill>
                  <a:schemeClr val="tx2">
                    <a:lumMod val="60000"/>
                    <a:lumOff val="40000"/>
                  </a:schemeClr>
                </a:solidFill>
              </a:rPr>
              <a:t>الاحترام وعدم </a:t>
            </a:r>
            <a:r>
              <a:rPr lang="ar-EG" sz="3600" b="1" dirty="0" smtClean="0">
                <a:solidFill>
                  <a:schemeClr val="tx2">
                    <a:lumMod val="60000"/>
                    <a:lumOff val="40000"/>
                  </a:schemeClr>
                </a:solidFill>
              </a:rPr>
              <a:t>السخرية</a:t>
            </a:r>
          </a:p>
          <a:p>
            <a:pPr>
              <a:buFont typeface="Wingdings" panose="05000000000000000000" pitchFamily="2" charset="2"/>
              <a:buChar char="Ø"/>
            </a:pPr>
            <a:r>
              <a:rPr lang="ar-EG" sz="3600" b="1" dirty="0" smtClean="0">
                <a:solidFill>
                  <a:schemeClr val="accent6">
                    <a:lumMod val="75000"/>
                  </a:schemeClr>
                </a:solidFill>
              </a:rPr>
              <a:t>الابتسامة.</a:t>
            </a:r>
          </a:p>
          <a:p>
            <a:pPr lvl="0">
              <a:buFont typeface="Wingdings" panose="05000000000000000000" pitchFamily="2" charset="2"/>
              <a:buChar char="Ø"/>
            </a:pPr>
            <a:r>
              <a:rPr lang="ar-EG" sz="3600" b="1" dirty="0">
                <a:solidFill>
                  <a:srgbClr val="C00000"/>
                </a:solidFill>
              </a:rPr>
              <a:t>المدح أمام زملائه.</a:t>
            </a:r>
            <a:endParaRPr lang="en-US" sz="3600" b="1" dirty="0">
              <a:solidFill>
                <a:srgbClr val="C00000"/>
              </a:solidFill>
            </a:endParaRPr>
          </a:p>
          <a:p>
            <a:pPr>
              <a:buFont typeface="Wingdings" panose="05000000000000000000" pitchFamily="2" charset="2"/>
              <a:buChar char="Ø"/>
            </a:pPr>
            <a:r>
              <a:rPr lang="ar-EG" sz="3600" b="1" dirty="0" smtClean="0">
                <a:solidFill>
                  <a:schemeClr val="accent4">
                    <a:lumMod val="75000"/>
                  </a:schemeClr>
                </a:solidFill>
              </a:rPr>
              <a:t>التواصل </a:t>
            </a:r>
            <a:r>
              <a:rPr lang="ar-EG" sz="3600" b="1" dirty="0">
                <a:solidFill>
                  <a:schemeClr val="accent4">
                    <a:lumMod val="75000"/>
                  </a:schemeClr>
                </a:solidFill>
              </a:rPr>
              <a:t>البصري وعدم </a:t>
            </a:r>
            <a:r>
              <a:rPr lang="ar-EG" sz="3600" b="1" dirty="0" smtClean="0">
                <a:solidFill>
                  <a:schemeClr val="accent4">
                    <a:lumMod val="75000"/>
                  </a:schemeClr>
                </a:solidFill>
              </a:rPr>
              <a:t>المقاطعة</a:t>
            </a:r>
          </a:p>
          <a:p>
            <a:pPr lvl="0">
              <a:buFont typeface="Wingdings" panose="05000000000000000000" pitchFamily="2" charset="2"/>
              <a:buChar char="Ø"/>
            </a:pPr>
            <a:r>
              <a:rPr lang="ar-EG" sz="3600" b="1" dirty="0">
                <a:solidFill>
                  <a:srgbClr val="C00000"/>
                </a:solidFill>
              </a:rPr>
              <a:t>عدم السؤال بنية الإحراج</a:t>
            </a:r>
            <a:r>
              <a:rPr lang="ar-EG" sz="2400" dirty="0">
                <a:solidFill>
                  <a:srgbClr val="C00000"/>
                </a:solidFill>
              </a:rPr>
              <a:t>.</a:t>
            </a:r>
            <a:endParaRPr lang="en-US" sz="2400" dirty="0">
              <a:solidFill>
                <a:srgbClr val="C00000"/>
              </a:solidFill>
            </a:endParaRPr>
          </a:p>
          <a:p>
            <a:endParaRPr lang="ar-EG" sz="3600" b="1" dirty="0" smtClean="0">
              <a:solidFill>
                <a:srgbClr val="00680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1595177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9">
                                            <p:txEl>
                                              <p:pRg st="2" end="2"/>
                                            </p:txEl>
                                          </p:spTgt>
                                        </p:tgtEl>
                                        <p:attrNameLst>
                                          <p:attrName>style.visibility</p:attrName>
                                        </p:attrNameLst>
                                      </p:cBhvr>
                                      <p:to>
                                        <p:strVal val="visible"/>
                                      </p:to>
                                    </p:set>
                                    <p:anim calcmode="lin" valueType="num">
                                      <p:cBhvr additive="base">
                                        <p:cTn id="2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anim calcmode="lin" valueType="num">
                                      <p:cBhvr additive="base">
                                        <p:cTn id="3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9">
                                            <p:txEl>
                                              <p:pRg st="4" end="4"/>
                                            </p:txEl>
                                          </p:spTgt>
                                        </p:tgtEl>
                                        <p:attrNameLst>
                                          <p:attrName>style.visibility</p:attrName>
                                        </p:attrNameLst>
                                      </p:cBhvr>
                                      <p:to>
                                        <p:strVal val="visible"/>
                                      </p:to>
                                    </p:set>
                                    <p:anim calcmode="lin" valueType="num">
                                      <p:cBhvr additive="base">
                                        <p:cTn id="41"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9">
                                            <p:txEl>
                                              <p:pRg st="5" end="5"/>
                                            </p:txEl>
                                          </p:spTgt>
                                        </p:tgtEl>
                                        <p:attrNameLst>
                                          <p:attrName>style.visibility</p:attrName>
                                        </p:attrNameLst>
                                      </p:cBhvr>
                                      <p:to>
                                        <p:strVal val="visible"/>
                                      </p:to>
                                    </p:set>
                                    <p:anim calcmode="lin" valueType="num">
                                      <p:cBhvr additive="base">
                                        <p:cTn id="4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9">
                                            <p:txEl>
                                              <p:pRg st="6" end="6"/>
                                            </p:txEl>
                                          </p:spTgt>
                                        </p:tgtEl>
                                        <p:attrNameLst>
                                          <p:attrName>style.visibility</p:attrName>
                                        </p:attrNameLst>
                                      </p:cBhvr>
                                      <p:to>
                                        <p:strVal val="visible"/>
                                      </p:to>
                                    </p:set>
                                    <p:anim calcmode="lin" valueType="num">
                                      <p:cBhvr additive="base">
                                        <p:cTn id="53"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9">
                                            <p:txEl>
                                              <p:pRg st="7" end="7"/>
                                            </p:txEl>
                                          </p:spTgt>
                                        </p:tgtEl>
                                        <p:attrNameLst>
                                          <p:attrName>style.visibility</p:attrName>
                                        </p:attrNameLst>
                                      </p:cBhvr>
                                      <p:to>
                                        <p:strVal val="visible"/>
                                      </p:to>
                                    </p:set>
                                    <p:anim calcmode="lin" valueType="num">
                                      <p:cBhvr additive="base">
                                        <p:cTn id="59"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9">
                                            <p:txEl>
                                              <p:pRg st="8" end="8"/>
                                            </p:txEl>
                                          </p:spTgt>
                                        </p:tgtEl>
                                        <p:attrNameLst>
                                          <p:attrName>style.visibility</p:attrName>
                                        </p:attrNameLst>
                                      </p:cBhvr>
                                      <p:to>
                                        <p:strVal val="visible"/>
                                      </p:to>
                                    </p:set>
                                    <p:anim calcmode="lin" valueType="num">
                                      <p:cBhvr additive="base">
                                        <p:cTn id="65"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9">
                                            <p:txEl>
                                              <p:pRg st="9" end="9"/>
                                            </p:txEl>
                                          </p:spTgt>
                                        </p:tgtEl>
                                        <p:attrNameLst>
                                          <p:attrName>style.visibility</p:attrName>
                                        </p:attrNameLst>
                                      </p:cBhvr>
                                      <p:to>
                                        <p:strVal val="visible"/>
                                      </p:to>
                                    </p:set>
                                    <p:anim calcmode="lin" valueType="num">
                                      <p:cBhvr additive="base">
                                        <p:cTn id="71"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nodeType="clickEffect">
                                  <p:stCondLst>
                                    <p:cond delay="0"/>
                                  </p:stCondLst>
                                  <p:childTnLst>
                                    <p:set>
                                      <p:cBhvr>
                                        <p:cTn id="76" dur="1" fill="hold">
                                          <p:stCondLst>
                                            <p:cond delay="0"/>
                                          </p:stCondLst>
                                        </p:cTn>
                                        <p:tgtEl>
                                          <p:spTgt spid="9">
                                            <p:txEl>
                                              <p:pRg st="10" end="10"/>
                                            </p:txEl>
                                          </p:spTgt>
                                        </p:tgtEl>
                                        <p:attrNameLst>
                                          <p:attrName>style.visibility</p:attrName>
                                        </p:attrNameLst>
                                      </p:cBhvr>
                                      <p:to>
                                        <p:strVal val="visible"/>
                                      </p:to>
                                    </p:set>
                                    <p:anim calcmode="lin" valueType="num">
                                      <p:cBhvr additive="base">
                                        <p:cTn id="77" dur="500" fill="hold"/>
                                        <p:tgtEl>
                                          <p:spTgt spid="9">
                                            <p:txEl>
                                              <p:pRg st="10" end="10"/>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9">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nodeType="clickEffect">
                                  <p:stCondLst>
                                    <p:cond delay="0"/>
                                  </p:stCondLst>
                                  <p:childTnLst>
                                    <p:set>
                                      <p:cBhvr>
                                        <p:cTn id="82" dur="1" fill="hold">
                                          <p:stCondLst>
                                            <p:cond delay="0"/>
                                          </p:stCondLst>
                                        </p:cTn>
                                        <p:tgtEl>
                                          <p:spTgt spid="9">
                                            <p:txEl>
                                              <p:pRg st="11" end="11"/>
                                            </p:txEl>
                                          </p:spTgt>
                                        </p:tgtEl>
                                        <p:attrNameLst>
                                          <p:attrName>style.visibility</p:attrName>
                                        </p:attrNameLst>
                                      </p:cBhvr>
                                      <p:to>
                                        <p:strVal val="visible"/>
                                      </p:to>
                                    </p:set>
                                    <p:anim calcmode="lin" valueType="num">
                                      <p:cBhvr additive="base">
                                        <p:cTn id="83" dur="500" fill="hold"/>
                                        <p:tgtEl>
                                          <p:spTgt spid="9">
                                            <p:txEl>
                                              <p:pRg st="11" end="11"/>
                                            </p:txEl>
                                          </p:spTgt>
                                        </p:tgtEl>
                                        <p:attrNameLst>
                                          <p:attrName>ppt_x</p:attrName>
                                        </p:attrNameLst>
                                      </p:cBhvr>
                                      <p:tavLst>
                                        <p:tav tm="0">
                                          <p:val>
                                            <p:strVal val="#ppt_x"/>
                                          </p:val>
                                        </p:tav>
                                        <p:tav tm="100000">
                                          <p:val>
                                            <p:strVal val="#ppt_x"/>
                                          </p:val>
                                        </p:tav>
                                      </p:tavLst>
                                    </p:anim>
                                    <p:anim calcmode="lin" valueType="num">
                                      <p:cBhvr additive="base">
                                        <p:cTn id="84" dur="500" fill="hold"/>
                                        <p:tgtEl>
                                          <p:spTgt spid="9">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مهارات الاتصال الأسري</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729993"/>
            <a:ext cx="8592889" cy="5011375"/>
          </a:xfrm>
        </p:spPr>
        <p:txBody>
          <a:bodyPr>
            <a:normAutofit/>
          </a:bodyPr>
          <a:lstStyle/>
          <a:p>
            <a:pPr marL="0" lvl="0" indent="0" algn="just">
              <a:buNone/>
            </a:pPr>
            <a:r>
              <a:rPr lang="ar-EG" sz="3900" b="1" u="sng" dirty="0" smtClean="0">
                <a:solidFill>
                  <a:srgbClr val="FF0000"/>
                </a:solidFill>
              </a:rPr>
              <a:t>مفهوم الاتصال الأسري:</a:t>
            </a:r>
            <a:endParaRPr lang="ar-EG" sz="4300" b="1" u="sng" dirty="0">
              <a:solidFill>
                <a:srgbClr val="FF0000"/>
              </a:solidFill>
            </a:endParaRPr>
          </a:p>
          <a:p>
            <a:pPr marL="0" lvl="0" indent="0" algn="just">
              <a:buNone/>
            </a:pPr>
            <a:r>
              <a:rPr lang="ar-EG" sz="3600" b="1" dirty="0" smtClean="0">
                <a:solidFill>
                  <a:srgbClr val="00B050"/>
                </a:solidFill>
              </a:rPr>
              <a:t>    </a:t>
            </a:r>
            <a:r>
              <a:rPr lang="ar-EG" b="1" dirty="0" smtClean="0">
                <a:solidFill>
                  <a:srgbClr val="00B050"/>
                </a:solidFill>
              </a:rPr>
              <a:t>" </a:t>
            </a:r>
            <a:r>
              <a:rPr lang="ar-EG" b="1" dirty="0">
                <a:solidFill>
                  <a:srgbClr val="00B050"/>
                </a:solidFill>
              </a:rPr>
              <a:t>التفاعل بين أفراد الأسرة الواحدة عن طريق المناقشة، والحديث عن كل ما يتعلق بشؤون الأسرة من أهداف ومقومات وعقبات، ويتم وضع حلول لها، وذلك بتبادل الأفكار والآراء الجماعية حول محاور عدة، مما يؤدي إلى خلق الألفة والتواصل".</a:t>
            </a: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5122" name="Picture 2" descr="http://www.guryat.com/contents/newsm/6355.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275856" y="4509120"/>
            <a:ext cx="2952328" cy="223224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69616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1" presetClass="emph" presetSubtype="0" fill="hold" nodeType="clickEffect">
                                  <p:stCondLst>
                                    <p:cond delay="0"/>
                                  </p:stCondLst>
                                  <p:childTnLst>
                                    <p:animClr clrSpc="hsl" dir="cw">
                                      <p:cBhvr override="childStyle">
                                        <p:cTn id="22" dur="500" fill="hold"/>
                                        <p:tgtEl>
                                          <p:spTgt spid="9">
                                            <p:txEl>
                                              <p:pRg st="1" end="1"/>
                                            </p:txEl>
                                          </p:spTgt>
                                        </p:tgtEl>
                                        <p:attrNameLst>
                                          <p:attrName>style.color</p:attrName>
                                        </p:attrNameLst>
                                      </p:cBhvr>
                                      <p:by>
                                        <p:hsl h="7200000" s="0" l="0"/>
                                      </p:by>
                                    </p:animClr>
                                    <p:animClr clrSpc="hsl" dir="cw">
                                      <p:cBhvr>
                                        <p:cTn id="23" dur="500" fill="hold"/>
                                        <p:tgtEl>
                                          <p:spTgt spid="9">
                                            <p:txEl>
                                              <p:pRg st="1" end="1"/>
                                            </p:txEl>
                                          </p:spTgt>
                                        </p:tgtEl>
                                        <p:attrNameLst>
                                          <p:attrName>fillcolor</p:attrName>
                                        </p:attrNameLst>
                                      </p:cBhvr>
                                      <p:by>
                                        <p:hsl h="7200000" s="0" l="0"/>
                                      </p:by>
                                    </p:animClr>
                                    <p:animClr clrSpc="hsl" dir="cw">
                                      <p:cBhvr>
                                        <p:cTn id="24" dur="500" fill="hold"/>
                                        <p:tgtEl>
                                          <p:spTgt spid="9">
                                            <p:txEl>
                                              <p:pRg st="1" end="1"/>
                                            </p:txEl>
                                          </p:spTgt>
                                        </p:tgtEl>
                                        <p:attrNameLst>
                                          <p:attrName>stroke.color</p:attrName>
                                        </p:attrNameLst>
                                      </p:cBhvr>
                                      <p:by>
                                        <p:hsl h="7200000" s="0" l="0"/>
                                      </p:by>
                                    </p:animClr>
                                    <p:set>
                                      <p:cBhvr>
                                        <p:cTn id="25" dur="500" fill="hold"/>
                                        <p:tgtEl>
                                          <p:spTgt spid="9">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مهارات الاتصال الأسري</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729993"/>
            <a:ext cx="8592889" cy="5011375"/>
          </a:xfrm>
        </p:spPr>
        <p:txBody>
          <a:bodyPr>
            <a:normAutofit fontScale="55000" lnSpcReduction="20000"/>
          </a:bodyPr>
          <a:lstStyle/>
          <a:p>
            <a:pPr marL="0" lvl="0" indent="0" algn="just">
              <a:buNone/>
            </a:pPr>
            <a:r>
              <a:rPr lang="ar-EG" sz="7300" b="1" u="sng" dirty="0" smtClean="0">
                <a:solidFill>
                  <a:srgbClr val="FF0000"/>
                </a:solidFill>
              </a:rPr>
              <a:t>أهمية الاتصال الأسري:</a:t>
            </a:r>
            <a:endParaRPr lang="ar-EG" sz="7300" b="1" u="sng" dirty="0">
              <a:solidFill>
                <a:srgbClr val="FF0000"/>
              </a:solidFill>
            </a:endParaRPr>
          </a:p>
          <a:p>
            <a:pPr lvl="0" algn="just">
              <a:buFont typeface="Wingdings" panose="05000000000000000000" pitchFamily="2" charset="2"/>
              <a:buChar char="ü"/>
            </a:pPr>
            <a:r>
              <a:rPr lang="ar-EG" sz="4400" b="1" dirty="0" smtClean="0">
                <a:solidFill>
                  <a:srgbClr val="0070C0"/>
                </a:solidFill>
              </a:rPr>
              <a:t>يعمل </a:t>
            </a:r>
            <a:r>
              <a:rPr lang="ar-EG" sz="4400" b="1" dirty="0">
                <a:solidFill>
                  <a:srgbClr val="0070C0"/>
                </a:solidFill>
              </a:rPr>
              <a:t>على تنمية علاقة ودودة بين أفراد </a:t>
            </a:r>
            <a:r>
              <a:rPr lang="ar-EG" sz="4400" b="1" dirty="0" smtClean="0">
                <a:solidFill>
                  <a:srgbClr val="0070C0"/>
                </a:solidFill>
              </a:rPr>
              <a:t>الأسرة.</a:t>
            </a:r>
            <a:endParaRPr lang="en-US" sz="4400" b="1" dirty="0">
              <a:solidFill>
                <a:srgbClr val="0070C0"/>
              </a:solidFill>
            </a:endParaRPr>
          </a:p>
          <a:p>
            <a:pPr algn="just">
              <a:buFont typeface="Wingdings" panose="05000000000000000000" pitchFamily="2" charset="2"/>
              <a:buChar char="ü"/>
            </a:pPr>
            <a:r>
              <a:rPr lang="ar-EG" sz="4400" b="1" dirty="0">
                <a:solidFill>
                  <a:srgbClr val="00B050"/>
                </a:solidFill>
              </a:rPr>
              <a:t>يساعد على نشأة الأبناء نشأة سوية </a:t>
            </a:r>
            <a:r>
              <a:rPr lang="ar-EG" sz="4400" b="1" dirty="0" smtClean="0">
                <a:solidFill>
                  <a:srgbClr val="00B050"/>
                </a:solidFill>
              </a:rPr>
              <a:t>صالحة.</a:t>
            </a:r>
          </a:p>
          <a:p>
            <a:pPr algn="just">
              <a:buFont typeface="Wingdings" panose="05000000000000000000" pitchFamily="2" charset="2"/>
              <a:buChar char="ü"/>
            </a:pPr>
            <a:r>
              <a:rPr lang="ar-EG" sz="4400" b="1" dirty="0">
                <a:solidFill>
                  <a:srgbClr val="C00000"/>
                </a:solidFill>
              </a:rPr>
              <a:t>يخلق التفاعل بين الابن </a:t>
            </a:r>
            <a:r>
              <a:rPr lang="ar-EG" sz="4400" b="1" dirty="0" smtClean="0">
                <a:solidFill>
                  <a:srgbClr val="C00000"/>
                </a:solidFill>
              </a:rPr>
              <a:t>وأبويه.</a:t>
            </a:r>
          </a:p>
          <a:p>
            <a:pPr algn="just">
              <a:buFont typeface="Wingdings" panose="05000000000000000000" pitchFamily="2" charset="2"/>
              <a:buChar char="ü"/>
            </a:pPr>
            <a:r>
              <a:rPr lang="ar-EG" sz="4400" b="1" dirty="0">
                <a:solidFill>
                  <a:schemeClr val="accent6">
                    <a:lumMod val="75000"/>
                  </a:schemeClr>
                </a:solidFill>
              </a:rPr>
              <a:t>يجعل من الأسرة كالشجرة الصالحة التي تثمر ثماراً </a:t>
            </a:r>
            <a:r>
              <a:rPr lang="ar-EG" sz="4400" b="1" dirty="0" smtClean="0">
                <a:solidFill>
                  <a:schemeClr val="accent6">
                    <a:lumMod val="75000"/>
                  </a:schemeClr>
                </a:solidFill>
              </a:rPr>
              <a:t>صالحة.</a:t>
            </a:r>
          </a:p>
          <a:p>
            <a:pPr algn="just">
              <a:buFont typeface="Wingdings" panose="05000000000000000000" pitchFamily="2" charset="2"/>
              <a:buChar char="ü"/>
            </a:pPr>
            <a:r>
              <a:rPr lang="ar-EG" sz="4400" b="1" dirty="0">
                <a:solidFill>
                  <a:schemeClr val="accent1">
                    <a:lumMod val="75000"/>
                  </a:schemeClr>
                </a:solidFill>
              </a:rPr>
              <a:t>تعد الأسرة المصدر الأول لمعرفة </a:t>
            </a:r>
            <a:r>
              <a:rPr lang="ar-EG" sz="4400" b="1" dirty="0" smtClean="0">
                <a:solidFill>
                  <a:schemeClr val="accent1">
                    <a:lumMod val="75000"/>
                  </a:schemeClr>
                </a:solidFill>
              </a:rPr>
              <a:t>الابن.</a:t>
            </a:r>
          </a:p>
          <a:p>
            <a:pPr algn="just">
              <a:buFont typeface="Wingdings" panose="05000000000000000000" pitchFamily="2" charset="2"/>
              <a:buChar char="ü"/>
            </a:pPr>
            <a:r>
              <a:rPr lang="ar-EG" sz="4400" b="1" dirty="0">
                <a:solidFill>
                  <a:srgbClr val="00B050"/>
                </a:solidFill>
              </a:rPr>
              <a:t>يتعلم كل فرد في الأسرة أهمية احترام الرأي </a:t>
            </a:r>
            <a:r>
              <a:rPr lang="ar-EG" sz="4400" b="1" dirty="0" smtClean="0">
                <a:solidFill>
                  <a:srgbClr val="00B050"/>
                </a:solidFill>
              </a:rPr>
              <a:t>الآخر.</a:t>
            </a:r>
          </a:p>
          <a:p>
            <a:pPr algn="just">
              <a:buFont typeface="Wingdings" panose="05000000000000000000" pitchFamily="2" charset="2"/>
              <a:buChar char="ü"/>
            </a:pPr>
            <a:r>
              <a:rPr lang="ar-EG" sz="4400" b="1" dirty="0"/>
              <a:t>يعزز الثقة في أفراد الأسرة </a:t>
            </a:r>
            <a:r>
              <a:rPr lang="ar-EG" sz="4400" b="1" dirty="0" smtClean="0"/>
              <a:t>.</a:t>
            </a:r>
          </a:p>
          <a:p>
            <a:pPr lvl="0">
              <a:buFont typeface="Wingdings" panose="05000000000000000000" pitchFamily="2" charset="2"/>
              <a:buChar char="ü"/>
            </a:pPr>
            <a:r>
              <a:rPr lang="ar-EG" sz="4400" b="1" dirty="0">
                <a:solidFill>
                  <a:schemeClr val="accent1">
                    <a:lumMod val="75000"/>
                  </a:schemeClr>
                </a:solidFill>
              </a:rPr>
              <a:t>يعمل على ترويض النفوس وقبول </a:t>
            </a:r>
            <a:r>
              <a:rPr lang="ar-EG" sz="4400" b="1" dirty="0" smtClean="0">
                <a:solidFill>
                  <a:schemeClr val="accent1">
                    <a:lumMod val="75000"/>
                  </a:schemeClr>
                </a:solidFill>
              </a:rPr>
              <a:t>النقد.</a:t>
            </a:r>
            <a:endParaRPr lang="en-US" sz="4400" b="1" dirty="0">
              <a:solidFill>
                <a:schemeClr val="accent1">
                  <a:lumMod val="75000"/>
                </a:schemeClr>
              </a:solidFill>
            </a:endParaRPr>
          </a:p>
          <a:p>
            <a:pPr lvl="0">
              <a:buFont typeface="Wingdings" panose="05000000000000000000" pitchFamily="2" charset="2"/>
              <a:buChar char="ü"/>
            </a:pPr>
            <a:r>
              <a:rPr lang="ar-EG" sz="4400" b="1" dirty="0">
                <a:solidFill>
                  <a:schemeClr val="accent6">
                    <a:lumMod val="75000"/>
                  </a:schemeClr>
                </a:solidFill>
              </a:rPr>
              <a:t>يعمل على دعم النمو النفسي والفكري والاجتماعي لشخصية الأبناء.</a:t>
            </a:r>
            <a:endParaRPr lang="en-US" sz="4400" b="1" dirty="0">
              <a:solidFill>
                <a:schemeClr val="accent6">
                  <a:lumMod val="75000"/>
                </a:schemeClr>
              </a:solidFill>
            </a:endParaRPr>
          </a:p>
          <a:p>
            <a:pPr lvl="0">
              <a:buFont typeface="Wingdings" panose="05000000000000000000" pitchFamily="2" charset="2"/>
              <a:buChar char="ü"/>
            </a:pPr>
            <a:r>
              <a:rPr lang="ar-EG" sz="4400" b="1" dirty="0">
                <a:solidFill>
                  <a:srgbClr val="C00000"/>
                </a:solidFill>
              </a:rPr>
              <a:t>يعمل على التخفيف من مشاعر الكبت عند الأبناء.</a:t>
            </a:r>
            <a:endParaRPr lang="en-US" sz="4400" b="1" dirty="0">
              <a:solidFill>
                <a:srgbClr val="C00000"/>
              </a:solidFill>
            </a:endParaRPr>
          </a:p>
          <a:p>
            <a:pPr lvl="0">
              <a:buFont typeface="Wingdings" panose="05000000000000000000" pitchFamily="2" charset="2"/>
              <a:buChar char="ü"/>
            </a:pPr>
            <a:r>
              <a:rPr lang="ar-EG" sz="4400" b="1" dirty="0">
                <a:solidFill>
                  <a:srgbClr val="00B050"/>
                </a:solidFill>
              </a:rPr>
              <a:t>يعمل على تحرير النفس من الصراعات والمشاعر العدائية </a:t>
            </a:r>
            <a:r>
              <a:rPr lang="ar-EG" sz="4400" b="1" dirty="0" smtClean="0">
                <a:solidFill>
                  <a:srgbClr val="00B050"/>
                </a:solidFill>
              </a:rPr>
              <a:t>عند </a:t>
            </a:r>
            <a:r>
              <a:rPr lang="ar-EG" sz="4400" b="1" dirty="0">
                <a:solidFill>
                  <a:srgbClr val="00B050"/>
                </a:solidFill>
              </a:rPr>
              <a:t>الأبناء.</a:t>
            </a:r>
            <a:endParaRPr lang="en-US" sz="4400" b="1" dirty="0">
              <a:solidFill>
                <a:srgbClr val="00B050"/>
              </a:solidFill>
            </a:endParaRPr>
          </a:p>
          <a:p>
            <a:pPr lvl="0">
              <a:buFont typeface="Wingdings" panose="05000000000000000000" pitchFamily="2" charset="2"/>
              <a:buChar char="ü"/>
            </a:pPr>
            <a:r>
              <a:rPr lang="ar-EG" sz="4400" b="1" dirty="0">
                <a:solidFill>
                  <a:srgbClr val="0070C0"/>
                </a:solidFill>
              </a:rPr>
              <a:t>يعتبر وسيلة بنائية علاجية تساعد في حل كثير من المشكلات في </a:t>
            </a:r>
            <a:r>
              <a:rPr lang="ar-EG" sz="4400" b="1" dirty="0" smtClean="0">
                <a:solidFill>
                  <a:srgbClr val="0070C0"/>
                </a:solidFill>
              </a:rPr>
              <a:t>الأسرة</a:t>
            </a:r>
            <a:r>
              <a:rPr lang="ar-EG" sz="4400" b="1" dirty="0">
                <a:solidFill>
                  <a:srgbClr val="0070C0"/>
                </a:solidFill>
              </a:rPr>
              <a:t>.</a:t>
            </a:r>
            <a:endParaRPr lang="en-US" sz="4000" b="1" dirty="0">
              <a:solidFill>
                <a:srgbClr val="0070C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3068671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anim calcmode="lin" valueType="num">
                                      <p:cBhvr additive="base">
                                        <p:cTn id="27"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9">
                                            <p:txEl>
                                              <p:pRg st="3" end="3"/>
                                            </p:txEl>
                                          </p:spTgt>
                                        </p:tgtEl>
                                        <p:attrNameLst>
                                          <p:attrName>style.visibility</p:attrName>
                                        </p:attrNameLst>
                                      </p:cBhvr>
                                      <p:to>
                                        <p:strVal val="visible"/>
                                      </p:to>
                                    </p:set>
                                    <p:animEffect transition="in" filter="barn(inVertical)">
                                      <p:cBhvr>
                                        <p:cTn id="33" dur="500"/>
                                        <p:tgtEl>
                                          <p:spTgt spid="9">
                                            <p:txEl>
                                              <p:pRg st="3" end="3"/>
                                            </p:txEl>
                                          </p:spTgt>
                                        </p:tgtEl>
                                      </p:cBhvr>
                                    </p:animEffect>
                                  </p:childTnLst>
                                </p:cTn>
                              </p:par>
                              <p:par>
                                <p:cTn id="34" presetID="16" presetClass="entr" presetSubtype="21" fill="hold" nodeType="withEffect">
                                  <p:stCondLst>
                                    <p:cond delay="0"/>
                                  </p:stCondLst>
                                  <p:childTnLst>
                                    <p:set>
                                      <p:cBhvr>
                                        <p:cTn id="35" dur="1" fill="hold">
                                          <p:stCondLst>
                                            <p:cond delay="0"/>
                                          </p:stCondLst>
                                        </p:cTn>
                                        <p:tgtEl>
                                          <p:spTgt spid="9">
                                            <p:txEl>
                                              <p:pRg st="4" end="4"/>
                                            </p:txEl>
                                          </p:spTgt>
                                        </p:tgtEl>
                                        <p:attrNameLst>
                                          <p:attrName>style.visibility</p:attrName>
                                        </p:attrNameLst>
                                      </p:cBhvr>
                                      <p:to>
                                        <p:strVal val="visible"/>
                                      </p:to>
                                    </p:set>
                                    <p:animEffect transition="in" filter="barn(inVertical)">
                                      <p:cBhvr>
                                        <p:cTn id="36" dur="500"/>
                                        <p:tgtEl>
                                          <p:spTgt spid="9">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9">
                                            <p:txEl>
                                              <p:pRg st="5" end="5"/>
                                            </p:txEl>
                                          </p:spTgt>
                                        </p:tgtEl>
                                        <p:attrNameLst>
                                          <p:attrName>style.visibility</p:attrName>
                                        </p:attrNameLst>
                                      </p:cBhvr>
                                      <p:to>
                                        <p:strVal val="visible"/>
                                      </p:to>
                                    </p:set>
                                    <p:animEffect transition="in" filter="wipe(down)">
                                      <p:cBhvr>
                                        <p:cTn id="41" dur="500"/>
                                        <p:tgtEl>
                                          <p:spTgt spid="9">
                                            <p:txEl>
                                              <p:pRg st="5" end="5"/>
                                            </p:txEl>
                                          </p:spTgt>
                                        </p:tgtEl>
                                      </p:cBhvr>
                                    </p:animEffect>
                                  </p:childTnLst>
                                </p:cTn>
                              </p:par>
                              <p:par>
                                <p:cTn id="42" presetID="22" presetClass="entr" presetSubtype="4" fill="hold" nodeType="withEffect">
                                  <p:stCondLst>
                                    <p:cond delay="0"/>
                                  </p:stCondLst>
                                  <p:childTnLst>
                                    <p:set>
                                      <p:cBhvr>
                                        <p:cTn id="43" dur="1" fill="hold">
                                          <p:stCondLst>
                                            <p:cond delay="0"/>
                                          </p:stCondLst>
                                        </p:cTn>
                                        <p:tgtEl>
                                          <p:spTgt spid="9">
                                            <p:txEl>
                                              <p:pRg st="6" end="6"/>
                                            </p:txEl>
                                          </p:spTgt>
                                        </p:tgtEl>
                                        <p:attrNameLst>
                                          <p:attrName>style.visibility</p:attrName>
                                        </p:attrNameLst>
                                      </p:cBhvr>
                                      <p:to>
                                        <p:strVal val="visible"/>
                                      </p:to>
                                    </p:set>
                                    <p:animEffect transition="in" filter="wipe(down)">
                                      <p:cBhvr>
                                        <p:cTn id="44" dur="500"/>
                                        <p:tgtEl>
                                          <p:spTgt spid="9">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6" presetClass="entr" presetSubtype="16" fill="hold" nodeType="clickEffect">
                                  <p:stCondLst>
                                    <p:cond delay="0"/>
                                  </p:stCondLst>
                                  <p:childTnLst>
                                    <p:set>
                                      <p:cBhvr>
                                        <p:cTn id="48" dur="1" fill="hold">
                                          <p:stCondLst>
                                            <p:cond delay="0"/>
                                          </p:stCondLst>
                                        </p:cTn>
                                        <p:tgtEl>
                                          <p:spTgt spid="9">
                                            <p:txEl>
                                              <p:pRg st="7" end="7"/>
                                            </p:txEl>
                                          </p:spTgt>
                                        </p:tgtEl>
                                        <p:attrNameLst>
                                          <p:attrName>style.visibility</p:attrName>
                                        </p:attrNameLst>
                                      </p:cBhvr>
                                      <p:to>
                                        <p:strVal val="visible"/>
                                      </p:to>
                                    </p:set>
                                    <p:animEffect transition="in" filter="circle(in)">
                                      <p:cBhvr>
                                        <p:cTn id="49" dur="2000"/>
                                        <p:tgtEl>
                                          <p:spTgt spid="9">
                                            <p:txEl>
                                              <p:pRg st="7" end="7"/>
                                            </p:txEl>
                                          </p:spTgt>
                                        </p:tgtEl>
                                      </p:cBhvr>
                                    </p:animEffect>
                                  </p:childTnLst>
                                </p:cTn>
                              </p:par>
                              <p:par>
                                <p:cTn id="50" presetID="6" presetClass="entr" presetSubtype="16" fill="hold" nodeType="withEffect">
                                  <p:stCondLst>
                                    <p:cond delay="0"/>
                                  </p:stCondLst>
                                  <p:childTnLst>
                                    <p:set>
                                      <p:cBhvr>
                                        <p:cTn id="51" dur="1" fill="hold">
                                          <p:stCondLst>
                                            <p:cond delay="0"/>
                                          </p:stCondLst>
                                        </p:cTn>
                                        <p:tgtEl>
                                          <p:spTgt spid="9">
                                            <p:txEl>
                                              <p:pRg st="8" end="8"/>
                                            </p:txEl>
                                          </p:spTgt>
                                        </p:tgtEl>
                                        <p:attrNameLst>
                                          <p:attrName>style.visibility</p:attrName>
                                        </p:attrNameLst>
                                      </p:cBhvr>
                                      <p:to>
                                        <p:strVal val="visible"/>
                                      </p:to>
                                    </p:set>
                                    <p:animEffect transition="in" filter="circle(in)">
                                      <p:cBhvr>
                                        <p:cTn id="52" dur="2000"/>
                                        <p:tgtEl>
                                          <p:spTgt spid="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9">
                                            <p:txEl>
                                              <p:pRg st="9" end="9"/>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9">
                                            <p:txEl>
                                              <p:pRg st="10" end="10"/>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9">
                                            <p:txEl>
                                              <p:pRg st="11" end="11"/>
                                            </p:txEl>
                                          </p:spTgt>
                                        </p:tgtEl>
                                        <p:attrNameLst>
                                          <p:attrName>style.visibility</p:attrName>
                                        </p:attrNameLst>
                                      </p:cBhvr>
                                      <p:to>
                                        <p:strVal val="visible"/>
                                      </p:to>
                                    </p:set>
                                    <p:anim calcmode="lin" valueType="num">
                                      <p:cBhvr additive="base">
                                        <p:cTn id="63" dur="500" fill="hold"/>
                                        <p:tgtEl>
                                          <p:spTgt spid="9">
                                            <p:txEl>
                                              <p:pRg st="11" end="11"/>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9">
                                            <p:txEl>
                                              <p:pRg st="11" end="11"/>
                                            </p:txEl>
                                          </p:spTgt>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9">
                                            <p:txEl>
                                              <p:pRg st="12" end="12"/>
                                            </p:txEl>
                                          </p:spTgt>
                                        </p:tgtEl>
                                        <p:attrNameLst>
                                          <p:attrName>style.visibility</p:attrName>
                                        </p:attrNameLst>
                                      </p:cBhvr>
                                      <p:to>
                                        <p:strVal val="visible"/>
                                      </p:to>
                                    </p:set>
                                    <p:anim calcmode="lin" valueType="num">
                                      <p:cBhvr additive="base">
                                        <p:cTn id="67" dur="500" fill="hold"/>
                                        <p:tgtEl>
                                          <p:spTgt spid="9">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9">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SA" sz="5400" b="1" dirty="0" smtClean="0">
                <a:solidFill>
                  <a:schemeClr val="bg1"/>
                </a:solidFill>
              </a:rPr>
              <a:t> </a:t>
            </a:r>
            <a:r>
              <a:rPr lang="ar-EG" sz="5400" b="1" dirty="0" smtClean="0">
                <a:solidFill>
                  <a:schemeClr val="bg1"/>
                </a:solidFill>
              </a:rPr>
              <a:t>مفهوم </a:t>
            </a:r>
            <a:r>
              <a:rPr lang="ar-SA" sz="5400" b="1" dirty="0" smtClean="0">
                <a:solidFill>
                  <a:schemeClr val="bg1"/>
                </a:solidFill>
              </a:rPr>
              <a:t>الاتصال</a:t>
            </a:r>
            <a:r>
              <a:rPr lang="ar-EG" sz="5400" b="1" dirty="0" smtClean="0">
                <a:solidFill>
                  <a:schemeClr val="bg1"/>
                </a:solidFill>
              </a:rPr>
              <a:t> الشخصي</a:t>
            </a:r>
            <a:endParaRPr lang="ar-SA" sz="5400" b="1" dirty="0">
              <a:solidFill>
                <a:schemeClr val="bg1"/>
              </a:solidFill>
            </a:endParaRPr>
          </a:p>
        </p:txBody>
      </p:sp>
      <p:sp>
        <p:nvSpPr>
          <p:cNvPr id="19" name="TextBox 18"/>
          <p:cNvSpPr txBox="1"/>
          <p:nvPr/>
        </p:nvSpPr>
        <p:spPr>
          <a:xfrm>
            <a:off x="341784" y="2191951"/>
            <a:ext cx="8460432" cy="3890489"/>
          </a:xfrm>
          <a:prstGeom prst="rect">
            <a:avLst/>
          </a:prstGeom>
          <a:noFill/>
        </p:spPr>
        <p:txBody>
          <a:bodyPr wrap="square" rtlCol="1">
            <a:spAutoFit/>
          </a:bodyPr>
          <a:lstStyle/>
          <a:p>
            <a:pPr algn="just">
              <a:lnSpc>
                <a:spcPct val="150000"/>
              </a:lnSpc>
            </a:pPr>
            <a:r>
              <a:rPr lang="ar-EG" sz="2800" b="1" dirty="0" smtClean="0">
                <a:solidFill>
                  <a:srgbClr val="002060"/>
                </a:solidFill>
              </a:rPr>
              <a:t>هو </a:t>
            </a:r>
            <a:r>
              <a:rPr lang="ar-EG" sz="2800" b="1" dirty="0">
                <a:solidFill>
                  <a:srgbClr val="002060"/>
                </a:solidFill>
              </a:rPr>
              <a:t>عملية تبادل للمعلومات بين شخصين أو أكثر، وقد يحدث الاتصال الشخصي بين المجموعات الصغيرة التي تضم عددا قليلا من الأفراد، أو بين مجموعات </a:t>
            </a:r>
            <a:r>
              <a:rPr lang="ar-EG" sz="2800" b="1" dirty="0" smtClean="0">
                <a:solidFill>
                  <a:srgbClr val="002060"/>
                </a:solidFill>
              </a:rPr>
              <a:t>كبيرة </a:t>
            </a:r>
            <a:r>
              <a:rPr lang="ar-EG" sz="2800" b="1" dirty="0">
                <a:solidFill>
                  <a:srgbClr val="002060"/>
                </a:solidFill>
              </a:rPr>
              <a:t>كفريق كرة القدم أو أحد الفرق المسرحية، حيث تتصف العلاقة بين الأعضاء بالقرب والتجانس، وكلما قل عدد الأفراد في عملية الاتصال كلما كان الاتصال الشخصي أكثر فاعلية، فيكون الاتصال الشخصي أكثر فاعلية عند حدوثه بين شخصين اثنين فقط.</a:t>
            </a:r>
            <a:endParaRPr lang="ar-SA" sz="2800" b="1" dirty="0">
              <a:solidFill>
                <a:srgbClr val="00206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4)">
                                      <p:cBhvr>
                                        <p:cTn id="7" dur="2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19">
                                            <p:txEl>
                                              <p:pRg st="0" end="0"/>
                                            </p:txEl>
                                          </p:spTgt>
                                        </p:tgtEl>
                                        <p:attrNameLst>
                                          <p:attrName>style.visibility</p:attrName>
                                        </p:attrNameLst>
                                      </p:cBhvr>
                                      <p:to>
                                        <p:strVal val="visible"/>
                                      </p:to>
                                    </p:set>
                                    <p:anim calcmode="discrete" valueType="clr">
                                      <p:cBhvr override="childStyle">
                                        <p:cTn id="12" dur="80"/>
                                        <p:tgtEl>
                                          <p:spTgt spid="1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19">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19">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مهارات الاتصال الأسري</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729993"/>
            <a:ext cx="8592889" cy="5011375"/>
          </a:xfrm>
        </p:spPr>
        <p:txBody>
          <a:bodyPr>
            <a:normAutofit/>
          </a:bodyPr>
          <a:lstStyle/>
          <a:p>
            <a:pPr marL="0" lvl="0" indent="0" algn="just">
              <a:buNone/>
            </a:pPr>
            <a:r>
              <a:rPr lang="ar-EG" sz="4800" b="1" u="sng" dirty="0" smtClean="0">
                <a:solidFill>
                  <a:srgbClr val="FF0000"/>
                </a:solidFill>
              </a:rPr>
              <a:t>أنواع الاتصال الأسري:</a:t>
            </a:r>
            <a:endParaRPr lang="ar-EG" sz="4800" b="1" u="sng" dirty="0">
              <a:solidFill>
                <a:srgbClr val="FF0000"/>
              </a:solidFill>
            </a:endParaRPr>
          </a:p>
          <a:p>
            <a:pPr marL="0" indent="0">
              <a:buNone/>
            </a:pPr>
            <a:r>
              <a:rPr lang="ar-JO" b="1" dirty="0">
                <a:solidFill>
                  <a:srgbClr val="0070C0"/>
                </a:solidFill>
              </a:rPr>
              <a:t>أ-الاتصال الايجابي</a:t>
            </a:r>
            <a:r>
              <a:rPr lang="ar-JO" b="1" dirty="0" smtClean="0">
                <a:solidFill>
                  <a:srgbClr val="0070C0"/>
                </a:solidFill>
              </a:rPr>
              <a:t>:</a:t>
            </a:r>
            <a:endParaRPr lang="ar-EG" b="1" dirty="0" smtClean="0">
              <a:solidFill>
                <a:srgbClr val="0070C0"/>
              </a:solidFill>
            </a:endParaRPr>
          </a:p>
          <a:p>
            <a:pPr marL="0" indent="0" algn="just">
              <a:buNone/>
            </a:pPr>
            <a:r>
              <a:rPr lang="ar-EG" sz="2800" b="1" dirty="0"/>
              <a:t>هو الاتصال الذي يساعد على دعم الروابط بين الآباء وينمي لغة التفاهم مع </a:t>
            </a:r>
            <a:r>
              <a:rPr lang="ar-EG" sz="2800" b="1" dirty="0" smtClean="0"/>
              <a:t>الأبناء. </a:t>
            </a:r>
            <a:r>
              <a:rPr lang="ar-JO" sz="2800" b="1" dirty="0"/>
              <a:t>ويكون ذلك بأحد الطرق </a:t>
            </a:r>
            <a:r>
              <a:rPr lang="ar-JO" sz="2800" b="1" dirty="0" smtClean="0"/>
              <a:t>التالية</a:t>
            </a:r>
            <a:r>
              <a:rPr lang="ar-EG" sz="2800" b="1" dirty="0" smtClean="0"/>
              <a:t>:</a:t>
            </a:r>
          </a:p>
          <a:p>
            <a:pPr marL="400050" lvl="1" indent="0">
              <a:buNone/>
            </a:pPr>
            <a:r>
              <a:rPr lang="ar-EG" dirty="0" smtClean="0">
                <a:solidFill>
                  <a:srgbClr val="C00000"/>
                </a:solidFill>
              </a:rPr>
              <a:t>1-</a:t>
            </a:r>
            <a:r>
              <a:rPr lang="ar-JO" b="1" dirty="0">
                <a:solidFill>
                  <a:srgbClr val="C00000"/>
                </a:solidFill>
              </a:rPr>
              <a:t>الحوار </a:t>
            </a:r>
            <a:r>
              <a:rPr lang="ar-JO" b="1" dirty="0" err="1" smtClean="0">
                <a:solidFill>
                  <a:srgbClr val="C00000"/>
                </a:solidFill>
              </a:rPr>
              <a:t>النقاشي</a:t>
            </a:r>
            <a:r>
              <a:rPr lang="ar-EG" b="1" dirty="0" smtClean="0">
                <a:solidFill>
                  <a:srgbClr val="C00000"/>
                </a:solidFill>
              </a:rPr>
              <a:t>.</a:t>
            </a:r>
          </a:p>
          <a:p>
            <a:pPr marL="400050" lvl="1" indent="0">
              <a:buNone/>
            </a:pPr>
            <a:r>
              <a:rPr lang="ar-EG" b="1" dirty="0" smtClean="0">
                <a:solidFill>
                  <a:srgbClr val="00B050"/>
                </a:solidFill>
              </a:rPr>
              <a:t>2-</a:t>
            </a:r>
            <a:r>
              <a:rPr lang="ar-JO" b="1" dirty="0">
                <a:solidFill>
                  <a:srgbClr val="00B050"/>
                </a:solidFill>
              </a:rPr>
              <a:t>الحوار </a:t>
            </a:r>
            <a:r>
              <a:rPr lang="ar-JO" b="1" dirty="0" smtClean="0">
                <a:solidFill>
                  <a:srgbClr val="00B050"/>
                </a:solidFill>
              </a:rPr>
              <a:t>العابر</a:t>
            </a:r>
            <a:r>
              <a:rPr lang="ar-EG" b="1" dirty="0" smtClean="0">
                <a:solidFill>
                  <a:srgbClr val="00B050"/>
                </a:solidFill>
              </a:rPr>
              <a:t>.</a:t>
            </a:r>
          </a:p>
          <a:p>
            <a:pPr marL="400050" lvl="1" indent="0">
              <a:buNone/>
            </a:pPr>
            <a:r>
              <a:rPr lang="ar-EG" b="1" dirty="0" smtClean="0">
                <a:solidFill>
                  <a:srgbClr val="002060"/>
                </a:solidFill>
              </a:rPr>
              <a:t>3-</a:t>
            </a:r>
            <a:r>
              <a:rPr lang="ar-JO" b="1" dirty="0">
                <a:solidFill>
                  <a:srgbClr val="002060"/>
                </a:solidFill>
              </a:rPr>
              <a:t>الحوار عن طريق </a:t>
            </a:r>
            <a:r>
              <a:rPr lang="ar-JO" b="1" dirty="0" smtClean="0">
                <a:solidFill>
                  <a:srgbClr val="002060"/>
                </a:solidFill>
              </a:rPr>
              <a:t>العيون</a:t>
            </a:r>
            <a:r>
              <a:rPr lang="ar-EG" b="1" dirty="0" smtClean="0">
                <a:solidFill>
                  <a:srgbClr val="002060"/>
                </a:solidFill>
              </a:rPr>
              <a:t>.</a:t>
            </a:r>
          </a:p>
          <a:p>
            <a:pPr marL="400050" lvl="1" indent="0">
              <a:buNone/>
            </a:pPr>
            <a:r>
              <a:rPr lang="ar-EG" b="1" dirty="0" smtClean="0">
                <a:solidFill>
                  <a:srgbClr val="C00000"/>
                </a:solidFill>
              </a:rPr>
              <a:t>4-</a:t>
            </a:r>
            <a:r>
              <a:rPr lang="ar-JO" b="1" dirty="0" smtClean="0">
                <a:solidFill>
                  <a:srgbClr val="C00000"/>
                </a:solidFill>
              </a:rPr>
              <a:t>الحوار الإيجابي</a:t>
            </a:r>
            <a:r>
              <a:rPr lang="ar-EG" b="1" dirty="0" smtClean="0">
                <a:solidFill>
                  <a:srgbClr val="C00000"/>
                </a:solidFill>
              </a:rPr>
              <a:t>.</a:t>
            </a:r>
          </a:p>
          <a:p>
            <a:pPr marL="400050" lvl="1" indent="0">
              <a:buNone/>
            </a:pPr>
            <a:r>
              <a:rPr lang="ar-EG" b="1" dirty="0" smtClean="0">
                <a:solidFill>
                  <a:schemeClr val="accent6">
                    <a:lumMod val="75000"/>
                  </a:schemeClr>
                </a:solidFill>
              </a:rPr>
              <a:t>5-</a:t>
            </a:r>
            <a:r>
              <a:rPr lang="ar-JO" b="1" dirty="0">
                <a:solidFill>
                  <a:schemeClr val="accent6">
                    <a:lumMod val="75000"/>
                  </a:schemeClr>
                </a:solidFill>
              </a:rPr>
              <a:t>حوار مرآة </a:t>
            </a:r>
            <a:r>
              <a:rPr lang="ar-JO" b="1" dirty="0" smtClean="0">
                <a:solidFill>
                  <a:schemeClr val="accent6">
                    <a:lumMod val="75000"/>
                  </a:schemeClr>
                </a:solidFill>
              </a:rPr>
              <a:t>الآخر</a:t>
            </a:r>
            <a:r>
              <a:rPr lang="ar-EG" dirty="0">
                <a:solidFill>
                  <a:schemeClr val="accent6">
                    <a:lumMod val="75000"/>
                  </a:schemeClr>
                </a:solidFill>
              </a:rPr>
              <a:t>.</a:t>
            </a:r>
            <a:endParaRPr lang="en-US" dirty="0">
              <a:solidFill>
                <a:schemeClr val="accent6">
                  <a:lumMod val="75000"/>
                </a:schemeClr>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6146" name="Picture 2" descr="http://2.bp.blogspot.com/-9ZPgCEctc_U/U7sC6kwLkGI/AAAAAAAAAFQ/JXCmrbs_A_U/s1600/images+(3).jpg"/>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15620" t="28938" r="21902" b="34890"/>
          <a:stretch/>
        </p:blipFill>
        <p:spPr bwMode="auto">
          <a:xfrm>
            <a:off x="971600" y="4005063"/>
            <a:ext cx="3456384" cy="289588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03522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9">
                                            <p:txEl>
                                              <p:pRg st="2" end="2"/>
                                            </p:txEl>
                                          </p:spTgt>
                                        </p:tgtEl>
                                        <p:attrNameLst>
                                          <p:attrName>style.visibility</p:attrName>
                                        </p:attrNameLst>
                                      </p:cBhvr>
                                      <p:to>
                                        <p:strVal val="visible"/>
                                      </p:to>
                                    </p:set>
                                    <p:anim calcmode="lin" valueType="num">
                                      <p:cBhvr additive="base">
                                        <p:cTn id="2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animEffect transition="in" filter="circle(in)">
                                      <p:cBhvr>
                                        <p:cTn id="35" dur="2000"/>
                                        <p:tgtEl>
                                          <p:spTgt spid="9">
                                            <p:txEl>
                                              <p:pRg st="3" end="3"/>
                                            </p:txEl>
                                          </p:spTgt>
                                        </p:tgtEl>
                                      </p:cBhvr>
                                    </p:animEffect>
                                  </p:childTnLst>
                                </p:cTn>
                              </p:par>
                              <p:par>
                                <p:cTn id="36" presetID="6" presetClass="entr" presetSubtype="16" fill="hold" nodeType="withEffect">
                                  <p:stCondLst>
                                    <p:cond delay="0"/>
                                  </p:stCondLst>
                                  <p:childTnLst>
                                    <p:set>
                                      <p:cBhvr>
                                        <p:cTn id="37" dur="1" fill="hold">
                                          <p:stCondLst>
                                            <p:cond delay="0"/>
                                          </p:stCondLst>
                                        </p:cTn>
                                        <p:tgtEl>
                                          <p:spTgt spid="9">
                                            <p:txEl>
                                              <p:pRg st="4" end="4"/>
                                            </p:txEl>
                                          </p:spTgt>
                                        </p:tgtEl>
                                        <p:attrNameLst>
                                          <p:attrName>style.visibility</p:attrName>
                                        </p:attrNameLst>
                                      </p:cBhvr>
                                      <p:to>
                                        <p:strVal val="visible"/>
                                      </p:to>
                                    </p:set>
                                    <p:animEffect transition="in" filter="circle(in)">
                                      <p:cBhvr>
                                        <p:cTn id="38" dur="2000"/>
                                        <p:tgtEl>
                                          <p:spTgt spid="9">
                                            <p:txEl>
                                              <p:pRg st="4" end="4"/>
                                            </p:txEl>
                                          </p:spTgt>
                                        </p:tgtEl>
                                      </p:cBhvr>
                                    </p:animEffect>
                                  </p:childTnLst>
                                </p:cTn>
                              </p:par>
                              <p:par>
                                <p:cTn id="39" presetID="6" presetClass="entr" presetSubtype="16" fill="hold" nodeType="withEffect">
                                  <p:stCondLst>
                                    <p:cond delay="0"/>
                                  </p:stCondLst>
                                  <p:childTnLst>
                                    <p:set>
                                      <p:cBhvr>
                                        <p:cTn id="40" dur="1" fill="hold">
                                          <p:stCondLst>
                                            <p:cond delay="0"/>
                                          </p:stCondLst>
                                        </p:cTn>
                                        <p:tgtEl>
                                          <p:spTgt spid="9">
                                            <p:txEl>
                                              <p:pRg st="5" end="5"/>
                                            </p:txEl>
                                          </p:spTgt>
                                        </p:tgtEl>
                                        <p:attrNameLst>
                                          <p:attrName>style.visibility</p:attrName>
                                        </p:attrNameLst>
                                      </p:cBhvr>
                                      <p:to>
                                        <p:strVal val="visible"/>
                                      </p:to>
                                    </p:set>
                                    <p:animEffect transition="in" filter="circle(in)">
                                      <p:cBhvr>
                                        <p:cTn id="41" dur="2000"/>
                                        <p:tgtEl>
                                          <p:spTgt spid="9">
                                            <p:txEl>
                                              <p:pRg st="5" end="5"/>
                                            </p:txEl>
                                          </p:spTgt>
                                        </p:tgtEl>
                                      </p:cBhvr>
                                    </p:animEffect>
                                  </p:childTnLst>
                                </p:cTn>
                              </p:par>
                              <p:par>
                                <p:cTn id="42" presetID="6" presetClass="entr" presetSubtype="16" fill="hold" nodeType="withEffect">
                                  <p:stCondLst>
                                    <p:cond delay="0"/>
                                  </p:stCondLst>
                                  <p:childTnLst>
                                    <p:set>
                                      <p:cBhvr>
                                        <p:cTn id="43" dur="1" fill="hold">
                                          <p:stCondLst>
                                            <p:cond delay="0"/>
                                          </p:stCondLst>
                                        </p:cTn>
                                        <p:tgtEl>
                                          <p:spTgt spid="9">
                                            <p:txEl>
                                              <p:pRg st="6" end="6"/>
                                            </p:txEl>
                                          </p:spTgt>
                                        </p:tgtEl>
                                        <p:attrNameLst>
                                          <p:attrName>style.visibility</p:attrName>
                                        </p:attrNameLst>
                                      </p:cBhvr>
                                      <p:to>
                                        <p:strVal val="visible"/>
                                      </p:to>
                                    </p:set>
                                    <p:animEffect transition="in" filter="circle(in)">
                                      <p:cBhvr>
                                        <p:cTn id="44" dur="2000"/>
                                        <p:tgtEl>
                                          <p:spTgt spid="9">
                                            <p:txEl>
                                              <p:pRg st="6" end="6"/>
                                            </p:txEl>
                                          </p:spTgt>
                                        </p:tgtEl>
                                      </p:cBhvr>
                                    </p:animEffect>
                                  </p:childTnLst>
                                </p:cTn>
                              </p:par>
                              <p:par>
                                <p:cTn id="45" presetID="6" presetClass="entr" presetSubtype="16" fill="hold" nodeType="withEffect">
                                  <p:stCondLst>
                                    <p:cond delay="0"/>
                                  </p:stCondLst>
                                  <p:childTnLst>
                                    <p:set>
                                      <p:cBhvr>
                                        <p:cTn id="46" dur="1" fill="hold">
                                          <p:stCondLst>
                                            <p:cond delay="0"/>
                                          </p:stCondLst>
                                        </p:cTn>
                                        <p:tgtEl>
                                          <p:spTgt spid="9">
                                            <p:txEl>
                                              <p:pRg st="7" end="7"/>
                                            </p:txEl>
                                          </p:spTgt>
                                        </p:tgtEl>
                                        <p:attrNameLst>
                                          <p:attrName>style.visibility</p:attrName>
                                        </p:attrNameLst>
                                      </p:cBhvr>
                                      <p:to>
                                        <p:strVal val="visible"/>
                                      </p:to>
                                    </p:set>
                                    <p:animEffect transition="in" filter="circle(in)">
                                      <p:cBhvr>
                                        <p:cTn id="47" dur="20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مهارات الاتصال الأسري</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729993"/>
            <a:ext cx="8592889" cy="5011375"/>
          </a:xfrm>
        </p:spPr>
        <p:txBody>
          <a:bodyPr>
            <a:normAutofit lnSpcReduction="10000"/>
          </a:bodyPr>
          <a:lstStyle/>
          <a:p>
            <a:pPr marL="0" lvl="0" indent="0" algn="just">
              <a:buNone/>
            </a:pPr>
            <a:r>
              <a:rPr lang="ar-EG" sz="4800" b="1" u="sng" dirty="0" smtClean="0">
                <a:solidFill>
                  <a:srgbClr val="FF0000"/>
                </a:solidFill>
              </a:rPr>
              <a:t>تابع أنواع الاتصال الأسري:</a:t>
            </a:r>
            <a:endParaRPr lang="ar-EG" sz="4800" b="1" u="sng" dirty="0">
              <a:solidFill>
                <a:srgbClr val="FF0000"/>
              </a:solidFill>
            </a:endParaRPr>
          </a:p>
          <a:p>
            <a:pPr marL="0" indent="0">
              <a:buNone/>
            </a:pPr>
            <a:r>
              <a:rPr lang="ar-EG" b="1" dirty="0" smtClean="0">
                <a:solidFill>
                  <a:srgbClr val="0070C0"/>
                </a:solidFill>
              </a:rPr>
              <a:t>ب</a:t>
            </a:r>
            <a:r>
              <a:rPr lang="ar-JO" b="1" dirty="0" smtClean="0">
                <a:solidFill>
                  <a:srgbClr val="0070C0"/>
                </a:solidFill>
              </a:rPr>
              <a:t>-الاتصال </a:t>
            </a:r>
            <a:r>
              <a:rPr lang="ar-EG" b="1" dirty="0" smtClean="0">
                <a:solidFill>
                  <a:srgbClr val="0070C0"/>
                </a:solidFill>
              </a:rPr>
              <a:t>السلبي</a:t>
            </a:r>
            <a:r>
              <a:rPr lang="ar-JO" b="1" dirty="0" smtClean="0">
                <a:solidFill>
                  <a:srgbClr val="0070C0"/>
                </a:solidFill>
              </a:rPr>
              <a:t>:</a:t>
            </a:r>
            <a:endParaRPr lang="ar-EG" b="1" dirty="0" smtClean="0">
              <a:solidFill>
                <a:srgbClr val="0070C0"/>
              </a:solidFill>
            </a:endParaRPr>
          </a:p>
          <a:p>
            <a:pPr marL="0" indent="0" algn="just">
              <a:buNone/>
            </a:pPr>
            <a:r>
              <a:rPr lang="ar-EG" sz="2800" b="1" dirty="0" smtClean="0"/>
              <a:t>وهو </a:t>
            </a:r>
            <a:r>
              <a:rPr lang="ar-EG" sz="2800" b="1" dirty="0"/>
              <a:t>التواصل اللفظي الخاطئ ، وهو يعد مصدراً للمشاكل الأسرية. </a:t>
            </a:r>
            <a:r>
              <a:rPr lang="ar-JO" sz="2800" b="1" dirty="0"/>
              <a:t>ويكون ذلك بأحد الطرق </a:t>
            </a:r>
            <a:r>
              <a:rPr lang="ar-JO" sz="2800" b="1" dirty="0" smtClean="0"/>
              <a:t>التالية</a:t>
            </a:r>
            <a:r>
              <a:rPr lang="ar-EG" sz="2800" b="1" dirty="0" smtClean="0"/>
              <a:t>:</a:t>
            </a:r>
          </a:p>
          <a:p>
            <a:pPr marL="400050" lvl="1" indent="0">
              <a:buNone/>
            </a:pPr>
            <a:r>
              <a:rPr lang="ar-EG" dirty="0" smtClean="0">
                <a:solidFill>
                  <a:srgbClr val="C00000"/>
                </a:solidFill>
              </a:rPr>
              <a:t>1-</a:t>
            </a:r>
            <a:r>
              <a:rPr lang="ar-JO" b="1" dirty="0">
                <a:solidFill>
                  <a:srgbClr val="C00000"/>
                </a:solidFill>
              </a:rPr>
              <a:t>الحوار التعجيزي</a:t>
            </a:r>
            <a:r>
              <a:rPr lang="ar-EG" b="1" dirty="0" smtClean="0">
                <a:solidFill>
                  <a:srgbClr val="C00000"/>
                </a:solidFill>
              </a:rPr>
              <a:t>.</a:t>
            </a:r>
          </a:p>
          <a:p>
            <a:pPr marL="400050" lvl="1" indent="0">
              <a:buNone/>
            </a:pPr>
            <a:r>
              <a:rPr lang="ar-EG" b="1" dirty="0" smtClean="0">
                <a:solidFill>
                  <a:srgbClr val="00B050"/>
                </a:solidFill>
              </a:rPr>
              <a:t>2-</a:t>
            </a:r>
            <a:r>
              <a:rPr lang="ar-JO" b="1" dirty="0" smtClean="0">
                <a:solidFill>
                  <a:srgbClr val="00B050"/>
                </a:solidFill>
              </a:rPr>
              <a:t>حوار </a:t>
            </a:r>
            <a:r>
              <a:rPr lang="ar-JO" b="1" dirty="0">
                <a:solidFill>
                  <a:srgbClr val="00B050"/>
                </a:solidFill>
              </a:rPr>
              <a:t>المناورة (الكر والفر)</a:t>
            </a:r>
            <a:r>
              <a:rPr lang="ar-EG" b="1" dirty="0" smtClean="0">
                <a:solidFill>
                  <a:srgbClr val="00B050"/>
                </a:solidFill>
              </a:rPr>
              <a:t>.</a:t>
            </a:r>
          </a:p>
          <a:p>
            <a:pPr marL="400050" lvl="1" indent="0">
              <a:buNone/>
            </a:pPr>
            <a:r>
              <a:rPr lang="ar-EG" b="1" dirty="0" smtClean="0">
                <a:solidFill>
                  <a:srgbClr val="002060"/>
                </a:solidFill>
              </a:rPr>
              <a:t>3-</a:t>
            </a:r>
            <a:r>
              <a:rPr lang="ar-JO" b="1" dirty="0">
                <a:solidFill>
                  <a:srgbClr val="002060"/>
                </a:solidFill>
              </a:rPr>
              <a:t>الحوار المبطن</a:t>
            </a:r>
            <a:r>
              <a:rPr lang="ar-EG" b="1" dirty="0" smtClean="0">
                <a:solidFill>
                  <a:srgbClr val="002060"/>
                </a:solidFill>
              </a:rPr>
              <a:t>.</a:t>
            </a:r>
          </a:p>
          <a:p>
            <a:pPr marL="400050" lvl="1" indent="0">
              <a:buNone/>
            </a:pPr>
            <a:r>
              <a:rPr lang="ar-EG" b="1" dirty="0" smtClean="0">
                <a:solidFill>
                  <a:srgbClr val="C00000"/>
                </a:solidFill>
              </a:rPr>
              <a:t>4-</a:t>
            </a:r>
            <a:r>
              <a:rPr lang="ar-JO" b="1" dirty="0" smtClean="0">
                <a:solidFill>
                  <a:srgbClr val="C00000"/>
                </a:solidFill>
              </a:rPr>
              <a:t>الحوار </a:t>
            </a:r>
            <a:r>
              <a:rPr lang="ar-JO" b="1" dirty="0">
                <a:solidFill>
                  <a:srgbClr val="C00000"/>
                </a:solidFill>
              </a:rPr>
              <a:t>التسلطي (اسمع واستجب</a:t>
            </a:r>
            <a:r>
              <a:rPr lang="ar-EG" b="1" dirty="0">
                <a:solidFill>
                  <a:srgbClr val="C00000"/>
                </a:solidFill>
              </a:rPr>
              <a:t>).</a:t>
            </a:r>
          </a:p>
          <a:p>
            <a:pPr marL="400050" lvl="1" indent="0">
              <a:buNone/>
            </a:pPr>
            <a:r>
              <a:rPr lang="ar-EG" b="1" dirty="0" smtClean="0">
                <a:solidFill>
                  <a:schemeClr val="accent6">
                    <a:lumMod val="75000"/>
                  </a:schemeClr>
                </a:solidFill>
              </a:rPr>
              <a:t>5- ال</a:t>
            </a:r>
            <a:r>
              <a:rPr lang="ar-JO" b="1" dirty="0" smtClean="0">
                <a:solidFill>
                  <a:schemeClr val="accent6">
                    <a:lumMod val="75000"/>
                  </a:schemeClr>
                </a:solidFill>
              </a:rPr>
              <a:t>حوار </a:t>
            </a:r>
            <a:r>
              <a:rPr lang="ar-JO" b="1" dirty="0">
                <a:solidFill>
                  <a:schemeClr val="accent6">
                    <a:lumMod val="75000"/>
                  </a:schemeClr>
                </a:solidFill>
              </a:rPr>
              <a:t>المغلق</a:t>
            </a:r>
            <a:r>
              <a:rPr lang="ar-EG" dirty="0" smtClean="0">
                <a:solidFill>
                  <a:schemeClr val="accent6">
                    <a:lumMod val="75000"/>
                  </a:schemeClr>
                </a:solidFill>
              </a:rPr>
              <a:t>.</a:t>
            </a:r>
          </a:p>
          <a:p>
            <a:pPr marL="400050" lvl="1" indent="0">
              <a:buNone/>
            </a:pPr>
            <a:r>
              <a:rPr lang="ar-EG" b="1" dirty="0" smtClean="0">
                <a:solidFill>
                  <a:schemeClr val="accent6">
                    <a:lumMod val="75000"/>
                  </a:schemeClr>
                </a:solidFill>
              </a:rPr>
              <a:t>6- الحوار </a:t>
            </a:r>
            <a:r>
              <a:rPr lang="ar-JO" b="1" dirty="0">
                <a:solidFill>
                  <a:schemeClr val="accent6">
                    <a:lumMod val="75000"/>
                  </a:schemeClr>
                </a:solidFill>
              </a:rPr>
              <a:t>العدواني السلبي</a:t>
            </a:r>
            <a:r>
              <a:rPr lang="ar-EG" b="1" dirty="0" smtClean="0"/>
              <a:t>.</a:t>
            </a:r>
            <a:endParaRPr lang="en-US" b="1" dirty="0">
              <a:solidFill>
                <a:schemeClr val="accent6">
                  <a:lumMod val="75000"/>
                </a:schemeClr>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4191130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9">
                                            <p:txEl>
                                              <p:pRg st="2" end="2"/>
                                            </p:txEl>
                                          </p:spTgt>
                                        </p:tgtEl>
                                        <p:attrNameLst>
                                          <p:attrName>style.visibility</p:attrName>
                                        </p:attrNameLst>
                                      </p:cBhvr>
                                      <p:to>
                                        <p:strVal val="visible"/>
                                      </p:to>
                                    </p:set>
                                    <p:anim calcmode="lin" valueType="num">
                                      <p:cBhvr additive="base">
                                        <p:cTn id="2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anim calcmode="lin" valueType="num">
                                      <p:cBhvr additive="base">
                                        <p:cTn id="3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3" end="3"/>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9">
                                            <p:txEl>
                                              <p:pRg st="4" end="4"/>
                                            </p:txEl>
                                          </p:spTgt>
                                        </p:tgtEl>
                                        <p:attrNameLst>
                                          <p:attrName>style.visibility</p:attrName>
                                        </p:attrNameLst>
                                      </p:cBhvr>
                                      <p:to>
                                        <p:strVal val="visible"/>
                                      </p:to>
                                    </p:set>
                                    <p:anim calcmode="lin" valueType="num">
                                      <p:cBhvr additive="base">
                                        <p:cTn id="39"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9">
                                            <p:txEl>
                                              <p:pRg st="5" end="5"/>
                                            </p:txEl>
                                          </p:spTgt>
                                        </p:tgtEl>
                                        <p:attrNameLst>
                                          <p:attrName>style.visibility</p:attrName>
                                        </p:attrNameLst>
                                      </p:cBhvr>
                                      <p:to>
                                        <p:strVal val="visible"/>
                                      </p:to>
                                    </p:set>
                                    <p:anim calcmode="lin" valueType="num">
                                      <p:cBhvr additive="base">
                                        <p:cTn id="45"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9">
                                            <p:txEl>
                                              <p:pRg st="5" end="5"/>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9">
                                            <p:txEl>
                                              <p:pRg st="6" end="6"/>
                                            </p:txEl>
                                          </p:spTgt>
                                        </p:tgtEl>
                                        <p:attrNameLst>
                                          <p:attrName>style.visibility</p:attrName>
                                        </p:attrNameLst>
                                      </p:cBhvr>
                                      <p:to>
                                        <p:strVal val="visible"/>
                                      </p:to>
                                    </p:set>
                                    <p:anim calcmode="lin" valueType="num">
                                      <p:cBhvr additive="base">
                                        <p:cTn id="49"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9">
                                            <p:txEl>
                                              <p:pRg st="7" end="7"/>
                                            </p:txEl>
                                          </p:spTgt>
                                        </p:tgtEl>
                                        <p:attrNameLst>
                                          <p:attrName>style.visibility</p:attrName>
                                        </p:attrNameLst>
                                      </p:cBhvr>
                                      <p:to>
                                        <p:strVal val="visible"/>
                                      </p:to>
                                    </p:set>
                                    <p:anim calcmode="lin" valueType="num">
                                      <p:cBhvr additive="base">
                                        <p:cTn id="55"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
                                            <p:txEl>
                                              <p:pRg st="7" end="7"/>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9">
                                            <p:txEl>
                                              <p:pRg st="8" end="8"/>
                                            </p:txEl>
                                          </p:spTgt>
                                        </p:tgtEl>
                                        <p:attrNameLst>
                                          <p:attrName>style.visibility</p:attrName>
                                        </p:attrNameLst>
                                      </p:cBhvr>
                                      <p:to>
                                        <p:strVal val="visible"/>
                                      </p:to>
                                    </p:set>
                                    <p:anim calcmode="lin" valueType="num">
                                      <p:cBhvr additive="base">
                                        <p:cTn id="59"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مهارات الاتصال الأسري</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729993"/>
            <a:ext cx="8592889" cy="5011375"/>
          </a:xfrm>
        </p:spPr>
        <p:txBody>
          <a:bodyPr>
            <a:normAutofit fontScale="70000" lnSpcReduction="20000"/>
          </a:bodyPr>
          <a:lstStyle/>
          <a:p>
            <a:pPr marL="0" indent="0" algn="just">
              <a:buNone/>
            </a:pPr>
            <a:r>
              <a:rPr lang="ar-SA" sz="4300" b="1" u="sng" dirty="0">
                <a:solidFill>
                  <a:srgbClr val="FF0000"/>
                </a:solidFill>
              </a:rPr>
              <a:t>طرق وأساليب ممارسة الحوار الفعال مع الأبناء</a:t>
            </a:r>
            <a:r>
              <a:rPr lang="ar-EG" sz="4300" b="1" u="sng" dirty="0">
                <a:solidFill>
                  <a:srgbClr val="FF0000"/>
                </a:solidFill>
              </a:rPr>
              <a:t>:</a:t>
            </a:r>
          </a:p>
          <a:p>
            <a:pPr lvl="0"/>
            <a:r>
              <a:rPr lang="ar-EG" b="1" dirty="0" smtClean="0">
                <a:solidFill>
                  <a:schemeClr val="accent1">
                    <a:lumMod val="75000"/>
                  </a:schemeClr>
                </a:solidFill>
              </a:rPr>
              <a:t> </a:t>
            </a:r>
            <a:r>
              <a:rPr lang="ar-EG" sz="3400" b="1" dirty="0">
                <a:solidFill>
                  <a:schemeClr val="accent1">
                    <a:lumMod val="75000"/>
                  </a:schemeClr>
                </a:solidFill>
              </a:rPr>
              <a:t>ضرورة إعطاء الأبناء فرصة للتعبير عن آرائهم.</a:t>
            </a:r>
            <a:endParaRPr lang="en-US" sz="3400" b="1" dirty="0">
              <a:solidFill>
                <a:schemeClr val="accent1">
                  <a:lumMod val="75000"/>
                </a:schemeClr>
              </a:solidFill>
            </a:endParaRPr>
          </a:p>
          <a:p>
            <a:pPr lvl="0"/>
            <a:r>
              <a:rPr lang="ar-EG" sz="3400" b="1" dirty="0">
                <a:solidFill>
                  <a:srgbClr val="00B050"/>
                </a:solidFill>
              </a:rPr>
              <a:t> تنشئة الأبناء على أن يكون معطاءً وعطوفاً، وحنوناً، ومحترماً للآخرين.</a:t>
            </a:r>
            <a:endParaRPr lang="en-US" sz="3400" b="1" dirty="0">
              <a:solidFill>
                <a:srgbClr val="00B050"/>
              </a:solidFill>
            </a:endParaRPr>
          </a:p>
          <a:p>
            <a:pPr lvl="0"/>
            <a:r>
              <a:rPr lang="ar-EG" sz="3400" b="1" dirty="0">
                <a:solidFill>
                  <a:schemeClr val="tx2">
                    <a:lumMod val="60000"/>
                    <a:lumOff val="40000"/>
                  </a:schemeClr>
                </a:solidFill>
              </a:rPr>
              <a:t> تنشئة الأبناء على الترابط الأسري.</a:t>
            </a:r>
            <a:endParaRPr lang="en-US" sz="3400" b="1" dirty="0">
              <a:solidFill>
                <a:schemeClr val="tx2">
                  <a:lumMod val="60000"/>
                  <a:lumOff val="40000"/>
                </a:schemeClr>
              </a:solidFill>
            </a:endParaRPr>
          </a:p>
          <a:p>
            <a:pPr lvl="0"/>
            <a:r>
              <a:rPr lang="ar-EG" sz="3400" b="1" dirty="0">
                <a:solidFill>
                  <a:schemeClr val="accent6">
                    <a:lumMod val="75000"/>
                  </a:schemeClr>
                </a:solidFill>
              </a:rPr>
              <a:t> مشاركة الأبناء في الحوار، والتدريب عليه منذ الصغر.</a:t>
            </a:r>
            <a:endParaRPr lang="en-US" sz="3400" b="1" dirty="0">
              <a:solidFill>
                <a:schemeClr val="accent6">
                  <a:lumMod val="75000"/>
                </a:schemeClr>
              </a:solidFill>
            </a:endParaRPr>
          </a:p>
          <a:p>
            <a:pPr lvl="0"/>
            <a:r>
              <a:rPr lang="ar-EG" sz="3400" b="1" dirty="0">
                <a:solidFill>
                  <a:schemeClr val="accent4">
                    <a:lumMod val="75000"/>
                  </a:schemeClr>
                </a:solidFill>
              </a:rPr>
              <a:t>تعليم الأبناء طريقة الحوار الصحيح.</a:t>
            </a:r>
            <a:endParaRPr lang="en-US" sz="3400" b="1" dirty="0">
              <a:solidFill>
                <a:schemeClr val="accent4">
                  <a:lumMod val="75000"/>
                </a:schemeClr>
              </a:solidFill>
            </a:endParaRPr>
          </a:p>
          <a:p>
            <a:pPr lvl="0"/>
            <a:r>
              <a:rPr lang="ar-EG" sz="3400" b="1" dirty="0">
                <a:solidFill>
                  <a:schemeClr val="accent2">
                    <a:lumMod val="75000"/>
                  </a:schemeClr>
                </a:solidFill>
              </a:rPr>
              <a:t> مشاركة الأبناء في حل مشكلاتهم.</a:t>
            </a:r>
            <a:endParaRPr lang="en-US" sz="3400" b="1" dirty="0">
              <a:solidFill>
                <a:schemeClr val="accent2">
                  <a:lumMod val="75000"/>
                </a:schemeClr>
              </a:solidFill>
            </a:endParaRPr>
          </a:p>
          <a:p>
            <a:pPr lvl="0"/>
            <a:r>
              <a:rPr lang="ar-EG" sz="3400" b="1" dirty="0">
                <a:solidFill>
                  <a:schemeClr val="accent5">
                    <a:lumMod val="75000"/>
                  </a:schemeClr>
                </a:solidFill>
              </a:rPr>
              <a:t> تدريب الأبناء عن طريق الحوار فيما بينهم ومعهم بشكل عملي.</a:t>
            </a:r>
            <a:endParaRPr lang="en-US" sz="3400" b="1" dirty="0">
              <a:solidFill>
                <a:schemeClr val="accent5">
                  <a:lumMod val="75000"/>
                </a:schemeClr>
              </a:solidFill>
            </a:endParaRPr>
          </a:p>
          <a:p>
            <a:pPr lvl="0"/>
            <a:r>
              <a:rPr lang="ar-EG" sz="3400" b="1" dirty="0">
                <a:solidFill>
                  <a:schemeClr val="accent4">
                    <a:lumMod val="75000"/>
                  </a:schemeClr>
                </a:solidFill>
              </a:rPr>
              <a:t> عدم إلغاء شخصية الأبناء.</a:t>
            </a:r>
            <a:endParaRPr lang="en-US" sz="3400" b="1" dirty="0">
              <a:solidFill>
                <a:schemeClr val="accent4">
                  <a:lumMod val="75000"/>
                </a:schemeClr>
              </a:solidFill>
            </a:endParaRPr>
          </a:p>
          <a:p>
            <a:pPr lvl="0"/>
            <a:r>
              <a:rPr lang="ar-EG" sz="3400" b="1" dirty="0">
                <a:solidFill>
                  <a:schemeClr val="accent6">
                    <a:lumMod val="75000"/>
                  </a:schemeClr>
                </a:solidFill>
              </a:rPr>
              <a:t> العدل بين الأبناء وعدم التفرقة بينهم.</a:t>
            </a:r>
            <a:endParaRPr lang="en-US" sz="3400" b="1" dirty="0">
              <a:solidFill>
                <a:schemeClr val="accent6">
                  <a:lumMod val="75000"/>
                </a:schemeClr>
              </a:solidFill>
            </a:endParaRPr>
          </a:p>
          <a:p>
            <a:pPr lvl="0"/>
            <a:r>
              <a:rPr lang="ar-EG" sz="3400" b="1" dirty="0">
                <a:solidFill>
                  <a:schemeClr val="tx2">
                    <a:lumMod val="60000"/>
                    <a:lumOff val="40000"/>
                  </a:schemeClr>
                </a:solidFill>
              </a:rPr>
              <a:t> عدم مقاطعة الأبناء أثناء حديثهم.</a:t>
            </a:r>
            <a:endParaRPr lang="en-US" sz="3400" b="1" dirty="0">
              <a:solidFill>
                <a:schemeClr val="tx2">
                  <a:lumMod val="60000"/>
                  <a:lumOff val="40000"/>
                </a:schemeClr>
              </a:solidFill>
            </a:endParaRPr>
          </a:p>
          <a:p>
            <a:pPr lvl="0"/>
            <a:r>
              <a:rPr lang="ar-EG" sz="3400" b="1" dirty="0">
                <a:solidFill>
                  <a:srgbClr val="00B050"/>
                </a:solidFill>
              </a:rPr>
              <a:t> إبعاد الأبناء عن أي مشاكل تحدث بين الزوجين.</a:t>
            </a:r>
            <a:endParaRPr lang="en-US" sz="3400" b="1" dirty="0">
              <a:solidFill>
                <a:srgbClr val="00B050"/>
              </a:solidFill>
            </a:endParaRPr>
          </a:p>
          <a:p>
            <a:pPr lvl="0"/>
            <a:r>
              <a:rPr lang="ar-EG" sz="3400" b="1" dirty="0">
                <a:solidFill>
                  <a:schemeClr val="accent1">
                    <a:lumMod val="75000"/>
                  </a:schemeClr>
                </a:solidFill>
              </a:rPr>
              <a:t> عدم مواجهة المشاكل أمام الأبناء</a:t>
            </a:r>
            <a:r>
              <a:rPr lang="ar-EG" sz="3400" b="1" dirty="0" smtClean="0">
                <a:solidFill>
                  <a:schemeClr val="accent1">
                    <a:lumMod val="75000"/>
                  </a:schemeClr>
                </a:solidFill>
              </a:rPr>
              <a:t>.</a:t>
            </a:r>
            <a:endParaRPr lang="en-US" sz="3400" b="1" dirty="0">
              <a:solidFill>
                <a:schemeClr val="accent1">
                  <a:lumMod val="75000"/>
                </a:schemeClr>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723583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anim calcmode="lin" valueType="num">
                                      <p:cBhvr additive="base">
                                        <p:cTn id="27"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9">
                                            <p:txEl>
                                              <p:pRg st="3" end="3"/>
                                            </p:txEl>
                                          </p:spTgt>
                                        </p:tgtEl>
                                        <p:attrNameLst>
                                          <p:attrName>style.visibility</p:attrName>
                                        </p:attrNameLst>
                                      </p:cBhvr>
                                      <p:to>
                                        <p:strVal val="visible"/>
                                      </p:to>
                                    </p:set>
                                    <p:anim calcmode="lin" valueType="num">
                                      <p:cBhvr additive="base">
                                        <p:cTn id="33"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9">
                                            <p:txEl>
                                              <p:pRg st="3" end="3"/>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9">
                                            <p:txEl>
                                              <p:pRg st="4" end="4"/>
                                            </p:txEl>
                                          </p:spTgt>
                                        </p:tgtEl>
                                        <p:attrNameLst>
                                          <p:attrName>style.visibility</p:attrName>
                                        </p:attrNameLst>
                                      </p:cBhvr>
                                      <p:to>
                                        <p:strVal val="visible"/>
                                      </p:to>
                                    </p:set>
                                    <p:anim calcmode="lin" valueType="num">
                                      <p:cBhvr additive="base">
                                        <p:cTn id="37"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9">
                                            <p:txEl>
                                              <p:pRg st="5" end="5"/>
                                            </p:txEl>
                                          </p:spTgt>
                                        </p:tgtEl>
                                        <p:attrNameLst>
                                          <p:attrName>style.visibility</p:attrName>
                                        </p:attrNameLst>
                                      </p:cBhvr>
                                      <p:to>
                                        <p:strVal val="visible"/>
                                      </p:to>
                                    </p:set>
                                    <p:anim calcmode="lin" valueType="num">
                                      <p:cBhvr additive="base">
                                        <p:cTn id="43"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5" end="5"/>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9">
                                            <p:txEl>
                                              <p:pRg st="6" end="6"/>
                                            </p:txEl>
                                          </p:spTgt>
                                        </p:tgtEl>
                                        <p:attrNameLst>
                                          <p:attrName>style.visibility</p:attrName>
                                        </p:attrNameLst>
                                      </p:cBhvr>
                                      <p:to>
                                        <p:strVal val="visible"/>
                                      </p:to>
                                    </p:set>
                                    <p:anim calcmode="lin" valueType="num">
                                      <p:cBhvr additive="base">
                                        <p:cTn id="47"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9">
                                            <p:txEl>
                                              <p:pRg st="7" end="7"/>
                                            </p:txEl>
                                          </p:spTgt>
                                        </p:tgtEl>
                                        <p:attrNameLst>
                                          <p:attrName>style.visibility</p:attrName>
                                        </p:attrNameLst>
                                      </p:cBhvr>
                                      <p:to>
                                        <p:strVal val="visible"/>
                                      </p:to>
                                    </p:set>
                                    <p:anim calcmode="lin" valueType="num">
                                      <p:cBhvr additive="base">
                                        <p:cTn id="53"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9">
                                            <p:txEl>
                                              <p:pRg st="7" end="7"/>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9">
                                            <p:txEl>
                                              <p:pRg st="8" end="8"/>
                                            </p:txEl>
                                          </p:spTgt>
                                        </p:tgtEl>
                                        <p:attrNameLst>
                                          <p:attrName>style.visibility</p:attrName>
                                        </p:attrNameLst>
                                      </p:cBhvr>
                                      <p:to>
                                        <p:strVal val="visible"/>
                                      </p:to>
                                    </p:set>
                                    <p:anim calcmode="lin" valueType="num">
                                      <p:cBhvr additive="base">
                                        <p:cTn id="57"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9">
                                            <p:txEl>
                                              <p:pRg st="9" end="9"/>
                                            </p:txEl>
                                          </p:spTgt>
                                        </p:tgtEl>
                                        <p:attrNameLst>
                                          <p:attrName>style.visibility</p:attrName>
                                        </p:attrNameLst>
                                      </p:cBhvr>
                                      <p:to>
                                        <p:strVal val="visible"/>
                                      </p:to>
                                    </p:set>
                                    <p:anim calcmode="lin" valueType="num">
                                      <p:cBhvr additive="base">
                                        <p:cTn id="63"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9">
                                            <p:txEl>
                                              <p:pRg st="9" end="9"/>
                                            </p:txEl>
                                          </p:spTgt>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9">
                                            <p:txEl>
                                              <p:pRg st="10" end="10"/>
                                            </p:txEl>
                                          </p:spTgt>
                                        </p:tgtEl>
                                        <p:attrNameLst>
                                          <p:attrName>style.visibility</p:attrName>
                                        </p:attrNameLst>
                                      </p:cBhvr>
                                      <p:to>
                                        <p:strVal val="visible"/>
                                      </p:to>
                                    </p:set>
                                    <p:anim calcmode="lin" valueType="num">
                                      <p:cBhvr additive="base">
                                        <p:cTn id="67" dur="500" fill="hold"/>
                                        <p:tgtEl>
                                          <p:spTgt spid="9">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9">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9">
                                            <p:txEl>
                                              <p:pRg st="11" end="11"/>
                                            </p:txEl>
                                          </p:spTgt>
                                        </p:tgtEl>
                                        <p:attrNameLst>
                                          <p:attrName>style.visibility</p:attrName>
                                        </p:attrNameLst>
                                      </p:cBhvr>
                                      <p:to>
                                        <p:strVal val="visible"/>
                                      </p:to>
                                    </p:set>
                                    <p:anim calcmode="lin" valueType="num">
                                      <p:cBhvr additive="base">
                                        <p:cTn id="73" dur="500" fill="hold"/>
                                        <p:tgtEl>
                                          <p:spTgt spid="9">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9">
                                            <p:txEl>
                                              <p:pRg st="11" end="11"/>
                                            </p:txEl>
                                          </p:spTgt>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9">
                                            <p:txEl>
                                              <p:pRg st="12" end="12"/>
                                            </p:txEl>
                                          </p:spTgt>
                                        </p:tgtEl>
                                        <p:attrNameLst>
                                          <p:attrName>style.visibility</p:attrName>
                                        </p:attrNameLst>
                                      </p:cBhvr>
                                      <p:to>
                                        <p:strVal val="visible"/>
                                      </p:to>
                                    </p:set>
                                    <p:anim calcmode="lin" valueType="num">
                                      <p:cBhvr additive="base">
                                        <p:cTn id="77" dur="500" fill="hold"/>
                                        <p:tgtEl>
                                          <p:spTgt spid="9">
                                            <p:txEl>
                                              <p:pRg st="12" end="12"/>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9">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مهارات الاتصال الأسري</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729993"/>
            <a:ext cx="8592889" cy="5011375"/>
          </a:xfrm>
        </p:spPr>
        <p:txBody>
          <a:bodyPr>
            <a:normAutofit/>
          </a:bodyPr>
          <a:lstStyle/>
          <a:p>
            <a:pPr marL="0" indent="0" algn="just">
              <a:buNone/>
            </a:pPr>
            <a:r>
              <a:rPr lang="ar-EG" sz="4300" b="1" u="sng" dirty="0">
                <a:solidFill>
                  <a:srgbClr val="FF0000"/>
                </a:solidFill>
              </a:rPr>
              <a:t>العوامل التي تؤثر في قوة الاتصال الأسري</a:t>
            </a:r>
            <a:r>
              <a:rPr lang="ar-EG" sz="4300" b="1" u="sng" dirty="0" smtClean="0">
                <a:solidFill>
                  <a:srgbClr val="FF0000"/>
                </a:solidFill>
              </a:rPr>
              <a:t>:</a:t>
            </a:r>
            <a:endParaRPr lang="ar-EG" sz="4300" b="1" u="sng" dirty="0">
              <a:solidFill>
                <a:srgbClr val="FF0000"/>
              </a:solidFill>
            </a:endParaRPr>
          </a:p>
          <a:p>
            <a:pPr>
              <a:buFont typeface="Wingdings" panose="05000000000000000000" pitchFamily="2" charset="2"/>
              <a:buChar char="Ø"/>
            </a:pPr>
            <a:r>
              <a:rPr lang="ar-EG" sz="3600" b="1" dirty="0" smtClean="0">
                <a:solidFill>
                  <a:srgbClr val="00B0F0"/>
                </a:solidFill>
              </a:rPr>
              <a:t>التغيرات </a:t>
            </a:r>
            <a:r>
              <a:rPr lang="ar-EG" sz="3600" b="1" dirty="0">
                <a:solidFill>
                  <a:srgbClr val="00B0F0"/>
                </a:solidFill>
              </a:rPr>
              <a:t>الثقافية </a:t>
            </a:r>
            <a:r>
              <a:rPr lang="ar-EG" sz="3600" b="1" dirty="0" smtClean="0">
                <a:solidFill>
                  <a:srgbClr val="00B0F0"/>
                </a:solidFill>
              </a:rPr>
              <a:t>والاجتماعية.</a:t>
            </a:r>
            <a:endParaRPr lang="en-US" sz="3600" b="1" dirty="0" smtClean="0">
              <a:solidFill>
                <a:srgbClr val="00B0F0"/>
              </a:solidFill>
            </a:endParaRPr>
          </a:p>
          <a:p>
            <a:pPr>
              <a:buFont typeface="Wingdings" panose="05000000000000000000" pitchFamily="2" charset="2"/>
              <a:buChar char="Ø"/>
            </a:pPr>
            <a:r>
              <a:rPr lang="ar-EG" sz="3600" b="1" dirty="0" smtClean="0">
                <a:solidFill>
                  <a:srgbClr val="92D050"/>
                </a:solidFill>
              </a:rPr>
              <a:t>قلة الاهتمامات المشتركة بين أفراد الأسرة.</a:t>
            </a:r>
            <a:endParaRPr lang="en-US" sz="3600" b="1" dirty="0" smtClean="0">
              <a:solidFill>
                <a:srgbClr val="92D050"/>
              </a:solidFill>
            </a:endParaRPr>
          </a:p>
          <a:p>
            <a:pPr>
              <a:buFont typeface="Wingdings" panose="05000000000000000000" pitchFamily="2" charset="2"/>
              <a:buChar char="Ø"/>
            </a:pPr>
            <a:r>
              <a:rPr lang="ar-EG" sz="3600" b="1" dirty="0" smtClean="0">
                <a:solidFill>
                  <a:srgbClr val="C00000"/>
                </a:solidFill>
              </a:rPr>
              <a:t>ترتيب </a:t>
            </a:r>
            <a:r>
              <a:rPr lang="ar-EG" sz="3600" b="1" dirty="0">
                <a:solidFill>
                  <a:srgbClr val="C00000"/>
                </a:solidFill>
              </a:rPr>
              <a:t>الابن في </a:t>
            </a:r>
            <a:r>
              <a:rPr lang="ar-EG" sz="3600" b="1" dirty="0" smtClean="0">
                <a:solidFill>
                  <a:srgbClr val="C00000"/>
                </a:solidFill>
              </a:rPr>
              <a:t>الأسرة.</a:t>
            </a:r>
            <a:endParaRPr lang="en-US" sz="3600" b="1" dirty="0">
              <a:solidFill>
                <a:srgbClr val="C00000"/>
              </a:solidFill>
            </a:endParaRPr>
          </a:p>
          <a:p>
            <a:pPr>
              <a:buFont typeface="Wingdings" panose="05000000000000000000" pitchFamily="2" charset="2"/>
              <a:buChar char="Ø"/>
            </a:pPr>
            <a:r>
              <a:rPr lang="ar-EG" sz="3600" b="1" dirty="0" smtClean="0">
                <a:solidFill>
                  <a:schemeClr val="accent6">
                    <a:lumMod val="75000"/>
                  </a:schemeClr>
                </a:solidFill>
              </a:rPr>
              <a:t>الخلافات الأسرية.</a:t>
            </a:r>
            <a:endParaRPr lang="en-US" sz="3600" b="1" dirty="0">
              <a:solidFill>
                <a:schemeClr val="accent6">
                  <a:lumMod val="75000"/>
                </a:schemeClr>
              </a:solidFill>
            </a:endParaRPr>
          </a:p>
          <a:p>
            <a:pPr>
              <a:buFont typeface="Wingdings" panose="05000000000000000000" pitchFamily="2" charset="2"/>
              <a:buChar char="Ø"/>
            </a:pPr>
            <a:r>
              <a:rPr lang="ar-EG" sz="3600" b="1" dirty="0" smtClean="0">
                <a:solidFill>
                  <a:srgbClr val="00B0F0"/>
                </a:solidFill>
              </a:rPr>
              <a:t>غياب </a:t>
            </a:r>
            <a:r>
              <a:rPr lang="ar-EG" sz="3600" b="1" dirty="0">
                <a:solidFill>
                  <a:srgbClr val="00B0F0"/>
                </a:solidFill>
              </a:rPr>
              <a:t>أحد الوالدين بالوفاة أو الطلاق أو </a:t>
            </a:r>
            <a:r>
              <a:rPr lang="ar-EG" sz="3600" b="1" dirty="0" smtClean="0">
                <a:solidFill>
                  <a:srgbClr val="00B0F0"/>
                </a:solidFill>
              </a:rPr>
              <a:t>الهجر.</a:t>
            </a:r>
            <a:endParaRPr lang="en-US" sz="3600" b="1" dirty="0">
              <a:solidFill>
                <a:srgbClr val="00B0F0"/>
              </a:solidFill>
            </a:endParaRPr>
          </a:p>
          <a:p>
            <a:pPr>
              <a:buFont typeface="Wingdings" panose="05000000000000000000" pitchFamily="2" charset="2"/>
              <a:buChar char="Ø"/>
            </a:pPr>
            <a:r>
              <a:rPr lang="ar-EG" sz="3600" b="1" dirty="0" smtClean="0">
                <a:solidFill>
                  <a:schemeClr val="accent4">
                    <a:lumMod val="75000"/>
                  </a:schemeClr>
                </a:solidFill>
              </a:rPr>
              <a:t>المستوى </a:t>
            </a:r>
            <a:r>
              <a:rPr lang="ar-EG" sz="3600" b="1" dirty="0">
                <a:solidFill>
                  <a:schemeClr val="accent4">
                    <a:lumMod val="75000"/>
                  </a:schemeClr>
                </a:solidFill>
              </a:rPr>
              <a:t>الاقتصادي </a:t>
            </a:r>
            <a:r>
              <a:rPr lang="ar-EG" sz="3600" b="1" dirty="0" smtClean="0">
                <a:solidFill>
                  <a:schemeClr val="accent4">
                    <a:lumMod val="75000"/>
                  </a:schemeClr>
                </a:solidFill>
              </a:rPr>
              <a:t>والاجتماعي للأسرة.</a:t>
            </a:r>
            <a:endParaRPr lang="en-US" sz="3600" b="1" dirty="0">
              <a:solidFill>
                <a:schemeClr val="accent4">
                  <a:lumMod val="75000"/>
                </a:schemeClr>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314947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9">
                                            <p:txEl>
                                              <p:pRg st="2" end="2"/>
                                            </p:txEl>
                                          </p:spTgt>
                                        </p:tgtEl>
                                        <p:attrNameLst>
                                          <p:attrName>style.visibility</p:attrName>
                                        </p:attrNameLst>
                                      </p:cBhvr>
                                      <p:to>
                                        <p:strVal val="visible"/>
                                      </p:to>
                                    </p:set>
                                    <p:anim calcmode="lin" valueType="num">
                                      <p:cBhvr additive="base">
                                        <p:cTn id="2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anim calcmode="lin" valueType="num">
                                      <p:cBhvr additive="base">
                                        <p:cTn id="3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9">
                                            <p:txEl>
                                              <p:pRg st="4" end="4"/>
                                            </p:txEl>
                                          </p:spTgt>
                                        </p:tgtEl>
                                        <p:attrNameLst>
                                          <p:attrName>style.visibility</p:attrName>
                                        </p:attrNameLst>
                                      </p:cBhvr>
                                      <p:to>
                                        <p:strVal val="visible"/>
                                      </p:to>
                                    </p:set>
                                    <p:anim calcmode="lin" valueType="num">
                                      <p:cBhvr additive="base">
                                        <p:cTn id="41"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9">
                                            <p:txEl>
                                              <p:pRg st="5" end="5"/>
                                            </p:txEl>
                                          </p:spTgt>
                                        </p:tgtEl>
                                        <p:attrNameLst>
                                          <p:attrName>style.visibility</p:attrName>
                                        </p:attrNameLst>
                                      </p:cBhvr>
                                      <p:to>
                                        <p:strVal val="visible"/>
                                      </p:to>
                                    </p:set>
                                    <p:anim calcmode="lin" valueType="num">
                                      <p:cBhvr additive="base">
                                        <p:cTn id="4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9">
                                            <p:txEl>
                                              <p:pRg st="6" end="6"/>
                                            </p:txEl>
                                          </p:spTgt>
                                        </p:tgtEl>
                                        <p:attrNameLst>
                                          <p:attrName>style.visibility</p:attrName>
                                        </p:attrNameLst>
                                      </p:cBhvr>
                                      <p:to>
                                        <p:strVal val="visible"/>
                                      </p:to>
                                    </p:set>
                                    <p:anim calcmode="lin" valueType="num">
                                      <p:cBhvr additive="base">
                                        <p:cTn id="53"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ممارسة الأنشطة اليومية</a:t>
            </a:r>
            <a:endParaRPr lang="ar-SA" dirty="0"/>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6000" dirty="0" smtClean="0"/>
              <a:t>شكراً لحسن انصاتكم</a:t>
            </a:r>
            <a:endParaRPr lang="ar-SA" sz="6000" dirty="0"/>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9" name="TextBox 18"/>
          <p:cNvSpPr txBox="1"/>
          <p:nvPr/>
        </p:nvSpPr>
        <p:spPr>
          <a:xfrm>
            <a:off x="2357422" y="2285992"/>
            <a:ext cx="5929354" cy="456535"/>
          </a:xfrm>
          <a:prstGeom prst="rect">
            <a:avLst/>
          </a:prstGeom>
          <a:noFill/>
        </p:spPr>
        <p:txBody>
          <a:bodyPr wrap="square" rtlCol="1">
            <a:spAutoFit/>
          </a:bodyPr>
          <a:lstStyle/>
          <a:p>
            <a:pPr>
              <a:lnSpc>
                <a:spcPct val="150000"/>
              </a:lnSpc>
              <a:buFont typeface="Arial" pitchFamily="34" charset="0"/>
              <a:buChar char="•"/>
            </a:pPr>
            <a:endParaRPr lang="ar-SA" dirty="0"/>
          </a:p>
        </p:txBody>
      </p:sp>
      <p:sp>
        <p:nvSpPr>
          <p:cNvPr id="9" name="TextBox 8"/>
          <p:cNvSpPr txBox="1"/>
          <p:nvPr/>
        </p:nvSpPr>
        <p:spPr>
          <a:xfrm>
            <a:off x="4427984" y="2348880"/>
            <a:ext cx="4500594" cy="658835"/>
          </a:xfrm>
          <a:prstGeom prst="rect">
            <a:avLst/>
          </a:prstGeom>
          <a:noFill/>
        </p:spPr>
        <p:txBody>
          <a:bodyPr wrap="square" rtlCol="1">
            <a:spAutoFit/>
          </a:bodyPr>
          <a:lstStyle/>
          <a:p>
            <a:pPr marL="457200" indent="-457200">
              <a:lnSpc>
                <a:spcPct val="150000"/>
              </a:lnSpc>
            </a:pPr>
            <a:endParaRPr lang="ar-SA" sz="2800" b="1" dirty="0">
              <a:solidFill>
                <a:srgbClr val="003300"/>
              </a:solidFill>
            </a:endParaRPr>
          </a:p>
        </p:txBody>
      </p:sp>
      <p:pic>
        <p:nvPicPr>
          <p:cNvPr id="14"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pic>
        <p:nvPicPr>
          <p:cNvPr id="15" name="صورة 14" descr="SAM_0280.JPG"/>
          <p:cNvPicPr>
            <a:picLocks noChangeAspect="1"/>
          </p:cNvPicPr>
          <p:nvPr/>
        </p:nvPicPr>
        <p:blipFill>
          <a:blip r:embed="rId3" cstate="print"/>
          <a:stretch>
            <a:fillRect/>
          </a:stretch>
        </p:blipFill>
        <p:spPr>
          <a:xfrm>
            <a:off x="0" y="1844824"/>
            <a:ext cx="9144000" cy="5022435"/>
          </a:xfrm>
          <a:prstGeom prst="rect">
            <a:avLst/>
          </a:prstGeom>
        </p:spPr>
      </p:pic>
      <p:sp>
        <p:nvSpPr>
          <p:cNvPr id="16" name="Flowchart: Document 3"/>
          <p:cNvSpPr/>
          <p:nvPr/>
        </p:nvSpPr>
        <p:spPr>
          <a:xfrm>
            <a:off x="15" y="5459498"/>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t>مع تحيات</a:t>
            </a:r>
          </a:p>
          <a:p>
            <a:pPr algn="ctr"/>
            <a:r>
              <a:rPr lang="ar-SA" b="1" dirty="0" smtClean="0"/>
              <a:t>قسم مهارات تطوير الذات</a:t>
            </a:r>
          </a:p>
          <a:p>
            <a:pPr algn="ctr"/>
            <a:r>
              <a:rPr lang="ar-SA" b="1" dirty="0" smtClean="0"/>
              <a:t>بعمادة السنة التحضيرية والدراسات المساندة</a:t>
            </a:r>
            <a:endParaRPr lang="ar-SA"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4">
                                            <p:txEl>
                                              <p:pRg st="0" end="0"/>
                                            </p:txEl>
                                          </p:spTgt>
                                        </p:tgtEl>
                                        <p:attrNameLst>
                                          <p:attrName>style.visibility</p:attrName>
                                        </p:attrNameLst>
                                      </p:cBhvr>
                                      <p:to>
                                        <p:strVal val="visible"/>
                                      </p:to>
                                    </p:set>
                                    <p:anim calcmode="discrete" valueType="clr">
                                      <p:cBhvr override="childStyle">
                                        <p:cTn id="7" dur="80"/>
                                        <p:tgtEl>
                                          <p:spTgt spid="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4">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32" presetClass="emph" presetSubtype="0" fill="hold" nodeType="clickEffect">
                                  <p:stCondLst>
                                    <p:cond delay="0"/>
                                  </p:stCondLst>
                                  <p:childTnLst>
                                    <p:animClr clrSpc="rgb" dir="cw">
                                      <p:cBhvr override="childStyle">
                                        <p:cTn id="13" dur="100" fill="hold"/>
                                        <p:tgtEl>
                                          <p:spTgt spid="15"/>
                                        </p:tgtEl>
                                        <p:attrNameLst>
                                          <p:attrName>style.color</p:attrName>
                                        </p:attrNameLst>
                                      </p:cBhvr>
                                      <p:to>
                                        <a:schemeClr val="accent2"/>
                                      </p:to>
                                    </p:animClr>
                                    <p:animClr clrSpc="rgb" dir="cw">
                                      <p:cBhvr>
                                        <p:cTn id="14" dur="100" fill="hold"/>
                                        <p:tgtEl>
                                          <p:spTgt spid="15"/>
                                        </p:tgtEl>
                                        <p:attrNameLst>
                                          <p:attrName>fillcolor</p:attrName>
                                        </p:attrNameLst>
                                      </p:cBhvr>
                                      <p:to>
                                        <a:schemeClr val="accent2"/>
                                      </p:to>
                                    </p:animClr>
                                    <p:set>
                                      <p:cBhvr>
                                        <p:cTn id="15" dur="100" fill="hold"/>
                                        <p:tgtEl>
                                          <p:spTgt spid="15"/>
                                        </p:tgtEl>
                                        <p:attrNameLst>
                                          <p:attrName>fill.type</p:attrName>
                                        </p:attrNameLst>
                                      </p:cBhvr>
                                      <p:to>
                                        <p:strVal val="solid"/>
                                      </p:to>
                                    </p:set>
                                    <p:set>
                                      <p:cBhvr>
                                        <p:cTn id="16" dur="100" fill="hold"/>
                                        <p:tgtEl>
                                          <p:spTgt spid="15"/>
                                        </p:tgtEl>
                                        <p:attrNameLst>
                                          <p:attrName>fill.on</p:attrName>
                                        </p:attrNameLst>
                                      </p:cBhvr>
                                      <p:to>
                                        <p:strVal val="true"/>
                                      </p:to>
                                    </p:set>
                                    <p:animRot by="120000">
                                      <p:cBhvr>
                                        <p:cTn id="17" dur="100" fill="hold">
                                          <p:stCondLst>
                                            <p:cond delay="0"/>
                                          </p:stCondLst>
                                        </p:cTn>
                                        <p:tgtEl>
                                          <p:spTgt spid="15"/>
                                        </p:tgtEl>
                                        <p:attrNameLst>
                                          <p:attrName>r</p:attrName>
                                        </p:attrNameLst>
                                      </p:cBhvr>
                                    </p:animRot>
                                    <p:animRot by="-240000">
                                      <p:cBhvr>
                                        <p:cTn id="18" dur="200" fill="hold">
                                          <p:stCondLst>
                                            <p:cond delay="200"/>
                                          </p:stCondLst>
                                        </p:cTn>
                                        <p:tgtEl>
                                          <p:spTgt spid="15"/>
                                        </p:tgtEl>
                                        <p:attrNameLst>
                                          <p:attrName>r</p:attrName>
                                        </p:attrNameLst>
                                      </p:cBhvr>
                                    </p:animRot>
                                    <p:animRot by="240000">
                                      <p:cBhvr>
                                        <p:cTn id="19" dur="200" fill="hold">
                                          <p:stCondLst>
                                            <p:cond delay="400"/>
                                          </p:stCondLst>
                                        </p:cTn>
                                        <p:tgtEl>
                                          <p:spTgt spid="15"/>
                                        </p:tgtEl>
                                        <p:attrNameLst>
                                          <p:attrName>r</p:attrName>
                                        </p:attrNameLst>
                                      </p:cBhvr>
                                    </p:animRot>
                                    <p:animRot by="-240000">
                                      <p:cBhvr>
                                        <p:cTn id="20" dur="200" fill="hold">
                                          <p:stCondLst>
                                            <p:cond delay="600"/>
                                          </p:stCondLst>
                                        </p:cTn>
                                        <p:tgtEl>
                                          <p:spTgt spid="15"/>
                                        </p:tgtEl>
                                        <p:attrNameLst>
                                          <p:attrName>r</p:attrName>
                                        </p:attrNameLst>
                                      </p:cBhvr>
                                    </p:animRot>
                                    <p:animRot by="120000">
                                      <p:cBhvr>
                                        <p:cTn id="21" dur="200" fill="hold">
                                          <p:stCondLst>
                                            <p:cond delay="800"/>
                                          </p:stCondLst>
                                        </p:cTn>
                                        <p:tgtEl>
                                          <p:spTgt spid="1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أهداف الاتصال الشخصي</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476564" y="1922487"/>
            <a:ext cx="8229600" cy="4479089"/>
          </a:xfrm>
        </p:spPr>
        <p:txBody>
          <a:bodyPr>
            <a:normAutofit lnSpcReduction="10000"/>
          </a:bodyPr>
          <a:lstStyle/>
          <a:p>
            <a:pPr marL="0" lvl="0" indent="0" algn="just">
              <a:buNone/>
            </a:pPr>
            <a:r>
              <a:rPr lang="ar-EG" sz="3600" b="1" u="sng" dirty="0" smtClean="0">
                <a:solidFill>
                  <a:schemeClr val="tx2">
                    <a:lumMod val="60000"/>
                    <a:lumOff val="40000"/>
                  </a:schemeClr>
                </a:solidFill>
              </a:rPr>
              <a:t>أهداف الاتصال الشخصي:</a:t>
            </a:r>
          </a:p>
          <a:p>
            <a:pPr lvl="0" algn="just"/>
            <a:r>
              <a:rPr lang="ar-EG" sz="3600" b="1" dirty="0" smtClean="0">
                <a:solidFill>
                  <a:srgbClr val="FF0000"/>
                </a:solidFill>
              </a:rPr>
              <a:t>التبادل</a:t>
            </a:r>
            <a:r>
              <a:rPr lang="ar-EG" sz="3600" dirty="0"/>
              <a:t>: وهو عملية </a:t>
            </a:r>
            <a:r>
              <a:rPr lang="ar-EG" sz="3600" dirty="0" smtClean="0"/>
              <a:t>تبادل للمعلومات </a:t>
            </a:r>
            <a:r>
              <a:rPr lang="ar-EG" sz="3600" dirty="0"/>
              <a:t>والأفكار والآراء من طرف </a:t>
            </a:r>
            <a:r>
              <a:rPr lang="ar-EG" sz="3600" dirty="0" smtClean="0"/>
              <a:t>لآخر.</a:t>
            </a:r>
            <a:endParaRPr lang="en-US" sz="3600" dirty="0"/>
          </a:p>
          <a:p>
            <a:pPr lvl="0" algn="just"/>
            <a:r>
              <a:rPr lang="ar-EG" sz="3600" b="1" dirty="0">
                <a:solidFill>
                  <a:srgbClr val="FF0000"/>
                </a:solidFill>
              </a:rPr>
              <a:t>التبليغ</a:t>
            </a:r>
            <a:r>
              <a:rPr lang="ar-EG" sz="3600" dirty="0"/>
              <a:t>: ويقصد بها إيصال الرسائل إلى الطرف الآخر سواء كان فردا أم مجموعة لنقل فكرة أو انطباع أو رأي.</a:t>
            </a:r>
            <a:endParaRPr lang="en-US" sz="3600" dirty="0"/>
          </a:p>
          <a:p>
            <a:pPr lvl="0" algn="just"/>
            <a:r>
              <a:rPr lang="ar-EG" sz="3600" b="1" dirty="0">
                <a:solidFill>
                  <a:srgbClr val="FF0000"/>
                </a:solidFill>
              </a:rPr>
              <a:t>التأثير</a:t>
            </a:r>
            <a:r>
              <a:rPr lang="ar-EG" sz="3600" dirty="0"/>
              <a:t>: ويقصد به زيادة عدد الأفراد المؤيدين للفكرة أو الرأي أو تقليل الفجوة بين الطرفين </a:t>
            </a:r>
            <a:r>
              <a:rPr lang="ar-EG" sz="3600" dirty="0" smtClean="0"/>
              <a:t>المتعارضين.</a:t>
            </a:r>
            <a:endParaRPr lang="en-US" sz="2000" dirty="0" smtClean="0">
              <a:solidFill>
                <a:schemeClr val="accent6">
                  <a:lumMod val="50000"/>
                </a:schemeClr>
              </a:solidFill>
            </a:endParaRPr>
          </a:p>
          <a:p>
            <a:pPr algn="just"/>
            <a:endParaRPr lang="ar-EG" dirty="0"/>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9">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9">
                                            <p:txEl>
                                              <p:pRg st="2" end="2"/>
                                            </p:txEl>
                                          </p:spTgt>
                                        </p:tgtEl>
                                        <p:attrNameLst>
                                          <p:attrName>ppt_w</p:attrName>
                                        </p:attrNameLst>
                                      </p:cBhvr>
                                    </p:anim>
                                    <p:anim by="(#ppt_w*0.50)" calcmode="lin" valueType="num">
                                      <p:cBhvr>
                                        <p:cTn id="32" dur="250" decel="50000" autoRev="1" fill="hold">
                                          <p:stCondLst>
                                            <p:cond delay="0"/>
                                          </p:stCondLst>
                                        </p:cTn>
                                        <p:tgtEl>
                                          <p:spTgt spid="9">
                                            <p:txEl>
                                              <p:pRg st="2" end="2"/>
                                            </p:txEl>
                                          </p:spTgt>
                                        </p:tgtEl>
                                        <p:attrNameLst>
                                          <p:attrName>ppt_x</p:attrName>
                                        </p:attrNameLst>
                                      </p:cBhvr>
                                    </p:anim>
                                    <p:anim from="(-#ppt_h/2)" to="(#ppt_y)" calcmode="lin" valueType="num">
                                      <p:cBhvr>
                                        <p:cTn id="33" dur="500" fill="hold">
                                          <p:stCondLst>
                                            <p:cond delay="0"/>
                                          </p:stCondLst>
                                        </p:cTn>
                                        <p:tgtEl>
                                          <p:spTgt spid="9">
                                            <p:txEl>
                                              <p:pRg st="2" end="2"/>
                                            </p:txEl>
                                          </p:spTgt>
                                        </p:tgtEl>
                                        <p:attrNameLst>
                                          <p:attrName>ppt_y</p:attrName>
                                        </p:attrNameLst>
                                      </p:cBhvr>
                                    </p:anim>
                                    <p:animRot by="21600000">
                                      <p:cBhvr>
                                        <p:cTn id="34" dur="500" fill="hold">
                                          <p:stCondLst>
                                            <p:cond delay="0"/>
                                          </p:stCondLst>
                                        </p:cTn>
                                        <p:tgtEl>
                                          <p:spTgt spid="9">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9">
                                            <p:txEl>
                                              <p:pRg st="3" end="3"/>
                                            </p:txEl>
                                          </p:spTgt>
                                        </p:tgtEl>
                                        <p:attrNameLst>
                                          <p:attrName>style.visibility</p:attrName>
                                        </p:attrNameLst>
                                      </p:cBhvr>
                                      <p:to>
                                        <p:strVal val="visible"/>
                                      </p:to>
                                    </p:set>
                                    <p:anim by="(-#ppt_w*2)" calcmode="lin" valueType="num">
                                      <p:cBhvr rctx="PPT">
                                        <p:cTn id="39" dur="250" autoRev="1" fill="hold">
                                          <p:stCondLst>
                                            <p:cond delay="0"/>
                                          </p:stCondLst>
                                        </p:cTn>
                                        <p:tgtEl>
                                          <p:spTgt spid="9">
                                            <p:txEl>
                                              <p:pRg st="3" end="3"/>
                                            </p:txEl>
                                          </p:spTgt>
                                        </p:tgtEl>
                                        <p:attrNameLst>
                                          <p:attrName>ppt_w</p:attrName>
                                        </p:attrNameLst>
                                      </p:cBhvr>
                                    </p:anim>
                                    <p:anim by="(#ppt_w*0.50)" calcmode="lin" valueType="num">
                                      <p:cBhvr>
                                        <p:cTn id="40" dur="250" decel="50000" autoRev="1" fill="hold">
                                          <p:stCondLst>
                                            <p:cond delay="0"/>
                                          </p:stCondLst>
                                        </p:cTn>
                                        <p:tgtEl>
                                          <p:spTgt spid="9">
                                            <p:txEl>
                                              <p:pRg st="3" end="3"/>
                                            </p:txEl>
                                          </p:spTgt>
                                        </p:tgtEl>
                                        <p:attrNameLst>
                                          <p:attrName>ppt_x</p:attrName>
                                        </p:attrNameLst>
                                      </p:cBhvr>
                                    </p:anim>
                                    <p:anim from="(-#ppt_h/2)" to="(#ppt_y)" calcmode="lin" valueType="num">
                                      <p:cBhvr>
                                        <p:cTn id="41" dur="500" fill="hold">
                                          <p:stCondLst>
                                            <p:cond delay="0"/>
                                          </p:stCondLst>
                                        </p:cTn>
                                        <p:tgtEl>
                                          <p:spTgt spid="9">
                                            <p:txEl>
                                              <p:pRg st="3" end="3"/>
                                            </p:txEl>
                                          </p:spTgt>
                                        </p:tgtEl>
                                        <p:attrNameLst>
                                          <p:attrName>ppt_y</p:attrName>
                                        </p:attrNameLst>
                                      </p:cBhvr>
                                    </p:anim>
                                    <p:animRot by="21600000">
                                      <p:cBhvr>
                                        <p:cTn id="42" dur="500" fill="hold">
                                          <p:stCondLst>
                                            <p:cond delay="0"/>
                                          </p:stCondLst>
                                        </p:cTn>
                                        <p:tgtEl>
                                          <p:spTgt spid="9">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     استخدامات الاتصال الشخصي</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41068" y="1700808"/>
            <a:ext cx="8895428" cy="4955466"/>
          </a:xfrm>
        </p:spPr>
        <p:txBody>
          <a:bodyPr>
            <a:normAutofit/>
          </a:bodyPr>
          <a:lstStyle/>
          <a:p>
            <a:pPr marL="0" lvl="0" indent="0" algn="just">
              <a:buNone/>
            </a:pPr>
            <a:r>
              <a:rPr lang="ar-EG" sz="4000" b="1" u="sng" dirty="0" smtClean="0">
                <a:solidFill>
                  <a:srgbClr val="FF0000"/>
                </a:solidFill>
              </a:rPr>
              <a:t>استخدامات الاتصال الشخصي:</a:t>
            </a:r>
          </a:p>
          <a:p>
            <a:pPr marL="0" indent="0" algn="just">
              <a:buNone/>
            </a:pPr>
            <a:r>
              <a:rPr lang="ar-EG" b="1" dirty="0"/>
              <a:t>1-الشعور </a:t>
            </a:r>
            <a:r>
              <a:rPr lang="ar-EG" b="1" dirty="0" smtClean="0"/>
              <a:t>بالمتعة</a:t>
            </a:r>
            <a:r>
              <a:rPr lang="ar-EG" dirty="0" smtClean="0"/>
              <a:t>.                      </a:t>
            </a:r>
            <a:r>
              <a:rPr lang="ar-EG" b="1" dirty="0" smtClean="0"/>
              <a:t>7- تحقيق </a:t>
            </a:r>
            <a:r>
              <a:rPr lang="ar-EG" b="1" dirty="0"/>
              <a:t>الاطمئنان.</a:t>
            </a:r>
          </a:p>
          <a:p>
            <a:pPr marL="0" indent="0" algn="just">
              <a:buNone/>
            </a:pPr>
            <a:r>
              <a:rPr lang="ar-EG" b="1" dirty="0" smtClean="0"/>
              <a:t>2-الشعور </a:t>
            </a:r>
            <a:r>
              <a:rPr lang="ar-EG" b="1" dirty="0"/>
              <a:t>بالسعادة </a:t>
            </a:r>
            <a:r>
              <a:rPr lang="ar-EG" b="1" dirty="0" smtClean="0"/>
              <a:t>الشخصية.         8 -التوافق </a:t>
            </a:r>
            <a:r>
              <a:rPr lang="ar-EG" b="1" dirty="0"/>
              <a:t>الاجتماعي.</a:t>
            </a:r>
          </a:p>
          <a:p>
            <a:pPr marL="0" indent="0" algn="just">
              <a:buNone/>
            </a:pPr>
            <a:r>
              <a:rPr lang="ar-EG" b="1" dirty="0" smtClean="0"/>
              <a:t>3-الشعور بالانتماء</a:t>
            </a:r>
            <a:r>
              <a:rPr lang="ar-EG" dirty="0" smtClean="0"/>
              <a:t>.                     </a:t>
            </a:r>
            <a:r>
              <a:rPr lang="ar-EG" b="1" dirty="0" smtClean="0"/>
              <a:t>9- الألفة </a:t>
            </a:r>
            <a:r>
              <a:rPr lang="ar-EG" b="1" dirty="0"/>
              <a:t>والمحبة.</a:t>
            </a:r>
          </a:p>
          <a:p>
            <a:pPr marL="0" indent="0" algn="just">
              <a:buNone/>
            </a:pPr>
            <a:r>
              <a:rPr lang="ar-EG" b="1" dirty="0" smtClean="0"/>
              <a:t>4-التخفيف </a:t>
            </a:r>
            <a:r>
              <a:rPr lang="ar-EG" b="1" dirty="0"/>
              <a:t>من </a:t>
            </a:r>
            <a:r>
              <a:rPr lang="ar-EG" b="1" dirty="0" smtClean="0"/>
              <a:t>التوتر.                 10- الاستشارات</a:t>
            </a:r>
            <a:r>
              <a:rPr lang="ar-EG" b="1" dirty="0"/>
              <a:t>.</a:t>
            </a:r>
          </a:p>
          <a:p>
            <a:pPr marL="0" indent="0" algn="just">
              <a:buNone/>
            </a:pPr>
            <a:r>
              <a:rPr lang="ar-EG" b="1" dirty="0" smtClean="0"/>
              <a:t>5-الحاجة </a:t>
            </a:r>
            <a:r>
              <a:rPr lang="ar-EG" b="1" dirty="0"/>
              <a:t>للاسترخاء. </a:t>
            </a:r>
            <a:r>
              <a:rPr lang="ar-EG" b="1" dirty="0" smtClean="0"/>
              <a:t>                11-الوقاية </a:t>
            </a:r>
            <a:r>
              <a:rPr lang="ar-EG" b="1" dirty="0"/>
              <a:t>من </a:t>
            </a:r>
            <a:r>
              <a:rPr lang="ar-EG" b="1" dirty="0" smtClean="0"/>
              <a:t>الاضطرابات.</a:t>
            </a:r>
            <a:endParaRPr lang="en-US" dirty="0"/>
          </a:p>
          <a:p>
            <a:pPr marL="0" indent="0" algn="just">
              <a:buNone/>
            </a:pPr>
            <a:r>
              <a:rPr lang="ar-EG" b="1" dirty="0" smtClean="0"/>
              <a:t>6-الشعور بالقوة.</a:t>
            </a: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158671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9">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9">
                                            <p:txEl>
                                              <p:pRg st="2" end="2"/>
                                            </p:txEl>
                                          </p:spTgt>
                                        </p:tgtEl>
                                        <p:attrNameLst>
                                          <p:attrName>ppt_w</p:attrName>
                                        </p:attrNameLst>
                                      </p:cBhvr>
                                    </p:anim>
                                    <p:anim by="(#ppt_w*0.50)" calcmode="lin" valueType="num">
                                      <p:cBhvr>
                                        <p:cTn id="32" dur="250" decel="50000" autoRev="1" fill="hold">
                                          <p:stCondLst>
                                            <p:cond delay="0"/>
                                          </p:stCondLst>
                                        </p:cTn>
                                        <p:tgtEl>
                                          <p:spTgt spid="9">
                                            <p:txEl>
                                              <p:pRg st="2" end="2"/>
                                            </p:txEl>
                                          </p:spTgt>
                                        </p:tgtEl>
                                        <p:attrNameLst>
                                          <p:attrName>ppt_x</p:attrName>
                                        </p:attrNameLst>
                                      </p:cBhvr>
                                    </p:anim>
                                    <p:anim from="(-#ppt_h/2)" to="(#ppt_y)" calcmode="lin" valueType="num">
                                      <p:cBhvr>
                                        <p:cTn id="33" dur="500" fill="hold">
                                          <p:stCondLst>
                                            <p:cond delay="0"/>
                                          </p:stCondLst>
                                        </p:cTn>
                                        <p:tgtEl>
                                          <p:spTgt spid="9">
                                            <p:txEl>
                                              <p:pRg st="2" end="2"/>
                                            </p:txEl>
                                          </p:spTgt>
                                        </p:tgtEl>
                                        <p:attrNameLst>
                                          <p:attrName>ppt_y</p:attrName>
                                        </p:attrNameLst>
                                      </p:cBhvr>
                                    </p:anim>
                                    <p:animRot by="21600000">
                                      <p:cBhvr>
                                        <p:cTn id="34" dur="500" fill="hold">
                                          <p:stCondLst>
                                            <p:cond delay="0"/>
                                          </p:stCondLst>
                                        </p:cTn>
                                        <p:tgtEl>
                                          <p:spTgt spid="9">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9">
                                            <p:txEl>
                                              <p:pRg st="3" end="3"/>
                                            </p:txEl>
                                          </p:spTgt>
                                        </p:tgtEl>
                                        <p:attrNameLst>
                                          <p:attrName>style.visibility</p:attrName>
                                        </p:attrNameLst>
                                      </p:cBhvr>
                                      <p:to>
                                        <p:strVal val="visible"/>
                                      </p:to>
                                    </p:set>
                                    <p:anim by="(-#ppt_w*2)" calcmode="lin" valueType="num">
                                      <p:cBhvr rctx="PPT">
                                        <p:cTn id="39" dur="250" autoRev="1" fill="hold">
                                          <p:stCondLst>
                                            <p:cond delay="0"/>
                                          </p:stCondLst>
                                        </p:cTn>
                                        <p:tgtEl>
                                          <p:spTgt spid="9">
                                            <p:txEl>
                                              <p:pRg st="3" end="3"/>
                                            </p:txEl>
                                          </p:spTgt>
                                        </p:tgtEl>
                                        <p:attrNameLst>
                                          <p:attrName>ppt_w</p:attrName>
                                        </p:attrNameLst>
                                      </p:cBhvr>
                                    </p:anim>
                                    <p:anim by="(#ppt_w*0.50)" calcmode="lin" valueType="num">
                                      <p:cBhvr>
                                        <p:cTn id="40" dur="250" decel="50000" autoRev="1" fill="hold">
                                          <p:stCondLst>
                                            <p:cond delay="0"/>
                                          </p:stCondLst>
                                        </p:cTn>
                                        <p:tgtEl>
                                          <p:spTgt spid="9">
                                            <p:txEl>
                                              <p:pRg st="3" end="3"/>
                                            </p:txEl>
                                          </p:spTgt>
                                        </p:tgtEl>
                                        <p:attrNameLst>
                                          <p:attrName>ppt_x</p:attrName>
                                        </p:attrNameLst>
                                      </p:cBhvr>
                                    </p:anim>
                                    <p:anim from="(-#ppt_h/2)" to="(#ppt_y)" calcmode="lin" valueType="num">
                                      <p:cBhvr>
                                        <p:cTn id="41" dur="500" fill="hold">
                                          <p:stCondLst>
                                            <p:cond delay="0"/>
                                          </p:stCondLst>
                                        </p:cTn>
                                        <p:tgtEl>
                                          <p:spTgt spid="9">
                                            <p:txEl>
                                              <p:pRg st="3" end="3"/>
                                            </p:txEl>
                                          </p:spTgt>
                                        </p:tgtEl>
                                        <p:attrNameLst>
                                          <p:attrName>ppt_y</p:attrName>
                                        </p:attrNameLst>
                                      </p:cBhvr>
                                    </p:anim>
                                    <p:animRot by="21600000">
                                      <p:cBhvr>
                                        <p:cTn id="42" dur="500" fill="hold">
                                          <p:stCondLst>
                                            <p:cond delay="0"/>
                                          </p:stCondLst>
                                        </p:cTn>
                                        <p:tgtEl>
                                          <p:spTgt spid="9">
                                            <p:txEl>
                                              <p:pRg st="3" end="3"/>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nodeType="clickEffect">
                                  <p:stCondLst>
                                    <p:cond delay="0"/>
                                  </p:stCondLst>
                                  <p:iterate type="lt">
                                    <p:tmPct val="10000"/>
                                  </p:iterate>
                                  <p:childTnLst>
                                    <p:set>
                                      <p:cBhvr>
                                        <p:cTn id="46" dur="1" fill="hold">
                                          <p:stCondLst>
                                            <p:cond delay="0"/>
                                          </p:stCondLst>
                                        </p:cTn>
                                        <p:tgtEl>
                                          <p:spTgt spid="9">
                                            <p:txEl>
                                              <p:pRg st="4" end="4"/>
                                            </p:txEl>
                                          </p:spTgt>
                                        </p:tgtEl>
                                        <p:attrNameLst>
                                          <p:attrName>style.visibility</p:attrName>
                                        </p:attrNameLst>
                                      </p:cBhvr>
                                      <p:to>
                                        <p:strVal val="visible"/>
                                      </p:to>
                                    </p:set>
                                    <p:anim by="(-#ppt_w*2)" calcmode="lin" valueType="num">
                                      <p:cBhvr rctx="PPT">
                                        <p:cTn id="47" dur="250" autoRev="1" fill="hold">
                                          <p:stCondLst>
                                            <p:cond delay="0"/>
                                          </p:stCondLst>
                                        </p:cTn>
                                        <p:tgtEl>
                                          <p:spTgt spid="9">
                                            <p:txEl>
                                              <p:pRg st="4" end="4"/>
                                            </p:txEl>
                                          </p:spTgt>
                                        </p:tgtEl>
                                        <p:attrNameLst>
                                          <p:attrName>ppt_w</p:attrName>
                                        </p:attrNameLst>
                                      </p:cBhvr>
                                    </p:anim>
                                    <p:anim by="(#ppt_w*0.50)" calcmode="lin" valueType="num">
                                      <p:cBhvr>
                                        <p:cTn id="48" dur="250" decel="50000" autoRev="1" fill="hold">
                                          <p:stCondLst>
                                            <p:cond delay="0"/>
                                          </p:stCondLst>
                                        </p:cTn>
                                        <p:tgtEl>
                                          <p:spTgt spid="9">
                                            <p:txEl>
                                              <p:pRg st="4" end="4"/>
                                            </p:txEl>
                                          </p:spTgt>
                                        </p:tgtEl>
                                        <p:attrNameLst>
                                          <p:attrName>ppt_x</p:attrName>
                                        </p:attrNameLst>
                                      </p:cBhvr>
                                    </p:anim>
                                    <p:anim from="(-#ppt_h/2)" to="(#ppt_y)" calcmode="lin" valueType="num">
                                      <p:cBhvr>
                                        <p:cTn id="49" dur="500" fill="hold">
                                          <p:stCondLst>
                                            <p:cond delay="0"/>
                                          </p:stCondLst>
                                        </p:cTn>
                                        <p:tgtEl>
                                          <p:spTgt spid="9">
                                            <p:txEl>
                                              <p:pRg st="4" end="4"/>
                                            </p:txEl>
                                          </p:spTgt>
                                        </p:tgtEl>
                                        <p:attrNameLst>
                                          <p:attrName>ppt_y</p:attrName>
                                        </p:attrNameLst>
                                      </p:cBhvr>
                                    </p:anim>
                                    <p:animRot by="21600000">
                                      <p:cBhvr>
                                        <p:cTn id="50" dur="500" fill="hold">
                                          <p:stCondLst>
                                            <p:cond delay="0"/>
                                          </p:stCondLst>
                                        </p:cTn>
                                        <p:tgtEl>
                                          <p:spTgt spid="9">
                                            <p:txEl>
                                              <p:pRg st="4" end="4"/>
                                            </p:txEl>
                                          </p:spTgt>
                                        </p:tgtEl>
                                        <p:attrNameLst>
                                          <p:attrName>r</p:attrName>
                                        </p:attrNameLst>
                                      </p:cBhvr>
                                    </p:animRot>
                                  </p:childTnLst>
                                </p:cTn>
                              </p:par>
                            </p:childTnLst>
                          </p:cTn>
                        </p:par>
                      </p:childTnLst>
                    </p:cTn>
                  </p:par>
                  <p:par>
                    <p:cTn id="51" fill="hold">
                      <p:stCondLst>
                        <p:cond delay="indefinite"/>
                      </p:stCondLst>
                      <p:childTnLst>
                        <p:par>
                          <p:cTn id="52" fill="hold">
                            <p:stCondLst>
                              <p:cond delay="0"/>
                            </p:stCondLst>
                            <p:childTnLst>
                              <p:par>
                                <p:cTn id="53" presetID="56" presetClass="entr" presetSubtype="0" fill="hold" nodeType="clickEffect">
                                  <p:stCondLst>
                                    <p:cond delay="0"/>
                                  </p:stCondLst>
                                  <p:iterate type="lt">
                                    <p:tmPct val="10000"/>
                                  </p:iterate>
                                  <p:childTnLst>
                                    <p:set>
                                      <p:cBhvr>
                                        <p:cTn id="54" dur="1" fill="hold">
                                          <p:stCondLst>
                                            <p:cond delay="0"/>
                                          </p:stCondLst>
                                        </p:cTn>
                                        <p:tgtEl>
                                          <p:spTgt spid="9">
                                            <p:txEl>
                                              <p:pRg st="5" end="5"/>
                                            </p:txEl>
                                          </p:spTgt>
                                        </p:tgtEl>
                                        <p:attrNameLst>
                                          <p:attrName>style.visibility</p:attrName>
                                        </p:attrNameLst>
                                      </p:cBhvr>
                                      <p:to>
                                        <p:strVal val="visible"/>
                                      </p:to>
                                    </p:set>
                                    <p:anim by="(-#ppt_w*2)" calcmode="lin" valueType="num">
                                      <p:cBhvr rctx="PPT">
                                        <p:cTn id="55" dur="250" autoRev="1" fill="hold">
                                          <p:stCondLst>
                                            <p:cond delay="0"/>
                                          </p:stCondLst>
                                        </p:cTn>
                                        <p:tgtEl>
                                          <p:spTgt spid="9">
                                            <p:txEl>
                                              <p:pRg st="5" end="5"/>
                                            </p:txEl>
                                          </p:spTgt>
                                        </p:tgtEl>
                                        <p:attrNameLst>
                                          <p:attrName>ppt_w</p:attrName>
                                        </p:attrNameLst>
                                      </p:cBhvr>
                                    </p:anim>
                                    <p:anim by="(#ppt_w*0.50)" calcmode="lin" valueType="num">
                                      <p:cBhvr>
                                        <p:cTn id="56" dur="250" decel="50000" autoRev="1" fill="hold">
                                          <p:stCondLst>
                                            <p:cond delay="0"/>
                                          </p:stCondLst>
                                        </p:cTn>
                                        <p:tgtEl>
                                          <p:spTgt spid="9">
                                            <p:txEl>
                                              <p:pRg st="5" end="5"/>
                                            </p:txEl>
                                          </p:spTgt>
                                        </p:tgtEl>
                                        <p:attrNameLst>
                                          <p:attrName>ppt_x</p:attrName>
                                        </p:attrNameLst>
                                      </p:cBhvr>
                                    </p:anim>
                                    <p:anim from="(-#ppt_h/2)" to="(#ppt_y)" calcmode="lin" valueType="num">
                                      <p:cBhvr>
                                        <p:cTn id="57" dur="500" fill="hold">
                                          <p:stCondLst>
                                            <p:cond delay="0"/>
                                          </p:stCondLst>
                                        </p:cTn>
                                        <p:tgtEl>
                                          <p:spTgt spid="9">
                                            <p:txEl>
                                              <p:pRg st="5" end="5"/>
                                            </p:txEl>
                                          </p:spTgt>
                                        </p:tgtEl>
                                        <p:attrNameLst>
                                          <p:attrName>ppt_y</p:attrName>
                                        </p:attrNameLst>
                                      </p:cBhvr>
                                    </p:anim>
                                    <p:animRot by="21600000">
                                      <p:cBhvr>
                                        <p:cTn id="58" dur="500" fill="hold">
                                          <p:stCondLst>
                                            <p:cond delay="0"/>
                                          </p:stCondLst>
                                        </p:cTn>
                                        <p:tgtEl>
                                          <p:spTgt spid="9">
                                            <p:txEl>
                                              <p:pRg st="5" end="5"/>
                                            </p:txEl>
                                          </p:spTgt>
                                        </p:tgtEl>
                                        <p:attrNameLst>
                                          <p:attrName>r</p:attrName>
                                        </p:attrNameLst>
                                      </p:cBhvr>
                                    </p:animRot>
                                  </p:childTnLst>
                                </p:cTn>
                              </p:par>
                            </p:childTnLst>
                          </p:cTn>
                        </p:par>
                      </p:childTnLst>
                    </p:cTn>
                  </p:par>
                  <p:par>
                    <p:cTn id="59" fill="hold">
                      <p:stCondLst>
                        <p:cond delay="indefinite"/>
                      </p:stCondLst>
                      <p:childTnLst>
                        <p:par>
                          <p:cTn id="60" fill="hold">
                            <p:stCondLst>
                              <p:cond delay="0"/>
                            </p:stCondLst>
                            <p:childTnLst>
                              <p:par>
                                <p:cTn id="61" presetID="56" presetClass="entr" presetSubtype="0" fill="hold" nodeType="clickEffect">
                                  <p:stCondLst>
                                    <p:cond delay="0"/>
                                  </p:stCondLst>
                                  <p:iterate type="lt">
                                    <p:tmPct val="10000"/>
                                  </p:iterate>
                                  <p:childTnLst>
                                    <p:set>
                                      <p:cBhvr>
                                        <p:cTn id="62" dur="1" fill="hold">
                                          <p:stCondLst>
                                            <p:cond delay="0"/>
                                          </p:stCondLst>
                                        </p:cTn>
                                        <p:tgtEl>
                                          <p:spTgt spid="9">
                                            <p:txEl>
                                              <p:pRg st="6" end="6"/>
                                            </p:txEl>
                                          </p:spTgt>
                                        </p:tgtEl>
                                        <p:attrNameLst>
                                          <p:attrName>style.visibility</p:attrName>
                                        </p:attrNameLst>
                                      </p:cBhvr>
                                      <p:to>
                                        <p:strVal val="visible"/>
                                      </p:to>
                                    </p:set>
                                    <p:anim by="(-#ppt_w*2)" calcmode="lin" valueType="num">
                                      <p:cBhvr rctx="PPT">
                                        <p:cTn id="63" dur="250" autoRev="1" fill="hold">
                                          <p:stCondLst>
                                            <p:cond delay="0"/>
                                          </p:stCondLst>
                                        </p:cTn>
                                        <p:tgtEl>
                                          <p:spTgt spid="9">
                                            <p:txEl>
                                              <p:pRg st="6" end="6"/>
                                            </p:txEl>
                                          </p:spTgt>
                                        </p:tgtEl>
                                        <p:attrNameLst>
                                          <p:attrName>ppt_w</p:attrName>
                                        </p:attrNameLst>
                                      </p:cBhvr>
                                    </p:anim>
                                    <p:anim by="(#ppt_w*0.50)" calcmode="lin" valueType="num">
                                      <p:cBhvr>
                                        <p:cTn id="64" dur="250" decel="50000" autoRev="1" fill="hold">
                                          <p:stCondLst>
                                            <p:cond delay="0"/>
                                          </p:stCondLst>
                                        </p:cTn>
                                        <p:tgtEl>
                                          <p:spTgt spid="9">
                                            <p:txEl>
                                              <p:pRg st="6" end="6"/>
                                            </p:txEl>
                                          </p:spTgt>
                                        </p:tgtEl>
                                        <p:attrNameLst>
                                          <p:attrName>ppt_x</p:attrName>
                                        </p:attrNameLst>
                                      </p:cBhvr>
                                    </p:anim>
                                    <p:anim from="(-#ppt_h/2)" to="(#ppt_y)" calcmode="lin" valueType="num">
                                      <p:cBhvr>
                                        <p:cTn id="65" dur="500" fill="hold">
                                          <p:stCondLst>
                                            <p:cond delay="0"/>
                                          </p:stCondLst>
                                        </p:cTn>
                                        <p:tgtEl>
                                          <p:spTgt spid="9">
                                            <p:txEl>
                                              <p:pRg st="6" end="6"/>
                                            </p:txEl>
                                          </p:spTgt>
                                        </p:tgtEl>
                                        <p:attrNameLst>
                                          <p:attrName>ppt_y</p:attrName>
                                        </p:attrNameLst>
                                      </p:cBhvr>
                                    </p:anim>
                                    <p:animRot by="21600000">
                                      <p:cBhvr>
                                        <p:cTn id="66" dur="500" fill="hold">
                                          <p:stCondLst>
                                            <p:cond delay="0"/>
                                          </p:stCondLst>
                                        </p:cTn>
                                        <p:tgtEl>
                                          <p:spTgt spid="9">
                                            <p:txEl>
                                              <p:pRg st="6" end="6"/>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الاتصال الشخصي</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41068" y="1700808"/>
            <a:ext cx="8391372" cy="4955466"/>
          </a:xfrm>
        </p:spPr>
        <p:txBody>
          <a:bodyPr>
            <a:normAutofit lnSpcReduction="10000"/>
          </a:bodyPr>
          <a:lstStyle/>
          <a:p>
            <a:pPr marL="0" lvl="0" indent="0" algn="just">
              <a:buNone/>
            </a:pPr>
            <a:r>
              <a:rPr lang="ar-EG" sz="4000" b="1" u="sng" dirty="0" smtClean="0">
                <a:solidFill>
                  <a:srgbClr val="FF0000"/>
                </a:solidFill>
              </a:rPr>
              <a:t>طبيعة الانجذاب للآخرين:</a:t>
            </a:r>
          </a:p>
          <a:p>
            <a:pPr marL="0" indent="0" algn="just">
              <a:buNone/>
            </a:pPr>
            <a:r>
              <a:rPr lang="ar-EG" dirty="0" smtClean="0"/>
              <a:t>من </a:t>
            </a:r>
            <a:r>
              <a:rPr lang="ar-EG" dirty="0"/>
              <a:t>الأسباب التي تدفع الشخص للانجذاب إلى الآخرين ما يلي</a:t>
            </a:r>
            <a:r>
              <a:rPr lang="en-US" dirty="0"/>
              <a:t>:</a:t>
            </a:r>
          </a:p>
          <a:p>
            <a:pPr marL="0" indent="0" algn="just">
              <a:buNone/>
            </a:pPr>
            <a:r>
              <a:rPr lang="ar-EG" b="1" dirty="0">
                <a:solidFill>
                  <a:schemeClr val="tx2">
                    <a:lumMod val="60000"/>
                    <a:lumOff val="40000"/>
                  </a:schemeClr>
                </a:solidFill>
              </a:rPr>
              <a:t>1-المظهر </a:t>
            </a:r>
            <a:r>
              <a:rPr lang="ar-EG" b="1" dirty="0" smtClean="0">
                <a:solidFill>
                  <a:schemeClr val="tx2">
                    <a:lumMod val="60000"/>
                    <a:lumOff val="40000"/>
                  </a:schemeClr>
                </a:solidFill>
              </a:rPr>
              <a:t>الخارجي.</a:t>
            </a:r>
          </a:p>
          <a:p>
            <a:pPr marL="0" indent="0" algn="just">
              <a:buNone/>
            </a:pPr>
            <a:r>
              <a:rPr lang="ar-EG" b="1" dirty="0">
                <a:solidFill>
                  <a:srgbClr val="006800"/>
                </a:solidFill>
              </a:rPr>
              <a:t>2-الفائدة </a:t>
            </a:r>
            <a:r>
              <a:rPr lang="ar-EG" b="1" dirty="0" smtClean="0">
                <a:solidFill>
                  <a:srgbClr val="006800"/>
                </a:solidFill>
              </a:rPr>
              <a:t>المتوقعة.</a:t>
            </a:r>
          </a:p>
          <a:p>
            <a:pPr marL="0" indent="0" algn="just">
              <a:buNone/>
            </a:pPr>
            <a:r>
              <a:rPr lang="ar-EG" b="1" dirty="0">
                <a:solidFill>
                  <a:schemeClr val="accent1">
                    <a:lumMod val="75000"/>
                  </a:schemeClr>
                </a:solidFill>
              </a:rPr>
              <a:t>3-الفكر </a:t>
            </a:r>
            <a:r>
              <a:rPr lang="ar-EG" b="1" dirty="0" smtClean="0">
                <a:solidFill>
                  <a:schemeClr val="accent1">
                    <a:lumMod val="75000"/>
                  </a:schemeClr>
                </a:solidFill>
              </a:rPr>
              <a:t>والعقل.</a:t>
            </a:r>
          </a:p>
          <a:p>
            <a:pPr marL="0" indent="0" algn="just">
              <a:buNone/>
            </a:pPr>
            <a:r>
              <a:rPr lang="ar-EG" b="1" dirty="0" smtClean="0">
                <a:solidFill>
                  <a:srgbClr val="C00000"/>
                </a:solidFill>
              </a:rPr>
              <a:t>4-التشابه.</a:t>
            </a:r>
          </a:p>
          <a:p>
            <a:pPr marL="0" indent="0" algn="just">
              <a:buNone/>
            </a:pPr>
            <a:r>
              <a:rPr lang="ar-EG" b="1" dirty="0" smtClean="0">
                <a:solidFill>
                  <a:schemeClr val="tx2">
                    <a:lumMod val="60000"/>
                    <a:lumOff val="40000"/>
                  </a:schemeClr>
                </a:solidFill>
              </a:rPr>
              <a:t>5-الاختلاف.</a:t>
            </a:r>
          </a:p>
          <a:p>
            <a:pPr marL="0" indent="0" algn="just">
              <a:buNone/>
            </a:pPr>
            <a:r>
              <a:rPr lang="ar-EG" b="1" dirty="0" smtClean="0">
                <a:solidFill>
                  <a:srgbClr val="006800"/>
                </a:solidFill>
              </a:rPr>
              <a:t>6-التقارب.</a:t>
            </a:r>
          </a:p>
          <a:p>
            <a:pPr marL="0" indent="0" algn="just">
              <a:buNone/>
            </a:pPr>
            <a:r>
              <a:rPr lang="en-US" b="1" dirty="0">
                <a:solidFill>
                  <a:schemeClr val="accent1">
                    <a:lumMod val="75000"/>
                  </a:schemeClr>
                </a:solidFill>
              </a:rPr>
              <a:t> </a:t>
            </a:r>
            <a:r>
              <a:rPr lang="ar-EG" b="1" dirty="0">
                <a:solidFill>
                  <a:schemeClr val="accent1">
                    <a:lumMod val="75000"/>
                  </a:schemeClr>
                </a:solidFill>
              </a:rPr>
              <a:t>7-المنطق </a:t>
            </a:r>
            <a:r>
              <a:rPr lang="ar-EG" b="1" dirty="0" smtClean="0">
                <a:solidFill>
                  <a:schemeClr val="accent1">
                    <a:lumMod val="75000"/>
                  </a:schemeClr>
                </a:solidFill>
              </a:rPr>
              <a:t>الحسن.</a:t>
            </a: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1026" name="Picture 2" descr="brains-gears-head-concept-communication-2xx5614459"/>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78654" y="2924944"/>
            <a:ext cx="4669409" cy="34683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553818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9">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9">
                                            <p:txEl>
                                              <p:pRg st="2" end="2"/>
                                            </p:txEl>
                                          </p:spTgt>
                                        </p:tgtEl>
                                        <p:attrNameLst>
                                          <p:attrName>ppt_w</p:attrName>
                                        </p:attrNameLst>
                                      </p:cBhvr>
                                    </p:anim>
                                    <p:anim by="(#ppt_w*0.50)" calcmode="lin" valueType="num">
                                      <p:cBhvr>
                                        <p:cTn id="32" dur="250" decel="50000" autoRev="1" fill="hold">
                                          <p:stCondLst>
                                            <p:cond delay="0"/>
                                          </p:stCondLst>
                                        </p:cTn>
                                        <p:tgtEl>
                                          <p:spTgt spid="9">
                                            <p:txEl>
                                              <p:pRg st="2" end="2"/>
                                            </p:txEl>
                                          </p:spTgt>
                                        </p:tgtEl>
                                        <p:attrNameLst>
                                          <p:attrName>ppt_x</p:attrName>
                                        </p:attrNameLst>
                                      </p:cBhvr>
                                    </p:anim>
                                    <p:anim from="(-#ppt_h/2)" to="(#ppt_y)" calcmode="lin" valueType="num">
                                      <p:cBhvr>
                                        <p:cTn id="33" dur="500" fill="hold">
                                          <p:stCondLst>
                                            <p:cond delay="0"/>
                                          </p:stCondLst>
                                        </p:cTn>
                                        <p:tgtEl>
                                          <p:spTgt spid="9">
                                            <p:txEl>
                                              <p:pRg st="2" end="2"/>
                                            </p:txEl>
                                          </p:spTgt>
                                        </p:tgtEl>
                                        <p:attrNameLst>
                                          <p:attrName>ppt_y</p:attrName>
                                        </p:attrNameLst>
                                      </p:cBhvr>
                                    </p:anim>
                                    <p:animRot by="21600000">
                                      <p:cBhvr>
                                        <p:cTn id="34" dur="500" fill="hold">
                                          <p:stCondLst>
                                            <p:cond delay="0"/>
                                          </p:stCondLst>
                                        </p:cTn>
                                        <p:tgtEl>
                                          <p:spTgt spid="9">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9">
                                            <p:txEl>
                                              <p:pRg st="3" end="3"/>
                                            </p:txEl>
                                          </p:spTgt>
                                        </p:tgtEl>
                                        <p:attrNameLst>
                                          <p:attrName>style.visibility</p:attrName>
                                        </p:attrNameLst>
                                      </p:cBhvr>
                                      <p:to>
                                        <p:strVal val="visible"/>
                                      </p:to>
                                    </p:set>
                                    <p:anim by="(-#ppt_w*2)" calcmode="lin" valueType="num">
                                      <p:cBhvr rctx="PPT">
                                        <p:cTn id="39" dur="250" autoRev="1" fill="hold">
                                          <p:stCondLst>
                                            <p:cond delay="0"/>
                                          </p:stCondLst>
                                        </p:cTn>
                                        <p:tgtEl>
                                          <p:spTgt spid="9">
                                            <p:txEl>
                                              <p:pRg st="3" end="3"/>
                                            </p:txEl>
                                          </p:spTgt>
                                        </p:tgtEl>
                                        <p:attrNameLst>
                                          <p:attrName>ppt_w</p:attrName>
                                        </p:attrNameLst>
                                      </p:cBhvr>
                                    </p:anim>
                                    <p:anim by="(#ppt_w*0.50)" calcmode="lin" valueType="num">
                                      <p:cBhvr>
                                        <p:cTn id="40" dur="250" decel="50000" autoRev="1" fill="hold">
                                          <p:stCondLst>
                                            <p:cond delay="0"/>
                                          </p:stCondLst>
                                        </p:cTn>
                                        <p:tgtEl>
                                          <p:spTgt spid="9">
                                            <p:txEl>
                                              <p:pRg st="3" end="3"/>
                                            </p:txEl>
                                          </p:spTgt>
                                        </p:tgtEl>
                                        <p:attrNameLst>
                                          <p:attrName>ppt_x</p:attrName>
                                        </p:attrNameLst>
                                      </p:cBhvr>
                                    </p:anim>
                                    <p:anim from="(-#ppt_h/2)" to="(#ppt_y)" calcmode="lin" valueType="num">
                                      <p:cBhvr>
                                        <p:cTn id="41" dur="500" fill="hold">
                                          <p:stCondLst>
                                            <p:cond delay="0"/>
                                          </p:stCondLst>
                                        </p:cTn>
                                        <p:tgtEl>
                                          <p:spTgt spid="9">
                                            <p:txEl>
                                              <p:pRg st="3" end="3"/>
                                            </p:txEl>
                                          </p:spTgt>
                                        </p:tgtEl>
                                        <p:attrNameLst>
                                          <p:attrName>ppt_y</p:attrName>
                                        </p:attrNameLst>
                                      </p:cBhvr>
                                    </p:anim>
                                    <p:animRot by="21600000">
                                      <p:cBhvr>
                                        <p:cTn id="42" dur="500" fill="hold">
                                          <p:stCondLst>
                                            <p:cond delay="0"/>
                                          </p:stCondLst>
                                        </p:cTn>
                                        <p:tgtEl>
                                          <p:spTgt spid="9">
                                            <p:txEl>
                                              <p:pRg st="3" end="3"/>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nodeType="clickEffect">
                                  <p:stCondLst>
                                    <p:cond delay="0"/>
                                  </p:stCondLst>
                                  <p:iterate type="lt">
                                    <p:tmPct val="10000"/>
                                  </p:iterate>
                                  <p:childTnLst>
                                    <p:set>
                                      <p:cBhvr>
                                        <p:cTn id="46" dur="1" fill="hold">
                                          <p:stCondLst>
                                            <p:cond delay="0"/>
                                          </p:stCondLst>
                                        </p:cTn>
                                        <p:tgtEl>
                                          <p:spTgt spid="9">
                                            <p:txEl>
                                              <p:pRg st="4" end="4"/>
                                            </p:txEl>
                                          </p:spTgt>
                                        </p:tgtEl>
                                        <p:attrNameLst>
                                          <p:attrName>style.visibility</p:attrName>
                                        </p:attrNameLst>
                                      </p:cBhvr>
                                      <p:to>
                                        <p:strVal val="visible"/>
                                      </p:to>
                                    </p:set>
                                    <p:anim by="(-#ppt_w*2)" calcmode="lin" valueType="num">
                                      <p:cBhvr rctx="PPT">
                                        <p:cTn id="47" dur="250" autoRev="1" fill="hold">
                                          <p:stCondLst>
                                            <p:cond delay="0"/>
                                          </p:stCondLst>
                                        </p:cTn>
                                        <p:tgtEl>
                                          <p:spTgt spid="9">
                                            <p:txEl>
                                              <p:pRg st="4" end="4"/>
                                            </p:txEl>
                                          </p:spTgt>
                                        </p:tgtEl>
                                        <p:attrNameLst>
                                          <p:attrName>ppt_w</p:attrName>
                                        </p:attrNameLst>
                                      </p:cBhvr>
                                    </p:anim>
                                    <p:anim by="(#ppt_w*0.50)" calcmode="lin" valueType="num">
                                      <p:cBhvr>
                                        <p:cTn id="48" dur="250" decel="50000" autoRev="1" fill="hold">
                                          <p:stCondLst>
                                            <p:cond delay="0"/>
                                          </p:stCondLst>
                                        </p:cTn>
                                        <p:tgtEl>
                                          <p:spTgt spid="9">
                                            <p:txEl>
                                              <p:pRg st="4" end="4"/>
                                            </p:txEl>
                                          </p:spTgt>
                                        </p:tgtEl>
                                        <p:attrNameLst>
                                          <p:attrName>ppt_x</p:attrName>
                                        </p:attrNameLst>
                                      </p:cBhvr>
                                    </p:anim>
                                    <p:anim from="(-#ppt_h/2)" to="(#ppt_y)" calcmode="lin" valueType="num">
                                      <p:cBhvr>
                                        <p:cTn id="49" dur="500" fill="hold">
                                          <p:stCondLst>
                                            <p:cond delay="0"/>
                                          </p:stCondLst>
                                        </p:cTn>
                                        <p:tgtEl>
                                          <p:spTgt spid="9">
                                            <p:txEl>
                                              <p:pRg st="4" end="4"/>
                                            </p:txEl>
                                          </p:spTgt>
                                        </p:tgtEl>
                                        <p:attrNameLst>
                                          <p:attrName>ppt_y</p:attrName>
                                        </p:attrNameLst>
                                      </p:cBhvr>
                                    </p:anim>
                                    <p:animRot by="21600000">
                                      <p:cBhvr>
                                        <p:cTn id="50" dur="500" fill="hold">
                                          <p:stCondLst>
                                            <p:cond delay="0"/>
                                          </p:stCondLst>
                                        </p:cTn>
                                        <p:tgtEl>
                                          <p:spTgt spid="9">
                                            <p:txEl>
                                              <p:pRg st="4" end="4"/>
                                            </p:txEl>
                                          </p:spTgt>
                                        </p:tgtEl>
                                        <p:attrNameLst>
                                          <p:attrName>r</p:attrName>
                                        </p:attrNameLst>
                                      </p:cBhvr>
                                    </p:animRot>
                                  </p:childTnLst>
                                </p:cTn>
                              </p:par>
                            </p:childTnLst>
                          </p:cTn>
                        </p:par>
                      </p:childTnLst>
                    </p:cTn>
                  </p:par>
                  <p:par>
                    <p:cTn id="51" fill="hold">
                      <p:stCondLst>
                        <p:cond delay="indefinite"/>
                      </p:stCondLst>
                      <p:childTnLst>
                        <p:par>
                          <p:cTn id="52" fill="hold">
                            <p:stCondLst>
                              <p:cond delay="0"/>
                            </p:stCondLst>
                            <p:childTnLst>
                              <p:par>
                                <p:cTn id="53" presetID="56" presetClass="entr" presetSubtype="0" fill="hold" nodeType="clickEffect">
                                  <p:stCondLst>
                                    <p:cond delay="0"/>
                                  </p:stCondLst>
                                  <p:iterate type="lt">
                                    <p:tmPct val="10000"/>
                                  </p:iterate>
                                  <p:childTnLst>
                                    <p:set>
                                      <p:cBhvr>
                                        <p:cTn id="54" dur="1" fill="hold">
                                          <p:stCondLst>
                                            <p:cond delay="0"/>
                                          </p:stCondLst>
                                        </p:cTn>
                                        <p:tgtEl>
                                          <p:spTgt spid="9">
                                            <p:txEl>
                                              <p:pRg st="5" end="5"/>
                                            </p:txEl>
                                          </p:spTgt>
                                        </p:tgtEl>
                                        <p:attrNameLst>
                                          <p:attrName>style.visibility</p:attrName>
                                        </p:attrNameLst>
                                      </p:cBhvr>
                                      <p:to>
                                        <p:strVal val="visible"/>
                                      </p:to>
                                    </p:set>
                                    <p:anim by="(-#ppt_w*2)" calcmode="lin" valueType="num">
                                      <p:cBhvr rctx="PPT">
                                        <p:cTn id="55" dur="250" autoRev="1" fill="hold">
                                          <p:stCondLst>
                                            <p:cond delay="0"/>
                                          </p:stCondLst>
                                        </p:cTn>
                                        <p:tgtEl>
                                          <p:spTgt spid="9">
                                            <p:txEl>
                                              <p:pRg st="5" end="5"/>
                                            </p:txEl>
                                          </p:spTgt>
                                        </p:tgtEl>
                                        <p:attrNameLst>
                                          <p:attrName>ppt_w</p:attrName>
                                        </p:attrNameLst>
                                      </p:cBhvr>
                                    </p:anim>
                                    <p:anim by="(#ppt_w*0.50)" calcmode="lin" valueType="num">
                                      <p:cBhvr>
                                        <p:cTn id="56" dur="250" decel="50000" autoRev="1" fill="hold">
                                          <p:stCondLst>
                                            <p:cond delay="0"/>
                                          </p:stCondLst>
                                        </p:cTn>
                                        <p:tgtEl>
                                          <p:spTgt spid="9">
                                            <p:txEl>
                                              <p:pRg st="5" end="5"/>
                                            </p:txEl>
                                          </p:spTgt>
                                        </p:tgtEl>
                                        <p:attrNameLst>
                                          <p:attrName>ppt_x</p:attrName>
                                        </p:attrNameLst>
                                      </p:cBhvr>
                                    </p:anim>
                                    <p:anim from="(-#ppt_h/2)" to="(#ppt_y)" calcmode="lin" valueType="num">
                                      <p:cBhvr>
                                        <p:cTn id="57" dur="500" fill="hold">
                                          <p:stCondLst>
                                            <p:cond delay="0"/>
                                          </p:stCondLst>
                                        </p:cTn>
                                        <p:tgtEl>
                                          <p:spTgt spid="9">
                                            <p:txEl>
                                              <p:pRg st="5" end="5"/>
                                            </p:txEl>
                                          </p:spTgt>
                                        </p:tgtEl>
                                        <p:attrNameLst>
                                          <p:attrName>ppt_y</p:attrName>
                                        </p:attrNameLst>
                                      </p:cBhvr>
                                    </p:anim>
                                    <p:animRot by="21600000">
                                      <p:cBhvr>
                                        <p:cTn id="58" dur="500" fill="hold">
                                          <p:stCondLst>
                                            <p:cond delay="0"/>
                                          </p:stCondLst>
                                        </p:cTn>
                                        <p:tgtEl>
                                          <p:spTgt spid="9">
                                            <p:txEl>
                                              <p:pRg st="5" end="5"/>
                                            </p:txEl>
                                          </p:spTgt>
                                        </p:tgtEl>
                                        <p:attrNameLst>
                                          <p:attrName>r</p:attrName>
                                        </p:attrNameLst>
                                      </p:cBhvr>
                                    </p:animRot>
                                  </p:childTnLst>
                                </p:cTn>
                              </p:par>
                            </p:childTnLst>
                          </p:cTn>
                        </p:par>
                      </p:childTnLst>
                    </p:cTn>
                  </p:par>
                  <p:par>
                    <p:cTn id="59" fill="hold">
                      <p:stCondLst>
                        <p:cond delay="indefinite"/>
                      </p:stCondLst>
                      <p:childTnLst>
                        <p:par>
                          <p:cTn id="60" fill="hold">
                            <p:stCondLst>
                              <p:cond delay="0"/>
                            </p:stCondLst>
                            <p:childTnLst>
                              <p:par>
                                <p:cTn id="61" presetID="56" presetClass="entr" presetSubtype="0" fill="hold" nodeType="clickEffect">
                                  <p:stCondLst>
                                    <p:cond delay="0"/>
                                  </p:stCondLst>
                                  <p:iterate type="lt">
                                    <p:tmPct val="10000"/>
                                  </p:iterate>
                                  <p:childTnLst>
                                    <p:set>
                                      <p:cBhvr>
                                        <p:cTn id="62" dur="1" fill="hold">
                                          <p:stCondLst>
                                            <p:cond delay="0"/>
                                          </p:stCondLst>
                                        </p:cTn>
                                        <p:tgtEl>
                                          <p:spTgt spid="9">
                                            <p:txEl>
                                              <p:pRg st="6" end="6"/>
                                            </p:txEl>
                                          </p:spTgt>
                                        </p:tgtEl>
                                        <p:attrNameLst>
                                          <p:attrName>style.visibility</p:attrName>
                                        </p:attrNameLst>
                                      </p:cBhvr>
                                      <p:to>
                                        <p:strVal val="visible"/>
                                      </p:to>
                                    </p:set>
                                    <p:anim by="(-#ppt_w*2)" calcmode="lin" valueType="num">
                                      <p:cBhvr rctx="PPT">
                                        <p:cTn id="63" dur="250" autoRev="1" fill="hold">
                                          <p:stCondLst>
                                            <p:cond delay="0"/>
                                          </p:stCondLst>
                                        </p:cTn>
                                        <p:tgtEl>
                                          <p:spTgt spid="9">
                                            <p:txEl>
                                              <p:pRg st="6" end="6"/>
                                            </p:txEl>
                                          </p:spTgt>
                                        </p:tgtEl>
                                        <p:attrNameLst>
                                          <p:attrName>ppt_w</p:attrName>
                                        </p:attrNameLst>
                                      </p:cBhvr>
                                    </p:anim>
                                    <p:anim by="(#ppt_w*0.50)" calcmode="lin" valueType="num">
                                      <p:cBhvr>
                                        <p:cTn id="64" dur="250" decel="50000" autoRev="1" fill="hold">
                                          <p:stCondLst>
                                            <p:cond delay="0"/>
                                          </p:stCondLst>
                                        </p:cTn>
                                        <p:tgtEl>
                                          <p:spTgt spid="9">
                                            <p:txEl>
                                              <p:pRg st="6" end="6"/>
                                            </p:txEl>
                                          </p:spTgt>
                                        </p:tgtEl>
                                        <p:attrNameLst>
                                          <p:attrName>ppt_x</p:attrName>
                                        </p:attrNameLst>
                                      </p:cBhvr>
                                    </p:anim>
                                    <p:anim from="(-#ppt_h/2)" to="(#ppt_y)" calcmode="lin" valueType="num">
                                      <p:cBhvr>
                                        <p:cTn id="65" dur="500" fill="hold">
                                          <p:stCondLst>
                                            <p:cond delay="0"/>
                                          </p:stCondLst>
                                        </p:cTn>
                                        <p:tgtEl>
                                          <p:spTgt spid="9">
                                            <p:txEl>
                                              <p:pRg st="6" end="6"/>
                                            </p:txEl>
                                          </p:spTgt>
                                        </p:tgtEl>
                                        <p:attrNameLst>
                                          <p:attrName>ppt_y</p:attrName>
                                        </p:attrNameLst>
                                      </p:cBhvr>
                                    </p:anim>
                                    <p:animRot by="21600000">
                                      <p:cBhvr>
                                        <p:cTn id="66" dur="500" fill="hold">
                                          <p:stCondLst>
                                            <p:cond delay="0"/>
                                          </p:stCondLst>
                                        </p:cTn>
                                        <p:tgtEl>
                                          <p:spTgt spid="9">
                                            <p:txEl>
                                              <p:pRg st="6" end="6"/>
                                            </p:txEl>
                                          </p:spTgt>
                                        </p:tgtEl>
                                        <p:attrNameLst>
                                          <p:attrName>r</p:attrName>
                                        </p:attrNameLst>
                                      </p:cBhvr>
                                    </p:animRot>
                                  </p:childTnLst>
                                </p:cTn>
                              </p:par>
                            </p:childTnLst>
                          </p:cTn>
                        </p:par>
                      </p:childTnLst>
                    </p:cTn>
                  </p:par>
                  <p:par>
                    <p:cTn id="67" fill="hold">
                      <p:stCondLst>
                        <p:cond delay="indefinite"/>
                      </p:stCondLst>
                      <p:childTnLst>
                        <p:par>
                          <p:cTn id="68" fill="hold">
                            <p:stCondLst>
                              <p:cond delay="0"/>
                            </p:stCondLst>
                            <p:childTnLst>
                              <p:par>
                                <p:cTn id="69" presetID="56" presetClass="entr" presetSubtype="0" fill="hold" nodeType="clickEffect">
                                  <p:stCondLst>
                                    <p:cond delay="0"/>
                                  </p:stCondLst>
                                  <p:iterate type="lt">
                                    <p:tmPct val="10000"/>
                                  </p:iterate>
                                  <p:childTnLst>
                                    <p:set>
                                      <p:cBhvr>
                                        <p:cTn id="70" dur="1" fill="hold">
                                          <p:stCondLst>
                                            <p:cond delay="0"/>
                                          </p:stCondLst>
                                        </p:cTn>
                                        <p:tgtEl>
                                          <p:spTgt spid="9">
                                            <p:txEl>
                                              <p:pRg st="7" end="7"/>
                                            </p:txEl>
                                          </p:spTgt>
                                        </p:tgtEl>
                                        <p:attrNameLst>
                                          <p:attrName>style.visibility</p:attrName>
                                        </p:attrNameLst>
                                      </p:cBhvr>
                                      <p:to>
                                        <p:strVal val="visible"/>
                                      </p:to>
                                    </p:set>
                                    <p:anim by="(-#ppt_w*2)" calcmode="lin" valueType="num">
                                      <p:cBhvr rctx="PPT">
                                        <p:cTn id="71" dur="250" autoRev="1" fill="hold">
                                          <p:stCondLst>
                                            <p:cond delay="0"/>
                                          </p:stCondLst>
                                        </p:cTn>
                                        <p:tgtEl>
                                          <p:spTgt spid="9">
                                            <p:txEl>
                                              <p:pRg st="7" end="7"/>
                                            </p:txEl>
                                          </p:spTgt>
                                        </p:tgtEl>
                                        <p:attrNameLst>
                                          <p:attrName>ppt_w</p:attrName>
                                        </p:attrNameLst>
                                      </p:cBhvr>
                                    </p:anim>
                                    <p:anim by="(#ppt_w*0.50)" calcmode="lin" valueType="num">
                                      <p:cBhvr>
                                        <p:cTn id="72" dur="250" decel="50000" autoRev="1" fill="hold">
                                          <p:stCondLst>
                                            <p:cond delay="0"/>
                                          </p:stCondLst>
                                        </p:cTn>
                                        <p:tgtEl>
                                          <p:spTgt spid="9">
                                            <p:txEl>
                                              <p:pRg st="7" end="7"/>
                                            </p:txEl>
                                          </p:spTgt>
                                        </p:tgtEl>
                                        <p:attrNameLst>
                                          <p:attrName>ppt_x</p:attrName>
                                        </p:attrNameLst>
                                      </p:cBhvr>
                                    </p:anim>
                                    <p:anim from="(-#ppt_h/2)" to="(#ppt_y)" calcmode="lin" valueType="num">
                                      <p:cBhvr>
                                        <p:cTn id="73" dur="500" fill="hold">
                                          <p:stCondLst>
                                            <p:cond delay="0"/>
                                          </p:stCondLst>
                                        </p:cTn>
                                        <p:tgtEl>
                                          <p:spTgt spid="9">
                                            <p:txEl>
                                              <p:pRg st="7" end="7"/>
                                            </p:txEl>
                                          </p:spTgt>
                                        </p:tgtEl>
                                        <p:attrNameLst>
                                          <p:attrName>ppt_y</p:attrName>
                                        </p:attrNameLst>
                                      </p:cBhvr>
                                    </p:anim>
                                    <p:animRot by="21600000">
                                      <p:cBhvr>
                                        <p:cTn id="74" dur="500" fill="hold">
                                          <p:stCondLst>
                                            <p:cond delay="0"/>
                                          </p:stCondLst>
                                        </p:cTn>
                                        <p:tgtEl>
                                          <p:spTgt spid="9">
                                            <p:txEl>
                                              <p:pRg st="7" end="7"/>
                                            </p:txEl>
                                          </p:spTgt>
                                        </p:tgtEl>
                                        <p:attrNameLst>
                                          <p:attrName>r</p:attrName>
                                        </p:attrNameLst>
                                      </p:cBhvr>
                                    </p:animRot>
                                  </p:childTnLst>
                                </p:cTn>
                              </p:par>
                            </p:childTnLst>
                          </p:cTn>
                        </p:par>
                      </p:childTnLst>
                    </p:cTn>
                  </p:par>
                  <p:par>
                    <p:cTn id="75" fill="hold">
                      <p:stCondLst>
                        <p:cond delay="indefinite"/>
                      </p:stCondLst>
                      <p:childTnLst>
                        <p:par>
                          <p:cTn id="76" fill="hold">
                            <p:stCondLst>
                              <p:cond delay="0"/>
                            </p:stCondLst>
                            <p:childTnLst>
                              <p:par>
                                <p:cTn id="77" presetID="56" presetClass="entr" presetSubtype="0" fill="hold" nodeType="clickEffect">
                                  <p:stCondLst>
                                    <p:cond delay="0"/>
                                  </p:stCondLst>
                                  <p:iterate type="lt">
                                    <p:tmPct val="10000"/>
                                  </p:iterate>
                                  <p:childTnLst>
                                    <p:set>
                                      <p:cBhvr>
                                        <p:cTn id="78" dur="1" fill="hold">
                                          <p:stCondLst>
                                            <p:cond delay="0"/>
                                          </p:stCondLst>
                                        </p:cTn>
                                        <p:tgtEl>
                                          <p:spTgt spid="9">
                                            <p:txEl>
                                              <p:pRg st="8" end="8"/>
                                            </p:txEl>
                                          </p:spTgt>
                                        </p:tgtEl>
                                        <p:attrNameLst>
                                          <p:attrName>style.visibility</p:attrName>
                                        </p:attrNameLst>
                                      </p:cBhvr>
                                      <p:to>
                                        <p:strVal val="visible"/>
                                      </p:to>
                                    </p:set>
                                    <p:anim by="(-#ppt_w*2)" calcmode="lin" valueType="num">
                                      <p:cBhvr rctx="PPT">
                                        <p:cTn id="79" dur="250" autoRev="1" fill="hold">
                                          <p:stCondLst>
                                            <p:cond delay="0"/>
                                          </p:stCondLst>
                                        </p:cTn>
                                        <p:tgtEl>
                                          <p:spTgt spid="9">
                                            <p:txEl>
                                              <p:pRg st="8" end="8"/>
                                            </p:txEl>
                                          </p:spTgt>
                                        </p:tgtEl>
                                        <p:attrNameLst>
                                          <p:attrName>ppt_w</p:attrName>
                                        </p:attrNameLst>
                                      </p:cBhvr>
                                    </p:anim>
                                    <p:anim by="(#ppt_w*0.50)" calcmode="lin" valueType="num">
                                      <p:cBhvr>
                                        <p:cTn id="80" dur="250" decel="50000" autoRev="1" fill="hold">
                                          <p:stCondLst>
                                            <p:cond delay="0"/>
                                          </p:stCondLst>
                                        </p:cTn>
                                        <p:tgtEl>
                                          <p:spTgt spid="9">
                                            <p:txEl>
                                              <p:pRg st="8" end="8"/>
                                            </p:txEl>
                                          </p:spTgt>
                                        </p:tgtEl>
                                        <p:attrNameLst>
                                          <p:attrName>ppt_x</p:attrName>
                                        </p:attrNameLst>
                                      </p:cBhvr>
                                    </p:anim>
                                    <p:anim from="(-#ppt_h/2)" to="(#ppt_y)" calcmode="lin" valueType="num">
                                      <p:cBhvr>
                                        <p:cTn id="81" dur="500" fill="hold">
                                          <p:stCondLst>
                                            <p:cond delay="0"/>
                                          </p:stCondLst>
                                        </p:cTn>
                                        <p:tgtEl>
                                          <p:spTgt spid="9">
                                            <p:txEl>
                                              <p:pRg st="8" end="8"/>
                                            </p:txEl>
                                          </p:spTgt>
                                        </p:tgtEl>
                                        <p:attrNameLst>
                                          <p:attrName>ppt_y</p:attrName>
                                        </p:attrNameLst>
                                      </p:cBhvr>
                                    </p:anim>
                                    <p:animRot by="21600000">
                                      <p:cBhvr>
                                        <p:cTn id="82" dur="500" fill="hold">
                                          <p:stCondLst>
                                            <p:cond delay="0"/>
                                          </p:stCondLst>
                                        </p:cTn>
                                        <p:tgtEl>
                                          <p:spTgt spid="9">
                                            <p:txEl>
                                              <p:pRg st="8" end="8"/>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الاتصال الشخصي</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700808"/>
            <a:ext cx="8391372" cy="4955466"/>
          </a:xfrm>
        </p:spPr>
        <p:txBody>
          <a:bodyPr>
            <a:normAutofit/>
          </a:bodyPr>
          <a:lstStyle/>
          <a:p>
            <a:pPr marL="0" lvl="0" indent="0" algn="just">
              <a:buNone/>
            </a:pPr>
            <a:r>
              <a:rPr lang="ar-EG" sz="4000" b="1" u="sng" dirty="0" smtClean="0">
                <a:solidFill>
                  <a:srgbClr val="FF0000"/>
                </a:solidFill>
              </a:rPr>
              <a:t>مراحل تطور العلاقات الشخصية:</a:t>
            </a:r>
          </a:p>
          <a:p>
            <a:pPr marL="0" indent="0">
              <a:buNone/>
            </a:pPr>
            <a:r>
              <a:rPr lang="ar-EG" sz="4000" b="1" dirty="0">
                <a:solidFill>
                  <a:srgbClr val="006800"/>
                </a:solidFill>
              </a:rPr>
              <a:t>1-البداية (</a:t>
            </a:r>
            <a:r>
              <a:rPr lang="en-US" sz="4000" b="1" dirty="0">
                <a:solidFill>
                  <a:srgbClr val="006800"/>
                </a:solidFill>
              </a:rPr>
              <a:t>Initiating</a:t>
            </a:r>
            <a:r>
              <a:rPr lang="ar-EG" sz="4000" b="1" dirty="0">
                <a:solidFill>
                  <a:srgbClr val="006800"/>
                </a:solidFill>
              </a:rPr>
              <a:t>):</a:t>
            </a:r>
            <a:endParaRPr lang="en-US" sz="4000" dirty="0">
              <a:solidFill>
                <a:srgbClr val="006800"/>
              </a:solidFill>
            </a:endParaRPr>
          </a:p>
          <a:p>
            <a:pPr marL="0" indent="0" algn="just">
              <a:buNone/>
            </a:pPr>
            <a:r>
              <a:rPr lang="ar-EG" sz="4000" dirty="0" smtClean="0"/>
              <a:t>وهي </a:t>
            </a:r>
            <a:r>
              <a:rPr lang="ar-EG" sz="4000" dirty="0"/>
              <a:t>المرحلة التي يلتقي فيها الأشخاص للمرة الأولى، ويحدث خلالها التفاعل المبدئي </a:t>
            </a:r>
            <a:r>
              <a:rPr lang="ar-EG" sz="4000" dirty="0" smtClean="0"/>
              <a:t>بينهم.</a:t>
            </a:r>
          </a:p>
          <a:p>
            <a:pPr marL="0" indent="0">
              <a:buNone/>
            </a:pPr>
            <a:r>
              <a:rPr lang="ar-EG" sz="4000" b="1" dirty="0" smtClean="0">
                <a:solidFill>
                  <a:srgbClr val="006800"/>
                </a:solidFill>
              </a:rPr>
              <a:t>2-التجربة </a:t>
            </a:r>
            <a:r>
              <a:rPr lang="ar-EG" sz="4000" b="1" dirty="0">
                <a:solidFill>
                  <a:srgbClr val="006800"/>
                </a:solidFill>
              </a:rPr>
              <a:t>(</a:t>
            </a:r>
            <a:r>
              <a:rPr lang="en-US" sz="4000" b="1" dirty="0">
                <a:solidFill>
                  <a:srgbClr val="006800"/>
                </a:solidFill>
              </a:rPr>
              <a:t>Experimenting</a:t>
            </a:r>
            <a:r>
              <a:rPr lang="ar-EG" sz="4000" b="1" dirty="0" smtClean="0">
                <a:solidFill>
                  <a:srgbClr val="006800"/>
                </a:solidFill>
              </a:rPr>
              <a:t>):</a:t>
            </a:r>
            <a:endParaRPr lang="ar-EG" sz="4000" dirty="0">
              <a:solidFill>
                <a:srgbClr val="006800"/>
              </a:solidFill>
            </a:endParaRPr>
          </a:p>
          <a:p>
            <a:pPr marL="0" indent="0" algn="just">
              <a:buNone/>
            </a:pPr>
            <a:r>
              <a:rPr lang="ar-EG" sz="4000" dirty="0" smtClean="0"/>
              <a:t>يسعى </a:t>
            </a:r>
            <a:r>
              <a:rPr lang="ar-EG" sz="4000" dirty="0"/>
              <a:t>الإنسان في هذه المرحلة إلى التعرف على الشخص المقابل واكتشاف اهتماماته </a:t>
            </a:r>
            <a:r>
              <a:rPr lang="ar-EG" sz="4000" dirty="0" smtClean="0"/>
              <a:t>الخاصة. </a:t>
            </a:r>
            <a:endParaRPr lang="ar-EG" sz="4000" b="1" u="sng" dirty="0" smtClean="0">
              <a:solidFill>
                <a:srgbClr val="FF000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1340295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9">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9">
                                            <p:txEl>
                                              <p:pRg st="2" end="2"/>
                                            </p:txEl>
                                          </p:spTgt>
                                        </p:tgtEl>
                                        <p:attrNameLst>
                                          <p:attrName>ppt_w</p:attrName>
                                        </p:attrNameLst>
                                      </p:cBhvr>
                                    </p:anim>
                                    <p:anim by="(#ppt_w*0.50)" calcmode="lin" valueType="num">
                                      <p:cBhvr>
                                        <p:cTn id="32" dur="250" decel="50000" autoRev="1" fill="hold">
                                          <p:stCondLst>
                                            <p:cond delay="0"/>
                                          </p:stCondLst>
                                        </p:cTn>
                                        <p:tgtEl>
                                          <p:spTgt spid="9">
                                            <p:txEl>
                                              <p:pRg st="2" end="2"/>
                                            </p:txEl>
                                          </p:spTgt>
                                        </p:tgtEl>
                                        <p:attrNameLst>
                                          <p:attrName>ppt_x</p:attrName>
                                        </p:attrNameLst>
                                      </p:cBhvr>
                                    </p:anim>
                                    <p:anim from="(-#ppt_h/2)" to="(#ppt_y)" calcmode="lin" valueType="num">
                                      <p:cBhvr>
                                        <p:cTn id="33" dur="500" fill="hold">
                                          <p:stCondLst>
                                            <p:cond delay="0"/>
                                          </p:stCondLst>
                                        </p:cTn>
                                        <p:tgtEl>
                                          <p:spTgt spid="9">
                                            <p:txEl>
                                              <p:pRg st="2" end="2"/>
                                            </p:txEl>
                                          </p:spTgt>
                                        </p:tgtEl>
                                        <p:attrNameLst>
                                          <p:attrName>ppt_y</p:attrName>
                                        </p:attrNameLst>
                                      </p:cBhvr>
                                    </p:anim>
                                    <p:animRot by="21600000">
                                      <p:cBhvr>
                                        <p:cTn id="34" dur="500" fill="hold">
                                          <p:stCondLst>
                                            <p:cond delay="0"/>
                                          </p:stCondLst>
                                        </p:cTn>
                                        <p:tgtEl>
                                          <p:spTgt spid="9">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9">
                                            <p:txEl>
                                              <p:pRg st="3" end="3"/>
                                            </p:txEl>
                                          </p:spTgt>
                                        </p:tgtEl>
                                        <p:attrNameLst>
                                          <p:attrName>style.visibility</p:attrName>
                                        </p:attrNameLst>
                                      </p:cBhvr>
                                      <p:to>
                                        <p:strVal val="visible"/>
                                      </p:to>
                                    </p:set>
                                    <p:anim by="(-#ppt_w*2)" calcmode="lin" valueType="num">
                                      <p:cBhvr rctx="PPT">
                                        <p:cTn id="39" dur="250" autoRev="1" fill="hold">
                                          <p:stCondLst>
                                            <p:cond delay="0"/>
                                          </p:stCondLst>
                                        </p:cTn>
                                        <p:tgtEl>
                                          <p:spTgt spid="9">
                                            <p:txEl>
                                              <p:pRg st="3" end="3"/>
                                            </p:txEl>
                                          </p:spTgt>
                                        </p:tgtEl>
                                        <p:attrNameLst>
                                          <p:attrName>ppt_w</p:attrName>
                                        </p:attrNameLst>
                                      </p:cBhvr>
                                    </p:anim>
                                    <p:anim by="(#ppt_w*0.50)" calcmode="lin" valueType="num">
                                      <p:cBhvr>
                                        <p:cTn id="40" dur="250" decel="50000" autoRev="1" fill="hold">
                                          <p:stCondLst>
                                            <p:cond delay="0"/>
                                          </p:stCondLst>
                                        </p:cTn>
                                        <p:tgtEl>
                                          <p:spTgt spid="9">
                                            <p:txEl>
                                              <p:pRg st="3" end="3"/>
                                            </p:txEl>
                                          </p:spTgt>
                                        </p:tgtEl>
                                        <p:attrNameLst>
                                          <p:attrName>ppt_x</p:attrName>
                                        </p:attrNameLst>
                                      </p:cBhvr>
                                    </p:anim>
                                    <p:anim from="(-#ppt_h/2)" to="(#ppt_y)" calcmode="lin" valueType="num">
                                      <p:cBhvr>
                                        <p:cTn id="41" dur="500" fill="hold">
                                          <p:stCondLst>
                                            <p:cond delay="0"/>
                                          </p:stCondLst>
                                        </p:cTn>
                                        <p:tgtEl>
                                          <p:spTgt spid="9">
                                            <p:txEl>
                                              <p:pRg st="3" end="3"/>
                                            </p:txEl>
                                          </p:spTgt>
                                        </p:tgtEl>
                                        <p:attrNameLst>
                                          <p:attrName>ppt_y</p:attrName>
                                        </p:attrNameLst>
                                      </p:cBhvr>
                                    </p:anim>
                                    <p:animRot by="21600000">
                                      <p:cBhvr>
                                        <p:cTn id="42" dur="500" fill="hold">
                                          <p:stCondLst>
                                            <p:cond delay="0"/>
                                          </p:stCondLst>
                                        </p:cTn>
                                        <p:tgtEl>
                                          <p:spTgt spid="9">
                                            <p:txEl>
                                              <p:pRg st="3" end="3"/>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nodeType="clickEffect">
                                  <p:stCondLst>
                                    <p:cond delay="0"/>
                                  </p:stCondLst>
                                  <p:iterate type="lt">
                                    <p:tmPct val="10000"/>
                                  </p:iterate>
                                  <p:childTnLst>
                                    <p:set>
                                      <p:cBhvr>
                                        <p:cTn id="46" dur="1" fill="hold">
                                          <p:stCondLst>
                                            <p:cond delay="0"/>
                                          </p:stCondLst>
                                        </p:cTn>
                                        <p:tgtEl>
                                          <p:spTgt spid="9">
                                            <p:txEl>
                                              <p:pRg st="4" end="4"/>
                                            </p:txEl>
                                          </p:spTgt>
                                        </p:tgtEl>
                                        <p:attrNameLst>
                                          <p:attrName>style.visibility</p:attrName>
                                        </p:attrNameLst>
                                      </p:cBhvr>
                                      <p:to>
                                        <p:strVal val="visible"/>
                                      </p:to>
                                    </p:set>
                                    <p:anim by="(-#ppt_w*2)" calcmode="lin" valueType="num">
                                      <p:cBhvr rctx="PPT">
                                        <p:cTn id="47" dur="250" autoRev="1" fill="hold">
                                          <p:stCondLst>
                                            <p:cond delay="0"/>
                                          </p:stCondLst>
                                        </p:cTn>
                                        <p:tgtEl>
                                          <p:spTgt spid="9">
                                            <p:txEl>
                                              <p:pRg st="4" end="4"/>
                                            </p:txEl>
                                          </p:spTgt>
                                        </p:tgtEl>
                                        <p:attrNameLst>
                                          <p:attrName>ppt_w</p:attrName>
                                        </p:attrNameLst>
                                      </p:cBhvr>
                                    </p:anim>
                                    <p:anim by="(#ppt_w*0.50)" calcmode="lin" valueType="num">
                                      <p:cBhvr>
                                        <p:cTn id="48" dur="250" decel="50000" autoRev="1" fill="hold">
                                          <p:stCondLst>
                                            <p:cond delay="0"/>
                                          </p:stCondLst>
                                        </p:cTn>
                                        <p:tgtEl>
                                          <p:spTgt spid="9">
                                            <p:txEl>
                                              <p:pRg st="4" end="4"/>
                                            </p:txEl>
                                          </p:spTgt>
                                        </p:tgtEl>
                                        <p:attrNameLst>
                                          <p:attrName>ppt_x</p:attrName>
                                        </p:attrNameLst>
                                      </p:cBhvr>
                                    </p:anim>
                                    <p:anim from="(-#ppt_h/2)" to="(#ppt_y)" calcmode="lin" valueType="num">
                                      <p:cBhvr>
                                        <p:cTn id="49" dur="500" fill="hold">
                                          <p:stCondLst>
                                            <p:cond delay="0"/>
                                          </p:stCondLst>
                                        </p:cTn>
                                        <p:tgtEl>
                                          <p:spTgt spid="9">
                                            <p:txEl>
                                              <p:pRg st="4" end="4"/>
                                            </p:txEl>
                                          </p:spTgt>
                                        </p:tgtEl>
                                        <p:attrNameLst>
                                          <p:attrName>ppt_y</p:attrName>
                                        </p:attrNameLst>
                                      </p:cBhvr>
                                    </p:anim>
                                    <p:animRot by="21600000">
                                      <p:cBhvr>
                                        <p:cTn id="50" dur="500" fill="hold">
                                          <p:stCondLst>
                                            <p:cond delay="0"/>
                                          </p:stCondLst>
                                        </p:cTn>
                                        <p:tgtEl>
                                          <p:spTgt spid="9">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الاتصال الشخصي</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57092" y="1700808"/>
            <a:ext cx="8391372" cy="4955466"/>
          </a:xfrm>
        </p:spPr>
        <p:txBody>
          <a:bodyPr>
            <a:normAutofit fontScale="92500" lnSpcReduction="10000"/>
          </a:bodyPr>
          <a:lstStyle/>
          <a:p>
            <a:pPr marL="0" lvl="0" indent="0" algn="just">
              <a:buNone/>
            </a:pPr>
            <a:r>
              <a:rPr lang="ar-EG" sz="4000" b="1" u="sng" dirty="0" smtClean="0">
                <a:solidFill>
                  <a:srgbClr val="FF0000"/>
                </a:solidFill>
              </a:rPr>
              <a:t>تابع مراحل تطور العلاقات الشخصية:</a:t>
            </a:r>
          </a:p>
          <a:p>
            <a:pPr marL="0" indent="0">
              <a:buNone/>
            </a:pPr>
            <a:r>
              <a:rPr lang="ar-EG" sz="4000" b="1" dirty="0" smtClean="0">
                <a:solidFill>
                  <a:srgbClr val="006800"/>
                </a:solidFill>
              </a:rPr>
              <a:t>3-التعزيز </a:t>
            </a:r>
            <a:r>
              <a:rPr lang="ar-EG" sz="4000" b="1" dirty="0">
                <a:solidFill>
                  <a:srgbClr val="006800"/>
                </a:solidFill>
              </a:rPr>
              <a:t>/ التكثيف (</a:t>
            </a:r>
            <a:r>
              <a:rPr lang="en-US" sz="4000" b="1" dirty="0">
                <a:solidFill>
                  <a:srgbClr val="006800"/>
                </a:solidFill>
              </a:rPr>
              <a:t>Intensifying</a:t>
            </a:r>
            <a:r>
              <a:rPr lang="ar-EG" sz="4000" b="1" dirty="0">
                <a:solidFill>
                  <a:srgbClr val="006800"/>
                </a:solidFill>
              </a:rPr>
              <a:t>):</a:t>
            </a:r>
            <a:endParaRPr lang="en-US" sz="4000" dirty="0">
              <a:solidFill>
                <a:srgbClr val="006800"/>
              </a:solidFill>
            </a:endParaRPr>
          </a:p>
          <a:p>
            <a:pPr marL="0" indent="0" algn="just">
              <a:buNone/>
            </a:pPr>
            <a:r>
              <a:rPr lang="ar-EG" sz="4000" dirty="0"/>
              <a:t> </a:t>
            </a:r>
            <a:r>
              <a:rPr lang="ar-EG" sz="4000" dirty="0" smtClean="0"/>
              <a:t>  عندما </a:t>
            </a:r>
            <a:r>
              <a:rPr lang="ar-EG" sz="4000" dirty="0"/>
              <a:t>يزداد الارتباط بين شخصين ويصبحان أكثر التزاماً نحو بعضهما البعض تكون هذه العلاقة قد بلغت حد الصداقة الحميمة. </a:t>
            </a:r>
            <a:endParaRPr lang="ar-EG" sz="4000" dirty="0" smtClean="0"/>
          </a:p>
          <a:p>
            <a:pPr marL="0" indent="0">
              <a:buNone/>
            </a:pPr>
            <a:r>
              <a:rPr lang="ar-EG" sz="4000" b="1" dirty="0" smtClean="0">
                <a:solidFill>
                  <a:srgbClr val="006800"/>
                </a:solidFill>
              </a:rPr>
              <a:t>4-التكامل </a:t>
            </a:r>
            <a:r>
              <a:rPr lang="ar-EG" sz="4000" b="1" dirty="0">
                <a:solidFill>
                  <a:srgbClr val="006800"/>
                </a:solidFill>
              </a:rPr>
              <a:t>(</a:t>
            </a:r>
            <a:r>
              <a:rPr lang="en-US" sz="4000" b="1" dirty="0">
                <a:solidFill>
                  <a:srgbClr val="006800"/>
                </a:solidFill>
              </a:rPr>
              <a:t>Integrating</a:t>
            </a:r>
            <a:r>
              <a:rPr lang="ar-EG" sz="4000" b="1" dirty="0">
                <a:solidFill>
                  <a:srgbClr val="006800"/>
                </a:solidFill>
              </a:rPr>
              <a:t>):</a:t>
            </a:r>
            <a:endParaRPr lang="en-US" sz="4000" dirty="0">
              <a:solidFill>
                <a:srgbClr val="006800"/>
              </a:solidFill>
            </a:endParaRPr>
          </a:p>
          <a:p>
            <a:pPr marL="0" indent="0" algn="just">
              <a:buNone/>
            </a:pPr>
            <a:r>
              <a:rPr lang="ar-EG" sz="4000" dirty="0" smtClean="0"/>
              <a:t>يمكن </a:t>
            </a:r>
            <a:r>
              <a:rPr lang="ar-EG" sz="4000" dirty="0"/>
              <a:t>للعلاقة بين اثنين أن تتطور إلى أن تصل إلى مرحلة التكامل بحيث يقومان بدمج أنشطتهما </a:t>
            </a:r>
            <a:r>
              <a:rPr lang="ar-EG" sz="4000" dirty="0" smtClean="0"/>
              <a:t>معاً.</a:t>
            </a:r>
            <a:endParaRPr lang="ar-EG" sz="4000" b="1" u="sng" dirty="0" smtClean="0">
              <a:solidFill>
                <a:srgbClr val="FF000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1587134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9">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9">
                                            <p:txEl>
                                              <p:pRg st="2" end="2"/>
                                            </p:txEl>
                                          </p:spTgt>
                                        </p:tgtEl>
                                        <p:attrNameLst>
                                          <p:attrName>ppt_w</p:attrName>
                                        </p:attrNameLst>
                                      </p:cBhvr>
                                    </p:anim>
                                    <p:anim by="(#ppt_w*0.50)" calcmode="lin" valueType="num">
                                      <p:cBhvr>
                                        <p:cTn id="32" dur="250" decel="50000" autoRev="1" fill="hold">
                                          <p:stCondLst>
                                            <p:cond delay="0"/>
                                          </p:stCondLst>
                                        </p:cTn>
                                        <p:tgtEl>
                                          <p:spTgt spid="9">
                                            <p:txEl>
                                              <p:pRg st="2" end="2"/>
                                            </p:txEl>
                                          </p:spTgt>
                                        </p:tgtEl>
                                        <p:attrNameLst>
                                          <p:attrName>ppt_x</p:attrName>
                                        </p:attrNameLst>
                                      </p:cBhvr>
                                    </p:anim>
                                    <p:anim from="(-#ppt_h/2)" to="(#ppt_y)" calcmode="lin" valueType="num">
                                      <p:cBhvr>
                                        <p:cTn id="33" dur="500" fill="hold">
                                          <p:stCondLst>
                                            <p:cond delay="0"/>
                                          </p:stCondLst>
                                        </p:cTn>
                                        <p:tgtEl>
                                          <p:spTgt spid="9">
                                            <p:txEl>
                                              <p:pRg st="2" end="2"/>
                                            </p:txEl>
                                          </p:spTgt>
                                        </p:tgtEl>
                                        <p:attrNameLst>
                                          <p:attrName>ppt_y</p:attrName>
                                        </p:attrNameLst>
                                      </p:cBhvr>
                                    </p:anim>
                                    <p:animRot by="21600000">
                                      <p:cBhvr>
                                        <p:cTn id="34" dur="500" fill="hold">
                                          <p:stCondLst>
                                            <p:cond delay="0"/>
                                          </p:stCondLst>
                                        </p:cTn>
                                        <p:tgtEl>
                                          <p:spTgt spid="9">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nodeType="clickEffect">
                                  <p:stCondLst>
                                    <p:cond delay="0"/>
                                  </p:stCondLst>
                                  <p:childTnLst>
                                    <p:set>
                                      <p:cBhvr>
                                        <p:cTn id="38" dur="1" fill="hold">
                                          <p:stCondLst>
                                            <p:cond delay="0"/>
                                          </p:stCondLst>
                                        </p:cTn>
                                        <p:tgtEl>
                                          <p:spTgt spid="9">
                                            <p:txEl>
                                              <p:pRg st="3" end="3"/>
                                            </p:txEl>
                                          </p:spTgt>
                                        </p:tgtEl>
                                        <p:attrNameLst>
                                          <p:attrName>style.visibility</p:attrName>
                                        </p:attrNameLst>
                                      </p:cBhvr>
                                      <p:to>
                                        <p:strVal val="visible"/>
                                      </p:to>
                                    </p:set>
                                    <p:animEffect transition="in" filter="barn(inVertical)">
                                      <p:cBhvr>
                                        <p:cTn id="39" dur="500"/>
                                        <p:tgtEl>
                                          <p:spTgt spid="9">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9">
                                            <p:txEl>
                                              <p:pRg st="4" end="4"/>
                                            </p:txEl>
                                          </p:spTgt>
                                        </p:tgtEl>
                                        <p:attrNameLst>
                                          <p:attrName>style.visibility</p:attrName>
                                        </p:attrNameLst>
                                      </p:cBhvr>
                                      <p:to>
                                        <p:strVal val="visible"/>
                                      </p:to>
                                    </p:set>
                                    <p:anim calcmode="lin" valueType="num">
                                      <p:cBhvr additive="base">
                                        <p:cTn id="44"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الاتصال الشخصي</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285084" y="1700808"/>
            <a:ext cx="8391372" cy="4955466"/>
          </a:xfrm>
        </p:spPr>
        <p:txBody>
          <a:bodyPr>
            <a:normAutofit/>
          </a:bodyPr>
          <a:lstStyle/>
          <a:p>
            <a:pPr marL="0" lvl="0" indent="0" algn="just">
              <a:buNone/>
            </a:pPr>
            <a:r>
              <a:rPr lang="ar-EG" sz="4000" b="1" u="sng" dirty="0" smtClean="0">
                <a:solidFill>
                  <a:srgbClr val="FF0000"/>
                </a:solidFill>
              </a:rPr>
              <a:t>تابع مراحل تطور العلاقات الشخصية:</a:t>
            </a:r>
          </a:p>
          <a:p>
            <a:pPr marL="0" indent="0">
              <a:buNone/>
            </a:pPr>
            <a:r>
              <a:rPr lang="ar-EG" sz="4000" b="1" dirty="0">
                <a:solidFill>
                  <a:schemeClr val="tx2">
                    <a:lumMod val="60000"/>
                    <a:lumOff val="40000"/>
                  </a:schemeClr>
                </a:solidFill>
              </a:rPr>
              <a:t>5-الارتباط (</a:t>
            </a:r>
            <a:r>
              <a:rPr lang="en-US" sz="4000" b="1" dirty="0">
                <a:solidFill>
                  <a:schemeClr val="tx2">
                    <a:lumMod val="60000"/>
                    <a:lumOff val="40000"/>
                  </a:schemeClr>
                </a:solidFill>
              </a:rPr>
              <a:t>Bonding</a:t>
            </a:r>
            <a:r>
              <a:rPr lang="ar-EG" sz="4000" b="1" dirty="0">
                <a:solidFill>
                  <a:schemeClr val="tx2">
                    <a:lumMod val="60000"/>
                    <a:lumOff val="40000"/>
                  </a:schemeClr>
                </a:solidFill>
              </a:rPr>
              <a:t>):</a:t>
            </a:r>
            <a:endParaRPr lang="en-US" sz="4000" dirty="0">
              <a:solidFill>
                <a:schemeClr val="tx2">
                  <a:lumMod val="60000"/>
                  <a:lumOff val="40000"/>
                </a:schemeClr>
              </a:solidFill>
            </a:endParaRPr>
          </a:p>
          <a:p>
            <a:pPr marL="0" indent="0" algn="just">
              <a:buNone/>
            </a:pPr>
            <a:r>
              <a:rPr lang="ar-EG" sz="4000" dirty="0" smtClean="0"/>
              <a:t>ويحدث </a:t>
            </a:r>
            <a:r>
              <a:rPr lang="ar-EG" sz="4000" dirty="0"/>
              <a:t>عندما يتعاهد الطرفان على الالتزام بهذه العلاقة مدى </a:t>
            </a:r>
            <a:r>
              <a:rPr lang="ar-EG" sz="4000" dirty="0" smtClean="0"/>
              <a:t>الدهر. </a:t>
            </a:r>
          </a:p>
          <a:p>
            <a:pPr marL="0" indent="0">
              <a:buNone/>
            </a:pPr>
            <a:r>
              <a:rPr lang="ar-EG" sz="4000" b="1" dirty="0">
                <a:solidFill>
                  <a:schemeClr val="tx2">
                    <a:lumMod val="60000"/>
                    <a:lumOff val="40000"/>
                  </a:schemeClr>
                </a:solidFill>
              </a:rPr>
              <a:t>6-الاختلاف (</a:t>
            </a:r>
            <a:r>
              <a:rPr lang="en-US" sz="4000" b="1" dirty="0">
                <a:solidFill>
                  <a:schemeClr val="tx2">
                    <a:lumMod val="60000"/>
                    <a:lumOff val="40000"/>
                  </a:schemeClr>
                </a:solidFill>
              </a:rPr>
              <a:t>Differentiating</a:t>
            </a:r>
            <a:r>
              <a:rPr lang="ar-EG" sz="4000" b="1" dirty="0">
                <a:solidFill>
                  <a:schemeClr val="tx2">
                    <a:lumMod val="60000"/>
                    <a:lumOff val="40000"/>
                  </a:schemeClr>
                </a:solidFill>
              </a:rPr>
              <a:t>):</a:t>
            </a:r>
            <a:endParaRPr lang="en-US" sz="4000" dirty="0">
              <a:solidFill>
                <a:schemeClr val="tx2">
                  <a:lumMod val="60000"/>
                  <a:lumOff val="40000"/>
                </a:schemeClr>
              </a:solidFill>
            </a:endParaRPr>
          </a:p>
          <a:p>
            <a:pPr marL="0" indent="0" algn="just">
              <a:buNone/>
            </a:pPr>
            <a:r>
              <a:rPr lang="en-US" sz="4000" dirty="0"/>
              <a:t> </a:t>
            </a:r>
            <a:r>
              <a:rPr lang="ar-EG" sz="4000" dirty="0" smtClean="0"/>
              <a:t>في </a:t>
            </a:r>
            <a:r>
              <a:rPr lang="ar-EG" sz="4000" dirty="0"/>
              <a:t>لحظة ما من عمر العلاقة الشخصية يدرك الطرفان وجود بعض الاختلاف فيما بينهما.</a:t>
            </a:r>
            <a:endParaRPr lang="ar-EG" sz="4000" b="1" u="sng" dirty="0" smtClean="0">
              <a:solidFill>
                <a:srgbClr val="FF000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p14="http://schemas.microsoft.com/office/powerpoint/2010/main" xmlns="" val="3547589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9">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9">
                                            <p:txEl>
                                              <p:pRg st="2" end="2"/>
                                            </p:txEl>
                                          </p:spTgt>
                                        </p:tgtEl>
                                        <p:attrNameLst>
                                          <p:attrName>ppt_w</p:attrName>
                                        </p:attrNameLst>
                                      </p:cBhvr>
                                    </p:anim>
                                    <p:anim by="(#ppt_w*0.50)" calcmode="lin" valueType="num">
                                      <p:cBhvr>
                                        <p:cTn id="32" dur="250" decel="50000" autoRev="1" fill="hold">
                                          <p:stCondLst>
                                            <p:cond delay="0"/>
                                          </p:stCondLst>
                                        </p:cTn>
                                        <p:tgtEl>
                                          <p:spTgt spid="9">
                                            <p:txEl>
                                              <p:pRg st="2" end="2"/>
                                            </p:txEl>
                                          </p:spTgt>
                                        </p:tgtEl>
                                        <p:attrNameLst>
                                          <p:attrName>ppt_x</p:attrName>
                                        </p:attrNameLst>
                                      </p:cBhvr>
                                    </p:anim>
                                    <p:anim from="(-#ppt_h/2)" to="(#ppt_y)" calcmode="lin" valueType="num">
                                      <p:cBhvr>
                                        <p:cTn id="33" dur="500" fill="hold">
                                          <p:stCondLst>
                                            <p:cond delay="0"/>
                                          </p:stCondLst>
                                        </p:cTn>
                                        <p:tgtEl>
                                          <p:spTgt spid="9">
                                            <p:txEl>
                                              <p:pRg st="2" end="2"/>
                                            </p:txEl>
                                          </p:spTgt>
                                        </p:tgtEl>
                                        <p:attrNameLst>
                                          <p:attrName>ppt_y</p:attrName>
                                        </p:attrNameLst>
                                      </p:cBhvr>
                                    </p:anim>
                                    <p:animRot by="21600000">
                                      <p:cBhvr>
                                        <p:cTn id="34" dur="500" fill="hold">
                                          <p:stCondLst>
                                            <p:cond delay="0"/>
                                          </p:stCondLst>
                                        </p:cTn>
                                        <p:tgtEl>
                                          <p:spTgt spid="9">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9">
                                            <p:txEl>
                                              <p:pRg st="3" end="3"/>
                                            </p:txEl>
                                          </p:spTgt>
                                        </p:tgtEl>
                                        <p:attrNameLst>
                                          <p:attrName>style.visibility</p:attrName>
                                        </p:attrNameLst>
                                      </p:cBhvr>
                                      <p:to>
                                        <p:strVal val="visible"/>
                                      </p:to>
                                    </p:set>
                                    <p:animEffect transition="in" filter="fade">
                                      <p:cBhvr>
                                        <p:cTn id="39" dur="1000"/>
                                        <p:tgtEl>
                                          <p:spTgt spid="9">
                                            <p:txEl>
                                              <p:pRg st="3" end="3"/>
                                            </p:txEl>
                                          </p:spTgt>
                                        </p:tgtEl>
                                      </p:cBhvr>
                                    </p:animEffect>
                                    <p:anim calcmode="lin" valueType="num">
                                      <p:cBhvr>
                                        <p:cTn id="40"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41"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9">
                                            <p:txEl>
                                              <p:pRg st="4" end="4"/>
                                            </p:txEl>
                                          </p:spTgt>
                                        </p:tgtEl>
                                        <p:attrNameLst>
                                          <p:attrName>style.visibility</p:attrName>
                                        </p:attrNameLst>
                                      </p:cBhvr>
                                      <p:to>
                                        <p:strVal val="visible"/>
                                      </p:to>
                                    </p:set>
                                    <p:anim calcmode="lin" valueType="num">
                                      <p:cBhvr additive="base">
                                        <p:cTn id="46"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theme/theme1.xml><?xml version="1.0" encoding="utf-8"?>
<a:theme xmlns:a="http://schemas.openxmlformats.org/drawingml/2006/main" name="الوحدة الأولى">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مستند" ma:contentTypeID="0x010100DE7318CCAF5741468586D67F3E6D1D0C" ma:contentTypeVersion="0" ma:contentTypeDescription="إنشاء مستند جديد." ma:contentTypeScope="" ma:versionID="e7bd36b573ee01252620c1bb348998f7">
  <xsd:schema xmlns:xsd="http://www.w3.org/2001/XMLSchema" xmlns:xs="http://www.w3.org/2001/XMLSchema" xmlns:p="http://schemas.microsoft.com/office/2006/metadata/properties" targetNamespace="http://schemas.microsoft.com/office/2006/metadata/properties" ma:root="true" ma:fieldsID="b8d804356fb0d354094a9f23b7d0afd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2359D6E-6FFF-477D-9844-57BBC69BEDD7}"/>
</file>

<file path=customXml/itemProps2.xml><?xml version="1.0" encoding="utf-8"?>
<ds:datastoreItem xmlns:ds="http://schemas.openxmlformats.org/officeDocument/2006/customXml" ds:itemID="{782E1476-2DA3-4DD8-846D-C249FFBED38C}"/>
</file>

<file path=customXml/itemProps3.xml><?xml version="1.0" encoding="utf-8"?>
<ds:datastoreItem xmlns:ds="http://schemas.openxmlformats.org/officeDocument/2006/customXml" ds:itemID="{F65D4354-9114-4587-8B71-DEBC78BCA6E1}"/>
</file>

<file path=docProps/app.xml><?xml version="1.0" encoding="utf-8"?>
<Properties xmlns="http://schemas.openxmlformats.org/officeDocument/2006/extended-properties" xmlns:vt="http://schemas.openxmlformats.org/officeDocument/2006/docPropsVTypes">
  <Template>الوحدة الأولى</Template>
  <TotalTime>905</TotalTime>
  <Words>1862</Words>
  <Application>Microsoft Office PowerPoint</Application>
  <PresentationFormat>عرض على الشاشة (3:4)‏</PresentationFormat>
  <Paragraphs>295</Paragraphs>
  <Slides>34</Slides>
  <Notes>1</Notes>
  <HiddenSlides>0</HiddenSlides>
  <MMClips>0</MMClips>
  <ScaleCrop>false</ScaleCrop>
  <HeadingPairs>
    <vt:vector size="4" baseType="variant">
      <vt:variant>
        <vt:lpstr>سمة</vt:lpstr>
      </vt:variant>
      <vt:variant>
        <vt:i4>1</vt:i4>
      </vt:variant>
      <vt:variant>
        <vt:lpstr>عناوين الشرائح</vt:lpstr>
      </vt:variant>
      <vt:variant>
        <vt:i4>34</vt:i4>
      </vt:variant>
    </vt:vector>
  </HeadingPairs>
  <TitlesOfParts>
    <vt:vector size="35" baseType="lpstr">
      <vt:lpstr>الوحدة الأولى</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ممارسة الأنشطة اليومية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DR-Hisham</dc:creator>
  <cp:lastModifiedBy>Dr.Hisham</cp:lastModifiedBy>
  <cp:revision>134</cp:revision>
  <dcterms:created xsi:type="dcterms:W3CDTF">2014-09-05T11:22:47Z</dcterms:created>
  <dcterms:modified xsi:type="dcterms:W3CDTF">2014-09-18T10:47:03Z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0x010100DE7318CCAF5741468586D67F3E6D1D0C</vt:lpwstr>
  </property>
</Properties>
</file>