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6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العاشر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التنوع الحيوي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الثاني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%D8%AF%D9%88%D8%B1%D8%A9%20%D8%AD%D9%8A%D8%A7%D8%A9%20%D8%A7%D9%84%D8%B6%D9%81%D8%AF%D8%B9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111064"/>
            <a:ext cx="8532440" cy="6630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3"/>
            <a:ext cx="8784976" cy="309634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SA" sz="2800" b="1" u="sng" dirty="0" smtClean="0">
                <a:latin typeface="Times New Roman" pitchFamily="18" charset="0"/>
                <a:cs typeface="Times New Roman" pitchFamily="18" charset="0"/>
              </a:rPr>
              <a:t>ائفة الزواحف: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يدل اسمها على طريقة الحركة وهي الزحف.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الجلد جاف ولا يوجد أي غدد تحت سطحه وهو مغطى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بحراشف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(مثل التمساح) أو صفائح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عظمية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(مثل السلحفاة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لها أربعة أطراف وقد تغيب الأطراف كما في الثعابين.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الزواحف تتنفس بالرئتين في كل مراحل النمو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حتى الأنواع التي تعيش في الماء.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التمساح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السلحفاة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الثعابين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الحيات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السحالي.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11_162320_01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051720" y="3284983"/>
            <a:ext cx="5400600" cy="3462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376264"/>
          </a:xfrm>
        </p:spPr>
        <p:txBody>
          <a:bodyPr/>
          <a:lstStyle/>
          <a:p>
            <a:pPr lvl="0" algn="just">
              <a:buNone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ج- </a:t>
            </a:r>
            <a:r>
              <a:rPr lang="ar-SA" sz="2800" b="1" u="sng" dirty="0" smtClean="0">
                <a:latin typeface="Times New Roman" pitchFamily="18" charset="0"/>
                <a:cs typeface="Times New Roman" pitchFamily="18" charset="0"/>
              </a:rPr>
              <a:t>طائفة الطيور: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جسمها مغطى بالريش والطرف الخلفي مغطى بالحراشف.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الطرف الأمامي على شكل جناح بينما الطرف الخلفي والمنقار مختلف في الوظيفة والشكل من نوع لأخر.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معظمها قادر على الطيران ما عدا أمثلة قليلة مثل النعام وطائر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البطريق.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b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290" y="2420888"/>
            <a:ext cx="6039078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37626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د- </a:t>
            </a:r>
            <a:r>
              <a:rPr lang="ar-SA" sz="3000" b="1" u="sng" dirty="0" smtClean="0">
                <a:latin typeface="Times New Roman" pitchFamily="18" charset="0"/>
                <a:cs typeface="Times New Roman" pitchFamily="18" charset="0"/>
              </a:rPr>
              <a:t>طائفة الثدييات: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سميت بذلك نظرا لوجود الغدد الثديية عند الإناث لإرضاع الصغار.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الجسم مغطى بالشعر وهي صفة تميزها عن باقي الفقاريات.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يحتوي الجلد على غدد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كثيرة 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(غدد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العرق 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– غدد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دهنية).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في الثدييات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البحرية 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(الدولفين والحوت)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يتحور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 الطرف الأمامي على شكل زعنفة ولا يظهر الطرف الخلفي رغم وجوده بشكل ضامر تحت الجلد.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Mam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67660"/>
            <a:ext cx="5328592" cy="4373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ar-EG" sz="2400" b="1" dirty="0"/>
              <a:t>ضع علامة صح (</a:t>
            </a:r>
            <a:r>
              <a:rPr lang="en-US" sz="2400" b="1" dirty="0">
                <a:sym typeface="Wingdings"/>
              </a:rPr>
              <a:t></a:t>
            </a:r>
            <a:r>
              <a:rPr lang="ar-EG" sz="2400" b="1" dirty="0"/>
              <a:t>) أمام العبارة الصحيحة وعلامة خطأ (</a:t>
            </a:r>
            <a:r>
              <a:rPr lang="en-US" sz="2400" b="1" dirty="0"/>
              <a:t>x</a:t>
            </a:r>
            <a:r>
              <a:rPr lang="ar-EG" sz="2400" b="1" dirty="0"/>
              <a:t>) أمام العبارة الخاطئة </a:t>
            </a:r>
            <a:r>
              <a:rPr lang="ar-EG" sz="2400" b="1" u="sng" dirty="0"/>
              <a:t>مع تصحيح الخطأ</a:t>
            </a:r>
            <a:r>
              <a:rPr lang="ar-EG" sz="2400" b="1" dirty="0" smtClean="0"/>
              <a:t>:</a:t>
            </a:r>
            <a:endParaRPr lang="ar-SA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998482"/>
              </p:ext>
            </p:extLst>
          </p:nvPr>
        </p:nvGraphicFramePr>
        <p:xfrm>
          <a:off x="323529" y="908721"/>
          <a:ext cx="8640959" cy="5616627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92447"/>
                <a:gridCol w="7529735"/>
                <a:gridCol w="718777"/>
              </a:tblGrid>
              <a:tr h="34636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م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23011" marR="23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العبارة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23011" marR="23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/>
                          <a:ea typeface="Times New Roman"/>
                          <a:cs typeface="+mj-cs"/>
                        </a:rPr>
                        <a:t>العلامة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23011" marR="23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ينتمي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قنديل البحر إلى شعبة الإسفنجيات.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 u="none" strike="noStrike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يعتبر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الحوت من الفقاريات.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يعتبر الحوت والدولفين من الثدييات.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يعتبر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سمك </a:t>
                      </a:r>
                      <a:r>
                        <a:rPr lang="ar-SA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الهامور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من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الأسماك العظمية</a:t>
                      </a:r>
                      <a:r>
                        <a:rPr lang="ar-SA" sz="20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ينتمي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نجم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البحر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إلى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شعبة اللاسعات.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ينتمي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التمساح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إلى طائفة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البرمائيات.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ينتمي </a:t>
                      </a:r>
                      <a:r>
                        <a:rPr lang="ar-S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الخفاش </a:t>
                      </a: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إلى طائفة الطيور.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7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تتنفس الزواحف في بداية حياتها بواسطة الخياشيم ثم بواسطة الرئتين عند البلوغ.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كل أنواع الديدان تنتمي لمجموعة اللافقاريات.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EG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العناكب والعقارب كلها لها ستة أرجل.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يطلق اسم ابو </a:t>
                      </a:r>
                      <a:r>
                        <a:rPr lang="ar-EG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ذنيبة</a:t>
                      </a:r>
                      <a:r>
                        <a:rPr lang="ar-EG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على 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يرقات</a:t>
                      </a:r>
                      <a:r>
                        <a:rPr lang="ar-EG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ar-EG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الضف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ا</a:t>
                      </a:r>
                      <a:r>
                        <a:rPr lang="ar-EG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دع</a:t>
                      </a:r>
                      <a:r>
                        <a:rPr lang="ar-EG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ينتمي العقرب لطائفة القشريات.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تنتمي الحشرات والعناكب والعقارب لنفس الشعبة في مملكة الحيوان.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ينتمي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الحبار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ar-SA" sz="20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والاخطبوط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إلى شعبة اللاسعات.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5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تنتمي الثعابين إلى مجموعة ذوات الأربع بالرغم من عدم وجود أطراف ظاهرة بها.</a:t>
                      </a:r>
                      <a:endParaRPr lang="en-US" sz="2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11" marR="23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662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ar-EG" b="1" u="sng" dirty="0" err="1" smtClean="0"/>
              <a:t>إختر</a:t>
            </a:r>
            <a:r>
              <a:rPr lang="ar-EG" b="1" u="sng" dirty="0" smtClean="0"/>
              <a:t> الإجابة الصحيحة مما بين القوسين: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92696"/>
            <a:ext cx="8964488" cy="55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lvl="0" indent="-3413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1313" algn="r"/>
              </a:tabLst>
            </a:pPr>
            <a:r>
              <a:rPr lang="ar-S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تعتبر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أسماك القرش من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الأسماك (الغضروفية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العظمية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الرئوية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ar-SA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1313" lvl="0" indent="-3413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1313" algn="r"/>
              </a:tabLst>
            </a:pPr>
            <a:r>
              <a:rPr lang="ar-S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تنتمي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الدودة الشريطية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لشعبة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(الديدان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الإسطوانية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الديدان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الحلقية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الديدان المفلطحة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tabLst>
                <a:tab pos="341313" algn="r"/>
              </a:tabLst>
            </a:pPr>
            <a:r>
              <a:rPr lang="ar-S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تنتمي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دودة الأرض إلى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شعبة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(الديدان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الإسطوانية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الديدان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الحلقية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الديدان المفلطحة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الحشرات كلها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لها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أرجل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8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أرجل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أرجل عديدة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تنتمي الحشرات كلها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لشعبة (اللاسعات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شوكيات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الجلد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مفصليات الأرجل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ينتمي الجمبري وسرطان البحر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لشعبة (اللاسعات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شوكيات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الجلد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مفصليات الأرجل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ينتمي الجمبري وسرطان البحر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لطائفة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(العناكب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والعقارب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القشريات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الحشرات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ينتمي الضفدع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لطائفة (البرمائيات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الزواحف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شوكيات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الجلد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341313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41313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يعتبر الحوت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(الأسماك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العظمية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الأسماك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الغضروفية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الثدييات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330200" algn="r"/>
              </a:tabLs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ينتمي الصقر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لطائفة (الطيور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الثدييات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الزواحف</a:t>
            </a:r>
            <a:r>
              <a:rPr kumimoji="0" lang="ar-SA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lang="ar-SA" b="1" u="sng" dirty="0" smtClean="0"/>
              <a:t>تصنيف مملكة الحيوان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marL="231775" indent="-231775" algn="just"/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يمكن تقسيم 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الحيوانات إلي مجموعتين كبيرتين هما الفقاريات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(Vertebrates) 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التي تمتلك عمود فقري وجمجمة واللافقاريات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(Invertebrates) 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 وهي الكائنات التي ليس لها عمود فقري أو جمجمة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ctr">
              <a:buNone/>
            </a:pPr>
            <a:r>
              <a:rPr lang="ar-EG" sz="5100" b="1" u="sng" dirty="0" smtClean="0">
                <a:latin typeface="Times New Roman" pitchFamily="18" charset="0"/>
                <a:cs typeface="Times New Roman" pitchFamily="18" charset="0"/>
              </a:rPr>
              <a:t>أولا</a:t>
            </a:r>
            <a:r>
              <a:rPr lang="ar-SA" sz="5100" b="1" u="sng" dirty="0" smtClean="0"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EG" sz="5100" b="1" u="sng" dirty="0" smtClean="0">
                <a:latin typeface="Times New Roman" pitchFamily="18" charset="0"/>
                <a:cs typeface="Times New Roman" pitchFamily="18" charset="0"/>
              </a:rPr>
              <a:t>: مجموعة اللافقاريات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يتبع هذه المجموعة ثمانية شعب هي: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buFont typeface="+mj-lt"/>
              <a:buAutoNum type="arabicPeriod"/>
            </a:pPr>
            <a:r>
              <a:rPr lang="ar-EG" sz="4500" b="1" u="sng" dirty="0" smtClean="0">
                <a:latin typeface="Times New Roman" pitchFamily="18" charset="0"/>
                <a:cs typeface="Times New Roman" pitchFamily="18" charset="0"/>
              </a:rPr>
              <a:t>شعبة </a:t>
            </a:r>
            <a:r>
              <a:rPr lang="ar-EG" sz="4500" b="1" u="sng" dirty="0" err="1" smtClean="0">
                <a:latin typeface="Times New Roman" pitchFamily="18" charset="0"/>
                <a:cs typeface="Times New Roman" pitchFamily="18" charset="0"/>
              </a:rPr>
              <a:t>الإسفنجيات</a:t>
            </a:r>
            <a:r>
              <a:rPr lang="ar-EG" sz="4500" b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يعتبر الإسفنج حيوان لأنه يتغذى ويتنفس ويتكاثر مثله مثل باقي الحيوانات ولا يقوم بعملية البناء الضوئي وليس </a:t>
            </a:r>
            <a:r>
              <a:rPr lang="ar-EG" sz="3800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 كلوروفيل لذا لا يمكن اعتباره </a:t>
            </a:r>
            <a:r>
              <a:rPr lang="ar-EG" sz="3800" dirty="0" err="1" smtClean="0">
                <a:latin typeface="Times New Roman" pitchFamily="18" charset="0"/>
                <a:cs typeface="Times New Roman" pitchFamily="18" charset="0"/>
              </a:rPr>
              <a:t>كنبات.</a:t>
            </a:r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buFont typeface="+mj-lt"/>
              <a:buAutoNum type="arabicPeriod" startAt="2"/>
            </a:pPr>
            <a:r>
              <a:rPr lang="ar-EG" sz="4600" b="1" u="sng" dirty="0" smtClean="0">
                <a:latin typeface="Times New Roman" pitchFamily="18" charset="0"/>
                <a:cs typeface="Times New Roman" pitchFamily="18" charset="0"/>
              </a:rPr>
              <a:t>شعبة اللاسعات</a:t>
            </a:r>
            <a:r>
              <a:rPr lang="ar-EG" sz="4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سطح الجسم مغطى بخلايا لاسعة للدفاع عن النفس أو </a:t>
            </a:r>
            <a:r>
              <a:rPr lang="ar-EG" sz="3800" dirty="0" err="1" smtClean="0">
                <a:latin typeface="Times New Roman" pitchFamily="18" charset="0"/>
                <a:cs typeface="Times New Roman" pitchFamily="18" charset="0"/>
              </a:rPr>
              <a:t>لإصطياد</a:t>
            </a:r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 الفرائس.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algn="just"/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مثال: قنديل البحر والشعاب </a:t>
            </a:r>
            <a:r>
              <a:rPr lang="ar-EG" sz="3800" dirty="0" err="1" smtClean="0">
                <a:latin typeface="Times New Roman" pitchFamily="18" charset="0"/>
                <a:cs typeface="Times New Roman" pitchFamily="18" charset="0"/>
              </a:rPr>
              <a:t>المرجانية.</a:t>
            </a:r>
            <a:r>
              <a:rPr lang="ar-EG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3075" name="Picture 3" descr="E:\Wael Documents\AA محاضرات\التنوع الحيوي\صور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18" y="5085184"/>
            <a:ext cx="3168352" cy="1728193"/>
          </a:xfrm>
          <a:prstGeom prst="rect">
            <a:avLst/>
          </a:prstGeom>
          <a:noFill/>
        </p:spPr>
      </p:pic>
      <p:pic>
        <p:nvPicPr>
          <p:cNvPr id="3076" name="Picture 4" descr="E:\Wael Documents\AA محاضرات\التنوع الحيوي\صور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5400600"/>
            <a:ext cx="2123024" cy="1412776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1403201" cy="1266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lang="ar-SA" b="1" u="sng" dirty="0" smtClean="0"/>
              <a:t>تصنيف مملكة الحيوان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764704"/>
            <a:ext cx="5040560" cy="5904656"/>
          </a:xfrm>
        </p:spPr>
        <p:txBody>
          <a:bodyPr>
            <a:normAutofit lnSpcReduction="10000"/>
          </a:bodyPr>
          <a:lstStyle/>
          <a:p>
            <a:pPr marL="341313" lvl="0" indent="-341313" algn="just">
              <a:buFont typeface="+mj-lt"/>
              <a:buAutoNum type="arabicPeriod" startAt="3"/>
            </a:pPr>
            <a:r>
              <a:rPr lang="ar-EG" sz="2800" b="1" u="sng" dirty="0" smtClean="0">
                <a:latin typeface="Times New Roman" pitchFamily="18" charset="0"/>
                <a:cs typeface="Times New Roman" pitchFamily="18" charset="0"/>
              </a:rPr>
              <a:t>شعبة الديدان </a:t>
            </a:r>
            <a:r>
              <a:rPr lang="ar-EG" sz="2800" b="1" u="sng" dirty="0" err="1" smtClean="0">
                <a:latin typeface="Times New Roman" pitchFamily="18" charset="0"/>
                <a:cs typeface="Times New Roman" pitchFamily="18" charset="0"/>
              </a:rPr>
              <a:t>المفلطحة </a:t>
            </a:r>
            <a:r>
              <a:rPr lang="ar-EG" sz="2800" b="1" u="sng" dirty="0" smtClean="0">
                <a:latin typeface="Times New Roman" pitchFamily="18" charset="0"/>
                <a:cs typeface="Times New Roman" pitchFamily="18" charset="0"/>
              </a:rPr>
              <a:t>(المسطحة</a:t>
            </a:r>
            <a:r>
              <a:rPr lang="ar-EG" sz="2800" b="1" u="sng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lvl="0" indent="-231775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ذات جسم دودي مفلطح ومعظمها طفيلي يسبب الأمراض.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lvl="0" indent="-231775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مثال: الدودة الشريطية ودودة البلهارسيا.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>
              <a:buFont typeface="+mj-lt"/>
              <a:buAutoNum type="arabicPeriod" startAt="4"/>
            </a:pPr>
            <a:r>
              <a:rPr lang="ar-EG" sz="2800" b="1" u="sng" dirty="0" smtClean="0">
                <a:latin typeface="Times New Roman" pitchFamily="18" charset="0"/>
                <a:cs typeface="Times New Roman" pitchFamily="18" charset="0"/>
              </a:rPr>
              <a:t>شعبة الديدان </a:t>
            </a:r>
            <a:r>
              <a:rPr lang="ar-EG" sz="2800" b="1" u="sng" dirty="0" err="1" smtClean="0">
                <a:latin typeface="Times New Roman" pitchFamily="18" charset="0"/>
                <a:cs typeface="Times New Roman" pitchFamily="18" charset="0"/>
              </a:rPr>
              <a:t>الإسطوانية: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lvl="0" indent="-231775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ذات جسم دودي 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إسطواني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 ومعظمها طفيلي يسبب الأمراض.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lvl="0" indent="-231775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دودة 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الأسكارس.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>
              <a:buFont typeface="+mj-lt"/>
              <a:buAutoNum type="arabicPeriod" startAt="5"/>
            </a:pPr>
            <a:r>
              <a:rPr lang="ar-EG" sz="2800" b="1" u="sng" dirty="0" smtClean="0">
                <a:latin typeface="Times New Roman" pitchFamily="18" charset="0"/>
                <a:cs typeface="Times New Roman" pitchFamily="18" charset="0"/>
              </a:rPr>
              <a:t>شعبة الديدان الحلقية: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lvl="0" indent="-287338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ذات جسم دودي مقسم على شكل حلقات.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lvl="0" indent="-287338"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مثال: دودة الأرض.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05557-Earthworm-white-background"/>
          <p:cNvPicPr>
            <a:picLocks noChangeAspect="1" noChangeArrowheads="1"/>
          </p:cNvPicPr>
          <p:nvPr/>
        </p:nvPicPr>
        <p:blipFill>
          <a:blip r:embed="rId2" cstate="print"/>
          <a:srcRect r="3264" b="4851"/>
          <a:stretch>
            <a:fillRect/>
          </a:stretch>
        </p:blipFill>
        <p:spPr bwMode="auto">
          <a:xfrm>
            <a:off x="395536" y="5157192"/>
            <a:ext cx="3190875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E:\Wael Documents\AA محاضرات\التنوع الحيوي\Exams\عملي تنوع حيوي\تنوع حيوي - صور\oaks_tapeworm03_2061.jpg"/>
          <p:cNvPicPr>
            <a:picLocks noChangeAspect="1" noChangeArrowheads="1"/>
          </p:cNvPicPr>
          <p:nvPr/>
        </p:nvPicPr>
        <p:blipFill>
          <a:blip r:embed="rId3" cstate="print"/>
          <a:srcRect l="23400" r="5201" b="4641"/>
          <a:stretch>
            <a:fillRect/>
          </a:stretch>
        </p:blipFill>
        <p:spPr bwMode="auto">
          <a:xfrm>
            <a:off x="395536" y="764704"/>
            <a:ext cx="3168352" cy="2154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E:\Wael Documents\AA محاضرات\التنوع الحيوي\صور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3168352" cy="2008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lang="ar-SA" b="1" u="sng" dirty="0" smtClean="0"/>
              <a:t>تصنيف مملكة الحيوان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764704"/>
            <a:ext cx="5760640" cy="5904656"/>
          </a:xfrm>
        </p:spPr>
        <p:txBody>
          <a:bodyPr>
            <a:normAutofit fontScale="92500" lnSpcReduction="10000"/>
          </a:bodyPr>
          <a:lstStyle/>
          <a:p>
            <a:pPr marL="341313" lvl="0" indent="-341313" algn="just">
              <a:buFont typeface="+mj-lt"/>
              <a:buAutoNum type="arabicPeriod" startAt="6"/>
            </a:pP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شعبة مفصليات الأرجل: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تتميز بوجود أرجل مقسمة إلى قطع متصلة بمفاصل فيما بينها.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تنقسم إلى ثلاث طوائف هي: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0" algn="just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أ-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طائفة الحشرات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: ولها ستة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أرجل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(ثلاثة أزواج من الأرجل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0700" lvl="0" algn="just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ب-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طائفة العناكب والعقارب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: ولها ثمانية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أرجل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(أربعة أزواج من الأرجل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341313" algn="just">
              <a:buNone/>
            </a:pPr>
            <a:r>
              <a:rPr lang="ar-SA" sz="2400" b="1" dirty="0" err="1" smtClean="0">
                <a:latin typeface="Times New Roman" pitchFamily="18" charset="0"/>
                <a:cs typeface="Times New Roman" pitchFamily="18" charset="0"/>
              </a:rPr>
              <a:t>ج-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طائفة القشريات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: ولها عدد أكبر من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الأرجل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(مثل الجمبري وسرطان البحر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>
              <a:buFont typeface="+mj-lt"/>
              <a:buAutoNum type="arabicPeriod" startAt="7"/>
            </a:pP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شعبة الرخويات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ذات جسم رخو محاط بصدفة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لحمايته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(مثل القواقع) أو غير محاط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بصدفة 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(مثل 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الحبار</a:t>
            </a:r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 والإخطبوط</a:t>
            </a:r>
            <a:r>
              <a:rPr lang="ar-EG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>
              <a:buFont typeface="+mj-lt"/>
              <a:buAutoNum type="arabicPeriod" startAt="8"/>
            </a:pP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شعبة </a:t>
            </a:r>
            <a:r>
              <a:rPr lang="ar-EG" sz="2400" b="1" u="sng" dirty="0" err="1" smtClean="0">
                <a:latin typeface="Times New Roman" pitchFamily="18" charset="0"/>
                <a:cs typeface="Times New Roman" pitchFamily="18" charset="0"/>
              </a:rPr>
              <a:t>شوكيات</a:t>
            </a:r>
            <a:r>
              <a:rPr lang="ar-EG" sz="2400" b="1" u="sng" dirty="0" smtClean="0">
                <a:latin typeface="Times New Roman" pitchFamily="18" charset="0"/>
                <a:cs typeface="Times New Roman" pitchFamily="18" charset="0"/>
              </a:rPr>
              <a:t> الجلد</a:t>
            </a:r>
            <a:r>
              <a:rPr lang="ar-EG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ذات جسم صلب وخشن مغطى بالأشواك.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9113" lvl="0" indent="-231775" algn="just"/>
            <a:r>
              <a:rPr lang="ar-EG" sz="2400" dirty="0" smtClean="0">
                <a:latin typeface="Times New Roman" pitchFamily="18" charset="0"/>
                <a:cs typeface="Times New Roman" pitchFamily="18" charset="0"/>
              </a:rPr>
              <a:t>مثال: نجم البحر.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7527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Wael Documents\AA محاضرات\التنوع الحيوي\Exams\عملي تنوع حيوي\تنوع حيوي - صور\Centruroides_suffusu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61123"/>
            <a:ext cx="2736304" cy="1499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large_12380393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8090"/>
            <a:ext cx="27527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E:\Wael Documents\AA محاضرات\التنوع الحيوي\Exams\عملي تنوع حيوي\تنوع حيوي - صور\tusp65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45224"/>
            <a:ext cx="1512168" cy="1340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7504" y="404664"/>
            <a:ext cx="8947912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ثانيا: مجموعة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الفقاريات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(شعبة الحبليات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1"/>
            <a:ext cx="8856984" cy="2160240"/>
          </a:xfrm>
        </p:spPr>
        <p:txBody>
          <a:bodyPr/>
          <a:lstStyle/>
          <a:p>
            <a:pPr lvl="0" algn="just"/>
            <a:r>
              <a:rPr lang="ar-EG" dirty="0" smtClean="0"/>
              <a:t>تمثل تحت </a:t>
            </a:r>
            <a:r>
              <a:rPr lang="ar-EG" dirty="0" err="1" smtClean="0"/>
              <a:t>شعبة </a:t>
            </a:r>
            <a:r>
              <a:rPr lang="ar-EG" dirty="0" smtClean="0"/>
              <a:t>(</a:t>
            </a:r>
            <a:r>
              <a:rPr lang="ar-EG" dirty="0" err="1" smtClean="0"/>
              <a:t>شعيبة</a:t>
            </a:r>
            <a:r>
              <a:rPr lang="ar-EG" dirty="0" smtClean="0"/>
              <a:t>) الفقاریات الجزء الأكبر من شعبة الحبليات وتشمل </a:t>
            </a:r>
            <a:r>
              <a:rPr lang="ar-EG" dirty="0" err="1" smtClean="0"/>
              <a:t>شعیبة</a:t>
            </a:r>
            <a:r>
              <a:rPr lang="ar-EG" dirty="0" smtClean="0"/>
              <a:t> الفقاریات ست طوائف </a:t>
            </a:r>
            <a:r>
              <a:rPr lang="ar-EG" dirty="0" err="1" smtClean="0"/>
              <a:t>هي:</a:t>
            </a:r>
            <a:r>
              <a:rPr lang="ar-EG" dirty="0" smtClean="0"/>
              <a:t> </a:t>
            </a:r>
            <a:endParaRPr lang="ar-SA" dirty="0" smtClean="0"/>
          </a:p>
          <a:p>
            <a:pPr lvl="0" algn="just">
              <a:buNone/>
            </a:pPr>
            <a:r>
              <a:rPr lang="ar-EG" dirty="0" smtClean="0"/>
              <a:t>الأسماك </a:t>
            </a:r>
            <a:r>
              <a:rPr lang="ar-EG" dirty="0" err="1" smtClean="0"/>
              <a:t>الغضروفیة </a:t>
            </a:r>
            <a:r>
              <a:rPr lang="ar-EG" dirty="0" smtClean="0"/>
              <a:t>- الأسماك </a:t>
            </a:r>
            <a:r>
              <a:rPr lang="ar-EG" dirty="0" err="1" smtClean="0"/>
              <a:t>العظمیة </a:t>
            </a:r>
            <a:r>
              <a:rPr lang="ar-EG" dirty="0" smtClean="0"/>
              <a:t>- </a:t>
            </a:r>
            <a:r>
              <a:rPr lang="ar-EG" dirty="0" err="1" smtClean="0"/>
              <a:t>البرمائیات </a:t>
            </a:r>
            <a:r>
              <a:rPr lang="ar-EG" dirty="0" smtClean="0"/>
              <a:t>- </a:t>
            </a:r>
            <a:r>
              <a:rPr lang="ar-EG" dirty="0" err="1" smtClean="0"/>
              <a:t>الزواحف </a:t>
            </a:r>
            <a:r>
              <a:rPr lang="ar-EG" dirty="0" smtClean="0"/>
              <a:t>- </a:t>
            </a:r>
            <a:r>
              <a:rPr lang="ar-EG" dirty="0" err="1" smtClean="0"/>
              <a:t>الطیور </a:t>
            </a:r>
            <a:r>
              <a:rPr lang="ar-EG" dirty="0" smtClean="0"/>
              <a:t>- الثدییات.</a:t>
            </a:r>
            <a:endParaRPr lang="en-US" dirty="0" smtClean="0"/>
          </a:p>
        </p:txBody>
      </p:sp>
      <p:pic>
        <p:nvPicPr>
          <p:cNvPr id="6146" name="Picture 1" descr="C:\Users\Dr Wael\Documents\AA محاضرات\التنوع الحيوي\صور\0 chordat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2364"/>
          <a:stretch>
            <a:fillRect/>
          </a:stretch>
        </p:blipFill>
        <p:spPr bwMode="auto">
          <a:xfrm>
            <a:off x="72008" y="3212976"/>
            <a:ext cx="8964488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ar-EG" sz="3600" b="1" u="sng" dirty="0" smtClean="0"/>
              <a:t>تحت </a:t>
            </a:r>
            <a:r>
              <a:rPr lang="ar-EG" sz="3600" b="1" u="sng" dirty="0" err="1" smtClean="0"/>
              <a:t>شعبة </a:t>
            </a:r>
            <a:r>
              <a:rPr lang="ar-EG" sz="3600" b="1" u="sng" dirty="0" smtClean="0"/>
              <a:t>(</a:t>
            </a:r>
            <a:r>
              <a:rPr lang="ar-EG" sz="3600" b="1" u="sng" dirty="0" err="1" smtClean="0"/>
              <a:t>شعيبة</a:t>
            </a:r>
            <a:r>
              <a:rPr lang="ar-EG" sz="3600" b="1" u="sng" dirty="0" smtClean="0"/>
              <a:t>) الفقاریات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752527"/>
          </a:xfrm>
        </p:spPr>
        <p:txBody>
          <a:bodyPr>
            <a:noAutofit/>
          </a:bodyPr>
          <a:lstStyle/>
          <a:p>
            <a:pPr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وتنقسم إلى نوعين هما: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الأسماك وذوات الأربع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lvl="2" indent="-341313" algn="just">
              <a:buFont typeface="+mj-lt"/>
              <a:buAutoNum type="arabicPeriod"/>
              <a:tabLst>
                <a:tab pos="341313" algn="l"/>
              </a:tabLst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الأسماك: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تتحرك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بإستخدام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الزعانف.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تتنفس عن طريق الخياشيم.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تنقسم إلى قسمين تبعا لنوع المادة التي تكون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الهيكل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(عظم أو غضاريف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طائفة الأسماك العظمية: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الهيكل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بالكامل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(عمود فقري وجمجمة) يتكون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العظام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(ذات هيكل عظمي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سمك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الهامور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الناجل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– البلطي ومعظم الأسماك الشائعة بالأسواق.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طائفة الأسماك الغضروفية: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الهيكل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بالكامل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(عمود فقري وجمجمة) يتكون من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الغضاريف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(ذات هيكل غضروفي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33363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أسماك القرش.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>
            <a:noAutofit/>
          </a:bodyPr>
          <a:lstStyle/>
          <a:p>
            <a:r>
              <a:rPr lang="ar-EG" sz="3600" b="1" u="sng" dirty="0" smtClean="0"/>
              <a:t>تحت </a:t>
            </a:r>
            <a:r>
              <a:rPr lang="ar-EG" sz="3600" b="1" u="sng" dirty="0" err="1" smtClean="0"/>
              <a:t>شعبة </a:t>
            </a:r>
            <a:r>
              <a:rPr lang="ar-EG" sz="3600" b="1" u="sng" dirty="0" smtClean="0"/>
              <a:t>(</a:t>
            </a:r>
            <a:r>
              <a:rPr lang="ar-EG" sz="3600" b="1" u="sng" dirty="0" err="1" smtClean="0"/>
              <a:t>شعيبة</a:t>
            </a:r>
            <a:r>
              <a:rPr lang="ar-EG" sz="3600" b="1" u="sng" dirty="0" smtClean="0"/>
              <a:t>) الفقاریات</a:t>
            </a:r>
            <a:r>
              <a:rPr lang="ar-SA" sz="3600" b="1" u="sng" dirty="0" smtClean="0"/>
              <a:t/>
            </a:r>
            <a:br>
              <a:rPr lang="ar-SA" sz="3600" b="1" u="sng" dirty="0" smtClean="0"/>
            </a:br>
            <a:r>
              <a:rPr lang="ar-SA" sz="3600" b="1" u="sng" dirty="0" smtClean="0"/>
              <a:t>الأسماك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35l850n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0" y="1412777"/>
            <a:ext cx="4419449" cy="530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 descr="Image284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07504" y="1412776"/>
            <a:ext cx="4350276" cy="5328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ar-EG" sz="3600" b="1" u="sng" dirty="0" smtClean="0"/>
              <a:t>تحت </a:t>
            </a:r>
            <a:r>
              <a:rPr lang="ar-EG" sz="3600" b="1" u="sng" dirty="0" err="1" smtClean="0"/>
              <a:t>شعبة </a:t>
            </a:r>
            <a:r>
              <a:rPr lang="ar-EG" sz="3600" b="1" u="sng" dirty="0" smtClean="0"/>
              <a:t>(</a:t>
            </a:r>
            <a:r>
              <a:rPr lang="ar-EG" sz="3600" b="1" u="sng" dirty="0" err="1" smtClean="0"/>
              <a:t>شعيبة</a:t>
            </a:r>
            <a:r>
              <a:rPr lang="ar-EG" sz="3600" b="1" u="sng" dirty="0" smtClean="0"/>
              <a:t>) الفقاریات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5"/>
            <a:ext cx="8856984" cy="5040559"/>
          </a:xfrm>
        </p:spPr>
        <p:txBody>
          <a:bodyPr>
            <a:noAutofit/>
          </a:bodyPr>
          <a:lstStyle/>
          <a:p>
            <a:pPr marL="341313" indent="-341313" algn="just">
              <a:buFont typeface="+mj-lt"/>
              <a:buAutoNum type="arabicPeriod" startAt="2"/>
            </a:pP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ذوات الأربع: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تتميز بوجود أربعة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أطراف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(طرفين أماميين وطرفين خلفيين) قد تكون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ضامرة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(غير ظاهرة) في بعض الأنواع.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sz="2400" b="1" u="sng" dirty="0" smtClean="0">
                <a:latin typeface="Times New Roman" pitchFamily="18" charset="0"/>
                <a:cs typeface="Times New Roman" pitchFamily="18" charset="0"/>
              </a:rPr>
              <a:t>طائفة البرمائيات: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تضع الإناث البالغة البيض في الماء الذي يفقس ليخرج منه يرقات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صغيره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(أبو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ذنيبه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تتنفس عن طريق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الخياشيم.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بعد فترة يحدث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تحور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(تغيير) لشكل الجسم ليظهر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أطراف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(يدين وقدمين) ثم يبدأ في التنفس عن طريق الرئتين ويخرج الحيوان من الماء ليعيش الجزء الأكبر من حياته على اليابسة.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لذا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فهي تعيش المراحل الجنينية في الماء وتتنفس بالخياشيم أما في مراحل البلوغ فهي تعيش على اليابسة وتتنفس بالرئتين.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الجلد رطب ولزج نتيجة وجود غدد كثيرة تحت سطحه ولا يوجد عليه قشور أو حراشف.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31775" lvl="0" indent="-231775" algn="just"/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مثال: الضفدع.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1001</Words>
  <Application>Microsoft Office PowerPoint</Application>
  <PresentationFormat>عرض على الشاشة (3:4)‏</PresentationFormat>
  <Paragraphs>119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المعمل العاشر</vt:lpstr>
      <vt:lpstr>تصنيف مملكة الحيوان</vt:lpstr>
      <vt:lpstr>تصنيف مملكة الحيوان</vt:lpstr>
      <vt:lpstr>تصنيف مملكة الحيوان</vt:lpstr>
      <vt:lpstr>الشريحة 5</vt:lpstr>
      <vt:lpstr>ثانيا: مجموعة الفقاريات (شعبة الحبليات)</vt:lpstr>
      <vt:lpstr>تحت شعبة (شعيبة) الفقاریات</vt:lpstr>
      <vt:lpstr>تحت شعبة (شعيبة) الفقاریات الأسماك</vt:lpstr>
      <vt:lpstr>تحت شعبة (شعيبة) الفقاریات</vt:lpstr>
      <vt:lpstr>الشريحة 10</vt:lpstr>
      <vt:lpstr>الشريحة 11</vt:lpstr>
      <vt:lpstr>الشريحة 12</vt:lpstr>
      <vt:lpstr>الشريحة 13</vt:lpstr>
      <vt:lpstr>ضع علامة صح () أمام العبارة الصحيحة وعلامة خطأ (x) أمام العبارة الخاطئة مع تصحيح الخطأ:</vt:lpstr>
      <vt:lpstr>إختر الإجابة الصحيحة مما بين القوسين: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asd</cp:lastModifiedBy>
  <cp:revision>467</cp:revision>
  <dcterms:created xsi:type="dcterms:W3CDTF">2017-09-24T20:35:31Z</dcterms:created>
  <dcterms:modified xsi:type="dcterms:W3CDTF">2020-09-12T23:25:41Z</dcterms:modified>
</cp:coreProperties>
</file>