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34:  Liability to Third Parties and Termination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If an agent commits a crime, the agent is liable for the crime.  If an agent commits a crime in the scope of employment without authorization from the principal, the principal is not liable for the agent’s crime.  A principal is liable for an agent’s crime if the principal authorized the agent’s criminal act.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Termination of an agency relationship through actions of the parties include lapse of time, fulfillment of the agency’s purpose, occurrence of a specific event, mutual agreement, revocation of the agent’s authority, or renunciation by the agent.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Termination of an agency relationship by operation of law can occur through the death, insanity, or bankruptcy of either the principal or the agent, a change in circumstances or law, impossibility of performance, disloyalty of the agent, or war.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800" u="none" cap="none" strike="noStrike"/>
              <a:t>Chapter 34 Case Hypothetical and Ethical Dilemma:  Jonathan A. Jacobs has worked diligently all of his life, saved every penny he could, and is now worth an estimated $2 million.  Advanced in his years (he is now seventy-nine years old), Jonathan recently executed a general power attorney naming his son, Willard T. Jacobs, as his “attorney-in-fact” (an attorney-in-fact is the agent named in a power of attorney relationship.)</a:t>
            </a:r>
          </a:p>
          <a:p>
            <a:pPr indent="0" lvl="0" marL="0" marR="0" rtl="0" algn="l">
              <a:lnSpc>
                <a:spcPct val="90000"/>
              </a:lnSpc>
              <a:spcBef>
                <a:spcPts val="0"/>
              </a:spcBef>
              <a:buSzPct val="25000"/>
              <a:buFont typeface="Arial"/>
              <a:buNone/>
            </a:pPr>
            <a:r>
              <a:rPr b="0" i="0" lang="en-US" sz="1800" u="none" cap="none" strike="noStrike"/>
              <a:t>Jonathan has recently been dating Mildred Eubanks, who is fifty-seven years old.  Concerned that Mildred is a “gold-digger” and that she will abscond with the majority (if not all) of his father’s wealth, Willard created a trust, with the “corpus” (body) of the trust amounting to $1.75 million (the majority of his father’s wealth.)  Willard named himself as the trustee, and he designated his two children (Jonathan’s grandchildren), Tobias and Heather, as co-beneficiaries of the trust. When he created the trust, Willard did not notify his father.  Upon discovering the existence of the trust, Jonathan became furious.  “How dare you go behind my back and steal my money.  I worked hard for that money, it is mine, and I have the right to decide what to do with it.  If I choose to give all of the money to my dear friend Mildred, that is my decision!” In exercising the general power of attorney, did Willard T. Jacobs act appropriately? Upon Jonathan A. Jacobs’s request, should a court invalidate the trust?</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34 Case Hypothetical:  The law firm of Poe, Patterson and Henderson, a general partnership, represents 20 plaintiffs in a class-action product liability lawsuit, with trial scheduled to begin Monday of next week.  It will be the biggest trial in the history of the firm, and the partners understand that success will depend, for the most part, on a collaborative effort on the part of all professionals at the firm, including partners, associate attorneys, paralegals, and secretarial staff.  It is the Friday before the trail, and there will be no weekend for those working at Poe, Patterson and Henderson.  The partners and the associate attorneys are reviewing depositions in the conference room.  The clock on the wall shows 11:00 p.m.  Partner Henderson turns to a first-year associate, J. Benjamin Fotheringham, and says “Ben, how about going to Donovan’s Delicatessen and picking up a few subs for all of us? Here’s $100.” Donovan’s Delicatessen is a favorite of the firm for “late-night” trial preparation sustenance, and is located approximately two miles away, down Chestnut Avenue.  Eager to make a positive impression on senior partner Henderson, and ready to escape the “tunnel-vision” brought on by twelve hours of deposition review, Ben heads for his car.  In a rush to complete the “deli run” quickly, Ben accelerates his car to 50 miles per hour.  The posted speed limit on Chestnut Avenue is 35 miles per hour.  Fidgeting with his compact disc player in order to listen to an audio-recorded deposition, Ben inadvertently crosses the center line and collides with an oncoming automobile operated by Brandi Kernigan.  Ms. Kernigan is severely injured, and experiences $22,000 in medical expenses; her $25,000 Volkswagen is a total loss.  She sues Fotheringham individually, and the law firm partnership of Poe, Patterson and Henderson.  Kernigan also lists Poe, Patterson and Henderson as individual defendants.  Is the law firm of Poe, Patterson and Henderson liable for Brandi Kernigan’s injuries? Are Poe, Patterson and Henderson individually liable for Kernigan’s injuries?</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If a principal explicitly instructs an agent to perform an act, the agent acts with “express” authority.  “Implied” authority is a principal-agent relationship inferred from the actions or conduct of the parties; with implied authority, authority is inferred from the nature of the relationship.  With “apparent” authority, a third party reasonably believes, based on the actions of the principal, that an agency relationship exists between the principal and another individual.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contractual liability of a principal and an agent for authorized agency actions depends upon the extent to which the existence of the principal is disclosed.  If an agent acts within the scope of his or her authority, the agent’s act is “authorized.”  If the principal is disclosed in the course of an authorized agency action, the agent not liable, while the principal is liable; if the principal is partially disclosed, the agent is possibly liable, and the principal is liable.  Finally, if a principal is undisclosed, both the agent and the principal are liable.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“unauthorized” agency action is an act that exceeds the scope of the agent’s authority.  If a third party reasonably believes the agent has authority, the agent is liable, although the principal is not liable.  If a third party believes the agent is mistaken about his or her authority, both the agent and the principal are not liable.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principal is responsible for an agent’s tortious conduct if the principal directs the agent to commit the tortious act, or if the principal fails to provide proper instruments, tools, or adequate instructions for performance of agency responsibilities.  If an agent misrepresents himself or herself to a third party, the principal may be tortiously liable for the agent’s misrepresentation.  Under the doctrine of “respondeat superior,” a principal-employer is liable if the employee wrongfully injures a third party, not because the principal is personally at fault, but because he or she negligently hired the agent.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Important questions regarding “course and scope” of employment include:  Did the employer authorize the employee’s act? Did the act occur within the time and space limitations of employment? Was the act performed (at least in part) on behalf of the employer? To what extent were the employer’s interests advanced by the act? To what extent were the private interests of the employee involved? Did the employer provide the means by which the act occurred? Did the employee use force that the employer did not expect? Finally, did the employer know that the act would involve commission of crime?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Generally, an individual who hires an independent contractor is not liable for the independent contractor’s tortious actions under the doctrine of “respondeat superior,” unless the independent contractor engages in hazardous activities.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002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34</a:t>
            </a:r>
          </a:p>
        </p:txBody>
      </p:sp>
      <p:sp>
        <p:nvSpPr>
          <p:cNvPr id="33" name="Shape 33"/>
          <p:cNvSpPr txBox="1"/>
          <p:nvPr>
            <p:ph idx="1" type="subTitle"/>
          </p:nvPr>
        </p:nvSpPr>
        <p:spPr>
          <a:xfrm>
            <a:off x="4495800" y="3200400"/>
            <a:ext cx="4648199" cy="1981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Liability to Third Parties and Termination</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Crime and Agency Relationships</a:t>
            </a:r>
          </a:p>
        </p:txBody>
      </p:sp>
      <p:sp>
        <p:nvSpPr>
          <p:cNvPr id="152" name="Shape 152"/>
          <p:cNvSpPr txBox="1"/>
          <p:nvPr>
            <p:ph idx="1" type="body"/>
          </p:nvPr>
        </p:nvSpPr>
        <p:spPr>
          <a:xfrm>
            <a:off x="457200" y="2057400"/>
            <a:ext cx="8229600" cy="3352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If agent commits crime, agent liable for crime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If agent commits crime in scope of employment </a:t>
            </a:r>
            <a:r>
              <a:rPr b="0" i="0" lang="en-US" sz="2400" u="sng" cap="none" strike="noStrike">
                <a:solidFill>
                  <a:schemeClr val="lt1"/>
                </a:solidFill>
                <a:latin typeface="Garamond"/>
                <a:ea typeface="Garamond"/>
                <a:cs typeface="Garamond"/>
                <a:sym typeface="Garamond"/>
              </a:rPr>
              <a:t>without authorization</a:t>
            </a:r>
            <a:r>
              <a:rPr b="0" i="0" lang="en-US" sz="2400" u="none" cap="none" strike="noStrike">
                <a:solidFill>
                  <a:schemeClr val="lt1"/>
                </a:solidFill>
                <a:latin typeface="Garamond"/>
                <a:ea typeface="Garamond"/>
                <a:cs typeface="Garamond"/>
                <a:sym typeface="Garamond"/>
              </a:rPr>
              <a:t> of principal, principal not liable for agent’s crime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Principal liable for agent’s crime if principal authorized agent’s criminal act</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Termination of Agency Relationship</a:t>
            </a:r>
          </a:p>
        </p:txBody>
      </p:sp>
      <p:sp>
        <p:nvSpPr>
          <p:cNvPr id="160" name="Shape 160"/>
          <p:cNvSpPr txBox="1"/>
          <p:nvPr>
            <p:ph idx="1" type="body"/>
          </p:nvPr>
        </p:nvSpPr>
        <p:spPr>
          <a:xfrm>
            <a:off x="457200" y="1600200"/>
            <a:ext cx="8229600" cy="4876799"/>
          </a:xfrm>
          <a:prstGeom prst="rect">
            <a:avLst/>
          </a:prstGeom>
          <a:noFill/>
          <a:ln>
            <a:noFill/>
          </a:ln>
        </p:spPr>
        <p:txBody>
          <a:bodyPr anchorCtr="0" anchor="t" bIns="45700" lIns="91425" rIns="91425" tIns="45700">
            <a:noAutofit/>
          </a:bodyPr>
          <a:lstStyle/>
          <a:p>
            <a:pPr indent="-342900" lvl="0" marL="342900" marR="0" rtl="0" algn="ctr">
              <a:lnSpc>
                <a:spcPct val="80000"/>
              </a:lnSpc>
              <a:spcBef>
                <a:spcPts val="0"/>
              </a:spcBef>
              <a:spcAft>
                <a:spcPts val="0"/>
              </a:spcAft>
              <a:buClr>
                <a:schemeClr val="hlink"/>
              </a:buClr>
              <a:buSzPct val="25000"/>
              <a:buFont typeface="Garamond"/>
              <a:buNone/>
            </a:pPr>
            <a:r>
              <a:rPr b="0" i="0" lang="en-US" sz="2800" u="sng" cap="none" strike="noStrike">
                <a:solidFill>
                  <a:schemeClr val="lt1"/>
                </a:solidFill>
                <a:latin typeface="Garamond"/>
                <a:ea typeface="Garamond"/>
                <a:cs typeface="Garamond"/>
                <a:sym typeface="Garamond"/>
              </a:rPr>
              <a:t>Termination By Acts of Parties</a:t>
            </a:r>
          </a:p>
          <a:p>
            <a:pPr indent="-342900" lvl="0" marL="342900" marR="0" rtl="0" algn="l">
              <a:lnSpc>
                <a:spcPct val="80000"/>
              </a:lnSpc>
              <a:spcBef>
                <a:spcPts val="560"/>
              </a:spcBef>
              <a:spcAft>
                <a:spcPts val="0"/>
              </a:spcAft>
              <a:buClr>
                <a:schemeClr val="hlink"/>
              </a:buClr>
              <a:buSzPct val="70000"/>
              <a:buFont typeface="Garamond"/>
              <a:buNone/>
            </a:pPr>
            <a:r>
              <a:t/>
            </a:r>
            <a:endParaRPr b="0" i="0" sz="2800" u="sng"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Lapse of Time</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Fulfillment of Purpose</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Occurrence of Specific Event</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Mutual Agreement</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Revocation of Authority</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Renunciation By Agent</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Termination of Agency Relationship</a:t>
            </a:r>
          </a:p>
        </p:txBody>
      </p:sp>
      <p:sp>
        <p:nvSpPr>
          <p:cNvPr id="168" name="Shape 168"/>
          <p:cNvSpPr txBox="1"/>
          <p:nvPr>
            <p:ph idx="1" type="body"/>
          </p:nvPr>
        </p:nvSpPr>
        <p:spPr>
          <a:xfrm>
            <a:off x="533400" y="1143000"/>
            <a:ext cx="8153399" cy="5333999"/>
          </a:xfrm>
          <a:prstGeom prst="rect">
            <a:avLst/>
          </a:prstGeom>
          <a:noFill/>
          <a:ln>
            <a:noFill/>
          </a:ln>
        </p:spPr>
        <p:txBody>
          <a:bodyPr anchorCtr="0" anchor="t" bIns="45700" lIns="91425" rIns="91425" tIns="45700">
            <a:noAutofit/>
          </a:bodyPr>
          <a:lstStyle/>
          <a:p>
            <a:pPr indent="-342900" lvl="0" marL="342900" marR="0" rtl="0" algn="ctr">
              <a:lnSpc>
                <a:spcPct val="80000"/>
              </a:lnSpc>
              <a:spcBef>
                <a:spcPts val="0"/>
              </a:spcBef>
              <a:spcAft>
                <a:spcPts val="0"/>
              </a:spcAft>
              <a:buClr>
                <a:schemeClr val="hlink"/>
              </a:buClr>
              <a:buSzPct val="25000"/>
              <a:buFont typeface="Garamond"/>
              <a:buNone/>
            </a:pPr>
            <a:r>
              <a:rPr b="0" i="0" lang="en-US" sz="2800" u="sng" cap="none" strike="noStrike">
                <a:solidFill>
                  <a:schemeClr val="lt1"/>
                </a:solidFill>
                <a:latin typeface="Garamond"/>
                <a:ea typeface="Garamond"/>
                <a:cs typeface="Garamond"/>
                <a:sym typeface="Garamond"/>
              </a:rPr>
              <a:t>Termination By Operation of Law</a:t>
            </a:r>
          </a:p>
          <a:p>
            <a:pPr indent="-342900" lvl="0" marL="342900" marR="0" rtl="0" algn="l">
              <a:lnSpc>
                <a:spcPct val="80000"/>
              </a:lnSpc>
              <a:spcBef>
                <a:spcPts val="360"/>
              </a:spcBef>
              <a:spcAft>
                <a:spcPts val="0"/>
              </a:spcAft>
              <a:buClr>
                <a:schemeClr val="hlink"/>
              </a:buClr>
              <a:buSzPct val="70000"/>
              <a:buFont typeface="Garamond"/>
              <a:buNone/>
            </a:pPr>
            <a:r>
              <a:t/>
            </a:r>
            <a:endParaRPr b="0" i="0" sz="1800" u="sng"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Death (Of either principal or agent)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Insanity (Of either principal or agent)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Bankruptcy (Of either principal or agent)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Change in Circumstances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Change in Law</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Impossibility of Performance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Disloyalty of Agent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War</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34 Case Hypothetical and Ethical Dilemma</a:t>
            </a:r>
            <a:br>
              <a:rPr b="1" i="0" lang="en-US" sz="18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Jonathan A. Jacobs has worked diligently all of his life, saved every penny he could, and is now worth an estimated $2 million.  Advanced in his years (he is now seventy-nine years old), Jonathan recently executed a general power attorney naming his son, Willard T. Jacobs, as his “attorney-in-fact” (an attorney-in-fact is the agent named in a power of attorney relationship.)</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Jonathan has recently been dating Mildred Eubanks, who is fifty-seven years old.  Concerned that Mildred is a “gold-digger” and that she will abscond with the majority (if not all) of his father’s wealth, Willard created a trust, with the “corpus” (body) of the trust amounting to $1.75 million (the majority of his father’s wealth.)  Willard named himself as the trustee, and he designated his two children (Jonathan’s grandchildren), Tobias and Heather, as co-beneficiaries of the trust. When he created the trust, Willard did not notify his father.</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Upon discovering the existence of the trust, Jonathan became furious.  “How dare you go behind my back and steal my money.  I worked hard for that money, it is mine, and I have the right to decide what to do with it.  If I choose to give all of the money to my dear friend Mildred, that is my decision!”</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In exercising the general power of attorney, did Willard T. Jacobs act appropriately? Upon Jonathan A. Jacobs’s request, should a court invalidate the trust?</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34 Case Hypothetical</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The law firm of Poe, Patterson and Henderson, a general partnership, represents 20 plaintiffs in a class-action product liability lawsuit, with trial scheduled to begin Monday of next week.  It will be the biggest trial in the history of the firm, and the partners understand that success will depend, for the most part, on a collaborative effort on the part of all professionals at the firm, including partners, associate attorneys, paralegals, and secretarial staff.  It is the Friday before the trail, and there will be no weekend for those working at Poe, Patterson and Henderson.</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The partners and the associate attorneys are reviewing depositions in the conference room.  The clock on the wall shows 11:00 p.m.  Partner Henderson turns to a first-year associate, J. Benjamin Fotheringham, and says “Ben, how about going to Donovan’s Delicatessen and picking up a few subs for all of us? Here’s $100.” Donovan’s Delicatessen is a favorite of the firm for “late-night” trial preparation sustenance, and is located approximately two miles away, down Chestnut Avenue.</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Eager to make a positive impression on senior partner Henderson, and ready to escape the “tunnel-vision” brought on by twelve hours of deposition review, Ben heads for his car.  In a rush to complete the “deli run” quickly, Ben accelerates his car to 50 miles per hour.  The posted speed limit on Chestnut Avenue is 35 miles per hour.</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Fidgeting with his compact disc player in order to listen to an audio-recorded deposition, Ben inadvertently crosses the center line and collides with an oncoming automobile operated by Brandi Kernigan.  Ms. Kernigan is severely injured, and experiences $22,000 in medical expenses; her $25,000 Volkswagen is a total loss.  She sues Fotheringham individually, and the law firm partnership of Poe, Patterson and Henderson.  Kernigan also lists Poe, Patterson and Henderson as individual defendants.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Is the law firm of Poe, Patterson and Henderson liable for Brandi Kernigan’s injuries? Are Poe, Patterson and Henderson individually liable for Kernigan’s injuries?</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Authority of Agent and Liability of Principal</a:t>
            </a:r>
          </a:p>
        </p:txBody>
      </p:sp>
      <p:sp>
        <p:nvSpPr>
          <p:cNvPr id="104" name="Shape 104"/>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Express Authority:  Principal explicitly instructed agent to perform act</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Implied Authority:  Relationship inferred from actions/conduct of parties; authority inferred from nature of relationship</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Apparent Authority and Estoppel:  Third party reasonably believes (based on actions of principal) that agency relationship exists between principal and another individual</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533400" y="609600"/>
            <a:ext cx="8229600" cy="9905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Contractual Liability of Principal and Agent For Authorized Agent Acts</a:t>
            </a:r>
          </a:p>
        </p:txBody>
      </p:sp>
      <p:sp>
        <p:nvSpPr>
          <p:cNvPr id="112" name="Shape 112"/>
          <p:cNvSpPr txBox="1"/>
          <p:nvPr>
            <p:ph idx="1" type="body"/>
          </p:nvPr>
        </p:nvSpPr>
        <p:spPr>
          <a:xfrm>
            <a:off x="457200" y="2057400"/>
            <a:ext cx="8229600" cy="3916362"/>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000" u="none" cap="none" strike="noStrike">
                <a:solidFill>
                  <a:schemeClr val="lt1"/>
                </a:solidFill>
                <a:latin typeface="Garamond"/>
                <a:ea typeface="Garamond"/>
                <a:cs typeface="Garamond"/>
                <a:sym typeface="Garamond"/>
              </a:rPr>
              <a:t>	“Authorized” Acts:  Agent acts within scope of agent’s authority; </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Classification of Principal:  Must be classified as either disclosed, partially disclosed, or undisclosed</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Disclosed Principal—Agent not liable, principal liable</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Partially Disclosed Principal—Agent possibly liable, principal liable</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Undisclosed Principal—Agent liable, principal liable</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Contractual Liability of Principal and Agent for Unauthorized Agent Acts</a:t>
            </a:r>
          </a:p>
        </p:txBody>
      </p:sp>
      <p:sp>
        <p:nvSpPr>
          <p:cNvPr id="120" name="Shape 120"/>
          <p:cNvSpPr txBox="1"/>
          <p:nvPr>
            <p:ph idx="1" type="body"/>
          </p:nvPr>
        </p:nvSpPr>
        <p:spPr>
          <a:xfrm>
            <a:off x="457200" y="1371600"/>
            <a:ext cx="8229600" cy="4876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	</a:t>
            </a:r>
            <a:r>
              <a:rPr b="0" i="0" lang="en-US" sz="2000" u="none" cap="none" strike="noStrike">
                <a:solidFill>
                  <a:schemeClr val="lt1"/>
                </a:solidFill>
                <a:latin typeface="Garamond"/>
                <a:ea typeface="Garamond"/>
                <a:cs typeface="Garamond"/>
                <a:sym typeface="Garamond"/>
              </a:rPr>
              <a:t>“Unauthorized” Acts:  Acts that go beyond scope of agent’s authority</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Third Party Reasonably Believes Agent Has Authority:</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Agent liable</a:t>
            </a:r>
          </a:p>
          <a:p>
            <a:pPr indent="-285750" lvl="1" marL="742950" marR="0" rtl="0" algn="l">
              <a:lnSpc>
                <a:spcPct val="10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Principal not liable</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Third Party Believes Agent Mistaken About His/Her Authority:</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Agent not liable</a:t>
            </a:r>
          </a:p>
          <a:p>
            <a:pPr indent="-285750" lvl="1" marL="742950" marR="0" rtl="0" algn="l">
              <a:lnSpc>
                <a:spcPct val="10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Principal not liable</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Tort Liability and the Agency Relationship</a:t>
            </a:r>
          </a:p>
        </p:txBody>
      </p:sp>
      <p:sp>
        <p:nvSpPr>
          <p:cNvPr id="128" name="Shape 12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Agent’s Tortious Conduct—Principle directly responsible if:</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Principal directs agent to commit tortious act; or</a:t>
            </a:r>
          </a:p>
          <a:p>
            <a:pPr indent="-285750" lvl="1" marL="742950" marR="0" rtl="0" algn="l">
              <a:lnSpc>
                <a:spcPct val="9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Principal fails to provide proper instruments, tools, or adequate instructions</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Agent Misrepresentation—If agent misrepresents himself/herself to third party, principal may be tortiously liable for agent’s misrepresentation</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Respondeat Superior—Principal/employer liable if employee wrongfully injures third party (not because he/she personally at fault, but because he/she negligently hired agent)</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Questions Regarding “Course and Scope” of Employment</a:t>
            </a:r>
          </a:p>
        </p:txBody>
      </p:sp>
      <p:sp>
        <p:nvSpPr>
          <p:cNvPr id="136" name="Shape 136"/>
          <p:cNvSpPr txBox="1"/>
          <p:nvPr>
            <p:ph idx="1" type="body"/>
          </p:nvPr>
        </p:nvSpPr>
        <p:spPr>
          <a:xfrm>
            <a:off x="457200" y="1295400"/>
            <a:ext cx="8229600" cy="52577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Did employer authorize employee’s act?</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Did act occur within time and space limits of employment?</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Was act performed (at least in part) on behalf of employer?</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To what extent were employer’s interests advanced by act?</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To what extent were private interests of employee involved?</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Did employer provide the means by which act occurred?</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Did employee use force that employer did not expect?</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Did employer know that act would involve commission of crime?</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ctrTitle"/>
          </p:nvPr>
        </p:nvSpPr>
        <p:spPr>
          <a:xfrm>
            <a:off x="685800" y="16002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Principal’s Liability and the Independent Contractor</a:t>
            </a:r>
          </a:p>
        </p:txBody>
      </p:sp>
      <p:sp>
        <p:nvSpPr>
          <p:cNvPr id="144" name="Shape 144"/>
          <p:cNvSpPr txBox="1"/>
          <p:nvPr>
            <p:ph idx="1" type="subTitle"/>
          </p:nvPr>
        </p:nvSpPr>
        <p:spPr>
          <a:xfrm>
            <a:off x="1371600" y="3352800"/>
            <a:ext cx="6400799" cy="1752600"/>
          </a:xfrm>
          <a:prstGeom prst="rect">
            <a:avLst/>
          </a:prstGeom>
          <a:noFill/>
          <a:ln>
            <a:noFill/>
          </a:ln>
        </p:spPr>
        <p:txBody>
          <a:bodyPr anchorCtr="0" anchor="t" bIns="45700" lIns="91425" rIns="91425" tIns="45700">
            <a:noAutofit/>
          </a:bodyPr>
          <a:lstStyle/>
          <a:p>
            <a:pPr indent="0" lvl="0" marL="0" marR="0" rtl="0" algn="ctr">
              <a:lnSpc>
                <a:spcPct val="8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General Rule:  Individual who hires independent contractor not liable for independent contractor’s tortious actions under doctrine of “respondeat superior”, </a:t>
            </a:r>
            <a:r>
              <a:rPr b="0" i="0" lang="en-US" sz="2400" u="sng" cap="none" strike="noStrike">
                <a:solidFill>
                  <a:schemeClr val="lt1"/>
                </a:solidFill>
                <a:latin typeface="Garamond"/>
                <a:ea typeface="Garamond"/>
                <a:cs typeface="Garamond"/>
                <a:sym typeface="Garamond"/>
              </a:rPr>
              <a:t>unless</a:t>
            </a:r>
            <a:r>
              <a:rPr b="0" i="0" lang="en-US" sz="2400" u="none" cap="none" strike="noStrike">
                <a:solidFill>
                  <a:schemeClr val="lt1"/>
                </a:solidFill>
                <a:latin typeface="Garamond"/>
                <a:ea typeface="Garamond"/>
                <a:cs typeface="Garamond"/>
                <a:sym typeface="Garamond"/>
              </a:rPr>
              <a:t> contractor engages in hazardous activities</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34-*</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