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trictFirstAndLastChars="0" saveSubsetFonts="1">
  <p:sldMasterIdLst>
    <p:sldMasterId id="2147483648" r:id="rId1"/>
  </p:sldMasterIdLst>
  <p:sldIdLst>
    <p:sldId id="368" r:id="rId2"/>
    <p:sldId id="369" r:id="rId3"/>
    <p:sldId id="370" r:id="rId4"/>
    <p:sldId id="380" r:id="rId5"/>
    <p:sldId id="371" r:id="rId6"/>
    <p:sldId id="372" r:id="rId7"/>
    <p:sldId id="373" r:id="rId8"/>
    <p:sldId id="374" r:id="rId9"/>
    <p:sldId id="376" r:id="rId10"/>
    <p:sldId id="377" r:id="rId11"/>
    <p:sldId id="375" r:id="rId12"/>
    <p:sldId id="378" r:id="rId13"/>
    <p:sldId id="300" r:id="rId14"/>
    <p:sldId id="333" r:id="rId15"/>
    <p:sldId id="259" r:id="rId16"/>
    <p:sldId id="303" r:id="rId17"/>
    <p:sldId id="277" r:id="rId18"/>
    <p:sldId id="322" r:id="rId19"/>
    <p:sldId id="292" r:id="rId20"/>
    <p:sldId id="293" r:id="rId21"/>
    <p:sldId id="316" r:id="rId22"/>
    <p:sldId id="331" r:id="rId23"/>
    <p:sldId id="332" r:id="rId24"/>
    <p:sldId id="336" r:id="rId25"/>
    <p:sldId id="357" r:id="rId26"/>
    <p:sldId id="358" r:id="rId27"/>
    <p:sldId id="260" r:id="rId28"/>
    <p:sldId id="323" r:id="rId29"/>
    <p:sldId id="334" r:id="rId30"/>
    <p:sldId id="335" r:id="rId31"/>
    <p:sldId id="337" r:id="rId32"/>
    <p:sldId id="359" r:id="rId33"/>
    <p:sldId id="338" r:id="rId34"/>
    <p:sldId id="339" r:id="rId35"/>
    <p:sldId id="360" r:id="rId36"/>
    <p:sldId id="361" r:id="rId37"/>
    <p:sldId id="340" r:id="rId38"/>
    <p:sldId id="341" r:id="rId39"/>
    <p:sldId id="365" r:id="rId40"/>
    <p:sldId id="366" r:id="rId41"/>
    <p:sldId id="367" r:id="rId42"/>
    <p:sldId id="342" r:id="rId43"/>
    <p:sldId id="379" r:id="rId44"/>
    <p:sldId id="347" r:id="rId45"/>
    <p:sldId id="346" r:id="rId46"/>
    <p:sldId id="343" r:id="rId47"/>
    <p:sldId id="344" r:id="rId48"/>
    <p:sldId id="345" r:id="rId49"/>
    <p:sldId id="364" r:id="rId50"/>
    <p:sldId id="349" r:id="rId51"/>
    <p:sldId id="348" r:id="rId52"/>
    <p:sldId id="350" r:id="rId53"/>
    <p:sldId id="351" r:id="rId54"/>
    <p:sldId id="352" r:id="rId55"/>
    <p:sldId id="354" r:id="rId56"/>
    <p:sldId id="353" r:id="rId57"/>
    <p:sldId id="362" r:id="rId58"/>
    <p:sldId id="356" r:id="rId59"/>
    <p:sldId id="363" r:id="rId60"/>
    <p:sldId id="355" r:id="rId61"/>
  </p:sldIdLst>
  <p:sldSz cx="9144000" cy="6858000" type="screen4x3"/>
  <p:notesSz cx="6858000" cy="9144000"/>
  <p:defaultTextStyle>
    <a:defPPr>
      <a:defRPr lang="ar-SA"/>
    </a:defPPr>
    <a:lvl1pPr algn="r" rtl="1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Times New Roman (Arabic)" panose="02020603050405020304" pitchFamily="18" charset="0"/>
      </a:defRPr>
    </a:lvl1pPr>
    <a:lvl2pPr marL="457200" algn="r" rtl="1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Times New Roman (Arabic)" panose="02020603050405020304" pitchFamily="18" charset="0"/>
      </a:defRPr>
    </a:lvl2pPr>
    <a:lvl3pPr marL="914400" algn="r" rtl="1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Times New Roman (Arabic)" panose="02020603050405020304" pitchFamily="18" charset="0"/>
      </a:defRPr>
    </a:lvl3pPr>
    <a:lvl4pPr marL="1371600" algn="r" rtl="1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Times New Roman (Arabic)" panose="02020603050405020304" pitchFamily="18" charset="0"/>
      </a:defRPr>
    </a:lvl4pPr>
    <a:lvl5pPr marL="1828800" algn="r" rtl="1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Times New Roman (Arabic)" panose="02020603050405020304" pitchFamily="18" charset="0"/>
      </a:defRPr>
    </a:lvl5pPr>
    <a:lvl6pPr marL="2286000" algn="r" defTabSz="914400" rtl="1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Times New Roman (Arabic)" panose="02020603050405020304" pitchFamily="18" charset="0"/>
      </a:defRPr>
    </a:lvl6pPr>
    <a:lvl7pPr marL="2743200" algn="r" defTabSz="914400" rtl="1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Times New Roman (Arabic)" panose="02020603050405020304" pitchFamily="18" charset="0"/>
      </a:defRPr>
    </a:lvl7pPr>
    <a:lvl8pPr marL="3200400" algn="r" defTabSz="914400" rtl="1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Times New Roman (Arabic)" panose="02020603050405020304" pitchFamily="18" charset="0"/>
      </a:defRPr>
    </a:lvl8pPr>
    <a:lvl9pPr marL="3657600" algn="r" defTabSz="914400" rtl="1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Times New Roman (Arabic)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213"/>
    <p:restoredTop sz="90929"/>
  </p:normalViewPr>
  <p:slideViewPr>
    <p:cSldViewPr>
      <p:cViewPr varScale="1">
        <p:scale>
          <a:sx n="68" d="100"/>
          <a:sy n="68" d="100"/>
        </p:scale>
        <p:origin x="317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2E4F17-9D91-47AB-8B81-C94835DEF4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E95A07-C672-4568-AB5F-331BA3745F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0EEF92-FAB4-4CC5-9106-0ACE956361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560044-C4ED-4EB4-B099-0DFADD2F9D7A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773228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530E1F-D98B-48DE-9B90-D496F0C6C8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9DC439-1480-4A9A-83EE-2F495DD42A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0E47CC-70CE-40B0-86D0-12C245B5C7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ADE0DC-A693-4B75-BF30-170226B3E5AC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529623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E42B1D-AD5E-4654-95D8-B65A34199A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5560DE-3F85-4617-A2F2-BA2AA5C8C4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B351B9-7491-4CA5-9313-53F3DA894D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7EB84D-0CF9-4F23-A431-53522A0A25DE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131572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A8A76C-1CE6-4F2A-B59F-E159F89E69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CA71C8-136E-4936-A1F5-C0EA9E4FC9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7E76F1-4999-4EB4-A1F2-4B0261C0B6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C49155-D28A-4014-B20D-091D3BBA65C4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726874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398F8C-5E11-45FC-A78C-B643D49802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E2986C-98A3-4090-A986-42A3CAC7C4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FCB138-273D-4FFB-A44D-BF5D64DE7C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91F774-5682-4AEA-AF6D-B1905A210420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993769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2C6D26-AB8B-420D-9BC0-56C531824F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C01DF5-A338-450D-A08B-C6CE40E9DB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EF2555-DED3-4E89-959C-9D16429F0E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DC0C6B-2A6F-4752-9C9B-54ACEBE4C18E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873041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E66C94-8567-43BC-A091-A04C91CE60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7FDBE4-A92B-4033-86B7-1A47F667FD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59B65B-5137-42B5-8318-957D0F2DCB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D9E5B7-8040-4306-BAF6-5329E977F1B7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334790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4849BF4-6FE8-45B9-BD99-35CDD65CF6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3BC5AE6-D5E7-43CC-8C83-3B07D1041F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E1001E3-3A23-442B-8CBC-CDC6A8EA80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5D3EBA-B1E5-4BD1-A923-A94A06F2A764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52753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8AF78D7-ACAC-4EAA-96C7-8FE1488B69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40C7300-CB73-4475-844B-16C9CE2477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6BFDB28-40DC-42AF-9ECE-324487AAB5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AD30D-093B-4ACD-A51E-2581C664CA47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464342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573FA0A-0F55-4526-BA8C-C2AF819863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E49DCBD-5717-41AA-BBA7-C779F94406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B7AE3E6-38A8-4F85-90A3-A367A203DF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46209A-D525-4169-A97B-F198BA62EAAC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965140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9D160B-4A23-4884-B64D-AA62287B6F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D6D75B-2D63-4CF8-9C14-D7CB805306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E31F36-9E85-4669-AD20-A7203A7CB0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0DE44-855E-49E3-AD91-4B184D2BE70B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812130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05D878-CF91-43CF-9E5A-9409221EA6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6C59A8-3ADC-421A-969A-3B81872F88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71930B-4107-421A-97AF-762D91F980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B48B5E-02C4-41F4-8CB6-B249B71BD7B1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85219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F7A7BA0-2DA9-4136-96B2-007357DFFE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EG" altLang="ar-SA"/>
              <a:t>انقر لتحرير نمط العنوان الرئيسي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EA8169B-C82B-442E-83D1-FC618EDE8F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EG" altLang="ar-SA"/>
              <a:t>انقر لتحرير أنماط النص الرئيسي</a:t>
            </a:r>
          </a:p>
          <a:p>
            <a:pPr lvl="1"/>
            <a:r>
              <a:rPr lang="ar-EG" altLang="ar-SA"/>
              <a:t>المستوى الثاني</a:t>
            </a:r>
          </a:p>
          <a:p>
            <a:pPr lvl="2"/>
            <a:r>
              <a:rPr lang="ar-EG" altLang="ar-SA"/>
              <a:t>المستوى الثالث</a:t>
            </a:r>
          </a:p>
          <a:p>
            <a:pPr lvl="3"/>
            <a:r>
              <a:rPr lang="ar-EG" altLang="ar-SA"/>
              <a:t>المستوى الرابع</a:t>
            </a:r>
          </a:p>
          <a:p>
            <a:pPr lvl="4"/>
            <a:r>
              <a:rPr lang="ar-EG" altLang="ar-SA"/>
              <a:t>المستوى الخامس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3CD8692-E1C8-4893-83AA-6EA4246FB62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ea typeface="+mn-ea"/>
                <a:cs typeface="Times New Roman (Arabic)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93FAE7E-DFEE-46F1-9F9E-5C4D79A3C93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Times New Roman (Arabic)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CAE4BE0-2272-4685-A7F9-0F13B45E4F5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18F0D7CF-05E0-4779-B40F-C529ABD0803C}" type="slidenum">
              <a:rPr lang="en-US" altLang="ar-SA"/>
              <a:pPr/>
              <a:t>‹#›</a:t>
            </a:fld>
            <a:endParaRPr lang="en-US" alt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Times New Roman" pitchFamily="18" charset="0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 (Arabic)" charset="0"/>
        </a:defRPr>
      </a:lvl6pPr>
      <a:lvl7pPr marL="914400"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 (Arabic)" charset="0"/>
        </a:defRPr>
      </a:lvl7pPr>
      <a:lvl8pPr marL="1371600"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 (Arabic)" charset="0"/>
        </a:defRPr>
      </a:lvl8pPr>
      <a:lvl9pPr marL="1828800"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 (Arabic)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Times New Roman" pitchFamily="18" charset="0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Times New Roman (Arabic)" charset="0"/>
          <a:cs typeface="Times New Roman" pitchFamily="18" charset="0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Times New Roman (Arabic)" charset="0"/>
          <a:cs typeface="Times New Roman" pitchFamily="18" charset="0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Times New Roman (Arabic)" charset="0"/>
          <a:cs typeface="Times New Roman" pitchFamily="18" charset="0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 (Arabic)" charset="0"/>
          <a:cs typeface="Times New Roman" pitchFamily="18" charset="0"/>
        </a:defRPr>
      </a:lvl5pPr>
      <a:lvl6pPr marL="25146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My%20Documents\Magdy\video\seas.avi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6BFF2E8-211F-45AD-8BB3-2753500150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pPr eaLnBrk="1" hangingPunct="1"/>
            <a:endParaRPr lang="en-US" altLang="ar-SA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D176331-213B-4704-A6A5-9A1B97ACC41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altLang="ar-SA" sz="2800"/>
          </a:p>
        </p:txBody>
      </p:sp>
      <p:pic>
        <p:nvPicPr>
          <p:cNvPr id="2052" name="seas.avi">
            <a:hlinkClick r:id="" action="ppaction://media"/>
            <a:extLst>
              <a:ext uri="{FF2B5EF4-FFF2-40B4-BE49-F238E27FC236}">
                <a16:creationId xmlns:a16="http://schemas.microsoft.com/office/drawing/2014/main" id="{DA325D9B-7118-4488-AAF9-EDFF2F9CC5D2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19063"/>
            <a:ext cx="9024937" cy="670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1">
            <a:extLst>
              <a:ext uri="{FF2B5EF4-FFF2-40B4-BE49-F238E27FC236}">
                <a16:creationId xmlns:a16="http://schemas.microsoft.com/office/drawing/2014/main" id="{E3C2C099-0D3E-418D-8893-275F9B4EF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2665413"/>
            <a:ext cx="31162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9pPr>
          </a:lstStyle>
          <a:p>
            <a:r>
              <a:rPr lang="ar-EG" altLang="ar-SA" sz="4400" b="1">
                <a:solidFill>
                  <a:srgbClr val="16165D"/>
                </a:solidFill>
              </a:rPr>
              <a:t>التعرية الساحلية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5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E530200D-94EE-4799-B390-29E7C1837A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pPr eaLnBrk="1" hangingPunct="1"/>
            <a:r>
              <a:rPr lang="ar-SA" altLang="ar-SA" sz="3600"/>
              <a:t>تأثير عمق المياه على معدل النحت البحر</a:t>
            </a:r>
            <a:r>
              <a:rPr lang="ar-EG" altLang="ar-SA" sz="3600"/>
              <a:t>ي</a:t>
            </a:r>
            <a:endParaRPr lang="en-US" altLang="ar-SA" sz="3600"/>
          </a:p>
        </p:txBody>
      </p:sp>
      <p:pic>
        <p:nvPicPr>
          <p:cNvPr id="11267" name="Picture 3" descr="cliff erosion17">
            <a:extLst>
              <a:ext uri="{FF2B5EF4-FFF2-40B4-BE49-F238E27FC236}">
                <a16:creationId xmlns:a16="http://schemas.microsoft.com/office/drawing/2014/main" id="{7415B164-760A-4DA6-8154-4AD0EA0B8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7175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cliff erosion18">
            <a:extLst>
              <a:ext uri="{FF2B5EF4-FFF2-40B4-BE49-F238E27FC236}">
                <a16:creationId xmlns:a16="http://schemas.microsoft.com/office/drawing/2014/main" id="{4814762F-DD76-4847-B34B-B87465DC6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9080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7D2EF45E-382A-4F87-8382-8027C5B8BF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219200"/>
          </a:xfrm>
        </p:spPr>
        <p:txBody>
          <a:bodyPr/>
          <a:lstStyle/>
          <a:p>
            <a:pPr eaLnBrk="1" hangingPunct="1"/>
            <a:r>
              <a:rPr lang="ar-SA" altLang="ar-SA" sz="3200" b="1"/>
              <a:t>تأثير مدى صلابة الصخور على سرعة تراجع الجروف البحرية</a:t>
            </a:r>
            <a:br>
              <a:rPr lang="ar-SA" altLang="ar-SA" sz="3200" b="1"/>
            </a:br>
            <a:r>
              <a:rPr lang="ar-SA" altLang="ar-SA" sz="2800"/>
              <a:t>(لاحظ سرعة تراجع الجرف المكون من الحجر الجير</a:t>
            </a:r>
            <a:r>
              <a:rPr lang="ar-EG" altLang="ar-SA" sz="2800"/>
              <a:t>ي</a:t>
            </a:r>
            <a:r>
              <a:rPr lang="ar-SA" altLang="ar-SA" sz="2800"/>
              <a:t> اللين)</a:t>
            </a:r>
            <a:endParaRPr lang="en-US" altLang="ar-SA" sz="2800"/>
          </a:p>
        </p:txBody>
      </p:sp>
      <p:pic>
        <p:nvPicPr>
          <p:cNvPr id="12291" name="Picture 3" descr="31">
            <a:extLst>
              <a:ext uri="{FF2B5EF4-FFF2-40B4-BE49-F238E27FC236}">
                <a16:creationId xmlns:a16="http://schemas.microsoft.com/office/drawing/2014/main" id="{69D4FFE3-4FFC-4D0E-A6D3-DA12E9ACB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80772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69A000B7-2BBE-4AD9-B38C-F6456CA002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r-SA" altLang="ar-SA" b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ثانيا</a:t>
            </a:r>
            <a:r>
              <a:rPr lang="ar-EG" altLang="ar-SA" b="1">
                <a:latin typeface="Simplified Arabic" panose="02020603050405020304" pitchFamily="18" charset="-78"/>
                <a:cs typeface="Simplified Arabic" panose="02020603050405020304" pitchFamily="18" charset="-78"/>
              </a:rPr>
              <a:t>ً-</a:t>
            </a:r>
            <a:r>
              <a:rPr lang="ar-SA" altLang="ar-SA" b="1">
                <a:latin typeface="Simplified Arabic" panose="02020603050405020304" pitchFamily="18" charset="-78"/>
                <a:cs typeface="Simplified Arabic" panose="02020603050405020304" pitchFamily="18" charset="-78"/>
              </a:rPr>
              <a:t> حركة مياه البحر وتغير مستواه :</a:t>
            </a:r>
            <a:endParaRPr lang="en-US" altLang="ar-SA" b="1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D452E64A-C862-4D63-A00D-0D457F525D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752600"/>
            <a:ext cx="8458200" cy="48006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ar-SA" altLang="ar-SA">
                <a:cs typeface="Simplified Arabic" panose="02020603050405020304" pitchFamily="18" charset="-78"/>
              </a:rPr>
              <a:t>1- فعل الأمواج : من حيث قوتها، وارتفاعها، وموسميتها، وتوجيهها بالنسبة لخط الساحل. </a:t>
            </a:r>
            <a:endParaRPr lang="en-US" altLang="ar-SA">
              <a:cs typeface="Simplified Arabic" panose="02020603050405020304" pitchFamily="18" charset="-78"/>
            </a:endParaRPr>
          </a:p>
          <a:p>
            <a:pPr marL="0" indent="0" eaLnBrk="1" hangingPunct="1">
              <a:buFontTx/>
              <a:buNone/>
            </a:pPr>
            <a:r>
              <a:rPr lang="ar-SA" altLang="ar-SA">
                <a:cs typeface="Simplified Arabic" panose="02020603050405020304" pitchFamily="18" charset="-78"/>
              </a:rPr>
              <a:t>2- تيارات المد والجزر: ومدى تأثرها بتعرج خط الساحل، وضحولته، والموقع الفلك</a:t>
            </a:r>
            <a:r>
              <a:rPr lang="ar-EG" altLang="ar-SA">
                <a:cs typeface="Simplified Arabic" panose="02020603050405020304" pitchFamily="18" charset="-78"/>
              </a:rPr>
              <a:t>ي</a:t>
            </a:r>
            <a:r>
              <a:rPr lang="ar-SA" altLang="ar-SA">
                <a:cs typeface="Simplified Arabic" panose="02020603050405020304" pitchFamily="18" charset="-78"/>
              </a:rPr>
              <a:t> والجغراف</a:t>
            </a:r>
            <a:r>
              <a:rPr lang="ar-EG" altLang="ar-SA">
                <a:cs typeface="Simplified Arabic" panose="02020603050405020304" pitchFamily="18" charset="-78"/>
              </a:rPr>
              <a:t>ي</a:t>
            </a:r>
            <a:r>
              <a:rPr lang="ar-SA" altLang="ar-SA">
                <a:cs typeface="Simplified Arabic" panose="02020603050405020304" pitchFamily="18" charset="-78"/>
              </a:rPr>
              <a:t> للساحل. </a:t>
            </a:r>
            <a:endParaRPr lang="en-US" altLang="ar-SA">
              <a:cs typeface="Simplified Arabic" panose="02020603050405020304" pitchFamily="18" charset="-78"/>
            </a:endParaRPr>
          </a:p>
          <a:p>
            <a:pPr marL="0" indent="0" eaLnBrk="1" hangingPunct="1">
              <a:buFontTx/>
              <a:buNone/>
            </a:pPr>
            <a:r>
              <a:rPr lang="ar-SA" altLang="ar-SA">
                <a:cs typeface="Simplified Arabic" panose="02020603050405020304" pitchFamily="18" charset="-78"/>
              </a:rPr>
              <a:t>3- التيارات البحرية: من حيث قوتها ونوعها وتوزيعها الجغراف</a:t>
            </a:r>
            <a:r>
              <a:rPr lang="ar-EG" altLang="ar-SA">
                <a:cs typeface="Simplified Arabic" panose="02020603050405020304" pitchFamily="18" charset="-78"/>
              </a:rPr>
              <a:t>ي</a:t>
            </a:r>
            <a:r>
              <a:rPr lang="ar-SA" altLang="ar-SA">
                <a:cs typeface="Simplified Arabic" panose="02020603050405020304" pitchFamily="18" charset="-78"/>
              </a:rPr>
              <a:t>، ومدى تأثر هذه التيارات بالرياح الدائمة.</a:t>
            </a:r>
            <a:endParaRPr lang="en-US" altLang="ar-SA">
              <a:cs typeface="Simplified Arabic" panose="02020603050405020304" pitchFamily="18" charset="-78"/>
            </a:endParaRPr>
          </a:p>
          <a:p>
            <a:pPr marL="0" indent="0" eaLnBrk="1" hangingPunct="1">
              <a:buFontTx/>
              <a:buNone/>
            </a:pPr>
            <a:r>
              <a:rPr lang="ar-SA" altLang="ar-SA">
                <a:cs typeface="Simplified Arabic" panose="02020603050405020304" pitchFamily="18" charset="-78"/>
              </a:rPr>
              <a:t>4- الذبذبات ف</a:t>
            </a:r>
            <a:r>
              <a:rPr lang="ar-EG" altLang="ar-SA">
                <a:cs typeface="Simplified Arabic" panose="02020603050405020304" pitchFamily="18" charset="-78"/>
              </a:rPr>
              <a:t>ي</a:t>
            </a:r>
            <a:r>
              <a:rPr lang="ar-SA" altLang="ar-SA">
                <a:cs typeface="Simplified Arabic" panose="02020603050405020304" pitchFamily="18" charset="-78"/>
              </a:rPr>
              <a:t> منسوب سطح البحر تحدد النطاق الذ</a:t>
            </a:r>
            <a:r>
              <a:rPr lang="ar-EG" altLang="ar-SA">
                <a:cs typeface="Simplified Arabic" panose="02020603050405020304" pitchFamily="18" charset="-78"/>
              </a:rPr>
              <a:t>ي</a:t>
            </a:r>
            <a:r>
              <a:rPr lang="ar-SA" altLang="ar-SA">
                <a:cs typeface="Simplified Arabic" panose="02020603050405020304" pitchFamily="18" charset="-78"/>
              </a:rPr>
              <a:t> يتأثر بالتعرية البحرية نحتاً وترسيباً.</a:t>
            </a:r>
            <a:endParaRPr lang="en-US" altLang="ar-SA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D53DEDE-2601-43C2-9ED7-86AC451685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3988" cy="1368425"/>
          </a:xfrm>
        </p:spPr>
        <p:txBody>
          <a:bodyPr/>
          <a:lstStyle/>
          <a:p>
            <a:r>
              <a:rPr lang="ar-SA" altLang="ar-SA" sz="3200" b="1">
                <a:latin typeface="Monotype Koufi" pitchFamily="10" charset="-78"/>
              </a:rPr>
              <a:t>أشكال السواحل البحرية النشأة</a:t>
            </a:r>
            <a:br>
              <a:rPr lang="ar-SA" altLang="ar-SA" sz="3200" b="1"/>
            </a:br>
            <a:r>
              <a:rPr lang="ar-SA" altLang="ar-SA" sz="3200" b="1">
                <a:latin typeface="Monotype Koufi" pitchFamily="10" charset="-78"/>
              </a:rPr>
              <a:t>سواحل النحت البحر</a:t>
            </a:r>
            <a:r>
              <a:rPr lang="ar-EG" altLang="ar-SA" sz="3200" b="1">
                <a:latin typeface="Monotype Koufi" pitchFamily="10" charset="-78"/>
              </a:rPr>
              <a:t>ي</a:t>
            </a:r>
            <a:endParaRPr lang="en-US" altLang="ar-SA" sz="3200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8355103E-04E5-47BD-BA48-3C115F466F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876800"/>
          </a:xfrm>
        </p:spPr>
        <p:txBody>
          <a:bodyPr/>
          <a:lstStyle/>
          <a:p>
            <a:pPr marL="0" indent="0" algn="just">
              <a:lnSpc>
                <a:spcPct val="90000"/>
              </a:lnSpc>
              <a:buFontTx/>
              <a:buNone/>
            </a:pPr>
            <a:r>
              <a:rPr lang="ar-SA" altLang="ar-SA" sz="2400">
                <a:cs typeface="Simplified Arabic" panose="02020603050405020304" pitchFamily="18" charset="-78"/>
              </a:rPr>
              <a:t>1-الجروف البحرية	</a:t>
            </a:r>
            <a:endParaRPr lang="ar-SA" altLang="ar-SA" sz="2400"/>
          </a:p>
          <a:p>
            <a:pPr marL="0" indent="0" algn="just">
              <a:lnSpc>
                <a:spcPct val="90000"/>
              </a:lnSpc>
              <a:buFontTx/>
              <a:buNone/>
            </a:pPr>
            <a:r>
              <a:rPr lang="ar-SA" altLang="ar-SA" sz="2400">
                <a:cs typeface="Simplified Arabic" panose="02020603050405020304" pitchFamily="18" charset="-78"/>
              </a:rPr>
              <a:t>2- الرؤوس البحرية </a:t>
            </a:r>
            <a:endParaRPr lang="ar-SA" altLang="ar-SA" sz="2400"/>
          </a:p>
          <a:p>
            <a:pPr marL="0" indent="0" algn="just">
              <a:lnSpc>
                <a:spcPct val="90000"/>
              </a:lnSpc>
              <a:buFontTx/>
              <a:buNone/>
            </a:pPr>
            <a:r>
              <a:rPr lang="ar-SA" altLang="ar-SA" sz="2400">
                <a:cs typeface="Simplified Arabic" panose="02020603050405020304" pitchFamily="18" charset="-78"/>
              </a:rPr>
              <a:t>3- الرصيف البحر</a:t>
            </a:r>
            <a:r>
              <a:rPr lang="ar-EG" altLang="ar-SA" sz="2400">
                <a:cs typeface="Simplified Arabic" panose="02020603050405020304" pitchFamily="18" charset="-78"/>
              </a:rPr>
              <a:t>ي</a:t>
            </a:r>
            <a:r>
              <a:rPr lang="ar-SA" altLang="ar-SA" sz="2400">
                <a:cs typeface="Simplified Arabic" panose="02020603050405020304" pitchFamily="18" charset="-78"/>
              </a:rPr>
              <a:t> التحات</a:t>
            </a:r>
            <a:r>
              <a:rPr lang="ar-EG" altLang="ar-SA" sz="2400">
                <a:cs typeface="Simplified Arabic" panose="02020603050405020304" pitchFamily="18" charset="-78"/>
              </a:rPr>
              <a:t>ي</a:t>
            </a:r>
            <a:endParaRPr lang="ar-SA" altLang="ar-SA" sz="2400"/>
          </a:p>
          <a:p>
            <a:pPr marL="0" indent="0" algn="just">
              <a:lnSpc>
                <a:spcPct val="90000"/>
              </a:lnSpc>
              <a:buFontTx/>
              <a:buNone/>
            </a:pPr>
            <a:r>
              <a:rPr lang="ar-SA" altLang="ar-SA" sz="2400">
                <a:cs typeface="Simplified Arabic" panose="02020603050405020304" pitchFamily="18" charset="-78"/>
              </a:rPr>
              <a:t>4- الفجوات البحرية</a:t>
            </a:r>
            <a:endParaRPr lang="ar-SA" altLang="ar-SA" sz="2400"/>
          </a:p>
          <a:p>
            <a:pPr marL="0" indent="0" algn="just">
              <a:lnSpc>
                <a:spcPct val="90000"/>
              </a:lnSpc>
              <a:buFontTx/>
              <a:buNone/>
            </a:pPr>
            <a:r>
              <a:rPr lang="ar-SA" altLang="ar-SA" sz="2400">
                <a:cs typeface="Simplified Arabic" panose="02020603050405020304" pitchFamily="18" charset="-78"/>
              </a:rPr>
              <a:t>5- الكهوف البحرية </a:t>
            </a:r>
            <a:endParaRPr lang="ar-SA" altLang="ar-SA" sz="2400"/>
          </a:p>
          <a:p>
            <a:pPr marL="0" indent="0" algn="just">
              <a:lnSpc>
                <a:spcPct val="90000"/>
              </a:lnSpc>
              <a:buFontTx/>
              <a:buNone/>
            </a:pPr>
            <a:r>
              <a:rPr lang="ar-SA" altLang="ar-SA" sz="2400">
                <a:cs typeface="Simplified Arabic" panose="02020603050405020304" pitchFamily="18" charset="-78"/>
              </a:rPr>
              <a:t>6- الكبارى الطبيعية والأقواس والأنفاق البحرية</a:t>
            </a:r>
            <a:endParaRPr lang="ar-SA" altLang="ar-SA" sz="2400"/>
          </a:p>
          <a:p>
            <a:pPr marL="0" indent="0" algn="just">
              <a:lnSpc>
                <a:spcPct val="90000"/>
              </a:lnSpc>
              <a:buFontTx/>
              <a:buNone/>
            </a:pPr>
            <a:r>
              <a:rPr lang="ar-SA" altLang="ar-SA" sz="2400">
                <a:cs typeface="Simplified Arabic" panose="02020603050405020304" pitchFamily="18" charset="-78"/>
              </a:rPr>
              <a:t>7- الثقوب الإنفجارية </a:t>
            </a:r>
            <a:endParaRPr lang="ar-SA" altLang="ar-SA" sz="2400"/>
          </a:p>
          <a:p>
            <a:pPr marL="0" indent="0" algn="just">
              <a:lnSpc>
                <a:spcPct val="90000"/>
              </a:lnSpc>
              <a:buFontTx/>
              <a:buNone/>
            </a:pPr>
            <a:r>
              <a:rPr lang="ar-SA" altLang="ar-SA" sz="2400">
                <a:cs typeface="Simplified Arabic" panose="02020603050405020304" pitchFamily="18" charset="-78"/>
              </a:rPr>
              <a:t>8- المسلات البحرية</a:t>
            </a:r>
            <a:endParaRPr lang="ar-SA" altLang="ar-SA" sz="2400"/>
          </a:p>
          <a:p>
            <a:pPr marL="0" indent="0" algn="just">
              <a:lnSpc>
                <a:spcPct val="90000"/>
              </a:lnSpc>
              <a:buFontTx/>
              <a:buNone/>
            </a:pPr>
            <a:r>
              <a:rPr lang="ar-SA" altLang="ar-SA" sz="2400">
                <a:cs typeface="Simplified Arabic" panose="02020603050405020304" pitchFamily="18" charset="-78"/>
              </a:rPr>
              <a:t>9- المداخل البحرية</a:t>
            </a:r>
            <a:endParaRPr lang="ar-EG" altLang="ar-SA" sz="2400">
              <a:cs typeface="Simplified Arabic" panose="02020603050405020304" pitchFamily="18" charset="-78"/>
            </a:endParaRPr>
          </a:p>
          <a:p>
            <a:pPr marL="0" indent="0" algn="just">
              <a:lnSpc>
                <a:spcPct val="90000"/>
              </a:lnSpc>
              <a:buFontTx/>
              <a:buNone/>
            </a:pPr>
            <a:r>
              <a:rPr lang="ar-EG" altLang="ar-SA" sz="2400">
                <a:cs typeface="Simplified Arabic" panose="02020603050405020304" pitchFamily="18" charset="-78"/>
              </a:rPr>
              <a:t>10- الخوانق</a:t>
            </a:r>
            <a:endParaRPr lang="ar-SA" altLang="ar-SA" sz="2400"/>
          </a:p>
          <a:p>
            <a:pPr marL="0" indent="0" algn="just">
              <a:lnSpc>
                <a:spcPct val="90000"/>
              </a:lnSpc>
              <a:buFontTx/>
              <a:buNone/>
            </a:pPr>
            <a:r>
              <a:rPr lang="ar-SA" altLang="ar-SA" sz="2400">
                <a:cs typeface="Simplified Arabic" panose="02020603050405020304" pitchFamily="18" charset="-78"/>
              </a:rPr>
              <a:t>1</a:t>
            </a:r>
            <a:r>
              <a:rPr lang="ar-EG" altLang="ar-SA" sz="2400">
                <a:cs typeface="Simplified Arabic" panose="02020603050405020304" pitchFamily="18" charset="-78"/>
              </a:rPr>
              <a:t>1</a:t>
            </a:r>
            <a:r>
              <a:rPr lang="ar-SA" altLang="ar-SA" sz="2400">
                <a:cs typeface="Simplified Arabic" panose="02020603050405020304" pitchFamily="18" charset="-78"/>
              </a:rPr>
              <a:t>- أشكال النحت الكيميائ</a:t>
            </a:r>
            <a:r>
              <a:rPr lang="ar-EG" altLang="ar-SA" sz="2400">
                <a:cs typeface="Simplified Arabic" panose="02020603050405020304" pitchFamily="18" charset="-78"/>
              </a:rPr>
              <a:t>ي</a:t>
            </a:r>
            <a:endParaRPr lang="ar-SA" altLang="ar-SA" sz="240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ar-SA" altLang="ar-SA" sz="2400">
                <a:cs typeface="Simplified Arabic" panose="02020603050405020304" pitchFamily="18" charset="-78"/>
              </a:rPr>
              <a:t>وفيما يل</a:t>
            </a:r>
            <a:r>
              <a:rPr lang="ar-EG" altLang="ar-SA" sz="2400">
                <a:cs typeface="Simplified Arabic" panose="02020603050405020304" pitchFamily="18" charset="-78"/>
              </a:rPr>
              <a:t>ي</a:t>
            </a:r>
            <a:r>
              <a:rPr lang="ar-SA" altLang="ar-SA" sz="2400">
                <a:cs typeface="Simplified Arabic" panose="02020603050405020304" pitchFamily="18" charset="-78"/>
              </a:rPr>
              <a:t> عرض لخصائص أهم أشكال النحت البحر</a:t>
            </a:r>
            <a:r>
              <a:rPr lang="ar-EG" altLang="ar-SA" sz="2400">
                <a:cs typeface="Simplified Arabic" panose="02020603050405020304" pitchFamily="18" charset="-78"/>
              </a:rPr>
              <a:t>ي</a:t>
            </a:r>
            <a:r>
              <a:rPr lang="ar-SA" altLang="ar-SA" sz="2400">
                <a:cs typeface="Simplified Arabic" panose="02020603050405020304" pitchFamily="18" charset="-78"/>
              </a:rPr>
              <a:t>:</a:t>
            </a:r>
            <a:endParaRPr lang="ar-SA" altLang="ar-SA" sz="2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6D9FDC0B-AFD3-47D3-BA90-A6419BDCE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EG" dirty="0">
                <a:solidFill>
                  <a:schemeClr val="accent6">
                    <a:lumMod val="75000"/>
                  </a:schemeClr>
                </a:solidFill>
              </a:rPr>
              <a:t>الأشكال الحتية البحرية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0FF6728E-4DE7-4925-8904-51F80938A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 altLang="ar-SA"/>
          </a:p>
        </p:txBody>
      </p:sp>
      <p:pic>
        <p:nvPicPr>
          <p:cNvPr id="15364" name="Picture 2">
            <a:extLst>
              <a:ext uri="{FF2B5EF4-FFF2-40B4-BE49-F238E27FC236}">
                <a16:creationId xmlns:a16="http://schemas.microsoft.com/office/drawing/2014/main" id="{D865CDE3-BD38-4528-AEEC-C3BC1CF9B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755775"/>
            <a:ext cx="8980488" cy="505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4D159784-77EC-4033-88F0-1729FB0DE2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ar-SA" altLang="ar-SA" b="1">
                <a:latin typeface="Simplified Arabic" panose="02020603050405020304" pitchFamily="18" charset="-78"/>
                <a:cs typeface="Simplified Arabic" panose="02020603050405020304" pitchFamily="18" charset="-78"/>
              </a:rPr>
              <a:t>(أ) أشكال النحت البحر</a:t>
            </a:r>
            <a:r>
              <a:rPr lang="ar-EG" altLang="ar-SA" b="1">
                <a:latin typeface="Simplified Arabic" panose="02020603050405020304" pitchFamily="18" charset="-78"/>
                <a:cs typeface="Simplified Arabic" panose="02020603050405020304" pitchFamily="18" charset="-78"/>
              </a:rPr>
              <a:t>ي</a:t>
            </a:r>
            <a:endParaRPr lang="en-US" altLang="ar-SA" b="1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8FB9CCDD-3EEB-4794-9FC9-B2B32E06A4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196975"/>
            <a:ext cx="8610600" cy="5105400"/>
          </a:xfrm>
        </p:spPr>
        <p:txBody>
          <a:bodyPr/>
          <a:lstStyle/>
          <a:p>
            <a:pPr marL="0" indent="0" algn="just">
              <a:buFontTx/>
              <a:buNone/>
            </a:pPr>
            <a:r>
              <a:rPr lang="ar-SA" altLang="ar-SA" sz="2800" b="1">
                <a:latin typeface="Simplified Arabic" panose="02020603050405020304" pitchFamily="18" charset="-78"/>
                <a:cs typeface="Simplified Arabic" panose="02020603050405020304" pitchFamily="18" charset="-78"/>
              </a:rPr>
              <a:t>1-الجروف البحرية </a:t>
            </a:r>
            <a:r>
              <a:rPr lang="en-US" altLang="ar-SA" sz="2800" b="1">
                <a:latin typeface="Simplified Arabic" panose="02020603050405020304" pitchFamily="18" charset="-78"/>
                <a:cs typeface="Simplified Arabic" panose="02020603050405020304" pitchFamily="18" charset="-78"/>
              </a:rPr>
              <a:t>Marine Cliffs</a:t>
            </a:r>
            <a:r>
              <a:rPr lang="ar-EG" altLang="ar-SA" sz="2800" b="1">
                <a:latin typeface="Simplified Arabic" panose="02020603050405020304" pitchFamily="18" charset="-78"/>
                <a:cs typeface="Simplified Arabic" panose="02020603050405020304" pitchFamily="18" charset="-78"/>
              </a:rPr>
              <a:t>:</a:t>
            </a:r>
            <a:endParaRPr lang="en-US" altLang="ar-SA" sz="2800" b="1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marL="0" indent="0" algn="just">
              <a:buFontTx/>
              <a:buNone/>
            </a:pPr>
            <a:r>
              <a:rPr lang="ar-SA" altLang="ar-SA" sz="2800">
                <a:cs typeface="Simplified Arabic" panose="02020603050405020304" pitchFamily="18" charset="-78"/>
              </a:rPr>
              <a:t> يطلق مصطلح الجرف البحر</a:t>
            </a:r>
            <a:r>
              <a:rPr lang="ar-EG" altLang="ar-SA" sz="2800">
                <a:cs typeface="Simplified Arabic" panose="02020603050405020304" pitchFamily="18" charset="-78"/>
              </a:rPr>
              <a:t>ي</a:t>
            </a:r>
            <a:r>
              <a:rPr lang="ar-SA" altLang="ar-SA" sz="2800">
                <a:cs typeface="Simplified Arabic" panose="02020603050405020304" pitchFamily="18" charset="-78"/>
              </a:rPr>
              <a:t> على الحافة الصخرية الت</a:t>
            </a:r>
            <a:r>
              <a:rPr lang="ar-EG" altLang="ar-SA" sz="2800">
                <a:cs typeface="Simplified Arabic" panose="02020603050405020304" pitchFamily="18" charset="-78"/>
              </a:rPr>
              <a:t>ي</a:t>
            </a:r>
            <a:r>
              <a:rPr lang="ar-SA" altLang="ar-SA" sz="2800">
                <a:cs typeface="Simplified Arabic" panose="02020603050405020304" pitchFamily="18" charset="-78"/>
              </a:rPr>
              <a:t> تشرف على البحر مباشرة بإنحدار يتراوح بين 45 ، 90 درجة، وتلاطم الأمواج عادة أسفل هذه الحافات، وتسمى ف</a:t>
            </a:r>
            <a:r>
              <a:rPr lang="ar-EG" altLang="ar-SA" sz="2800">
                <a:cs typeface="Simplified Arabic" panose="02020603050405020304" pitchFamily="18" charset="-78"/>
              </a:rPr>
              <a:t>ي</a:t>
            </a:r>
            <a:r>
              <a:rPr lang="ar-SA" altLang="ar-SA" sz="2800">
                <a:cs typeface="Simplified Arabic" panose="02020603050405020304" pitchFamily="18" charset="-78"/>
              </a:rPr>
              <a:t> هذه الحالة بالجرف النشط أو الح</a:t>
            </a:r>
            <a:r>
              <a:rPr lang="ar-EG" altLang="ar-SA" sz="2800">
                <a:cs typeface="Simplified Arabic" panose="02020603050405020304" pitchFamily="18" charset="-78"/>
              </a:rPr>
              <a:t>ي</a:t>
            </a:r>
            <a:r>
              <a:rPr lang="ar-SA" altLang="ar-SA" sz="2800">
                <a:cs typeface="Simplified Arabic" panose="02020603050405020304" pitchFamily="18" charset="-78"/>
              </a:rPr>
              <a:t>، أما إذا كانت الحافة بمنأى عن تأثير النحت البحر</a:t>
            </a:r>
            <a:r>
              <a:rPr lang="ar-EG" altLang="ar-SA" sz="2800">
                <a:cs typeface="Simplified Arabic" panose="02020603050405020304" pitchFamily="18" charset="-78"/>
              </a:rPr>
              <a:t>ي</a:t>
            </a:r>
            <a:r>
              <a:rPr lang="ar-SA" altLang="ar-SA" sz="2800">
                <a:cs typeface="Simplified Arabic" panose="02020603050405020304" pitchFamily="18" charset="-78"/>
              </a:rPr>
              <a:t> فيطلق عليها تعبير الجرف الساكن أو الميت، وعلى ذلك تنقسم الجروف البحرية إلى نوعين هما:</a:t>
            </a:r>
            <a:endParaRPr lang="en-US" altLang="ar-SA" sz="2800">
              <a:cs typeface="Simplified Arabic" panose="02020603050405020304" pitchFamily="18" charset="-78"/>
            </a:endParaRPr>
          </a:p>
          <a:p>
            <a:pPr marL="0" indent="0" algn="just">
              <a:buFontTx/>
              <a:buNone/>
            </a:pPr>
            <a:r>
              <a:rPr lang="ar-SA" altLang="ar-SA" sz="2800">
                <a:cs typeface="Simplified Arabic" panose="02020603050405020304" pitchFamily="18" charset="-78"/>
              </a:rPr>
              <a:t> (أ) سواحل الجروف البحرية النشطة         </a:t>
            </a:r>
            <a:r>
              <a:rPr lang="en-US" altLang="ar-SA" sz="2800">
                <a:cs typeface="Simplified Arabic" panose="02020603050405020304" pitchFamily="18" charset="-78"/>
              </a:rPr>
              <a:t>Active Marine cliff coasts</a:t>
            </a:r>
          </a:p>
          <a:p>
            <a:pPr marL="0" indent="0" algn="just">
              <a:buFontTx/>
              <a:buNone/>
            </a:pPr>
            <a:r>
              <a:rPr lang="ar-SA" altLang="ar-SA" sz="2800" b="1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ar-SA" altLang="ar-SA" sz="2800">
                <a:cs typeface="Simplified Arabic" panose="02020603050405020304" pitchFamily="18" charset="-78"/>
              </a:rPr>
              <a:t>(ب) سواحل الجروف البحرية المستقرة       </a:t>
            </a:r>
            <a:r>
              <a:rPr lang="en-US" altLang="ar-SA" sz="2800">
                <a:cs typeface="Simplified Arabic" panose="02020603050405020304" pitchFamily="18" charset="-78"/>
              </a:rPr>
              <a:t>Stable Marine cliff coasts</a:t>
            </a:r>
            <a:endParaRPr lang="en-US" altLang="ar-SA" sz="2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2C93C821-825B-4AAC-B0F3-154151A1CE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ar-SA"/>
          </a:p>
        </p:txBody>
      </p:sp>
      <p:pic>
        <p:nvPicPr>
          <p:cNvPr id="17411" name="Picture 3" descr="cliff erosion">
            <a:extLst>
              <a:ext uri="{FF2B5EF4-FFF2-40B4-BE49-F238E27FC236}">
                <a16:creationId xmlns:a16="http://schemas.microsoft.com/office/drawing/2014/main" id="{E9ECD266-5135-4FCA-B03F-3878B6D1C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6225"/>
            <a:ext cx="86106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marine cliff">
            <a:extLst>
              <a:ext uri="{FF2B5EF4-FFF2-40B4-BE49-F238E27FC236}">
                <a16:creationId xmlns:a16="http://schemas.microsoft.com/office/drawing/2014/main" id="{DB7E7460-20E6-4D95-8C6F-5A88DB8E77B6}"/>
              </a:ext>
            </a:extLst>
          </p:cNvPr>
          <p:cNvPicPr>
            <a:picLocks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8435" name="Rectangle 7">
            <a:extLst>
              <a:ext uri="{FF2B5EF4-FFF2-40B4-BE49-F238E27FC236}">
                <a16:creationId xmlns:a16="http://schemas.microsoft.com/office/drawing/2014/main" id="{367E2F5F-9F0E-4733-BAFE-2338431C33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r>
              <a:rPr lang="ar-SA" altLang="ar-SA" sz="4000"/>
              <a:t>جرف بحر</a:t>
            </a:r>
            <a:r>
              <a:rPr lang="ar-EG" altLang="ar-SA" sz="4000"/>
              <a:t>ي</a:t>
            </a:r>
            <a:r>
              <a:rPr lang="ar-SA" altLang="ar-SA" sz="4000"/>
              <a:t> على سواحل مدينة مسقط</a:t>
            </a:r>
            <a:br>
              <a:rPr lang="ar-SA" altLang="ar-SA"/>
            </a:br>
            <a:r>
              <a:rPr lang="ar-SA" altLang="ar-SA" sz="2400"/>
              <a:t>لاحظ اتجاه ميل طبقات الجرف للداخل أ</a:t>
            </a:r>
            <a:r>
              <a:rPr lang="ar-EG" altLang="ar-SA" sz="2400"/>
              <a:t>ي</a:t>
            </a:r>
            <a:r>
              <a:rPr lang="ar-SA" altLang="ar-SA" sz="2400"/>
              <a:t> عكس اتجاه المنحدر</a:t>
            </a:r>
            <a:endParaRPr lang="en-US" altLang="ar-SA" sz="2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AE1E8916-E4C8-4B10-A11F-63DFD205D4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r>
              <a:rPr lang="ar-SA" altLang="ar-SA" sz="3600"/>
              <a:t>جرف بحر</a:t>
            </a:r>
            <a:r>
              <a:rPr lang="ar-EG" altLang="ar-SA" sz="3600"/>
              <a:t>ي</a:t>
            </a:r>
            <a:r>
              <a:rPr lang="ar-SA" altLang="ar-SA" sz="3600"/>
              <a:t> ف</a:t>
            </a:r>
            <a:r>
              <a:rPr lang="ar-EG" altLang="ar-SA" sz="3600"/>
              <a:t>ي</a:t>
            </a:r>
            <a:r>
              <a:rPr lang="ar-SA" altLang="ar-SA" sz="3600"/>
              <a:t> كاليفورنيا</a:t>
            </a:r>
            <a:endParaRPr lang="en-US" altLang="ar-SA" sz="3600"/>
          </a:p>
        </p:txBody>
      </p:sp>
      <p:pic>
        <p:nvPicPr>
          <p:cNvPr id="19459" name="Picture 3" descr="marine cliff california">
            <a:extLst>
              <a:ext uri="{FF2B5EF4-FFF2-40B4-BE49-F238E27FC236}">
                <a16:creationId xmlns:a16="http://schemas.microsoft.com/office/drawing/2014/main" id="{1160E87A-90E2-48DB-9617-1E54460C7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990600"/>
            <a:ext cx="886618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>
            <a:extLst>
              <a:ext uri="{FF2B5EF4-FFF2-40B4-BE49-F238E27FC236}">
                <a16:creationId xmlns:a16="http://schemas.microsoft.com/office/drawing/2014/main" id="{2F889F81-7E2C-416D-97BB-F8AF0AE730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924800" cy="1143000"/>
          </a:xfrm>
        </p:spPr>
        <p:txBody>
          <a:bodyPr/>
          <a:lstStyle/>
          <a:p>
            <a:pPr>
              <a:defRPr/>
            </a:pPr>
            <a:r>
              <a:rPr lang="ar-SA" dirty="0">
                <a:solidFill>
                  <a:schemeClr val="accent6">
                    <a:lumMod val="75000"/>
                  </a:schemeClr>
                </a:solidFill>
              </a:rPr>
              <a:t>جرف بحر</a:t>
            </a:r>
            <a:r>
              <a:rPr lang="ar-EG" dirty="0">
                <a:solidFill>
                  <a:schemeClr val="accent6">
                    <a:lumMod val="75000"/>
                  </a:schemeClr>
                </a:solidFill>
              </a:rPr>
              <a:t>ي</a:t>
            </a:r>
            <a:r>
              <a:rPr lang="ar-SA" dirty="0">
                <a:solidFill>
                  <a:schemeClr val="accent6">
                    <a:lumMod val="75000"/>
                  </a:schemeClr>
                </a:solidFill>
              </a:rPr>
              <a:t> نشط على ساحل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Krabi</a:t>
            </a:r>
            <a:r>
              <a:rPr lang="ar-SA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ar-SA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ar-SA" sz="3600" dirty="0">
                <a:solidFill>
                  <a:schemeClr val="accent6">
                    <a:lumMod val="75000"/>
                  </a:schemeClr>
                </a:solidFill>
              </a:rPr>
              <a:t>جنوب غرب تايلند المطل على بحر أندامان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483" name="Picture 1027" descr="krabi clif">
            <a:extLst>
              <a:ext uri="{FF2B5EF4-FFF2-40B4-BE49-F238E27FC236}">
                <a16:creationId xmlns:a16="http://schemas.microsoft.com/office/drawing/2014/main" id="{B08BA171-8B6B-435C-B26B-676B2BEDD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824413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028" descr="to_krabi_overview">
            <a:extLst>
              <a:ext uri="{FF2B5EF4-FFF2-40B4-BE49-F238E27FC236}">
                <a16:creationId xmlns:a16="http://schemas.microsoft.com/office/drawing/2014/main" id="{F1D4E1C0-8AB1-4A10-ABC1-086A685A0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28800"/>
            <a:ext cx="4090988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500BC55-536F-4C5F-8A43-08CE7E4AA0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1773238"/>
            <a:ext cx="8532812" cy="3284537"/>
          </a:xfrm>
        </p:spPr>
        <p:txBody>
          <a:bodyPr/>
          <a:lstStyle/>
          <a:p>
            <a:pPr marL="0" indent="0" algn="just" eaLnBrk="1" hangingPunct="1">
              <a:buFontTx/>
              <a:buNone/>
            </a:pPr>
            <a:endParaRPr lang="en-US" altLang="ar-SA" b="1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marL="0" indent="0" eaLnBrk="1" hangingPunct="1">
              <a:buFontTx/>
              <a:buNone/>
            </a:pPr>
            <a:endParaRPr lang="en-US" altLang="ar-SA"/>
          </a:p>
        </p:txBody>
      </p:sp>
      <p:sp>
        <p:nvSpPr>
          <p:cNvPr id="3075" name="WordArt 3">
            <a:extLst>
              <a:ext uri="{FF2B5EF4-FFF2-40B4-BE49-F238E27FC236}">
                <a16:creationId xmlns:a16="http://schemas.microsoft.com/office/drawing/2014/main" id="{07CCB6EC-CCD4-48B9-B2C6-9B65A91DE8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16088" y="-19050"/>
            <a:ext cx="54864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r-SA" sz="1600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Simplified Arabic" panose="02020603050405020304" pitchFamily="18" charset="-78"/>
                <a:cs typeface="Simplified Arabic" panose="02020603050405020304" pitchFamily="18" charset="-78"/>
              </a:rPr>
              <a:t>فعل البحر في تشكيل خط الساحل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0506C2DB-87FB-4971-97FF-0625CD7D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3950"/>
            <a:ext cx="8918575" cy="573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7" name="Rectangle 1">
            <a:extLst>
              <a:ext uri="{FF2B5EF4-FFF2-40B4-BE49-F238E27FC236}">
                <a16:creationId xmlns:a16="http://schemas.microsoft.com/office/drawing/2014/main" id="{6E8474D8-7AF4-44E3-862A-18559C4BA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146175"/>
            <a:ext cx="9144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1pPr>
            <a:lvl2pPr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9pPr>
          </a:lstStyle>
          <a:p>
            <a:pPr algn="ctr"/>
            <a:r>
              <a:rPr lang="ar-SA" altLang="ar-SA" sz="2800" b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العوامل المؤثرة ف</a:t>
            </a:r>
            <a:r>
              <a:rPr lang="ar-EG" altLang="ar-SA" sz="2800" b="1">
                <a:latin typeface="Simplified Arabic" panose="02020603050405020304" pitchFamily="18" charset="-78"/>
                <a:cs typeface="Simplified Arabic" panose="02020603050405020304" pitchFamily="18" charset="-78"/>
              </a:rPr>
              <a:t>ي</a:t>
            </a:r>
            <a:r>
              <a:rPr lang="ar-SA" altLang="ar-SA" sz="2800" b="1">
                <a:latin typeface="Simplified Arabic" panose="02020603050405020304" pitchFamily="18" charset="-78"/>
                <a:cs typeface="Simplified Arabic" panose="02020603050405020304" pitchFamily="18" charset="-78"/>
              </a:rPr>
              <a:t> تشكيل خط الساحل </a:t>
            </a:r>
            <a:endParaRPr lang="en-US" altLang="ar-SA" sz="2800" b="1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lvl="1" algn="just"/>
            <a:r>
              <a:rPr lang="ar-SA" altLang="ar-SA" sz="2800">
                <a:cs typeface="Simplified Arabic" panose="02020603050405020304" pitchFamily="18" charset="-78"/>
              </a:rPr>
              <a:t>تتميز التعرية البحرية عن جميع عوامل التعرية الأخرى ف</a:t>
            </a:r>
            <a:r>
              <a:rPr lang="ar-EG" altLang="ar-SA" sz="2800">
                <a:cs typeface="Simplified Arabic" panose="02020603050405020304" pitchFamily="18" charset="-78"/>
              </a:rPr>
              <a:t>ي</a:t>
            </a:r>
            <a:r>
              <a:rPr lang="ar-SA" altLang="ar-SA" sz="2800">
                <a:cs typeface="Simplified Arabic" panose="02020603050405020304" pitchFamily="18" charset="-78"/>
              </a:rPr>
              <a:t> أن مجال عملها يتركز ف</a:t>
            </a:r>
            <a:r>
              <a:rPr lang="ar-EG" altLang="ar-SA" sz="2800">
                <a:cs typeface="Simplified Arabic" panose="02020603050405020304" pitchFamily="18" charset="-78"/>
              </a:rPr>
              <a:t>ي</a:t>
            </a:r>
            <a:r>
              <a:rPr lang="ar-SA" altLang="ar-SA" sz="2800">
                <a:cs typeface="Simplified Arabic" panose="02020603050405020304" pitchFamily="18" charset="-78"/>
              </a:rPr>
              <a:t> نطاق اتصال اليابس بالبحر الذ</a:t>
            </a:r>
            <a:r>
              <a:rPr lang="ar-EG" altLang="ar-SA" sz="2800">
                <a:cs typeface="Simplified Arabic" panose="02020603050405020304" pitchFamily="18" charset="-78"/>
              </a:rPr>
              <a:t>ي</a:t>
            </a:r>
            <a:r>
              <a:rPr lang="ar-SA" altLang="ar-SA" sz="2800">
                <a:cs typeface="Simplified Arabic" panose="02020603050405020304" pitchFamily="18" charset="-78"/>
              </a:rPr>
              <a:t> يطلق عليه تعبير ساحل البحر، ويتأثر خط الساحل بعدد من العوامل تحدد مدى تعرضه لعمليات النحت أو الارساب البحر</a:t>
            </a:r>
            <a:r>
              <a:rPr lang="ar-EG" altLang="ar-SA" sz="2800">
                <a:cs typeface="Simplified Arabic" panose="02020603050405020304" pitchFamily="18" charset="-78"/>
              </a:rPr>
              <a:t>ي</a:t>
            </a:r>
            <a:r>
              <a:rPr lang="ar-SA" altLang="ar-SA" sz="2800">
                <a:cs typeface="Simplified Arabic" panose="02020603050405020304" pitchFamily="18" charset="-78"/>
              </a:rPr>
              <a:t>، وأهم هذه العوامل ما يل</a:t>
            </a:r>
            <a:r>
              <a:rPr lang="ar-EG" altLang="ar-SA" sz="2800">
                <a:cs typeface="Simplified Arabic" panose="02020603050405020304" pitchFamily="18" charset="-78"/>
              </a:rPr>
              <a:t>ي</a:t>
            </a:r>
            <a:r>
              <a:rPr lang="ar-SA" altLang="ar-SA" sz="2800">
                <a:cs typeface="Simplified Arabic" panose="02020603050405020304" pitchFamily="18" charset="-78"/>
              </a:rPr>
              <a:t>:</a:t>
            </a:r>
            <a:endParaRPr lang="en-US" altLang="ar-SA" sz="2800">
              <a:cs typeface="Simplified Arabic" panose="02020603050405020304" pitchFamily="18" charset="-7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2E3BD240-4B44-4AC0-8291-89E2D39DD4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685800"/>
          </a:xfrm>
        </p:spPr>
        <p:txBody>
          <a:bodyPr/>
          <a:lstStyle/>
          <a:p>
            <a:r>
              <a:rPr lang="ar-SA" altLang="ar-SA" sz="3600"/>
              <a:t>جروف بحرية ف</a:t>
            </a:r>
            <a:r>
              <a:rPr lang="ar-EG" altLang="ar-SA" sz="3600"/>
              <a:t>ي</a:t>
            </a:r>
            <a:r>
              <a:rPr lang="ar-SA" altLang="ar-SA" sz="3600"/>
              <a:t> خليج </a:t>
            </a:r>
            <a:r>
              <a:rPr lang="en-US" altLang="ar-SA" sz="3600"/>
              <a:t>Maya</a:t>
            </a:r>
            <a:r>
              <a:rPr lang="ar-SA" altLang="ar-SA" sz="3600"/>
              <a:t> </a:t>
            </a:r>
            <a:r>
              <a:rPr lang="ar-EG" altLang="ar-SA" sz="3600"/>
              <a:t>ب</a:t>
            </a:r>
            <a:r>
              <a:rPr lang="ar-SA" altLang="ar-SA" sz="3600"/>
              <a:t>جزيرة </a:t>
            </a:r>
            <a:r>
              <a:rPr lang="en-US" altLang="ar-SA" sz="3600"/>
              <a:t>Phi Phi</a:t>
            </a:r>
            <a:r>
              <a:rPr lang="ar-SA" altLang="ar-SA" sz="3600"/>
              <a:t> جنوب تايلند</a:t>
            </a:r>
            <a:endParaRPr lang="en-US" altLang="ar-SA"/>
          </a:p>
        </p:txBody>
      </p:sp>
      <p:pic>
        <p:nvPicPr>
          <p:cNvPr id="21507" name="Picture 3" descr="maya bay phi phi island">
            <a:extLst>
              <a:ext uri="{FF2B5EF4-FFF2-40B4-BE49-F238E27FC236}">
                <a16:creationId xmlns:a16="http://schemas.microsoft.com/office/drawing/2014/main" id="{4FF2669B-841D-4955-9D31-D0AF89ADC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052513"/>
            <a:ext cx="912177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rockycliff">
            <a:extLst>
              <a:ext uri="{FF2B5EF4-FFF2-40B4-BE49-F238E27FC236}">
                <a16:creationId xmlns:a16="http://schemas.microsoft.com/office/drawing/2014/main" id="{BB9264FD-6257-45BF-BB39-48546B8A5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832485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2">
            <a:extLst>
              <a:ext uri="{FF2B5EF4-FFF2-40B4-BE49-F238E27FC236}">
                <a16:creationId xmlns:a16="http://schemas.microsoft.com/office/drawing/2014/main" id="{27579482-2A4F-48F2-81FD-E0E5ED6260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ar-SA" altLang="ar-SA"/>
              <a:t>جرف بحر</a:t>
            </a:r>
            <a:r>
              <a:rPr lang="ar-EG" altLang="ar-SA"/>
              <a:t>ي</a:t>
            </a:r>
            <a:r>
              <a:rPr lang="ar-SA" altLang="ar-SA"/>
              <a:t> نشط</a:t>
            </a:r>
            <a:endParaRPr lang="en-US" altLang="ar-SA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cliff erosion22">
            <a:extLst>
              <a:ext uri="{FF2B5EF4-FFF2-40B4-BE49-F238E27FC236}">
                <a16:creationId xmlns:a16="http://schemas.microsoft.com/office/drawing/2014/main" id="{2F41BCB8-B657-471D-9807-FD474B79D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288"/>
            <a:ext cx="7597775" cy="67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1">
            <a:extLst>
              <a:ext uri="{FF2B5EF4-FFF2-40B4-BE49-F238E27FC236}">
                <a16:creationId xmlns:a16="http://schemas.microsoft.com/office/drawing/2014/main" id="{02D38A73-0F88-4333-8B70-97F46A56E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2924175"/>
            <a:ext cx="30527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9pPr>
          </a:lstStyle>
          <a:p>
            <a:r>
              <a:rPr lang="ar-SA" altLang="ar-SA"/>
              <a:t>جرف وكهف بحرى</a:t>
            </a:r>
            <a:endParaRPr lang="ar-EG" altLang="ar-SA"/>
          </a:p>
        </p:txBody>
      </p:sp>
      <p:sp>
        <p:nvSpPr>
          <p:cNvPr id="23556" name="TextBox 2">
            <a:extLst>
              <a:ext uri="{FF2B5EF4-FFF2-40B4-BE49-F238E27FC236}">
                <a16:creationId xmlns:a16="http://schemas.microsoft.com/office/drawing/2014/main" id="{6F729392-5BF2-40BF-9542-E5CE02E26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2133600"/>
            <a:ext cx="1981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9pPr>
          </a:lstStyle>
          <a:p>
            <a:r>
              <a:rPr lang="ar-SA" altLang="ar-SA"/>
              <a:t>مسلة بحرية </a:t>
            </a:r>
            <a:endParaRPr lang="ar-EG" altLang="ar-SA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A158B4A3-951A-403D-B832-B540BE4ABF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990600"/>
          </a:xfrm>
        </p:spPr>
        <p:txBody>
          <a:bodyPr/>
          <a:lstStyle/>
          <a:p>
            <a:r>
              <a:rPr lang="ar-SA" altLang="ar-SA">
                <a:solidFill>
                  <a:srgbClr val="C00000"/>
                </a:solidFill>
              </a:rPr>
              <a:t>جروف بحرية على سواحل تايلند</a:t>
            </a:r>
            <a:endParaRPr lang="en-US" altLang="ar-SA">
              <a:solidFill>
                <a:srgbClr val="C00000"/>
              </a:solidFill>
            </a:endParaRPr>
          </a:p>
        </p:txBody>
      </p:sp>
      <p:pic>
        <p:nvPicPr>
          <p:cNvPr id="24579" name="Picture 3" descr="cliff2">
            <a:extLst>
              <a:ext uri="{FF2B5EF4-FFF2-40B4-BE49-F238E27FC236}">
                <a16:creationId xmlns:a16="http://schemas.microsoft.com/office/drawing/2014/main" id="{4250147A-7931-4C55-BED8-3C52A392D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4438"/>
            <a:ext cx="9132888" cy="368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2751CB6A-3E67-4C18-81FF-26DF5432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altLang="ar-SA"/>
          </a:p>
        </p:txBody>
      </p:sp>
      <p:pic>
        <p:nvPicPr>
          <p:cNvPr id="25603" name="Picture 2">
            <a:extLst>
              <a:ext uri="{FF2B5EF4-FFF2-40B4-BE49-F238E27FC236}">
                <a16:creationId xmlns:a16="http://schemas.microsoft.com/office/drawing/2014/main" id="{F2D19487-82F3-4121-BA93-5AEA279B4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41438"/>
            <a:ext cx="8331200" cy="475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3AF80-963D-46AF-BDE1-511A4F66D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0"/>
            <a:ext cx="86868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ar-EG" dirty="0"/>
              <a:t>جروف بحرية نشطة مكونة من الطباشير شمال فرنسا</a:t>
            </a: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6207FE7B-D1B0-4E4D-903F-AADE9393D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 altLang="ar-SA"/>
          </a:p>
        </p:txBody>
      </p:sp>
      <p:pic>
        <p:nvPicPr>
          <p:cNvPr id="26628" name="Picture 2">
            <a:extLst>
              <a:ext uri="{FF2B5EF4-FFF2-40B4-BE49-F238E27FC236}">
                <a16:creationId xmlns:a16="http://schemas.microsoft.com/office/drawing/2014/main" id="{14F6B72A-CD60-4BA1-A2BF-5E58AE20F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81075"/>
            <a:ext cx="7678737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95EA6-3591-4A98-BCDD-90108C262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0"/>
            <a:ext cx="777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ar-EG" dirty="0"/>
              <a:t>جرف بحري تميل طبقاته باتجاه اليابسة بمنطقة صليبة شمال مدينة اللاذقية</a:t>
            </a:r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E6736373-EC6A-46F1-A22A-E60AF70E3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 altLang="ar-SA"/>
          </a:p>
        </p:txBody>
      </p:sp>
      <p:pic>
        <p:nvPicPr>
          <p:cNvPr id="15364" name="Picture 2">
            <a:extLst>
              <a:ext uri="{FF2B5EF4-FFF2-40B4-BE49-F238E27FC236}">
                <a16:creationId xmlns:a16="http://schemas.microsoft.com/office/drawing/2014/main" id="{39547CAE-11D3-41CE-8D47-6218E4CB8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76967"/>
            <a:ext cx="7848871" cy="5681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8C32C119-FBFA-413B-9207-AB92C9BF19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8153400" cy="1066800"/>
          </a:xfrm>
        </p:spPr>
        <p:txBody>
          <a:bodyPr/>
          <a:lstStyle/>
          <a:p>
            <a:r>
              <a:rPr lang="ar-SA" altLang="ar-SA" sz="3600" b="1">
                <a:latin typeface="Simplified Arabic" panose="02020603050405020304" pitchFamily="18" charset="-78"/>
                <a:cs typeface="Simplified Arabic" panose="02020603050405020304" pitchFamily="18" charset="-78"/>
              </a:rPr>
              <a:t>2- الرؤوس البحرية   </a:t>
            </a:r>
            <a:r>
              <a:rPr lang="en-US" altLang="ar-SA" sz="3600" b="1">
                <a:latin typeface="Simplified Arabic" panose="02020603050405020304" pitchFamily="18" charset="-78"/>
                <a:cs typeface="Simplified Arabic" panose="02020603050405020304" pitchFamily="18" charset="-78"/>
              </a:rPr>
              <a:t>Marine Headlands </a:t>
            </a:r>
            <a:endParaRPr lang="en-US" altLang="ar-SA" b="1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94711413-4776-429A-AFCF-CB541DD9FE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134350" cy="4724400"/>
          </a:xfrm>
        </p:spPr>
        <p:txBody>
          <a:bodyPr/>
          <a:lstStyle/>
          <a:p>
            <a:pPr marL="0" indent="0" algn="just">
              <a:buFontTx/>
              <a:buNone/>
            </a:pPr>
            <a:r>
              <a:rPr lang="ar-SA" altLang="ar-SA">
                <a:cs typeface="Simplified Arabic" panose="02020603050405020304" pitchFamily="18" charset="-78"/>
              </a:rPr>
              <a:t>	تتكون الرؤوس البحرية والخلجان نتيجة تعرجات خطوط السواحل، وتبرز الرؤوس داخل البحر بسبب عدة عوامل نحصرها فيما يل</a:t>
            </a:r>
            <a:r>
              <a:rPr lang="ar-EG" altLang="ar-SA">
                <a:cs typeface="Simplified Arabic" panose="02020603050405020304" pitchFamily="18" charset="-78"/>
              </a:rPr>
              <a:t>ي</a:t>
            </a:r>
            <a:r>
              <a:rPr lang="ar-SA" altLang="ar-SA">
                <a:cs typeface="Simplified Arabic" panose="02020603050405020304" pitchFamily="18" charset="-78"/>
              </a:rPr>
              <a:t>:</a:t>
            </a:r>
            <a:endParaRPr lang="en-US" altLang="ar-SA">
              <a:cs typeface="Simplified Arabic" panose="02020603050405020304" pitchFamily="18" charset="-78"/>
            </a:endParaRPr>
          </a:p>
          <a:p>
            <a:pPr marL="0" indent="0" algn="just">
              <a:buFontTx/>
              <a:buNone/>
            </a:pPr>
            <a:r>
              <a:rPr lang="ar-SA" altLang="ar-SA">
                <a:cs typeface="Simplified Arabic" panose="02020603050405020304" pitchFamily="18" charset="-78"/>
              </a:rPr>
              <a:t>(أ) رؤوس بحرية ليثولوجية: تنشأ عن صلابة بعض التكوينات الصخرية أمام عوامل النحت البحر</a:t>
            </a:r>
            <a:r>
              <a:rPr lang="ar-EG" altLang="ar-SA">
                <a:cs typeface="Simplified Arabic" panose="02020603050405020304" pitchFamily="18" charset="-78"/>
              </a:rPr>
              <a:t>ي</a:t>
            </a:r>
            <a:r>
              <a:rPr lang="ar-SA" altLang="ar-SA">
                <a:cs typeface="Simplified Arabic" panose="02020603050405020304" pitchFamily="18" charset="-78"/>
              </a:rPr>
              <a:t>.</a:t>
            </a:r>
            <a:endParaRPr lang="en-US" altLang="ar-SA">
              <a:cs typeface="Simplified Arabic" panose="02020603050405020304" pitchFamily="18" charset="-78"/>
            </a:endParaRPr>
          </a:p>
          <a:p>
            <a:pPr marL="0" indent="0" algn="just">
              <a:buFontTx/>
              <a:buNone/>
            </a:pPr>
            <a:r>
              <a:rPr lang="ar-SA" altLang="ar-SA">
                <a:cs typeface="Simplified Arabic" panose="02020603050405020304" pitchFamily="18" charset="-78"/>
              </a:rPr>
              <a:t>(ب) رؤوس بحرية بنيوية : تنشأ عن بعض التراكيب البنيوية.</a:t>
            </a:r>
            <a:endParaRPr lang="en-US" altLang="ar-SA">
              <a:cs typeface="Simplified Arabic" panose="02020603050405020304" pitchFamily="18" charset="-78"/>
            </a:endParaRPr>
          </a:p>
          <a:p>
            <a:pPr marL="0" indent="0" algn="just">
              <a:buFontTx/>
              <a:buNone/>
            </a:pPr>
            <a:r>
              <a:rPr lang="ar-SA" altLang="ar-SA">
                <a:cs typeface="Simplified Arabic" panose="02020603050405020304" pitchFamily="18" charset="-78"/>
              </a:rPr>
              <a:t>(جـ) رؤوس بحرية تنشأ بسبب ضعف عوامل النحت البحر</a:t>
            </a:r>
            <a:r>
              <a:rPr lang="ar-EG" altLang="ar-SA">
                <a:cs typeface="Simplified Arabic" panose="02020603050405020304" pitchFamily="18" charset="-78"/>
              </a:rPr>
              <a:t>ي</a:t>
            </a:r>
            <a:r>
              <a:rPr lang="ar-SA" altLang="ar-SA">
                <a:cs typeface="Simplified Arabic" panose="02020603050405020304" pitchFamily="18" charset="-78"/>
              </a:rPr>
              <a:t>.</a:t>
            </a:r>
            <a:endParaRPr lang="en-US" altLang="ar-SA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AF3C555F-9F4A-419F-BF91-A0BB7B22F3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7338" y="188913"/>
            <a:ext cx="8610600" cy="533400"/>
          </a:xfrm>
        </p:spPr>
        <p:txBody>
          <a:bodyPr/>
          <a:lstStyle/>
          <a:p>
            <a:r>
              <a:rPr lang="ar-SA" altLang="ar-SA" sz="3600">
                <a:solidFill>
                  <a:srgbClr val="00B0F0"/>
                </a:solidFill>
              </a:rPr>
              <a:t>رأس بحر</a:t>
            </a:r>
            <a:r>
              <a:rPr lang="ar-EG" altLang="ar-SA" sz="3600">
                <a:solidFill>
                  <a:srgbClr val="00B0F0"/>
                </a:solidFill>
              </a:rPr>
              <a:t>ي</a:t>
            </a:r>
            <a:r>
              <a:rPr lang="ar-SA" altLang="ar-SA" sz="3600">
                <a:solidFill>
                  <a:srgbClr val="00B0F0"/>
                </a:solidFill>
              </a:rPr>
              <a:t> متشكل ف</a:t>
            </a:r>
            <a:r>
              <a:rPr lang="ar-EG" altLang="ar-SA" sz="3600">
                <a:solidFill>
                  <a:srgbClr val="00B0F0"/>
                </a:solidFill>
              </a:rPr>
              <a:t>ي</a:t>
            </a:r>
            <a:r>
              <a:rPr lang="ar-SA" altLang="ar-SA" sz="3600">
                <a:solidFill>
                  <a:srgbClr val="00B0F0"/>
                </a:solidFill>
              </a:rPr>
              <a:t> طبقات رسوبية صلبة شديدة الميل</a:t>
            </a:r>
            <a:endParaRPr lang="en-US" altLang="ar-SA" sz="3600">
              <a:solidFill>
                <a:srgbClr val="00B0F0"/>
              </a:solidFill>
            </a:endParaRPr>
          </a:p>
        </p:txBody>
      </p:sp>
      <p:pic>
        <p:nvPicPr>
          <p:cNvPr id="29699" name="Picture 5" descr="marine head">
            <a:extLst>
              <a:ext uri="{FF2B5EF4-FFF2-40B4-BE49-F238E27FC236}">
                <a16:creationId xmlns:a16="http://schemas.microsoft.com/office/drawing/2014/main" id="{0EBAD3DD-CE83-4B4D-91E4-998A763DD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952500"/>
            <a:ext cx="9129712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76326547-7581-439A-ACB6-476C262AA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275" y="620713"/>
            <a:ext cx="5756275" cy="998537"/>
          </a:xfrm>
        </p:spPr>
        <p:txBody>
          <a:bodyPr/>
          <a:lstStyle/>
          <a:p>
            <a:r>
              <a:rPr lang="ar-EG" altLang="ar-SA" b="1">
                <a:solidFill>
                  <a:srgbClr val="7030A0"/>
                </a:solidFill>
              </a:rPr>
              <a:t>الأرصفة الشاطئية</a:t>
            </a:r>
          </a:p>
        </p:txBody>
      </p:sp>
      <p:pic>
        <p:nvPicPr>
          <p:cNvPr id="30723" name="Picture 2">
            <a:extLst>
              <a:ext uri="{FF2B5EF4-FFF2-40B4-BE49-F238E27FC236}">
                <a16:creationId xmlns:a16="http://schemas.microsoft.com/office/drawing/2014/main" id="{ED1831F0-AF68-4648-A3C1-B27F2C19A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95250"/>
            <a:ext cx="4465637" cy="675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66ABA00F-DC1C-4DEF-BC8E-779D1B1D2A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/>
          <a:lstStyle/>
          <a:p>
            <a:pPr eaLnBrk="1" hangingPunct="1"/>
            <a:r>
              <a:rPr lang="ar-SA" altLang="ar-SA" b="1">
                <a:latin typeface="Simplified Arabic" panose="02020603050405020304" pitchFamily="18" charset="-78"/>
                <a:cs typeface="Simplified Arabic" panose="02020603050405020304" pitchFamily="18" charset="-78"/>
              </a:rPr>
              <a:t>أولا</a:t>
            </a:r>
            <a:r>
              <a:rPr lang="ar-EG" altLang="ar-SA" b="1">
                <a:latin typeface="Simplified Arabic" panose="02020603050405020304" pitchFamily="18" charset="-78"/>
                <a:cs typeface="Simplified Arabic" panose="02020603050405020304" pitchFamily="18" charset="-78"/>
              </a:rPr>
              <a:t>ً-</a:t>
            </a:r>
            <a:r>
              <a:rPr lang="ar-SA" altLang="ar-SA" b="1">
                <a:latin typeface="Simplified Arabic" panose="02020603050405020304" pitchFamily="18" charset="-78"/>
                <a:cs typeface="Simplified Arabic" panose="02020603050405020304" pitchFamily="18" charset="-78"/>
              </a:rPr>
              <a:t> طبيعة المنطقة الساحلية :</a:t>
            </a:r>
            <a:endParaRPr lang="en-US" altLang="ar-SA" b="1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E85E669-5387-405B-9A03-D08E85B243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8215313" cy="45720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ar-SA" altLang="ar-SA" sz="2800">
                <a:cs typeface="Simplified Arabic" panose="02020603050405020304" pitchFamily="18" charset="-78"/>
              </a:rPr>
              <a:t>1- شكل خط الساحل ومدى تعرجه وتوجيهه بالنسبة للأمواج السائدة</a:t>
            </a:r>
            <a:endParaRPr lang="en-US" altLang="ar-SA" sz="2800">
              <a:cs typeface="Simplified Arabic" panose="02020603050405020304" pitchFamily="18" charset="-78"/>
            </a:endParaRPr>
          </a:p>
          <a:p>
            <a:pPr marL="0" indent="0" eaLnBrk="1" hangingPunct="1">
              <a:buFontTx/>
              <a:buNone/>
            </a:pPr>
            <a:r>
              <a:rPr lang="ar-SA" altLang="ar-SA" sz="2800">
                <a:cs typeface="Simplified Arabic" panose="02020603050405020304" pitchFamily="18" charset="-78"/>
              </a:rPr>
              <a:t>2- درجة انحدار المنطقة الساحلية وخاصة الجروف البحرية</a:t>
            </a:r>
            <a:endParaRPr lang="en-US" altLang="ar-SA" sz="2800">
              <a:cs typeface="Simplified Arabic" panose="02020603050405020304" pitchFamily="18" charset="-78"/>
            </a:endParaRPr>
          </a:p>
          <a:p>
            <a:pPr marL="0" indent="0" eaLnBrk="1" hangingPunct="1">
              <a:buFontTx/>
              <a:buNone/>
            </a:pPr>
            <a:r>
              <a:rPr lang="ar-SA" altLang="ar-SA" sz="2800">
                <a:cs typeface="Simplified Arabic" panose="02020603050405020304" pitchFamily="18" charset="-78"/>
              </a:rPr>
              <a:t>3- صلابة الصخور ودرجة تحملها لنحت الأمواج ميكانيكيا</a:t>
            </a:r>
            <a:r>
              <a:rPr lang="ar-EG" altLang="ar-SA" sz="2800">
                <a:cs typeface="Simplified Arabic" panose="02020603050405020304" pitchFamily="18" charset="-78"/>
              </a:rPr>
              <a:t>ً</a:t>
            </a:r>
            <a:r>
              <a:rPr lang="ar-SA" altLang="ar-SA" sz="2800">
                <a:cs typeface="Simplified Arabic" panose="02020603050405020304" pitchFamily="18" charset="-78"/>
              </a:rPr>
              <a:t> وكيميائيا</a:t>
            </a:r>
            <a:r>
              <a:rPr lang="ar-EG" altLang="ar-SA" sz="2800">
                <a:cs typeface="Simplified Arabic" panose="02020603050405020304" pitchFamily="18" charset="-78"/>
              </a:rPr>
              <a:t>ً</a:t>
            </a:r>
            <a:endParaRPr lang="en-US" altLang="ar-SA" sz="2800" b="1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marL="0" indent="0" eaLnBrk="1" hangingPunct="1">
              <a:buFontTx/>
              <a:buNone/>
            </a:pPr>
            <a:r>
              <a:rPr lang="ar-SA" altLang="ar-SA" sz="2800">
                <a:cs typeface="Simplified Arabic" panose="02020603050405020304" pitchFamily="18" charset="-78"/>
              </a:rPr>
              <a:t>4-البنية الجيولوجية للمنطقة الساحلية ومدى تأثرها بالانكسارات والالتواءات وأنظمة الفواصل</a:t>
            </a:r>
            <a:endParaRPr lang="en-US" altLang="ar-SA" sz="2800">
              <a:cs typeface="Simplified Arabic" panose="02020603050405020304" pitchFamily="18" charset="-78"/>
            </a:endParaRPr>
          </a:p>
          <a:p>
            <a:pPr marL="0" indent="0" eaLnBrk="1" hangingPunct="1">
              <a:buFontTx/>
              <a:buNone/>
            </a:pPr>
            <a:r>
              <a:rPr lang="ar-SA" altLang="ar-SA" sz="2800">
                <a:cs typeface="Simplified Arabic" panose="02020603050405020304" pitchFamily="18" charset="-78"/>
              </a:rPr>
              <a:t>5-  الغطاء النبات</a:t>
            </a:r>
            <a:r>
              <a:rPr lang="ar-EG" altLang="ar-SA" sz="2800">
                <a:cs typeface="Simplified Arabic" panose="02020603050405020304" pitchFamily="18" charset="-78"/>
              </a:rPr>
              <a:t>ي</a:t>
            </a:r>
            <a:r>
              <a:rPr lang="ar-SA" altLang="ar-SA" sz="2800">
                <a:cs typeface="Simplified Arabic" panose="02020603050405020304" pitchFamily="18" charset="-78"/>
              </a:rPr>
              <a:t> للمنطقة الساحلية </a:t>
            </a:r>
            <a:endParaRPr lang="en-US" altLang="ar-SA" sz="2800">
              <a:cs typeface="Simplified Arabic" panose="02020603050405020304" pitchFamily="18" charset="-78"/>
            </a:endParaRPr>
          </a:p>
          <a:p>
            <a:pPr marL="0" indent="0" eaLnBrk="1" hangingPunct="1">
              <a:buFontTx/>
              <a:buNone/>
            </a:pPr>
            <a:r>
              <a:rPr lang="ar-SA" altLang="ar-SA" sz="2800">
                <a:cs typeface="Simplified Arabic" panose="02020603050405020304" pitchFamily="18" charset="-78"/>
              </a:rPr>
              <a:t>6- عمق المياه أمام خط الساحل </a:t>
            </a:r>
            <a:endParaRPr lang="en-US" altLang="ar-SA" sz="2800">
              <a:cs typeface="Simplified Arabic" panose="02020603050405020304" pitchFamily="18" charset="-78"/>
            </a:endParaRPr>
          </a:p>
          <a:p>
            <a:pPr marL="0" indent="0" eaLnBrk="1" hangingPunct="1">
              <a:buFontTx/>
              <a:buNone/>
            </a:pPr>
            <a:r>
              <a:rPr lang="ar-SA" altLang="ar-SA" sz="2800">
                <a:cs typeface="Simplified Arabic" panose="02020603050405020304" pitchFamily="18" charset="-78"/>
              </a:rPr>
              <a:t>7- نوع الصخور على القاع أمام خط الساحل ودرجة مقاومته لعمليات النحت البحر</a:t>
            </a:r>
            <a:r>
              <a:rPr lang="ar-EG" altLang="ar-SA" sz="2800">
                <a:cs typeface="Simplified Arabic" panose="02020603050405020304" pitchFamily="18" charset="-78"/>
              </a:rPr>
              <a:t>ي</a:t>
            </a:r>
            <a:endParaRPr lang="en-US" altLang="ar-SA" sz="2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210220EB-0187-4037-A523-031E59B3E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altLang="ar-SA"/>
          </a:p>
        </p:txBody>
      </p:sp>
      <p:pic>
        <p:nvPicPr>
          <p:cNvPr id="31747" name="Picture 3">
            <a:extLst>
              <a:ext uri="{FF2B5EF4-FFF2-40B4-BE49-F238E27FC236}">
                <a16:creationId xmlns:a16="http://schemas.microsoft.com/office/drawing/2014/main" id="{09D0B3F4-D3A1-400E-BC3D-9CCFA737E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1196975"/>
            <a:ext cx="9197975" cy="500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6F9CEB9B-A576-4E2B-8200-6447A3E24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0"/>
            <a:ext cx="7772400" cy="1143000"/>
          </a:xfrm>
        </p:spPr>
        <p:txBody>
          <a:bodyPr/>
          <a:lstStyle/>
          <a:p>
            <a:r>
              <a:rPr lang="ar-EG" altLang="ar-SA" b="1">
                <a:solidFill>
                  <a:srgbClr val="FF0066"/>
                </a:solidFill>
              </a:rPr>
              <a:t>كهف بحري</a:t>
            </a:r>
          </a:p>
        </p:txBody>
      </p:sp>
      <p:sp>
        <p:nvSpPr>
          <p:cNvPr id="32771" name="ClipArt Placeholder 2">
            <a:extLst>
              <a:ext uri="{FF2B5EF4-FFF2-40B4-BE49-F238E27FC236}">
                <a16:creationId xmlns:a16="http://schemas.microsoft.com/office/drawing/2014/main" id="{20C311C4-A660-4FFC-A237-C334AA95C77B}"/>
              </a:ext>
            </a:extLst>
          </p:cNvPr>
          <p:cNvSpPr>
            <a:spLocks noGrp="1" noTextEdit="1"/>
          </p:cNvSpPr>
          <p:nvPr>
            <p:ph type="clipArt" sz="half" idx="1"/>
          </p:nvPr>
        </p:nvSpPr>
        <p:spPr/>
      </p:sp>
      <p:pic>
        <p:nvPicPr>
          <p:cNvPr id="32772" name="Picture 2">
            <a:extLst>
              <a:ext uri="{FF2B5EF4-FFF2-40B4-BE49-F238E27FC236}">
                <a16:creationId xmlns:a16="http://schemas.microsoft.com/office/drawing/2014/main" id="{EC8075E1-3E21-493A-B6E7-D24274521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933450"/>
            <a:ext cx="9042400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13080-CB5E-4035-AFA5-D450B50B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0"/>
            <a:ext cx="777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ar-EG" dirty="0"/>
              <a:t>رصيف بحري تحاتي قديم يظهر أسفله كهف بمنطقة </a:t>
            </a:r>
            <a:r>
              <a:rPr lang="en-US" dirty="0"/>
              <a:t>“Torre dell’ </a:t>
            </a:r>
            <a:r>
              <a:rPr lang="en-US" dirty="0" err="1"/>
              <a:t>Orso</a:t>
            </a:r>
            <a:r>
              <a:rPr lang="en-US" dirty="0"/>
              <a:t>”</a:t>
            </a:r>
            <a:r>
              <a:rPr lang="ar-EG" dirty="0"/>
              <a:t> جنوب إيطاليا</a:t>
            </a:r>
          </a:p>
        </p:txBody>
      </p:sp>
      <p:sp>
        <p:nvSpPr>
          <p:cNvPr id="33795" name="Content Placeholder 2">
            <a:extLst>
              <a:ext uri="{FF2B5EF4-FFF2-40B4-BE49-F238E27FC236}">
                <a16:creationId xmlns:a16="http://schemas.microsoft.com/office/drawing/2014/main" id="{EAAD6F95-9AC1-4585-8944-210507449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 altLang="ar-SA"/>
          </a:p>
        </p:txBody>
      </p:sp>
      <p:pic>
        <p:nvPicPr>
          <p:cNvPr id="21508" name="Picture 2">
            <a:extLst>
              <a:ext uri="{FF2B5EF4-FFF2-40B4-BE49-F238E27FC236}">
                <a16:creationId xmlns:a16="http://schemas.microsoft.com/office/drawing/2014/main" id="{DA1B2575-9578-4321-B625-72FB3A06E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1818"/>
            <a:ext cx="7389399" cy="5589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B1F6455C-99E6-476A-8376-D913E380D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altLang="ar-SA"/>
          </a:p>
        </p:txBody>
      </p:sp>
      <p:sp>
        <p:nvSpPr>
          <p:cNvPr id="34819" name="ClipArt Placeholder 2">
            <a:extLst>
              <a:ext uri="{FF2B5EF4-FFF2-40B4-BE49-F238E27FC236}">
                <a16:creationId xmlns:a16="http://schemas.microsoft.com/office/drawing/2014/main" id="{8B50DA5D-8525-44B1-9D13-17AC9DD64482}"/>
              </a:ext>
            </a:extLst>
          </p:cNvPr>
          <p:cNvSpPr>
            <a:spLocks noGrp="1" noTextEdit="1"/>
          </p:cNvSpPr>
          <p:nvPr>
            <p:ph type="clipArt" sz="half" idx="1"/>
          </p:nvPr>
        </p:nvSpPr>
        <p:spPr/>
      </p:sp>
      <p:sp>
        <p:nvSpPr>
          <p:cNvPr id="34820" name="Text Placeholder 3">
            <a:extLst>
              <a:ext uri="{FF2B5EF4-FFF2-40B4-BE49-F238E27FC236}">
                <a16:creationId xmlns:a16="http://schemas.microsoft.com/office/drawing/2014/main" id="{3F1D54F7-7EF8-4939-93CE-4CF9ABB1B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ar-EG" altLang="ar-SA"/>
          </a:p>
        </p:txBody>
      </p:sp>
      <p:pic>
        <p:nvPicPr>
          <p:cNvPr id="34821" name="Picture 2">
            <a:extLst>
              <a:ext uri="{FF2B5EF4-FFF2-40B4-BE49-F238E27FC236}">
                <a16:creationId xmlns:a16="http://schemas.microsoft.com/office/drawing/2014/main" id="{7C87898E-E7EB-4E50-9271-3FC5B2E3F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875"/>
            <a:ext cx="87360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lipArt Placeholder 2">
            <a:extLst>
              <a:ext uri="{FF2B5EF4-FFF2-40B4-BE49-F238E27FC236}">
                <a16:creationId xmlns:a16="http://schemas.microsoft.com/office/drawing/2014/main" id="{59C4DB76-A08B-4C9E-9CC9-27D3E87D34E8}"/>
              </a:ext>
            </a:extLst>
          </p:cNvPr>
          <p:cNvSpPr>
            <a:spLocks noGrp="1" noTextEdit="1"/>
          </p:cNvSpPr>
          <p:nvPr>
            <p:ph type="clipArt" sz="half" idx="1"/>
          </p:nvPr>
        </p:nvSpPr>
        <p:spPr/>
      </p:sp>
      <p:sp>
        <p:nvSpPr>
          <p:cNvPr id="35843" name="Text Placeholder 3">
            <a:extLst>
              <a:ext uri="{FF2B5EF4-FFF2-40B4-BE49-F238E27FC236}">
                <a16:creationId xmlns:a16="http://schemas.microsoft.com/office/drawing/2014/main" id="{7B0A9E3E-47BB-40F3-BACC-C13FA6D37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ar-EG" altLang="ar-SA"/>
          </a:p>
        </p:txBody>
      </p:sp>
      <p:pic>
        <p:nvPicPr>
          <p:cNvPr id="23557" name="Picture 2">
            <a:extLst>
              <a:ext uri="{FF2B5EF4-FFF2-40B4-BE49-F238E27FC236}">
                <a16:creationId xmlns:a16="http://schemas.microsoft.com/office/drawing/2014/main" id="{E390D632-8B89-4A6D-9679-23FE924F3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9" y="620688"/>
            <a:ext cx="9073008" cy="60650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73630F0-593A-4EF6-939A-2241D2C443E3}"/>
              </a:ext>
            </a:extLst>
          </p:cNvPr>
          <p:cNvSpPr txBox="1">
            <a:spLocks/>
          </p:cNvSpPr>
          <p:nvPr/>
        </p:nvSpPr>
        <p:spPr bwMode="auto">
          <a:xfrm>
            <a:off x="1116013" y="61753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Times New Roman" pitchFamily="18" charset="0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 (Arabic)" charset="0"/>
              </a:defRPr>
            </a:lvl6pPr>
            <a:lvl7pPr marL="9144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 (Arabic)" charset="0"/>
              </a:defRPr>
            </a:lvl7pPr>
            <a:lvl8pPr marL="13716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 (Arabic)" charset="0"/>
              </a:defRPr>
            </a:lvl8pPr>
            <a:lvl9pPr marL="18288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 (Arabic)" charset="0"/>
              </a:defRPr>
            </a:lvl9pPr>
          </a:lstStyle>
          <a:p>
            <a:pPr>
              <a:defRPr/>
            </a:pPr>
            <a:r>
              <a:rPr lang="ar-EG" b="1" dirty="0">
                <a:solidFill>
                  <a:schemeClr val="accent6">
                    <a:lumMod val="75000"/>
                  </a:schemeClr>
                </a:solidFill>
              </a:rPr>
              <a:t>قوس بحري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EBC76402-CE49-4C1C-A73A-63175CFEC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 altLang="ar-SA"/>
          </a:p>
        </p:txBody>
      </p:sp>
      <p:pic>
        <p:nvPicPr>
          <p:cNvPr id="24580" name="Picture 2">
            <a:extLst>
              <a:ext uri="{FF2B5EF4-FFF2-40B4-BE49-F238E27FC236}">
                <a16:creationId xmlns:a16="http://schemas.microsoft.com/office/drawing/2014/main" id="{F5917CC7-B6F7-41FA-BBFC-8FB35C265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08956" cy="6587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DDFAF99-0AE8-488B-8EAC-D7F0204C4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142875"/>
            <a:ext cx="777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ar-EG" dirty="0"/>
              <a:t>القوس البحري الشهير المقابل لمدينة «بيروت»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DAC5BD42-87AB-4BEB-9063-6E6F67F46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 altLang="ar-SA"/>
          </a:p>
        </p:txBody>
      </p:sp>
      <p:pic>
        <p:nvPicPr>
          <p:cNvPr id="37891" name="Picture 2">
            <a:extLst>
              <a:ext uri="{FF2B5EF4-FFF2-40B4-BE49-F238E27FC236}">
                <a16:creationId xmlns:a16="http://schemas.microsoft.com/office/drawing/2014/main" id="{1442DE66-5860-4A54-9E96-7D4988AAE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5888"/>
            <a:ext cx="808355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2" name="Title 1">
            <a:extLst>
              <a:ext uri="{FF2B5EF4-FFF2-40B4-BE49-F238E27FC236}">
                <a16:creationId xmlns:a16="http://schemas.microsoft.com/office/drawing/2014/main" id="{F0AA5F44-0BC9-4C6E-A1F9-6A80254F7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338" y="115888"/>
            <a:ext cx="7772400" cy="1143000"/>
          </a:xfrm>
        </p:spPr>
        <p:txBody>
          <a:bodyPr/>
          <a:lstStyle/>
          <a:p>
            <a:r>
              <a:rPr lang="ar-EG" altLang="ar-SA" sz="3200"/>
              <a:t>قوس بحري مكون من الأحجار الجيرية بالقرب من الساحل الغربي لجزيرة «كابري» الإيطالية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lipArt Placeholder 2">
            <a:extLst>
              <a:ext uri="{FF2B5EF4-FFF2-40B4-BE49-F238E27FC236}">
                <a16:creationId xmlns:a16="http://schemas.microsoft.com/office/drawing/2014/main" id="{8041DDFB-E1C1-49A6-B059-A0A2CFC24104}"/>
              </a:ext>
            </a:extLst>
          </p:cNvPr>
          <p:cNvSpPr>
            <a:spLocks noGrp="1" noTextEdit="1"/>
          </p:cNvSpPr>
          <p:nvPr>
            <p:ph type="clipArt" sz="half" idx="1"/>
          </p:nvPr>
        </p:nvSpPr>
        <p:spPr/>
      </p:sp>
      <p:sp>
        <p:nvSpPr>
          <p:cNvPr id="38915" name="Text Placeholder 3">
            <a:extLst>
              <a:ext uri="{FF2B5EF4-FFF2-40B4-BE49-F238E27FC236}">
                <a16:creationId xmlns:a16="http://schemas.microsoft.com/office/drawing/2014/main" id="{AF907FEE-29FE-430E-9E55-70F2F27C5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ar-EG" altLang="ar-SA"/>
          </a:p>
        </p:txBody>
      </p:sp>
      <p:pic>
        <p:nvPicPr>
          <p:cNvPr id="38916" name="Picture 2">
            <a:extLst>
              <a:ext uri="{FF2B5EF4-FFF2-40B4-BE49-F238E27FC236}">
                <a16:creationId xmlns:a16="http://schemas.microsoft.com/office/drawing/2014/main" id="{939190C2-FF2C-437C-A847-2B6FECFCC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8709025" cy="660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1D8EA5-C9C3-449E-9993-5FD35179D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3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ar-EG" b="1" dirty="0">
                <a:solidFill>
                  <a:schemeClr val="accent1">
                    <a:lumMod val="50000"/>
                  </a:schemeClr>
                </a:solidFill>
              </a:rPr>
              <a:t>مسلة بحرية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6C7B8CBC-BB4C-4B04-A048-370DE5DD9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altLang="ar-SA"/>
          </a:p>
        </p:txBody>
      </p:sp>
      <p:sp>
        <p:nvSpPr>
          <p:cNvPr id="39939" name="ClipArt Placeholder 2">
            <a:extLst>
              <a:ext uri="{FF2B5EF4-FFF2-40B4-BE49-F238E27FC236}">
                <a16:creationId xmlns:a16="http://schemas.microsoft.com/office/drawing/2014/main" id="{DFD302D4-73E6-432A-ABD6-772B0E137429}"/>
              </a:ext>
            </a:extLst>
          </p:cNvPr>
          <p:cNvSpPr>
            <a:spLocks noGrp="1" noTextEdit="1"/>
          </p:cNvSpPr>
          <p:nvPr>
            <p:ph type="clipArt" sz="half" idx="1"/>
          </p:nvPr>
        </p:nvSpPr>
        <p:spPr/>
      </p:sp>
      <p:pic>
        <p:nvPicPr>
          <p:cNvPr id="39940" name="Picture 2">
            <a:extLst>
              <a:ext uri="{FF2B5EF4-FFF2-40B4-BE49-F238E27FC236}">
                <a16:creationId xmlns:a16="http://schemas.microsoft.com/office/drawing/2014/main" id="{6991662F-E12F-405F-9FE4-3E9972C17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-25400"/>
            <a:ext cx="5041900" cy="698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A53255A7-9B51-4CDA-97FB-16EDDFCBC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0"/>
            <a:ext cx="5184775" cy="675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Title 1">
            <a:extLst>
              <a:ext uri="{FF2B5EF4-FFF2-40B4-BE49-F238E27FC236}">
                <a16:creationId xmlns:a16="http://schemas.microsoft.com/office/drawing/2014/main" id="{8E646E45-7989-422E-8D2B-AA137B87D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163" y="692150"/>
            <a:ext cx="3956051" cy="4608513"/>
          </a:xfrm>
        </p:spPr>
        <p:txBody>
          <a:bodyPr/>
          <a:lstStyle/>
          <a:p>
            <a:r>
              <a:rPr lang="ar-EG" altLang="ar-SA" sz="3600"/>
              <a:t>مدخل بحري </a:t>
            </a:r>
            <a:br>
              <a:rPr lang="ar-EG" altLang="ar-SA" sz="3600"/>
            </a:br>
            <a:r>
              <a:rPr lang="ar-EG" altLang="ar-SA" sz="3600"/>
              <a:t>في منطقة</a:t>
            </a:r>
            <a:br>
              <a:rPr lang="ar-EG" altLang="ar-SA" sz="3600"/>
            </a:br>
            <a:r>
              <a:rPr lang="ar-EG" altLang="ar-SA" sz="3600"/>
              <a:t> «مارينا سيرا» </a:t>
            </a:r>
            <a:br>
              <a:rPr lang="ar-EG" altLang="ar-SA" sz="3600"/>
            </a:br>
            <a:r>
              <a:rPr lang="ar-EG" altLang="ar-SA" sz="3600"/>
              <a:t>بجنوب إيطاليا </a:t>
            </a:r>
            <a:br>
              <a:rPr lang="ar-EG" altLang="ar-SA" sz="3600"/>
            </a:br>
            <a:r>
              <a:rPr lang="ar-EG" altLang="ar-SA" sz="3600"/>
              <a:t>المطل على البحر الإدرياتي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1529847754374.jpg">
            <a:extLst>
              <a:ext uri="{FF2B5EF4-FFF2-40B4-BE49-F238E27FC236}">
                <a16:creationId xmlns:a16="http://schemas.microsoft.com/office/drawing/2014/main" id="{08814536-AA66-4565-A841-B5839BD7DA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260350"/>
            <a:ext cx="5473700" cy="6489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78F5CAFE-C52F-4972-80C2-A4BC44974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4968875" cy="661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Title 1">
            <a:extLst>
              <a:ext uri="{FF2B5EF4-FFF2-40B4-BE49-F238E27FC236}">
                <a16:creationId xmlns:a16="http://schemas.microsoft.com/office/drawing/2014/main" id="{B8900883-DB45-4FED-BBDC-E0DC15396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163" y="609600"/>
            <a:ext cx="3779837" cy="5772150"/>
          </a:xfrm>
        </p:spPr>
        <p:txBody>
          <a:bodyPr/>
          <a:lstStyle/>
          <a:p>
            <a:r>
              <a:rPr lang="ar-EG" altLang="ar-SA"/>
              <a:t>مدخل بحري خانقي على الساحل الفرنسي المطل على البحر المتوسط في منطقة </a:t>
            </a:r>
            <a:br>
              <a:rPr lang="ar-EG" altLang="ar-SA"/>
            </a:br>
            <a:r>
              <a:rPr lang="ar-EG" altLang="ar-SA"/>
              <a:t>«</a:t>
            </a:r>
            <a:r>
              <a:rPr lang="en-US" altLang="ar-SA"/>
              <a:t>Envau Cassis</a:t>
            </a:r>
            <a:r>
              <a:rPr lang="ar-EG" altLang="ar-SA"/>
              <a:t>»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B3FA032B-D261-46B4-96D2-9C8FBB313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975" y="38100"/>
            <a:ext cx="10045700" cy="1143000"/>
          </a:xfrm>
        </p:spPr>
        <p:txBody>
          <a:bodyPr/>
          <a:lstStyle/>
          <a:p>
            <a:r>
              <a:rPr lang="ar-EG" altLang="ar-SA" sz="3600"/>
              <a:t>أحد الخلجان المتوغلة في ساحل كرواتيا شمال مدينة زادار</a:t>
            </a:r>
          </a:p>
        </p:txBody>
      </p:sp>
      <p:sp>
        <p:nvSpPr>
          <p:cNvPr id="43011" name="Content Placeholder 2">
            <a:extLst>
              <a:ext uri="{FF2B5EF4-FFF2-40B4-BE49-F238E27FC236}">
                <a16:creationId xmlns:a16="http://schemas.microsoft.com/office/drawing/2014/main" id="{DA0AC322-F8D5-4CEC-AE86-55ABBF2C6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 altLang="ar-SA"/>
          </a:p>
        </p:txBody>
      </p:sp>
      <p:pic>
        <p:nvPicPr>
          <p:cNvPr id="43012" name="Picture 2">
            <a:extLst>
              <a:ext uri="{FF2B5EF4-FFF2-40B4-BE49-F238E27FC236}">
                <a16:creationId xmlns:a16="http://schemas.microsoft.com/office/drawing/2014/main" id="{34648CB4-3A77-49FD-BD85-2205E6BDC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52525"/>
            <a:ext cx="7493000" cy="571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8CD0587D-A31F-4AE9-A29E-07C9AD84A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063" y="609600"/>
            <a:ext cx="2878137" cy="1143000"/>
          </a:xfrm>
        </p:spPr>
        <p:txBody>
          <a:bodyPr/>
          <a:lstStyle/>
          <a:p>
            <a:r>
              <a:rPr lang="ar-EG" altLang="ar-SA" b="1">
                <a:solidFill>
                  <a:srgbClr val="0070C0"/>
                </a:solidFill>
              </a:rPr>
              <a:t>الخوانق</a:t>
            </a:r>
          </a:p>
        </p:txBody>
      </p:sp>
      <p:sp>
        <p:nvSpPr>
          <p:cNvPr id="44035" name="ClipArt Placeholder 2">
            <a:extLst>
              <a:ext uri="{FF2B5EF4-FFF2-40B4-BE49-F238E27FC236}">
                <a16:creationId xmlns:a16="http://schemas.microsoft.com/office/drawing/2014/main" id="{703CB021-6C2D-43F4-80B7-C1C62C7BCB75}"/>
              </a:ext>
            </a:extLst>
          </p:cNvPr>
          <p:cNvSpPr>
            <a:spLocks noGrp="1" noTextEdit="1"/>
          </p:cNvSpPr>
          <p:nvPr>
            <p:ph type="clipArt" sz="half" idx="1"/>
          </p:nvPr>
        </p:nvSpPr>
        <p:spPr/>
      </p:sp>
      <p:pic>
        <p:nvPicPr>
          <p:cNvPr id="44036" name="Picture 2">
            <a:extLst>
              <a:ext uri="{FF2B5EF4-FFF2-40B4-BE49-F238E27FC236}">
                <a16:creationId xmlns:a16="http://schemas.microsoft.com/office/drawing/2014/main" id="{4C665961-4141-4E84-B071-EECDF13C7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25400"/>
            <a:ext cx="5435600" cy="683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69A98228-EBCB-4406-BA60-5A4BB220C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altLang="ar-SA"/>
              <a:t>ب- أشكال الإرساب البحري</a:t>
            </a:r>
            <a:br>
              <a:rPr lang="ar-EG" altLang="ar-SA"/>
            </a:br>
            <a:r>
              <a:rPr lang="ar-EG" altLang="ar-SA"/>
              <a:t>الشاطئ</a:t>
            </a:r>
          </a:p>
        </p:txBody>
      </p:sp>
      <p:sp>
        <p:nvSpPr>
          <p:cNvPr id="45059" name="Content Placeholder 2">
            <a:extLst>
              <a:ext uri="{FF2B5EF4-FFF2-40B4-BE49-F238E27FC236}">
                <a16:creationId xmlns:a16="http://schemas.microsoft.com/office/drawing/2014/main" id="{D8362247-4D5C-4B98-BCA0-8E800EA60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 altLang="ar-SA"/>
          </a:p>
        </p:txBody>
      </p:sp>
      <p:pic>
        <p:nvPicPr>
          <p:cNvPr id="45060" name="Picture 2">
            <a:extLst>
              <a:ext uri="{FF2B5EF4-FFF2-40B4-BE49-F238E27FC236}">
                <a16:creationId xmlns:a16="http://schemas.microsoft.com/office/drawing/2014/main" id="{BBDCE046-6B51-441D-AA59-70AA65D26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31988"/>
            <a:ext cx="8864600" cy="475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FF499AB8-B592-4BE7-93E4-8F77DAA87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5400"/>
            <a:ext cx="7772400" cy="1143000"/>
          </a:xfrm>
        </p:spPr>
        <p:txBody>
          <a:bodyPr/>
          <a:lstStyle/>
          <a:p>
            <a:r>
              <a:rPr lang="ar-EG" altLang="ar-SA" b="1">
                <a:solidFill>
                  <a:srgbClr val="7030A0"/>
                </a:solidFill>
              </a:rPr>
              <a:t>مسننات الشاطئ</a:t>
            </a:r>
          </a:p>
        </p:txBody>
      </p:sp>
      <p:sp>
        <p:nvSpPr>
          <p:cNvPr id="46083" name="ClipArt Placeholder 2">
            <a:extLst>
              <a:ext uri="{FF2B5EF4-FFF2-40B4-BE49-F238E27FC236}">
                <a16:creationId xmlns:a16="http://schemas.microsoft.com/office/drawing/2014/main" id="{73D64A73-F82F-45FA-A96F-29628DA214C3}"/>
              </a:ext>
            </a:extLst>
          </p:cNvPr>
          <p:cNvSpPr>
            <a:spLocks noGrp="1" noTextEdit="1"/>
          </p:cNvSpPr>
          <p:nvPr>
            <p:ph type="clipArt" sz="half" idx="1"/>
          </p:nvPr>
        </p:nvSpPr>
        <p:spPr/>
      </p:sp>
      <p:sp>
        <p:nvSpPr>
          <p:cNvPr id="46084" name="Text Placeholder 3">
            <a:extLst>
              <a:ext uri="{FF2B5EF4-FFF2-40B4-BE49-F238E27FC236}">
                <a16:creationId xmlns:a16="http://schemas.microsoft.com/office/drawing/2014/main" id="{AF60C353-86AB-4AFD-88DB-AB09917A9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ar-EG" altLang="ar-SA"/>
          </a:p>
        </p:txBody>
      </p:sp>
      <p:pic>
        <p:nvPicPr>
          <p:cNvPr id="46085" name="Picture 2">
            <a:extLst>
              <a:ext uri="{FF2B5EF4-FFF2-40B4-BE49-F238E27FC236}">
                <a16:creationId xmlns:a16="http://schemas.microsoft.com/office/drawing/2014/main" id="{87059AF6-EE54-4D82-A468-863632D54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1400"/>
            <a:ext cx="9036050" cy="583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>
            <a:extLst>
              <a:ext uri="{FF2B5EF4-FFF2-40B4-BE49-F238E27FC236}">
                <a16:creationId xmlns:a16="http://schemas.microsoft.com/office/drawing/2014/main" id="{F101AC06-BF9C-4392-BCD6-5FD988BE3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altLang="ar-SA"/>
          </a:p>
        </p:txBody>
      </p:sp>
      <p:sp>
        <p:nvSpPr>
          <p:cNvPr id="47107" name="ClipArt Placeholder 2">
            <a:extLst>
              <a:ext uri="{FF2B5EF4-FFF2-40B4-BE49-F238E27FC236}">
                <a16:creationId xmlns:a16="http://schemas.microsoft.com/office/drawing/2014/main" id="{FE375BD9-6D1B-4493-81CA-0EFF7954F1D2}"/>
              </a:ext>
            </a:extLst>
          </p:cNvPr>
          <p:cNvSpPr>
            <a:spLocks noGrp="1" noTextEdit="1"/>
          </p:cNvSpPr>
          <p:nvPr>
            <p:ph type="clipArt" sz="half" idx="1"/>
          </p:nvPr>
        </p:nvSpPr>
        <p:spPr/>
      </p:sp>
      <p:sp>
        <p:nvSpPr>
          <p:cNvPr id="47108" name="Text Placeholder 3">
            <a:extLst>
              <a:ext uri="{FF2B5EF4-FFF2-40B4-BE49-F238E27FC236}">
                <a16:creationId xmlns:a16="http://schemas.microsoft.com/office/drawing/2014/main" id="{9812A7D7-301F-4B36-8816-9E67DC052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ar-EG" altLang="ar-SA"/>
          </a:p>
        </p:txBody>
      </p:sp>
      <p:pic>
        <p:nvPicPr>
          <p:cNvPr id="47109" name="Picture 2">
            <a:extLst>
              <a:ext uri="{FF2B5EF4-FFF2-40B4-BE49-F238E27FC236}">
                <a16:creationId xmlns:a16="http://schemas.microsoft.com/office/drawing/2014/main" id="{A6A03B2A-7E35-4F72-840F-27B6B8EAD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091613" cy="592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>
            <a:extLst>
              <a:ext uri="{FF2B5EF4-FFF2-40B4-BE49-F238E27FC236}">
                <a16:creationId xmlns:a16="http://schemas.microsoft.com/office/drawing/2014/main" id="{D80288DC-4A7F-4636-B29C-32E79CE2D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25400"/>
            <a:ext cx="7772400" cy="1143000"/>
          </a:xfrm>
        </p:spPr>
        <p:txBody>
          <a:bodyPr/>
          <a:lstStyle/>
          <a:p>
            <a:endParaRPr lang="ar-EG" altLang="ar-SA"/>
          </a:p>
        </p:txBody>
      </p:sp>
      <p:sp>
        <p:nvSpPr>
          <p:cNvPr id="48131" name="ClipArt Placeholder 2">
            <a:extLst>
              <a:ext uri="{FF2B5EF4-FFF2-40B4-BE49-F238E27FC236}">
                <a16:creationId xmlns:a16="http://schemas.microsoft.com/office/drawing/2014/main" id="{345D2D4B-5FC6-4462-8127-F38E5EF554F4}"/>
              </a:ext>
            </a:extLst>
          </p:cNvPr>
          <p:cNvSpPr>
            <a:spLocks noGrp="1" noTextEdit="1"/>
          </p:cNvSpPr>
          <p:nvPr>
            <p:ph type="clipArt" sz="half" idx="1"/>
          </p:nvPr>
        </p:nvSpPr>
        <p:spPr/>
      </p:sp>
      <p:sp>
        <p:nvSpPr>
          <p:cNvPr id="48132" name="Text Placeholder 3">
            <a:extLst>
              <a:ext uri="{FF2B5EF4-FFF2-40B4-BE49-F238E27FC236}">
                <a16:creationId xmlns:a16="http://schemas.microsoft.com/office/drawing/2014/main" id="{05F76C97-EC86-4BDB-8776-D3CEA1162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48263" y="1830388"/>
            <a:ext cx="38100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ar-EG" altLang="ar-SA" b="1">
                <a:solidFill>
                  <a:srgbClr val="0070C0"/>
                </a:solidFill>
              </a:rPr>
              <a:t>لسان بحري</a:t>
            </a:r>
          </a:p>
        </p:txBody>
      </p:sp>
      <p:pic>
        <p:nvPicPr>
          <p:cNvPr id="48133" name="Picture 2">
            <a:extLst>
              <a:ext uri="{FF2B5EF4-FFF2-40B4-BE49-F238E27FC236}">
                <a16:creationId xmlns:a16="http://schemas.microsoft.com/office/drawing/2014/main" id="{1E0858F4-F3B1-4E9E-B66B-2220DAFD3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1052513"/>
            <a:ext cx="6823076" cy="567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2E7ACE77-2D08-4211-AAE2-A4C4563E8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5400"/>
            <a:ext cx="7772400" cy="1143000"/>
          </a:xfrm>
        </p:spPr>
        <p:txBody>
          <a:bodyPr/>
          <a:lstStyle/>
          <a:p>
            <a:r>
              <a:rPr lang="ar-EG" altLang="ar-SA" b="1">
                <a:solidFill>
                  <a:srgbClr val="002060"/>
                </a:solidFill>
              </a:rPr>
              <a:t>لسان بحري رملي</a:t>
            </a:r>
          </a:p>
        </p:txBody>
      </p:sp>
      <p:sp>
        <p:nvSpPr>
          <p:cNvPr id="49155" name="ClipArt Placeholder 2">
            <a:extLst>
              <a:ext uri="{FF2B5EF4-FFF2-40B4-BE49-F238E27FC236}">
                <a16:creationId xmlns:a16="http://schemas.microsoft.com/office/drawing/2014/main" id="{C7FA095A-58D9-4798-B71F-4A18CA627A0F}"/>
              </a:ext>
            </a:extLst>
          </p:cNvPr>
          <p:cNvSpPr>
            <a:spLocks noGrp="1" noTextEdit="1"/>
          </p:cNvSpPr>
          <p:nvPr>
            <p:ph type="clipArt" sz="half" idx="1"/>
          </p:nvPr>
        </p:nvSpPr>
        <p:spPr/>
      </p:sp>
      <p:sp>
        <p:nvSpPr>
          <p:cNvPr id="49156" name="Text Placeholder 3">
            <a:extLst>
              <a:ext uri="{FF2B5EF4-FFF2-40B4-BE49-F238E27FC236}">
                <a16:creationId xmlns:a16="http://schemas.microsoft.com/office/drawing/2014/main" id="{532262EB-1638-4AF2-8556-342269ED2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ar-EG" altLang="ar-SA"/>
          </a:p>
        </p:txBody>
      </p:sp>
      <p:pic>
        <p:nvPicPr>
          <p:cNvPr id="49157" name="Picture 2">
            <a:extLst>
              <a:ext uri="{FF2B5EF4-FFF2-40B4-BE49-F238E27FC236}">
                <a16:creationId xmlns:a16="http://schemas.microsoft.com/office/drawing/2014/main" id="{41539E51-CB63-472B-9B8A-98DED06FA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85850"/>
            <a:ext cx="8316913" cy="577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B8410566-97A0-470F-8534-76DAA2495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716588"/>
            <a:ext cx="7772400" cy="1143000"/>
          </a:xfrm>
        </p:spPr>
        <p:txBody>
          <a:bodyPr/>
          <a:lstStyle/>
          <a:p>
            <a:r>
              <a:rPr lang="ar-EG" altLang="ar-SA"/>
              <a:t>لسان هرست كاسل</a:t>
            </a:r>
          </a:p>
        </p:txBody>
      </p:sp>
      <p:sp>
        <p:nvSpPr>
          <p:cNvPr id="50179" name="ClipArt Placeholder 2">
            <a:extLst>
              <a:ext uri="{FF2B5EF4-FFF2-40B4-BE49-F238E27FC236}">
                <a16:creationId xmlns:a16="http://schemas.microsoft.com/office/drawing/2014/main" id="{CAA315A9-4A93-4E5A-B795-906ECC60FDB3}"/>
              </a:ext>
            </a:extLst>
          </p:cNvPr>
          <p:cNvSpPr>
            <a:spLocks noGrp="1" noTextEdit="1"/>
          </p:cNvSpPr>
          <p:nvPr>
            <p:ph type="clipArt" sz="half" idx="1"/>
          </p:nvPr>
        </p:nvSpPr>
        <p:spPr/>
      </p:sp>
      <p:sp>
        <p:nvSpPr>
          <p:cNvPr id="50180" name="Text Placeholder 3">
            <a:extLst>
              <a:ext uri="{FF2B5EF4-FFF2-40B4-BE49-F238E27FC236}">
                <a16:creationId xmlns:a16="http://schemas.microsoft.com/office/drawing/2014/main" id="{F526B834-DAD1-407F-BEB8-F118425C8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ar-EG" altLang="ar-SA"/>
          </a:p>
        </p:txBody>
      </p:sp>
      <p:pic>
        <p:nvPicPr>
          <p:cNvPr id="50181" name="Picture 2">
            <a:extLst>
              <a:ext uri="{FF2B5EF4-FFF2-40B4-BE49-F238E27FC236}">
                <a16:creationId xmlns:a16="http://schemas.microsoft.com/office/drawing/2014/main" id="{B56C59D7-51D2-4C4F-AD2B-3AFEF8D7A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0"/>
            <a:ext cx="7367587" cy="580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2121A825-4FCF-4250-B94D-BEABA7765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274638"/>
            <a:ext cx="8785225" cy="1143000"/>
          </a:xfrm>
        </p:spPr>
        <p:txBody>
          <a:bodyPr/>
          <a:lstStyle/>
          <a:p>
            <a:pPr algn="just"/>
            <a:r>
              <a:rPr lang="ar-EG" altLang="ar-SA" sz="3200"/>
              <a:t>مرئية فضائية لخطاف بحري في منطقة </a:t>
            </a:r>
            <a:r>
              <a:rPr lang="en-US" altLang="ar-SA" sz="3200"/>
              <a:t>North Gold</a:t>
            </a:r>
            <a:r>
              <a:rPr lang="ar-EG" altLang="ar-SA" sz="3200"/>
              <a:t> على الساحل الشرقي للولايات المتحدة الأمريكة المطل على المحيط الأطلسي</a:t>
            </a:r>
          </a:p>
        </p:txBody>
      </p:sp>
      <p:sp>
        <p:nvSpPr>
          <p:cNvPr id="51203" name="Content Placeholder 2">
            <a:extLst>
              <a:ext uri="{FF2B5EF4-FFF2-40B4-BE49-F238E27FC236}">
                <a16:creationId xmlns:a16="http://schemas.microsoft.com/office/drawing/2014/main" id="{3E5858DD-2B4C-40E0-B0A6-B03BDB4C3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 altLang="ar-SA"/>
          </a:p>
        </p:txBody>
      </p:sp>
      <p:pic>
        <p:nvPicPr>
          <p:cNvPr id="51204" name="Picture 2">
            <a:extLst>
              <a:ext uri="{FF2B5EF4-FFF2-40B4-BE49-F238E27FC236}">
                <a16:creationId xmlns:a16="http://schemas.microsoft.com/office/drawing/2014/main" id="{92689857-D2F9-484A-A7BD-897629920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525588"/>
            <a:ext cx="6935787" cy="530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E6C1A8E6-7D8A-4CA3-BA4A-122CD44C46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ar-SA"/>
          </a:p>
        </p:txBody>
      </p:sp>
      <p:pic>
        <p:nvPicPr>
          <p:cNvPr id="6147" name="Picture 3" descr="cliff erosion14">
            <a:extLst>
              <a:ext uri="{FF2B5EF4-FFF2-40B4-BE49-F238E27FC236}">
                <a16:creationId xmlns:a16="http://schemas.microsoft.com/office/drawing/2014/main" id="{41E01167-114B-4DA2-BB35-A28C3CCBD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5750"/>
            <a:ext cx="89916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>
            <a:extLst>
              <a:ext uri="{FF2B5EF4-FFF2-40B4-BE49-F238E27FC236}">
                <a16:creationId xmlns:a16="http://schemas.microsoft.com/office/drawing/2014/main" id="{A138702E-8943-49FC-8F6C-93840254D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-242888"/>
            <a:ext cx="7772400" cy="1143001"/>
          </a:xfrm>
        </p:spPr>
        <p:txBody>
          <a:bodyPr/>
          <a:lstStyle/>
          <a:p>
            <a:r>
              <a:rPr lang="ar-EG" altLang="ar-SA"/>
              <a:t>التومبولو</a:t>
            </a:r>
          </a:p>
        </p:txBody>
      </p:sp>
      <p:sp>
        <p:nvSpPr>
          <p:cNvPr id="52227" name="ClipArt Placeholder 2">
            <a:extLst>
              <a:ext uri="{FF2B5EF4-FFF2-40B4-BE49-F238E27FC236}">
                <a16:creationId xmlns:a16="http://schemas.microsoft.com/office/drawing/2014/main" id="{4FECC2A1-14BC-42CE-A744-A3EF7DBA8AA4}"/>
              </a:ext>
            </a:extLst>
          </p:cNvPr>
          <p:cNvSpPr>
            <a:spLocks noGrp="1" noTextEdit="1"/>
          </p:cNvSpPr>
          <p:nvPr>
            <p:ph type="clipArt" sz="half" idx="1"/>
          </p:nvPr>
        </p:nvSpPr>
        <p:spPr/>
      </p:sp>
      <p:sp>
        <p:nvSpPr>
          <p:cNvPr id="52228" name="Text Placeholder 3">
            <a:extLst>
              <a:ext uri="{FF2B5EF4-FFF2-40B4-BE49-F238E27FC236}">
                <a16:creationId xmlns:a16="http://schemas.microsoft.com/office/drawing/2014/main" id="{8C73DB68-368B-45C9-8A67-C017065A8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ar-EG" altLang="ar-SA"/>
          </a:p>
        </p:txBody>
      </p:sp>
      <p:pic>
        <p:nvPicPr>
          <p:cNvPr id="52229" name="Picture 2">
            <a:extLst>
              <a:ext uri="{FF2B5EF4-FFF2-40B4-BE49-F238E27FC236}">
                <a16:creationId xmlns:a16="http://schemas.microsoft.com/office/drawing/2014/main" id="{EC1B7928-046F-4573-8158-58B6F2893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73113"/>
            <a:ext cx="8112125" cy="608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Placeholder 3">
            <a:extLst>
              <a:ext uri="{FF2B5EF4-FFF2-40B4-BE49-F238E27FC236}">
                <a16:creationId xmlns:a16="http://schemas.microsoft.com/office/drawing/2014/main" id="{00B34DE0-6006-4532-9188-31BF55B7CA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80975" y="5876925"/>
            <a:ext cx="9144000" cy="1430338"/>
          </a:xfrm>
        </p:spPr>
        <p:txBody>
          <a:bodyPr/>
          <a:lstStyle/>
          <a:p>
            <a:pPr marL="0" indent="0" algn="just">
              <a:buFontTx/>
              <a:buNone/>
            </a:pPr>
            <a:r>
              <a:rPr lang="ar-EG" altLang="ar-SA" sz="2800"/>
              <a:t>اثنين من ألسنة التومبولو يصلا جزيرة مونت أرجيتالو بخط الساحل الايطالي</a:t>
            </a:r>
          </a:p>
        </p:txBody>
      </p:sp>
      <p:pic>
        <p:nvPicPr>
          <p:cNvPr id="53251" name="Picture 2">
            <a:extLst>
              <a:ext uri="{FF2B5EF4-FFF2-40B4-BE49-F238E27FC236}">
                <a16:creationId xmlns:a16="http://schemas.microsoft.com/office/drawing/2014/main" id="{BBF1F009-5F53-4B4C-9C44-0ED161DA0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0"/>
            <a:ext cx="4991100" cy="580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EFA1B-ACB0-4F93-8B1D-26DF9AEF3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ar-EG" dirty="0">
                <a:solidFill>
                  <a:schemeClr val="accent5">
                    <a:lumMod val="50000"/>
                  </a:schemeClr>
                </a:solidFill>
              </a:rPr>
              <a:t>كثبان رملية ساحلية</a:t>
            </a:r>
          </a:p>
        </p:txBody>
      </p:sp>
      <p:sp>
        <p:nvSpPr>
          <p:cNvPr id="54275" name="ClipArt Placeholder 2">
            <a:extLst>
              <a:ext uri="{FF2B5EF4-FFF2-40B4-BE49-F238E27FC236}">
                <a16:creationId xmlns:a16="http://schemas.microsoft.com/office/drawing/2014/main" id="{64496060-2FA5-408F-B333-1570EA7AD921}"/>
              </a:ext>
            </a:extLst>
          </p:cNvPr>
          <p:cNvSpPr>
            <a:spLocks noGrp="1" noTextEdit="1"/>
          </p:cNvSpPr>
          <p:nvPr>
            <p:ph type="clipArt" sz="half" idx="1"/>
          </p:nvPr>
        </p:nvSpPr>
        <p:spPr/>
      </p:sp>
      <p:sp>
        <p:nvSpPr>
          <p:cNvPr id="54276" name="Text Placeholder 3">
            <a:extLst>
              <a:ext uri="{FF2B5EF4-FFF2-40B4-BE49-F238E27FC236}">
                <a16:creationId xmlns:a16="http://schemas.microsoft.com/office/drawing/2014/main" id="{0FAAE71D-1724-48E0-A248-C42F37ED7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ar-EG" altLang="ar-SA"/>
          </a:p>
        </p:txBody>
      </p:sp>
      <p:pic>
        <p:nvPicPr>
          <p:cNvPr id="54277" name="Picture 2">
            <a:extLst>
              <a:ext uri="{FF2B5EF4-FFF2-40B4-BE49-F238E27FC236}">
                <a16:creationId xmlns:a16="http://schemas.microsoft.com/office/drawing/2014/main" id="{AACD7F97-C572-48E2-A893-D688CEC43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81075"/>
            <a:ext cx="8826500" cy="573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EF7A273B-A6B7-404B-AC7B-564454FC1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altLang="ar-SA"/>
          </a:p>
        </p:txBody>
      </p:sp>
      <p:sp>
        <p:nvSpPr>
          <p:cNvPr id="55299" name="ClipArt Placeholder 2">
            <a:extLst>
              <a:ext uri="{FF2B5EF4-FFF2-40B4-BE49-F238E27FC236}">
                <a16:creationId xmlns:a16="http://schemas.microsoft.com/office/drawing/2014/main" id="{BCF2223C-C00B-49F4-A3E6-653E5436EAAA}"/>
              </a:ext>
            </a:extLst>
          </p:cNvPr>
          <p:cNvSpPr>
            <a:spLocks noGrp="1" noTextEdit="1"/>
          </p:cNvSpPr>
          <p:nvPr>
            <p:ph type="clipArt" sz="half" idx="1"/>
          </p:nvPr>
        </p:nvSpPr>
        <p:spPr/>
      </p:sp>
      <p:sp>
        <p:nvSpPr>
          <p:cNvPr id="55300" name="Text Placeholder 3">
            <a:extLst>
              <a:ext uri="{FF2B5EF4-FFF2-40B4-BE49-F238E27FC236}">
                <a16:creationId xmlns:a16="http://schemas.microsoft.com/office/drawing/2014/main" id="{4FDCCCBD-2150-4669-BFFA-C8E64DFE767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ar-EG" altLang="ar-SA" sz="3600">
                <a:solidFill>
                  <a:srgbClr val="FF0000"/>
                </a:solidFill>
              </a:rPr>
              <a:t>سبخة ساحلية</a:t>
            </a:r>
          </a:p>
        </p:txBody>
      </p:sp>
      <p:pic>
        <p:nvPicPr>
          <p:cNvPr id="55301" name="Picture 2">
            <a:extLst>
              <a:ext uri="{FF2B5EF4-FFF2-40B4-BE49-F238E27FC236}">
                <a16:creationId xmlns:a16="http://schemas.microsoft.com/office/drawing/2014/main" id="{0AE7B01E-874C-48E5-8A21-F382ABAC9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938"/>
            <a:ext cx="5292725" cy="693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F7B9E498-EF8C-4764-8A63-B5F2C9B9C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0"/>
            <a:ext cx="7632700" cy="900113"/>
          </a:xfrm>
        </p:spPr>
        <p:txBody>
          <a:bodyPr/>
          <a:lstStyle/>
          <a:p>
            <a:r>
              <a:rPr lang="ar-EG" altLang="ar-SA"/>
              <a:t>بحيرة ساحلية</a:t>
            </a:r>
          </a:p>
        </p:txBody>
      </p:sp>
      <p:sp>
        <p:nvSpPr>
          <p:cNvPr id="56323" name="ClipArt Placeholder 2">
            <a:extLst>
              <a:ext uri="{FF2B5EF4-FFF2-40B4-BE49-F238E27FC236}">
                <a16:creationId xmlns:a16="http://schemas.microsoft.com/office/drawing/2014/main" id="{96F2D7E3-CCCD-4D33-A2D2-1C6899242538}"/>
              </a:ext>
            </a:extLst>
          </p:cNvPr>
          <p:cNvSpPr>
            <a:spLocks noGrp="1" noTextEdit="1"/>
          </p:cNvSpPr>
          <p:nvPr>
            <p:ph type="clipArt" sz="half" idx="1"/>
          </p:nvPr>
        </p:nvSpPr>
        <p:spPr/>
      </p:sp>
      <p:sp>
        <p:nvSpPr>
          <p:cNvPr id="56324" name="Text Placeholder 3">
            <a:extLst>
              <a:ext uri="{FF2B5EF4-FFF2-40B4-BE49-F238E27FC236}">
                <a16:creationId xmlns:a16="http://schemas.microsoft.com/office/drawing/2014/main" id="{C325493F-16F2-497E-8A51-726D55466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ar-EG" altLang="ar-SA"/>
          </a:p>
        </p:txBody>
      </p:sp>
      <p:pic>
        <p:nvPicPr>
          <p:cNvPr id="56325" name="Picture 2">
            <a:extLst>
              <a:ext uri="{FF2B5EF4-FFF2-40B4-BE49-F238E27FC236}">
                <a16:creationId xmlns:a16="http://schemas.microsoft.com/office/drawing/2014/main" id="{A2B14F71-4424-47A6-8936-7BA63D651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63588"/>
            <a:ext cx="7737475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872C6090-18D1-4B4D-8E5B-D216F7063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14338"/>
            <a:ext cx="7772400" cy="1143000"/>
          </a:xfrm>
        </p:spPr>
        <p:txBody>
          <a:bodyPr/>
          <a:lstStyle/>
          <a:p>
            <a:r>
              <a:rPr lang="ar-EG" altLang="ar-SA" sz="3600">
                <a:solidFill>
                  <a:srgbClr val="FF0000"/>
                </a:solidFill>
              </a:rPr>
              <a:t>سواحل المانغروف</a:t>
            </a:r>
          </a:p>
        </p:txBody>
      </p:sp>
      <p:sp>
        <p:nvSpPr>
          <p:cNvPr id="57347" name="ClipArt Placeholder 2">
            <a:extLst>
              <a:ext uri="{FF2B5EF4-FFF2-40B4-BE49-F238E27FC236}">
                <a16:creationId xmlns:a16="http://schemas.microsoft.com/office/drawing/2014/main" id="{B9E6250E-12AC-4BBD-B6E9-4113601D82F5}"/>
              </a:ext>
            </a:extLst>
          </p:cNvPr>
          <p:cNvSpPr>
            <a:spLocks noGrp="1" noTextEdit="1"/>
          </p:cNvSpPr>
          <p:nvPr>
            <p:ph type="clipArt" sz="half" idx="1"/>
          </p:nvPr>
        </p:nvSpPr>
        <p:spPr/>
      </p:sp>
      <p:sp>
        <p:nvSpPr>
          <p:cNvPr id="57348" name="Text Placeholder 3">
            <a:extLst>
              <a:ext uri="{FF2B5EF4-FFF2-40B4-BE49-F238E27FC236}">
                <a16:creationId xmlns:a16="http://schemas.microsoft.com/office/drawing/2014/main" id="{4FA7CBF9-5A22-4C8A-B32C-90C533BB2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ar-EG" altLang="ar-SA"/>
          </a:p>
        </p:txBody>
      </p:sp>
      <p:pic>
        <p:nvPicPr>
          <p:cNvPr id="57349" name="Picture 2">
            <a:extLst>
              <a:ext uri="{FF2B5EF4-FFF2-40B4-BE49-F238E27FC236}">
                <a16:creationId xmlns:a16="http://schemas.microsoft.com/office/drawing/2014/main" id="{CE174DAF-0FE8-4A9B-8F06-1D2C2EB31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1444625"/>
            <a:ext cx="7796212" cy="538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50" name="Rectangle 4">
            <a:extLst>
              <a:ext uri="{FF2B5EF4-FFF2-40B4-BE49-F238E27FC236}">
                <a16:creationId xmlns:a16="http://schemas.microsoft.com/office/drawing/2014/main" id="{D27F4509-B6B2-4CEE-97C4-1EE0F0B2B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188913"/>
            <a:ext cx="3524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9pPr>
          </a:lstStyle>
          <a:p>
            <a:r>
              <a:rPr lang="ar-EG" altLang="ar-SA"/>
              <a:t>أشكال السواحل الحيوية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>
            <a:extLst>
              <a:ext uri="{FF2B5EF4-FFF2-40B4-BE49-F238E27FC236}">
                <a16:creationId xmlns:a16="http://schemas.microsoft.com/office/drawing/2014/main" id="{24E65986-FA8B-4D6A-9AC1-8CF5E28CE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11113"/>
            <a:ext cx="7772400" cy="1143000"/>
          </a:xfrm>
        </p:spPr>
        <p:txBody>
          <a:bodyPr/>
          <a:lstStyle/>
          <a:p>
            <a:endParaRPr lang="ar-EG" altLang="ar-SA"/>
          </a:p>
        </p:txBody>
      </p:sp>
      <p:sp>
        <p:nvSpPr>
          <p:cNvPr id="58371" name="ClipArt Placeholder 2">
            <a:extLst>
              <a:ext uri="{FF2B5EF4-FFF2-40B4-BE49-F238E27FC236}">
                <a16:creationId xmlns:a16="http://schemas.microsoft.com/office/drawing/2014/main" id="{1DE877F6-2BBD-4211-85B1-17A0511698DD}"/>
              </a:ext>
            </a:extLst>
          </p:cNvPr>
          <p:cNvSpPr>
            <a:spLocks noGrp="1" noTextEdit="1"/>
          </p:cNvSpPr>
          <p:nvPr>
            <p:ph type="clipArt" sz="half" idx="1"/>
          </p:nvPr>
        </p:nvSpPr>
        <p:spPr/>
      </p:sp>
      <p:pic>
        <p:nvPicPr>
          <p:cNvPr id="58372" name="Picture 2">
            <a:extLst>
              <a:ext uri="{FF2B5EF4-FFF2-40B4-BE49-F238E27FC236}">
                <a16:creationId xmlns:a16="http://schemas.microsoft.com/office/drawing/2014/main" id="{734D9293-DF90-4A06-9AFD-81695DE9D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15888"/>
            <a:ext cx="8947150" cy="659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3" name="Text Placeholder 3">
            <a:extLst>
              <a:ext uri="{FF2B5EF4-FFF2-40B4-BE49-F238E27FC236}">
                <a16:creationId xmlns:a16="http://schemas.microsoft.com/office/drawing/2014/main" id="{6CCCB8B1-51E5-4285-994E-EBC726FCF2FA}"/>
              </a:ext>
            </a:extLst>
          </p:cNvPr>
          <p:cNvSpPr txBox="1">
            <a:spLocks/>
          </p:cNvSpPr>
          <p:nvPr/>
        </p:nvSpPr>
        <p:spPr bwMode="auto">
          <a:xfrm>
            <a:off x="4494213" y="260350"/>
            <a:ext cx="3813175" cy="65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ar-EG" altLang="ar-SA">
                <a:solidFill>
                  <a:srgbClr val="FF0000"/>
                </a:solidFill>
                <a:cs typeface="Times New Roman" panose="02020603050405020304" pitchFamily="18" charset="0"/>
              </a:rPr>
              <a:t>المانغروف في مصر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6EC30-75C6-4749-8C05-B603B9334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115888"/>
            <a:ext cx="777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ar-EG" dirty="0"/>
              <a:t>شجيرات القرم الكثيفة على ساحل خور «كلبا» الواقع على خليج عمان بدولة الإمارات</a:t>
            </a:r>
          </a:p>
        </p:txBody>
      </p:sp>
      <p:sp>
        <p:nvSpPr>
          <p:cNvPr id="59395" name="Content Placeholder 2">
            <a:extLst>
              <a:ext uri="{FF2B5EF4-FFF2-40B4-BE49-F238E27FC236}">
                <a16:creationId xmlns:a16="http://schemas.microsoft.com/office/drawing/2014/main" id="{8D9FA073-1727-41E9-85BC-2B9FDDEDB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 altLang="ar-SA"/>
          </a:p>
        </p:txBody>
      </p:sp>
      <p:pic>
        <p:nvPicPr>
          <p:cNvPr id="59396" name="Picture 2">
            <a:extLst>
              <a:ext uri="{FF2B5EF4-FFF2-40B4-BE49-F238E27FC236}">
                <a16:creationId xmlns:a16="http://schemas.microsoft.com/office/drawing/2014/main" id="{19D59611-7939-45D6-8DA4-265EEFF97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84313"/>
            <a:ext cx="6851650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>
            <a:extLst>
              <a:ext uri="{FF2B5EF4-FFF2-40B4-BE49-F238E27FC236}">
                <a16:creationId xmlns:a16="http://schemas.microsoft.com/office/drawing/2014/main" id="{117C339E-F796-4F43-A01A-F5D114029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788" y="50800"/>
            <a:ext cx="7772400" cy="1143000"/>
          </a:xfrm>
        </p:spPr>
        <p:txBody>
          <a:bodyPr/>
          <a:lstStyle/>
          <a:p>
            <a:r>
              <a:rPr lang="ar-EG" altLang="ar-SA"/>
              <a:t>ساحل بركاني</a:t>
            </a:r>
          </a:p>
        </p:txBody>
      </p:sp>
      <p:sp>
        <p:nvSpPr>
          <p:cNvPr id="60419" name="ClipArt Placeholder 2">
            <a:extLst>
              <a:ext uri="{FF2B5EF4-FFF2-40B4-BE49-F238E27FC236}">
                <a16:creationId xmlns:a16="http://schemas.microsoft.com/office/drawing/2014/main" id="{E4CC37F5-C49E-4B43-8F59-D657E51E5887}"/>
              </a:ext>
            </a:extLst>
          </p:cNvPr>
          <p:cNvSpPr>
            <a:spLocks noGrp="1" noTextEdit="1"/>
          </p:cNvSpPr>
          <p:nvPr>
            <p:ph type="clipArt" sz="half" idx="1"/>
          </p:nvPr>
        </p:nvSpPr>
        <p:spPr/>
      </p:sp>
      <p:pic>
        <p:nvPicPr>
          <p:cNvPr id="60420" name="Picture 2">
            <a:extLst>
              <a:ext uri="{FF2B5EF4-FFF2-40B4-BE49-F238E27FC236}">
                <a16:creationId xmlns:a16="http://schemas.microsoft.com/office/drawing/2014/main" id="{A3DDFC00-355D-4384-8F82-23FB3720F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4397375" cy="657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E8912-1616-45BE-AAE0-EFBD2778E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13" y="11113"/>
            <a:ext cx="9144001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ar-EG" dirty="0"/>
              <a:t>ثقب انفجاري بركاني النشأة على شواطئ جزر «هاواي»</a:t>
            </a:r>
          </a:p>
        </p:txBody>
      </p:sp>
      <p:sp>
        <p:nvSpPr>
          <p:cNvPr id="61443" name="Content Placeholder 2">
            <a:extLst>
              <a:ext uri="{FF2B5EF4-FFF2-40B4-BE49-F238E27FC236}">
                <a16:creationId xmlns:a16="http://schemas.microsoft.com/office/drawing/2014/main" id="{97297859-EF68-4E42-84F0-755F00E5D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 altLang="ar-SA"/>
          </a:p>
        </p:txBody>
      </p:sp>
      <p:pic>
        <p:nvPicPr>
          <p:cNvPr id="61444" name="Picture 2">
            <a:extLst>
              <a:ext uri="{FF2B5EF4-FFF2-40B4-BE49-F238E27FC236}">
                <a16:creationId xmlns:a16="http://schemas.microsoft.com/office/drawing/2014/main" id="{B2A42542-1869-4290-95A4-DFF88AA9B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284288"/>
            <a:ext cx="4968875" cy="561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20523E24-C71D-45E5-8D64-CDF9A26325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eaLnBrk="1" hangingPunct="1"/>
            <a:r>
              <a:rPr lang="ar-SA" altLang="ar-SA" sz="3200" b="1"/>
              <a:t>تأثير تعرج خط الساحل على زيادة الترسيب داخل الخلجان ونشاط النحت على الرؤوس البحرية</a:t>
            </a:r>
            <a:endParaRPr lang="en-US" altLang="ar-SA" sz="3200" b="1"/>
          </a:p>
        </p:txBody>
      </p:sp>
      <p:pic>
        <p:nvPicPr>
          <p:cNvPr id="7171" name="Picture 3" descr="cove,beach">
            <a:extLst>
              <a:ext uri="{FF2B5EF4-FFF2-40B4-BE49-F238E27FC236}">
                <a16:creationId xmlns:a16="http://schemas.microsoft.com/office/drawing/2014/main" id="{4CD74FCA-01B2-4765-9852-A672722F6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19200"/>
            <a:ext cx="8458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0278597E-6994-4237-B35B-38378F08B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115888"/>
            <a:ext cx="7772400" cy="1143000"/>
          </a:xfrm>
        </p:spPr>
        <p:txBody>
          <a:bodyPr/>
          <a:lstStyle/>
          <a:p>
            <a:r>
              <a:rPr lang="ar-EG" altLang="ar-SA">
                <a:solidFill>
                  <a:srgbClr val="FF0000"/>
                </a:solidFill>
              </a:rPr>
              <a:t>جزيرة بركانية في اليابان</a:t>
            </a:r>
          </a:p>
        </p:txBody>
      </p:sp>
      <p:sp>
        <p:nvSpPr>
          <p:cNvPr id="62467" name="ClipArt Placeholder 2">
            <a:extLst>
              <a:ext uri="{FF2B5EF4-FFF2-40B4-BE49-F238E27FC236}">
                <a16:creationId xmlns:a16="http://schemas.microsoft.com/office/drawing/2014/main" id="{6C588268-92CF-4138-8E79-BDA332AC9A99}"/>
              </a:ext>
            </a:extLst>
          </p:cNvPr>
          <p:cNvSpPr>
            <a:spLocks noGrp="1" noTextEdit="1"/>
          </p:cNvSpPr>
          <p:nvPr>
            <p:ph type="clipArt" sz="half" idx="1"/>
          </p:nvPr>
        </p:nvSpPr>
        <p:spPr/>
      </p:sp>
      <p:sp>
        <p:nvSpPr>
          <p:cNvPr id="62468" name="Text Placeholder 3">
            <a:extLst>
              <a:ext uri="{FF2B5EF4-FFF2-40B4-BE49-F238E27FC236}">
                <a16:creationId xmlns:a16="http://schemas.microsoft.com/office/drawing/2014/main" id="{E2FD9837-C6F8-40C8-8F18-432C5C2A3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ar-EG" altLang="ar-SA"/>
          </a:p>
        </p:txBody>
      </p:sp>
      <p:pic>
        <p:nvPicPr>
          <p:cNvPr id="62469" name="Picture 2">
            <a:extLst>
              <a:ext uri="{FF2B5EF4-FFF2-40B4-BE49-F238E27FC236}">
                <a16:creationId xmlns:a16="http://schemas.microsoft.com/office/drawing/2014/main" id="{925F6210-1899-4413-BF1B-9EA7F8E06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84275"/>
            <a:ext cx="7747000" cy="570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938A39DF-476B-4A51-B838-BF2957ADB0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r-SA" altLang="ar-SA" sz="3200" b="1"/>
              <a:t>تأثير توجيه خط الساحل بالنسبة لاتجاه الأمواج السائدة</a:t>
            </a:r>
            <a:endParaRPr lang="en-US" altLang="ar-SA" sz="3200" b="1"/>
          </a:p>
        </p:txBody>
      </p:sp>
      <p:pic>
        <p:nvPicPr>
          <p:cNvPr id="8195" name="Picture 3" descr="cliff erosion15">
            <a:extLst>
              <a:ext uri="{FF2B5EF4-FFF2-40B4-BE49-F238E27FC236}">
                <a16:creationId xmlns:a16="http://schemas.microsoft.com/office/drawing/2014/main" id="{F63D85A2-5D3C-4D39-9653-33BA5A6AE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8600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liff erosion16">
            <a:extLst>
              <a:ext uri="{FF2B5EF4-FFF2-40B4-BE49-F238E27FC236}">
                <a16:creationId xmlns:a16="http://schemas.microsoft.com/office/drawing/2014/main" id="{4310CD36-25C4-46B4-B1A5-6FD476015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0505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40F7050B-2AFE-42A6-B1A9-4F816B7CDE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r-SA" altLang="ar-SA" sz="3200" b="1"/>
              <a:t>تأثير درجة انحدار المنطقة الساحلية</a:t>
            </a:r>
            <a:br>
              <a:rPr lang="ar-SA" altLang="ar-SA" sz="3200" b="1"/>
            </a:br>
            <a:r>
              <a:rPr lang="ar-SA" altLang="ar-SA" sz="3200" b="1"/>
              <a:t>على معدل النحت البحر</a:t>
            </a:r>
            <a:r>
              <a:rPr lang="ar-EG" altLang="ar-SA" sz="3200" b="1"/>
              <a:t>ي</a:t>
            </a:r>
            <a:endParaRPr lang="en-US" altLang="ar-SA" sz="3200" b="1"/>
          </a:p>
        </p:txBody>
      </p:sp>
      <p:pic>
        <p:nvPicPr>
          <p:cNvPr id="9219" name="Picture 3" descr="cliff erosion12">
            <a:extLst>
              <a:ext uri="{FF2B5EF4-FFF2-40B4-BE49-F238E27FC236}">
                <a16:creationId xmlns:a16="http://schemas.microsoft.com/office/drawing/2014/main" id="{BEFE18AF-5BF0-4096-9E34-B3A0514E9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9080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cliff erosion13">
            <a:extLst>
              <a:ext uri="{FF2B5EF4-FFF2-40B4-BE49-F238E27FC236}">
                <a16:creationId xmlns:a16="http://schemas.microsoft.com/office/drawing/2014/main" id="{611C5E63-3069-4DDF-899F-1C1BD58AD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908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liff erosion11">
            <a:extLst>
              <a:ext uri="{FF2B5EF4-FFF2-40B4-BE49-F238E27FC236}">
                <a16:creationId xmlns:a16="http://schemas.microsoft.com/office/drawing/2014/main" id="{530FA6F6-AC19-40A9-B24B-A12A0E2CD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7640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cliff erosion10">
            <a:extLst>
              <a:ext uri="{FF2B5EF4-FFF2-40B4-BE49-F238E27FC236}">
                <a16:creationId xmlns:a16="http://schemas.microsoft.com/office/drawing/2014/main" id="{2BED1B66-C37A-4870-9238-6A0EB6FCA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4">
            <a:extLst>
              <a:ext uri="{FF2B5EF4-FFF2-40B4-BE49-F238E27FC236}">
                <a16:creationId xmlns:a16="http://schemas.microsoft.com/office/drawing/2014/main" id="{F23FB514-2699-475C-B3AD-7FEE8CF417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914400"/>
          </a:xfrm>
        </p:spPr>
        <p:txBody>
          <a:bodyPr/>
          <a:lstStyle/>
          <a:p>
            <a:pPr eaLnBrk="1" hangingPunct="1"/>
            <a:r>
              <a:rPr lang="ar-SA" altLang="ar-SA" sz="3200" b="1"/>
              <a:t>تأثير اتجاه ميل الطبقات على معدل النحت البحر</a:t>
            </a:r>
            <a:r>
              <a:rPr lang="ar-EG" altLang="ar-SA" sz="3200" b="1"/>
              <a:t>ي</a:t>
            </a:r>
            <a:r>
              <a:rPr lang="ar-SA" altLang="ar-SA" sz="3200" b="1"/>
              <a:t> للجروف</a:t>
            </a:r>
            <a:endParaRPr lang="en-US" altLang="ar-SA" sz="3200"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تصميم افتراضي">
  <a:themeElements>
    <a:clrScheme name="تصميم افتراضي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تصميم افتراضي">
      <a:majorFont>
        <a:latin typeface="Times New Roman"/>
        <a:ea typeface=""/>
        <a:cs typeface="Times New Roman (Arabic)"/>
      </a:majorFont>
      <a:minorFont>
        <a:latin typeface="Times New Roman"/>
        <a:ea typeface=""/>
        <a:cs typeface="Times New Roman (Arabic)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 (Arabic)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 (Arabic)" charset="0"/>
          </a:defRPr>
        </a:defPPr>
      </a:lstStyle>
    </a:lnDef>
  </a:objectDefaults>
  <a:extraClrSchemeLst>
    <a:extraClrScheme>
      <a:clrScheme name="تصميم افتراضي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813</Words>
  <Application>Microsoft Office PowerPoint</Application>
  <PresentationFormat>عرض على الشاشة (4:3)</PresentationFormat>
  <Paragraphs>87</Paragraphs>
  <Slides>60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60</vt:i4>
      </vt:variant>
    </vt:vector>
  </HeadingPairs>
  <TitlesOfParts>
    <vt:vector size="67" baseType="lpstr">
      <vt:lpstr>Times New Roman</vt:lpstr>
      <vt:lpstr>Times New Roman (Arabic)</vt:lpstr>
      <vt:lpstr>Arial</vt:lpstr>
      <vt:lpstr>Calibri</vt:lpstr>
      <vt:lpstr>Simplified Arabic</vt:lpstr>
      <vt:lpstr>Monotype Koufi</vt:lpstr>
      <vt:lpstr>تصميم افتراضي</vt:lpstr>
      <vt:lpstr>عرض تقديمي في PowerPoint</vt:lpstr>
      <vt:lpstr>عرض تقديمي في PowerPoint</vt:lpstr>
      <vt:lpstr>أولاً- طبيعة المنطقة الساحلية :</vt:lpstr>
      <vt:lpstr>عرض تقديمي في PowerPoint</vt:lpstr>
      <vt:lpstr>عرض تقديمي في PowerPoint</vt:lpstr>
      <vt:lpstr>تأثير تعرج خط الساحل على زيادة الترسيب داخل الخلجان ونشاط النحت على الرؤوس البحرية</vt:lpstr>
      <vt:lpstr>تأثير توجيه خط الساحل بالنسبة لاتجاه الأمواج السائدة</vt:lpstr>
      <vt:lpstr>تأثير درجة انحدار المنطقة الساحلية على معدل النحت البحري</vt:lpstr>
      <vt:lpstr>تأثير اتجاه ميل الطبقات على معدل النحت البحري للجروف</vt:lpstr>
      <vt:lpstr>تأثير عمق المياه على معدل النحت البحري</vt:lpstr>
      <vt:lpstr>تأثير مدى صلابة الصخور على سرعة تراجع الجروف البحرية (لاحظ سرعة تراجع الجرف المكون من الحجر الجيري اللين)</vt:lpstr>
      <vt:lpstr>ثانياً- حركة مياه البحر وتغير مستواه :</vt:lpstr>
      <vt:lpstr>أشكال السواحل البحرية النشأة سواحل النحت البحري</vt:lpstr>
      <vt:lpstr>الأشكال الحتية البحرية</vt:lpstr>
      <vt:lpstr>(أ) أشكال النحت البحري</vt:lpstr>
      <vt:lpstr>عرض تقديمي في PowerPoint</vt:lpstr>
      <vt:lpstr>جرف بحري على سواحل مدينة مسقط لاحظ اتجاه ميل طبقات الجرف للداخل أي عكس اتجاه المنحدر</vt:lpstr>
      <vt:lpstr>جرف بحري في كاليفورنيا</vt:lpstr>
      <vt:lpstr>جرف بحري نشط على ساحل Krabi  جنوب غرب تايلند المطل على بحر أندامان</vt:lpstr>
      <vt:lpstr>جروف بحرية في خليج Maya بجزيرة Phi Phi جنوب تايلند</vt:lpstr>
      <vt:lpstr>جرف بحري نشط</vt:lpstr>
      <vt:lpstr>عرض تقديمي في PowerPoint</vt:lpstr>
      <vt:lpstr>جروف بحرية على سواحل تايلند</vt:lpstr>
      <vt:lpstr>عرض تقديمي في PowerPoint</vt:lpstr>
      <vt:lpstr>جروف بحرية نشطة مكونة من الطباشير شمال فرنسا</vt:lpstr>
      <vt:lpstr>جرف بحري تميل طبقاته باتجاه اليابسة بمنطقة صليبة شمال مدينة اللاذقية</vt:lpstr>
      <vt:lpstr>2- الرؤوس البحرية   Marine Headlands </vt:lpstr>
      <vt:lpstr>رأس بحري متشكل في طبقات رسوبية صلبة شديدة الميل</vt:lpstr>
      <vt:lpstr>الأرصفة الشاطئية</vt:lpstr>
      <vt:lpstr>عرض تقديمي في PowerPoint</vt:lpstr>
      <vt:lpstr>كهف بحري</vt:lpstr>
      <vt:lpstr>رصيف بحري تحاتي قديم يظهر أسفله كهف بمنطقة “Torre dell’ Orso” جنوب إيطاليا</vt:lpstr>
      <vt:lpstr>عرض تقديمي في PowerPoint</vt:lpstr>
      <vt:lpstr>عرض تقديمي في PowerPoint</vt:lpstr>
      <vt:lpstr>القوس البحري الشهير المقابل لمدينة «بيروت»</vt:lpstr>
      <vt:lpstr>قوس بحري مكون من الأحجار الجيرية بالقرب من الساحل الغربي لجزيرة «كابري» الإيطالية</vt:lpstr>
      <vt:lpstr>مسلة بحرية</vt:lpstr>
      <vt:lpstr>عرض تقديمي في PowerPoint</vt:lpstr>
      <vt:lpstr>مدخل بحري  في منطقة  «مارينا سيرا»  بجنوب إيطاليا  المطل على البحر الإدرياتي</vt:lpstr>
      <vt:lpstr>مدخل بحري خانقي على الساحل الفرنسي المطل على البحر المتوسط في منطقة  «Envau Cassis»</vt:lpstr>
      <vt:lpstr>أحد الخلجان المتوغلة في ساحل كرواتيا شمال مدينة زادار</vt:lpstr>
      <vt:lpstr>الخوانق</vt:lpstr>
      <vt:lpstr>ب- أشكال الإرساب البحري الشاطئ</vt:lpstr>
      <vt:lpstr>مسننات الشاطئ</vt:lpstr>
      <vt:lpstr>عرض تقديمي في PowerPoint</vt:lpstr>
      <vt:lpstr>عرض تقديمي في PowerPoint</vt:lpstr>
      <vt:lpstr>لسان بحري رملي</vt:lpstr>
      <vt:lpstr>لسان هرست كاسل</vt:lpstr>
      <vt:lpstr>مرئية فضائية لخطاف بحري في منطقة North Gold على الساحل الشرقي للولايات المتحدة الأمريكة المطل على المحيط الأطلسي</vt:lpstr>
      <vt:lpstr>التومبولو</vt:lpstr>
      <vt:lpstr>عرض تقديمي في PowerPoint</vt:lpstr>
      <vt:lpstr>كثبان رملية ساحلية</vt:lpstr>
      <vt:lpstr>عرض تقديمي في PowerPoint</vt:lpstr>
      <vt:lpstr>بحيرة ساحلية</vt:lpstr>
      <vt:lpstr>سواحل المانغروف</vt:lpstr>
      <vt:lpstr>عرض تقديمي في PowerPoint</vt:lpstr>
      <vt:lpstr>شجيرات القرم الكثيفة على ساحل خور «كلبا» الواقع على خليج عمان بدولة الإمارات</vt:lpstr>
      <vt:lpstr>ساحل بركاني</vt:lpstr>
      <vt:lpstr>ثقب انفجاري بركاني النشأة على شواطئ جزر «هاواي»</vt:lpstr>
      <vt:lpstr>جزيرة بركانية في اليابان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لا يوجد عنوان للشريحة</dc:title>
  <dc:creator>USER</dc:creator>
  <cp:lastModifiedBy>ن</cp:lastModifiedBy>
  <cp:revision>98</cp:revision>
  <dcterms:created xsi:type="dcterms:W3CDTF">1999-12-05T06:56:01Z</dcterms:created>
  <dcterms:modified xsi:type="dcterms:W3CDTF">2020-06-09T22:11:28Z</dcterms:modified>
</cp:coreProperties>
</file>