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sldIdLst>
    <p:sldId id="280" r:id="rId3"/>
    <p:sldId id="256" r:id="rId4"/>
    <p:sldId id="257" r:id="rId5"/>
    <p:sldId id="258" r:id="rId6"/>
    <p:sldId id="259" r:id="rId7"/>
    <p:sldId id="260" r:id="rId8"/>
    <p:sldId id="261" r:id="rId9"/>
    <p:sldId id="262" r:id="rId10"/>
    <p:sldId id="281" r:id="rId11"/>
    <p:sldId id="263" r:id="rId12"/>
    <p:sldId id="264" r:id="rId13"/>
    <p:sldId id="265" r:id="rId14"/>
    <p:sldId id="282" r:id="rId15"/>
    <p:sldId id="266" r:id="rId16"/>
    <p:sldId id="283" r:id="rId17"/>
    <p:sldId id="267" r:id="rId18"/>
    <p:sldId id="284" r:id="rId19"/>
    <p:sldId id="26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B5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747" autoAdjust="0"/>
  </p:normalViewPr>
  <p:slideViewPr>
    <p:cSldViewPr>
      <p:cViewPr varScale="1">
        <p:scale>
          <a:sx n="68" d="100"/>
          <a:sy n="68" d="100"/>
        </p:scale>
        <p:origin x="144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44999684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3572658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1563665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3/24/2020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extLst>
      <p:ext uri="{BB962C8B-B14F-4D97-AF65-F5344CB8AC3E}">
        <p14:creationId xmlns:p14="http://schemas.microsoft.com/office/powerpoint/2010/main" val="23362396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3656454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293522923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636862221"/>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2418154"/>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995321959"/>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597747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6539985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17259389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3/24/2020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51632366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902339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68807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109414439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3836200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3217563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672608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985567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55821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7754721-9BC2-4DB8-86F3-53B518A90ECC}" type="datetimeFigureOut">
              <a:rPr lang="ar-EG" smtClean="0"/>
              <a:pPr/>
              <a:t>30/07/1441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B34ED751-2448-4CCE-82B9-9922178588B8}" type="slidenum">
              <a:rPr lang="ar-EG" smtClean="0"/>
              <a:pPr/>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4263961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7754721-9BC2-4DB8-86F3-53B518A90ECC}" type="datetimeFigureOut">
              <a:rPr lang="ar-EG" smtClean="0"/>
              <a:pPr/>
              <a:t>30/07/1441</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34ED751-2448-4CCE-82B9-9922178588B8}" type="slidenum">
              <a:rPr lang="ar-EG" smtClean="0"/>
              <a:pPr/>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222433781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3/24/2020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extLst>
      <p:ext uri="{BB962C8B-B14F-4D97-AF65-F5344CB8AC3E}">
        <p14:creationId xmlns:p14="http://schemas.microsoft.com/office/powerpoint/2010/main" val="113907153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35596" y="1868356"/>
            <a:ext cx="7272808" cy="3505944"/>
          </a:xfrm>
        </p:spPr>
        <p:txBody>
          <a:bodyPr>
            <a:normAutofit fontScale="92500" lnSpcReduction="10000"/>
          </a:bodyPr>
          <a:lstStyle/>
          <a:p>
            <a:pPr algn="ctr"/>
            <a:endParaRPr lang="ar-EG" sz="3600" dirty="0">
              <a:solidFill>
                <a:schemeClr val="tx1"/>
              </a:solidFill>
            </a:endParaRPr>
          </a:p>
          <a:p>
            <a:pPr algn="ctr"/>
            <a:r>
              <a:rPr lang="ar-EG" sz="4000" b="1" dirty="0">
                <a:solidFill>
                  <a:schemeClr val="tx1"/>
                </a:solidFill>
              </a:rPr>
              <a:t>مقرر</a:t>
            </a:r>
            <a:r>
              <a:rPr lang="ar-EG" sz="3600" dirty="0">
                <a:solidFill>
                  <a:schemeClr val="tx1"/>
                </a:solidFill>
              </a:rPr>
              <a:t> /</a:t>
            </a:r>
            <a:r>
              <a:rPr lang="ar-EG" sz="3600" b="1" dirty="0" err="1">
                <a:solidFill>
                  <a:schemeClr val="tx1"/>
                </a:solidFill>
              </a:rPr>
              <a:t>طبيعه</a:t>
            </a:r>
            <a:r>
              <a:rPr lang="ar-EG" sz="3600" b="1" dirty="0">
                <a:solidFill>
                  <a:schemeClr val="tx1"/>
                </a:solidFill>
              </a:rPr>
              <a:t> </a:t>
            </a:r>
            <a:r>
              <a:rPr lang="ar-EG" sz="3600" b="1" dirty="0" err="1">
                <a:solidFill>
                  <a:schemeClr val="tx1"/>
                </a:solidFill>
              </a:rPr>
              <a:t>موادالتصميم</a:t>
            </a:r>
            <a:r>
              <a:rPr lang="ar-EG" sz="3600" b="1" dirty="0">
                <a:solidFill>
                  <a:schemeClr val="tx1"/>
                </a:solidFill>
              </a:rPr>
              <a:t> </a:t>
            </a:r>
          </a:p>
          <a:p>
            <a:pPr algn="ctr"/>
            <a:endParaRPr lang="en-GB" sz="3600" dirty="0">
              <a:solidFill>
                <a:schemeClr val="tx1"/>
              </a:solidFill>
            </a:endParaRPr>
          </a:p>
          <a:p>
            <a:pPr algn="ctr"/>
            <a:r>
              <a:rPr lang="ar-EG" sz="3600" b="1" dirty="0"/>
              <a:t>إعداد /</a:t>
            </a:r>
            <a:r>
              <a:rPr lang="ar-EG" sz="3600" b="1" dirty="0" err="1"/>
              <a:t>م.د</a:t>
            </a:r>
            <a:r>
              <a:rPr lang="ar-EG" sz="3600" b="1" dirty="0"/>
              <a:t> :محمود الجزار</a:t>
            </a:r>
          </a:p>
          <a:p>
            <a:pPr algn="ctr"/>
            <a:r>
              <a:rPr lang="ar-EG" sz="3600" b="1" dirty="0"/>
              <a:t>قسم التصميم الصناعي </a:t>
            </a:r>
          </a:p>
          <a:p>
            <a:pPr algn="ctr"/>
            <a:r>
              <a:rPr lang="ar-EG" sz="3600" b="1" dirty="0"/>
              <a:t>2020</a:t>
            </a:r>
          </a:p>
        </p:txBody>
      </p:sp>
      <p:pic>
        <p:nvPicPr>
          <p:cNvPr id="1026" name="Picture 2" descr="D:\D\بنها\fd57315048b2a0e2ee02ed04b0927842_XL-415x328.jpg"/>
          <p:cNvPicPr>
            <a:picLocks noChangeAspect="1" noChangeArrowheads="1"/>
          </p:cNvPicPr>
          <p:nvPr/>
        </p:nvPicPr>
        <p:blipFill>
          <a:blip r:embed="rId2" cstate="print"/>
          <a:srcRect/>
          <a:stretch>
            <a:fillRect/>
          </a:stretch>
        </p:blipFill>
        <p:spPr bwMode="auto">
          <a:xfrm>
            <a:off x="7010400" y="404663"/>
            <a:ext cx="1404155" cy="1109790"/>
          </a:xfrm>
          <a:prstGeom prst="rect">
            <a:avLst/>
          </a:prstGeom>
          <a:blipFill>
            <a:blip r:embed="rId3" cstate="print"/>
            <a:tile tx="0" ty="0" sx="100000" sy="100000" flip="none" algn="tl"/>
          </a:blipFill>
        </p:spPr>
      </p:pic>
      <p:pic>
        <p:nvPicPr>
          <p:cNvPr id="1027" name="Picture 3" descr="D:\D\بنها\Fapa_Logo.png"/>
          <p:cNvPicPr>
            <a:picLocks noChangeAspect="1" noChangeArrowheads="1"/>
          </p:cNvPicPr>
          <p:nvPr/>
        </p:nvPicPr>
        <p:blipFill>
          <a:blip r:embed="rId4" cstate="print"/>
          <a:srcRect/>
          <a:stretch>
            <a:fillRect/>
          </a:stretch>
        </p:blipFill>
        <p:spPr bwMode="auto">
          <a:xfrm>
            <a:off x="493675" y="294788"/>
            <a:ext cx="1522040" cy="157356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8458200" cy="838200"/>
          </a:xfrm>
        </p:spPr>
        <p:txBody>
          <a:bodyPr>
            <a:normAutofit/>
          </a:bodyPr>
          <a:lstStyle/>
          <a:p>
            <a:pPr algn="r"/>
            <a:r>
              <a:rPr lang="ar-SY" sz="3200" dirty="0"/>
              <a:t>7- الصلب فوق اليوتكتويدي (فوق الاصهري):</a:t>
            </a:r>
          </a:p>
        </p:txBody>
      </p:sp>
      <p:sp>
        <p:nvSpPr>
          <p:cNvPr id="3" name="Subtitle 2"/>
          <p:cNvSpPr>
            <a:spLocks noGrp="1"/>
          </p:cNvSpPr>
          <p:nvPr>
            <p:ph type="subTitle" idx="1"/>
          </p:nvPr>
        </p:nvSpPr>
        <p:spPr>
          <a:xfrm>
            <a:off x="0" y="914400"/>
            <a:ext cx="9144000" cy="5943600"/>
          </a:xfrm>
        </p:spPr>
        <p:txBody>
          <a:bodyPr/>
          <a:lstStyle/>
          <a:p>
            <a:pPr algn="r">
              <a:lnSpc>
                <a:spcPct val="250000"/>
              </a:lnSpc>
            </a:pPr>
            <a:r>
              <a:rPr lang="ar-SY" dirty="0"/>
              <a:t>وبالمثل فاذا زادت نسبه الكربون عن 0.85%كربون فلن يكون هناك قدر كاف من الفريت ليكون الطبقات المكرره مع السمنتيت ؛لذلك فان هذه الانواع تشمل علي البرليت بالاضافه الي السمنتيت الحر.</a:t>
            </a:r>
          </a:p>
          <a:p>
            <a:pPr algn="r">
              <a:lnSpc>
                <a:spcPct val="250000"/>
              </a:lnSpc>
            </a:pPr>
            <a:r>
              <a:rPr lang="ar-SY" dirty="0"/>
              <a:t>وتسمي هذه الانواع من الصلب (الصلب فوق اليوتكتويدي)او الصلب فوق الاصهري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0"/>
            <a:ext cx="8721970" cy="1066800"/>
          </a:xfrm>
        </p:spPr>
        <p:txBody>
          <a:bodyPr>
            <a:normAutofit/>
          </a:bodyPr>
          <a:lstStyle/>
          <a:p>
            <a:pPr algn="r"/>
            <a:r>
              <a:rPr lang="ar-SY" sz="3200" dirty="0"/>
              <a:t>2-1مخطط التحول مع التسخين والنقاط الحرجه:</a:t>
            </a:r>
            <a:br>
              <a:rPr lang="ar-SY" sz="3200" dirty="0"/>
            </a:br>
            <a:endParaRPr lang="ar-SY" sz="3200" dirty="0"/>
          </a:p>
        </p:txBody>
      </p:sp>
      <p:sp>
        <p:nvSpPr>
          <p:cNvPr id="3" name="Subtitle 2"/>
          <p:cNvSpPr>
            <a:spLocks noGrp="1"/>
          </p:cNvSpPr>
          <p:nvPr>
            <p:ph type="subTitle" idx="1"/>
          </p:nvPr>
        </p:nvSpPr>
        <p:spPr>
          <a:xfrm>
            <a:off x="0" y="914400"/>
            <a:ext cx="9144000" cy="5943600"/>
          </a:xfrm>
        </p:spPr>
        <p:txBody>
          <a:bodyPr/>
          <a:lstStyle/>
          <a:p>
            <a:pPr algn="r"/>
            <a:r>
              <a:rPr lang="ar-SY" dirty="0"/>
              <a:t>من الحقائق المعروفه اذا سخنت قطعه من الصلب فانها تبدا في التمدد او فان</a:t>
            </a:r>
          </a:p>
          <a:p>
            <a:pPr algn="r"/>
            <a:r>
              <a:rPr lang="ar-SY" dirty="0"/>
              <a:t> انتقال  الطاقه الحراريه الي قطعه يحدث نموا في حجمها واذا قمنا بمتابعه قياس </a:t>
            </a:r>
          </a:p>
          <a:p>
            <a:pPr algn="r"/>
            <a:r>
              <a:rPr lang="ar-SY" dirty="0"/>
              <a:t> نمو قطعه الصلب (ولنبدا اولا بعينه من الصلب اليوتكتويدي اي من صلب يحتوي</a:t>
            </a:r>
          </a:p>
          <a:p>
            <a:pPr algn="r"/>
            <a:r>
              <a:rPr lang="ar-SY" dirty="0"/>
              <a:t> علي 0.85%كربون )مع تزايد ارتفاع درجه الحراره فسوف نلاحظ: </a:t>
            </a:r>
          </a:p>
        </p:txBody>
      </p:sp>
      <p:pic>
        <p:nvPicPr>
          <p:cNvPr id="5122" name="Picture 2"/>
          <p:cNvPicPr>
            <a:picLocks noChangeAspect="1" noChangeArrowheads="1"/>
          </p:cNvPicPr>
          <p:nvPr/>
        </p:nvPicPr>
        <p:blipFill>
          <a:blip r:embed="rId2" cstate="print"/>
          <a:srcRect/>
          <a:stretch>
            <a:fillRect/>
          </a:stretch>
        </p:blipFill>
        <p:spPr bwMode="auto">
          <a:xfrm>
            <a:off x="436098" y="2971800"/>
            <a:ext cx="3657600" cy="3717924"/>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1015" y="685800"/>
            <a:ext cx="8721970" cy="990600"/>
          </a:xfrm>
        </p:spPr>
        <p:txBody>
          <a:bodyPr>
            <a:normAutofit fontScale="90000"/>
          </a:bodyPr>
          <a:lstStyle/>
          <a:p>
            <a:pPr algn="r"/>
            <a:r>
              <a:rPr lang="ar-SY" sz="3200" dirty="0"/>
              <a:t>اولا :</a:t>
            </a:r>
            <a:br>
              <a:rPr lang="ar-SY" sz="3200" dirty="0"/>
            </a:br>
            <a:endParaRPr lang="ar-SY" sz="3200" dirty="0"/>
          </a:p>
        </p:txBody>
      </p:sp>
      <p:sp>
        <p:nvSpPr>
          <p:cNvPr id="3" name="Subtitle 2"/>
          <p:cNvSpPr>
            <a:spLocks noGrp="1"/>
          </p:cNvSpPr>
          <p:nvPr>
            <p:ph type="subTitle" idx="1"/>
          </p:nvPr>
        </p:nvSpPr>
        <p:spPr>
          <a:xfrm>
            <a:off x="-16412" y="1371600"/>
            <a:ext cx="9144000" cy="6172200"/>
          </a:xfrm>
        </p:spPr>
        <p:txBody>
          <a:bodyPr/>
          <a:lstStyle/>
          <a:p>
            <a:pPr algn="r"/>
            <a:r>
              <a:rPr lang="ar-SY" dirty="0"/>
              <a:t>تناسب طرديا بين تمدد القطعه وارتفاع درجه الحراره .ويستمر هذا الوضع بشكل</a:t>
            </a:r>
          </a:p>
          <a:p>
            <a:pPr algn="r"/>
            <a:r>
              <a:rPr lang="ar-SY" dirty="0"/>
              <a:t> منتظم حتي القرب من درجه حراره 700درجه مئويه _حيث نفاجا بعد قليل </a:t>
            </a:r>
          </a:p>
          <a:p>
            <a:pPr algn="r"/>
            <a:r>
              <a:rPr lang="ar-SY" dirty="0"/>
              <a:t>بظاهره غير متوقعه فبالرغم من الاستمرار في تسخين قطعه الصلب يظهر عليها </a:t>
            </a:r>
          </a:p>
          <a:p>
            <a:pPr algn="r"/>
            <a:r>
              <a:rPr lang="ar-SY" dirty="0"/>
              <a:t>انكماش مفاجئ في الحجم مع ثبوت في درجه الحراره بالرغم من استمرار انتقال </a:t>
            </a:r>
          </a:p>
          <a:p>
            <a:pPr algn="r"/>
            <a:r>
              <a:rPr lang="ar-SY" dirty="0"/>
              <a:t>الطاقه الحراريه .</a:t>
            </a:r>
          </a:p>
          <a:p>
            <a:pPr algn="r"/>
            <a:endParaRPr lang="ar-SY"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41929D-2E77-40FD-AF1D-7813D6C92E75}"/>
              </a:ext>
            </a:extLst>
          </p:cNvPr>
          <p:cNvSpPr/>
          <p:nvPr/>
        </p:nvSpPr>
        <p:spPr>
          <a:xfrm>
            <a:off x="838200" y="762000"/>
            <a:ext cx="7924800" cy="5262979"/>
          </a:xfrm>
          <a:prstGeom prst="rect">
            <a:avLst/>
          </a:prstGeom>
        </p:spPr>
        <p:txBody>
          <a:bodyPr wrap="square">
            <a:spAutoFit/>
          </a:bodyPr>
          <a:lstStyle/>
          <a:p>
            <a:pPr algn="r"/>
            <a:r>
              <a:rPr lang="ar-SY" sz="2800" dirty="0"/>
              <a:t>وبعد الوصول الي قدر معين من الانكماش تعود قطعه الصلب وتواصل نموها</a:t>
            </a:r>
          </a:p>
          <a:p>
            <a:pPr algn="r"/>
            <a:r>
              <a:rPr lang="ar-SY" sz="2800" dirty="0"/>
              <a:t> وبنفس التناسب مع ارتفاع درجه حراتها وتستمر هذه </a:t>
            </a:r>
            <a:r>
              <a:rPr lang="ar-SY" sz="2800" dirty="0" err="1"/>
              <a:t>الحاله</a:t>
            </a:r>
            <a:r>
              <a:rPr lang="ar-SY" sz="2800" dirty="0"/>
              <a:t> حتي يصل الصلب</a:t>
            </a:r>
          </a:p>
          <a:p>
            <a:pPr algn="r"/>
            <a:r>
              <a:rPr lang="ar-SY" sz="2800" dirty="0"/>
              <a:t> الي مراحل التلدين او التعجن ثم الانصهار .</a:t>
            </a:r>
          </a:p>
          <a:p>
            <a:pPr algn="r"/>
            <a:r>
              <a:rPr lang="ar-SY" sz="2800" dirty="0"/>
              <a:t>ومع التبريد </a:t>
            </a:r>
            <a:r>
              <a:rPr lang="ar-SY" sz="2800" dirty="0" err="1"/>
              <a:t>البطئ</a:t>
            </a:r>
            <a:r>
              <a:rPr lang="ar-SY" sz="2800" dirty="0"/>
              <a:t> لقطعه الصلب من حاله التلدين الي درجه حراره </a:t>
            </a:r>
            <a:r>
              <a:rPr lang="ar-SY" sz="2800" dirty="0" err="1"/>
              <a:t>الغرفه</a:t>
            </a:r>
            <a:r>
              <a:rPr lang="ar-SY" sz="2800" dirty="0"/>
              <a:t> نجد ا</a:t>
            </a:r>
          </a:p>
          <a:p>
            <a:pPr algn="r"/>
            <a:r>
              <a:rPr lang="ar-SY" sz="2800" dirty="0"/>
              <a:t>ن الخطوات نفسها سوف تتكرر ولكن بنظام عكسي .الا ان هناك اختلافا وحيدا </a:t>
            </a:r>
          </a:p>
          <a:p>
            <a:pPr algn="r"/>
            <a:r>
              <a:rPr lang="ar-SY" sz="2800" dirty="0"/>
              <a:t>سوف يحدث وهو ان التغير الفجائي في الحجم يحدث عند درجه حراره منخفضه</a:t>
            </a:r>
          </a:p>
          <a:p>
            <a:pPr algn="r"/>
            <a:r>
              <a:rPr lang="ar-SY" sz="2800" dirty="0"/>
              <a:t> بعض </a:t>
            </a:r>
            <a:r>
              <a:rPr lang="ar-SY" sz="2800" dirty="0" err="1"/>
              <a:t>الشئ</a:t>
            </a:r>
            <a:r>
              <a:rPr lang="ar-SY" sz="2800" dirty="0"/>
              <a:t> عن تلك التي حدث عندها التغير في الحجم اثناء التسخي</a:t>
            </a:r>
            <a:endParaRPr lang="ar-EG" sz="2800" dirty="0"/>
          </a:p>
        </p:txBody>
      </p:sp>
    </p:spTree>
    <p:extLst>
      <p:ext uri="{BB962C8B-B14F-4D97-AF65-F5344CB8AC3E}">
        <p14:creationId xmlns:p14="http://schemas.microsoft.com/office/powerpoint/2010/main" val="1944485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800"/>
            <a:ext cx="9144000" cy="762000"/>
          </a:xfrm>
        </p:spPr>
        <p:txBody>
          <a:bodyPr>
            <a:normAutofit/>
          </a:bodyPr>
          <a:lstStyle/>
          <a:p>
            <a:pPr algn="r"/>
            <a:r>
              <a:rPr lang="ar-SY" sz="2800" dirty="0"/>
              <a:t>واذا قمنا بتوقيع منحنيان بين درجه الحراره والحجم احدهما </a:t>
            </a:r>
          </a:p>
        </p:txBody>
      </p:sp>
      <p:sp>
        <p:nvSpPr>
          <p:cNvPr id="3" name="Subtitle 2"/>
          <p:cNvSpPr>
            <a:spLocks noGrp="1"/>
          </p:cNvSpPr>
          <p:nvPr>
            <p:ph type="subTitle" idx="1"/>
          </p:nvPr>
        </p:nvSpPr>
        <p:spPr>
          <a:xfrm>
            <a:off x="-18757" y="1676400"/>
            <a:ext cx="9144000" cy="5791200"/>
          </a:xfrm>
        </p:spPr>
        <p:txBody>
          <a:bodyPr/>
          <a:lstStyle/>
          <a:p>
            <a:pPr algn="r"/>
            <a:r>
              <a:rPr lang="ar-SY" dirty="0"/>
              <a:t>للتسخين والاخري للتبريد واخذنا درجه الحراره المتوسطه بين هاتين الدرجتين اللتين يحدث عندهما التغير المفاجئ في الحجم فسنجد انها 723درجه مئويه .</a:t>
            </a:r>
          </a:p>
          <a:p>
            <a:pPr algn="r"/>
            <a:r>
              <a:rPr lang="ar-SY" b="1" dirty="0">
                <a:solidFill>
                  <a:schemeClr val="accent1">
                    <a:lumMod val="60000"/>
                    <a:lumOff val="40000"/>
                  </a:schemeClr>
                </a:solidFill>
                <a:effectLst>
                  <a:outerShdw blurRad="38100" dist="38100" dir="2700000" algn="tl">
                    <a:srgbClr val="000000">
                      <a:alpha val="43137"/>
                    </a:srgbClr>
                  </a:outerShdw>
                </a:effectLst>
              </a:rPr>
              <a:t>ماذا يعني الانكماش المفاجئ للعينه بالرغم من مواصله تسخينها ؟</a:t>
            </a:r>
          </a:p>
          <a:p>
            <a:pPr algn="r"/>
            <a:r>
              <a:rPr lang="ar-SY" b="1" dirty="0">
                <a:solidFill>
                  <a:schemeClr val="accent1">
                    <a:lumMod val="60000"/>
                    <a:lumOff val="40000"/>
                  </a:schemeClr>
                </a:solidFill>
                <a:effectLst>
                  <a:outerShdw blurRad="38100" dist="38100" dir="2700000" algn="tl">
                    <a:srgbClr val="000000">
                      <a:alpha val="43137"/>
                    </a:srgbClr>
                  </a:outerShdw>
                </a:effectLst>
              </a:rPr>
              <a:t>وماذا يعني ايضا تمددها المفاجئ عند الدرجه نفسها تقريبا اثناء التبريد ؟</a:t>
            </a:r>
          </a:p>
          <a:p>
            <a:pPr algn="r"/>
            <a:r>
              <a:rPr lang="ar-SY" dirty="0"/>
              <a:t>اي ان عينه الصلب كانت وهي تنكمش او تتمدد تستوعب قدرا ملحوظا من الطاقه </a:t>
            </a:r>
            <a:r>
              <a:rPr lang="ar-SY" dirty="0" err="1"/>
              <a:t>الحراريه</a:t>
            </a:r>
            <a:r>
              <a:rPr lang="ar-SY"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26E8A0-70FC-481D-B478-31C68307A9B6}"/>
              </a:ext>
            </a:extLst>
          </p:cNvPr>
          <p:cNvSpPr>
            <a:spLocks noGrp="1"/>
          </p:cNvSpPr>
          <p:nvPr>
            <p:ph idx="1"/>
          </p:nvPr>
        </p:nvSpPr>
        <p:spPr/>
        <p:txBody>
          <a:bodyPr/>
          <a:lstStyle/>
          <a:p>
            <a:pPr marL="0" marR="64008" lvl="0" indent="0" algn="r">
              <a:buClr>
                <a:srgbClr val="2DA2BF"/>
              </a:buClr>
              <a:buNone/>
            </a:pPr>
            <a:r>
              <a:rPr lang="ar-SY" b="1" dirty="0">
                <a:solidFill>
                  <a:srgbClr val="2DA2BF">
                    <a:lumMod val="60000"/>
                    <a:lumOff val="40000"/>
                  </a:srgbClr>
                </a:solidFill>
                <a:effectLst>
                  <a:outerShdw blurRad="38100" dist="38100" dir="2700000" algn="tl">
                    <a:srgbClr val="000000">
                      <a:alpha val="43137"/>
                    </a:srgbClr>
                  </a:outerShdw>
                </a:effectLst>
              </a:rPr>
              <a:t>اين كانت تستغل هذه </a:t>
            </a:r>
            <a:r>
              <a:rPr lang="ar-SY" b="1" dirty="0" err="1">
                <a:solidFill>
                  <a:srgbClr val="2DA2BF">
                    <a:lumMod val="60000"/>
                    <a:lumOff val="40000"/>
                  </a:srgbClr>
                </a:solidFill>
                <a:effectLst>
                  <a:outerShdw blurRad="38100" dist="38100" dir="2700000" algn="tl">
                    <a:srgbClr val="000000">
                      <a:alpha val="43137"/>
                    </a:srgbClr>
                  </a:outerShdw>
                </a:effectLst>
              </a:rPr>
              <a:t>الطاقه</a:t>
            </a:r>
            <a:r>
              <a:rPr lang="ar-SY" b="1" dirty="0">
                <a:solidFill>
                  <a:srgbClr val="2DA2BF">
                    <a:lumMod val="60000"/>
                    <a:lumOff val="40000"/>
                  </a:srgbClr>
                </a:solidFill>
                <a:effectLst>
                  <a:outerShdw blurRad="38100" dist="38100" dir="2700000" algn="tl">
                    <a:srgbClr val="000000">
                      <a:alpha val="43137"/>
                    </a:srgbClr>
                  </a:outerShdw>
                </a:effectLst>
              </a:rPr>
              <a:t> ؟</a:t>
            </a:r>
          </a:p>
          <a:p>
            <a:pPr marL="0" marR="64008" lvl="0" indent="0" algn="r">
              <a:buClr>
                <a:srgbClr val="2DA2BF"/>
              </a:buClr>
              <a:buNone/>
            </a:pPr>
            <a:r>
              <a:rPr lang="ar-SY" dirty="0">
                <a:solidFill>
                  <a:srgbClr val="464646"/>
                </a:solidFill>
              </a:rPr>
              <a:t>لابد ان هذه </a:t>
            </a:r>
            <a:r>
              <a:rPr lang="ar-SY" dirty="0" err="1">
                <a:solidFill>
                  <a:srgbClr val="464646"/>
                </a:solidFill>
              </a:rPr>
              <a:t>الطاقه</a:t>
            </a:r>
            <a:r>
              <a:rPr lang="ar-SY" dirty="0">
                <a:solidFill>
                  <a:srgbClr val="464646"/>
                </a:solidFill>
              </a:rPr>
              <a:t> استغلت في نوع من التغير الداخلي اي ان الترتيب في مكونات المعدن </a:t>
            </a:r>
            <a:r>
              <a:rPr lang="ar-SY" dirty="0" err="1">
                <a:solidFill>
                  <a:srgbClr val="464646"/>
                </a:solidFill>
              </a:rPr>
              <a:t>الداخليه</a:t>
            </a:r>
            <a:r>
              <a:rPr lang="ar-SY" dirty="0">
                <a:solidFill>
                  <a:srgbClr val="464646"/>
                </a:solidFill>
              </a:rPr>
              <a:t> اي ذراته .</a:t>
            </a:r>
          </a:p>
          <a:p>
            <a:pPr marL="0" marR="64008" lvl="0" indent="0" algn="r">
              <a:buClr>
                <a:srgbClr val="2DA2BF"/>
              </a:buClr>
              <a:buNone/>
            </a:pPr>
            <a:r>
              <a:rPr lang="ar-SY" dirty="0">
                <a:solidFill>
                  <a:srgbClr val="464646"/>
                </a:solidFill>
              </a:rPr>
              <a:t>نعلم مما سبق ان الترتيب او النظام الذي كانت ذرات الحديد </a:t>
            </a:r>
            <a:r>
              <a:rPr lang="ar-SY" dirty="0" err="1">
                <a:solidFill>
                  <a:srgbClr val="464646"/>
                </a:solidFill>
              </a:rPr>
              <a:t>تاخذه</a:t>
            </a:r>
            <a:r>
              <a:rPr lang="ar-SY" dirty="0">
                <a:solidFill>
                  <a:srgbClr val="464646"/>
                </a:solidFill>
              </a:rPr>
              <a:t> في درجه حراره </a:t>
            </a:r>
            <a:r>
              <a:rPr lang="ar-SY" dirty="0" err="1">
                <a:solidFill>
                  <a:srgbClr val="464646"/>
                </a:solidFill>
              </a:rPr>
              <a:t>الغرفه</a:t>
            </a:r>
            <a:r>
              <a:rPr lang="ar-SY" dirty="0">
                <a:solidFill>
                  <a:srgbClr val="464646"/>
                </a:solidFill>
              </a:rPr>
              <a:t> هو نظام المكعب مركزي الجسم فهل طرا علي هذا النظام تغير ؟</a:t>
            </a:r>
          </a:p>
          <a:p>
            <a:endParaRPr lang="ar-EG" dirty="0"/>
          </a:p>
        </p:txBody>
      </p:sp>
    </p:spTree>
    <p:extLst>
      <p:ext uri="{BB962C8B-B14F-4D97-AF65-F5344CB8AC3E}">
        <p14:creationId xmlns:p14="http://schemas.microsoft.com/office/powerpoint/2010/main" val="2789699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338" y="254391"/>
            <a:ext cx="9144000" cy="1905000"/>
          </a:xfrm>
        </p:spPr>
        <p:txBody>
          <a:bodyPr>
            <a:normAutofit fontScale="90000"/>
          </a:bodyPr>
          <a:lstStyle/>
          <a:p>
            <a:pPr algn="r"/>
            <a:br>
              <a:rPr lang="ar-SY" sz="2800" b="0" dirty="0">
                <a:effectLst/>
              </a:rPr>
            </a:br>
            <a:br>
              <a:rPr lang="ar-SY" sz="2800" b="0" dirty="0">
                <a:effectLst/>
              </a:rPr>
            </a:br>
            <a:br>
              <a:rPr lang="ar-SY" sz="2800" b="0" dirty="0">
                <a:effectLst/>
              </a:rPr>
            </a:br>
            <a:br>
              <a:rPr lang="ar-SY" sz="2800" b="0" dirty="0">
                <a:effectLst/>
              </a:rPr>
            </a:br>
            <a:br>
              <a:rPr lang="ar-SY" sz="2800" b="0" dirty="0">
                <a:effectLst/>
              </a:rPr>
            </a:br>
            <a:br>
              <a:rPr lang="ar-SY" sz="2800" b="0" dirty="0">
                <a:effectLst/>
              </a:rPr>
            </a:br>
            <a:r>
              <a:rPr lang="ar-SY" sz="2800" dirty="0">
                <a:effectLst/>
              </a:rPr>
              <a:t>نعلم ايضا ان التكوين الذري للحديد النقي يتغير فعلا من النظام المكعب المركزي الجسم الي نظام المكعب المركزى الوجه ؛ولكن ذلك يحدث عند درجه 906 درجه مئويه تقريبا .</a:t>
            </a:r>
            <a:br>
              <a:rPr lang="ar-SY" sz="2800" b="0" dirty="0">
                <a:effectLst/>
              </a:rPr>
            </a:br>
            <a:endParaRPr lang="ar-SY" sz="2800" b="0" dirty="0">
              <a:effectLst/>
            </a:endParaRPr>
          </a:p>
        </p:txBody>
      </p:sp>
      <p:sp>
        <p:nvSpPr>
          <p:cNvPr id="3" name="Subtitle 2"/>
          <p:cNvSpPr>
            <a:spLocks noGrp="1"/>
          </p:cNvSpPr>
          <p:nvPr>
            <p:ph type="subTitle" idx="1"/>
          </p:nvPr>
        </p:nvSpPr>
        <p:spPr>
          <a:xfrm>
            <a:off x="0" y="2133600"/>
            <a:ext cx="9144000" cy="5486400"/>
          </a:xfrm>
        </p:spPr>
        <p:txBody>
          <a:bodyPr/>
          <a:lstStyle/>
          <a:p>
            <a:pPr algn="r"/>
            <a:r>
              <a:rPr lang="ar-SY" b="1" dirty="0">
                <a:solidFill>
                  <a:schemeClr val="accent1">
                    <a:lumMod val="60000"/>
                    <a:lumOff val="40000"/>
                  </a:schemeClr>
                </a:solidFill>
              </a:rPr>
              <a:t>فهل حدث ذلك هنا بالنسبه لعينه الصلب ولكن عند درجه حراره 723درجه مئويه؟</a:t>
            </a:r>
          </a:p>
          <a:p>
            <a:pPr algn="r"/>
            <a:r>
              <a:rPr lang="ar-SY" dirty="0"/>
              <a:t>اثبت الكشف بالاشعه السينيه علي مثل هذه العينه ان ذرات الحديد بها كانت تحتفظ بتكوينها الذرى المركزى الجسم حتي الوصول الي الدرجه 723درجه مئويه اما بعد ارتفاع درجه حرارتها عن ذلك فان الكشف يوضح ان جميع ذرات الحديد بها قد تحولت الي النظام المكعب مركزى الوجه ,وان ثبوت الحراره عند هذه الدرجه او بمعني اخر استغلال استغلال الطاقه المقدمه كان لاتمام هذا التحول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BB4C81-240A-4203-836E-1895F9C39218}"/>
              </a:ext>
            </a:extLst>
          </p:cNvPr>
          <p:cNvSpPr>
            <a:spLocks noGrp="1"/>
          </p:cNvSpPr>
          <p:nvPr>
            <p:ph idx="1"/>
          </p:nvPr>
        </p:nvSpPr>
        <p:spPr/>
        <p:txBody>
          <a:bodyPr/>
          <a:lstStyle/>
          <a:p>
            <a:pPr marL="0" marR="64008" lvl="0" indent="0" algn="r">
              <a:buClr>
                <a:srgbClr val="2DA2BF"/>
              </a:buClr>
              <a:buNone/>
            </a:pPr>
            <a:r>
              <a:rPr lang="ar-SY" dirty="0">
                <a:solidFill>
                  <a:srgbClr val="464646"/>
                </a:solidFill>
              </a:rPr>
              <a:t>وباستخدام الحل الرياضي يمكن اثبات ان مجموعه من الكرات او الذرات تكون تشكيلا وحدته </a:t>
            </a:r>
            <a:r>
              <a:rPr lang="ar-SY" dirty="0" err="1">
                <a:solidFill>
                  <a:srgbClr val="464646"/>
                </a:solidFill>
              </a:rPr>
              <a:t>الاساسيه</a:t>
            </a:r>
            <a:r>
              <a:rPr lang="ar-SY" dirty="0">
                <a:solidFill>
                  <a:srgbClr val="464646"/>
                </a:solidFill>
              </a:rPr>
              <a:t> المكعب المركزي الجسم سوف تشغل فراغا اكبر من الفراغ الذي تشغله نفس عدد الكرات او الذرات واذا ما اعيد ترتيبها في نظام وحدته </a:t>
            </a:r>
            <a:r>
              <a:rPr lang="ar-SY" dirty="0" err="1">
                <a:solidFill>
                  <a:srgbClr val="464646"/>
                </a:solidFill>
              </a:rPr>
              <a:t>الاساسيه</a:t>
            </a:r>
            <a:r>
              <a:rPr lang="ar-SY" dirty="0">
                <a:solidFill>
                  <a:srgbClr val="464646"/>
                </a:solidFill>
              </a:rPr>
              <a:t> المكعب </a:t>
            </a:r>
            <a:r>
              <a:rPr lang="ar-SY" dirty="0" err="1">
                <a:solidFill>
                  <a:srgbClr val="464646"/>
                </a:solidFill>
              </a:rPr>
              <a:t>المركزى</a:t>
            </a:r>
            <a:r>
              <a:rPr lang="ar-SY" dirty="0">
                <a:solidFill>
                  <a:srgbClr val="464646"/>
                </a:solidFill>
              </a:rPr>
              <a:t> الوجه وهو </a:t>
            </a:r>
            <a:r>
              <a:rPr lang="ar-SY" dirty="0" err="1">
                <a:solidFill>
                  <a:srgbClr val="464646"/>
                </a:solidFill>
              </a:rPr>
              <a:t>مايمكن</a:t>
            </a:r>
            <a:r>
              <a:rPr lang="ar-SY" dirty="0">
                <a:solidFill>
                  <a:srgbClr val="464646"/>
                </a:solidFill>
              </a:rPr>
              <a:t> استنتاجه من معامل التكدس وهذا يفسر ايضا ظاهرة الانكماش التي حدثت لعينه الصلب .</a:t>
            </a:r>
          </a:p>
          <a:p>
            <a:endParaRPr lang="ar-EG" dirty="0"/>
          </a:p>
        </p:txBody>
      </p:sp>
      <p:sp>
        <p:nvSpPr>
          <p:cNvPr id="3" name="Title 2">
            <a:extLst>
              <a:ext uri="{FF2B5EF4-FFF2-40B4-BE49-F238E27FC236}">
                <a16:creationId xmlns:a16="http://schemas.microsoft.com/office/drawing/2014/main" id="{2D1FE988-48B4-4F9B-A25B-AAEB9F5F4EED}"/>
              </a:ext>
            </a:extLst>
          </p:cNvPr>
          <p:cNvSpPr>
            <a:spLocks noGrp="1"/>
          </p:cNvSpPr>
          <p:nvPr>
            <p:ph type="title"/>
          </p:nvPr>
        </p:nvSpPr>
        <p:spPr/>
        <p:txBody>
          <a:bodyPr/>
          <a:lstStyle/>
          <a:p>
            <a:endParaRPr lang="ar-EG"/>
          </a:p>
        </p:txBody>
      </p:sp>
    </p:spTree>
    <p:extLst>
      <p:ext uri="{BB962C8B-B14F-4D97-AF65-F5344CB8AC3E}">
        <p14:creationId xmlns:p14="http://schemas.microsoft.com/office/powerpoint/2010/main" val="140897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57200"/>
            <a:ext cx="9144000" cy="1066800"/>
          </a:xfrm>
        </p:spPr>
        <p:txBody>
          <a:bodyPr>
            <a:normAutofit fontScale="90000"/>
          </a:bodyPr>
          <a:lstStyle/>
          <a:p>
            <a:pPr algn="r"/>
            <a:r>
              <a:rPr lang="ar-SY" sz="2800" dirty="0"/>
              <a:t>كانت جميع المشاهدات السابقه منصبه علي عينه من الصلب اليوتكتويدي اي الصلب الذي تحتوي جميع بلوراته علي 0.85 من الكربون او علي التكوين المعروف باسم البرليت . </a:t>
            </a:r>
          </a:p>
        </p:txBody>
      </p:sp>
      <p:sp>
        <p:nvSpPr>
          <p:cNvPr id="3" name="Subtitle 2"/>
          <p:cNvSpPr>
            <a:spLocks noGrp="1"/>
          </p:cNvSpPr>
          <p:nvPr>
            <p:ph type="subTitle" idx="1"/>
          </p:nvPr>
        </p:nvSpPr>
        <p:spPr>
          <a:xfrm>
            <a:off x="0" y="1524000"/>
            <a:ext cx="9144000" cy="5638800"/>
          </a:xfrm>
        </p:spPr>
        <p:txBody>
          <a:bodyPr/>
          <a:lstStyle/>
          <a:p>
            <a:pPr algn="r"/>
            <a:r>
              <a:rPr lang="ar-SY" dirty="0"/>
              <a:t>سنجري تطبيق التجربه علي عينات اخرى من الصلب الكربوني اي علي عينات مختلفه من الصلب فوق اليوتكتويدي واخري من الصلب تحت اليوتكتويدي .</a:t>
            </a:r>
          </a:p>
          <a:p>
            <a:pPr algn="r"/>
            <a:endParaRPr lang="ar-SY" dirty="0"/>
          </a:p>
        </p:txBody>
      </p:sp>
      <p:pic>
        <p:nvPicPr>
          <p:cNvPr id="1026" name="Picture 2"/>
          <p:cNvPicPr>
            <a:picLocks noChangeAspect="1" noChangeArrowheads="1"/>
          </p:cNvPicPr>
          <p:nvPr/>
        </p:nvPicPr>
        <p:blipFill>
          <a:blip r:embed="rId2" cstate="print"/>
          <a:srcRect/>
          <a:stretch>
            <a:fillRect/>
          </a:stretch>
        </p:blipFill>
        <p:spPr bwMode="auto">
          <a:xfrm>
            <a:off x="2438400" y="2500368"/>
            <a:ext cx="4572000" cy="4344737"/>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381000"/>
            <a:ext cx="4572000" cy="762000"/>
          </a:xfrm>
        </p:spPr>
        <p:txBody>
          <a:bodyPr>
            <a:noAutofit/>
          </a:bodyPr>
          <a:lstStyle/>
          <a:p>
            <a:pPr algn="ctr"/>
            <a:r>
              <a:rPr lang="ar-SY" sz="2800" dirty="0"/>
              <a:t>2-سلوك المواد المعدنيه تحت تاثير الحراره</a:t>
            </a:r>
          </a:p>
        </p:txBody>
      </p:sp>
      <p:sp>
        <p:nvSpPr>
          <p:cNvPr id="3" name="Subtitle 2"/>
          <p:cNvSpPr>
            <a:spLocks noGrp="1"/>
          </p:cNvSpPr>
          <p:nvPr>
            <p:ph type="subTitle" idx="1"/>
          </p:nvPr>
        </p:nvSpPr>
        <p:spPr>
          <a:xfrm>
            <a:off x="914400" y="1172308"/>
            <a:ext cx="7772400" cy="3788898"/>
          </a:xfrm>
        </p:spPr>
        <p:txBody>
          <a:bodyPr/>
          <a:lstStyle/>
          <a:p>
            <a:pPr algn="r"/>
            <a:endParaRPr lang="ar-SY" dirty="0"/>
          </a:p>
          <a:p>
            <a:pPr algn="r"/>
            <a:r>
              <a:rPr lang="ar-SY" dirty="0"/>
              <a:t>2-1مخطط التحول مع التسخين والنقاط الحرجه</a:t>
            </a:r>
          </a:p>
          <a:p>
            <a:pPr algn="r"/>
            <a:endParaRPr lang="ar-SY" dirty="0"/>
          </a:p>
          <a:p>
            <a:pPr algn="r"/>
            <a:r>
              <a:rPr lang="ar-SY" dirty="0"/>
              <a:t>2-2مخطط منحني التوازن الحراري للحديد والكربون</a:t>
            </a:r>
          </a:p>
          <a:p>
            <a:pPr algn="r"/>
            <a:endParaRPr lang="ar-SY" dirty="0"/>
          </a:p>
          <a:p>
            <a:pPr algn="r"/>
            <a:r>
              <a:rPr lang="ar-SY" dirty="0"/>
              <a:t>2-3 التحول مع التبريد ومنحني الحراره والزمن للحديد والكربون </a:t>
            </a:r>
          </a:p>
        </p:txBody>
      </p:sp>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114800" y="0"/>
            <a:ext cx="5029200" cy="762000"/>
          </a:xfrm>
        </p:spPr>
        <p:txBody>
          <a:bodyPr>
            <a:normAutofit/>
          </a:bodyPr>
          <a:lstStyle/>
          <a:p>
            <a:r>
              <a:rPr lang="ar-SY" sz="3200" dirty="0"/>
              <a:t>البنيان الداخلي للصلب: </a:t>
            </a:r>
          </a:p>
        </p:txBody>
      </p:sp>
      <p:sp>
        <p:nvSpPr>
          <p:cNvPr id="7" name="Subtitle 6"/>
          <p:cNvSpPr>
            <a:spLocks noGrp="1"/>
          </p:cNvSpPr>
          <p:nvPr>
            <p:ph type="subTitle" idx="1"/>
          </p:nvPr>
        </p:nvSpPr>
        <p:spPr>
          <a:xfrm>
            <a:off x="152400" y="1219200"/>
            <a:ext cx="8686800" cy="5410200"/>
          </a:xfrm>
        </p:spPr>
        <p:txBody>
          <a:bodyPr>
            <a:normAutofit/>
          </a:bodyPr>
          <a:lstStyle/>
          <a:p>
            <a:pPr algn="r"/>
            <a:r>
              <a:rPr lang="ar-SY" dirty="0"/>
              <a:t>الصلب هو سبيكه الحديد بعد اضافه بعض العناصر الاخري واهمها الكربون ولايعتبر ماده متجانسه تماما مثل النحاس النقي او الذهب .</a:t>
            </a:r>
          </a:p>
          <a:p>
            <a:pPr algn="r"/>
            <a:r>
              <a:rPr lang="ar-SY" dirty="0"/>
              <a:t>اذا قمنا بالكشف علي نوع ما من الصلب ثم تبريده ببطء من درجات الحراره المرتفعه لوجدناه يتكون من بعض المكونات المختلفه التي يطلق عليها (الفريت و السمنتيت و البرليت ).</a:t>
            </a:r>
          </a:p>
          <a:p>
            <a:pPr algn="r"/>
            <a:r>
              <a:rPr lang="ar-SY" dirty="0"/>
              <a:t>ويؤثر ذلك علي خواصها العامه فان كلا من افريت والسمنتيت والبرليت تتغير ايضا مكوناتها النسبيه في الانواع المختلفه من الصلب مما بنتج عنه التباين الذي نلمسه في خواص  تلك الانواع المختلفه .وما هذه المكونات الا تركيبات مختلفه للحديد مع الكربون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91200" y="0"/>
            <a:ext cx="3352800" cy="609600"/>
          </a:xfrm>
        </p:spPr>
        <p:txBody>
          <a:bodyPr>
            <a:normAutofit/>
          </a:bodyPr>
          <a:lstStyle/>
          <a:p>
            <a:pPr algn="r"/>
            <a:r>
              <a:rPr lang="ar-SY" sz="3200" dirty="0"/>
              <a:t>2-الفريت :</a:t>
            </a:r>
          </a:p>
        </p:txBody>
      </p:sp>
      <p:sp>
        <p:nvSpPr>
          <p:cNvPr id="3" name="Subtitle 2"/>
          <p:cNvSpPr>
            <a:spLocks noGrp="1"/>
          </p:cNvSpPr>
          <p:nvPr>
            <p:ph type="subTitle" idx="1"/>
          </p:nvPr>
        </p:nvSpPr>
        <p:spPr>
          <a:xfrm>
            <a:off x="0" y="762000"/>
            <a:ext cx="8991600" cy="6096000"/>
          </a:xfrm>
        </p:spPr>
        <p:txBody>
          <a:bodyPr/>
          <a:lstStyle/>
          <a:p>
            <a:pPr algn="r"/>
            <a:r>
              <a:rPr lang="ar-SY" dirty="0"/>
              <a:t>يطلق اسم الفريت علي الحديد النقي الذي يظهر علي هيئه بلورات ويرجع ذلك </a:t>
            </a:r>
          </a:p>
          <a:p>
            <a:pPr algn="r"/>
            <a:r>
              <a:rPr lang="ar-SY" dirty="0"/>
              <a:t>الاسم الي الاسم اللاتيني للحديد وهو (فيروم)وقد تحتوي بللورات الفريت حتي </a:t>
            </a:r>
          </a:p>
          <a:p>
            <a:pPr algn="r"/>
            <a:r>
              <a:rPr lang="ar-SY" dirty="0"/>
              <a:t> 0.035% كربون وتتميز بنيه الفريت بانها طريه (لاتزيد صلادتها علي 90 </a:t>
            </a:r>
          </a:p>
          <a:p>
            <a:pPr algn="r"/>
            <a:r>
              <a:rPr lang="ar-SY" dirty="0"/>
              <a:t>برينيلا)وقابله للتشكيل وذات لدونه ومطيليه كبيرتين . ولو ان اللدونه تكون عقبه</a:t>
            </a:r>
          </a:p>
          <a:p>
            <a:pPr algn="r"/>
            <a:r>
              <a:rPr lang="ar-SY" dirty="0"/>
              <a:t> بالنسبه لعمليات التشغيل وخاصه بالنسبه لمستوي التشطيب السطحى . </a:t>
            </a:r>
          </a:p>
          <a:p>
            <a:pPr algn="r"/>
            <a:r>
              <a:rPr lang="ar-SY" dirty="0"/>
              <a:t>ويوجد الفريت في انواع الصلب التي لاتزيد نسبه الكربون بها علي 0.8 % كربون .</a:t>
            </a:r>
          </a:p>
        </p:txBody>
      </p:sp>
      <p:pic>
        <p:nvPicPr>
          <p:cNvPr id="2050" name="Picture 2"/>
          <p:cNvPicPr>
            <a:picLocks noChangeAspect="1" noChangeArrowheads="1"/>
          </p:cNvPicPr>
          <p:nvPr/>
        </p:nvPicPr>
        <p:blipFill>
          <a:blip r:embed="rId2" cstate="print"/>
          <a:srcRect/>
          <a:stretch>
            <a:fillRect/>
          </a:stretch>
        </p:blipFill>
        <p:spPr bwMode="auto">
          <a:xfrm>
            <a:off x="3581400" y="3820551"/>
            <a:ext cx="2590800" cy="2743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0"/>
            <a:ext cx="2743200" cy="762000"/>
          </a:xfrm>
        </p:spPr>
        <p:txBody>
          <a:bodyPr>
            <a:normAutofit/>
          </a:bodyPr>
          <a:lstStyle/>
          <a:p>
            <a:pPr algn="r"/>
            <a:r>
              <a:rPr lang="ar-SY" sz="2800" dirty="0"/>
              <a:t>3- السمنتيت :</a:t>
            </a:r>
          </a:p>
        </p:txBody>
      </p:sp>
      <p:sp>
        <p:nvSpPr>
          <p:cNvPr id="3" name="Subtitle 2"/>
          <p:cNvSpPr>
            <a:spLocks noGrp="1"/>
          </p:cNvSpPr>
          <p:nvPr>
            <p:ph type="subTitle" idx="1"/>
          </p:nvPr>
        </p:nvSpPr>
        <p:spPr>
          <a:xfrm>
            <a:off x="-16412" y="1066800"/>
            <a:ext cx="9144000" cy="4419600"/>
          </a:xfrm>
        </p:spPr>
        <p:txBody>
          <a:bodyPr>
            <a:normAutofit fontScale="77500" lnSpcReduction="20000"/>
          </a:bodyPr>
          <a:lstStyle/>
          <a:p>
            <a:pPr algn="r">
              <a:lnSpc>
                <a:spcPct val="200000"/>
              </a:lnSpc>
            </a:pPr>
            <a:r>
              <a:rPr lang="ar-SY" dirty="0"/>
              <a:t>يكون الكربون والحديد العنصرين الاساسيين والمتحكمين فى الصلب .ومع تبريد الصلب ببطء من درجات الحراره المرتفعه نجد ان الكربون لايتواجد منفصلا بل متحدا كليه مع قدر محدد من الحديد في مركب يسمي (كربيد الحديد) ورمزه الكيميائى (ح3ك)وهذا المركب يسمي ايضا السمنتيت ويشمل 6.6%كربون ؛</a:t>
            </a:r>
          </a:p>
          <a:p>
            <a:pPr algn="r">
              <a:lnSpc>
                <a:spcPct val="200000"/>
              </a:lnSpc>
            </a:pPr>
            <a:r>
              <a:rPr lang="ar-SY" dirty="0"/>
              <a:t>93.4%حديد وقد اشتق هذا الاصطلاح من الصلب الكربوني العالي الذي كان ينتج قديما بالعمليه المعروفه باسم السمنته ؛ويتميز السمنتيت بصلادته المرتفعه التي تبلغ 650 برينيلا وكذا بقصافته الشديده . ويوجد الكربون بها علي 0.85%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81600" y="0"/>
            <a:ext cx="3962400" cy="914400"/>
          </a:xfrm>
        </p:spPr>
        <p:txBody>
          <a:bodyPr>
            <a:normAutofit/>
          </a:bodyPr>
          <a:lstStyle/>
          <a:p>
            <a:pPr algn="r"/>
            <a:r>
              <a:rPr lang="ar-SY" sz="3200" dirty="0"/>
              <a:t>4- البرليت:</a:t>
            </a:r>
          </a:p>
        </p:txBody>
      </p:sp>
      <p:sp>
        <p:nvSpPr>
          <p:cNvPr id="3" name="Subtitle 2"/>
          <p:cNvSpPr>
            <a:spLocks noGrp="1"/>
          </p:cNvSpPr>
          <p:nvPr>
            <p:ph type="subTitle" idx="1"/>
          </p:nvPr>
        </p:nvSpPr>
        <p:spPr>
          <a:xfrm>
            <a:off x="0" y="1219200"/>
            <a:ext cx="9144000" cy="5638800"/>
          </a:xfrm>
        </p:spPr>
        <p:txBody>
          <a:bodyPr/>
          <a:lstStyle/>
          <a:p>
            <a:pPr algn="r"/>
            <a:r>
              <a:rPr lang="ar-SY" dirty="0"/>
              <a:t>في اثناء عمليه التبريد البطئ من درجات الحراره المرتفعه يكون السمنتيت خليطا </a:t>
            </a:r>
          </a:p>
          <a:p>
            <a:pPr algn="r"/>
            <a:r>
              <a:rPr lang="ar-SY" dirty="0"/>
              <a:t>ميكانيكيا مع الفريت ويتميز هذا الخليط باحتفاظه الدقيق بنسبه محددة من الكربون </a:t>
            </a:r>
          </a:p>
          <a:p>
            <a:pPr algn="r"/>
            <a:r>
              <a:rPr lang="ar-SY" dirty="0"/>
              <a:t>بحيث يصبح ناتج التكوين ثابتا ويتراوح بين (0,81-0.85%)كربون وهذا</a:t>
            </a:r>
          </a:p>
          <a:p>
            <a:pPr algn="r"/>
            <a:r>
              <a:rPr lang="ar-SY" dirty="0"/>
              <a:t> التكوين يسمي برليت وترجع هذه التسميه الى البريق الذي يعكسه هذا التكوين </a:t>
            </a:r>
          </a:p>
          <a:p>
            <a:pPr algn="r"/>
            <a:r>
              <a:rPr lang="ar-SY" dirty="0"/>
              <a:t>علي المجهر والذي يشبه البريق اللؤلؤي .ولذا اشتقت كلمه برليت من كلمه (بيرل)</a:t>
            </a:r>
          </a:p>
          <a:p>
            <a:pPr algn="r"/>
            <a:r>
              <a:rPr lang="ar-SY" dirty="0"/>
              <a:t> اي اللؤلؤه بالانجليزيه .وهو يشتمل علي عده طبقات متتاليه من الفريت والسمنتيت </a:t>
            </a:r>
          </a:p>
          <a:p>
            <a:pPr algn="r"/>
            <a:r>
              <a:rPr lang="ar-SY" dirty="0"/>
              <a:t>  </a:t>
            </a:r>
          </a:p>
        </p:txBody>
      </p:sp>
      <p:pic>
        <p:nvPicPr>
          <p:cNvPr id="3076" name="Picture 4"/>
          <p:cNvPicPr>
            <a:picLocks noChangeAspect="1" noChangeArrowheads="1"/>
          </p:cNvPicPr>
          <p:nvPr/>
        </p:nvPicPr>
        <p:blipFill>
          <a:blip r:embed="rId2" cstate="print"/>
          <a:srcRect/>
          <a:stretch>
            <a:fillRect/>
          </a:stretch>
        </p:blipFill>
        <p:spPr bwMode="auto">
          <a:xfrm>
            <a:off x="2743200" y="4487524"/>
            <a:ext cx="3581400" cy="237047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3200400"/>
            <a:ext cx="2667000" cy="1676400"/>
          </a:xfrm>
        </p:spPr>
        <p:txBody>
          <a:bodyPr>
            <a:normAutofit/>
          </a:bodyPr>
          <a:lstStyle/>
          <a:p>
            <a:r>
              <a:rPr lang="ar-SY" sz="1200" dirty="0"/>
              <a:t>شكل (2-2)</a:t>
            </a:r>
          </a:p>
        </p:txBody>
      </p:sp>
      <p:sp>
        <p:nvSpPr>
          <p:cNvPr id="3" name="Subtitle 2"/>
          <p:cNvSpPr>
            <a:spLocks noGrp="1"/>
          </p:cNvSpPr>
          <p:nvPr>
            <p:ph type="subTitle" idx="1"/>
          </p:nvPr>
        </p:nvSpPr>
        <p:spPr>
          <a:xfrm>
            <a:off x="4689" y="190500"/>
            <a:ext cx="9144000" cy="4800600"/>
          </a:xfrm>
        </p:spPr>
        <p:txBody>
          <a:bodyPr/>
          <a:lstStyle/>
          <a:p>
            <a:pPr algn="r">
              <a:lnSpc>
                <a:spcPct val="200000"/>
              </a:lnSpc>
            </a:pPr>
            <a:r>
              <a:rPr lang="ar-SY" dirty="0"/>
              <a:t>والخطوط الداكنه في الصورة هي السمنتيت والخطوط البيضاء هي الفريت .</a:t>
            </a:r>
          </a:p>
          <a:p>
            <a:pPr>
              <a:lnSpc>
                <a:spcPct val="200000"/>
              </a:lnSpc>
            </a:pPr>
            <a:r>
              <a:rPr lang="ar-SY" dirty="0"/>
              <a:t>ويكون للبرليت في الصلب </a:t>
            </a:r>
            <a:r>
              <a:rPr lang="ar-SY" dirty="0" err="1"/>
              <a:t>تكومستقل</a:t>
            </a:r>
            <a:r>
              <a:rPr lang="ar-SY" dirty="0"/>
              <a:t> نظرا لتكوينه بلورات كامله محدده مهما كانت نسبه وجوده بالصلب فهو ين يميل لضبط نسبه الكربون وهى 0.85%وعلي ذلك فان الصلب الذى يحتوي علي نسبه 0.85% كربون يشتمل كليه علي تكوين البرليت ويطلق عليه عند ذاك (الصلب اليوتكتويدي )او الصلب الاصهري .</a:t>
            </a:r>
          </a:p>
        </p:txBody>
      </p:sp>
      <p:pic>
        <p:nvPicPr>
          <p:cNvPr id="4098" name="Picture 2"/>
          <p:cNvPicPr>
            <a:picLocks noChangeAspect="1" noChangeArrowheads="1"/>
          </p:cNvPicPr>
          <p:nvPr/>
        </p:nvPicPr>
        <p:blipFill>
          <a:blip r:embed="rId2" cstate="print"/>
          <a:srcRect/>
          <a:stretch>
            <a:fillRect/>
          </a:stretch>
        </p:blipFill>
        <p:spPr bwMode="auto">
          <a:xfrm>
            <a:off x="3352800" y="5048152"/>
            <a:ext cx="2819400" cy="1866119"/>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1800" y="533400"/>
            <a:ext cx="5867400" cy="914400"/>
          </a:xfrm>
        </p:spPr>
        <p:txBody>
          <a:bodyPr>
            <a:normAutofit/>
          </a:bodyPr>
          <a:lstStyle/>
          <a:p>
            <a:pPr algn="r"/>
            <a:r>
              <a:rPr lang="ar-SY" sz="3200" dirty="0"/>
              <a:t>5-الصلب اليوتكتويدي(الاصهرى):</a:t>
            </a:r>
          </a:p>
        </p:txBody>
      </p:sp>
      <p:sp>
        <p:nvSpPr>
          <p:cNvPr id="3" name="Subtitle 2"/>
          <p:cNvSpPr>
            <a:spLocks noGrp="1"/>
          </p:cNvSpPr>
          <p:nvPr>
            <p:ph type="subTitle" idx="1"/>
          </p:nvPr>
        </p:nvSpPr>
        <p:spPr>
          <a:xfrm>
            <a:off x="1295400" y="1905000"/>
            <a:ext cx="7162800" cy="5791200"/>
          </a:xfrm>
        </p:spPr>
        <p:txBody>
          <a:bodyPr/>
          <a:lstStyle/>
          <a:p>
            <a:pPr algn="r"/>
            <a:r>
              <a:rPr lang="ar-SY" sz="3200" dirty="0"/>
              <a:t>يطلق علي الصلب الذي يشتمل كليه علي نسبه 0.85%كربون اسم اليوتكتويدي كما تسمي هذه النسبه من الكربون بالنسبه اليوتكتويديه .</a:t>
            </a:r>
          </a:p>
          <a:p>
            <a:pPr algn="r"/>
            <a:endParaRPr lang="ar-SY"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79BD22-1CB9-4D78-B4C5-3F2043228BFA}"/>
              </a:ext>
            </a:extLst>
          </p:cNvPr>
          <p:cNvSpPr/>
          <p:nvPr/>
        </p:nvSpPr>
        <p:spPr>
          <a:xfrm>
            <a:off x="762000" y="762000"/>
            <a:ext cx="8001000" cy="4278094"/>
          </a:xfrm>
          <a:prstGeom prst="rect">
            <a:avLst/>
          </a:prstGeom>
        </p:spPr>
        <p:txBody>
          <a:bodyPr wrap="square">
            <a:spAutoFit/>
          </a:bodyPr>
          <a:lstStyle/>
          <a:p>
            <a:pPr algn="r"/>
            <a:r>
              <a:rPr lang="ar-SY" sz="2800" b="1" dirty="0">
                <a:solidFill>
                  <a:srgbClr val="CDB55F"/>
                </a:solidFill>
              </a:rPr>
              <a:t>6- الصلب تحت </a:t>
            </a:r>
            <a:r>
              <a:rPr lang="ar-SY" sz="2800" b="1" dirty="0" err="1">
                <a:solidFill>
                  <a:srgbClr val="CDB55F"/>
                </a:solidFill>
              </a:rPr>
              <a:t>اليوتكتويدى</a:t>
            </a:r>
            <a:r>
              <a:rPr lang="ar-SY" sz="2800" b="1" dirty="0">
                <a:solidFill>
                  <a:srgbClr val="CDB55F"/>
                </a:solidFill>
              </a:rPr>
              <a:t> (تحت </a:t>
            </a:r>
            <a:r>
              <a:rPr lang="ar-SY" sz="2800" b="1" dirty="0" err="1">
                <a:solidFill>
                  <a:srgbClr val="CDB55F"/>
                </a:solidFill>
              </a:rPr>
              <a:t>الاصهرى</a:t>
            </a:r>
            <a:r>
              <a:rPr lang="ar-SY" sz="2800" b="1" dirty="0">
                <a:solidFill>
                  <a:srgbClr val="CDB55F"/>
                </a:solidFill>
              </a:rPr>
              <a:t> ):</a:t>
            </a:r>
            <a:endParaRPr lang="en-US" sz="2800" b="1" dirty="0">
              <a:solidFill>
                <a:srgbClr val="CDB55F"/>
              </a:solidFill>
            </a:endParaRPr>
          </a:p>
          <a:p>
            <a:pPr algn="r"/>
            <a:endParaRPr lang="ar-SY" sz="2800" b="1" dirty="0">
              <a:solidFill>
                <a:srgbClr val="CDB55F"/>
              </a:solidFill>
            </a:endParaRPr>
          </a:p>
          <a:p>
            <a:pPr algn="r"/>
            <a:r>
              <a:rPr lang="ar-SY" sz="2400" b="1" dirty="0"/>
              <a:t>يشمل الصلب المحتوي علي اقل من </a:t>
            </a:r>
            <a:r>
              <a:rPr lang="ar-SY" sz="2400" b="1" dirty="0" err="1"/>
              <a:t>النسبه</a:t>
            </a:r>
            <a:r>
              <a:rPr lang="ar-SY" sz="2400" b="1" dirty="0"/>
              <a:t> </a:t>
            </a:r>
            <a:r>
              <a:rPr lang="ar-SY" sz="2400" b="1" dirty="0" err="1"/>
              <a:t>اليوتكتويديه</a:t>
            </a:r>
            <a:r>
              <a:rPr lang="ar-SY" sz="2400" b="1" dirty="0"/>
              <a:t> للكربون  علي مقدار </a:t>
            </a:r>
          </a:p>
          <a:p>
            <a:pPr algn="r"/>
            <a:r>
              <a:rPr lang="ar-SY" sz="2400" b="1" dirty="0"/>
              <a:t>محدد من </a:t>
            </a:r>
            <a:r>
              <a:rPr lang="ar-SY" sz="2400" b="1" dirty="0" err="1"/>
              <a:t>البرليت</a:t>
            </a:r>
            <a:r>
              <a:rPr lang="ar-SY" sz="2400" b="1" dirty="0"/>
              <a:t> يتفاوت بتفاوت احتواء الصلب علي الكربون ويكون الباقي من</a:t>
            </a:r>
          </a:p>
          <a:p>
            <a:pPr algn="r"/>
            <a:r>
              <a:rPr lang="ar-SY" sz="2400" b="1" dirty="0"/>
              <a:t> </a:t>
            </a:r>
            <a:r>
              <a:rPr lang="ar-SY" sz="2400" b="1" dirty="0" err="1"/>
              <a:t>الفريت</a:t>
            </a:r>
            <a:r>
              <a:rPr lang="ar-SY" sz="2400" b="1" dirty="0"/>
              <a:t> وتسمي هذه الانواع من الصلب بالصلب تحت </a:t>
            </a:r>
            <a:r>
              <a:rPr lang="ar-SY" sz="2400" b="1" dirty="0" err="1"/>
              <a:t>اليوتكتويدي</a:t>
            </a:r>
            <a:r>
              <a:rPr lang="ar-SY" sz="2400" b="1" dirty="0"/>
              <a:t> او تحت</a:t>
            </a:r>
          </a:p>
          <a:p>
            <a:pPr algn="r"/>
            <a:r>
              <a:rPr lang="ar-SY" sz="2400" b="1" dirty="0"/>
              <a:t> </a:t>
            </a:r>
            <a:r>
              <a:rPr lang="ar-SY" sz="2400" b="1" dirty="0" err="1"/>
              <a:t>الاصهرى</a:t>
            </a:r>
            <a:r>
              <a:rPr lang="ar-SY" sz="2400" b="1" dirty="0"/>
              <a:t> .</a:t>
            </a:r>
          </a:p>
          <a:p>
            <a:pPr algn="r"/>
            <a:r>
              <a:rPr lang="ar-SY" sz="2400" b="1" dirty="0"/>
              <a:t>انواع الصلب الكربوني المنخفض تشتمل علي </a:t>
            </a:r>
            <a:r>
              <a:rPr lang="ar-SY" sz="2400" b="1" dirty="0" err="1"/>
              <a:t>الفريت</a:t>
            </a:r>
            <a:r>
              <a:rPr lang="ar-SY" sz="2400" b="1" dirty="0"/>
              <a:t> مع قليل من </a:t>
            </a:r>
            <a:r>
              <a:rPr lang="ar-SY" sz="2400" b="1" dirty="0" err="1"/>
              <a:t>البرليت</a:t>
            </a:r>
            <a:r>
              <a:rPr lang="ar-SY" sz="2400" b="1" dirty="0"/>
              <a:t> ومع </a:t>
            </a:r>
          </a:p>
          <a:p>
            <a:pPr algn="r"/>
            <a:r>
              <a:rPr lang="ar-SY" sz="2400" b="1" dirty="0"/>
              <a:t>ارتفاع نسبه الكربون في الصلب فان نسبه </a:t>
            </a:r>
            <a:r>
              <a:rPr lang="ar-SY" sz="2400" b="1" dirty="0" err="1"/>
              <a:t>البرليت</a:t>
            </a:r>
            <a:r>
              <a:rPr lang="ar-SY" sz="2400" b="1" dirty="0"/>
              <a:t> تزداد مع انخفاض نسبه </a:t>
            </a:r>
            <a:r>
              <a:rPr lang="ar-SY" sz="2400" b="1" dirty="0" err="1"/>
              <a:t>الفريت</a:t>
            </a:r>
            <a:endParaRPr lang="ar-SY" sz="2400" b="1" dirty="0"/>
          </a:p>
          <a:p>
            <a:pPr algn="r"/>
            <a:r>
              <a:rPr lang="ar-SY" sz="2400" b="1" dirty="0"/>
              <a:t> الحر ويستمر ذلك حتي نسبه 0.85%كربون حيث يصبح الصلب </a:t>
            </a:r>
            <a:r>
              <a:rPr lang="ar-SY" sz="2400" b="1" dirty="0" err="1"/>
              <a:t>برليتيا</a:t>
            </a:r>
            <a:r>
              <a:rPr lang="ar-SY" sz="2400" b="1" dirty="0"/>
              <a:t> تماما </a:t>
            </a:r>
          </a:p>
          <a:p>
            <a:pPr algn="r"/>
            <a:r>
              <a:rPr lang="ar-SY" sz="2400" b="1" dirty="0"/>
              <a:t>وبعد هذه </a:t>
            </a:r>
            <a:r>
              <a:rPr lang="ar-SY" sz="2400" b="1" dirty="0" err="1"/>
              <a:t>النسبه</a:t>
            </a:r>
            <a:r>
              <a:rPr lang="ar-SY" sz="2400" b="1" dirty="0"/>
              <a:t> من الكربون تتناقص نسبه </a:t>
            </a:r>
            <a:r>
              <a:rPr lang="ar-SY" sz="2400" b="1" dirty="0" err="1"/>
              <a:t>البرليت</a:t>
            </a:r>
            <a:r>
              <a:rPr lang="ar-SY" sz="2400" b="1" dirty="0"/>
              <a:t> وتزداد كميه </a:t>
            </a:r>
            <a:r>
              <a:rPr lang="ar-SY" sz="2400" b="1" dirty="0" err="1"/>
              <a:t>السمنتيت</a:t>
            </a:r>
            <a:r>
              <a:rPr lang="ar-SY" sz="2400" b="1" dirty="0"/>
              <a:t> الحر</a:t>
            </a:r>
            <a:endParaRPr lang="ar-EG" sz="2400" b="1" dirty="0"/>
          </a:p>
        </p:txBody>
      </p:sp>
    </p:spTree>
    <p:extLst>
      <p:ext uri="{BB962C8B-B14F-4D97-AF65-F5344CB8AC3E}">
        <p14:creationId xmlns:p14="http://schemas.microsoft.com/office/powerpoint/2010/main" val="34358812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215</TotalTime>
  <Words>1203</Words>
  <Application>Microsoft Office PowerPoint</Application>
  <PresentationFormat>On-screen Show (4:3)</PresentationFormat>
  <Paragraphs>85</Paragraphs>
  <Slides>18</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Calibri</vt:lpstr>
      <vt:lpstr>Constantia</vt:lpstr>
      <vt:lpstr>Lucida Sans Unicode</vt:lpstr>
      <vt:lpstr>Verdana</vt:lpstr>
      <vt:lpstr>Wingdings 2</vt:lpstr>
      <vt:lpstr>Wingdings 3</vt:lpstr>
      <vt:lpstr>Flow</vt:lpstr>
      <vt:lpstr>Concourse</vt:lpstr>
      <vt:lpstr>PowerPoint Presentation</vt:lpstr>
      <vt:lpstr>2-سلوك المواد المعدنيه تحت تاثير الحراره</vt:lpstr>
      <vt:lpstr>البنيان الداخلي للصلب: </vt:lpstr>
      <vt:lpstr>2-الفريت :</vt:lpstr>
      <vt:lpstr>3- السمنتيت :</vt:lpstr>
      <vt:lpstr>4- البرليت:</vt:lpstr>
      <vt:lpstr>شكل (2-2)</vt:lpstr>
      <vt:lpstr>5-الصلب اليوتكتويدي(الاصهرى):</vt:lpstr>
      <vt:lpstr>PowerPoint Presentation</vt:lpstr>
      <vt:lpstr>7- الصلب فوق اليوتكتويدي (فوق الاصهري):</vt:lpstr>
      <vt:lpstr>2-1مخطط التحول مع التسخين والنقاط الحرجه: </vt:lpstr>
      <vt:lpstr>اولا : </vt:lpstr>
      <vt:lpstr>PowerPoint Presentation</vt:lpstr>
      <vt:lpstr>واذا قمنا بتوقيع منحنيان بين درجه الحراره والحجم احدهما </vt:lpstr>
      <vt:lpstr>PowerPoint Presentation</vt:lpstr>
      <vt:lpstr>      نعلم ايضا ان التكوين الذري للحديد النقي يتغير فعلا من النظام المكعب المركزي الجسم الي نظام المكعب المركزى الوجه ؛ولكن ذلك يحدث عند درجه 906 درجه مئويه تقريبا . </vt:lpstr>
      <vt:lpstr>PowerPoint Presentation</vt:lpstr>
      <vt:lpstr>كانت جميع المشاهدات السابقه منصبه علي عينه من الصلب اليوتكتويدي اي الصلب الذي تحتوي جميع بلوراته علي 0.85 من الكربون او علي التكوين المعروف باسم البرليت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hager alshazly</dc:creator>
  <cp:lastModifiedBy>asmaa.elgazz@fapa.bu.edu.eg</cp:lastModifiedBy>
  <cp:revision>34</cp:revision>
  <dcterms:created xsi:type="dcterms:W3CDTF">2006-08-16T00:00:00Z</dcterms:created>
  <dcterms:modified xsi:type="dcterms:W3CDTF">2020-03-24T19:04:11Z</dcterms:modified>
</cp:coreProperties>
</file>