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83" r:id="rId41"/>
    <p:sldId id="284" r:id="rId4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272FA34-D79E-49AF-B487-6ED95D6D889A}" type="datetimeFigureOut">
              <a:rPr lang="ar-SA" smtClean="0"/>
              <a:t>02/17/1439</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31EFDDF-7F3E-4898-92A1-5C48EEB4BA66}" type="slidenum">
              <a:rPr lang="ar-SA" smtClean="0"/>
              <a:t>‹#›</a:t>
            </a:fld>
            <a:endParaRPr lang="ar-SA"/>
          </a:p>
        </p:txBody>
      </p:sp>
    </p:spTree>
    <p:extLst>
      <p:ext uri="{BB962C8B-B14F-4D97-AF65-F5344CB8AC3E}">
        <p14:creationId xmlns:p14="http://schemas.microsoft.com/office/powerpoint/2010/main" val="73733889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A31EFDDF-7F3E-4898-92A1-5C48EEB4BA66}" type="slidenum">
              <a:rPr lang="ar-SA" smtClean="0"/>
              <a:t>10</a:t>
            </a:fld>
            <a:endParaRPr lang="ar-SA"/>
          </a:p>
        </p:txBody>
      </p:sp>
    </p:spTree>
    <p:extLst>
      <p:ext uri="{BB962C8B-B14F-4D97-AF65-F5344CB8AC3E}">
        <p14:creationId xmlns:p14="http://schemas.microsoft.com/office/powerpoint/2010/main" val="2545854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A31EFDDF-7F3E-4898-92A1-5C48EEB4BA66}" type="slidenum">
              <a:rPr lang="ar-SA" smtClean="0"/>
              <a:t>19</a:t>
            </a:fld>
            <a:endParaRPr lang="ar-SA"/>
          </a:p>
        </p:txBody>
      </p:sp>
    </p:spTree>
    <p:extLst>
      <p:ext uri="{BB962C8B-B14F-4D97-AF65-F5344CB8AC3E}">
        <p14:creationId xmlns:p14="http://schemas.microsoft.com/office/powerpoint/2010/main" val="3010043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A31EFDDF-7F3E-4898-92A1-5C48EEB4BA66}" type="slidenum">
              <a:rPr lang="ar-SA" smtClean="0"/>
              <a:t>24</a:t>
            </a:fld>
            <a:endParaRPr lang="ar-SA"/>
          </a:p>
        </p:txBody>
      </p:sp>
    </p:spTree>
    <p:extLst>
      <p:ext uri="{BB962C8B-B14F-4D97-AF65-F5344CB8AC3E}">
        <p14:creationId xmlns:p14="http://schemas.microsoft.com/office/powerpoint/2010/main" val="1304825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A31EFDDF-7F3E-4898-92A1-5C48EEB4BA66}" type="slidenum">
              <a:rPr lang="ar-SA" smtClean="0"/>
              <a:t>26</a:t>
            </a:fld>
            <a:endParaRPr lang="ar-SA"/>
          </a:p>
        </p:txBody>
      </p:sp>
    </p:spTree>
    <p:extLst>
      <p:ext uri="{BB962C8B-B14F-4D97-AF65-F5344CB8AC3E}">
        <p14:creationId xmlns:p14="http://schemas.microsoft.com/office/powerpoint/2010/main" val="4108293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A31EFDDF-7F3E-4898-92A1-5C48EEB4BA66}" type="slidenum">
              <a:rPr lang="ar-SA" smtClean="0"/>
              <a:t>33</a:t>
            </a:fld>
            <a:endParaRPr lang="ar-SA"/>
          </a:p>
        </p:txBody>
      </p:sp>
    </p:spTree>
    <p:extLst>
      <p:ext uri="{BB962C8B-B14F-4D97-AF65-F5344CB8AC3E}">
        <p14:creationId xmlns:p14="http://schemas.microsoft.com/office/powerpoint/2010/main" val="840891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A31EFDDF-7F3E-4898-92A1-5C48EEB4BA66}" type="slidenum">
              <a:rPr lang="ar-SA" smtClean="0"/>
              <a:t>41</a:t>
            </a:fld>
            <a:endParaRPr lang="ar-SA"/>
          </a:p>
        </p:txBody>
      </p:sp>
    </p:spTree>
    <p:extLst>
      <p:ext uri="{BB962C8B-B14F-4D97-AF65-F5344CB8AC3E}">
        <p14:creationId xmlns:p14="http://schemas.microsoft.com/office/powerpoint/2010/main" val="340489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855FBDE4-2B28-497A-87ED-7564B3012D46}" type="datetimeFigureOut">
              <a:rPr lang="ar-SA" smtClean="0"/>
              <a:t>02/17/1439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86098B7-0271-4A3C-B7CE-058553371FCD}" type="slidenum">
              <a:rPr lang="ar-SA" smtClean="0"/>
              <a:t>‹#›</a:t>
            </a:fld>
            <a:endParaRPr lang="ar-SA"/>
          </a:p>
        </p:txBody>
      </p:sp>
    </p:spTree>
    <p:extLst>
      <p:ext uri="{BB962C8B-B14F-4D97-AF65-F5344CB8AC3E}">
        <p14:creationId xmlns:p14="http://schemas.microsoft.com/office/powerpoint/2010/main" val="2201102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55FBDE4-2B28-497A-87ED-7564B3012D46}" type="datetimeFigureOut">
              <a:rPr lang="ar-SA" smtClean="0"/>
              <a:t>02/17/1439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86098B7-0271-4A3C-B7CE-058553371FCD}" type="slidenum">
              <a:rPr lang="ar-SA" smtClean="0"/>
              <a:t>‹#›</a:t>
            </a:fld>
            <a:endParaRPr lang="ar-SA"/>
          </a:p>
        </p:txBody>
      </p:sp>
    </p:spTree>
    <p:extLst>
      <p:ext uri="{BB962C8B-B14F-4D97-AF65-F5344CB8AC3E}">
        <p14:creationId xmlns:p14="http://schemas.microsoft.com/office/powerpoint/2010/main" val="4253614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55FBDE4-2B28-497A-87ED-7564B3012D46}" type="datetimeFigureOut">
              <a:rPr lang="ar-SA" smtClean="0"/>
              <a:t>02/17/1439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86098B7-0271-4A3C-B7CE-058553371FCD}" type="slidenum">
              <a:rPr lang="ar-SA" smtClean="0"/>
              <a:t>‹#›</a:t>
            </a:fld>
            <a:endParaRPr lang="ar-SA"/>
          </a:p>
        </p:txBody>
      </p:sp>
    </p:spTree>
    <p:extLst>
      <p:ext uri="{BB962C8B-B14F-4D97-AF65-F5344CB8AC3E}">
        <p14:creationId xmlns:p14="http://schemas.microsoft.com/office/powerpoint/2010/main" val="716645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55FBDE4-2B28-497A-87ED-7564B3012D46}" type="datetimeFigureOut">
              <a:rPr lang="ar-SA" smtClean="0"/>
              <a:t>02/17/1439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86098B7-0271-4A3C-B7CE-058553371FCD}" type="slidenum">
              <a:rPr lang="ar-SA" smtClean="0"/>
              <a:t>‹#›</a:t>
            </a:fld>
            <a:endParaRPr lang="ar-SA"/>
          </a:p>
        </p:txBody>
      </p:sp>
    </p:spTree>
    <p:extLst>
      <p:ext uri="{BB962C8B-B14F-4D97-AF65-F5344CB8AC3E}">
        <p14:creationId xmlns:p14="http://schemas.microsoft.com/office/powerpoint/2010/main" val="2864314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55FBDE4-2B28-497A-87ED-7564B3012D46}" type="datetimeFigureOut">
              <a:rPr lang="ar-SA" smtClean="0"/>
              <a:t>02/17/1439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86098B7-0271-4A3C-B7CE-058553371FCD}" type="slidenum">
              <a:rPr lang="ar-SA" smtClean="0"/>
              <a:t>‹#›</a:t>
            </a:fld>
            <a:endParaRPr lang="ar-SA"/>
          </a:p>
        </p:txBody>
      </p:sp>
    </p:spTree>
    <p:extLst>
      <p:ext uri="{BB962C8B-B14F-4D97-AF65-F5344CB8AC3E}">
        <p14:creationId xmlns:p14="http://schemas.microsoft.com/office/powerpoint/2010/main" val="2969941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855FBDE4-2B28-497A-87ED-7564B3012D46}" type="datetimeFigureOut">
              <a:rPr lang="ar-SA" smtClean="0"/>
              <a:t>02/17/1439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86098B7-0271-4A3C-B7CE-058553371FCD}" type="slidenum">
              <a:rPr lang="ar-SA" smtClean="0"/>
              <a:t>‹#›</a:t>
            </a:fld>
            <a:endParaRPr lang="ar-SA"/>
          </a:p>
        </p:txBody>
      </p:sp>
    </p:spTree>
    <p:extLst>
      <p:ext uri="{BB962C8B-B14F-4D97-AF65-F5344CB8AC3E}">
        <p14:creationId xmlns:p14="http://schemas.microsoft.com/office/powerpoint/2010/main" val="674198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855FBDE4-2B28-497A-87ED-7564B3012D46}" type="datetimeFigureOut">
              <a:rPr lang="ar-SA" smtClean="0"/>
              <a:t>02/17/1439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886098B7-0271-4A3C-B7CE-058553371FCD}" type="slidenum">
              <a:rPr lang="ar-SA" smtClean="0"/>
              <a:t>‹#›</a:t>
            </a:fld>
            <a:endParaRPr lang="ar-SA"/>
          </a:p>
        </p:txBody>
      </p:sp>
    </p:spTree>
    <p:extLst>
      <p:ext uri="{BB962C8B-B14F-4D97-AF65-F5344CB8AC3E}">
        <p14:creationId xmlns:p14="http://schemas.microsoft.com/office/powerpoint/2010/main" val="545694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855FBDE4-2B28-497A-87ED-7564B3012D46}" type="datetimeFigureOut">
              <a:rPr lang="ar-SA" smtClean="0"/>
              <a:t>02/17/1439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886098B7-0271-4A3C-B7CE-058553371FCD}" type="slidenum">
              <a:rPr lang="ar-SA" smtClean="0"/>
              <a:t>‹#›</a:t>
            </a:fld>
            <a:endParaRPr lang="ar-SA"/>
          </a:p>
        </p:txBody>
      </p:sp>
    </p:spTree>
    <p:extLst>
      <p:ext uri="{BB962C8B-B14F-4D97-AF65-F5344CB8AC3E}">
        <p14:creationId xmlns:p14="http://schemas.microsoft.com/office/powerpoint/2010/main" val="3536337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55FBDE4-2B28-497A-87ED-7564B3012D46}" type="datetimeFigureOut">
              <a:rPr lang="ar-SA" smtClean="0"/>
              <a:t>02/17/1439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886098B7-0271-4A3C-B7CE-058553371FCD}" type="slidenum">
              <a:rPr lang="ar-SA" smtClean="0"/>
              <a:t>‹#›</a:t>
            </a:fld>
            <a:endParaRPr lang="ar-SA"/>
          </a:p>
        </p:txBody>
      </p:sp>
    </p:spTree>
    <p:extLst>
      <p:ext uri="{BB962C8B-B14F-4D97-AF65-F5344CB8AC3E}">
        <p14:creationId xmlns:p14="http://schemas.microsoft.com/office/powerpoint/2010/main" val="3046150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55FBDE4-2B28-497A-87ED-7564B3012D46}" type="datetimeFigureOut">
              <a:rPr lang="ar-SA" smtClean="0"/>
              <a:t>02/17/1439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86098B7-0271-4A3C-B7CE-058553371FCD}" type="slidenum">
              <a:rPr lang="ar-SA" smtClean="0"/>
              <a:t>‹#›</a:t>
            </a:fld>
            <a:endParaRPr lang="ar-SA"/>
          </a:p>
        </p:txBody>
      </p:sp>
    </p:spTree>
    <p:extLst>
      <p:ext uri="{BB962C8B-B14F-4D97-AF65-F5344CB8AC3E}">
        <p14:creationId xmlns:p14="http://schemas.microsoft.com/office/powerpoint/2010/main" val="316756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55FBDE4-2B28-497A-87ED-7564B3012D46}" type="datetimeFigureOut">
              <a:rPr lang="ar-SA" smtClean="0"/>
              <a:t>02/17/1439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86098B7-0271-4A3C-B7CE-058553371FCD}" type="slidenum">
              <a:rPr lang="ar-SA" smtClean="0"/>
              <a:t>‹#›</a:t>
            </a:fld>
            <a:endParaRPr lang="ar-SA"/>
          </a:p>
        </p:txBody>
      </p:sp>
    </p:spTree>
    <p:extLst>
      <p:ext uri="{BB962C8B-B14F-4D97-AF65-F5344CB8AC3E}">
        <p14:creationId xmlns:p14="http://schemas.microsoft.com/office/powerpoint/2010/main" val="1015323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55FBDE4-2B28-497A-87ED-7564B3012D46}" type="datetimeFigureOut">
              <a:rPr lang="ar-SA" smtClean="0"/>
              <a:t>02/17/1439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86098B7-0271-4A3C-B7CE-058553371FCD}" type="slidenum">
              <a:rPr lang="ar-SA" smtClean="0"/>
              <a:t>‹#›</a:t>
            </a:fld>
            <a:endParaRPr lang="ar-SA"/>
          </a:p>
        </p:txBody>
      </p:sp>
    </p:spTree>
    <p:extLst>
      <p:ext uri="{BB962C8B-B14F-4D97-AF65-F5344CB8AC3E}">
        <p14:creationId xmlns:p14="http://schemas.microsoft.com/office/powerpoint/2010/main" val="1873753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6858000"/>
          </a:xfrm>
        </p:spPr>
        <p:style>
          <a:lnRef idx="1">
            <a:schemeClr val="accent3"/>
          </a:lnRef>
          <a:fillRef idx="2">
            <a:schemeClr val="accent3"/>
          </a:fillRef>
          <a:effectRef idx="1">
            <a:schemeClr val="accent3"/>
          </a:effectRef>
          <a:fontRef idx="minor">
            <a:schemeClr val="dk1"/>
          </a:fontRef>
        </p:style>
        <p:txBody>
          <a:bodyPr/>
          <a:lstStyle/>
          <a:p>
            <a:pPr algn="r"/>
            <a:r>
              <a:rPr lang="ar-SA" sz="5400" b="1" dirty="0" smtClean="0">
                <a:solidFill>
                  <a:prstClr val="black"/>
                </a:solidFill>
              </a:rPr>
              <a:t>                </a:t>
            </a:r>
            <a:br>
              <a:rPr lang="ar-SA" sz="5400" b="1" dirty="0" smtClean="0">
                <a:solidFill>
                  <a:prstClr val="black"/>
                </a:solidFill>
              </a:rPr>
            </a:br>
            <a:r>
              <a:rPr lang="ar-SA" sz="5400" b="1" dirty="0">
                <a:solidFill>
                  <a:prstClr val="black"/>
                </a:solidFill>
              </a:rPr>
              <a:t> </a:t>
            </a:r>
            <a:r>
              <a:rPr lang="ar-SA" sz="5400" b="1" dirty="0" smtClean="0">
                <a:solidFill>
                  <a:prstClr val="black"/>
                </a:solidFill>
              </a:rPr>
              <a:t>               قسم </a:t>
            </a:r>
            <a:r>
              <a:rPr lang="ar-SA" sz="5400" b="1" dirty="0">
                <a:solidFill>
                  <a:prstClr val="black"/>
                </a:solidFill>
              </a:rPr>
              <a:t>الأنظمة </a:t>
            </a:r>
            <a:br>
              <a:rPr lang="ar-SA" sz="5400" b="1" dirty="0">
                <a:solidFill>
                  <a:prstClr val="black"/>
                </a:solidFill>
              </a:rPr>
            </a:br>
            <a:r>
              <a:rPr lang="ar-SA" sz="5400" b="1" dirty="0">
                <a:solidFill>
                  <a:prstClr val="black"/>
                </a:solidFill>
              </a:rPr>
              <a:t>           النظام البحري والجوي</a:t>
            </a:r>
            <a:br>
              <a:rPr lang="ar-SA" sz="5400" b="1" dirty="0">
                <a:solidFill>
                  <a:prstClr val="black"/>
                </a:solidFill>
              </a:rPr>
            </a:br>
            <a:r>
              <a:rPr lang="ar-SA" sz="5400" b="1" dirty="0">
                <a:solidFill>
                  <a:prstClr val="black"/>
                </a:solidFill>
              </a:rPr>
              <a:t>           برنامج التعليم عن بعد</a:t>
            </a:r>
            <a:br>
              <a:rPr lang="ar-SA" sz="5400" b="1" dirty="0">
                <a:solidFill>
                  <a:prstClr val="black"/>
                </a:solidFill>
              </a:rPr>
            </a:br>
            <a:r>
              <a:rPr lang="ar-SA" sz="5400" b="1" dirty="0">
                <a:solidFill>
                  <a:prstClr val="black"/>
                </a:solidFill>
              </a:rPr>
              <a:t>                  رمز المقرر</a:t>
            </a:r>
            <a:br>
              <a:rPr lang="ar-SA" sz="5400" b="1" dirty="0">
                <a:solidFill>
                  <a:prstClr val="black"/>
                </a:solidFill>
              </a:rPr>
            </a:br>
            <a:r>
              <a:rPr lang="ar-SA" sz="5400" b="1" dirty="0">
                <a:solidFill>
                  <a:prstClr val="black"/>
                </a:solidFill>
              </a:rPr>
              <a:t>                  نظم 357</a:t>
            </a:r>
            <a:br>
              <a:rPr lang="ar-SA" sz="5400" b="1" dirty="0">
                <a:solidFill>
                  <a:prstClr val="black"/>
                </a:solidFill>
              </a:rPr>
            </a:br>
            <a:r>
              <a:rPr lang="ar-SA" sz="5400" b="1" dirty="0">
                <a:solidFill>
                  <a:prstClr val="black"/>
                </a:solidFill>
              </a:rPr>
              <a:t>      المدرس: </a:t>
            </a:r>
            <a:r>
              <a:rPr lang="ar-SA" sz="5400" b="1" dirty="0" err="1">
                <a:solidFill>
                  <a:prstClr val="black"/>
                </a:solidFill>
              </a:rPr>
              <a:t>أ.د.آدم</a:t>
            </a:r>
            <a:r>
              <a:rPr lang="ar-SA" sz="5400" b="1" dirty="0">
                <a:solidFill>
                  <a:prstClr val="black"/>
                </a:solidFill>
              </a:rPr>
              <a:t> </a:t>
            </a:r>
            <a:r>
              <a:rPr lang="ar-SA" sz="5400" b="1" dirty="0" err="1">
                <a:solidFill>
                  <a:prstClr val="black"/>
                </a:solidFill>
              </a:rPr>
              <a:t>أبوالقاسم</a:t>
            </a:r>
            <a:r>
              <a:rPr lang="ar-SA" sz="5400" b="1" dirty="0">
                <a:solidFill>
                  <a:prstClr val="black"/>
                </a:solidFill>
              </a:rPr>
              <a:t> أحمد</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3817" y="44624"/>
            <a:ext cx="1944687" cy="2236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12" y="-27384"/>
            <a:ext cx="3024187" cy="2573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2653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rmAutofit fontScale="90000"/>
          </a:bodyPr>
          <a:lstStyle/>
          <a:p>
            <a:pPr algn="r"/>
            <a:r>
              <a:rPr lang="ar-SA" sz="4000" b="1" dirty="0">
                <a:solidFill>
                  <a:prstClr val="black"/>
                </a:solidFill>
                <a:ea typeface="+mn-ea"/>
                <a:cs typeface="Arial"/>
              </a:rPr>
              <a:t> </a:t>
            </a:r>
            <a:r>
              <a:rPr lang="ar-SA" b="1" dirty="0">
                <a:solidFill>
                  <a:srgbClr val="FF0000"/>
                </a:solidFill>
                <a:ea typeface="+mn-ea"/>
                <a:cs typeface="Arial"/>
              </a:rPr>
              <a:t>2/ موطن السفينة:</a:t>
            </a:r>
            <a:r>
              <a:rPr lang="ar-SA" b="1" dirty="0">
                <a:solidFill>
                  <a:prstClr val="black"/>
                </a:solidFill>
                <a:ea typeface="+mn-ea"/>
                <a:cs typeface="Arial"/>
              </a:rPr>
              <a:t/>
            </a:r>
            <a:br>
              <a:rPr lang="ar-SA" b="1" dirty="0">
                <a:solidFill>
                  <a:prstClr val="black"/>
                </a:solidFill>
                <a:ea typeface="+mn-ea"/>
                <a:cs typeface="Arial"/>
              </a:rPr>
            </a:br>
            <a:r>
              <a:rPr lang="ar-SA" b="1" dirty="0" smtClean="0">
                <a:solidFill>
                  <a:prstClr val="black"/>
                </a:solidFill>
                <a:ea typeface="+mn-ea"/>
                <a:cs typeface="Arial"/>
              </a:rPr>
              <a:t>     موطن </a:t>
            </a:r>
            <a:r>
              <a:rPr lang="ar-SA" b="1" dirty="0">
                <a:solidFill>
                  <a:prstClr val="black"/>
                </a:solidFill>
                <a:ea typeface="+mn-ea"/>
                <a:cs typeface="Arial"/>
              </a:rPr>
              <a:t>السفينة هو الميناء الذي يتم تسجيلها فيه، ويكون لمالك السفينة مطلق الحرية في اختيار موطنها، ولا يجوز أن يكون للسفينة الواحدة أكثر من موطن</a:t>
            </a:r>
            <a:r>
              <a:rPr lang="ar-SA" b="1" dirty="0" smtClean="0">
                <a:solidFill>
                  <a:prstClr val="black"/>
                </a:solidFill>
                <a:ea typeface="+mn-ea"/>
                <a:cs typeface="Arial"/>
              </a:rPr>
              <a:t>.</a:t>
            </a:r>
            <a:br>
              <a:rPr lang="ar-SA" b="1" dirty="0" smtClean="0">
                <a:solidFill>
                  <a:prstClr val="black"/>
                </a:solidFill>
                <a:ea typeface="+mn-ea"/>
                <a:cs typeface="Arial"/>
              </a:rPr>
            </a:br>
            <a:r>
              <a:rPr lang="ar-SA" b="1" dirty="0" smtClean="0">
                <a:solidFill>
                  <a:prstClr val="black"/>
                </a:solidFill>
                <a:ea typeface="+mn-ea"/>
                <a:cs typeface="Arial"/>
              </a:rPr>
              <a:t>   </a:t>
            </a:r>
            <a:r>
              <a:rPr lang="ar-SA" b="1" dirty="0" smtClean="0">
                <a:solidFill>
                  <a:prstClr val="black"/>
                </a:solidFill>
                <a:ea typeface="+mn-ea"/>
                <a:cs typeface="Arial"/>
              </a:rPr>
              <a:t>ويشترط </a:t>
            </a:r>
            <a:r>
              <a:rPr lang="ar-SA" b="1" dirty="0">
                <a:solidFill>
                  <a:prstClr val="black"/>
                </a:solidFill>
                <a:ea typeface="+mn-ea"/>
                <a:cs typeface="Arial"/>
              </a:rPr>
              <a:t>على مالك السفينة أن يكتب </a:t>
            </a:r>
            <a:r>
              <a:rPr lang="ar-SA" b="1" dirty="0">
                <a:solidFill>
                  <a:srgbClr val="FF0000"/>
                </a:solidFill>
                <a:ea typeface="+mn-ea"/>
                <a:cs typeface="Arial"/>
              </a:rPr>
              <a:t>ميناء التسجيل </a:t>
            </a:r>
            <a:r>
              <a:rPr lang="ar-SA" b="1" dirty="0">
                <a:solidFill>
                  <a:prstClr val="black"/>
                </a:solidFill>
                <a:ea typeface="+mn-ea"/>
                <a:cs typeface="Arial"/>
              </a:rPr>
              <a:t>على </a:t>
            </a:r>
            <a:r>
              <a:rPr lang="ar-SA" b="1" dirty="0">
                <a:solidFill>
                  <a:srgbClr val="FF0000"/>
                </a:solidFill>
                <a:ea typeface="+mn-ea"/>
                <a:cs typeface="Arial"/>
              </a:rPr>
              <a:t>مؤخرة السفينة </a:t>
            </a:r>
            <a:r>
              <a:rPr lang="ar-SA" b="1" dirty="0">
                <a:solidFill>
                  <a:prstClr val="black"/>
                </a:solidFill>
                <a:ea typeface="+mn-ea"/>
                <a:cs typeface="Arial"/>
              </a:rPr>
              <a:t>بحروف ظاهرة وبشكل واضح.</a:t>
            </a:r>
            <a:br>
              <a:rPr lang="ar-SA" b="1" dirty="0">
                <a:solidFill>
                  <a:prstClr val="black"/>
                </a:solidFill>
                <a:ea typeface="+mn-ea"/>
                <a:cs typeface="Arial"/>
              </a:rPr>
            </a:br>
            <a:r>
              <a:rPr lang="ar-SA" b="1" dirty="0" smtClean="0">
                <a:solidFill>
                  <a:prstClr val="black"/>
                </a:solidFill>
                <a:ea typeface="+mn-ea"/>
                <a:cs typeface="Arial"/>
              </a:rPr>
              <a:t>     ويعتبر </a:t>
            </a:r>
            <a:r>
              <a:rPr lang="ar-SA" b="1" dirty="0">
                <a:solidFill>
                  <a:prstClr val="black"/>
                </a:solidFill>
                <a:ea typeface="+mn-ea"/>
                <a:cs typeface="Arial"/>
              </a:rPr>
              <a:t>موطن السفينة هو المكان الوحيد الذي تظهر فيه جميع التصرفات القانونية الواردة على السفينة</a:t>
            </a:r>
            <a:r>
              <a:rPr lang="ar-SA" b="1" dirty="0" smtClean="0">
                <a:solidFill>
                  <a:prstClr val="black"/>
                </a:solidFill>
                <a:ea typeface="+mn-ea"/>
                <a:cs typeface="Arial"/>
              </a:rPr>
              <a:t>، </a:t>
            </a:r>
            <a:r>
              <a:rPr lang="ar-SA" b="1" dirty="0">
                <a:solidFill>
                  <a:prstClr val="black"/>
                </a:solidFill>
                <a:ea typeface="+mn-ea"/>
                <a:cs typeface="Arial"/>
              </a:rPr>
              <a:t>وبالتالي توجه إليه جميع الإعلانات القانونية والقضائية وغيرها الخاصة بالسفينة.</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694813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rmAutofit/>
          </a:bodyPr>
          <a:lstStyle/>
          <a:p>
            <a:pPr algn="r"/>
            <a:r>
              <a:rPr lang="ar-SA" sz="3600" b="1" dirty="0" smtClean="0">
                <a:solidFill>
                  <a:prstClr val="black"/>
                </a:solidFill>
                <a:ea typeface="+mn-ea"/>
                <a:cs typeface="Arial"/>
              </a:rPr>
              <a:t>    </a:t>
            </a:r>
            <a:r>
              <a:rPr lang="ar-SA" sz="3600" b="1" dirty="0" smtClean="0">
                <a:solidFill>
                  <a:prstClr val="black"/>
                </a:solidFill>
                <a:ea typeface="+mn-ea"/>
                <a:cs typeface="Arial"/>
              </a:rPr>
              <a:t>وقد </a:t>
            </a:r>
            <a:r>
              <a:rPr lang="ar-SA" sz="3600" b="1" dirty="0">
                <a:solidFill>
                  <a:srgbClr val="FF0000"/>
                </a:solidFill>
                <a:ea typeface="+mn-ea"/>
                <a:cs typeface="Arial"/>
              </a:rPr>
              <a:t>يختلف موطن السفينة عن ميناء استغلالها </a:t>
            </a:r>
            <a:r>
              <a:rPr lang="ar-SA" sz="3600" b="1" dirty="0" smtClean="0">
                <a:solidFill>
                  <a:srgbClr val="FF0000"/>
                </a:solidFill>
                <a:ea typeface="+mn-ea"/>
                <a:cs typeface="Arial"/>
              </a:rPr>
              <a:t>وجنسيتها، </a:t>
            </a:r>
            <a:r>
              <a:rPr lang="ar-SA" sz="3600" b="1" dirty="0" smtClean="0">
                <a:solidFill>
                  <a:prstClr val="black"/>
                </a:solidFill>
                <a:ea typeface="+mn-ea"/>
                <a:cs typeface="Arial"/>
              </a:rPr>
              <a:t>وهذا </a:t>
            </a:r>
            <a:r>
              <a:rPr lang="ar-SA" sz="3600" b="1" dirty="0">
                <a:solidFill>
                  <a:prstClr val="black"/>
                </a:solidFill>
                <a:ea typeface="+mn-ea"/>
                <a:cs typeface="Arial"/>
              </a:rPr>
              <a:t>يحدث عملياً لملاك سفن الدولة التي ليس لها منفذ على البحر مثل سويسرا وتشاد وغيرهما</a:t>
            </a:r>
            <a:r>
              <a:rPr lang="ar-SA" sz="3600" b="1" dirty="0" smtClean="0">
                <a:solidFill>
                  <a:prstClr val="black"/>
                </a:solidFill>
                <a:ea typeface="+mn-ea"/>
                <a:cs typeface="Arial"/>
              </a:rPr>
              <a:t>.</a:t>
            </a:r>
            <a:br>
              <a:rPr lang="ar-SA" sz="3600" b="1" dirty="0" smtClean="0">
                <a:solidFill>
                  <a:prstClr val="black"/>
                </a:solidFill>
                <a:ea typeface="+mn-ea"/>
                <a:cs typeface="Arial"/>
              </a:rPr>
            </a:br>
            <a:r>
              <a:rPr lang="ar-SA" sz="3600" b="1" dirty="0">
                <a:solidFill>
                  <a:srgbClr val="FF0000"/>
                </a:solidFill>
                <a:ea typeface="+mn-ea"/>
                <a:cs typeface="Arial"/>
              </a:rPr>
              <a:t>3/ حمولة </a:t>
            </a:r>
            <a:r>
              <a:rPr lang="ar-SA" sz="3600" b="1" dirty="0" smtClean="0">
                <a:solidFill>
                  <a:srgbClr val="FF0000"/>
                </a:solidFill>
                <a:ea typeface="+mn-ea"/>
                <a:cs typeface="Arial"/>
              </a:rPr>
              <a:t>السفينة:</a:t>
            </a:r>
            <a:r>
              <a:rPr lang="ar-SA" sz="3600" b="1" dirty="0">
                <a:solidFill>
                  <a:prstClr val="black"/>
                </a:solidFill>
                <a:ea typeface="+mn-ea"/>
                <a:cs typeface="Arial"/>
              </a:rPr>
              <a:t/>
            </a:r>
            <a:br>
              <a:rPr lang="ar-SA" sz="3600" b="1" dirty="0">
                <a:solidFill>
                  <a:prstClr val="black"/>
                </a:solidFill>
                <a:ea typeface="+mn-ea"/>
                <a:cs typeface="Arial"/>
              </a:rPr>
            </a:br>
            <a:r>
              <a:rPr lang="ar-SA" sz="3600" b="1" dirty="0">
                <a:solidFill>
                  <a:prstClr val="black"/>
                </a:solidFill>
                <a:ea typeface="+mn-ea"/>
                <a:cs typeface="Arial"/>
              </a:rPr>
              <a:t>    يقصد بحمولة السفينة حجمها وسعتها </a:t>
            </a:r>
            <a:r>
              <a:rPr lang="ar-SA" sz="3600" b="1" dirty="0">
                <a:solidFill>
                  <a:srgbClr val="FF0000"/>
                </a:solidFill>
                <a:ea typeface="+mn-ea"/>
                <a:cs typeface="Arial"/>
              </a:rPr>
              <a:t>وهي تقاس بالطن الحجمي </a:t>
            </a:r>
            <a:r>
              <a:rPr lang="ar-SA" sz="3600" b="1" dirty="0">
                <a:solidFill>
                  <a:prstClr val="black"/>
                </a:solidFill>
                <a:ea typeface="+mn-ea"/>
                <a:cs typeface="Arial"/>
              </a:rPr>
              <a:t>الذي يساوي 100 قدم مكعب أو 2.83 م</a:t>
            </a:r>
            <a:r>
              <a:rPr lang="ar-SA" sz="3600" b="1" dirty="0" smtClean="0">
                <a:solidFill>
                  <a:prstClr val="black"/>
                </a:solidFill>
                <a:ea typeface="+mn-ea"/>
                <a:cs typeface="Arial"/>
              </a:rPr>
              <a:t>.</a:t>
            </a:r>
            <a:br>
              <a:rPr lang="ar-SA" sz="3600" b="1" dirty="0" smtClean="0">
                <a:solidFill>
                  <a:prstClr val="black"/>
                </a:solidFill>
                <a:ea typeface="+mn-ea"/>
                <a:cs typeface="Arial"/>
              </a:rPr>
            </a:br>
            <a:r>
              <a:rPr lang="ar-SA" sz="3600" b="1" dirty="0" smtClean="0">
                <a:solidFill>
                  <a:prstClr val="black"/>
                </a:solidFill>
                <a:ea typeface="+mn-ea"/>
                <a:cs typeface="Arial"/>
              </a:rPr>
              <a:t>و</a:t>
            </a:r>
            <a:r>
              <a:rPr lang="ar-SA" sz="3600" b="1" dirty="0" smtClean="0">
                <a:solidFill>
                  <a:srgbClr val="FF0000"/>
                </a:solidFill>
                <a:ea typeface="+mn-ea"/>
                <a:cs typeface="Arial"/>
              </a:rPr>
              <a:t>الحمولة </a:t>
            </a:r>
            <a:r>
              <a:rPr lang="ar-SA" sz="3600" b="1" dirty="0">
                <a:solidFill>
                  <a:srgbClr val="FF0000"/>
                </a:solidFill>
                <a:ea typeface="+mn-ea"/>
                <a:cs typeface="Arial"/>
              </a:rPr>
              <a:t>نوعان:</a:t>
            </a:r>
            <a:r>
              <a:rPr lang="ar-SA" sz="3600" b="1" dirty="0">
                <a:solidFill>
                  <a:prstClr val="black"/>
                </a:solidFill>
                <a:ea typeface="+mn-ea"/>
                <a:cs typeface="Arial"/>
              </a:rPr>
              <a:t/>
            </a:r>
            <a:br>
              <a:rPr lang="ar-SA" sz="3600" b="1" dirty="0">
                <a:solidFill>
                  <a:prstClr val="black"/>
                </a:solidFill>
                <a:ea typeface="+mn-ea"/>
                <a:cs typeface="Arial"/>
              </a:rPr>
            </a:br>
            <a:r>
              <a:rPr lang="ar-SA" sz="3600" b="1" dirty="0">
                <a:solidFill>
                  <a:prstClr val="black"/>
                </a:solidFill>
                <a:ea typeface="+mn-ea"/>
                <a:cs typeface="Arial"/>
              </a:rPr>
              <a:t>* الحمولة الإجمالية وهي مجموع فراغ السفينة.</a:t>
            </a:r>
            <a:br>
              <a:rPr lang="ar-SA" sz="3600" b="1" dirty="0">
                <a:solidFill>
                  <a:prstClr val="black"/>
                </a:solidFill>
                <a:ea typeface="+mn-ea"/>
                <a:cs typeface="Arial"/>
              </a:rPr>
            </a:br>
            <a:r>
              <a:rPr lang="ar-SA" sz="3600" b="1" dirty="0">
                <a:solidFill>
                  <a:prstClr val="black"/>
                </a:solidFill>
                <a:ea typeface="+mn-ea"/>
                <a:cs typeface="Arial"/>
              </a:rPr>
              <a:t>* الحمولة الصافية وهي مقدار فراغ السفينة المستخدم في نقل البضائع والركاب فقط.</a:t>
            </a:r>
            <a:endParaRPr lang="ar-SA" sz="3600" dirty="0"/>
          </a:p>
        </p:txBody>
      </p:sp>
      <p:sp>
        <p:nvSpPr>
          <p:cNvPr id="3" name="عنوان فرعي 2"/>
          <p:cNvSpPr>
            <a:spLocks noGrp="1"/>
          </p:cNvSpPr>
          <p:nvPr>
            <p:ph type="subTitle" idx="1"/>
          </p:nvPr>
        </p:nvSpPr>
        <p:spPr>
          <a:xfrm flipV="1">
            <a:off x="1371600" y="6858000"/>
            <a:ext cx="6400800" cy="99392"/>
          </a:xfrm>
        </p:spPr>
        <p:txBody>
          <a:bodyPr>
            <a:normAutofit fontScale="25000" lnSpcReduction="20000"/>
          </a:bodyPr>
          <a:lstStyle/>
          <a:p>
            <a:endParaRPr lang="ar-SA" dirty="0"/>
          </a:p>
        </p:txBody>
      </p:sp>
    </p:spTree>
    <p:extLst>
      <p:ext uri="{BB962C8B-B14F-4D97-AF65-F5344CB8AC3E}">
        <p14:creationId xmlns:p14="http://schemas.microsoft.com/office/powerpoint/2010/main" val="2803409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rmAutofit/>
          </a:bodyPr>
          <a:lstStyle/>
          <a:p>
            <a:pPr algn="r"/>
            <a:r>
              <a:rPr lang="ar-SA" sz="3600" b="1" dirty="0" smtClean="0">
                <a:solidFill>
                  <a:prstClr val="black"/>
                </a:solidFill>
                <a:ea typeface="+mn-ea"/>
                <a:cs typeface="Arial"/>
              </a:rPr>
              <a:t>     </a:t>
            </a:r>
            <a:r>
              <a:rPr lang="ar-SA" sz="4000" b="1" dirty="0" smtClean="0">
                <a:solidFill>
                  <a:prstClr val="black"/>
                </a:solidFill>
                <a:ea typeface="+mn-ea"/>
                <a:cs typeface="Arial"/>
              </a:rPr>
              <a:t>أي </a:t>
            </a:r>
            <a:r>
              <a:rPr lang="ar-SA" sz="4000" b="1" dirty="0">
                <a:solidFill>
                  <a:prstClr val="black"/>
                </a:solidFill>
                <a:ea typeface="+mn-ea"/>
                <a:cs typeface="Arial"/>
              </a:rPr>
              <a:t>أن الأماكن التي فيها ملحقات السفينة وأماكن الطاقم وغرفة القيادة وغيرها </a:t>
            </a:r>
            <a:r>
              <a:rPr lang="ar-SA" sz="4000" b="1" dirty="0">
                <a:solidFill>
                  <a:srgbClr val="FF0000"/>
                </a:solidFill>
                <a:ea typeface="+mn-ea"/>
                <a:cs typeface="Arial"/>
              </a:rPr>
              <a:t>لا تحسب في الحمولة الصافية</a:t>
            </a:r>
            <a:r>
              <a:rPr lang="ar-SA" sz="4000" b="1" dirty="0">
                <a:solidFill>
                  <a:prstClr val="black"/>
                </a:solidFill>
                <a:ea typeface="+mn-ea"/>
                <a:cs typeface="Arial"/>
              </a:rPr>
              <a:t>.</a:t>
            </a:r>
            <a:br>
              <a:rPr lang="ar-SA" sz="4000" b="1" dirty="0">
                <a:solidFill>
                  <a:prstClr val="black"/>
                </a:solidFill>
                <a:ea typeface="+mn-ea"/>
                <a:cs typeface="Arial"/>
              </a:rPr>
            </a:br>
            <a:r>
              <a:rPr lang="ar-SA" sz="4000" b="1" dirty="0">
                <a:solidFill>
                  <a:prstClr val="black"/>
                </a:solidFill>
                <a:ea typeface="+mn-ea"/>
                <a:cs typeface="Arial"/>
              </a:rPr>
              <a:t>* والعبرة في السفن بالحمولة الصافية وليست بالحمولة الإجمالية. </a:t>
            </a:r>
            <a:br>
              <a:rPr lang="ar-SA" sz="4000" b="1" dirty="0">
                <a:solidFill>
                  <a:prstClr val="black"/>
                </a:solidFill>
                <a:ea typeface="+mn-ea"/>
                <a:cs typeface="Arial"/>
              </a:rPr>
            </a:br>
            <a:r>
              <a:rPr lang="ar-SA" sz="4000" b="1" dirty="0">
                <a:solidFill>
                  <a:prstClr val="black"/>
                </a:solidFill>
                <a:ea typeface="+mn-ea"/>
                <a:cs typeface="Arial"/>
              </a:rPr>
              <a:t>* وحمولة السفينة تختلف عن وزن السفينة الذي يقاس بالطن الوزني وهو 1000 كيلو</a:t>
            </a:r>
            <a:r>
              <a:rPr lang="ar-SA" sz="4000" b="1" dirty="0" smtClean="0">
                <a:solidFill>
                  <a:prstClr val="black"/>
                </a:solidFill>
                <a:ea typeface="+mn-ea"/>
                <a:cs typeface="Arial"/>
              </a:rPr>
              <a:t>.</a:t>
            </a:r>
            <a:r>
              <a:rPr lang="ar-SA" sz="4000" b="1" dirty="0">
                <a:solidFill>
                  <a:prstClr val="black"/>
                </a:solidFill>
                <a:ea typeface="+mn-ea"/>
                <a:cs typeface="Arial"/>
              </a:rPr>
              <a:t/>
            </a:r>
            <a:br>
              <a:rPr lang="ar-SA" sz="4000" b="1" dirty="0">
                <a:solidFill>
                  <a:prstClr val="black"/>
                </a:solidFill>
                <a:ea typeface="+mn-ea"/>
                <a:cs typeface="Arial"/>
              </a:rPr>
            </a:br>
            <a:r>
              <a:rPr lang="ar-SA" sz="4000" b="1" dirty="0" smtClean="0">
                <a:solidFill>
                  <a:prstClr val="black"/>
                </a:solidFill>
                <a:ea typeface="+mn-ea"/>
                <a:cs typeface="Arial"/>
              </a:rPr>
              <a:t>     وقد </a:t>
            </a:r>
            <a:r>
              <a:rPr lang="ar-SA" sz="4000" b="1" dirty="0">
                <a:solidFill>
                  <a:prstClr val="black"/>
                </a:solidFill>
                <a:ea typeface="+mn-ea"/>
                <a:cs typeface="Arial"/>
              </a:rPr>
              <a:t>نصت المادة (169) من لائحة الموانئ والمرافئ والمنائر السعودية على </a:t>
            </a:r>
            <a:r>
              <a:rPr lang="ar-SA" sz="4000" b="1" dirty="0" smtClean="0">
                <a:solidFill>
                  <a:prstClr val="black"/>
                </a:solidFill>
                <a:ea typeface="+mn-ea"/>
                <a:cs typeface="Arial"/>
              </a:rPr>
              <a:t>أنه: </a:t>
            </a:r>
            <a:r>
              <a:rPr lang="ar-SA" sz="4000" b="1" dirty="0" smtClean="0">
                <a:solidFill>
                  <a:srgbClr val="FF0000"/>
                </a:solidFill>
                <a:ea typeface="+mn-ea"/>
                <a:cs typeface="Arial"/>
              </a:rPr>
              <a:t>يجب </a:t>
            </a:r>
            <a:r>
              <a:rPr lang="ar-SA" sz="4000" b="1" dirty="0">
                <a:solidFill>
                  <a:srgbClr val="FF0000"/>
                </a:solidFill>
                <a:ea typeface="+mn-ea"/>
                <a:cs typeface="Arial"/>
              </a:rPr>
              <a:t>على مالك السفينة أن يحدد الحمولة الإجمالية والصافية عند تسجيل السفينة</a:t>
            </a:r>
            <a:r>
              <a:rPr lang="ar-SA" sz="4000" b="1" dirty="0">
                <a:solidFill>
                  <a:prstClr val="black"/>
                </a:solidFill>
                <a:ea typeface="+mn-ea"/>
                <a:cs typeface="Arial"/>
              </a:rPr>
              <a:t>.</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189883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rmAutofit/>
          </a:bodyPr>
          <a:lstStyle/>
          <a:p>
            <a:pPr algn="r"/>
            <a:r>
              <a:rPr lang="ar-SA" sz="4000" b="1" dirty="0" smtClean="0">
                <a:solidFill>
                  <a:prstClr val="black"/>
                </a:solidFill>
                <a:ea typeface="+mn-ea"/>
                <a:cs typeface="Arial"/>
              </a:rPr>
              <a:t>    </a:t>
            </a:r>
            <a:r>
              <a:rPr lang="ar-SA" b="1" dirty="0" smtClean="0">
                <a:solidFill>
                  <a:prstClr val="black"/>
                </a:solidFill>
                <a:ea typeface="+mn-ea"/>
                <a:cs typeface="Arial"/>
              </a:rPr>
              <a:t>وللحمولة </a:t>
            </a:r>
            <a:r>
              <a:rPr lang="ar-SA" b="1" dirty="0">
                <a:solidFill>
                  <a:prstClr val="black"/>
                </a:solidFill>
                <a:ea typeface="+mn-ea"/>
                <a:cs typeface="Arial"/>
              </a:rPr>
              <a:t>أهمية خاصة تحسب على أساسها الآتي:</a:t>
            </a:r>
            <a:br>
              <a:rPr lang="ar-SA" b="1" dirty="0">
                <a:solidFill>
                  <a:prstClr val="black"/>
                </a:solidFill>
                <a:ea typeface="+mn-ea"/>
                <a:cs typeface="Arial"/>
              </a:rPr>
            </a:br>
            <a:r>
              <a:rPr lang="ar-SA" b="1" dirty="0">
                <a:solidFill>
                  <a:srgbClr val="FF0000"/>
                </a:solidFill>
                <a:ea typeface="+mn-ea"/>
                <a:cs typeface="Arial"/>
              </a:rPr>
              <a:t>*</a:t>
            </a:r>
            <a:r>
              <a:rPr lang="ar-SA" b="1" dirty="0">
                <a:solidFill>
                  <a:prstClr val="black"/>
                </a:solidFill>
                <a:ea typeface="+mn-ea"/>
                <a:cs typeface="Arial"/>
              </a:rPr>
              <a:t> رسوم إدارة الموانئ مثل: رسوم الرسو وعبور القنوات الداخلية ورسوم الإرشاد</a:t>
            </a:r>
            <a:r>
              <a:rPr lang="ar-SA" b="1" dirty="0" smtClean="0">
                <a:solidFill>
                  <a:prstClr val="black"/>
                </a:solidFill>
                <a:ea typeface="+mn-ea"/>
                <a:cs typeface="Arial"/>
              </a:rPr>
              <a:t>.</a:t>
            </a:r>
            <a:br>
              <a:rPr lang="ar-SA" b="1" dirty="0" smtClean="0">
                <a:solidFill>
                  <a:prstClr val="black"/>
                </a:solidFill>
                <a:ea typeface="+mn-ea"/>
                <a:cs typeface="Arial"/>
              </a:rPr>
            </a:br>
            <a:r>
              <a:rPr lang="ar-SA" b="1" dirty="0">
                <a:solidFill>
                  <a:srgbClr val="FF0000"/>
                </a:solidFill>
                <a:ea typeface="+mn-ea"/>
                <a:cs typeface="Arial"/>
              </a:rPr>
              <a:t>*</a:t>
            </a:r>
            <a:r>
              <a:rPr lang="ar-SA" b="1" dirty="0">
                <a:solidFill>
                  <a:prstClr val="black"/>
                </a:solidFill>
                <a:ea typeface="+mn-ea"/>
                <a:cs typeface="Arial"/>
              </a:rPr>
              <a:t> يقدر بناء عليها أجرة النقل.</a:t>
            </a:r>
            <a:br>
              <a:rPr lang="ar-SA" b="1" dirty="0">
                <a:solidFill>
                  <a:prstClr val="black"/>
                </a:solidFill>
                <a:ea typeface="+mn-ea"/>
                <a:cs typeface="Arial"/>
              </a:rPr>
            </a:br>
            <a:r>
              <a:rPr lang="ar-SA" b="1" dirty="0">
                <a:solidFill>
                  <a:srgbClr val="FF0000"/>
                </a:solidFill>
                <a:ea typeface="+mn-ea"/>
                <a:cs typeface="Arial"/>
              </a:rPr>
              <a:t>*</a:t>
            </a:r>
            <a:r>
              <a:rPr lang="ar-SA" b="1" dirty="0">
                <a:solidFill>
                  <a:prstClr val="black"/>
                </a:solidFill>
                <a:ea typeface="+mn-ea"/>
                <a:cs typeface="Arial"/>
              </a:rPr>
              <a:t> تتخذ أساساً لتعويض الناقل عن تأخير الشحن أو التفريغ.</a:t>
            </a:r>
            <a:br>
              <a:rPr lang="ar-SA" b="1" dirty="0">
                <a:solidFill>
                  <a:prstClr val="black"/>
                </a:solidFill>
                <a:ea typeface="+mn-ea"/>
                <a:cs typeface="Arial"/>
              </a:rPr>
            </a:br>
            <a:r>
              <a:rPr lang="ar-SA" b="1" dirty="0">
                <a:solidFill>
                  <a:srgbClr val="FF0000"/>
                </a:solidFill>
                <a:ea typeface="+mn-ea"/>
                <a:cs typeface="Arial"/>
              </a:rPr>
              <a:t>*</a:t>
            </a:r>
            <a:r>
              <a:rPr lang="ar-SA" b="1" dirty="0">
                <a:solidFill>
                  <a:prstClr val="black"/>
                </a:solidFill>
                <a:ea typeface="+mn-ea"/>
                <a:cs typeface="Arial"/>
              </a:rPr>
              <a:t> تحدد بناء عليها مسؤولية مالك السفينة وفق اتفاقية بروكسل لسنة 1957م. </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101509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rmAutofit/>
          </a:bodyPr>
          <a:lstStyle/>
          <a:p>
            <a:pPr algn="r"/>
            <a:r>
              <a:rPr lang="ar-SA" sz="4000" b="1" dirty="0">
                <a:solidFill>
                  <a:srgbClr val="FF0000"/>
                </a:solidFill>
                <a:ea typeface="+mn-ea"/>
                <a:cs typeface="Arial"/>
              </a:rPr>
              <a:t>4/ درجة </a:t>
            </a:r>
            <a:r>
              <a:rPr lang="ar-SA" sz="4000" b="1" dirty="0" smtClean="0">
                <a:solidFill>
                  <a:srgbClr val="FF0000"/>
                </a:solidFill>
                <a:ea typeface="+mn-ea"/>
                <a:cs typeface="Arial"/>
              </a:rPr>
              <a:t>السفينة:</a:t>
            </a:r>
            <a:r>
              <a:rPr lang="ar-SA" sz="4000" b="1" dirty="0">
                <a:solidFill>
                  <a:prstClr val="black"/>
                </a:solidFill>
                <a:ea typeface="+mn-ea"/>
                <a:cs typeface="Arial"/>
              </a:rPr>
              <a:t/>
            </a:r>
            <a:br>
              <a:rPr lang="ar-SA" sz="4000" b="1" dirty="0">
                <a:solidFill>
                  <a:prstClr val="black"/>
                </a:solidFill>
                <a:ea typeface="+mn-ea"/>
                <a:cs typeface="Arial"/>
              </a:rPr>
            </a:br>
            <a:r>
              <a:rPr lang="ar-SA" sz="4000" b="1" dirty="0" smtClean="0">
                <a:solidFill>
                  <a:prstClr val="black"/>
                </a:solidFill>
                <a:ea typeface="+mn-ea"/>
                <a:cs typeface="Arial"/>
              </a:rPr>
              <a:t>     يقصد </a:t>
            </a:r>
            <a:r>
              <a:rPr lang="ar-SA" sz="4000" b="1" dirty="0">
                <a:solidFill>
                  <a:prstClr val="black"/>
                </a:solidFill>
                <a:ea typeface="+mn-ea"/>
                <a:cs typeface="Arial"/>
              </a:rPr>
              <a:t>بدرجة السفينة رتبه السفينة، مثل الرتب العسكرية والفنادق وغيرها مثل الدرجة الأولى والثانية والثالثة وهكذا.</a:t>
            </a:r>
            <a:br>
              <a:rPr lang="ar-SA" sz="4000" b="1" dirty="0">
                <a:solidFill>
                  <a:prstClr val="black"/>
                </a:solidFill>
                <a:ea typeface="+mn-ea"/>
                <a:cs typeface="Arial"/>
              </a:rPr>
            </a:br>
            <a:r>
              <a:rPr lang="ar-SA" sz="4000" b="1" dirty="0" smtClean="0">
                <a:solidFill>
                  <a:prstClr val="black"/>
                </a:solidFill>
                <a:ea typeface="+mn-ea"/>
                <a:cs typeface="Arial"/>
              </a:rPr>
              <a:t>     وهناك </a:t>
            </a:r>
            <a:r>
              <a:rPr lang="ar-SA" sz="4000" b="1" dirty="0">
                <a:solidFill>
                  <a:prstClr val="black"/>
                </a:solidFill>
                <a:ea typeface="+mn-ea"/>
                <a:cs typeface="Arial"/>
              </a:rPr>
              <a:t>جهات متخصصة تقوم بتصنيف السفن وتحديد درجاتها.</a:t>
            </a:r>
            <a:br>
              <a:rPr lang="ar-SA" sz="4000" b="1" dirty="0">
                <a:solidFill>
                  <a:prstClr val="black"/>
                </a:solidFill>
                <a:ea typeface="+mn-ea"/>
                <a:cs typeface="Arial"/>
              </a:rPr>
            </a:br>
            <a:r>
              <a:rPr lang="ar-SA" sz="4000" b="1" dirty="0" smtClean="0">
                <a:solidFill>
                  <a:prstClr val="black"/>
                </a:solidFill>
                <a:ea typeface="+mn-ea"/>
                <a:cs typeface="Arial"/>
              </a:rPr>
              <a:t>    وهناك </a:t>
            </a:r>
            <a:r>
              <a:rPr lang="ar-SA" sz="4000" b="1" dirty="0">
                <a:solidFill>
                  <a:prstClr val="black"/>
                </a:solidFill>
                <a:ea typeface="+mn-ea"/>
                <a:cs typeface="Arial"/>
              </a:rPr>
              <a:t>معايير تحدد بناء عليها رتبة السفينة وهي:</a:t>
            </a:r>
            <a:br>
              <a:rPr lang="ar-SA" sz="4000" b="1" dirty="0">
                <a:solidFill>
                  <a:prstClr val="black"/>
                </a:solidFill>
                <a:ea typeface="+mn-ea"/>
                <a:cs typeface="Arial"/>
              </a:rPr>
            </a:br>
            <a:r>
              <a:rPr lang="ar-SA" sz="4000" b="1" dirty="0">
                <a:solidFill>
                  <a:prstClr val="black"/>
                </a:solidFill>
                <a:ea typeface="+mn-ea"/>
                <a:cs typeface="Arial"/>
              </a:rPr>
              <a:t>1/ طريقة بناء السفينة ومدى مقاومتها للزلازل والبراكين، والمواد المصنوعة منها سواء الخشب أو الحديد أو المطاط، وطريقة البناء حديثة أم قديمة.</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138858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rmAutofit/>
          </a:bodyPr>
          <a:lstStyle/>
          <a:p>
            <a:pPr algn="r"/>
            <a:r>
              <a:rPr lang="ar-SA" b="1" dirty="0">
                <a:solidFill>
                  <a:prstClr val="black"/>
                </a:solidFill>
                <a:ea typeface="+mn-ea"/>
                <a:cs typeface="Arial"/>
              </a:rPr>
              <a:t>2/ عمر السفينة فكلما قل عمرها كانت درجتها أعلى.</a:t>
            </a:r>
            <a:br>
              <a:rPr lang="ar-SA" b="1" dirty="0">
                <a:solidFill>
                  <a:prstClr val="black"/>
                </a:solidFill>
                <a:ea typeface="+mn-ea"/>
                <a:cs typeface="Arial"/>
              </a:rPr>
            </a:br>
            <a:r>
              <a:rPr lang="ar-SA" b="1" dirty="0">
                <a:solidFill>
                  <a:prstClr val="black"/>
                </a:solidFill>
                <a:ea typeface="+mn-ea"/>
                <a:cs typeface="Arial"/>
              </a:rPr>
              <a:t>3/ مدى استيفاء السفينة شروط السلامة مثل توفر الآتي:</a:t>
            </a:r>
            <a:br>
              <a:rPr lang="ar-SA" b="1" dirty="0">
                <a:solidFill>
                  <a:prstClr val="black"/>
                </a:solidFill>
                <a:ea typeface="+mn-ea"/>
                <a:cs typeface="Arial"/>
              </a:rPr>
            </a:br>
            <a:r>
              <a:rPr lang="ar-SA" b="1" dirty="0">
                <a:solidFill>
                  <a:prstClr val="black"/>
                </a:solidFill>
                <a:ea typeface="+mn-ea"/>
                <a:cs typeface="Arial"/>
              </a:rPr>
              <a:t>* قوارب للنجاة.</a:t>
            </a:r>
            <a:br>
              <a:rPr lang="ar-SA" b="1" dirty="0">
                <a:solidFill>
                  <a:prstClr val="black"/>
                </a:solidFill>
                <a:ea typeface="+mn-ea"/>
                <a:cs typeface="Arial"/>
              </a:rPr>
            </a:br>
            <a:r>
              <a:rPr lang="ar-SA" b="1" dirty="0">
                <a:solidFill>
                  <a:prstClr val="black"/>
                </a:solidFill>
                <a:ea typeface="+mn-ea"/>
                <a:cs typeface="Arial"/>
              </a:rPr>
              <a:t>*حفظ البضائع من الأمطار </a:t>
            </a:r>
            <a:r>
              <a:rPr lang="ar-SA" b="1" dirty="0" smtClean="0">
                <a:solidFill>
                  <a:prstClr val="black"/>
                </a:solidFill>
                <a:ea typeface="+mn-ea"/>
                <a:cs typeface="Arial"/>
              </a:rPr>
              <a:t>والأمواج.  </a:t>
            </a:r>
            <a:r>
              <a:rPr lang="ar-SA" b="1" dirty="0">
                <a:solidFill>
                  <a:prstClr val="black"/>
                </a:solidFill>
                <a:ea typeface="+mn-ea"/>
                <a:cs typeface="Arial"/>
              </a:rPr>
              <a:t/>
            </a:r>
            <a:br>
              <a:rPr lang="ar-SA" b="1" dirty="0">
                <a:solidFill>
                  <a:prstClr val="black"/>
                </a:solidFill>
                <a:ea typeface="+mn-ea"/>
                <a:cs typeface="Arial"/>
              </a:rPr>
            </a:br>
            <a:r>
              <a:rPr lang="ar-SA" b="1" dirty="0">
                <a:solidFill>
                  <a:prstClr val="black"/>
                </a:solidFill>
                <a:ea typeface="+mn-ea"/>
                <a:cs typeface="Arial"/>
              </a:rPr>
              <a:t>* عناية </a:t>
            </a:r>
            <a:r>
              <a:rPr lang="ar-SA" b="1" dirty="0" smtClean="0">
                <a:solidFill>
                  <a:prstClr val="black"/>
                </a:solidFill>
                <a:ea typeface="+mn-ea"/>
                <a:cs typeface="Arial"/>
              </a:rPr>
              <a:t>مركزة </a:t>
            </a:r>
            <a:r>
              <a:rPr lang="ar-SA" b="1" dirty="0">
                <a:solidFill>
                  <a:prstClr val="black"/>
                </a:solidFill>
                <a:ea typeface="+mn-ea"/>
                <a:cs typeface="Arial"/>
              </a:rPr>
              <a:t>للمصابين على السفينة وأطباء. </a:t>
            </a:r>
            <a:br>
              <a:rPr lang="ar-SA" b="1" dirty="0">
                <a:solidFill>
                  <a:prstClr val="black"/>
                </a:solidFill>
                <a:ea typeface="+mn-ea"/>
                <a:cs typeface="Arial"/>
              </a:rPr>
            </a:br>
            <a:r>
              <a:rPr lang="ar-SA" b="1" dirty="0">
                <a:solidFill>
                  <a:prstClr val="black"/>
                </a:solidFill>
                <a:ea typeface="+mn-ea"/>
                <a:cs typeface="Arial"/>
              </a:rPr>
              <a:t>* وجود مهندسين وضباط بحريين. </a:t>
            </a:r>
            <a:br>
              <a:rPr lang="ar-SA" b="1" dirty="0">
                <a:solidFill>
                  <a:prstClr val="black"/>
                </a:solidFill>
                <a:ea typeface="+mn-ea"/>
                <a:cs typeface="Arial"/>
              </a:rPr>
            </a:br>
            <a:r>
              <a:rPr lang="ar-SA" b="1" dirty="0">
                <a:solidFill>
                  <a:prstClr val="black"/>
                </a:solidFill>
                <a:ea typeface="+mn-ea"/>
                <a:cs typeface="Arial"/>
              </a:rPr>
              <a:t>* توفر اتصالات بين البر والسفينة.</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336596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0"/>
            <a:ext cx="8928992" cy="6858001"/>
          </a:xfrm>
          <a:solidFill>
            <a:schemeClr val="accent6">
              <a:lumMod val="20000"/>
              <a:lumOff val="80000"/>
            </a:schemeClr>
          </a:solidFill>
        </p:spPr>
        <p:txBody>
          <a:bodyPr>
            <a:normAutofit/>
          </a:bodyPr>
          <a:lstStyle/>
          <a:p>
            <a:pPr algn="r"/>
            <a:r>
              <a:rPr lang="ar-SA" sz="4800" b="1" dirty="0" smtClean="0">
                <a:solidFill>
                  <a:srgbClr val="FF0000"/>
                </a:solidFill>
                <a:ea typeface="+mn-ea"/>
                <a:cs typeface="Arial"/>
              </a:rPr>
              <a:t>   أهميه </a:t>
            </a:r>
            <a:r>
              <a:rPr lang="ar-SA" sz="4800" b="1" dirty="0">
                <a:solidFill>
                  <a:srgbClr val="FF0000"/>
                </a:solidFill>
                <a:ea typeface="+mn-ea"/>
                <a:cs typeface="Arial"/>
              </a:rPr>
              <a:t>تحديد درجة السفينة:</a:t>
            </a:r>
            <a:r>
              <a:rPr lang="ar-SA" sz="4800" b="1" dirty="0">
                <a:solidFill>
                  <a:prstClr val="black"/>
                </a:solidFill>
                <a:ea typeface="+mn-ea"/>
                <a:cs typeface="Arial"/>
              </a:rPr>
              <a:t/>
            </a:r>
            <a:br>
              <a:rPr lang="ar-SA" sz="4800" b="1" dirty="0">
                <a:solidFill>
                  <a:prstClr val="black"/>
                </a:solidFill>
                <a:ea typeface="+mn-ea"/>
                <a:cs typeface="Arial"/>
              </a:rPr>
            </a:br>
            <a:r>
              <a:rPr lang="ar-SA" sz="4800" b="1" dirty="0">
                <a:solidFill>
                  <a:prstClr val="black"/>
                </a:solidFill>
                <a:ea typeface="+mn-ea"/>
                <a:cs typeface="Arial"/>
              </a:rPr>
              <a:t>(1) تحديد ثمن </a:t>
            </a:r>
            <a:r>
              <a:rPr lang="ar-SA" sz="4800" b="1" dirty="0" smtClean="0">
                <a:solidFill>
                  <a:prstClr val="black"/>
                </a:solidFill>
                <a:ea typeface="+mn-ea"/>
                <a:cs typeface="Arial"/>
              </a:rPr>
              <a:t>السفينة. </a:t>
            </a:r>
            <a:r>
              <a:rPr lang="ar-SA" sz="4800" b="1" dirty="0">
                <a:solidFill>
                  <a:prstClr val="black"/>
                </a:solidFill>
                <a:ea typeface="+mn-ea"/>
                <a:cs typeface="Arial"/>
              </a:rPr>
              <a:t/>
            </a:r>
            <a:br>
              <a:rPr lang="ar-SA" sz="4800" b="1" dirty="0">
                <a:solidFill>
                  <a:prstClr val="black"/>
                </a:solidFill>
                <a:ea typeface="+mn-ea"/>
                <a:cs typeface="Arial"/>
              </a:rPr>
            </a:br>
            <a:r>
              <a:rPr lang="ar-SA" sz="4800" b="1" dirty="0">
                <a:solidFill>
                  <a:prstClr val="black"/>
                </a:solidFill>
                <a:ea typeface="+mn-ea"/>
                <a:cs typeface="Arial"/>
              </a:rPr>
              <a:t>(2) تحديد أجرة النقل والتأجير في </a:t>
            </a:r>
            <a:r>
              <a:rPr lang="ar-SA" sz="4800" b="1" dirty="0" smtClean="0">
                <a:solidFill>
                  <a:prstClr val="black"/>
                </a:solidFill>
                <a:ea typeface="+mn-ea"/>
                <a:cs typeface="Arial"/>
              </a:rPr>
              <a:t>السفينة.</a:t>
            </a:r>
            <a:r>
              <a:rPr lang="ar-SA" sz="4800" b="1" dirty="0">
                <a:solidFill>
                  <a:prstClr val="black"/>
                </a:solidFill>
                <a:ea typeface="+mn-ea"/>
                <a:cs typeface="Arial"/>
              </a:rPr>
              <a:t/>
            </a:r>
            <a:br>
              <a:rPr lang="ar-SA" sz="4800" b="1" dirty="0">
                <a:solidFill>
                  <a:prstClr val="black"/>
                </a:solidFill>
                <a:ea typeface="+mn-ea"/>
                <a:cs typeface="Arial"/>
              </a:rPr>
            </a:br>
            <a:r>
              <a:rPr lang="ar-SA" sz="4800" b="1" dirty="0">
                <a:solidFill>
                  <a:prstClr val="black"/>
                </a:solidFill>
                <a:ea typeface="+mn-ea"/>
                <a:cs typeface="Arial"/>
              </a:rPr>
              <a:t>(3) أقساط </a:t>
            </a:r>
            <a:r>
              <a:rPr lang="ar-SA" sz="4800" b="1" dirty="0" smtClean="0">
                <a:solidFill>
                  <a:prstClr val="black"/>
                </a:solidFill>
                <a:ea typeface="+mn-ea"/>
                <a:cs typeface="Arial"/>
              </a:rPr>
              <a:t>التأمين.</a:t>
            </a:r>
            <a:r>
              <a:rPr lang="ar-SA" sz="4800" b="1" dirty="0" smtClean="0">
                <a:solidFill>
                  <a:prstClr val="black"/>
                </a:solidFill>
                <a:ea typeface="+mn-ea"/>
                <a:cs typeface="Arial"/>
              </a:rPr>
              <a:t/>
            </a:r>
            <a:br>
              <a:rPr lang="ar-SA" sz="4800" b="1" dirty="0" smtClean="0">
                <a:solidFill>
                  <a:prstClr val="black"/>
                </a:solidFill>
                <a:ea typeface="+mn-ea"/>
                <a:cs typeface="Arial"/>
              </a:rPr>
            </a:br>
            <a:r>
              <a:rPr lang="ar-SA" sz="4800" b="1" dirty="0" smtClean="0">
                <a:solidFill>
                  <a:prstClr val="black"/>
                </a:solidFill>
                <a:ea typeface="+mn-ea"/>
                <a:cs typeface="Arial"/>
              </a:rPr>
              <a:t>     فمنح </a:t>
            </a:r>
            <a:r>
              <a:rPr lang="ar-SA" sz="4800" b="1" dirty="0">
                <a:solidFill>
                  <a:prstClr val="black"/>
                </a:solidFill>
                <a:ea typeface="+mn-ea"/>
                <a:cs typeface="Arial"/>
              </a:rPr>
              <a:t>درجة التصنيف للسفينة من قبل </a:t>
            </a:r>
            <a:r>
              <a:rPr lang="ar-SA" sz="4800" b="1" dirty="0">
                <a:solidFill>
                  <a:srgbClr val="FF0000"/>
                </a:solidFill>
                <a:ea typeface="+mn-ea"/>
                <a:cs typeface="Arial"/>
              </a:rPr>
              <a:t>هيئات الإشراف</a:t>
            </a:r>
            <a:r>
              <a:rPr lang="ar-SA" sz="4800" b="1" dirty="0">
                <a:solidFill>
                  <a:prstClr val="black"/>
                </a:solidFill>
                <a:ea typeface="+mn-ea"/>
                <a:cs typeface="Arial"/>
              </a:rPr>
              <a:t>، يعني أنها صالحة للملاحة البحرية، ويترتب على هذا التصنيف مسؤولية هيئة الإشراف تجاه المالك.</a:t>
            </a:r>
            <a:endParaRPr lang="ar-SA" sz="48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8665548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1124743"/>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ar-SA" sz="7200" b="1" dirty="0">
                <a:solidFill>
                  <a:prstClr val="black"/>
                </a:solidFill>
              </a:rPr>
              <a:t>جنسية السفينة</a:t>
            </a:r>
            <a:endParaRPr lang="ar-SA" dirty="0"/>
          </a:p>
        </p:txBody>
      </p:sp>
      <p:sp>
        <p:nvSpPr>
          <p:cNvPr id="3" name="عنوان فرعي 2"/>
          <p:cNvSpPr>
            <a:spLocks noGrp="1"/>
          </p:cNvSpPr>
          <p:nvPr>
            <p:ph type="subTitle" idx="1"/>
          </p:nvPr>
        </p:nvSpPr>
        <p:spPr>
          <a:xfrm>
            <a:off x="107504" y="1124744"/>
            <a:ext cx="8928992" cy="5733256"/>
          </a:xfrm>
          <a:solidFill>
            <a:schemeClr val="accent3">
              <a:lumMod val="20000"/>
              <a:lumOff val="80000"/>
            </a:schemeClr>
          </a:solidFill>
        </p:spPr>
        <p:txBody>
          <a:bodyPr>
            <a:noAutofit/>
          </a:bodyPr>
          <a:lstStyle/>
          <a:p>
            <a:pPr algn="r"/>
            <a:r>
              <a:rPr lang="ar-SA" sz="4000" b="1" dirty="0" smtClean="0">
                <a:solidFill>
                  <a:srgbClr val="FF0000"/>
                </a:solidFill>
                <a:ea typeface="+mj-ea"/>
                <a:cs typeface="Times New Roman"/>
              </a:rPr>
              <a:t>             أولاً</a:t>
            </a:r>
            <a:r>
              <a:rPr lang="ar-SA" sz="4000" b="1" dirty="0">
                <a:solidFill>
                  <a:srgbClr val="FF0000"/>
                </a:solidFill>
                <a:ea typeface="+mj-ea"/>
                <a:cs typeface="Times New Roman"/>
              </a:rPr>
              <a:t>: أهمية الجنسية للسفينة:</a:t>
            </a:r>
            <a:r>
              <a:rPr lang="ar-SA" sz="4000" b="1" dirty="0">
                <a:solidFill>
                  <a:prstClr val="black"/>
                </a:solidFill>
                <a:ea typeface="+mj-ea"/>
                <a:cs typeface="Times New Roman"/>
              </a:rPr>
              <a:t/>
            </a:r>
            <a:br>
              <a:rPr lang="ar-SA" sz="4000" b="1" dirty="0">
                <a:solidFill>
                  <a:prstClr val="black"/>
                </a:solidFill>
                <a:ea typeface="+mj-ea"/>
                <a:cs typeface="Times New Roman"/>
              </a:rPr>
            </a:br>
            <a:r>
              <a:rPr lang="ar-SA" sz="4000" b="1" dirty="0">
                <a:solidFill>
                  <a:prstClr val="black"/>
                </a:solidFill>
                <a:ea typeface="+mj-ea"/>
                <a:cs typeface="Times New Roman"/>
              </a:rPr>
              <a:t>       تمنح الجنسية للأشخاص الطبيعيين أو المعنويين وتعتبر الجنسية الرابطة القانونية بين الشخص والدولة التابع لها</a:t>
            </a:r>
            <a:r>
              <a:rPr lang="ar-SA" sz="4000" b="1" dirty="0" smtClean="0">
                <a:solidFill>
                  <a:prstClr val="black"/>
                </a:solidFill>
                <a:ea typeface="+mj-ea"/>
                <a:cs typeface="Times New Roman"/>
              </a:rPr>
              <a:t>.</a:t>
            </a:r>
          </a:p>
          <a:p>
            <a:pPr algn="r"/>
            <a:r>
              <a:rPr lang="ar-SA" sz="4000" b="1" dirty="0" smtClean="0">
                <a:solidFill>
                  <a:prstClr val="black"/>
                </a:solidFill>
                <a:ea typeface="+mj-ea"/>
                <a:cs typeface="Times New Roman"/>
              </a:rPr>
              <a:t>     ولقد </a:t>
            </a:r>
            <a:r>
              <a:rPr lang="ar-SA" sz="4000" b="1" dirty="0">
                <a:solidFill>
                  <a:prstClr val="black"/>
                </a:solidFill>
                <a:ea typeface="+mj-ea"/>
                <a:cs typeface="Times New Roman"/>
              </a:rPr>
              <a:t>استقر فقه القانون البحري على ضرورة تمتع السفينة </a:t>
            </a:r>
            <a:r>
              <a:rPr lang="ar-SA" sz="4000" b="1" dirty="0" smtClean="0">
                <a:solidFill>
                  <a:prstClr val="black"/>
                </a:solidFill>
                <a:ea typeface="+mj-ea"/>
                <a:cs typeface="Times New Roman"/>
              </a:rPr>
              <a:t>بالجنسية، </a:t>
            </a:r>
            <a:r>
              <a:rPr lang="ar-SA" sz="4000" b="1" dirty="0" smtClean="0">
                <a:solidFill>
                  <a:srgbClr val="FF0000"/>
                </a:solidFill>
                <a:ea typeface="+mj-ea"/>
                <a:cs typeface="Times New Roman"/>
              </a:rPr>
              <a:t>والمعيار </a:t>
            </a:r>
            <a:r>
              <a:rPr lang="ar-SA" sz="4000" b="1" dirty="0">
                <a:solidFill>
                  <a:srgbClr val="FF0000"/>
                </a:solidFill>
                <a:ea typeface="+mj-ea"/>
                <a:cs typeface="Times New Roman"/>
              </a:rPr>
              <a:t>في منح الجنسية </a:t>
            </a:r>
            <a:r>
              <a:rPr lang="ar-SA" sz="4000" b="1" dirty="0">
                <a:solidFill>
                  <a:prstClr val="black"/>
                </a:solidFill>
                <a:ea typeface="+mj-ea"/>
                <a:cs typeface="Times New Roman"/>
              </a:rPr>
              <a:t>للسفينة يكون شخصياً لا إقليمياً لأن جنسية السفينة تظهر أهميتها خارج الدولة التي تنتمي إليها.</a:t>
            </a:r>
            <a:endParaRPr lang="ar-SA" sz="4000" dirty="0"/>
          </a:p>
        </p:txBody>
      </p:sp>
    </p:spTree>
    <p:extLst>
      <p:ext uri="{BB962C8B-B14F-4D97-AF65-F5344CB8AC3E}">
        <p14:creationId xmlns:p14="http://schemas.microsoft.com/office/powerpoint/2010/main" val="2517435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3">
              <a:lumMod val="20000"/>
              <a:lumOff val="80000"/>
            </a:schemeClr>
          </a:solidFill>
        </p:spPr>
        <p:txBody>
          <a:bodyPr>
            <a:normAutofit/>
          </a:bodyPr>
          <a:lstStyle/>
          <a:p>
            <a:pPr algn="r"/>
            <a:r>
              <a:rPr lang="ar-SA" sz="4000" b="1" dirty="0" smtClean="0">
                <a:solidFill>
                  <a:prstClr val="black"/>
                </a:solidFill>
              </a:rPr>
              <a:t>        ويمثل </a:t>
            </a:r>
            <a:r>
              <a:rPr lang="ar-SA" sz="4000" b="1" dirty="0">
                <a:solidFill>
                  <a:srgbClr val="FF0000"/>
                </a:solidFill>
              </a:rPr>
              <a:t>منح الجنسية </a:t>
            </a:r>
            <a:r>
              <a:rPr lang="ar-SA" sz="4000" b="1" dirty="0">
                <a:solidFill>
                  <a:prstClr val="black"/>
                </a:solidFill>
              </a:rPr>
              <a:t>للسفينة </a:t>
            </a:r>
            <a:r>
              <a:rPr lang="ar-SA" sz="4000" b="1" dirty="0">
                <a:solidFill>
                  <a:srgbClr val="FF0000"/>
                </a:solidFill>
              </a:rPr>
              <a:t>ضرورة واجبة للأسباب </a:t>
            </a:r>
            <a:r>
              <a:rPr lang="ar-SA" sz="4000" b="1" dirty="0">
                <a:solidFill>
                  <a:prstClr val="black"/>
                </a:solidFill>
              </a:rPr>
              <a:t>الآتية:</a:t>
            </a:r>
            <a:br>
              <a:rPr lang="ar-SA" sz="4000" b="1" dirty="0">
                <a:solidFill>
                  <a:prstClr val="black"/>
                </a:solidFill>
              </a:rPr>
            </a:br>
            <a:r>
              <a:rPr lang="ar-SA" sz="4000" b="1" dirty="0">
                <a:solidFill>
                  <a:prstClr val="black"/>
                </a:solidFill>
              </a:rPr>
              <a:t>* لحسم وتنظيم العلاقات الدولية البحرية والتجارية. </a:t>
            </a:r>
            <a:br>
              <a:rPr lang="ar-SA" sz="4000" b="1" dirty="0">
                <a:solidFill>
                  <a:prstClr val="black"/>
                </a:solidFill>
              </a:rPr>
            </a:br>
            <a:r>
              <a:rPr lang="ar-SA" sz="4000" b="1" dirty="0">
                <a:solidFill>
                  <a:prstClr val="black"/>
                </a:solidFill>
              </a:rPr>
              <a:t>* ولضمان السلامة وحفظ الأمن والنظام على ظهر السفينة.</a:t>
            </a:r>
            <a:br>
              <a:rPr lang="ar-SA" sz="4000" b="1" dirty="0">
                <a:solidFill>
                  <a:prstClr val="black"/>
                </a:solidFill>
              </a:rPr>
            </a:br>
            <a:r>
              <a:rPr lang="ar-SA" sz="4000" b="1" dirty="0">
                <a:solidFill>
                  <a:prstClr val="black"/>
                </a:solidFill>
              </a:rPr>
              <a:t>* تحديد القانون الواجب التطبيق.</a:t>
            </a:r>
            <a:br>
              <a:rPr lang="ar-SA" sz="4000" b="1" dirty="0">
                <a:solidFill>
                  <a:prstClr val="black"/>
                </a:solidFill>
              </a:rPr>
            </a:br>
            <a:r>
              <a:rPr lang="ar-SA" sz="4000" b="1" dirty="0">
                <a:solidFill>
                  <a:prstClr val="black"/>
                </a:solidFill>
              </a:rPr>
              <a:t>* حماية السفينة عند الاعتداء عليها.</a:t>
            </a:r>
            <a:br>
              <a:rPr lang="ar-SA" sz="4000" b="1" dirty="0">
                <a:solidFill>
                  <a:prstClr val="black"/>
                </a:solidFill>
              </a:rPr>
            </a:br>
            <a:r>
              <a:rPr lang="ar-SA" sz="4000" b="1" dirty="0">
                <a:solidFill>
                  <a:prstClr val="black"/>
                </a:solidFill>
              </a:rPr>
              <a:t>* نظرا لأهميتها الاقتصادية لدى الدولة</a:t>
            </a:r>
            <a:r>
              <a:rPr lang="ar-SA" sz="4000" b="1" dirty="0" smtClean="0">
                <a:solidFill>
                  <a:prstClr val="black"/>
                </a:solidFill>
              </a:rPr>
              <a:t>.</a:t>
            </a:r>
            <a:br>
              <a:rPr lang="ar-SA" sz="4000" b="1" dirty="0" smtClean="0">
                <a:solidFill>
                  <a:prstClr val="black"/>
                </a:solidFill>
              </a:rPr>
            </a:br>
            <a:r>
              <a:rPr lang="ar-SA" sz="4000" b="1" dirty="0" smtClean="0">
                <a:solidFill>
                  <a:prstClr val="black"/>
                </a:solidFill>
              </a:rPr>
              <a:t>     </a:t>
            </a:r>
            <a:r>
              <a:rPr lang="ar-SA" sz="4000" b="1" dirty="0" smtClean="0">
                <a:solidFill>
                  <a:srgbClr val="FF0000"/>
                </a:solidFill>
              </a:rPr>
              <a:t>ولا </a:t>
            </a:r>
            <a:r>
              <a:rPr lang="ar-SA" sz="4000" b="1" dirty="0">
                <a:solidFill>
                  <a:srgbClr val="FF0000"/>
                </a:solidFill>
              </a:rPr>
              <a:t>يجوز </a:t>
            </a:r>
            <a:r>
              <a:rPr lang="ar-SA" sz="4000" b="1" dirty="0">
                <a:solidFill>
                  <a:prstClr val="black"/>
                </a:solidFill>
              </a:rPr>
              <a:t>للسفينة أن تحمل </a:t>
            </a:r>
            <a:r>
              <a:rPr lang="ar-SA" sz="4000" b="1" dirty="0">
                <a:solidFill>
                  <a:srgbClr val="FF0000"/>
                </a:solidFill>
              </a:rPr>
              <a:t>أكثر من جنسية واحدة </a:t>
            </a:r>
            <a:r>
              <a:rPr lang="ar-SA" sz="4000" b="1" dirty="0">
                <a:solidFill>
                  <a:prstClr val="black"/>
                </a:solidFill>
              </a:rPr>
              <a:t>بعكس الشخص الطبيعي الذي يجوز له أن يحمل أكثر من جنسية.</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815046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3">
              <a:lumMod val="20000"/>
              <a:lumOff val="80000"/>
            </a:schemeClr>
          </a:solidFill>
        </p:spPr>
        <p:txBody>
          <a:bodyPr>
            <a:normAutofit/>
          </a:bodyPr>
          <a:lstStyle/>
          <a:p>
            <a:pPr algn="r"/>
            <a:r>
              <a:rPr lang="ar-SA" sz="4000" b="1" dirty="0" smtClean="0">
                <a:solidFill>
                  <a:prstClr val="black"/>
                </a:solidFill>
              </a:rPr>
              <a:t>       </a:t>
            </a:r>
            <a:r>
              <a:rPr lang="ar-SA" b="1" dirty="0">
                <a:solidFill>
                  <a:prstClr val="black"/>
                </a:solidFill>
              </a:rPr>
              <a:t>و</a:t>
            </a:r>
            <a:r>
              <a:rPr lang="ar-SA" b="1" dirty="0" smtClean="0">
                <a:solidFill>
                  <a:prstClr val="black"/>
                </a:solidFill>
              </a:rPr>
              <a:t>قد </a:t>
            </a:r>
            <a:r>
              <a:rPr lang="ar-SA" b="1" dirty="0">
                <a:solidFill>
                  <a:prstClr val="black"/>
                </a:solidFill>
              </a:rPr>
              <a:t>ألزمت </a:t>
            </a:r>
            <a:r>
              <a:rPr lang="ar-SA" b="1" dirty="0">
                <a:solidFill>
                  <a:srgbClr val="FF0000"/>
                </a:solidFill>
              </a:rPr>
              <a:t>اتفاقية الأمم المتحدة لقانون البحار </a:t>
            </a:r>
            <a:r>
              <a:rPr lang="ar-SA" b="1" dirty="0">
                <a:solidFill>
                  <a:prstClr val="black"/>
                </a:solidFill>
              </a:rPr>
              <a:t>السفينة أن تبحر تحت </a:t>
            </a:r>
            <a:r>
              <a:rPr lang="ar-SA" b="1" dirty="0">
                <a:solidFill>
                  <a:srgbClr val="FF0000"/>
                </a:solidFill>
              </a:rPr>
              <a:t>علم دولة واحدة </a:t>
            </a:r>
            <a:r>
              <a:rPr lang="ar-SA" b="1" dirty="0">
                <a:solidFill>
                  <a:prstClr val="black"/>
                </a:solidFill>
              </a:rPr>
              <a:t>وتكون خاضعة لولايتها الخالصة في أعالي البحار</a:t>
            </a:r>
            <a:r>
              <a:rPr lang="ar-SA" b="1" dirty="0" smtClean="0">
                <a:solidFill>
                  <a:prstClr val="black"/>
                </a:solidFill>
              </a:rPr>
              <a:t>.</a:t>
            </a:r>
            <a:r>
              <a:rPr lang="ar-SA" sz="4000" b="1" dirty="0" smtClean="0">
                <a:solidFill>
                  <a:prstClr val="black"/>
                </a:solidFill>
              </a:rPr>
              <a:t/>
            </a:r>
            <a:br>
              <a:rPr lang="ar-SA" sz="4000" b="1" dirty="0" smtClean="0">
                <a:solidFill>
                  <a:prstClr val="black"/>
                </a:solidFill>
              </a:rPr>
            </a:br>
            <a:r>
              <a:rPr lang="ar-SA" sz="4000" b="1" dirty="0" smtClean="0">
                <a:solidFill>
                  <a:prstClr val="black"/>
                </a:solidFill>
              </a:rPr>
              <a:t>         </a:t>
            </a:r>
            <a:r>
              <a:rPr lang="ar-SA" sz="5400" b="1" dirty="0" smtClean="0">
                <a:solidFill>
                  <a:srgbClr val="FF0000"/>
                </a:solidFill>
              </a:rPr>
              <a:t>ثانياً</a:t>
            </a:r>
            <a:r>
              <a:rPr lang="ar-SA" sz="5400" b="1" dirty="0">
                <a:solidFill>
                  <a:srgbClr val="FF0000"/>
                </a:solidFill>
              </a:rPr>
              <a:t>: شروط اكتساب </a:t>
            </a:r>
            <a:r>
              <a:rPr lang="ar-SA" sz="5400" b="1" dirty="0" smtClean="0">
                <a:solidFill>
                  <a:srgbClr val="FF0000"/>
                </a:solidFill>
              </a:rPr>
              <a:t>الجنسية:</a:t>
            </a:r>
            <a:r>
              <a:rPr lang="ar-SA" sz="4000" b="1" dirty="0">
                <a:solidFill>
                  <a:prstClr val="black"/>
                </a:solidFill>
              </a:rPr>
              <a:t/>
            </a:r>
            <a:br>
              <a:rPr lang="ar-SA" sz="4000" b="1" dirty="0">
                <a:solidFill>
                  <a:prstClr val="black"/>
                </a:solidFill>
              </a:rPr>
            </a:br>
            <a:r>
              <a:rPr lang="ar-SA" b="1" dirty="0">
                <a:solidFill>
                  <a:prstClr val="black"/>
                </a:solidFill>
              </a:rPr>
              <a:t>1/ الشروط العامة لاكتساب </a:t>
            </a:r>
            <a:r>
              <a:rPr lang="ar-SA" b="1" dirty="0" smtClean="0">
                <a:solidFill>
                  <a:prstClr val="black"/>
                </a:solidFill>
              </a:rPr>
              <a:t>الجنسية: القواعد </a:t>
            </a:r>
            <a:r>
              <a:rPr lang="ar-SA" b="1" dirty="0">
                <a:solidFill>
                  <a:prstClr val="black"/>
                </a:solidFill>
              </a:rPr>
              <a:t>العامة للقانون الدولي تقضي أن لكل </a:t>
            </a:r>
            <a:r>
              <a:rPr lang="ar-SA" b="1" dirty="0">
                <a:solidFill>
                  <a:srgbClr val="FF0000"/>
                </a:solidFill>
              </a:rPr>
              <a:t>دولة</a:t>
            </a:r>
            <a:r>
              <a:rPr lang="ar-SA" b="1" dirty="0">
                <a:solidFill>
                  <a:prstClr val="black"/>
                </a:solidFill>
              </a:rPr>
              <a:t> ذات سيادة </a:t>
            </a:r>
            <a:r>
              <a:rPr lang="ar-SA" b="1" dirty="0">
                <a:solidFill>
                  <a:srgbClr val="FF0000"/>
                </a:solidFill>
              </a:rPr>
              <a:t>مطلق الحرية في تحديد الشروط اللازمة لمنح جنسيتها </a:t>
            </a:r>
            <a:r>
              <a:rPr lang="ar-SA" b="1" dirty="0">
                <a:solidFill>
                  <a:prstClr val="black"/>
                </a:solidFill>
              </a:rPr>
              <a:t>للأشخاص الطبيعيين والمعنويين.</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062772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pPr algn="r"/>
            <a:r>
              <a:rPr lang="ar-SA" sz="6000" b="1" dirty="0" smtClean="0">
                <a:solidFill>
                  <a:srgbClr val="FF0000"/>
                </a:solidFill>
              </a:rPr>
              <a:t>        </a:t>
            </a:r>
            <a:br>
              <a:rPr lang="ar-SA" sz="6000" b="1" dirty="0" smtClean="0">
                <a:solidFill>
                  <a:srgbClr val="FF0000"/>
                </a:solidFill>
              </a:rPr>
            </a:br>
            <a:r>
              <a:rPr lang="ar-SA" sz="6000" b="1" dirty="0">
                <a:solidFill>
                  <a:srgbClr val="FF0000"/>
                </a:solidFill>
              </a:rPr>
              <a:t> </a:t>
            </a:r>
            <a:r>
              <a:rPr lang="ar-SA" sz="6000" b="1" dirty="0" smtClean="0">
                <a:solidFill>
                  <a:srgbClr val="FF0000"/>
                </a:solidFill>
              </a:rPr>
              <a:t>       عناصر المحاضرة الثالثة</a:t>
            </a:r>
            <a:r>
              <a:rPr lang="ar-SA" sz="6000" b="1" dirty="0" smtClean="0"/>
              <a:t/>
            </a:r>
            <a:br>
              <a:rPr lang="ar-SA" sz="6000" b="1" dirty="0" smtClean="0"/>
            </a:br>
            <a:r>
              <a:rPr lang="ar-SA" sz="6000" b="1" dirty="0" smtClean="0"/>
              <a:t>         النظام القانوني للسفينة</a:t>
            </a:r>
            <a:br>
              <a:rPr lang="ar-SA" sz="6000" b="1" dirty="0" smtClean="0"/>
            </a:br>
            <a:r>
              <a:rPr lang="ar-SA" sz="6000" b="1" dirty="0" smtClean="0"/>
              <a:t>    أولاً: تعريف السفينة</a:t>
            </a:r>
            <a:br>
              <a:rPr lang="ar-SA" sz="6000" b="1" dirty="0" smtClean="0"/>
            </a:br>
            <a:r>
              <a:rPr lang="ar-SA" sz="6000" b="1" dirty="0" smtClean="0"/>
              <a:t>    ثانياً: الحالة المدنية للسفينة</a:t>
            </a:r>
            <a:br>
              <a:rPr lang="ar-SA" sz="6000" b="1" dirty="0" smtClean="0"/>
            </a:br>
            <a:r>
              <a:rPr lang="ar-SA" sz="6000" b="1" dirty="0" smtClean="0"/>
              <a:t>    ثالثاً: جنسية السفينة</a:t>
            </a:r>
            <a:br>
              <a:rPr lang="ar-SA" sz="6000" b="1" dirty="0" smtClean="0"/>
            </a:br>
            <a:r>
              <a:rPr lang="ar-SA" sz="6000" b="1" dirty="0" smtClean="0"/>
              <a:t>    </a:t>
            </a:r>
            <a:endParaRPr lang="ar-SA" sz="60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8475993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3">
              <a:lumMod val="20000"/>
              <a:lumOff val="80000"/>
            </a:schemeClr>
          </a:solidFill>
        </p:spPr>
        <p:txBody>
          <a:bodyPr>
            <a:normAutofit fontScale="90000"/>
          </a:bodyPr>
          <a:lstStyle/>
          <a:p>
            <a:pPr algn="r"/>
            <a:r>
              <a:rPr lang="ar-SA" b="1" dirty="0" smtClean="0"/>
              <a:t>      </a:t>
            </a:r>
            <a:r>
              <a:rPr lang="ar-SA" b="1" dirty="0" smtClean="0">
                <a:solidFill>
                  <a:srgbClr val="FF0000"/>
                </a:solidFill>
              </a:rPr>
              <a:t>والدولة لا تمنح جنسيتها للسفينة إلا إذا اطمأنت على توافر الشروط التي تكفل ولاء السفينة لها</a:t>
            </a:r>
            <a:r>
              <a:rPr lang="ar-SA" b="1" dirty="0" smtClean="0"/>
              <a:t>، </a:t>
            </a:r>
            <a:br>
              <a:rPr lang="ar-SA" b="1" dirty="0" smtClean="0"/>
            </a:br>
            <a:r>
              <a:rPr lang="ar-SA" b="1" dirty="0" smtClean="0"/>
              <a:t>   وتختلف هذه الشروط وفقاً لظروف كل دولة، وتتمثل هذه الشروط في الآتي:</a:t>
            </a:r>
            <a:br>
              <a:rPr lang="ar-SA" b="1" dirty="0" smtClean="0"/>
            </a:br>
            <a:r>
              <a:rPr lang="ar-SA" b="1" dirty="0" smtClean="0"/>
              <a:t>أ/ أن يتم إنشاء السفينة في الدولة التي ترغب في الحصول على جنسيتها، والغرض من هذا الشرط هو تشجيع وحماية الصناعة الوطنية.</a:t>
            </a:r>
            <a:br>
              <a:rPr lang="ar-SA" b="1" dirty="0" smtClean="0"/>
            </a:br>
            <a:r>
              <a:rPr lang="ar-SA" b="1" dirty="0" smtClean="0"/>
              <a:t>ب/ أن تكون السفينة مملوكه كلها أو بعضها لوطنيين، وذلك حرصاً على توفير الحماية الوطنية لحاملي الجنسية الوطنية تحقيقاً لمصلحة الدولة. </a:t>
            </a:r>
            <a:endParaRPr lang="ar-SA"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3855551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0"/>
            <a:ext cx="8928992" cy="6858000"/>
          </a:xfrm>
          <a:solidFill>
            <a:schemeClr val="accent3">
              <a:lumMod val="20000"/>
              <a:lumOff val="80000"/>
            </a:schemeClr>
          </a:solidFill>
        </p:spPr>
        <p:txBody>
          <a:bodyPr>
            <a:normAutofit fontScale="90000"/>
          </a:bodyPr>
          <a:lstStyle/>
          <a:p>
            <a:pPr algn="r"/>
            <a:r>
              <a:rPr lang="ar-SA" sz="4000" b="1" dirty="0" smtClean="0"/>
              <a:t/>
            </a:r>
            <a:br>
              <a:rPr lang="ar-SA" sz="4000" b="1" dirty="0" smtClean="0"/>
            </a:br>
            <a:r>
              <a:rPr lang="ar-SA" sz="4000" b="1" dirty="0" smtClean="0"/>
              <a:t>ج/ أن يكون الربان والطاقم الذي يعمل معه كله أو بعضه من الوطنيين، باعتبار أن هؤلاء يسيطرون على نشاط السفينة، وبالتالي تطمئن الدولة على مصالحها.</a:t>
            </a:r>
            <a:br>
              <a:rPr lang="ar-SA" sz="4000" b="1" dirty="0" smtClean="0"/>
            </a:br>
            <a:r>
              <a:rPr lang="ar-SA" sz="4000" b="1" dirty="0">
                <a:solidFill>
                  <a:srgbClr val="FF0000"/>
                </a:solidFill>
              </a:rPr>
              <a:t>2/ شروط اكتساب الجنسية المملكة العربية السعودية:</a:t>
            </a:r>
            <a:r>
              <a:rPr lang="ar-SA" sz="4000" b="1" dirty="0">
                <a:solidFill>
                  <a:prstClr val="black"/>
                </a:solidFill>
              </a:rPr>
              <a:t/>
            </a:r>
            <a:br>
              <a:rPr lang="ar-SA" sz="4000" b="1" dirty="0">
                <a:solidFill>
                  <a:prstClr val="black"/>
                </a:solidFill>
              </a:rPr>
            </a:br>
            <a:r>
              <a:rPr lang="ar-SA" sz="4000" b="1" dirty="0">
                <a:solidFill>
                  <a:prstClr val="black"/>
                </a:solidFill>
              </a:rPr>
              <a:t>أ/ أن تكون السفينة قد بنيت في المملكة العربية السعودية، وهذا ما نصت عليه </a:t>
            </a:r>
            <a:r>
              <a:rPr lang="ar-SA" sz="4000" b="1" dirty="0">
                <a:solidFill>
                  <a:srgbClr val="FF0000"/>
                </a:solidFill>
              </a:rPr>
              <a:t>المادة (150) من نظام المحكمة التجارية </a:t>
            </a:r>
            <a:r>
              <a:rPr lang="ar-SA" sz="4000" b="1" dirty="0" smtClean="0">
                <a:solidFill>
                  <a:prstClr val="black"/>
                </a:solidFill>
              </a:rPr>
              <a:t>السعودي لسنة 1350هـ.</a:t>
            </a:r>
            <a:r>
              <a:rPr lang="ar-SA" sz="4000" b="1" dirty="0">
                <a:solidFill>
                  <a:prstClr val="black"/>
                </a:solidFill>
              </a:rPr>
              <a:t/>
            </a:r>
            <a:br>
              <a:rPr lang="ar-SA" sz="4000" b="1" dirty="0">
                <a:solidFill>
                  <a:prstClr val="black"/>
                </a:solidFill>
              </a:rPr>
            </a:br>
            <a:r>
              <a:rPr lang="ar-SA" sz="4000" b="1" dirty="0">
                <a:solidFill>
                  <a:prstClr val="black"/>
                </a:solidFill>
              </a:rPr>
              <a:t>ب/ أن يكون مالكها أو مالكوها من حاملي الجنسية </a:t>
            </a:r>
            <a:r>
              <a:rPr lang="ar-SA" sz="4000" b="1" dirty="0" smtClean="0">
                <a:solidFill>
                  <a:prstClr val="black"/>
                </a:solidFill>
              </a:rPr>
              <a:t>السعودية (م150):</a:t>
            </a:r>
            <a:r>
              <a:rPr lang="ar-SA" sz="4000" b="1" dirty="0">
                <a:solidFill>
                  <a:prstClr val="black"/>
                </a:solidFill>
              </a:rPr>
              <a:t/>
            </a:r>
            <a:br>
              <a:rPr lang="ar-SA" sz="4000" b="1" dirty="0">
                <a:solidFill>
                  <a:prstClr val="black"/>
                </a:solidFill>
              </a:rPr>
            </a:br>
            <a:r>
              <a:rPr lang="ar-SA" sz="4000" b="1" dirty="0">
                <a:solidFill>
                  <a:prstClr val="black"/>
                </a:solidFill>
              </a:rPr>
              <a:t>     فإذا آلت ملكية السفينة جزئياً أو كلياً إلى أجنبي لأي سبب من الأسباب فإنها تفقد الجنسية السعودية.</a:t>
            </a:r>
            <a:br>
              <a:rPr lang="ar-SA" sz="4000" b="1" dirty="0">
                <a:solidFill>
                  <a:prstClr val="black"/>
                </a:solidFill>
              </a:rPr>
            </a:br>
            <a:endParaRPr lang="ar-SA" sz="40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016564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3">
              <a:lumMod val="20000"/>
              <a:lumOff val="80000"/>
            </a:schemeClr>
          </a:solidFill>
        </p:spPr>
        <p:txBody>
          <a:bodyPr>
            <a:normAutofit/>
          </a:bodyPr>
          <a:lstStyle/>
          <a:p>
            <a:pPr algn="r"/>
            <a:r>
              <a:rPr lang="ar-SA" sz="4000" b="1" dirty="0">
                <a:solidFill>
                  <a:prstClr val="black"/>
                </a:solidFill>
              </a:rPr>
              <a:t>ج/ أن يتم تسجيل السفينة في أحد الموانئ السعودية:</a:t>
            </a:r>
            <a:br>
              <a:rPr lang="ar-SA" sz="4000" b="1" dirty="0">
                <a:solidFill>
                  <a:prstClr val="black"/>
                </a:solidFill>
              </a:rPr>
            </a:br>
            <a:r>
              <a:rPr lang="ar-SA" sz="4000" b="1" dirty="0">
                <a:solidFill>
                  <a:prstClr val="black"/>
                </a:solidFill>
              </a:rPr>
              <a:t>     وهذا ما نصت عليه المادة (166) من </a:t>
            </a:r>
            <a:r>
              <a:rPr lang="ar-SA" sz="4000" b="1" dirty="0">
                <a:solidFill>
                  <a:srgbClr val="FF0000"/>
                </a:solidFill>
              </a:rPr>
              <a:t>لائحة الموانئ والمرافئ </a:t>
            </a:r>
            <a:r>
              <a:rPr lang="ar-SA" sz="4000" b="1" dirty="0" smtClean="0">
                <a:solidFill>
                  <a:srgbClr val="FF0000"/>
                </a:solidFill>
              </a:rPr>
              <a:t>والمنائر السعودية </a:t>
            </a:r>
            <a:r>
              <a:rPr lang="ar-SA" sz="4000" b="1" dirty="0">
                <a:solidFill>
                  <a:prstClr val="black"/>
                </a:solidFill>
              </a:rPr>
              <a:t>لسنة </a:t>
            </a:r>
            <a:r>
              <a:rPr lang="ar-SA" sz="4000" b="1" dirty="0" smtClean="0">
                <a:solidFill>
                  <a:prstClr val="black"/>
                </a:solidFill>
              </a:rPr>
              <a:t>1394هـ.</a:t>
            </a:r>
            <a:r>
              <a:rPr lang="ar-SA" sz="4000" b="1" dirty="0" smtClean="0">
                <a:solidFill>
                  <a:prstClr val="black"/>
                </a:solidFill>
              </a:rPr>
              <a:t/>
            </a:r>
            <a:br>
              <a:rPr lang="ar-SA" sz="4000" b="1" dirty="0" smtClean="0">
                <a:solidFill>
                  <a:prstClr val="black"/>
                </a:solidFill>
              </a:rPr>
            </a:br>
            <a:r>
              <a:rPr lang="ar-SA" sz="6000" b="1" dirty="0">
                <a:solidFill>
                  <a:srgbClr val="FF0000"/>
                </a:solidFill>
              </a:rPr>
              <a:t>3/ اثبات جنسية السفينة:</a:t>
            </a:r>
            <a:r>
              <a:rPr lang="ar-SA" sz="4900" b="1" dirty="0">
                <a:solidFill>
                  <a:prstClr val="black"/>
                </a:solidFill>
              </a:rPr>
              <a:t/>
            </a:r>
            <a:br>
              <a:rPr lang="ar-SA" sz="4900" b="1" dirty="0">
                <a:solidFill>
                  <a:prstClr val="black"/>
                </a:solidFill>
              </a:rPr>
            </a:br>
            <a:r>
              <a:rPr lang="ar-SA" sz="4900" b="1" dirty="0">
                <a:solidFill>
                  <a:prstClr val="black"/>
                </a:solidFill>
              </a:rPr>
              <a:t>     </a:t>
            </a:r>
            <a:r>
              <a:rPr lang="ar-SA" sz="4000" b="1" dirty="0">
                <a:solidFill>
                  <a:prstClr val="black"/>
                </a:solidFill>
              </a:rPr>
              <a:t>يجب على كل سفينة أن ترفع علم الدولة التي تنتمي إليها , </a:t>
            </a:r>
            <a:r>
              <a:rPr lang="ar-SA" sz="4000" b="1" dirty="0">
                <a:solidFill>
                  <a:srgbClr val="FF0000"/>
                </a:solidFill>
              </a:rPr>
              <a:t>فإذا لم ترفع السفينة أي علم اعتبرت قرصاناً بحرياً  </a:t>
            </a:r>
            <a:r>
              <a:rPr lang="ar-SA" sz="4000" b="1" dirty="0">
                <a:solidFill>
                  <a:prstClr val="black"/>
                </a:solidFill>
              </a:rPr>
              <a:t>يجوز الاستيلاء عليها ومصادرتها من الدولة التي توجد هذه السفينة في مياهها الإقليمية.</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2380333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3">
              <a:lumMod val="20000"/>
              <a:lumOff val="80000"/>
            </a:schemeClr>
          </a:solidFill>
        </p:spPr>
        <p:txBody>
          <a:bodyPr>
            <a:normAutofit/>
          </a:bodyPr>
          <a:lstStyle/>
          <a:p>
            <a:pPr algn="r"/>
            <a:r>
              <a:rPr lang="ar-SA" sz="4000" b="1" dirty="0" smtClean="0"/>
              <a:t>      ويتم </a:t>
            </a:r>
            <a:r>
              <a:rPr lang="ar-SA" sz="4000" b="1" dirty="0" smtClean="0">
                <a:solidFill>
                  <a:srgbClr val="FF0000"/>
                </a:solidFill>
              </a:rPr>
              <a:t>إثبات جنسية السفينة من خلال العلم </a:t>
            </a:r>
            <a:r>
              <a:rPr lang="ar-SA" sz="4000" b="1" dirty="0" smtClean="0"/>
              <a:t>الذي ترفعه السفينة، وهو علم الدولة التي تم تسجيلها فيها.</a:t>
            </a:r>
            <a:br>
              <a:rPr lang="ar-SA" sz="4000" b="1" dirty="0" smtClean="0"/>
            </a:br>
            <a:r>
              <a:rPr lang="ar-SA" sz="4000" b="1" dirty="0" smtClean="0"/>
              <a:t>        فالعلم دليل شكلي على إثبات جنسية السفينة يجوز إثبات عكسه.</a:t>
            </a:r>
            <a:br>
              <a:rPr lang="ar-SA" sz="4000" b="1" dirty="0" smtClean="0"/>
            </a:br>
            <a:r>
              <a:rPr lang="ar-SA" sz="4000" b="1" dirty="0" smtClean="0"/>
              <a:t>      </a:t>
            </a:r>
            <a:r>
              <a:rPr lang="ar-SA" sz="4000" b="1" dirty="0" smtClean="0">
                <a:solidFill>
                  <a:prstClr val="black"/>
                </a:solidFill>
              </a:rPr>
              <a:t>ويعاقب </a:t>
            </a:r>
            <a:r>
              <a:rPr lang="ar-SA" sz="4000" b="1" dirty="0">
                <a:solidFill>
                  <a:prstClr val="black"/>
                </a:solidFill>
              </a:rPr>
              <a:t>بالحبس أو الغرامة التي لا تتجاوز 10 آلاف ريال أو ما يعادلها أو بإحدى العقوبتين </a:t>
            </a:r>
            <a:r>
              <a:rPr lang="ar-SA" sz="4000" b="1" dirty="0">
                <a:solidFill>
                  <a:srgbClr val="FF0000"/>
                </a:solidFill>
              </a:rPr>
              <a:t>كل من يرفع علم المملكة العربية السعودية على سفينة لا تحمل جنسية المملكة</a:t>
            </a:r>
            <a:r>
              <a:rPr lang="ar-SA" sz="4000" b="1" dirty="0">
                <a:solidFill>
                  <a:prstClr val="black"/>
                </a:solidFill>
              </a:rPr>
              <a:t>.</a:t>
            </a:r>
            <a:br>
              <a:rPr lang="ar-SA" sz="4000" b="1" dirty="0">
                <a:solidFill>
                  <a:prstClr val="black"/>
                </a:solidFill>
              </a:rPr>
            </a:br>
            <a:r>
              <a:rPr lang="ar-SA" sz="4000" b="1" dirty="0" smtClean="0">
                <a:solidFill>
                  <a:prstClr val="black"/>
                </a:solidFill>
              </a:rPr>
              <a:t>     وهذا </a:t>
            </a:r>
            <a:r>
              <a:rPr lang="ar-SA" sz="4000" b="1" dirty="0">
                <a:solidFill>
                  <a:prstClr val="black"/>
                </a:solidFill>
              </a:rPr>
              <a:t>ما نصت عليه المادة (375) من لائحة الموانئ والمرافئ والمنائر المذكورة.</a:t>
            </a:r>
            <a:endParaRPr lang="ar-SA" sz="4000" b="1"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3059306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3">
              <a:lumMod val="20000"/>
              <a:lumOff val="80000"/>
            </a:schemeClr>
          </a:solidFill>
        </p:spPr>
        <p:txBody>
          <a:bodyPr>
            <a:normAutofit/>
          </a:bodyPr>
          <a:lstStyle/>
          <a:p>
            <a:pPr algn="r"/>
            <a:r>
              <a:rPr lang="ar-SA" sz="4000" b="1" dirty="0" smtClean="0">
                <a:solidFill>
                  <a:srgbClr val="FF0000"/>
                </a:solidFill>
              </a:rPr>
              <a:t>                ثالثاً</a:t>
            </a:r>
            <a:r>
              <a:rPr lang="ar-SA" sz="4000" b="1" dirty="0">
                <a:solidFill>
                  <a:srgbClr val="FF0000"/>
                </a:solidFill>
              </a:rPr>
              <a:t>: آثار اكتساب </a:t>
            </a:r>
            <a:r>
              <a:rPr lang="ar-SA" sz="4000" b="1" dirty="0" smtClean="0">
                <a:solidFill>
                  <a:srgbClr val="FF0000"/>
                </a:solidFill>
              </a:rPr>
              <a:t>الجنسية:</a:t>
            </a:r>
            <a:br>
              <a:rPr lang="ar-SA" sz="4000" b="1" dirty="0" smtClean="0">
                <a:solidFill>
                  <a:srgbClr val="FF0000"/>
                </a:solidFill>
              </a:rPr>
            </a:br>
            <a:r>
              <a:rPr lang="ar-SA" sz="4000" b="1" dirty="0" smtClean="0">
                <a:solidFill>
                  <a:prstClr val="black"/>
                </a:solidFill>
              </a:rPr>
              <a:t>              (سياسية واقتصادية وقانونية</a:t>
            </a:r>
            <a:r>
              <a:rPr lang="ar-SA" sz="4000" b="1" dirty="0">
                <a:solidFill>
                  <a:prstClr val="black"/>
                </a:solidFill>
              </a:rPr>
              <a:t>)</a:t>
            </a:r>
            <a:r>
              <a:rPr lang="ar-SA" sz="4000" b="1" dirty="0" smtClean="0">
                <a:solidFill>
                  <a:prstClr val="black"/>
                </a:solidFill>
              </a:rPr>
              <a:t/>
            </a:r>
            <a:br>
              <a:rPr lang="ar-SA" sz="4000" b="1" dirty="0" smtClean="0">
                <a:solidFill>
                  <a:prstClr val="black"/>
                </a:solidFill>
              </a:rPr>
            </a:br>
            <a:r>
              <a:rPr lang="ar-SA" sz="4000" b="1" dirty="0">
                <a:solidFill>
                  <a:prstClr val="black"/>
                </a:solidFill>
              </a:rPr>
              <a:t> </a:t>
            </a:r>
            <a:r>
              <a:rPr lang="ar-SA" sz="4000" b="1" dirty="0">
                <a:solidFill>
                  <a:srgbClr val="FF0000"/>
                </a:solidFill>
              </a:rPr>
              <a:t>1/ الآثار السياسية: </a:t>
            </a:r>
            <a:r>
              <a:rPr lang="ar-SA" sz="4000" b="1" dirty="0" smtClean="0">
                <a:solidFill>
                  <a:prstClr val="black"/>
                </a:solidFill>
              </a:rPr>
              <a:t>تقوم </a:t>
            </a:r>
            <a:r>
              <a:rPr lang="ar-SA" sz="4000" b="1" dirty="0">
                <a:solidFill>
                  <a:prstClr val="black"/>
                </a:solidFill>
              </a:rPr>
              <a:t>الدولة التي تحمل السفينة جنسيتها بحماية سفنها في حالة السلم والحرب.</a:t>
            </a:r>
            <a:br>
              <a:rPr lang="ar-SA" sz="4000" b="1" dirty="0">
                <a:solidFill>
                  <a:prstClr val="black"/>
                </a:solidFill>
              </a:rPr>
            </a:br>
            <a:r>
              <a:rPr lang="ar-SA" sz="4000" b="1" dirty="0">
                <a:solidFill>
                  <a:prstClr val="black"/>
                </a:solidFill>
              </a:rPr>
              <a:t>        ويجب على هذه السفن إتباع تعليمات هذه الدولة وهي في عرض البحر</a:t>
            </a:r>
            <a:r>
              <a:rPr lang="ar-SA" sz="4000" b="1" dirty="0" smtClean="0">
                <a:solidFill>
                  <a:prstClr val="black"/>
                </a:solidFill>
              </a:rPr>
              <a:t>.</a:t>
            </a:r>
            <a:br>
              <a:rPr lang="ar-SA" sz="4000" b="1" dirty="0" smtClean="0">
                <a:solidFill>
                  <a:prstClr val="black"/>
                </a:solidFill>
              </a:rPr>
            </a:br>
            <a:r>
              <a:rPr lang="ar-SA" sz="4000" b="1" dirty="0">
                <a:solidFill>
                  <a:srgbClr val="FF0000"/>
                </a:solidFill>
              </a:rPr>
              <a:t>2/ الآثار </a:t>
            </a:r>
            <a:r>
              <a:rPr lang="ar-SA" sz="4000" b="1" dirty="0" smtClean="0">
                <a:solidFill>
                  <a:srgbClr val="FF0000"/>
                </a:solidFill>
              </a:rPr>
              <a:t>الاقتصادية:</a:t>
            </a:r>
            <a:r>
              <a:rPr lang="ar-SA" sz="4000" b="1" dirty="0" smtClean="0">
                <a:solidFill>
                  <a:prstClr val="black"/>
                </a:solidFill>
              </a:rPr>
              <a:t> تمنح </a:t>
            </a:r>
            <a:r>
              <a:rPr lang="ar-SA" sz="4000" b="1" dirty="0">
                <a:solidFill>
                  <a:prstClr val="black"/>
                </a:solidFill>
              </a:rPr>
              <a:t>الدولة بعض المزايا للسفن التي تحمل جنسيتها ومن ذلك </a:t>
            </a:r>
            <a:r>
              <a:rPr lang="ar-SA" sz="4000" b="1" dirty="0" smtClean="0">
                <a:solidFill>
                  <a:prstClr val="black"/>
                </a:solidFill>
              </a:rPr>
              <a:t>:</a:t>
            </a:r>
            <a:r>
              <a:rPr lang="ar-SA" sz="4000" b="1" dirty="0">
                <a:solidFill>
                  <a:prstClr val="black"/>
                </a:solidFill>
              </a:rPr>
              <a:t/>
            </a:r>
            <a:br>
              <a:rPr lang="ar-SA" sz="4000" b="1" dirty="0">
                <a:solidFill>
                  <a:prstClr val="black"/>
                </a:solidFill>
              </a:rPr>
            </a:br>
            <a:r>
              <a:rPr lang="ar-SA" sz="4000" b="1" dirty="0">
                <a:solidFill>
                  <a:prstClr val="black"/>
                </a:solidFill>
              </a:rPr>
              <a:t>* السماح بالملاحة الساحلية للسفن الوطنية فحسب.</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5342932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3">
              <a:lumMod val="20000"/>
              <a:lumOff val="80000"/>
            </a:schemeClr>
          </a:solidFill>
        </p:spPr>
        <p:txBody>
          <a:bodyPr>
            <a:normAutofit/>
          </a:bodyPr>
          <a:lstStyle/>
          <a:p>
            <a:pPr algn="r"/>
            <a:r>
              <a:rPr lang="ar-SA" sz="4000" b="1" dirty="0">
                <a:solidFill>
                  <a:srgbClr val="FF0000"/>
                </a:solidFill>
              </a:rPr>
              <a:t>3/ الآثار </a:t>
            </a:r>
            <a:r>
              <a:rPr lang="ar-SA" sz="4000" b="1" dirty="0" smtClean="0">
                <a:solidFill>
                  <a:srgbClr val="FF0000"/>
                </a:solidFill>
              </a:rPr>
              <a:t>القانونية:</a:t>
            </a:r>
            <a:r>
              <a:rPr lang="ar-SA" sz="4000" b="1" dirty="0" smtClean="0">
                <a:solidFill>
                  <a:prstClr val="black"/>
                </a:solidFill>
              </a:rPr>
              <a:t> إن </a:t>
            </a:r>
            <a:r>
              <a:rPr lang="ar-SA" sz="4000" b="1" dirty="0">
                <a:solidFill>
                  <a:prstClr val="black"/>
                </a:solidFill>
              </a:rPr>
              <a:t>تحديد جنسية السفينة ييسر أمر تحديد:</a:t>
            </a:r>
            <a:br>
              <a:rPr lang="ar-SA" sz="4000" b="1" dirty="0">
                <a:solidFill>
                  <a:prstClr val="black"/>
                </a:solidFill>
              </a:rPr>
            </a:br>
            <a:r>
              <a:rPr lang="ar-SA" sz="4000" b="1" dirty="0">
                <a:solidFill>
                  <a:prstClr val="black"/>
                </a:solidFill>
              </a:rPr>
              <a:t>*</a:t>
            </a:r>
            <a:r>
              <a:rPr lang="ar-SA" sz="4000" b="1" dirty="0">
                <a:solidFill>
                  <a:srgbClr val="FF0000"/>
                </a:solidFill>
              </a:rPr>
              <a:t> القانون الواجب </a:t>
            </a:r>
            <a:r>
              <a:rPr lang="ar-SA" sz="4000" b="1" dirty="0" smtClean="0">
                <a:solidFill>
                  <a:srgbClr val="FF0000"/>
                </a:solidFill>
              </a:rPr>
              <a:t>التطبيق.</a:t>
            </a:r>
            <a:r>
              <a:rPr lang="ar-SA" sz="4000" b="1" dirty="0">
                <a:solidFill>
                  <a:srgbClr val="FF0000"/>
                </a:solidFill>
              </a:rPr>
              <a:t/>
            </a:r>
            <a:br>
              <a:rPr lang="ar-SA" sz="4000" b="1" dirty="0">
                <a:solidFill>
                  <a:srgbClr val="FF0000"/>
                </a:solidFill>
              </a:rPr>
            </a:br>
            <a:r>
              <a:rPr lang="ar-SA" sz="4000" b="1" dirty="0">
                <a:solidFill>
                  <a:prstClr val="black"/>
                </a:solidFill>
              </a:rPr>
              <a:t>*</a:t>
            </a:r>
            <a:r>
              <a:rPr lang="ar-SA" sz="4000" b="1" dirty="0">
                <a:solidFill>
                  <a:srgbClr val="FF0000"/>
                </a:solidFill>
              </a:rPr>
              <a:t> والمحكمة المختصة </a:t>
            </a:r>
            <a:r>
              <a:rPr lang="ar-SA" sz="4000" b="1" dirty="0">
                <a:solidFill>
                  <a:prstClr val="black"/>
                </a:solidFill>
              </a:rPr>
              <a:t>بالنظر في المنازعات التي تقع على ظهر السفينة</a:t>
            </a:r>
            <a:r>
              <a:rPr lang="ar-SA" sz="4000" b="1" dirty="0" smtClean="0">
                <a:solidFill>
                  <a:prstClr val="black"/>
                </a:solidFill>
              </a:rPr>
              <a:t>.</a:t>
            </a:r>
            <a:br>
              <a:rPr lang="ar-SA" sz="4000" b="1" dirty="0" smtClean="0">
                <a:solidFill>
                  <a:prstClr val="black"/>
                </a:solidFill>
              </a:rPr>
            </a:br>
            <a:r>
              <a:rPr lang="ar-SA" sz="4000" b="1" dirty="0" smtClean="0">
                <a:solidFill>
                  <a:prstClr val="black"/>
                </a:solidFill>
              </a:rPr>
              <a:t>     بالنسبة </a:t>
            </a:r>
            <a:r>
              <a:rPr lang="ar-SA" sz="4000" b="1" dirty="0">
                <a:solidFill>
                  <a:prstClr val="black"/>
                </a:solidFill>
              </a:rPr>
              <a:t>للتصرفات القانونية مثل: </a:t>
            </a:r>
            <a:r>
              <a:rPr lang="ar-SA" sz="4000" b="1" dirty="0">
                <a:solidFill>
                  <a:srgbClr val="FF0000"/>
                </a:solidFill>
              </a:rPr>
              <a:t>عقود البيع  والهبة والزواج والإيجار </a:t>
            </a:r>
            <a:r>
              <a:rPr lang="ar-SA" sz="4000" b="1" dirty="0">
                <a:solidFill>
                  <a:prstClr val="black"/>
                </a:solidFill>
              </a:rPr>
              <a:t>وغيرها، فتخضع في الأصل لقانون دولة علم السفينة</a:t>
            </a:r>
            <a:r>
              <a:rPr lang="ar-SA" sz="4000" b="1" dirty="0">
                <a:solidFill>
                  <a:prstClr val="black"/>
                </a:solidFill>
              </a:rPr>
              <a:t>، </a:t>
            </a:r>
            <a:r>
              <a:rPr lang="ar-SA" sz="4000" b="1" dirty="0" smtClean="0">
                <a:solidFill>
                  <a:prstClr val="black"/>
                </a:solidFill>
              </a:rPr>
              <a:t>وإذا </a:t>
            </a:r>
            <a:r>
              <a:rPr lang="ar-SA" sz="4000" b="1" dirty="0">
                <a:solidFill>
                  <a:prstClr val="black"/>
                </a:solidFill>
              </a:rPr>
              <a:t>وقعت الجريمة في أعالي البحار يطبق قانون علم السفينة. </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4414709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3">
              <a:lumMod val="20000"/>
              <a:lumOff val="80000"/>
            </a:schemeClr>
          </a:solidFill>
        </p:spPr>
        <p:txBody>
          <a:bodyPr>
            <a:normAutofit fontScale="90000"/>
          </a:bodyPr>
          <a:lstStyle/>
          <a:p>
            <a:pPr algn="r"/>
            <a:r>
              <a:rPr lang="ar-SA" sz="4000" b="1" dirty="0" smtClean="0">
                <a:solidFill>
                  <a:prstClr val="black"/>
                </a:solidFill>
              </a:rPr>
              <a:t/>
            </a:r>
            <a:br>
              <a:rPr lang="ar-SA" sz="4000" b="1" dirty="0" smtClean="0">
                <a:solidFill>
                  <a:prstClr val="black"/>
                </a:solidFill>
              </a:rPr>
            </a:br>
            <a:r>
              <a:rPr lang="ar-SA" sz="4000" b="1" dirty="0">
                <a:solidFill>
                  <a:prstClr val="black"/>
                </a:solidFill>
              </a:rPr>
              <a:t> </a:t>
            </a:r>
            <a:r>
              <a:rPr lang="ar-SA" sz="4000" b="1" dirty="0" smtClean="0">
                <a:solidFill>
                  <a:prstClr val="black"/>
                </a:solidFill>
              </a:rPr>
              <a:t>    </a:t>
            </a:r>
            <a:r>
              <a:rPr lang="ar-SA" b="1" dirty="0" smtClean="0">
                <a:solidFill>
                  <a:prstClr val="black"/>
                </a:solidFill>
              </a:rPr>
              <a:t>وإذا </a:t>
            </a:r>
            <a:r>
              <a:rPr lang="ar-SA" b="1" dirty="0">
                <a:solidFill>
                  <a:prstClr val="black"/>
                </a:solidFill>
              </a:rPr>
              <a:t>كانت في المياه الإقليمية لدولة ما يطبق قانون هذه الدولة (هذا الوضع في بريطانيا ).</a:t>
            </a:r>
            <a:br>
              <a:rPr lang="ar-SA" b="1" dirty="0">
                <a:solidFill>
                  <a:prstClr val="black"/>
                </a:solidFill>
              </a:rPr>
            </a:br>
            <a:r>
              <a:rPr lang="ar-SA" b="1" dirty="0">
                <a:solidFill>
                  <a:prstClr val="black"/>
                </a:solidFill>
              </a:rPr>
              <a:t>       ويطبق قانون علم السفينة ما لم تطلب السفينة تطبيق قانون دولة العلم (هذا الوضع في فرنسا).</a:t>
            </a:r>
            <a:br>
              <a:rPr lang="ar-SA" b="1" dirty="0">
                <a:solidFill>
                  <a:prstClr val="black"/>
                </a:solidFill>
              </a:rPr>
            </a:br>
            <a:r>
              <a:rPr lang="ar-SA" b="1" dirty="0" smtClean="0">
                <a:solidFill>
                  <a:prstClr val="black"/>
                </a:solidFill>
              </a:rPr>
              <a:t>      أما </a:t>
            </a:r>
            <a:r>
              <a:rPr lang="ar-SA" b="1" dirty="0">
                <a:solidFill>
                  <a:prstClr val="black"/>
                </a:solidFill>
              </a:rPr>
              <a:t>الجرائم التي تقع على ظهر السفن الحربية، فيطبق عليها قانون دولة علم السفينة أيا كان مكان وقوع الجريمة</a:t>
            </a:r>
            <a:r>
              <a:rPr lang="ar-SA" b="1" dirty="0" smtClean="0">
                <a:solidFill>
                  <a:prstClr val="black"/>
                </a:solidFill>
              </a:rPr>
              <a:t>.</a:t>
            </a:r>
            <a:br>
              <a:rPr lang="ar-SA" b="1" dirty="0" smtClean="0">
                <a:solidFill>
                  <a:prstClr val="black"/>
                </a:solidFill>
              </a:rPr>
            </a:br>
            <a:r>
              <a:rPr lang="ar-SA" b="1" dirty="0" smtClean="0">
                <a:solidFill>
                  <a:prstClr val="black"/>
                </a:solidFill>
              </a:rPr>
              <a:t>       أما </a:t>
            </a:r>
            <a:r>
              <a:rPr lang="ar-SA" b="1" dirty="0">
                <a:solidFill>
                  <a:prstClr val="black"/>
                </a:solidFill>
              </a:rPr>
              <a:t>المملكة فتطبق قانونها الوطني </a:t>
            </a:r>
            <a:r>
              <a:rPr lang="ar-SA" b="1" dirty="0">
                <a:solidFill>
                  <a:srgbClr val="FF0000"/>
                </a:solidFill>
              </a:rPr>
              <a:t>في الجرائم الجمركية </a:t>
            </a:r>
            <a:r>
              <a:rPr lang="ar-SA" b="1" dirty="0">
                <a:solidFill>
                  <a:prstClr val="black"/>
                </a:solidFill>
              </a:rPr>
              <a:t>على السفن الأجنبية التي توجد في مياهها </a:t>
            </a:r>
            <a:r>
              <a:rPr lang="ar-SA" b="1" dirty="0" smtClean="0">
                <a:solidFill>
                  <a:prstClr val="black"/>
                </a:solidFill>
              </a:rPr>
              <a:t>الإقليمية, </a:t>
            </a:r>
            <a:r>
              <a:rPr lang="ar-SA" b="1" dirty="0" smtClean="0">
                <a:solidFill>
                  <a:prstClr val="black"/>
                </a:solidFill>
              </a:rPr>
              <a:t>ولم </a:t>
            </a:r>
            <a:r>
              <a:rPr lang="ar-SA" b="1" dirty="0">
                <a:solidFill>
                  <a:prstClr val="black"/>
                </a:solidFill>
              </a:rPr>
              <a:t>ينص على الجرائم الأخرى.</a:t>
            </a:r>
            <a:r>
              <a:rPr lang="ar-SA" sz="4000" b="1" dirty="0" smtClean="0">
                <a:solidFill>
                  <a:prstClr val="black"/>
                </a:solidFill>
              </a:rPr>
              <a:t/>
            </a:r>
            <a:br>
              <a:rPr lang="ar-SA" sz="4000" b="1" dirty="0" smtClean="0">
                <a:solidFill>
                  <a:prstClr val="black"/>
                </a:solidFill>
              </a:rPr>
            </a:b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5004766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1268759"/>
          </a:xfrm>
        </p:spPr>
        <p:style>
          <a:lnRef idx="1">
            <a:schemeClr val="accent3"/>
          </a:lnRef>
          <a:fillRef idx="2">
            <a:schemeClr val="accent3"/>
          </a:fillRef>
          <a:effectRef idx="1">
            <a:schemeClr val="accent3"/>
          </a:effectRef>
          <a:fontRef idx="minor">
            <a:schemeClr val="dk1"/>
          </a:fontRef>
        </p:style>
        <p:txBody>
          <a:bodyPr/>
          <a:lstStyle/>
          <a:p>
            <a:r>
              <a:rPr lang="ar-SA" sz="7200" b="1" dirty="0">
                <a:solidFill>
                  <a:prstClr val="black"/>
                </a:solidFill>
              </a:rPr>
              <a:t>تسجيل السفينة</a:t>
            </a:r>
            <a:endParaRPr lang="ar-SA" dirty="0"/>
          </a:p>
        </p:txBody>
      </p:sp>
      <p:sp>
        <p:nvSpPr>
          <p:cNvPr id="3" name="عنوان فرعي 2"/>
          <p:cNvSpPr>
            <a:spLocks noGrp="1"/>
          </p:cNvSpPr>
          <p:nvPr>
            <p:ph type="subTitle" idx="1"/>
          </p:nvPr>
        </p:nvSpPr>
        <p:spPr>
          <a:xfrm>
            <a:off x="107504" y="1340768"/>
            <a:ext cx="8928992" cy="5517232"/>
          </a:xfrm>
          <a:solidFill>
            <a:schemeClr val="bg2"/>
          </a:solidFill>
        </p:spPr>
        <p:txBody>
          <a:bodyPr>
            <a:normAutofit/>
          </a:bodyPr>
          <a:lstStyle/>
          <a:p>
            <a:pPr algn="r"/>
            <a:r>
              <a:rPr lang="ar-SA" sz="4000" b="1" dirty="0" smtClean="0">
                <a:solidFill>
                  <a:srgbClr val="FF0000"/>
                </a:solidFill>
                <a:ea typeface="+mj-ea"/>
                <a:cs typeface="Times New Roman"/>
              </a:rPr>
              <a:t>        </a:t>
            </a:r>
            <a:r>
              <a:rPr lang="ar-SA" sz="4000" b="1" dirty="0">
                <a:solidFill>
                  <a:srgbClr val="FF0000"/>
                </a:solidFill>
                <a:ea typeface="+mj-ea"/>
                <a:cs typeface="Times New Roman"/>
              </a:rPr>
              <a:t>أولاً: إجراءات تسجيل السفينة السعودية</a:t>
            </a:r>
            <a:r>
              <a:rPr lang="ar-SA" sz="4000" b="1" dirty="0">
                <a:solidFill>
                  <a:prstClr val="black"/>
                </a:solidFill>
                <a:ea typeface="+mj-ea"/>
                <a:cs typeface="Times New Roman"/>
              </a:rPr>
              <a:t/>
            </a:r>
            <a:br>
              <a:rPr lang="ar-SA" sz="4000" b="1" dirty="0">
                <a:solidFill>
                  <a:prstClr val="black"/>
                </a:solidFill>
                <a:ea typeface="+mj-ea"/>
                <a:cs typeface="Times New Roman"/>
              </a:rPr>
            </a:br>
            <a:r>
              <a:rPr lang="ar-SA" sz="4000" b="1" dirty="0">
                <a:solidFill>
                  <a:prstClr val="black"/>
                </a:solidFill>
                <a:ea typeface="+mj-ea"/>
                <a:cs typeface="Times New Roman"/>
              </a:rPr>
              <a:t>     المادة 154 من لائحة الموانئ والمرافئ والمنائر خصت </a:t>
            </a:r>
            <a:r>
              <a:rPr lang="ar-SA" sz="4000" b="1" dirty="0">
                <a:solidFill>
                  <a:srgbClr val="FF0000"/>
                </a:solidFill>
                <a:ea typeface="+mj-ea"/>
                <a:cs typeface="Times New Roman"/>
              </a:rPr>
              <a:t>قسم تسجيل السفن بمكتب التفتيش البحري</a:t>
            </a:r>
            <a:r>
              <a:rPr lang="ar-SA" sz="4000" b="1" dirty="0">
                <a:solidFill>
                  <a:prstClr val="black"/>
                </a:solidFill>
                <a:ea typeface="+mj-ea"/>
                <a:cs typeface="Times New Roman"/>
              </a:rPr>
              <a:t> بتسجيل السفن السعودية. </a:t>
            </a:r>
            <a:endParaRPr lang="ar-SA" sz="4000" b="1" dirty="0" smtClean="0">
              <a:solidFill>
                <a:prstClr val="black"/>
              </a:solidFill>
              <a:ea typeface="+mj-ea"/>
              <a:cs typeface="Times New Roman"/>
            </a:endParaRPr>
          </a:p>
          <a:p>
            <a:pPr algn="r"/>
            <a:r>
              <a:rPr lang="ar-SA" sz="4000" b="1" dirty="0" smtClean="0">
                <a:solidFill>
                  <a:prstClr val="black"/>
                </a:solidFill>
                <a:ea typeface="+mj-ea"/>
                <a:cs typeface="Times New Roman"/>
              </a:rPr>
              <a:t>      ووفقاً </a:t>
            </a:r>
            <a:r>
              <a:rPr lang="ar-SA" sz="4000" b="1" dirty="0">
                <a:solidFill>
                  <a:prstClr val="black"/>
                </a:solidFill>
                <a:ea typeface="+mj-ea"/>
                <a:cs typeface="Times New Roman"/>
              </a:rPr>
              <a:t>لنص المادة (166) فإن السفينة لا تعتبر سعودية الجنسية ما لم تكن </a:t>
            </a:r>
            <a:r>
              <a:rPr lang="ar-SA" sz="4000" b="1" dirty="0">
                <a:solidFill>
                  <a:srgbClr val="FF0000"/>
                </a:solidFill>
                <a:ea typeface="+mj-ea"/>
                <a:cs typeface="Times New Roman"/>
              </a:rPr>
              <a:t>مسجلة بإحدى موانئ المملكة</a:t>
            </a:r>
            <a:r>
              <a:rPr lang="ar-SA" sz="4000" b="1" dirty="0">
                <a:solidFill>
                  <a:prstClr val="black"/>
                </a:solidFill>
                <a:ea typeface="+mj-ea"/>
                <a:cs typeface="Times New Roman"/>
              </a:rPr>
              <a:t>, والميناءان المعتمدان هما: ميناء </a:t>
            </a:r>
            <a:r>
              <a:rPr lang="ar-SA" sz="4000" b="1" dirty="0">
                <a:solidFill>
                  <a:srgbClr val="FF0000"/>
                </a:solidFill>
                <a:ea typeface="+mj-ea"/>
                <a:cs typeface="Times New Roman"/>
              </a:rPr>
              <a:t>جدة والدمام</a:t>
            </a:r>
            <a:r>
              <a:rPr lang="ar-SA" sz="4000" b="1" dirty="0">
                <a:solidFill>
                  <a:prstClr val="black"/>
                </a:solidFill>
                <a:ea typeface="+mj-ea"/>
                <a:cs typeface="Times New Roman"/>
              </a:rPr>
              <a:t>.</a:t>
            </a:r>
            <a:endParaRPr lang="ar-SA" sz="4000" dirty="0"/>
          </a:p>
        </p:txBody>
      </p:sp>
    </p:spTree>
    <p:extLst>
      <p:ext uri="{BB962C8B-B14F-4D97-AF65-F5344CB8AC3E}">
        <p14:creationId xmlns:p14="http://schemas.microsoft.com/office/powerpoint/2010/main" val="37468605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bg2"/>
          </a:solidFill>
        </p:spPr>
        <p:txBody>
          <a:bodyPr>
            <a:normAutofit fontScale="90000"/>
          </a:bodyPr>
          <a:lstStyle/>
          <a:p>
            <a:pPr algn="r"/>
            <a:r>
              <a:rPr lang="ar-SA" b="1" dirty="0" smtClean="0">
                <a:solidFill>
                  <a:srgbClr val="FF0000"/>
                </a:solidFill>
              </a:rPr>
              <a:t/>
            </a:r>
            <a:br>
              <a:rPr lang="ar-SA" b="1" dirty="0" smtClean="0">
                <a:solidFill>
                  <a:srgbClr val="FF0000"/>
                </a:solidFill>
              </a:rPr>
            </a:br>
            <a:r>
              <a:rPr lang="ar-SA" b="1" dirty="0" smtClean="0">
                <a:solidFill>
                  <a:srgbClr val="FF0000"/>
                </a:solidFill>
              </a:rPr>
              <a:t>                 السفن </a:t>
            </a:r>
            <a:r>
              <a:rPr lang="ar-SA" b="1" dirty="0">
                <a:solidFill>
                  <a:srgbClr val="FF0000"/>
                </a:solidFill>
              </a:rPr>
              <a:t>المعفاة من التسجيل: </a:t>
            </a:r>
            <a:r>
              <a:rPr lang="ar-SA" b="1" dirty="0">
                <a:solidFill>
                  <a:prstClr val="black"/>
                </a:solidFill>
              </a:rPr>
              <a:t/>
            </a:r>
            <a:br>
              <a:rPr lang="ar-SA" b="1" dirty="0">
                <a:solidFill>
                  <a:prstClr val="black"/>
                </a:solidFill>
              </a:rPr>
            </a:br>
            <a:r>
              <a:rPr lang="ar-SA" b="1" dirty="0">
                <a:solidFill>
                  <a:prstClr val="black"/>
                </a:solidFill>
              </a:rPr>
              <a:t>      الأصل أن كل سفينة يجب عليها أن تسجل إذا كان أصحابها سعوديين في قسم تسجيل السفن بمكتب التفتيش البحري </a:t>
            </a:r>
            <a:r>
              <a:rPr lang="ar-SA" b="1" dirty="0" smtClean="0">
                <a:solidFill>
                  <a:prstClr val="black"/>
                </a:solidFill>
              </a:rPr>
              <a:t>بميناء </a:t>
            </a:r>
            <a:r>
              <a:rPr lang="ar-SA" b="1" dirty="0">
                <a:solidFill>
                  <a:prstClr val="black"/>
                </a:solidFill>
              </a:rPr>
              <a:t>جدة أو الدمام</a:t>
            </a:r>
            <a:r>
              <a:rPr lang="ar-SA" b="1" dirty="0" smtClean="0">
                <a:solidFill>
                  <a:prstClr val="black"/>
                </a:solidFill>
              </a:rPr>
              <a:t>.</a:t>
            </a:r>
            <a:br>
              <a:rPr lang="ar-SA" b="1" dirty="0" smtClean="0">
                <a:solidFill>
                  <a:prstClr val="black"/>
                </a:solidFill>
              </a:rPr>
            </a:br>
            <a:r>
              <a:rPr lang="ar-SA" b="1" dirty="0" smtClean="0">
                <a:solidFill>
                  <a:prstClr val="black"/>
                </a:solidFill>
              </a:rPr>
              <a:t>      والسفن </a:t>
            </a:r>
            <a:r>
              <a:rPr lang="ar-SA" b="1" dirty="0">
                <a:solidFill>
                  <a:prstClr val="black"/>
                </a:solidFill>
              </a:rPr>
              <a:t>المعفاة من التسجيل وفق </a:t>
            </a:r>
            <a:r>
              <a:rPr lang="ar-SA" b="1" dirty="0">
                <a:solidFill>
                  <a:srgbClr val="FF0000"/>
                </a:solidFill>
              </a:rPr>
              <a:t>لائحة الموانئ والمرافئ والمنائر</a:t>
            </a:r>
            <a:r>
              <a:rPr lang="ar-SA" b="1" dirty="0">
                <a:solidFill>
                  <a:prstClr val="black"/>
                </a:solidFill>
              </a:rPr>
              <a:t> هي:</a:t>
            </a:r>
            <a:br>
              <a:rPr lang="ar-SA" b="1" dirty="0">
                <a:solidFill>
                  <a:prstClr val="black"/>
                </a:solidFill>
              </a:rPr>
            </a:br>
            <a:r>
              <a:rPr lang="ar-SA" b="1" dirty="0">
                <a:solidFill>
                  <a:prstClr val="black"/>
                </a:solidFill>
              </a:rPr>
              <a:t>1/ السفن الحربية.</a:t>
            </a:r>
            <a:br>
              <a:rPr lang="ar-SA" b="1" dirty="0">
                <a:solidFill>
                  <a:prstClr val="black"/>
                </a:solidFill>
              </a:rPr>
            </a:br>
            <a:r>
              <a:rPr lang="ar-SA" b="1" dirty="0">
                <a:solidFill>
                  <a:prstClr val="black"/>
                </a:solidFill>
              </a:rPr>
              <a:t>2/ السفن التي تعمل داخل حدود الموانئ.</a:t>
            </a:r>
            <a:br>
              <a:rPr lang="ar-SA" b="1" dirty="0">
                <a:solidFill>
                  <a:prstClr val="black"/>
                </a:solidFill>
              </a:rPr>
            </a:br>
            <a:r>
              <a:rPr lang="ar-SA" b="1" dirty="0">
                <a:solidFill>
                  <a:prstClr val="black"/>
                </a:solidFill>
              </a:rPr>
              <a:t>3/ قوارب الصيد التي لا تزيد حمولتها عن 30 طن.</a:t>
            </a:r>
            <a:br>
              <a:rPr lang="ar-SA" b="1" dirty="0">
                <a:solidFill>
                  <a:prstClr val="black"/>
                </a:solidFill>
              </a:rPr>
            </a:br>
            <a:r>
              <a:rPr lang="ar-SA" b="1" dirty="0">
                <a:solidFill>
                  <a:prstClr val="black"/>
                </a:solidFill>
              </a:rPr>
              <a:t>4/ قوارب النزهة التي لا تزيد حمولتها الكلية عن 10 طن.</a:t>
            </a:r>
            <a:r>
              <a:rPr lang="ar-SA" sz="4000" b="1" dirty="0" smtClean="0">
                <a:solidFill>
                  <a:prstClr val="black"/>
                </a:solidFill>
              </a:rPr>
              <a:t/>
            </a:r>
            <a:br>
              <a:rPr lang="ar-SA" sz="4000" b="1" dirty="0" smtClean="0">
                <a:solidFill>
                  <a:prstClr val="black"/>
                </a:solidFill>
              </a:rPr>
            </a:b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2519929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bg2"/>
          </a:solidFill>
        </p:spPr>
        <p:txBody>
          <a:bodyPr>
            <a:normAutofit fontScale="90000"/>
          </a:bodyPr>
          <a:lstStyle/>
          <a:p>
            <a:pPr algn="r"/>
            <a:r>
              <a:rPr lang="ar-SA" sz="4000" b="1" dirty="0" smtClean="0">
                <a:solidFill>
                  <a:srgbClr val="FF0000"/>
                </a:solidFill>
              </a:rPr>
              <a:t>               السفن </a:t>
            </a:r>
            <a:r>
              <a:rPr lang="ar-SA" sz="4000" b="1" dirty="0">
                <a:solidFill>
                  <a:srgbClr val="FF0000"/>
                </a:solidFill>
              </a:rPr>
              <a:t>التي تخضع لنظام التسجيل : </a:t>
            </a:r>
            <a:r>
              <a:rPr lang="ar-SA" sz="4000" b="1" dirty="0">
                <a:solidFill>
                  <a:prstClr val="black"/>
                </a:solidFill>
              </a:rPr>
              <a:t/>
            </a:r>
            <a:br>
              <a:rPr lang="ar-SA" sz="4000" b="1" dirty="0">
                <a:solidFill>
                  <a:prstClr val="black"/>
                </a:solidFill>
              </a:rPr>
            </a:br>
            <a:r>
              <a:rPr lang="ar-SA" sz="4000" b="1" dirty="0">
                <a:solidFill>
                  <a:prstClr val="black"/>
                </a:solidFill>
              </a:rPr>
              <a:t>     </a:t>
            </a:r>
            <a:r>
              <a:rPr lang="ar-SA" sz="4000" b="1" dirty="0" smtClean="0">
                <a:solidFill>
                  <a:prstClr val="black"/>
                </a:solidFill>
              </a:rPr>
              <a:t> فيما </a:t>
            </a:r>
            <a:r>
              <a:rPr lang="ar-SA" sz="4000" b="1" dirty="0">
                <a:solidFill>
                  <a:prstClr val="black"/>
                </a:solidFill>
              </a:rPr>
              <a:t>عدا السابق بيانها, تخضع </a:t>
            </a:r>
            <a:r>
              <a:rPr lang="ar-SA" sz="4000" b="1" dirty="0">
                <a:solidFill>
                  <a:srgbClr val="FF0000"/>
                </a:solidFill>
              </a:rPr>
              <a:t>كل السفن الأخرى </a:t>
            </a:r>
            <a:r>
              <a:rPr lang="ar-SA" sz="4000" b="1" dirty="0">
                <a:solidFill>
                  <a:prstClr val="black"/>
                </a:solidFill>
              </a:rPr>
              <a:t>لنظام التسجيل، </a:t>
            </a:r>
            <a:r>
              <a:rPr lang="ar-SA" sz="4000" b="1" dirty="0">
                <a:solidFill>
                  <a:srgbClr val="FF0000"/>
                </a:solidFill>
              </a:rPr>
              <a:t>بناء على </a:t>
            </a:r>
            <a:r>
              <a:rPr lang="ar-SA" sz="4000" b="1" dirty="0" smtClean="0">
                <a:solidFill>
                  <a:srgbClr val="FF0000"/>
                </a:solidFill>
              </a:rPr>
              <a:t>طلبات </a:t>
            </a:r>
            <a:r>
              <a:rPr lang="ar-SA" sz="4000" b="1" dirty="0">
                <a:solidFill>
                  <a:srgbClr val="FF0000"/>
                </a:solidFill>
              </a:rPr>
              <a:t>من </a:t>
            </a:r>
            <a:r>
              <a:rPr lang="ar-SA" sz="4000" b="1" dirty="0" smtClean="0">
                <a:solidFill>
                  <a:srgbClr val="FF0000"/>
                </a:solidFill>
              </a:rPr>
              <a:t>أصاحبها </a:t>
            </a:r>
            <a:r>
              <a:rPr lang="ar-SA" sz="4000" b="1" dirty="0">
                <a:solidFill>
                  <a:prstClr val="black"/>
                </a:solidFill>
              </a:rPr>
              <a:t>ت</a:t>
            </a:r>
            <a:r>
              <a:rPr lang="ar-SA" sz="4000" b="1" dirty="0" smtClean="0">
                <a:solidFill>
                  <a:prstClr val="black"/>
                </a:solidFill>
              </a:rPr>
              <a:t>قدم </a:t>
            </a:r>
            <a:r>
              <a:rPr lang="ar-SA" sz="4000" b="1" dirty="0">
                <a:solidFill>
                  <a:prstClr val="black"/>
                </a:solidFill>
              </a:rPr>
              <a:t>لمكتب التفتيش البحري في ميناء جدة أو الدمام</a:t>
            </a:r>
            <a:r>
              <a:rPr lang="ar-SA" sz="4000" b="1" dirty="0" smtClean="0">
                <a:solidFill>
                  <a:prstClr val="black"/>
                </a:solidFill>
              </a:rPr>
              <a:t>.</a:t>
            </a:r>
            <a:br>
              <a:rPr lang="ar-SA" sz="4000" b="1" dirty="0" smtClean="0">
                <a:solidFill>
                  <a:prstClr val="black"/>
                </a:solidFill>
              </a:rPr>
            </a:br>
            <a:r>
              <a:rPr lang="ar-SA" sz="4000" b="1" dirty="0" smtClean="0">
                <a:solidFill>
                  <a:prstClr val="black"/>
                </a:solidFill>
              </a:rPr>
              <a:t>      ويجب </a:t>
            </a:r>
            <a:r>
              <a:rPr lang="ar-SA" sz="4000" b="1" dirty="0">
                <a:solidFill>
                  <a:prstClr val="black"/>
                </a:solidFill>
              </a:rPr>
              <a:t>أن يلتزم صاحب السفينة </a:t>
            </a:r>
            <a:r>
              <a:rPr lang="ar-SA" sz="4000" b="1" dirty="0">
                <a:solidFill>
                  <a:srgbClr val="FF0000"/>
                </a:solidFill>
              </a:rPr>
              <a:t>بشروط التسجيل </a:t>
            </a:r>
            <a:r>
              <a:rPr lang="ar-SA" sz="4000" b="1" dirty="0">
                <a:solidFill>
                  <a:prstClr val="black"/>
                </a:solidFill>
              </a:rPr>
              <a:t>المحددة في القانون وهي: </a:t>
            </a:r>
            <a:br>
              <a:rPr lang="ar-SA" sz="4000" b="1" dirty="0">
                <a:solidFill>
                  <a:prstClr val="black"/>
                </a:solidFill>
              </a:rPr>
            </a:br>
            <a:r>
              <a:rPr lang="ar-SA" sz="4000" b="1" dirty="0">
                <a:solidFill>
                  <a:srgbClr val="FF0000"/>
                </a:solidFill>
              </a:rPr>
              <a:t>*</a:t>
            </a:r>
            <a:r>
              <a:rPr lang="ar-SA" sz="4000" b="1" dirty="0">
                <a:solidFill>
                  <a:prstClr val="black"/>
                </a:solidFill>
              </a:rPr>
              <a:t> كتابة اسم السفينة على جانبيها من المقدمة.</a:t>
            </a:r>
            <a:br>
              <a:rPr lang="ar-SA" sz="4000" b="1" dirty="0">
                <a:solidFill>
                  <a:prstClr val="black"/>
                </a:solidFill>
              </a:rPr>
            </a:br>
            <a:r>
              <a:rPr lang="ar-SA" sz="4000" b="1" dirty="0">
                <a:solidFill>
                  <a:srgbClr val="FF0000"/>
                </a:solidFill>
              </a:rPr>
              <a:t>*</a:t>
            </a:r>
            <a:r>
              <a:rPr lang="ar-SA" sz="4000" b="1" dirty="0">
                <a:solidFill>
                  <a:prstClr val="black"/>
                </a:solidFill>
              </a:rPr>
              <a:t> كتابة ميناء التسجيل على المؤخرة.</a:t>
            </a:r>
            <a:br>
              <a:rPr lang="ar-SA" sz="4000" b="1" dirty="0">
                <a:solidFill>
                  <a:prstClr val="black"/>
                </a:solidFill>
              </a:rPr>
            </a:br>
            <a:r>
              <a:rPr lang="ar-SA" sz="4000" b="1" dirty="0">
                <a:solidFill>
                  <a:srgbClr val="FF0000"/>
                </a:solidFill>
              </a:rPr>
              <a:t>*</a:t>
            </a:r>
            <a:r>
              <a:rPr lang="ar-SA" sz="4000" b="1" dirty="0">
                <a:solidFill>
                  <a:prstClr val="black"/>
                </a:solidFill>
              </a:rPr>
              <a:t> تدوين رقمها الرسمي وحمولتها الصافية لدى مكتب التفتيش. </a:t>
            </a:r>
            <a:br>
              <a:rPr lang="ar-SA" sz="4000" b="1" dirty="0">
                <a:solidFill>
                  <a:prstClr val="black"/>
                </a:solidFill>
              </a:rPr>
            </a:br>
            <a:r>
              <a:rPr lang="ar-SA" sz="4000" b="1" dirty="0">
                <a:solidFill>
                  <a:srgbClr val="FF0000"/>
                </a:solidFill>
              </a:rPr>
              <a:t>*</a:t>
            </a:r>
            <a:r>
              <a:rPr lang="ar-SA" sz="4000" b="1" dirty="0">
                <a:solidFill>
                  <a:prstClr val="black"/>
                </a:solidFill>
              </a:rPr>
              <a:t> شهادة تسجيل السفينة صالحة لمدة 6 أشهر قابلة للتجديد لمدة سنتين كحد أقصى.</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619650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rmAutofit/>
          </a:bodyPr>
          <a:lstStyle/>
          <a:p>
            <a:pPr algn="r"/>
            <a:r>
              <a:rPr lang="ar-SA" b="1" dirty="0" smtClean="0">
                <a:solidFill>
                  <a:srgbClr val="FF0000"/>
                </a:solidFill>
                <a:ea typeface="+mn-ea"/>
                <a:cs typeface="Arial"/>
              </a:rPr>
              <a:t>              </a:t>
            </a:r>
            <a:r>
              <a:rPr lang="ar-SA" sz="5400" b="1" dirty="0" smtClean="0">
                <a:solidFill>
                  <a:srgbClr val="FF0000"/>
                </a:solidFill>
                <a:ea typeface="+mn-ea"/>
                <a:cs typeface="Arial"/>
              </a:rPr>
              <a:t>أولاً</a:t>
            </a:r>
            <a:r>
              <a:rPr lang="ar-SA" sz="5400" b="1" dirty="0">
                <a:solidFill>
                  <a:srgbClr val="FF0000"/>
                </a:solidFill>
                <a:ea typeface="+mn-ea"/>
                <a:cs typeface="Arial"/>
              </a:rPr>
              <a:t>: تعريف السفينة:</a:t>
            </a:r>
            <a:r>
              <a:rPr lang="ar-SA" sz="3600" b="1" dirty="0">
                <a:solidFill>
                  <a:prstClr val="black"/>
                </a:solidFill>
                <a:ea typeface="+mn-ea"/>
                <a:cs typeface="Arial"/>
              </a:rPr>
              <a:t/>
            </a:r>
            <a:br>
              <a:rPr lang="ar-SA" sz="3600" b="1" dirty="0">
                <a:solidFill>
                  <a:prstClr val="black"/>
                </a:solidFill>
                <a:ea typeface="+mn-ea"/>
                <a:cs typeface="Arial"/>
              </a:rPr>
            </a:br>
            <a:r>
              <a:rPr lang="ar-SA" sz="3600" b="1" dirty="0">
                <a:solidFill>
                  <a:prstClr val="black"/>
                </a:solidFill>
                <a:ea typeface="+mn-ea"/>
                <a:cs typeface="Arial"/>
              </a:rPr>
              <a:t>      لقد وردت تعريفات كثيرة للسفينة، بالرغم من أن التشريعات الوطنية لم تهتم بهذا الجانب، نذكر بعضها فيما يلي</a:t>
            </a:r>
            <a:r>
              <a:rPr lang="ar-SA" sz="3600" b="1" dirty="0" smtClean="0">
                <a:solidFill>
                  <a:prstClr val="black"/>
                </a:solidFill>
                <a:ea typeface="+mn-ea"/>
                <a:cs typeface="Arial"/>
              </a:rPr>
              <a:t>:</a:t>
            </a:r>
            <a:br>
              <a:rPr lang="ar-SA" sz="3600" b="1" dirty="0" smtClean="0">
                <a:solidFill>
                  <a:prstClr val="black"/>
                </a:solidFill>
                <a:ea typeface="+mn-ea"/>
                <a:cs typeface="Arial"/>
              </a:rPr>
            </a:br>
            <a:r>
              <a:rPr lang="ar-SA" sz="3600" b="1" dirty="0">
                <a:solidFill>
                  <a:srgbClr val="FF0000"/>
                </a:solidFill>
                <a:ea typeface="+mn-ea"/>
                <a:cs typeface="Arial"/>
              </a:rPr>
              <a:t>التعريف </a:t>
            </a:r>
            <a:r>
              <a:rPr lang="ar-SA" sz="3600" b="1" dirty="0" smtClean="0">
                <a:solidFill>
                  <a:srgbClr val="FF0000"/>
                </a:solidFill>
                <a:ea typeface="+mn-ea"/>
                <a:cs typeface="Arial"/>
              </a:rPr>
              <a:t>الأول:</a:t>
            </a:r>
            <a:r>
              <a:rPr lang="ar-SA" sz="3600" b="1" dirty="0" smtClean="0">
                <a:solidFill>
                  <a:prstClr val="black"/>
                </a:solidFill>
                <a:ea typeface="+mn-ea"/>
                <a:cs typeface="Arial"/>
              </a:rPr>
              <a:t> هو</a:t>
            </a:r>
            <a:r>
              <a:rPr lang="ar-SA" sz="3600" b="1" dirty="0">
                <a:solidFill>
                  <a:prstClr val="black"/>
                </a:solidFill>
                <a:ea typeface="+mn-ea"/>
                <a:cs typeface="Arial"/>
              </a:rPr>
              <a:t>: «كل منشأة تقوم أو تخصص للقيام بالملاحة البحرية على وجه الاعتياد</a:t>
            </a:r>
            <a:r>
              <a:rPr lang="ar-SA" sz="3600" b="1" dirty="0" smtClean="0">
                <a:solidFill>
                  <a:prstClr val="black"/>
                </a:solidFill>
                <a:ea typeface="+mn-ea"/>
                <a:cs typeface="Arial"/>
              </a:rPr>
              <a:t>».</a:t>
            </a:r>
            <a:br>
              <a:rPr lang="ar-SA" sz="3600" b="1" dirty="0" smtClean="0">
                <a:solidFill>
                  <a:prstClr val="black"/>
                </a:solidFill>
                <a:ea typeface="+mn-ea"/>
                <a:cs typeface="Arial"/>
              </a:rPr>
            </a:br>
            <a:r>
              <a:rPr lang="ar-SA" sz="3600" b="1" dirty="0">
                <a:solidFill>
                  <a:prstClr val="black"/>
                </a:solidFill>
                <a:ea typeface="+mn-ea"/>
                <a:cs typeface="Arial"/>
              </a:rPr>
              <a:t> </a:t>
            </a:r>
            <a:r>
              <a:rPr lang="ar-SA" sz="3600" b="1" dirty="0">
                <a:solidFill>
                  <a:srgbClr val="FF0000"/>
                </a:solidFill>
                <a:ea typeface="+mn-ea"/>
                <a:cs typeface="Arial"/>
              </a:rPr>
              <a:t>التعريف الثاني</a:t>
            </a:r>
            <a:r>
              <a:rPr lang="ar-SA" sz="3600" b="1" dirty="0" smtClean="0">
                <a:solidFill>
                  <a:srgbClr val="FF0000"/>
                </a:solidFill>
                <a:ea typeface="+mn-ea"/>
                <a:cs typeface="Arial"/>
              </a:rPr>
              <a:t>:</a:t>
            </a:r>
            <a:r>
              <a:rPr lang="ar-SA" sz="3600" b="1" dirty="0" smtClean="0">
                <a:solidFill>
                  <a:prstClr val="black"/>
                </a:solidFill>
                <a:ea typeface="+mn-ea"/>
                <a:cs typeface="Arial"/>
              </a:rPr>
              <a:t> هو «الوصف </a:t>
            </a:r>
            <a:r>
              <a:rPr lang="ar-SA" sz="3600" b="1" dirty="0">
                <a:solidFill>
                  <a:prstClr val="black"/>
                </a:solidFill>
                <a:ea typeface="+mn-ea"/>
                <a:cs typeface="Arial"/>
              </a:rPr>
              <a:t>الذي يسبغ على المنشأة العائمة لتكون سفينة (بحرية) يتوقف على الكشف عن نشاطها وفقاً للمكان الذي تقوم بالملاحة فيه فإذا كان هذا المكان هو البحر وتحقق تخصيصها للملاحة فيه صدق عليها هذا الوصف</a:t>
            </a:r>
            <a:r>
              <a:rPr lang="ar-SA" sz="3600" b="1" dirty="0" smtClean="0">
                <a:solidFill>
                  <a:prstClr val="black"/>
                </a:solidFill>
                <a:ea typeface="+mn-ea"/>
                <a:cs typeface="Arial"/>
              </a:rPr>
              <a:t>».</a:t>
            </a:r>
            <a:endParaRPr lang="ar-SA" sz="36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382376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0"/>
            <a:ext cx="8856984" cy="6858000"/>
          </a:xfrm>
          <a:solidFill>
            <a:schemeClr val="bg2"/>
          </a:solidFill>
        </p:spPr>
        <p:txBody>
          <a:bodyPr>
            <a:normAutofit/>
          </a:bodyPr>
          <a:lstStyle/>
          <a:p>
            <a:pPr algn="r"/>
            <a:r>
              <a:rPr lang="ar-SA" sz="4000" b="1" dirty="0" smtClean="0">
                <a:solidFill>
                  <a:srgbClr val="FF0000"/>
                </a:solidFill>
              </a:rPr>
              <a:t>                      فقد </a:t>
            </a:r>
            <a:r>
              <a:rPr lang="ar-SA" sz="4000" b="1" dirty="0">
                <a:solidFill>
                  <a:srgbClr val="FF0000"/>
                </a:solidFill>
              </a:rPr>
              <a:t>شهادة التسجيل:</a:t>
            </a:r>
            <a:r>
              <a:rPr lang="ar-SA" sz="4000" b="1" dirty="0">
                <a:solidFill>
                  <a:prstClr val="black"/>
                </a:solidFill>
              </a:rPr>
              <a:t/>
            </a:r>
            <a:br>
              <a:rPr lang="ar-SA" sz="4000" b="1" dirty="0">
                <a:solidFill>
                  <a:prstClr val="black"/>
                </a:solidFill>
              </a:rPr>
            </a:br>
            <a:r>
              <a:rPr lang="ar-SA" sz="4000" b="1" dirty="0">
                <a:solidFill>
                  <a:prstClr val="black"/>
                </a:solidFill>
              </a:rPr>
              <a:t>     إذا فقدت شهادة تسجيل السفينة أو هلكت يجوز </a:t>
            </a:r>
            <a:r>
              <a:rPr lang="ar-SA" sz="4000" b="1" dirty="0">
                <a:solidFill>
                  <a:srgbClr val="FF0000"/>
                </a:solidFill>
              </a:rPr>
              <a:t>لمكتب التفتيش البحري </a:t>
            </a:r>
            <a:r>
              <a:rPr lang="ar-SA" sz="4000" b="1" dirty="0">
                <a:solidFill>
                  <a:prstClr val="black"/>
                </a:solidFill>
              </a:rPr>
              <a:t>في ميناء تسجيلها إعطاء صاحب السفينة</a:t>
            </a:r>
            <a:r>
              <a:rPr lang="ar-SA" sz="4000" b="1" dirty="0">
                <a:solidFill>
                  <a:srgbClr val="FF0000"/>
                </a:solidFill>
              </a:rPr>
              <a:t> شهادة بدلاً منها خلال 10 أيام </a:t>
            </a:r>
            <a:r>
              <a:rPr lang="ar-SA" sz="4000" b="1" dirty="0">
                <a:solidFill>
                  <a:prstClr val="black"/>
                </a:solidFill>
              </a:rPr>
              <a:t>من تقديم الطلب، إذا كانت السفينة موجودة في المياه الإقليمية للمملكة.</a:t>
            </a:r>
            <a:br>
              <a:rPr lang="ar-SA" sz="4000" b="1" dirty="0">
                <a:solidFill>
                  <a:prstClr val="black"/>
                </a:solidFill>
              </a:rPr>
            </a:br>
            <a:r>
              <a:rPr lang="ar-SA" sz="4000" b="1" dirty="0" smtClean="0">
                <a:solidFill>
                  <a:prstClr val="black"/>
                </a:solidFill>
              </a:rPr>
              <a:t>      أما </a:t>
            </a:r>
            <a:r>
              <a:rPr lang="ar-SA" sz="4000" b="1" dirty="0">
                <a:solidFill>
                  <a:prstClr val="black"/>
                </a:solidFill>
              </a:rPr>
              <a:t>إذا كانت السفينة في الخارج، فيجوز للسفارة السعودية إعطاء شهادة تسجيل مؤقتة بشرط ألا تزيد مدتها عن 6 أشهر. </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8967074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bg2"/>
          </a:solidFill>
        </p:spPr>
        <p:txBody>
          <a:bodyPr>
            <a:normAutofit/>
          </a:bodyPr>
          <a:lstStyle/>
          <a:p>
            <a:pPr algn="r"/>
            <a:r>
              <a:rPr lang="ar-SA" sz="4000" b="1" dirty="0" smtClean="0">
                <a:solidFill>
                  <a:srgbClr val="FF0000"/>
                </a:solidFill>
              </a:rPr>
              <a:t>               الاعتراض </a:t>
            </a:r>
            <a:r>
              <a:rPr lang="ar-SA" sz="4000" b="1" dirty="0">
                <a:solidFill>
                  <a:srgbClr val="FF0000"/>
                </a:solidFill>
              </a:rPr>
              <a:t>على تسجيل السفينة: </a:t>
            </a:r>
            <a:r>
              <a:rPr lang="ar-SA" sz="4000" b="1" dirty="0">
                <a:solidFill>
                  <a:prstClr val="black"/>
                </a:solidFill>
              </a:rPr>
              <a:t/>
            </a:r>
            <a:br>
              <a:rPr lang="ar-SA" sz="4000" b="1" dirty="0">
                <a:solidFill>
                  <a:prstClr val="black"/>
                </a:solidFill>
              </a:rPr>
            </a:br>
            <a:r>
              <a:rPr lang="ar-SA" sz="4000" b="1" dirty="0">
                <a:solidFill>
                  <a:srgbClr val="FF0000"/>
                </a:solidFill>
              </a:rPr>
              <a:t>-</a:t>
            </a:r>
            <a:r>
              <a:rPr lang="ar-SA" sz="4000" b="1" dirty="0">
                <a:solidFill>
                  <a:prstClr val="black"/>
                </a:solidFill>
              </a:rPr>
              <a:t> يجوز لكل ذي مصلحة أن يعترض على تسجيل السفينة </a:t>
            </a:r>
            <a:r>
              <a:rPr lang="ar-SA" sz="4000" b="1" dirty="0">
                <a:solidFill>
                  <a:srgbClr val="FF0000"/>
                </a:solidFill>
              </a:rPr>
              <a:t>خلال 3 أشهر </a:t>
            </a:r>
            <a:r>
              <a:rPr lang="ar-SA" sz="4000" b="1" dirty="0">
                <a:solidFill>
                  <a:prstClr val="black"/>
                </a:solidFill>
              </a:rPr>
              <a:t>من تاريخ النشر في الصحف. </a:t>
            </a:r>
            <a:br>
              <a:rPr lang="ar-SA" sz="4000" b="1" dirty="0">
                <a:solidFill>
                  <a:prstClr val="black"/>
                </a:solidFill>
              </a:rPr>
            </a:br>
            <a:r>
              <a:rPr lang="ar-SA" sz="4000" b="1" dirty="0" smtClean="0">
                <a:solidFill>
                  <a:srgbClr val="FF0000"/>
                </a:solidFill>
              </a:rPr>
              <a:t>-</a:t>
            </a:r>
            <a:r>
              <a:rPr lang="ar-SA" sz="4000" b="1" dirty="0" smtClean="0">
                <a:solidFill>
                  <a:prstClr val="black"/>
                </a:solidFill>
              </a:rPr>
              <a:t> </a:t>
            </a:r>
            <a:r>
              <a:rPr lang="ar-SA" sz="4000" b="1" dirty="0">
                <a:solidFill>
                  <a:srgbClr val="FF0000"/>
                </a:solidFill>
              </a:rPr>
              <a:t>ويقدم </a:t>
            </a:r>
            <a:r>
              <a:rPr lang="ar-SA" sz="4000" b="1" dirty="0" smtClean="0">
                <a:solidFill>
                  <a:srgbClr val="FF0000"/>
                </a:solidFill>
              </a:rPr>
              <a:t>طلب الاعتراض لمكتب </a:t>
            </a:r>
            <a:r>
              <a:rPr lang="ar-SA" sz="4000" b="1" dirty="0">
                <a:solidFill>
                  <a:srgbClr val="FF0000"/>
                </a:solidFill>
              </a:rPr>
              <a:t>التفتيش البحري</a:t>
            </a:r>
            <a:r>
              <a:rPr lang="ar-SA" sz="4000" b="1" dirty="0" smtClean="0">
                <a:solidFill>
                  <a:prstClr val="black"/>
                </a:solidFill>
              </a:rPr>
              <a:t>.</a:t>
            </a:r>
            <a:br>
              <a:rPr lang="ar-SA" sz="4000" b="1" dirty="0" smtClean="0">
                <a:solidFill>
                  <a:prstClr val="black"/>
                </a:solidFill>
              </a:rPr>
            </a:br>
            <a:r>
              <a:rPr lang="ar-SA" sz="4000" b="1" dirty="0">
                <a:solidFill>
                  <a:srgbClr val="FF0000"/>
                </a:solidFill>
              </a:rPr>
              <a:t>-</a:t>
            </a:r>
            <a:r>
              <a:rPr lang="ar-SA" sz="4000" b="1" dirty="0">
                <a:solidFill>
                  <a:prstClr val="black"/>
                </a:solidFill>
              </a:rPr>
              <a:t> وعلى المعترض </a:t>
            </a:r>
            <a:r>
              <a:rPr lang="ar-SA" sz="4000" b="1" dirty="0">
                <a:solidFill>
                  <a:srgbClr val="FF0000"/>
                </a:solidFill>
              </a:rPr>
              <a:t>إقامة الدعوى بذلك أمام هيئة حسم المنازعات </a:t>
            </a:r>
            <a:r>
              <a:rPr lang="ar-SA" sz="4000" b="1" dirty="0">
                <a:solidFill>
                  <a:prstClr val="black"/>
                </a:solidFill>
              </a:rPr>
              <a:t>خلال </a:t>
            </a:r>
            <a:r>
              <a:rPr lang="ar-SA" sz="4000" b="1" dirty="0">
                <a:solidFill>
                  <a:srgbClr val="FF0000"/>
                </a:solidFill>
              </a:rPr>
              <a:t>أسبوعين</a:t>
            </a:r>
            <a:r>
              <a:rPr lang="ar-SA" sz="4000" b="1" dirty="0">
                <a:solidFill>
                  <a:prstClr val="black"/>
                </a:solidFill>
              </a:rPr>
              <a:t> من تاريخ تقديم الاعتراض إلى مكتب التفتيش البحري، </a:t>
            </a:r>
            <a:r>
              <a:rPr lang="ar-SA" sz="4000" b="1" dirty="0">
                <a:solidFill>
                  <a:srgbClr val="FF0000"/>
                </a:solidFill>
              </a:rPr>
              <a:t>وإلا اعتبر الاعتراض كان لم يكن</a:t>
            </a:r>
            <a:r>
              <a:rPr lang="ar-SA" sz="4000" b="1" dirty="0" smtClean="0">
                <a:solidFill>
                  <a:prstClr val="black"/>
                </a:solidFill>
              </a:rPr>
              <a:t>.</a:t>
            </a:r>
            <a:br>
              <a:rPr lang="ar-SA" sz="4000" b="1" dirty="0" smtClean="0">
                <a:solidFill>
                  <a:prstClr val="black"/>
                </a:solidFill>
              </a:rPr>
            </a:br>
            <a:r>
              <a:rPr lang="ar-SA" sz="4000" b="1" dirty="0">
                <a:solidFill>
                  <a:srgbClr val="FF0000"/>
                </a:solidFill>
              </a:rPr>
              <a:t>-</a:t>
            </a:r>
            <a:r>
              <a:rPr lang="ar-SA" sz="4000" b="1" dirty="0">
                <a:solidFill>
                  <a:prstClr val="black"/>
                </a:solidFill>
              </a:rPr>
              <a:t> وإذا </a:t>
            </a:r>
            <a:r>
              <a:rPr lang="ar-SA" sz="4000" b="1" dirty="0">
                <a:solidFill>
                  <a:srgbClr val="FF0000"/>
                </a:solidFill>
              </a:rPr>
              <a:t>مرت 3 أشهر دون اعتراض </a:t>
            </a:r>
            <a:r>
              <a:rPr lang="ar-SA" sz="4000" b="1" dirty="0">
                <a:solidFill>
                  <a:prstClr val="black"/>
                </a:solidFill>
              </a:rPr>
              <a:t>أو إذا رفضت هيئة المنازعات، يقوم مكتب التفتيش البحري بإصدار </a:t>
            </a:r>
            <a:r>
              <a:rPr lang="ar-SA" sz="4000" b="1" dirty="0">
                <a:solidFill>
                  <a:srgbClr val="FF0000"/>
                </a:solidFill>
              </a:rPr>
              <a:t>شهادة دائمة </a:t>
            </a:r>
            <a:r>
              <a:rPr lang="ar-SA" sz="4000" b="1" dirty="0">
                <a:solidFill>
                  <a:prstClr val="black"/>
                </a:solidFill>
              </a:rPr>
              <a:t>لتسجيل السفينة. </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616385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bg2"/>
          </a:solidFill>
        </p:spPr>
        <p:txBody>
          <a:bodyPr>
            <a:normAutofit/>
          </a:bodyPr>
          <a:lstStyle/>
          <a:p>
            <a:pPr algn="r"/>
            <a:r>
              <a:rPr lang="ar-SA" sz="4000" b="1" dirty="0" smtClean="0">
                <a:solidFill>
                  <a:srgbClr val="FF0000"/>
                </a:solidFill>
              </a:rPr>
              <a:t>                     نقل </a:t>
            </a:r>
            <a:r>
              <a:rPr lang="ar-SA" sz="4000" b="1" dirty="0">
                <a:solidFill>
                  <a:srgbClr val="FF0000"/>
                </a:solidFill>
              </a:rPr>
              <a:t>تسجيل السفينة: </a:t>
            </a:r>
            <a:r>
              <a:rPr lang="ar-SA" sz="4000" b="1" dirty="0">
                <a:solidFill>
                  <a:prstClr val="black"/>
                </a:solidFill>
              </a:rPr>
              <a:t/>
            </a:r>
            <a:br>
              <a:rPr lang="ar-SA" sz="4000" b="1" dirty="0">
                <a:solidFill>
                  <a:prstClr val="black"/>
                </a:solidFill>
              </a:rPr>
            </a:br>
            <a:r>
              <a:rPr lang="ar-SA" sz="4000" b="1" dirty="0">
                <a:solidFill>
                  <a:prstClr val="black"/>
                </a:solidFill>
              </a:rPr>
              <a:t>     وفقاً للنظام السعودي لمالك السفينة أن</a:t>
            </a:r>
            <a:r>
              <a:rPr lang="ar-SA" sz="4000" b="1" dirty="0">
                <a:solidFill>
                  <a:srgbClr val="FF0000"/>
                </a:solidFill>
              </a:rPr>
              <a:t> يقوم بنقل تسجيلها من ميناء لآخر </a:t>
            </a:r>
            <a:r>
              <a:rPr lang="ar-SA" sz="4000" b="1" dirty="0">
                <a:solidFill>
                  <a:prstClr val="black"/>
                </a:solidFill>
              </a:rPr>
              <a:t>في المملكة من الموانئ التي يجوز التسجيل فيها</a:t>
            </a:r>
            <a:r>
              <a:rPr lang="ar-SA" sz="4000" b="1" dirty="0" smtClean="0">
                <a:solidFill>
                  <a:prstClr val="black"/>
                </a:solidFill>
              </a:rPr>
              <a:t>.</a:t>
            </a:r>
            <a:br>
              <a:rPr lang="ar-SA" sz="4000" b="1" dirty="0" smtClean="0">
                <a:solidFill>
                  <a:prstClr val="black"/>
                </a:solidFill>
              </a:rPr>
            </a:br>
            <a:r>
              <a:rPr lang="ar-SA" sz="4000" b="1" dirty="0">
                <a:solidFill>
                  <a:srgbClr val="FF0000"/>
                </a:solidFill>
              </a:rPr>
              <a:t>الإبلاغ عن تعديل البيانات الواردة في شهادة التسجيل:</a:t>
            </a:r>
            <a:r>
              <a:rPr lang="ar-SA" sz="4000" b="1" dirty="0">
                <a:solidFill>
                  <a:prstClr val="black"/>
                </a:solidFill>
              </a:rPr>
              <a:t/>
            </a:r>
            <a:br>
              <a:rPr lang="ar-SA" sz="4000" b="1" dirty="0">
                <a:solidFill>
                  <a:prstClr val="black"/>
                </a:solidFill>
              </a:rPr>
            </a:br>
            <a:r>
              <a:rPr lang="ar-SA" sz="4000" b="1" dirty="0">
                <a:solidFill>
                  <a:prstClr val="black"/>
                </a:solidFill>
              </a:rPr>
              <a:t>      يجب على مالك السفينة إبلاغ مكتب التفتيش البحري بأي تعديل في بيانات السفينة </a:t>
            </a:r>
            <a:br>
              <a:rPr lang="ar-SA" sz="4000" b="1" dirty="0">
                <a:solidFill>
                  <a:prstClr val="black"/>
                </a:solidFill>
              </a:rPr>
            </a:br>
            <a:r>
              <a:rPr lang="ar-SA" sz="4000" b="1" dirty="0">
                <a:solidFill>
                  <a:srgbClr val="FF0000"/>
                </a:solidFill>
              </a:rPr>
              <a:t>خلال 30 يوماً من إجراء التعديل </a:t>
            </a:r>
            <a:r>
              <a:rPr lang="ar-SA" sz="4000" b="1" dirty="0">
                <a:solidFill>
                  <a:prstClr val="black"/>
                </a:solidFill>
              </a:rPr>
              <a:t>, ويتم تسجيل هذا التعديل في سجل السفن بالميناء.</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5576619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bg2"/>
          </a:solidFill>
        </p:spPr>
        <p:txBody>
          <a:bodyPr>
            <a:noAutofit/>
          </a:bodyPr>
          <a:lstStyle/>
          <a:p>
            <a:pPr algn="r"/>
            <a:r>
              <a:rPr lang="ar-SA" sz="3600" b="1" dirty="0" smtClean="0">
                <a:solidFill>
                  <a:srgbClr val="FF0000"/>
                </a:solidFill>
              </a:rPr>
              <a:t>                       شطب </a:t>
            </a:r>
            <a:r>
              <a:rPr lang="ar-SA" sz="3600" b="1" dirty="0">
                <a:solidFill>
                  <a:srgbClr val="FF0000"/>
                </a:solidFill>
              </a:rPr>
              <a:t>تسجيل السفينة:</a:t>
            </a:r>
            <a:r>
              <a:rPr lang="ar-SA" sz="3600" b="1" dirty="0">
                <a:solidFill>
                  <a:prstClr val="black"/>
                </a:solidFill>
              </a:rPr>
              <a:t/>
            </a:r>
            <a:br>
              <a:rPr lang="ar-SA" sz="3600" b="1" dirty="0">
                <a:solidFill>
                  <a:prstClr val="black"/>
                </a:solidFill>
              </a:rPr>
            </a:br>
            <a:r>
              <a:rPr lang="ar-SA" sz="3600" b="1" dirty="0">
                <a:solidFill>
                  <a:prstClr val="black"/>
                </a:solidFill>
              </a:rPr>
              <a:t>     وفق اللائحة يتم شطب السفينة في الحالات الآتية: </a:t>
            </a:r>
            <a:br>
              <a:rPr lang="ar-SA" sz="3600" b="1" dirty="0">
                <a:solidFill>
                  <a:prstClr val="black"/>
                </a:solidFill>
              </a:rPr>
            </a:br>
            <a:r>
              <a:rPr lang="ar-SA" sz="3600" b="1" dirty="0">
                <a:solidFill>
                  <a:srgbClr val="FF0000"/>
                </a:solidFill>
              </a:rPr>
              <a:t>1-</a:t>
            </a:r>
            <a:r>
              <a:rPr lang="ar-SA" sz="3600" b="1" dirty="0">
                <a:solidFill>
                  <a:prstClr val="black"/>
                </a:solidFill>
              </a:rPr>
              <a:t>	هلاك السفينة.</a:t>
            </a:r>
            <a:br>
              <a:rPr lang="ar-SA" sz="3600" b="1" dirty="0">
                <a:solidFill>
                  <a:prstClr val="black"/>
                </a:solidFill>
              </a:rPr>
            </a:br>
            <a:r>
              <a:rPr lang="ar-SA" sz="3600" b="1" dirty="0">
                <a:solidFill>
                  <a:srgbClr val="FF0000"/>
                </a:solidFill>
              </a:rPr>
              <a:t>2-</a:t>
            </a:r>
            <a:r>
              <a:rPr lang="ar-SA" sz="3600" b="1" dirty="0">
                <a:solidFill>
                  <a:prstClr val="black"/>
                </a:solidFill>
              </a:rPr>
              <a:t>	الاستيلاء على السفينة من قبل العدو.</a:t>
            </a:r>
            <a:br>
              <a:rPr lang="ar-SA" sz="3600" b="1" dirty="0">
                <a:solidFill>
                  <a:prstClr val="black"/>
                </a:solidFill>
              </a:rPr>
            </a:br>
            <a:r>
              <a:rPr lang="ar-SA" sz="3600" b="1" dirty="0">
                <a:solidFill>
                  <a:srgbClr val="FF0000"/>
                </a:solidFill>
              </a:rPr>
              <a:t>3-</a:t>
            </a:r>
            <a:r>
              <a:rPr lang="ar-SA" sz="3600" b="1" dirty="0">
                <a:solidFill>
                  <a:prstClr val="black"/>
                </a:solidFill>
              </a:rPr>
              <a:t>	إذا فقدت السفينة جنسية المالك.</a:t>
            </a:r>
            <a:br>
              <a:rPr lang="ar-SA" sz="3600" b="1" dirty="0">
                <a:solidFill>
                  <a:prstClr val="black"/>
                </a:solidFill>
              </a:rPr>
            </a:br>
            <a:r>
              <a:rPr lang="ar-SA" sz="3600" b="1" dirty="0">
                <a:solidFill>
                  <a:srgbClr val="FF0000"/>
                </a:solidFill>
              </a:rPr>
              <a:t>4-</a:t>
            </a:r>
            <a:r>
              <a:rPr lang="ar-SA" sz="3600" b="1" dirty="0">
                <a:solidFill>
                  <a:prstClr val="black"/>
                </a:solidFill>
              </a:rPr>
              <a:t>	صدور حكم قضائي بشطب السفينة</a:t>
            </a:r>
            <a:r>
              <a:rPr lang="ar-SA" sz="3600" b="1" dirty="0" smtClean="0">
                <a:solidFill>
                  <a:prstClr val="black"/>
                </a:solidFill>
              </a:rPr>
              <a:t>.</a:t>
            </a:r>
            <a:br>
              <a:rPr lang="ar-SA" sz="3600" b="1" dirty="0" smtClean="0">
                <a:solidFill>
                  <a:prstClr val="black"/>
                </a:solidFill>
              </a:rPr>
            </a:br>
            <a:r>
              <a:rPr lang="ar-SA" sz="3600" dirty="0">
                <a:solidFill>
                  <a:srgbClr val="FF0000"/>
                </a:solidFill>
              </a:rPr>
              <a:t> </a:t>
            </a:r>
            <a:r>
              <a:rPr lang="ar-SA" sz="3600" dirty="0" smtClean="0">
                <a:solidFill>
                  <a:srgbClr val="FF0000"/>
                </a:solidFill>
              </a:rPr>
              <a:t>                       </a:t>
            </a:r>
            <a:r>
              <a:rPr lang="ar-SA" sz="3600" b="1" dirty="0" smtClean="0">
                <a:solidFill>
                  <a:srgbClr val="FF0000"/>
                </a:solidFill>
              </a:rPr>
              <a:t>شهادة </a:t>
            </a:r>
            <a:r>
              <a:rPr lang="ar-SA" sz="3600" b="1" dirty="0">
                <a:solidFill>
                  <a:srgbClr val="FF0000"/>
                </a:solidFill>
              </a:rPr>
              <a:t>السلامة:</a:t>
            </a:r>
            <a:r>
              <a:rPr lang="ar-SA" sz="3600" b="1" dirty="0">
                <a:solidFill>
                  <a:prstClr val="black"/>
                </a:solidFill>
              </a:rPr>
              <a:t/>
            </a:r>
            <a:br>
              <a:rPr lang="ar-SA" sz="3600" b="1" dirty="0">
                <a:solidFill>
                  <a:prstClr val="black"/>
                </a:solidFill>
              </a:rPr>
            </a:br>
            <a:r>
              <a:rPr lang="ar-SA" sz="3600" b="1" dirty="0">
                <a:solidFill>
                  <a:prstClr val="black"/>
                </a:solidFill>
              </a:rPr>
              <a:t>       يجب أن تحصل السفينة فضلاً عما تقدم، على شهادة السلامة، وذلك </a:t>
            </a:r>
            <a:r>
              <a:rPr lang="ar-SA" sz="3600" b="1" dirty="0">
                <a:solidFill>
                  <a:srgbClr val="FF0000"/>
                </a:solidFill>
              </a:rPr>
              <a:t>في حالة نقل </a:t>
            </a:r>
            <a:r>
              <a:rPr lang="ar-SA" sz="3600" b="1" dirty="0" smtClean="0">
                <a:solidFill>
                  <a:srgbClr val="FF0000"/>
                </a:solidFill>
              </a:rPr>
              <a:t>الركاب.</a:t>
            </a:r>
            <a:r>
              <a:rPr lang="ar-SA" sz="3600" b="1" dirty="0">
                <a:solidFill>
                  <a:prstClr val="black"/>
                </a:solidFill>
              </a:rPr>
              <a:t/>
            </a:r>
            <a:br>
              <a:rPr lang="ar-SA" sz="3600" b="1" dirty="0">
                <a:solidFill>
                  <a:prstClr val="black"/>
                </a:solidFill>
              </a:rPr>
            </a:br>
            <a:r>
              <a:rPr lang="ar-SA" sz="3600" b="1" dirty="0">
                <a:solidFill>
                  <a:prstClr val="black"/>
                </a:solidFill>
              </a:rPr>
              <a:t>        ولعل ذلك يرجع إلى أن سفن الركاب يجب أن تزود بوسائل للراحة والمتعة والأكل والشرب </a:t>
            </a:r>
            <a:r>
              <a:rPr lang="ar-SA" sz="3600" b="1" dirty="0" smtClean="0">
                <a:solidFill>
                  <a:prstClr val="black"/>
                </a:solidFill>
              </a:rPr>
              <a:t>ووسائل السلامة لما </a:t>
            </a:r>
            <a:r>
              <a:rPr lang="ar-SA" sz="3600" b="1" dirty="0">
                <a:solidFill>
                  <a:prstClr val="black"/>
                </a:solidFill>
              </a:rPr>
              <a:t>للإنسان من أهمية. </a:t>
            </a:r>
            <a:endParaRPr lang="ar-SA" sz="36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9952074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bg2"/>
          </a:solidFill>
        </p:spPr>
        <p:txBody>
          <a:bodyPr/>
          <a:lstStyle/>
          <a:p>
            <a:pPr algn="r"/>
            <a:r>
              <a:rPr lang="ar-SA" sz="4000" b="1" dirty="0" smtClean="0">
                <a:solidFill>
                  <a:srgbClr val="FF0000"/>
                </a:solidFill>
              </a:rPr>
              <a:t>                            شهادة </a:t>
            </a:r>
            <a:r>
              <a:rPr lang="ar-SA" sz="4000" b="1" dirty="0">
                <a:solidFill>
                  <a:srgbClr val="FF0000"/>
                </a:solidFill>
              </a:rPr>
              <a:t>السفر:</a:t>
            </a:r>
            <a:r>
              <a:rPr lang="ar-SA" sz="4000" b="1" dirty="0">
                <a:solidFill>
                  <a:prstClr val="black"/>
                </a:solidFill>
              </a:rPr>
              <a:t/>
            </a:r>
            <a:br>
              <a:rPr lang="ar-SA" sz="4000" b="1" dirty="0">
                <a:solidFill>
                  <a:prstClr val="black"/>
                </a:solidFill>
              </a:rPr>
            </a:br>
            <a:r>
              <a:rPr lang="ar-SA" sz="4000" b="1" dirty="0">
                <a:solidFill>
                  <a:prstClr val="black"/>
                </a:solidFill>
              </a:rPr>
              <a:t>      إذا تبين لهيئة التفتيش والتسجيل أن السفينة </a:t>
            </a:r>
            <a:r>
              <a:rPr lang="ar-SA" sz="4000" b="1" dirty="0">
                <a:solidFill>
                  <a:srgbClr val="FF0000"/>
                </a:solidFill>
              </a:rPr>
              <a:t>لا تتوافر فيها شروط الصلاحية </a:t>
            </a:r>
            <a:r>
              <a:rPr lang="ar-SA" sz="4000" b="1" dirty="0">
                <a:solidFill>
                  <a:prstClr val="black"/>
                </a:solidFill>
              </a:rPr>
              <a:t>كلها أو بعضها كان لها أن تأمر </a:t>
            </a:r>
            <a:r>
              <a:rPr lang="ar-SA" sz="4000" b="1" dirty="0">
                <a:solidFill>
                  <a:srgbClr val="FF0000"/>
                </a:solidFill>
              </a:rPr>
              <a:t>بمنع السفينة من السفر </a:t>
            </a:r>
            <a:r>
              <a:rPr lang="ar-SA" sz="4000" b="1" dirty="0">
                <a:solidFill>
                  <a:prstClr val="black"/>
                </a:solidFill>
              </a:rPr>
              <a:t>وذلك برفض منحها الترخيص بالسفر.</a:t>
            </a:r>
            <a:br>
              <a:rPr lang="ar-SA" sz="4000" b="1" dirty="0">
                <a:solidFill>
                  <a:prstClr val="black"/>
                </a:solidFill>
              </a:rPr>
            </a:br>
            <a:r>
              <a:rPr lang="ar-SA" sz="4000" b="1" dirty="0" smtClean="0">
                <a:solidFill>
                  <a:prstClr val="black"/>
                </a:solidFill>
              </a:rPr>
              <a:t>      لكن </a:t>
            </a:r>
            <a:r>
              <a:rPr lang="ar-SA" sz="4000" b="1" dirty="0">
                <a:solidFill>
                  <a:prstClr val="black"/>
                </a:solidFill>
              </a:rPr>
              <a:t>إذا تبين لها توافر هذه الشروط كان عليها أن تعطيها شهادة </a:t>
            </a:r>
            <a:r>
              <a:rPr lang="ar-SA" sz="4000" b="1" dirty="0" smtClean="0">
                <a:solidFill>
                  <a:prstClr val="black"/>
                </a:solidFill>
              </a:rPr>
              <a:t>سفر، </a:t>
            </a:r>
            <a:r>
              <a:rPr lang="ar-SA" sz="4000" b="1" dirty="0">
                <a:solidFill>
                  <a:prstClr val="black"/>
                </a:solidFill>
              </a:rPr>
              <a:t>ولا يجوز للسفينة أن تبحر من الميناء قبل الحصول على هذه الشهادة.</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6299359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bg2"/>
          </a:solidFill>
        </p:spPr>
        <p:txBody>
          <a:bodyPr>
            <a:normAutofit fontScale="90000"/>
          </a:bodyPr>
          <a:lstStyle/>
          <a:p>
            <a:pPr algn="r"/>
            <a:r>
              <a:rPr lang="ar-SA" sz="4000" b="1" dirty="0" smtClean="0">
                <a:solidFill>
                  <a:srgbClr val="FF0000"/>
                </a:solidFill>
              </a:rPr>
              <a:t>                               دفتر </a:t>
            </a:r>
            <a:r>
              <a:rPr lang="ar-SA" sz="4000" b="1" dirty="0">
                <a:solidFill>
                  <a:srgbClr val="FF0000"/>
                </a:solidFill>
              </a:rPr>
              <a:t>اليومية:</a:t>
            </a:r>
            <a:r>
              <a:rPr lang="ar-SA" sz="4000" b="1" dirty="0">
                <a:solidFill>
                  <a:prstClr val="black"/>
                </a:solidFill>
              </a:rPr>
              <a:t/>
            </a:r>
            <a:br>
              <a:rPr lang="ar-SA" sz="4000" b="1" dirty="0">
                <a:solidFill>
                  <a:prstClr val="black"/>
                </a:solidFill>
              </a:rPr>
            </a:br>
            <a:r>
              <a:rPr lang="ar-SA" sz="4000" b="1" dirty="0">
                <a:solidFill>
                  <a:prstClr val="black"/>
                </a:solidFill>
              </a:rPr>
              <a:t>  </a:t>
            </a:r>
            <a:r>
              <a:rPr lang="ar-SA" sz="4000" b="1" dirty="0" smtClean="0">
                <a:solidFill>
                  <a:prstClr val="black"/>
                </a:solidFill>
              </a:rPr>
              <a:t>      يجب </a:t>
            </a:r>
            <a:r>
              <a:rPr lang="ar-SA" sz="4000" b="1" dirty="0">
                <a:solidFill>
                  <a:prstClr val="black"/>
                </a:solidFill>
              </a:rPr>
              <a:t>أن تتضمن أوراق السفينة دفتر اليومية الذي </a:t>
            </a:r>
            <a:r>
              <a:rPr lang="ar-SA" sz="4000" b="1" dirty="0">
                <a:solidFill>
                  <a:srgbClr val="FF0000"/>
                </a:solidFill>
              </a:rPr>
              <a:t>تقيد فيه خط سير السفينة </a:t>
            </a:r>
            <a:r>
              <a:rPr lang="ar-SA" sz="4000" b="1" dirty="0">
                <a:solidFill>
                  <a:prstClr val="black"/>
                </a:solidFill>
              </a:rPr>
              <a:t>وكل ما يقع فيها من حوادث.</a:t>
            </a:r>
            <a:br>
              <a:rPr lang="ar-SA" sz="4000" b="1" dirty="0">
                <a:solidFill>
                  <a:prstClr val="black"/>
                </a:solidFill>
              </a:rPr>
            </a:br>
            <a:r>
              <a:rPr lang="ar-SA" sz="4000" b="1" dirty="0" smtClean="0">
                <a:solidFill>
                  <a:prstClr val="black"/>
                </a:solidFill>
              </a:rPr>
              <a:t>       وهذا </a:t>
            </a:r>
            <a:r>
              <a:rPr lang="ar-SA" sz="4000" b="1" dirty="0">
                <a:solidFill>
                  <a:prstClr val="black"/>
                </a:solidFill>
              </a:rPr>
              <a:t>الدفتر يكون </a:t>
            </a:r>
            <a:r>
              <a:rPr lang="ar-SA" sz="4000" b="1" dirty="0">
                <a:solidFill>
                  <a:srgbClr val="FF0000"/>
                </a:solidFill>
              </a:rPr>
              <a:t>مرقم الصفحات ومؤشراً عليه </a:t>
            </a:r>
            <a:r>
              <a:rPr lang="ar-SA" sz="4000" b="1" dirty="0">
                <a:solidFill>
                  <a:prstClr val="black"/>
                </a:solidFill>
              </a:rPr>
              <a:t>من </a:t>
            </a:r>
            <a:r>
              <a:rPr lang="ar-SA" sz="4000" b="1" dirty="0">
                <a:solidFill>
                  <a:srgbClr val="FF0000"/>
                </a:solidFill>
              </a:rPr>
              <a:t>إدارة التفتيش </a:t>
            </a:r>
            <a:r>
              <a:rPr lang="ar-SA" sz="4000" b="1" dirty="0" smtClean="0">
                <a:solidFill>
                  <a:prstClr val="black"/>
                </a:solidFill>
              </a:rPr>
              <a:t>بالموانئ، ويبين </a:t>
            </a:r>
            <a:r>
              <a:rPr lang="ar-SA" sz="4000" b="1" dirty="0">
                <a:solidFill>
                  <a:prstClr val="black"/>
                </a:solidFill>
              </a:rPr>
              <a:t>فيه </a:t>
            </a:r>
            <a:r>
              <a:rPr lang="ar-SA" sz="4000" b="1" dirty="0">
                <a:solidFill>
                  <a:srgbClr val="FF0000"/>
                </a:solidFill>
              </a:rPr>
              <a:t>جميع ما يتعلق بالسفينة </a:t>
            </a:r>
            <a:r>
              <a:rPr lang="ar-SA" sz="4000" b="1" dirty="0">
                <a:solidFill>
                  <a:prstClr val="black"/>
                </a:solidFill>
              </a:rPr>
              <a:t>أو حمولتها وكافة الظروف والمخاطر التي تطرأ أثناء الرحلة البحرية.</a:t>
            </a:r>
            <a:br>
              <a:rPr lang="ar-SA" sz="4000" b="1" dirty="0">
                <a:solidFill>
                  <a:prstClr val="black"/>
                </a:solidFill>
              </a:rPr>
            </a:br>
            <a:r>
              <a:rPr lang="ar-SA" sz="4000" b="1" dirty="0" smtClean="0">
                <a:solidFill>
                  <a:prstClr val="black"/>
                </a:solidFill>
              </a:rPr>
              <a:t>                         </a:t>
            </a:r>
            <a:r>
              <a:rPr lang="ar-SA" sz="4000" b="1" dirty="0" smtClean="0">
                <a:solidFill>
                  <a:srgbClr val="FF0000"/>
                </a:solidFill>
              </a:rPr>
              <a:t>وثائق </a:t>
            </a:r>
            <a:r>
              <a:rPr lang="ar-SA" sz="4000" b="1" dirty="0">
                <a:solidFill>
                  <a:srgbClr val="FF0000"/>
                </a:solidFill>
              </a:rPr>
              <a:t>الابحار:</a:t>
            </a:r>
            <a:r>
              <a:rPr lang="ar-SA" sz="4000" b="1" dirty="0">
                <a:solidFill>
                  <a:prstClr val="black"/>
                </a:solidFill>
              </a:rPr>
              <a:t/>
            </a:r>
            <a:br>
              <a:rPr lang="ar-SA" sz="4000" b="1" dirty="0">
                <a:solidFill>
                  <a:prstClr val="black"/>
                </a:solidFill>
              </a:rPr>
            </a:br>
            <a:r>
              <a:rPr lang="ar-SA" sz="4000" b="1" dirty="0">
                <a:solidFill>
                  <a:prstClr val="black"/>
                </a:solidFill>
              </a:rPr>
              <a:t>        يجب على الربان </a:t>
            </a:r>
            <a:r>
              <a:rPr lang="ar-SA" sz="4000" b="1" dirty="0">
                <a:solidFill>
                  <a:srgbClr val="FF0000"/>
                </a:solidFill>
              </a:rPr>
              <a:t>قبل الابحار </a:t>
            </a:r>
            <a:r>
              <a:rPr lang="ar-SA" sz="4000" b="1" dirty="0">
                <a:solidFill>
                  <a:prstClr val="black"/>
                </a:solidFill>
              </a:rPr>
              <a:t>أن يحمل معه الوثائق التالية:</a:t>
            </a:r>
            <a:br>
              <a:rPr lang="ar-SA" sz="4000" b="1" dirty="0">
                <a:solidFill>
                  <a:prstClr val="black"/>
                </a:solidFill>
              </a:rPr>
            </a:br>
            <a:r>
              <a:rPr lang="ar-SA" sz="4000" b="1" dirty="0">
                <a:solidFill>
                  <a:srgbClr val="FF0000"/>
                </a:solidFill>
              </a:rPr>
              <a:t>*</a:t>
            </a:r>
            <a:r>
              <a:rPr lang="ar-SA" sz="4000" b="1" dirty="0">
                <a:solidFill>
                  <a:prstClr val="black"/>
                </a:solidFill>
              </a:rPr>
              <a:t> سند ملكية السفينة، أو صورة منه مصدق عليها. </a:t>
            </a:r>
            <a:br>
              <a:rPr lang="ar-SA" sz="4000" b="1" dirty="0">
                <a:solidFill>
                  <a:prstClr val="black"/>
                </a:solidFill>
              </a:rPr>
            </a:br>
            <a:r>
              <a:rPr lang="ar-SA" sz="4000" b="1" dirty="0">
                <a:solidFill>
                  <a:srgbClr val="FF0000"/>
                </a:solidFill>
              </a:rPr>
              <a:t>*</a:t>
            </a:r>
            <a:r>
              <a:rPr lang="ar-SA" sz="4000" b="1" dirty="0">
                <a:solidFill>
                  <a:prstClr val="black"/>
                </a:solidFill>
              </a:rPr>
              <a:t>سند جنسية السفينة (شهادة التسجيل).</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056319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bg2"/>
          </a:solidFill>
        </p:spPr>
        <p:txBody>
          <a:bodyPr>
            <a:noAutofit/>
          </a:bodyPr>
          <a:lstStyle/>
          <a:p>
            <a:pPr algn="r"/>
            <a:r>
              <a:rPr lang="ar-SA" sz="4000" b="1" dirty="0">
                <a:solidFill>
                  <a:srgbClr val="FF0000"/>
                </a:solidFill>
              </a:rPr>
              <a:t>*</a:t>
            </a:r>
            <a:r>
              <a:rPr lang="ar-SA" sz="4000" b="1" dirty="0">
                <a:solidFill>
                  <a:prstClr val="black"/>
                </a:solidFill>
              </a:rPr>
              <a:t> دفتر بأسماء ملاحي السفينة</a:t>
            </a:r>
            <a:br>
              <a:rPr lang="ar-SA" sz="4000" b="1" dirty="0">
                <a:solidFill>
                  <a:prstClr val="black"/>
                </a:solidFill>
              </a:rPr>
            </a:br>
            <a:r>
              <a:rPr lang="ar-SA" sz="4000" b="1" dirty="0">
                <a:solidFill>
                  <a:srgbClr val="FF0000"/>
                </a:solidFill>
              </a:rPr>
              <a:t>*</a:t>
            </a:r>
            <a:r>
              <a:rPr lang="ar-SA" sz="4000" b="1" dirty="0">
                <a:solidFill>
                  <a:prstClr val="black"/>
                </a:solidFill>
              </a:rPr>
              <a:t> سندات الشحن والإيجار</a:t>
            </a:r>
            <a:br>
              <a:rPr lang="ar-SA" sz="4000" b="1" dirty="0">
                <a:solidFill>
                  <a:prstClr val="black"/>
                </a:solidFill>
              </a:rPr>
            </a:br>
            <a:r>
              <a:rPr lang="ar-SA" sz="4000" b="1" dirty="0">
                <a:solidFill>
                  <a:srgbClr val="FF0000"/>
                </a:solidFill>
              </a:rPr>
              <a:t>*</a:t>
            </a:r>
            <a:r>
              <a:rPr lang="ar-SA" sz="4000" b="1" dirty="0">
                <a:solidFill>
                  <a:prstClr val="black"/>
                </a:solidFill>
              </a:rPr>
              <a:t> قائمة بيان البضائع</a:t>
            </a:r>
            <a:br>
              <a:rPr lang="ar-SA" sz="4000" b="1" dirty="0">
                <a:solidFill>
                  <a:prstClr val="black"/>
                </a:solidFill>
              </a:rPr>
            </a:br>
            <a:r>
              <a:rPr lang="ar-SA" sz="4000" b="1" dirty="0">
                <a:solidFill>
                  <a:srgbClr val="FF0000"/>
                </a:solidFill>
              </a:rPr>
              <a:t>*</a:t>
            </a:r>
            <a:r>
              <a:rPr lang="ar-SA" sz="4000" b="1" dirty="0">
                <a:solidFill>
                  <a:prstClr val="black"/>
                </a:solidFill>
              </a:rPr>
              <a:t> سندات دفع الجمارك</a:t>
            </a:r>
            <a:br>
              <a:rPr lang="ar-SA" sz="4000" b="1" dirty="0">
                <a:solidFill>
                  <a:prstClr val="black"/>
                </a:solidFill>
              </a:rPr>
            </a:br>
            <a:r>
              <a:rPr lang="ar-SA" sz="4000" b="1" dirty="0">
                <a:solidFill>
                  <a:srgbClr val="FF0000"/>
                </a:solidFill>
              </a:rPr>
              <a:t>*</a:t>
            </a:r>
            <a:r>
              <a:rPr lang="ar-SA" sz="4000" b="1" dirty="0">
                <a:solidFill>
                  <a:prstClr val="black"/>
                </a:solidFill>
              </a:rPr>
              <a:t> الجواز </a:t>
            </a:r>
            <a:r>
              <a:rPr lang="ar-SA" sz="4000" b="1" dirty="0" smtClean="0">
                <a:solidFill>
                  <a:prstClr val="black"/>
                </a:solidFill>
              </a:rPr>
              <a:t>البحري</a:t>
            </a:r>
            <a:br>
              <a:rPr lang="ar-SA" sz="4000" b="1" dirty="0" smtClean="0">
                <a:solidFill>
                  <a:prstClr val="black"/>
                </a:solidFill>
              </a:rPr>
            </a:br>
            <a:r>
              <a:rPr lang="ar-SA" sz="4000" b="1" dirty="0">
                <a:solidFill>
                  <a:srgbClr val="FF0000"/>
                </a:solidFill>
              </a:rPr>
              <a:t>*</a:t>
            </a:r>
            <a:r>
              <a:rPr lang="ar-SA" sz="4000" b="1" dirty="0">
                <a:solidFill>
                  <a:prstClr val="black"/>
                </a:solidFill>
              </a:rPr>
              <a:t> شهادة الصحة، أي التي تثبت الحالة </a:t>
            </a:r>
            <a:r>
              <a:rPr lang="ar-SA" sz="4000" b="1" dirty="0">
                <a:solidFill>
                  <a:srgbClr val="FF0000"/>
                </a:solidFill>
              </a:rPr>
              <a:t>الصحية للبلد </a:t>
            </a:r>
            <a:r>
              <a:rPr lang="ar-SA" sz="4000" b="1" dirty="0">
                <a:solidFill>
                  <a:prstClr val="black"/>
                </a:solidFill>
              </a:rPr>
              <a:t>القادمة منها السفينة، </a:t>
            </a:r>
            <a:r>
              <a:rPr lang="ar-SA" sz="4000" b="1" dirty="0">
                <a:solidFill>
                  <a:srgbClr val="FF0000"/>
                </a:solidFill>
              </a:rPr>
              <a:t>والحالة الصحية علي ظهر السفينة</a:t>
            </a:r>
            <a:r>
              <a:rPr lang="ar-SA" sz="4000" b="1" dirty="0">
                <a:solidFill>
                  <a:prstClr val="black"/>
                </a:solidFill>
              </a:rPr>
              <a:t>.</a:t>
            </a:r>
            <a:br>
              <a:rPr lang="ar-SA" sz="4000" b="1" dirty="0">
                <a:solidFill>
                  <a:prstClr val="black"/>
                </a:solidFill>
              </a:rPr>
            </a:br>
            <a:r>
              <a:rPr lang="ar-SA" sz="4000" b="1" dirty="0">
                <a:solidFill>
                  <a:srgbClr val="FF0000"/>
                </a:solidFill>
              </a:rPr>
              <a:t>*</a:t>
            </a:r>
            <a:r>
              <a:rPr lang="ar-SA" sz="4000" b="1" dirty="0">
                <a:solidFill>
                  <a:prstClr val="black"/>
                </a:solidFill>
              </a:rPr>
              <a:t> نسخة من القانون البحري لبلد العلم.</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0133651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bg2"/>
          </a:solidFill>
        </p:spPr>
        <p:txBody>
          <a:bodyPr>
            <a:normAutofit/>
          </a:bodyPr>
          <a:lstStyle/>
          <a:p>
            <a:pPr algn="r"/>
            <a:r>
              <a:rPr lang="ar-SA" sz="4000" b="1" dirty="0" smtClean="0">
                <a:solidFill>
                  <a:srgbClr val="FF0000"/>
                </a:solidFill>
              </a:rPr>
              <a:t>                   ثانياً</a:t>
            </a:r>
            <a:r>
              <a:rPr lang="ar-SA" sz="4000" b="1" dirty="0">
                <a:solidFill>
                  <a:srgbClr val="FF0000"/>
                </a:solidFill>
              </a:rPr>
              <a:t>: آثار تسجيل السفينة: </a:t>
            </a:r>
            <a:r>
              <a:rPr lang="ar-SA" sz="4000" b="1" dirty="0">
                <a:solidFill>
                  <a:prstClr val="black"/>
                </a:solidFill>
              </a:rPr>
              <a:t/>
            </a:r>
            <a:br>
              <a:rPr lang="ar-SA" sz="4000" b="1" dirty="0">
                <a:solidFill>
                  <a:prstClr val="black"/>
                </a:solidFill>
              </a:rPr>
            </a:br>
            <a:r>
              <a:rPr lang="ar-SA" sz="4000" b="1" dirty="0">
                <a:solidFill>
                  <a:prstClr val="black"/>
                </a:solidFill>
              </a:rPr>
              <a:t>     تتمثل أهم آثار تسجيل السفينة في الآتي:</a:t>
            </a:r>
            <a:br>
              <a:rPr lang="ar-SA" sz="4000" b="1" dirty="0">
                <a:solidFill>
                  <a:prstClr val="black"/>
                </a:solidFill>
              </a:rPr>
            </a:br>
            <a:r>
              <a:rPr lang="ar-SA" sz="4000" b="1" dirty="0">
                <a:solidFill>
                  <a:prstClr val="black"/>
                </a:solidFill>
              </a:rPr>
              <a:t>1/ إثبات جنسية السفينة .</a:t>
            </a:r>
            <a:br>
              <a:rPr lang="ar-SA" sz="4000" b="1" dirty="0">
                <a:solidFill>
                  <a:prstClr val="black"/>
                </a:solidFill>
              </a:rPr>
            </a:br>
            <a:r>
              <a:rPr lang="ar-SA" sz="4000" b="1" dirty="0">
                <a:solidFill>
                  <a:prstClr val="black"/>
                </a:solidFill>
              </a:rPr>
              <a:t>2/ هو قرينة على ملكية السفينة للشخص الذي قيدت باسمه.</a:t>
            </a:r>
            <a:br>
              <a:rPr lang="ar-SA" sz="4000" b="1" dirty="0">
                <a:solidFill>
                  <a:prstClr val="black"/>
                </a:solidFill>
              </a:rPr>
            </a:br>
            <a:r>
              <a:rPr lang="ar-SA" sz="4000" b="1" dirty="0">
                <a:solidFill>
                  <a:prstClr val="black"/>
                </a:solidFill>
              </a:rPr>
              <a:t>3/ وسيلة لإعلان التصرفات التي ترد على السفينة</a:t>
            </a:r>
            <a:r>
              <a:rPr lang="ar-SA" sz="4000" b="1" dirty="0" smtClean="0">
                <a:solidFill>
                  <a:prstClr val="black"/>
                </a:solidFill>
              </a:rPr>
              <a:t>.</a:t>
            </a:r>
            <a:br>
              <a:rPr lang="ar-SA" sz="4000" b="1" dirty="0" smtClean="0">
                <a:solidFill>
                  <a:prstClr val="black"/>
                </a:solidFill>
              </a:rPr>
            </a:br>
            <a:r>
              <a:rPr lang="ar-SA" sz="4000" b="1" dirty="0" smtClean="0">
                <a:solidFill>
                  <a:srgbClr val="FF0000"/>
                </a:solidFill>
              </a:rPr>
              <a:t>الآثار </a:t>
            </a:r>
            <a:r>
              <a:rPr lang="ar-SA" sz="4000" b="1" dirty="0">
                <a:solidFill>
                  <a:srgbClr val="FF0000"/>
                </a:solidFill>
              </a:rPr>
              <a:t>المترتبة على عدم تسجيل السفينة: </a:t>
            </a:r>
            <a:r>
              <a:rPr lang="ar-SA" sz="4000" b="1" dirty="0">
                <a:solidFill>
                  <a:prstClr val="black"/>
                </a:solidFill>
              </a:rPr>
              <a:t/>
            </a:r>
            <a:br>
              <a:rPr lang="ar-SA" sz="4000" b="1" dirty="0">
                <a:solidFill>
                  <a:prstClr val="black"/>
                </a:solidFill>
              </a:rPr>
            </a:br>
            <a:r>
              <a:rPr lang="ar-SA" sz="4000" b="1" dirty="0">
                <a:solidFill>
                  <a:prstClr val="black"/>
                </a:solidFill>
              </a:rPr>
              <a:t>        الملاحظ أن القانون لم يوضح الآثار المترتبة على عدم تسجيل السفينة </a:t>
            </a:r>
            <a:r>
              <a:rPr lang="ar-SA" sz="4000" b="1" dirty="0">
                <a:solidFill>
                  <a:srgbClr val="FF0000"/>
                </a:solidFill>
              </a:rPr>
              <a:t>وحدث خلاف بين الفقه </a:t>
            </a:r>
            <a:r>
              <a:rPr lang="ar-SA" sz="4000" b="1" dirty="0">
                <a:solidFill>
                  <a:prstClr val="black"/>
                </a:solidFill>
              </a:rPr>
              <a:t>في هذا الشأن:</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3683409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bg2"/>
          </a:solidFill>
        </p:spPr>
        <p:txBody>
          <a:bodyPr>
            <a:normAutofit/>
          </a:bodyPr>
          <a:lstStyle/>
          <a:p>
            <a:pPr algn="r"/>
            <a:r>
              <a:rPr lang="ar-SA" sz="4800" b="1" dirty="0">
                <a:solidFill>
                  <a:prstClr val="black"/>
                </a:solidFill>
              </a:rPr>
              <a:t>* </a:t>
            </a:r>
            <a:r>
              <a:rPr lang="ar-SA" sz="4800" b="1" dirty="0">
                <a:solidFill>
                  <a:srgbClr val="FF0000"/>
                </a:solidFill>
              </a:rPr>
              <a:t>الرأي الأول: </a:t>
            </a:r>
            <a:r>
              <a:rPr lang="ar-SA" sz="4800" b="1" dirty="0">
                <a:solidFill>
                  <a:prstClr val="black"/>
                </a:solidFill>
              </a:rPr>
              <a:t>يذهب إلى أن عدم تسجيل السفينة لا يؤثر في شيء، وهو إجراء إداري ليس له </a:t>
            </a:r>
            <a:r>
              <a:rPr lang="ar-SA" sz="4800" b="1" dirty="0" smtClean="0">
                <a:solidFill>
                  <a:prstClr val="black"/>
                </a:solidFill>
              </a:rPr>
              <a:t>أهمية </a:t>
            </a:r>
            <a:r>
              <a:rPr lang="ar-SA" sz="4800" b="1" dirty="0">
                <a:solidFill>
                  <a:prstClr val="black"/>
                </a:solidFill>
              </a:rPr>
              <a:t>في التعاملات على السفينة</a:t>
            </a:r>
            <a:r>
              <a:rPr lang="ar-SA" sz="4800" b="1" dirty="0" smtClean="0">
                <a:solidFill>
                  <a:prstClr val="black"/>
                </a:solidFill>
              </a:rPr>
              <a:t>.</a:t>
            </a:r>
            <a:br>
              <a:rPr lang="ar-SA" sz="4800" b="1" dirty="0" smtClean="0">
                <a:solidFill>
                  <a:prstClr val="black"/>
                </a:solidFill>
              </a:rPr>
            </a:br>
            <a:r>
              <a:rPr lang="ar-SA" sz="4800" b="1" dirty="0">
                <a:solidFill>
                  <a:prstClr val="black"/>
                </a:solidFill>
              </a:rPr>
              <a:t>* </a:t>
            </a:r>
            <a:r>
              <a:rPr lang="ar-SA" sz="4800" b="1" dirty="0">
                <a:solidFill>
                  <a:srgbClr val="FF0000"/>
                </a:solidFill>
              </a:rPr>
              <a:t>الرأي الثاني</a:t>
            </a:r>
            <a:r>
              <a:rPr lang="ar-SA" sz="4800" b="1" dirty="0">
                <a:solidFill>
                  <a:prstClr val="black"/>
                </a:solidFill>
              </a:rPr>
              <a:t>: ذهب </a:t>
            </a:r>
            <a:r>
              <a:rPr lang="ar-SA" sz="4800" b="1" dirty="0">
                <a:solidFill>
                  <a:srgbClr val="FF0000"/>
                </a:solidFill>
              </a:rPr>
              <a:t>غالبية الفقه والقضاء في فرنسا </a:t>
            </a:r>
            <a:r>
              <a:rPr lang="ar-SA" sz="4800" b="1" dirty="0">
                <a:solidFill>
                  <a:prstClr val="black"/>
                </a:solidFill>
              </a:rPr>
              <a:t>إلى أن التصرفات التي ترد على السفينة لا يمكن الاحتجاج بها في مواجهة الغير </a:t>
            </a:r>
            <a:r>
              <a:rPr lang="ar-SA" sz="4800" b="1" dirty="0">
                <a:solidFill>
                  <a:srgbClr val="FF0000"/>
                </a:solidFill>
              </a:rPr>
              <a:t>إلا بعد إعلان تسجيل السفينة</a:t>
            </a:r>
            <a:r>
              <a:rPr lang="ar-SA" sz="4800" b="1" dirty="0">
                <a:solidFill>
                  <a:prstClr val="black"/>
                </a:solidFill>
              </a:rPr>
              <a:t>. </a:t>
            </a:r>
            <a:endParaRPr lang="ar-SA" sz="48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19238744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856984" cy="6858000"/>
          </a:xfrm>
          <a:solidFill>
            <a:schemeClr val="bg2"/>
          </a:solidFill>
        </p:spPr>
        <p:txBody>
          <a:bodyPr/>
          <a:lstStyle/>
          <a:p>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576981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Autofit/>
          </a:bodyPr>
          <a:lstStyle/>
          <a:p>
            <a:pPr algn="r"/>
            <a:r>
              <a:rPr lang="ar-SA" sz="4000" b="1" dirty="0">
                <a:solidFill>
                  <a:srgbClr val="FF0000"/>
                </a:solidFill>
                <a:ea typeface="+mn-ea"/>
                <a:cs typeface="Arial"/>
              </a:rPr>
              <a:t>التعريف الثالث</a:t>
            </a:r>
            <a:r>
              <a:rPr lang="ar-SA" sz="4000" b="1" dirty="0" smtClean="0">
                <a:solidFill>
                  <a:srgbClr val="FF0000"/>
                </a:solidFill>
                <a:ea typeface="+mn-ea"/>
                <a:cs typeface="Arial"/>
              </a:rPr>
              <a:t>:</a:t>
            </a:r>
            <a:r>
              <a:rPr lang="ar-SA" sz="4000" b="1" dirty="0" smtClean="0">
                <a:solidFill>
                  <a:prstClr val="black"/>
                </a:solidFill>
                <a:ea typeface="+mn-ea"/>
                <a:cs typeface="Arial"/>
              </a:rPr>
              <a:t> «</a:t>
            </a:r>
            <a:r>
              <a:rPr lang="ar-SA" sz="4000" b="1" dirty="0">
                <a:solidFill>
                  <a:prstClr val="black"/>
                </a:solidFill>
                <a:ea typeface="+mn-ea"/>
                <a:cs typeface="Arial"/>
              </a:rPr>
              <a:t>كل منشأة تقوم بالملاحة البحرية أياً كان نوعها متى تحقق تخصيصها لهذه الملاحة</a:t>
            </a:r>
            <a:r>
              <a:rPr lang="ar-SA" sz="4000" b="1" dirty="0" smtClean="0">
                <a:solidFill>
                  <a:prstClr val="black"/>
                </a:solidFill>
                <a:ea typeface="+mn-ea"/>
                <a:cs typeface="Arial"/>
              </a:rPr>
              <a:t>».</a:t>
            </a:r>
            <a:br>
              <a:rPr lang="ar-SA" sz="4000" b="1" dirty="0" smtClean="0">
                <a:solidFill>
                  <a:prstClr val="black"/>
                </a:solidFill>
                <a:ea typeface="+mn-ea"/>
                <a:cs typeface="Arial"/>
              </a:rPr>
            </a:br>
            <a:r>
              <a:rPr lang="ar-SA" sz="4000" b="1" dirty="0" smtClean="0">
                <a:solidFill>
                  <a:prstClr val="black"/>
                </a:solidFill>
                <a:ea typeface="+mn-ea"/>
                <a:cs typeface="Arial"/>
              </a:rPr>
              <a:t>   </a:t>
            </a:r>
            <a:r>
              <a:rPr lang="ar-SA" sz="4000" b="1" dirty="0" smtClean="0">
                <a:solidFill>
                  <a:prstClr val="black"/>
                </a:solidFill>
              </a:rPr>
              <a:t>من </a:t>
            </a:r>
            <a:r>
              <a:rPr lang="ar-SA" sz="4000" b="1" dirty="0">
                <a:solidFill>
                  <a:prstClr val="black"/>
                </a:solidFill>
              </a:rPr>
              <a:t>التعريفات السابقة يمكن استنتاج التعريف </a:t>
            </a:r>
            <a:r>
              <a:rPr lang="ar-SA" sz="4000" b="1" dirty="0" smtClean="0">
                <a:solidFill>
                  <a:prstClr val="black"/>
                </a:solidFill>
              </a:rPr>
              <a:t>الآتي: السفينة </a:t>
            </a:r>
            <a:r>
              <a:rPr lang="ar-SA" sz="4000" b="1" dirty="0">
                <a:solidFill>
                  <a:srgbClr val="FF0000"/>
                </a:solidFill>
              </a:rPr>
              <a:t>هي منشأة عائمة تخصص للملاحة البحرية بصفة مستمرة وتخضع لنظام قانوني خاص بها</a:t>
            </a:r>
            <a:r>
              <a:rPr lang="ar-SA" sz="4000" b="1" dirty="0">
                <a:solidFill>
                  <a:prstClr val="black"/>
                </a:solidFill>
              </a:rPr>
              <a:t>. </a:t>
            </a:r>
            <a:r>
              <a:rPr lang="ar-SA" sz="4000" b="1" dirty="0" smtClean="0">
                <a:solidFill>
                  <a:prstClr val="black"/>
                </a:solidFill>
              </a:rPr>
              <a:t/>
            </a:r>
            <a:br>
              <a:rPr lang="ar-SA" sz="4000" b="1" dirty="0" smtClean="0">
                <a:solidFill>
                  <a:prstClr val="black"/>
                </a:solidFill>
              </a:rPr>
            </a:br>
            <a:r>
              <a:rPr lang="ar-SA" sz="4000" b="1" dirty="0" smtClean="0">
                <a:solidFill>
                  <a:prstClr val="black"/>
                </a:solidFill>
              </a:rPr>
              <a:t>    من </a:t>
            </a:r>
            <a:r>
              <a:rPr lang="ar-SA" sz="4000" b="1" dirty="0">
                <a:solidFill>
                  <a:prstClr val="black"/>
                </a:solidFill>
              </a:rPr>
              <a:t>التعريف أعلاه يمكن استخلاص العناصر الآتية:</a:t>
            </a:r>
            <a:br>
              <a:rPr lang="ar-SA" sz="4000" b="1" dirty="0">
                <a:solidFill>
                  <a:prstClr val="black"/>
                </a:solidFill>
              </a:rPr>
            </a:br>
            <a:r>
              <a:rPr lang="ar-SA" sz="4000" b="1" dirty="0">
                <a:solidFill>
                  <a:prstClr val="black"/>
                </a:solidFill>
              </a:rPr>
              <a:t>1/ </a:t>
            </a:r>
            <a:r>
              <a:rPr lang="ar-SA" sz="4000" b="1" dirty="0">
                <a:solidFill>
                  <a:srgbClr val="FF0000"/>
                </a:solidFill>
              </a:rPr>
              <a:t>السفينة هي منشأة عائمة تخصص للملاحة البحرية، </a:t>
            </a:r>
            <a:r>
              <a:rPr lang="ar-SA" sz="4000" b="1" dirty="0" smtClean="0">
                <a:solidFill>
                  <a:prstClr val="black"/>
                </a:solidFill>
              </a:rPr>
              <a:t>وبالتالي </a:t>
            </a:r>
            <a:r>
              <a:rPr lang="ar-SA" sz="4000" b="1" dirty="0">
                <a:solidFill>
                  <a:prstClr val="black"/>
                </a:solidFill>
              </a:rPr>
              <a:t>يخرج عن معنى السفينة ما يلي:  </a:t>
            </a:r>
            <a:br>
              <a:rPr lang="ar-SA" sz="4000" b="1" dirty="0">
                <a:solidFill>
                  <a:prstClr val="black"/>
                </a:solidFill>
              </a:rPr>
            </a:br>
            <a:r>
              <a:rPr lang="ar-SA" sz="4000" b="1" dirty="0">
                <a:solidFill>
                  <a:prstClr val="black"/>
                </a:solidFill>
              </a:rPr>
              <a:t>* مراكب الملاحة النهرية الداخلية.</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2911584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6858000"/>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r"/>
            <a:r>
              <a:rPr lang="ar-SA" dirty="0" smtClean="0"/>
              <a:t/>
            </a:r>
            <a:br>
              <a:rPr lang="ar-SA" dirty="0" smtClean="0"/>
            </a:br>
            <a:r>
              <a:rPr lang="ar-SA" dirty="0" smtClean="0"/>
              <a:t>                         </a:t>
            </a:r>
            <a:r>
              <a:rPr lang="ar-SA" sz="5300" b="1" dirty="0" smtClean="0"/>
              <a:t>أسئلة </a:t>
            </a:r>
            <a:r>
              <a:rPr lang="ar-SA" sz="5300" b="1" dirty="0"/>
              <a:t>للمراجعة</a:t>
            </a:r>
            <a:r>
              <a:rPr lang="ar-SA" b="1" dirty="0"/>
              <a:t/>
            </a:r>
            <a:br>
              <a:rPr lang="ar-SA" b="1" dirty="0"/>
            </a:br>
            <a:r>
              <a:rPr lang="ar-SA" b="1" dirty="0" smtClean="0"/>
              <a:t> 1/ النظام </a:t>
            </a:r>
            <a:r>
              <a:rPr lang="ar-SA" b="1" dirty="0"/>
              <a:t>البحري ينطبق على الملاحة البحرية </a:t>
            </a:r>
            <a:r>
              <a:rPr lang="ar-SA" b="1" dirty="0" smtClean="0"/>
              <a:t/>
            </a:r>
            <a:br>
              <a:rPr lang="ar-SA" b="1" dirty="0" smtClean="0"/>
            </a:br>
            <a:r>
              <a:rPr lang="ar-SA" b="1" dirty="0"/>
              <a:t> </a:t>
            </a:r>
            <a:r>
              <a:rPr lang="ar-SA" b="1" dirty="0" smtClean="0"/>
              <a:t> الداخلية.</a:t>
            </a:r>
            <a:br>
              <a:rPr lang="ar-SA" b="1" dirty="0" smtClean="0"/>
            </a:br>
            <a:r>
              <a:rPr lang="ar-SA" b="1" dirty="0" smtClean="0"/>
              <a:t>  </a:t>
            </a:r>
            <a:r>
              <a:rPr lang="ar-SA" b="1" dirty="0" smtClean="0">
                <a:solidFill>
                  <a:srgbClr val="FF0000"/>
                </a:solidFill>
              </a:rPr>
              <a:t>* صح      * خطأ</a:t>
            </a:r>
            <a:r>
              <a:rPr lang="ar-SA" b="1" dirty="0"/>
              <a:t/>
            </a:r>
            <a:br>
              <a:rPr lang="ar-SA" b="1" dirty="0"/>
            </a:br>
            <a:r>
              <a:rPr lang="ar-SA" b="1" dirty="0" smtClean="0"/>
              <a:t> 2/ </a:t>
            </a:r>
            <a:r>
              <a:rPr lang="ar-SA" b="1" dirty="0"/>
              <a:t>سفينة قامت بالنزهة تخضع </a:t>
            </a:r>
            <a:r>
              <a:rPr lang="ar-SA" b="1" dirty="0" smtClean="0"/>
              <a:t>للنظام </a:t>
            </a:r>
            <a:r>
              <a:rPr lang="ar-SA" b="1" dirty="0"/>
              <a:t>البحري </a:t>
            </a:r>
            <a:r>
              <a:rPr lang="ar-SA" b="1" dirty="0" smtClean="0"/>
              <a:t>وليس</a:t>
            </a:r>
            <a:br>
              <a:rPr lang="ar-SA" b="1" dirty="0" smtClean="0"/>
            </a:br>
            <a:r>
              <a:rPr lang="ar-SA" b="1" dirty="0"/>
              <a:t> </a:t>
            </a:r>
            <a:r>
              <a:rPr lang="ar-SA" b="1" dirty="0" smtClean="0"/>
              <a:t> </a:t>
            </a:r>
            <a:r>
              <a:rPr lang="ar-SA" b="1" dirty="0"/>
              <a:t>التجاري أو </a:t>
            </a:r>
            <a:r>
              <a:rPr lang="ar-SA" b="1" dirty="0" smtClean="0"/>
              <a:t>المدني.</a:t>
            </a:r>
            <a:br>
              <a:rPr lang="ar-SA" b="1" dirty="0" smtClean="0"/>
            </a:br>
            <a:r>
              <a:rPr lang="ar-SA" b="1" dirty="0" smtClean="0"/>
              <a:t>  </a:t>
            </a:r>
            <a:r>
              <a:rPr lang="ar-SA" b="1" dirty="0" smtClean="0">
                <a:solidFill>
                  <a:srgbClr val="FF0000"/>
                </a:solidFill>
              </a:rPr>
              <a:t>* </a:t>
            </a:r>
            <a:r>
              <a:rPr lang="ar-SA" b="1" dirty="0">
                <a:solidFill>
                  <a:srgbClr val="FF0000"/>
                </a:solidFill>
              </a:rPr>
              <a:t>صح </a:t>
            </a:r>
            <a:r>
              <a:rPr lang="ar-SA" b="1" dirty="0" smtClean="0">
                <a:solidFill>
                  <a:srgbClr val="FF0000"/>
                </a:solidFill>
              </a:rPr>
              <a:t>   * خطأ</a:t>
            </a:r>
            <a:br>
              <a:rPr lang="ar-SA" b="1" dirty="0" smtClean="0">
                <a:solidFill>
                  <a:srgbClr val="FF0000"/>
                </a:solidFill>
              </a:rPr>
            </a:br>
            <a:r>
              <a:rPr lang="ar-SA" b="1" dirty="0" smtClean="0">
                <a:solidFill>
                  <a:srgbClr val="FF0000"/>
                </a:solidFill>
              </a:rPr>
              <a:t> </a:t>
            </a:r>
            <a:r>
              <a:rPr lang="ar-SA" b="1" dirty="0" smtClean="0"/>
              <a:t>3</a:t>
            </a:r>
            <a:r>
              <a:rPr lang="ar-SA" b="1" dirty="0"/>
              <a:t>/ لقد عرفت موانئ البحر الأبيض المتوسط أحكام </a:t>
            </a:r>
            <a:r>
              <a:rPr lang="ar-SA" b="1" dirty="0" smtClean="0"/>
              <a:t/>
            </a:r>
            <a:br>
              <a:rPr lang="ar-SA" b="1" dirty="0" smtClean="0"/>
            </a:br>
            <a:r>
              <a:rPr lang="ar-SA" b="1" dirty="0"/>
              <a:t> </a:t>
            </a:r>
            <a:r>
              <a:rPr lang="ar-SA" b="1" dirty="0" smtClean="0"/>
              <a:t> بحرية </a:t>
            </a:r>
            <a:r>
              <a:rPr lang="ar-SA" b="1" dirty="0"/>
              <a:t>مهمة سميت ب</a:t>
            </a:r>
            <a:r>
              <a:rPr lang="ar-SA" b="1" dirty="0" smtClean="0"/>
              <a:t>:</a:t>
            </a:r>
            <a:br>
              <a:rPr lang="ar-SA" b="1" dirty="0" smtClean="0"/>
            </a:br>
            <a:r>
              <a:rPr lang="ar-SA" b="1" dirty="0" smtClean="0"/>
              <a:t> </a:t>
            </a:r>
            <a:r>
              <a:rPr lang="ar-SA" b="1" dirty="0" smtClean="0">
                <a:solidFill>
                  <a:srgbClr val="FF0000"/>
                </a:solidFill>
              </a:rPr>
              <a:t>*قواعد </a:t>
            </a:r>
            <a:r>
              <a:rPr lang="ar-SA" b="1" dirty="0" err="1" smtClean="0">
                <a:solidFill>
                  <a:srgbClr val="FF0000"/>
                </a:solidFill>
              </a:rPr>
              <a:t>أوليرون</a:t>
            </a:r>
            <a:r>
              <a:rPr lang="ar-SA" b="1" dirty="0" smtClean="0">
                <a:solidFill>
                  <a:srgbClr val="FF0000"/>
                </a:solidFill>
              </a:rPr>
              <a:t>  *قنصلية البحر  *مرشد البحر   </a:t>
            </a:r>
            <a:br>
              <a:rPr lang="ar-SA" b="1" dirty="0" smtClean="0">
                <a:solidFill>
                  <a:srgbClr val="FF0000"/>
                </a:solidFill>
              </a:rPr>
            </a:br>
            <a:r>
              <a:rPr lang="ar-SA" b="1" dirty="0">
                <a:solidFill>
                  <a:srgbClr val="FF0000"/>
                </a:solidFill>
              </a:rPr>
              <a:t> </a:t>
            </a:r>
            <a:r>
              <a:rPr lang="ar-SA" b="1" dirty="0" smtClean="0">
                <a:solidFill>
                  <a:srgbClr val="FF0000"/>
                </a:solidFill>
              </a:rPr>
              <a:t>*النظام البحري</a:t>
            </a:r>
            <a:r>
              <a:rPr lang="ar-SA" dirty="0"/>
              <a:t/>
            </a:r>
            <a:br>
              <a:rPr lang="ar-SA" dirty="0"/>
            </a:b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36845771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6858000"/>
          </a:xfrm>
        </p:spPr>
        <p:style>
          <a:lnRef idx="1">
            <a:schemeClr val="accent3"/>
          </a:lnRef>
          <a:fillRef idx="2">
            <a:schemeClr val="accent3"/>
          </a:fillRef>
          <a:effectRef idx="1">
            <a:schemeClr val="accent3"/>
          </a:effectRef>
          <a:fontRef idx="minor">
            <a:schemeClr val="dk1"/>
          </a:fontRef>
        </p:style>
        <p:txBody>
          <a:bodyPr/>
          <a:lstStyle/>
          <a:p>
            <a:pPr algn="r"/>
            <a:r>
              <a:rPr lang="ar-SA" dirty="0" smtClean="0"/>
              <a:t/>
            </a:r>
            <a:br>
              <a:rPr lang="ar-SA" dirty="0" smtClean="0"/>
            </a:br>
            <a:r>
              <a:rPr lang="ar-SA" dirty="0" smtClean="0"/>
              <a:t>   </a:t>
            </a:r>
            <a:r>
              <a:rPr lang="ar-SA" sz="4800" b="1" dirty="0" smtClean="0"/>
              <a:t>4/ </a:t>
            </a:r>
            <a:r>
              <a:rPr lang="ar-SA" sz="4800" b="1" dirty="0"/>
              <a:t>ما هو القانون الواجب التطبيق على </a:t>
            </a:r>
            <a:r>
              <a:rPr lang="ar-SA" sz="4800" b="1" dirty="0" smtClean="0"/>
              <a:t/>
            </a:r>
            <a:br>
              <a:rPr lang="ar-SA" sz="4800" b="1" dirty="0" smtClean="0"/>
            </a:br>
            <a:r>
              <a:rPr lang="ar-SA" sz="4800" b="1" dirty="0"/>
              <a:t> </a:t>
            </a:r>
            <a:r>
              <a:rPr lang="ar-SA" sz="4800" b="1" dirty="0" smtClean="0"/>
              <a:t>    الملاحة </a:t>
            </a:r>
            <a:r>
              <a:rPr lang="ar-SA" sz="4800" b="1" dirty="0"/>
              <a:t>البحرية</a:t>
            </a:r>
            <a:r>
              <a:rPr lang="ar-SA" sz="4800" b="1" dirty="0" smtClean="0"/>
              <a:t>؟</a:t>
            </a:r>
            <a:br>
              <a:rPr lang="ar-SA" sz="4800" b="1" dirty="0" smtClean="0"/>
            </a:br>
            <a:r>
              <a:rPr lang="ar-SA" sz="4800" b="1" dirty="0" smtClean="0"/>
              <a:t>  </a:t>
            </a:r>
            <a:r>
              <a:rPr lang="ar-SA" sz="4800" b="1" dirty="0" smtClean="0">
                <a:solidFill>
                  <a:srgbClr val="FF0000"/>
                </a:solidFill>
              </a:rPr>
              <a:t>* التجاري   * الإداري   * البحري   * العام</a:t>
            </a:r>
            <a:br>
              <a:rPr lang="ar-SA" sz="4800" b="1" dirty="0" smtClean="0">
                <a:solidFill>
                  <a:srgbClr val="FF0000"/>
                </a:solidFill>
              </a:rPr>
            </a:br>
            <a:r>
              <a:rPr lang="ar-SA" sz="4800" b="1" dirty="0" smtClean="0">
                <a:solidFill>
                  <a:srgbClr val="FF0000"/>
                </a:solidFill>
              </a:rPr>
              <a:t>  </a:t>
            </a:r>
            <a:r>
              <a:rPr lang="ar-SA" sz="4800" b="1" dirty="0" smtClean="0"/>
              <a:t>5</a:t>
            </a:r>
            <a:r>
              <a:rPr lang="ar-SA" sz="4800" b="1" dirty="0"/>
              <a:t>/ من المصادر التفسيرية للقانون </a:t>
            </a:r>
            <a:r>
              <a:rPr lang="ar-SA" sz="4800" b="1" dirty="0" smtClean="0"/>
              <a:t>البحري:</a:t>
            </a:r>
            <a:br>
              <a:rPr lang="ar-SA" sz="4800" b="1" dirty="0" smtClean="0"/>
            </a:br>
            <a:r>
              <a:rPr lang="ar-SA" sz="4800" b="1" dirty="0" smtClean="0"/>
              <a:t>  </a:t>
            </a:r>
            <a:r>
              <a:rPr lang="ar-SA" sz="4800" b="1" dirty="0" smtClean="0">
                <a:solidFill>
                  <a:srgbClr val="FF0000"/>
                </a:solidFill>
              </a:rPr>
              <a:t>* التشريع الفرعي  * التشريع الدستوري  </a:t>
            </a:r>
            <a:br>
              <a:rPr lang="ar-SA" sz="4800" b="1" dirty="0" smtClean="0">
                <a:solidFill>
                  <a:srgbClr val="FF0000"/>
                </a:solidFill>
              </a:rPr>
            </a:br>
            <a:r>
              <a:rPr lang="ar-SA" sz="4800" b="1" dirty="0" smtClean="0">
                <a:solidFill>
                  <a:srgbClr val="FF0000"/>
                </a:solidFill>
              </a:rPr>
              <a:t>  * التشريع العادي  * الاجتهاد القضائي</a:t>
            </a:r>
            <a:r>
              <a:rPr lang="ar-SA" dirty="0" smtClean="0">
                <a:solidFill>
                  <a:srgbClr val="FF0000"/>
                </a:solidFill>
              </a:rPr>
              <a:t/>
            </a:r>
            <a:br>
              <a:rPr lang="ar-SA" dirty="0" smtClean="0">
                <a:solidFill>
                  <a:srgbClr val="FF0000"/>
                </a:solidFill>
              </a:rPr>
            </a:br>
            <a:endParaRPr lang="ar-SA" dirty="0">
              <a:solidFill>
                <a:srgbClr val="FF0000"/>
              </a:solidFill>
            </a:endParaRPr>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109306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rmAutofit/>
          </a:bodyPr>
          <a:lstStyle/>
          <a:p>
            <a:pPr algn="r"/>
            <a:r>
              <a:rPr lang="ar-SA" b="1" dirty="0">
                <a:solidFill>
                  <a:prstClr val="black"/>
                </a:solidFill>
                <a:ea typeface="+mn-ea"/>
                <a:cs typeface="Arial"/>
              </a:rPr>
              <a:t>* المنشآت التي تعمل في الموانئ والأرصفة.</a:t>
            </a:r>
            <a:br>
              <a:rPr lang="ar-SA" b="1" dirty="0">
                <a:solidFill>
                  <a:prstClr val="black"/>
                </a:solidFill>
                <a:ea typeface="+mn-ea"/>
                <a:cs typeface="Arial"/>
              </a:rPr>
            </a:br>
            <a:r>
              <a:rPr lang="ar-SA" b="1" dirty="0">
                <a:solidFill>
                  <a:prstClr val="black"/>
                </a:solidFill>
                <a:ea typeface="+mn-ea"/>
                <a:cs typeface="Arial"/>
              </a:rPr>
              <a:t>* سفن السحب </a:t>
            </a:r>
            <a:br>
              <a:rPr lang="ar-SA" b="1" dirty="0">
                <a:solidFill>
                  <a:prstClr val="black"/>
                </a:solidFill>
                <a:ea typeface="+mn-ea"/>
                <a:cs typeface="Arial"/>
              </a:rPr>
            </a:br>
            <a:r>
              <a:rPr lang="ar-SA" b="1" dirty="0">
                <a:solidFill>
                  <a:prstClr val="black"/>
                </a:solidFill>
                <a:ea typeface="+mn-ea"/>
                <a:cs typeface="Arial"/>
              </a:rPr>
              <a:t>* سفن الإرشاد </a:t>
            </a:r>
            <a:br>
              <a:rPr lang="ar-SA" b="1" dirty="0">
                <a:solidFill>
                  <a:prstClr val="black"/>
                </a:solidFill>
                <a:ea typeface="+mn-ea"/>
                <a:cs typeface="Arial"/>
              </a:rPr>
            </a:br>
            <a:r>
              <a:rPr lang="ar-SA" b="1" dirty="0">
                <a:solidFill>
                  <a:prstClr val="black"/>
                </a:solidFill>
                <a:ea typeface="+mn-ea"/>
                <a:cs typeface="Arial"/>
              </a:rPr>
              <a:t>* القوارب الغطاسة. </a:t>
            </a:r>
            <a:r>
              <a:rPr lang="ar-SA" b="1" dirty="0" smtClean="0">
                <a:solidFill>
                  <a:prstClr val="black"/>
                </a:solidFill>
                <a:ea typeface="+mn-ea"/>
                <a:cs typeface="Arial"/>
              </a:rPr>
              <a:t/>
            </a:r>
            <a:br>
              <a:rPr lang="ar-SA" b="1" dirty="0" smtClean="0">
                <a:solidFill>
                  <a:prstClr val="black"/>
                </a:solidFill>
                <a:ea typeface="+mn-ea"/>
                <a:cs typeface="Arial"/>
              </a:rPr>
            </a:br>
            <a:r>
              <a:rPr lang="ar-SA" b="1" dirty="0">
                <a:solidFill>
                  <a:prstClr val="black"/>
                </a:solidFill>
                <a:ea typeface="+mn-ea"/>
                <a:cs typeface="Arial"/>
              </a:rPr>
              <a:t>ولا يشترط في السفينة </a:t>
            </a:r>
            <a:r>
              <a:rPr lang="ar-SA" b="1" dirty="0">
                <a:solidFill>
                  <a:srgbClr val="FF0000"/>
                </a:solidFill>
                <a:ea typeface="+mn-ea"/>
                <a:cs typeface="Arial"/>
              </a:rPr>
              <a:t>حجم معين أو شكل معين أو طريقة معينة لإدارتها</a:t>
            </a:r>
            <a:r>
              <a:rPr lang="ar-SA" b="1" dirty="0">
                <a:solidFill>
                  <a:prstClr val="black"/>
                </a:solidFill>
                <a:ea typeface="+mn-ea"/>
                <a:cs typeface="Arial"/>
              </a:rPr>
              <a:t>، سواء قامت بالملاحة التجارية أو الصيد أو النزهة.</a:t>
            </a:r>
            <a:br>
              <a:rPr lang="ar-SA" b="1" dirty="0">
                <a:solidFill>
                  <a:prstClr val="black"/>
                </a:solidFill>
                <a:ea typeface="+mn-ea"/>
                <a:cs typeface="Arial"/>
              </a:rPr>
            </a:br>
            <a:r>
              <a:rPr lang="ar-SA" b="1" dirty="0">
                <a:solidFill>
                  <a:prstClr val="black"/>
                </a:solidFill>
                <a:ea typeface="+mn-ea"/>
                <a:cs typeface="Arial"/>
              </a:rPr>
              <a:t>       ولابد أن تكون السفينة </a:t>
            </a:r>
            <a:r>
              <a:rPr lang="ar-SA" b="1" dirty="0">
                <a:solidFill>
                  <a:srgbClr val="FF0000"/>
                </a:solidFill>
                <a:ea typeface="+mn-ea"/>
                <a:cs typeface="Arial"/>
              </a:rPr>
              <a:t>صالحه للملاحة </a:t>
            </a:r>
            <a:r>
              <a:rPr lang="ar-SA" b="1" dirty="0">
                <a:solidFill>
                  <a:prstClr val="black"/>
                </a:solidFill>
                <a:ea typeface="+mn-ea"/>
                <a:cs typeface="Arial"/>
              </a:rPr>
              <a:t>حتى تكون سفينة بالمعنى القانوني.</a:t>
            </a:r>
            <a:endParaRPr lang="ar-SA" dirty="0"/>
          </a:p>
        </p:txBody>
      </p:sp>
      <p:sp>
        <p:nvSpPr>
          <p:cNvPr id="3" name="عنوان فرعي 2"/>
          <p:cNvSpPr>
            <a:spLocks noGrp="1"/>
          </p:cNvSpPr>
          <p:nvPr>
            <p:ph type="subTitle" idx="1"/>
          </p:nvPr>
        </p:nvSpPr>
        <p:spPr>
          <a:xfrm flipV="1">
            <a:off x="1331640" y="6858000"/>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119571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rmAutofit/>
          </a:bodyPr>
          <a:lstStyle/>
          <a:p>
            <a:pPr algn="r"/>
            <a:r>
              <a:rPr lang="ar-SA" sz="3600" b="1" dirty="0">
                <a:solidFill>
                  <a:prstClr val="black"/>
                </a:solidFill>
                <a:ea typeface="+mn-ea"/>
                <a:cs typeface="Arial"/>
              </a:rPr>
              <a:t>2/ </a:t>
            </a:r>
            <a:r>
              <a:rPr lang="ar-SA" sz="3600" b="1" dirty="0">
                <a:solidFill>
                  <a:srgbClr val="FF0000"/>
                </a:solidFill>
                <a:ea typeface="+mn-ea"/>
                <a:cs typeface="Arial"/>
              </a:rPr>
              <a:t>أن تقوم السفينة بالملاحة البحرية بصفة مستمرة</a:t>
            </a:r>
            <a:r>
              <a:rPr lang="ar-SA" sz="3600" b="1" dirty="0">
                <a:solidFill>
                  <a:prstClr val="black"/>
                </a:solidFill>
                <a:ea typeface="+mn-ea"/>
                <a:cs typeface="Arial"/>
              </a:rPr>
              <a:t>،</a:t>
            </a:r>
            <a:br>
              <a:rPr lang="ar-SA" sz="3600" b="1" dirty="0">
                <a:solidFill>
                  <a:prstClr val="black"/>
                </a:solidFill>
                <a:ea typeface="+mn-ea"/>
                <a:cs typeface="Arial"/>
              </a:rPr>
            </a:br>
            <a:r>
              <a:rPr lang="ar-SA" sz="3600" b="1" dirty="0">
                <a:solidFill>
                  <a:prstClr val="black"/>
                </a:solidFill>
                <a:ea typeface="+mn-ea"/>
                <a:cs typeface="Arial"/>
              </a:rPr>
              <a:t>        وبالتالي إذا كانت السفينة تقوم بالملاحة</a:t>
            </a:r>
            <a:r>
              <a:rPr lang="ar-SA" sz="3600" b="1" dirty="0">
                <a:solidFill>
                  <a:srgbClr val="FF0000"/>
                </a:solidFill>
                <a:ea typeface="+mn-ea"/>
                <a:cs typeface="Arial"/>
              </a:rPr>
              <a:t> النهرية في الغالب </a:t>
            </a:r>
            <a:r>
              <a:rPr lang="ar-SA" sz="3600" b="1" dirty="0">
                <a:solidFill>
                  <a:prstClr val="black"/>
                </a:solidFill>
                <a:ea typeface="+mn-ea"/>
                <a:cs typeface="Arial"/>
              </a:rPr>
              <a:t>وتقوم بالملاحة </a:t>
            </a:r>
            <a:r>
              <a:rPr lang="ar-SA" sz="3600" b="1" dirty="0">
                <a:solidFill>
                  <a:srgbClr val="FF0000"/>
                </a:solidFill>
                <a:ea typeface="+mn-ea"/>
                <a:cs typeface="Arial"/>
              </a:rPr>
              <a:t>البحرية في بعض الأحيان</a:t>
            </a:r>
            <a:r>
              <a:rPr lang="ar-SA" sz="3600" b="1" dirty="0">
                <a:solidFill>
                  <a:prstClr val="black"/>
                </a:solidFill>
                <a:ea typeface="+mn-ea"/>
                <a:cs typeface="Arial"/>
              </a:rPr>
              <a:t>،</a:t>
            </a:r>
            <a:br>
              <a:rPr lang="ar-SA" sz="3600" b="1" dirty="0">
                <a:solidFill>
                  <a:prstClr val="black"/>
                </a:solidFill>
                <a:ea typeface="+mn-ea"/>
                <a:cs typeface="Arial"/>
              </a:rPr>
            </a:br>
            <a:r>
              <a:rPr lang="ar-SA" sz="3600" b="1" dirty="0">
                <a:solidFill>
                  <a:prstClr val="black"/>
                </a:solidFill>
                <a:ea typeface="+mn-ea"/>
                <a:cs typeface="Arial"/>
              </a:rPr>
              <a:t>       فإنها لا تعتبر سفينة بالمعنى الوارد في التعريف</a:t>
            </a:r>
            <a:r>
              <a:rPr lang="ar-SA" sz="3600" b="1" dirty="0" smtClean="0">
                <a:solidFill>
                  <a:prstClr val="black"/>
                </a:solidFill>
                <a:ea typeface="+mn-ea"/>
                <a:cs typeface="Arial"/>
              </a:rPr>
              <a:t>.</a:t>
            </a:r>
            <a:br>
              <a:rPr lang="ar-SA" sz="3600" b="1" dirty="0" smtClean="0">
                <a:solidFill>
                  <a:prstClr val="black"/>
                </a:solidFill>
                <a:ea typeface="+mn-ea"/>
                <a:cs typeface="Arial"/>
              </a:rPr>
            </a:br>
            <a:r>
              <a:rPr lang="ar-SA" sz="3600" b="1" dirty="0">
                <a:solidFill>
                  <a:prstClr val="black"/>
                </a:solidFill>
                <a:ea typeface="+mn-ea"/>
                <a:cs typeface="Arial"/>
              </a:rPr>
              <a:t>أما إذا كانت السفينة تقوم بالملاحة البحرية والملاحة النهرية معاً </a:t>
            </a:r>
            <a:r>
              <a:rPr lang="ar-SA" sz="3600" b="1" dirty="0">
                <a:solidFill>
                  <a:srgbClr val="FF0000"/>
                </a:solidFill>
                <a:ea typeface="+mn-ea"/>
                <a:cs typeface="Arial"/>
              </a:rPr>
              <a:t>فما الحل؟</a:t>
            </a:r>
            <a:r>
              <a:rPr lang="ar-SA" sz="3600" b="1" dirty="0">
                <a:solidFill>
                  <a:prstClr val="black"/>
                </a:solidFill>
                <a:ea typeface="+mn-ea"/>
                <a:cs typeface="Arial"/>
              </a:rPr>
              <a:t/>
            </a:r>
            <a:br>
              <a:rPr lang="ar-SA" sz="3600" b="1" dirty="0">
                <a:solidFill>
                  <a:prstClr val="black"/>
                </a:solidFill>
                <a:ea typeface="+mn-ea"/>
                <a:cs typeface="Arial"/>
              </a:rPr>
            </a:br>
            <a:r>
              <a:rPr lang="ar-SA" sz="3600" b="1" dirty="0">
                <a:solidFill>
                  <a:prstClr val="black"/>
                </a:solidFill>
                <a:ea typeface="+mn-ea"/>
                <a:cs typeface="Arial"/>
              </a:rPr>
              <a:t>      هنا يتم  البحث عن النشاط الغالب</a:t>
            </a:r>
            <a:r>
              <a:rPr lang="ar-SA" sz="3600" b="1" dirty="0" smtClean="0">
                <a:solidFill>
                  <a:prstClr val="black"/>
                </a:solidFill>
                <a:ea typeface="+mn-ea"/>
                <a:cs typeface="Arial"/>
              </a:rPr>
              <a:t>، </a:t>
            </a:r>
            <a:r>
              <a:rPr lang="ar-SA" sz="3600" b="1" dirty="0">
                <a:solidFill>
                  <a:prstClr val="black"/>
                </a:solidFill>
                <a:ea typeface="+mn-ea"/>
                <a:cs typeface="Arial"/>
              </a:rPr>
              <a:t>فإذا كان </a:t>
            </a:r>
            <a:r>
              <a:rPr lang="ar-SA" sz="3600" b="1" dirty="0">
                <a:solidFill>
                  <a:srgbClr val="FF0000"/>
                </a:solidFill>
                <a:ea typeface="+mn-ea"/>
                <a:cs typeface="Arial"/>
              </a:rPr>
              <a:t>النشاط الغالب هي الملاحة البحرية </a:t>
            </a:r>
            <a:r>
              <a:rPr lang="ar-SA" sz="3600" b="1" dirty="0">
                <a:solidFill>
                  <a:prstClr val="black"/>
                </a:solidFill>
                <a:ea typeface="+mn-ea"/>
                <a:cs typeface="Arial"/>
              </a:rPr>
              <a:t>فهي  سفينة بالمعنى الوارد في التعريف.</a:t>
            </a:r>
            <a:br>
              <a:rPr lang="ar-SA" sz="3600" b="1" dirty="0">
                <a:solidFill>
                  <a:prstClr val="black"/>
                </a:solidFill>
                <a:ea typeface="+mn-ea"/>
                <a:cs typeface="Arial"/>
              </a:rPr>
            </a:br>
            <a:r>
              <a:rPr lang="ar-SA" sz="3600" b="1" dirty="0">
                <a:solidFill>
                  <a:prstClr val="black"/>
                </a:solidFill>
                <a:ea typeface="+mn-ea"/>
                <a:cs typeface="Arial"/>
              </a:rPr>
              <a:t>     أما إذا كانت </a:t>
            </a:r>
            <a:r>
              <a:rPr lang="ar-SA" sz="3600" b="1" dirty="0">
                <a:solidFill>
                  <a:srgbClr val="FF0000"/>
                </a:solidFill>
                <a:ea typeface="+mn-ea"/>
                <a:cs typeface="Arial"/>
              </a:rPr>
              <a:t>الملاحة النهرية هي الغالبة </a:t>
            </a:r>
            <a:r>
              <a:rPr lang="ar-SA" sz="3600" b="1" dirty="0">
                <a:solidFill>
                  <a:prstClr val="black"/>
                </a:solidFill>
                <a:ea typeface="+mn-ea"/>
                <a:cs typeface="Arial"/>
              </a:rPr>
              <a:t>فتخرج عن  المعنى الوارد في التعريف.</a:t>
            </a:r>
            <a:endParaRPr lang="ar-SA" sz="36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436866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rmAutofit/>
          </a:bodyPr>
          <a:lstStyle/>
          <a:p>
            <a:pPr algn="r"/>
            <a:r>
              <a:rPr lang="ar-SA" sz="4000" b="1" dirty="0" smtClean="0">
                <a:solidFill>
                  <a:prstClr val="black"/>
                </a:solidFill>
                <a:ea typeface="+mn-ea"/>
                <a:cs typeface="Arial"/>
              </a:rPr>
              <a:t>    فالسفينة </a:t>
            </a:r>
            <a:r>
              <a:rPr lang="ar-SA" sz="4000" b="1" dirty="0">
                <a:solidFill>
                  <a:prstClr val="black"/>
                </a:solidFill>
                <a:ea typeface="+mn-ea"/>
                <a:cs typeface="Arial"/>
              </a:rPr>
              <a:t>بالمعنى الذي ذكرناه لا تنحصر في </a:t>
            </a:r>
            <a:r>
              <a:rPr lang="ar-SA" sz="4000" b="1" dirty="0">
                <a:solidFill>
                  <a:srgbClr val="FF0000"/>
                </a:solidFill>
                <a:ea typeface="+mn-ea"/>
                <a:cs typeface="Arial"/>
              </a:rPr>
              <a:t>الهيكل فحسب</a:t>
            </a:r>
            <a:r>
              <a:rPr lang="ar-SA" sz="4000" b="1" dirty="0">
                <a:solidFill>
                  <a:prstClr val="black"/>
                </a:solidFill>
                <a:ea typeface="+mn-ea"/>
                <a:cs typeface="Arial"/>
              </a:rPr>
              <a:t>، بل تمتد لتشمل </a:t>
            </a:r>
            <a:r>
              <a:rPr lang="ar-SA" sz="4000" b="1" dirty="0">
                <a:solidFill>
                  <a:srgbClr val="FF0000"/>
                </a:solidFill>
                <a:ea typeface="+mn-ea"/>
                <a:cs typeface="Arial"/>
              </a:rPr>
              <a:t>جميع الملحقات </a:t>
            </a:r>
            <a:r>
              <a:rPr lang="ar-SA" sz="4000" b="1" dirty="0">
                <a:solidFill>
                  <a:prstClr val="black"/>
                </a:solidFill>
                <a:ea typeface="+mn-ea"/>
                <a:cs typeface="Arial"/>
              </a:rPr>
              <a:t>المرتبطة بها (تشبه العقارات بالتخصيص في القانون المدني</a:t>
            </a:r>
            <a:r>
              <a:rPr lang="ar-SA" sz="4000" b="1" dirty="0" smtClean="0">
                <a:solidFill>
                  <a:prstClr val="black"/>
                </a:solidFill>
                <a:ea typeface="+mn-ea"/>
                <a:cs typeface="Arial"/>
              </a:rPr>
              <a:t>).</a:t>
            </a:r>
            <a:br>
              <a:rPr lang="ar-SA" sz="4000" b="1" dirty="0" smtClean="0">
                <a:solidFill>
                  <a:prstClr val="black"/>
                </a:solidFill>
                <a:ea typeface="+mn-ea"/>
                <a:cs typeface="Arial"/>
              </a:rPr>
            </a:br>
            <a:r>
              <a:rPr lang="ar-SA" sz="4000" b="1" dirty="0">
                <a:solidFill>
                  <a:prstClr val="black"/>
                </a:solidFill>
                <a:ea typeface="+mn-ea"/>
                <a:cs typeface="Arial"/>
              </a:rPr>
              <a:t> </a:t>
            </a:r>
            <a:r>
              <a:rPr lang="ar-SA" sz="4000" b="1" dirty="0" smtClean="0">
                <a:solidFill>
                  <a:prstClr val="black"/>
                </a:solidFill>
                <a:ea typeface="+mn-ea"/>
                <a:cs typeface="Arial"/>
              </a:rPr>
              <a:t>  </a:t>
            </a:r>
            <a:r>
              <a:rPr lang="ar-SA" sz="4000" b="1" dirty="0" smtClean="0">
                <a:solidFill>
                  <a:srgbClr val="FF0000"/>
                </a:solidFill>
                <a:ea typeface="+mn-ea"/>
                <a:cs typeface="Arial"/>
              </a:rPr>
              <a:t>ملحقات </a:t>
            </a:r>
            <a:r>
              <a:rPr lang="ar-SA" sz="4000" b="1" dirty="0">
                <a:solidFill>
                  <a:srgbClr val="FF0000"/>
                </a:solidFill>
                <a:ea typeface="+mn-ea"/>
                <a:cs typeface="Arial"/>
              </a:rPr>
              <a:t>السفينة:</a:t>
            </a:r>
            <a:r>
              <a:rPr lang="ar-SA" sz="4000" b="1" dirty="0">
                <a:solidFill>
                  <a:prstClr val="black"/>
                </a:solidFill>
                <a:ea typeface="+mn-ea"/>
                <a:cs typeface="Arial"/>
              </a:rPr>
              <a:t/>
            </a:r>
            <a:br>
              <a:rPr lang="ar-SA" sz="4000" b="1" dirty="0">
                <a:solidFill>
                  <a:prstClr val="black"/>
                </a:solidFill>
                <a:ea typeface="+mn-ea"/>
                <a:cs typeface="Arial"/>
              </a:rPr>
            </a:br>
            <a:r>
              <a:rPr lang="ar-SA" sz="4000" b="1" dirty="0">
                <a:solidFill>
                  <a:prstClr val="black"/>
                </a:solidFill>
                <a:ea typeface="+mn-ea"/>
                <a:cs typeface="Arial"/>
              </a:rPr>
              <a:t>* الآلات التي على ظهر السفينة</a:t>
            </a:r>
            <a:br>
              <a:rPr lang="ar-SA" sz="4000" b="1" dirty="0">
                <a:solidFill>
                  <a:prstClr val="black"/>
                </a:solidFill>
                <a:ea typeface="+mn-ea"/>
                <a:cs typeface="Arial"/>
              </a:rPr>
            </a:br>
            <a:r>
              <a:rPr lang="ar-SA" sz="4000" b="1" dirty="0">
                <a:solidFill>
                  <a:prstClr val="black"/>
                </a:solidFill>
                <a:ea typeface="+mn-ea"/>
                <a:cs typeface="Arial"/>
              </a:rPr>
              <a:t>* قوارب النجاة </a:t>
            </a:r>
            <a:br>
              <a:rPr lang="ar-SA" sz="4000" b="1" dirty="0">
                <a:solidFill>
                  <a:prstClr val="black"/>
                </a:solidFill>
                <a:ea typeface="+mn-ea"/>
                <a:cs typeface="Arial"/>
              </a:rPr>
            </a:br>
            <a:r>
              <a:rPr lang="ar-SA" sz="4000" b="1" dirty="0">
                <a:solidFill>
                  <a:prstClr val="black"/>
                </a:solidFill>
                <a:ea typeface="+mn-ea"/>
                <a:cs typeface="Arial"/>
              </a:rPr>
              <a:t>*السلاسل </a:t>
            </a:r>
            <a:br>
              <a:rPr lang="ar-SA" sz="4000" b="1" dirty="0">
                <a:solidFill>
                  <a:prstClr val="black"/>
                </a:solidFill>
                <a:ea typeface="+mn-ea"/>
                <a:cs typeface="Arial"/>
              </a:rPr>
            </a:br>
            <a:r>
              <a:rPr lang="ar-SA" sz="4000" b="1" dirty="0">
                <a:solidFill>
                  <a:prstClr val="black"/>
                </a:solidFill>
                <a:ea typeface="+mn-ea"/>
                <a:cs typeface="Arial"/>
              </a:rPr>
              <a:t>*الرافعات </a:t>
            </a:r>
            <a:br>
              <a:rPr lang="ar-SA" sz="4000" b="1" dirty="0">
                <a:solidFill>
                  <a:prstClr val="black"/>
                </a:solidFill>
                <a:ea typeface="+mn-ea"/>
                <a:cs typeface="Arial"/>
              </a:rPr>
            </a:br>
            <a:r>
              <a:rPr lang="ar-SA" sz="4000" b="1" dirty="0">
                <a:solidFill>
                  <a:prstClr val="black"/>
                </a:solidFill>
                <a:ea typeface="+mn-ea"/>
                <a:cs typeface="Arial"/>
              </a:rPr>
              <a:t>*البوصلة </a:t>
            </a:r>
            <a:br>
              <a:rPr lang="ar-SA" sz="4000" b="1" dirty="0">
                <a:solidFill>
                  <a:prstClr val="black"/>
                </a:solidFill>
                <a:ea typeface="+mn-ea"/>
                <a:cs typeface="Arial"/>
              </a:rPr>
            </a:br>
            <a:r>
              <a:rPr lang="ar-SA" sz="4000" b="1" dirty="0">
                <a:solidFill>
                  <a:prstClr val="black"/>
                </a:solidFill>
                <a:ea typeface="+mn-ea"/>
                <a:cs typeface="Arial"/>
              </a:rPr>
              <a:t>*أجهزة الاتصال.</a:t>
            </a:r>
            <a:endParaRPr lang="ar-SA" sz="4000"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4104095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27384"/>
            <a:ext cx="8928992" cy="6858000"/>
          </a:xfrm>
          <a:solidFill>
            <a:schemeClr val="accent6">
              <a:lumMod val="20000"/>
              <a:lumOff val="80000"/>
            </a:schemeClr>
          </a:solidFill>
        </p:spPr>
        <p:txBody>
          <a:bodyPr>
            <a:normAutofit/>
          </a:bodyPr>
          <a:lstStyle/>
          <a:p>
            <a:pPr algn="r"/>
            <a:r>
              <a:rPr lang="ar-SA" b="1" dirty="0">
                <a:solidFill>
                  <a:prstClr val="black"/>
                </a:solidFill>
                <a:ea typeface="+mn-ea"/>
                <a:cs typeface="Arial"/>
              </a:rPr>
              <a:t>3/ </a:t>
            </a:r>
            <a:r>
              <a:rPr lang="ar-SA" b="1" dirty="0">
                <a:solidFill>
                  <a:srgbClr val="FF0000"/>
                </a:solidFill>
                <a:ea typeface="+mn-ea"/>
                <a:cs typeface="Arial"/>
              </a:rPr>
              <a:t>أن تخضع السفينة لنظام قانوني خاص بها</a:t>
            </a:r>
            <a:r>
              <a:rPr lang="ar-SA" b="1" dirty="0">
                <a:solidFill>
                  <a:prstClr val="black"/>
                </a:solidFill>
                <a:ea typeface="+mn-ea"/>
                <a:cs typeface="Arial"/>
              </a:rPr>
              <a:t>، </a:t>
            </a:r>
            <a:br>
              <a:rPr lang="ar-SA" b="1" dirty="0">
                <a:solidFill>
                  <a:prstClr val="black"/>
                </a:solidFill>
                <a:ea typeface="+mn-ea"/>
                <a:cs typeface="Arial"/>
              </a:rPr>
            </a:br>
            <a:r>
              <a:rPr lang="ar-SA" b="1" dirty="0">
                <a:solidFill>
                  <a:prstClr val="black"/>
                </a:solidFill>
                <a:ea typeface="+mn-ea"/>
                <a:cs typeface="Arial"/>
              </a:rPr>
              <a:t>   من  حيث الإنشاء والاسم والموطن والحمولة والدرجة والجنسية والتسجيل والملكية والحجز عليها والعاملين فيها وغيرها</a:t>
            </a:r>
            <a:r>
              <a:rPr lang="ar-SA" b="1" dirty="0" smtClean="0">
                <a:solidFill>
                  <a:prstClr val="black"/>
                </a:solidFill>
                <a:ea typeface="+mn-ea"/>
                <a:cs typeface="Arial"/>
              </a:rPr>
              <a:t>.</a:t>
            </a:r>
            <a:br>
              <a:rPr lang="ar-SA" b="1" dirty="0" smtClean="0">
                <a:solidFill>
                  <a:prstClr val="black"/>
                </a:solidFill>
                <a:ea typeface="+mn-ea"/>
                <a:cs typeface="Arial"/>
              </a:rPr>
            </a:br>
            <a:r>
              <a:rPr lang="ar-SA" b="1" dirty="0">
                <a:solidFill>
                  <a:srgbClr val="FF0000"/>
                </a:solidFill>
                <a:ea typeface="+mn-ea"/>
                <a:cs typeface="Arial"/>
              </a:rPr>
              <a:t> </a:t>
            </a:r>
            <a:r>
              <a:rPr lang="ar-SA" b="1" dirty="0" smtClean="0">
                <a:solidFill>
                  <a:srgbClr val="FF0000"/>
                </a:solidFill>
                <a:ea typeface="+mn-ea"/>
                <a:cs typeface="Arial"/>
              </a:rPr>
              <a:t>     </a:t>
            </a:r>
            <a:r>
              <a:rPr lang="ar-SA" sz="6000" b="1" dirty="0" smtClean="0">
                <a:solidFill>
                  <a:srgbClr val="FF0000"/>
                </a:solidFill>
                <a:ea typeface="+mn-ea"/>
                <a:cs typeface="Arial"/>
              </a:rPr>
              <a:t>ثانياً</a:t>
            </a:r>
            <a:r>
              <a:rPr lang="ar-SA" sz="6000" b="1" dirty="0">
                <a:solidFill>
                  <a:srgbClr val="FF0000"/>
                </a:solidFill>
                <a:ea typeface="+mn-ea"/>
                <a:cs typeface="Arial"/>
              </a:rPr>
              <a:t>: الحالة المدنية للسفينة:</a:t>
            </a:r>
            <a:r>
              <a:rPr lang="ar-SA" b="1" dirty="0">
                <a:solidFill>
                  <a:prstClr val="black"/>
                </a:solidFill>
                <a:ea typeface="+mn-ea"/>
                <a:cs typeface="Arial"/>
              </a:rPr>
              <a:t/>
            </a:r>
            <a:br>
              <a:rPr lang="ar-SA" b="1" dirty="0">
                <a:solidFill>
                  <a:prstClr val="black"/>
                </a:solidFill>
                <a:ea typeface="+mn-ea"/>
                <a:cs typeface="Arial"/>
              </a:rPr>
            </a:br>
            <a:r>
              <a:rPr lang="ar-SA" b="1" dirty="0">
                <a:solidFill>
                  <a:prstClr val="black"/>
                </a:solidFill>
                <a:ea typeface="+mn-ea"/>
                <a:cs typeface="Arial"/>
              </a:rPr>
              <a:t>1/ اسم السفينة:</a:t>
            </a:r>
            <a:br>
              <a:rPr lang="ar-SA" b="1" dirty="0">
                <a:solidFill>
                  <a:prstClr val="black"/>
                </a:solidFill>
                <a:ea typeface="+mn-ea"/>
                <a:cs typeface="Arial"/>
              </a:rPr>
            </a:br>
            <a:r>
              <a:rPr lang="ar-SA" b="1" dirty="0">
                <a:solidFill>
                  <a:prstClr val="black"/>
                </a:solidFill>
                <a:ea typeface="+mn-ea"/>
                <a:cs typeface="Arial"/>
              </a:rPr>
              <a:t>2/ موطن السفينة:</a:t>
            </a:r>
            <a:br>
              <a:rPr lang="ar-SA" b="1" dirty="0">
                <a:solidFill>
                  <a:prstClr val="black"/>
                </a:solidFill>
                <a:ea typeface="+mn-ea"/>
                <a:cs typeface="Arial"/>
              </a:rPr>
            </a:br>
            <a:r>
              <a:rPr lang="ar-SA" b="1" dirty="0">
                <a:solidFill>
                  <a:prstClr val="black"/>
                </a:solidFill>
                <a:ea typeface="+mn-ea"/>
                <a:cs typeface="Arial"/>
              </a:rPr>
              <a:t>3/ حمولة السفينة</a:t>
            </a:r>
            <a:br>
              <a:rPr lang="ar-SA" b="1" dirty="0">
                <a:solidFill>
                  <a:prstClr val="black"/>
                </a:solidFill>
                <a:ea typeface="+mn-ea"/>
                <a:cs typeface="Arial"/>
              </a:rPr>
            </a:br>
            <a:r>
              <a:rPr lang="ar-SA" b="1" dirty="0">
                <a:solidFill>
                  <a:prstClr val="black"/>
                </a:solidFill>
                <a:ea typeface="+mn-ea"/>
                <a:cs typeface="Arial"/>
              </a:rPr>
              <a:t>4/ درجة السفينة</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918583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7504" y="1"/>
            <a:ext cx="8928992" cy="6858000"/>
          </a:xfrm>
          <a:solidFill>
            <a:schemeClr val="accent6">
              <a:lumMod val="20000"/>
              <a:lumOff val="80000"/>
            </a:schemeClr>
          </a:solidFill>
        </p:spPr>
        <p:txBody>
          <a:bodyPr>
            <a:normAutofit/>
          </a:bodyPr>
          <a:lstStyle/>
          <a:p>
            <a:pPr algn="r"/>
            <a:r>
              <a:rPr lang="ar-SA" b="1" dirty="0">
                <a:solidFill>
                  <a:srgbClr val="FF0000"/>
                </a:solidFill>
                <a:ea typeface="+mn-ea"/>
                <a:cs typeface="Arial"/>
              </a:rPr>
              <a:t>1/ اسم السفينة:</a:t>
            </a:r>
            <a:r>
              <a:rPr lang="ar-SA" b="1" dirty="0">
                <a:solidFill>
                  <a:prstClr val="black"/>
                </a:solidFill>
                <a:ea typeface="+mn-ea"/>
                <a:cs typeface="Arial"/>
              </a:rPr>
              <a:t/>
            </a:r>
            <a:br>
              <a:rPr lang="ar-SA" b="1" dirty="0">
                <a:solidFill>
                  <a:prstClr val="black"/>
                </a:solidFill>
                <a:ea typeface="+mn-ea"/>
                <a:cs typeface="Arial"/>
              </a:rPr>
            </a:br>
            <a:r>
              <a:rPr lang="ar-SA" b="1" dirty="0">
                <a:solidFill>
                  <a:prstClr val="black"/>
                </a:solidFill>
                <a:ea typeface="+mn-ea"/>
                <a:cs typeface="Arial"/>
              </a:rPr>
              <a:t>    يتعين أن يكون لكل سفينة اسم خاص بها يميزها عن غيرها من السفن ككل شخص اعتباري.</a:t>
            </a:r>
            <a:br>
              <a:rPr lang="ar-SA" b="1" dirty="0">
                <a:solidFill>
                  <a:prstClr val="black"/>
                </a:solidFill>
                <a:ea typeface="+mn-ea"/>
                <a:cs typeface="Arial"/>
              </a:rPr>
            </a:br>
            <a:r>
              <a:rPr lang="ar-SA" b="1" dirty="0" smtClean="0">
                <a:solidFill>
                  <a:prstClr val="black"/>
                </a:solidFill>
                <a:ea typeface="+mn-ea"/>
                <a:cs typeface="Arial"/>
              </a:rPr>
              <a:t>    ويتعين </a:t>
            </a:r>
            <a:r>
              <a:rPr lang="ar-SA" b="1" dirty="0">
                <a:solidFill>
                  <a:prstClr val="black"/>
                </a:solidFill>
                <a:ea typeface="+mn-ea"/>
                <a:cs typeface="Arial"/>
              </a:rPr>
              <a:t>على مالك السفينة أو مجهزها كتابه اسم السفينة على جانبيها بخط كبير وواضح باللغة العربية واللغة الأجنبية. </a:t>
            </a:r>
            <a:br>
              <a:rPr lang="ar-SA" b="1" dirty="0">
                <a:solidFill>
                  <a:prstClr val="black"/>
                </a:solidFill>
                <a:ea typeface="+mn-ea"/>
                <a:cs typeface="Arial"/>
              </a:rPr>
            </a:br>
            <a:r>
              <a:rPr lang="ar-SA" b="1" dirty="0" smtClean="0">
                <a:solidFill>
                  <a:prstClr val="black"/>
                </a:solidFill>
                <a:ea typeface="+mn-ea"/>
                <a:cs typeface="Arial"/>
              </a:rPr>
              <a:t>     وذلك </a:t>
            </a:r>
            <a:r>
              <a:rPr lang="ar-SA" b="1" dirty="0">
                <a:solidFill>
                  <a:prstClr val="black"/>
                </a:solidFill>
                <a:ea typeface="+mn-ea"/>
                <a:cs typeface="Arial"/>
              </a:rPr>
              <a:t>وفقاً لنص للمادة (11) من لائحة نظام الموانئ والمرافئ والمنائر السعودية لسنة 1395هـ.</a:t>
            </a:r>
            <a:endParaRPr lang="ar-SA" dirty="0"/>
          </a:p>
        </p:txBody>
      </p:sp>
      <p:sp>
        <p:nvSpPr>
          <p:cNvPr id="3" name="عنوان فرعي 2"/>
          <p:cNvSpPr>
            <a:spLocks noGrp="1"/>
          </p:cNvSpPr>
          <p:nvPr>
            <p:ph type="subTitle" idx="1"/>
          </p:nvPr>
        </p:nvSpPr>
        <p:spPr>
          <a:xfrm flipV="1">
            <a:off x="1371600" y="6857999"/>
            <a:ext cx="6400800" cy="45719"/>
          </a:xfrm>
        </p:spPr>
        <p:txBody>
          <a:bodyPr>
            <a:normAutofit fontScale="25000" lnSpcReduction="20000"/>
          </a:bodyPr>
          <a:lstStyle/>
          <a:p>
            <a:endParaRPr lang="ar-SA" dirty="0"/>
          </a:p>
        </p:txBody>
      </p:sp>
    </p:spTree>
    <p:extLst>
      <p:ext uri="{BB962C8B-B14F-4D97-AF65-F5344CB8AC3E}">
        <p14:creationId xmlns:p14="http://schemas.microsoft.com/office/powerpoint/2010/main" val="2462057565"/>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376</TotalTime>
  <Words>368</Words>
  <Application>Microsoft Office PowerPoint</Application>
  <PresentationFormat>عرض على الشاشة (3:4)‏</PresentationFormat>
  <Paragraphs>50</Paragraphs>
  <Slides>41</Slides>
  <Notes>6</Notes>
  <HiddenSlides>0</HiddenSlides>
  <MMClips>0</MMClips>
  <ScaleCrop>false</ScaleCrop>
  <HeadingPairs>
    <vt:vector size="4" baseType="variant">
      <vt:variant>
        <vt:lpstr>نسق</vt:lpstr>
      </vt:variant>
      <vt:variant>
        <vt:i4>1</vt:i4>
      </vt:variant>
      <vt:variant>
        <vt:lpstr>عناوين الشرائح</vt:lpstr>
      </vt:variant>
      <vt:variant>
        <vt:i4>41</vt:i4>
      </vt:variant>
    </vt:vector>
  </HeadingPairs>
  <TitlesOfParts>
    <vt:vector size="42" baseType="lpstr">
      <vt:lpstr>نسق Office</vt:lpstr>
      <vt:lpstr>                                 قسم الأنظمة             النظام البحري والجوي            برنامج التعليم عن بعد                   رمز المقرر                   نظم 357       المدرس: أ.د.آدم أبوالقاسم أحمد</vt:lpstr>
      <vt:lpstr>                 عناصر المحاضرة الثالثة          النظام القانوني للسفينة     أولاً: تعريف السفينة     ثانياً: الحالة المدنية للسفينة     ثالثاً: جنسية السفينة     </vt:lpstr>
      <vt:lpstr>              أولاً: تعريف السفينة:       لقد وردت تعريفات كثيرة للسفينة، بالرغم من أن التشريعات الوطنية لم تهتم بهذا الجانب، نذكر بعضها فيما يلي: التعريف الأول: هو: «كل منشأة تقوم أو تخصص للقيام بالملاحة البحرية على وجه الاعتياد».  التعريف الثاني: هو «الوصف الذي يسبغ على المنشأة العائمة لتكون سفينة (بحرية) يتوقف على الكشف عن نشاطها وفقاً للمكان الذي تقوم بالملاحة فيه فإذا كان هذا المكان هو البحر وتحقق تخصيصها للملاحة فيه صدق عليها هذا الوصف».</vt:lpstr>
      <vt:lpstr>التعريف الثالث: «كل منشأة تقوم بالملاحة البحرية أياً كان نوعها متى تحقق تخصيصها لهذه الملاحة».    من التعريفات السابقة يمكن استنتاج التعريف الآتي: السفينة هي منشأة عائمة تخصص للملاحة البحرية بصفة مستمرة وتخضع لنظام قانوني خاص بها.      من التعريف أعلاه يمكن استخلاص العناصر الآتية: 1/ السفينة هي منشأة عائمة تخصص للملاحة البحرية، وبالتالي يخرج عن معنى السفينة ما يلي:   * مراكب الملاحة النهرية الداخلية.</vt:lpstr>
      <vt:lpstr>* المنشآت التي تعمل في الموانئ والأرصفة. * سفن السحب  * سفن الإرشاد  * القوارب الغطاسة.  ولا يشترط في السفينة حجم معين أو شكل معين أو طريقة معينة لإدارتها، سواء قامت بالملاحة التجارية أو الصيد أو النزهة.        ولابد أن تكون السفينة صالحه للملاحة حتى تكون سفينة بالمعنى القانوني.</vt:lpstr>
      <vt:lpstr>2/ أن تقوم السفينة بالملاحة البحرية بصفة مستمرة،         وبالتالي إذا كانت السفينة تقوم بالملاحة النهرية في الغالب وتقوم بالملاحة البحرية في بعض الأحيان،        فإنها لا تعتبر سفينة بالمعنى الوارد في التعريف. أما إذا كانت السفينة تقوم بالملاحة البحرية والملاحة النهرية معاً فما الحل؟       هنا يتم  البحث عن النشاط الغالب، فإذا كان النشاط الغالب هي الملاحة البحرية فهي  سفينة بالمعنى الوارد في التعريف.      أما إذا كانت الملاحة النهرية هي الغالبة فتخرج عن  المعنى الوارد في التعريف.</vt:lpstr>
      <vt:lpstr>    فالسفينة بالمعنى الذي ذكرناه لا تنحصر في الهيكل فحسب، بل تمتد لتشمل جميع الملحقات المرتبطة بها (تشبه العقارات بالتخصيص في القانون المدني).    ملحقات السفينة: * الآلات التي على ظهر السفينة * قوارب النجاة  *السلاسل  *الرافعات  *البوصلة  *أجهزة الاتصال.</vt:lpstr>
      <vt:lpstr>3/ أن تخضع السفينة لنظام قانوني خاص بها،     من  حيث الإنشاء والاسم والموطن والحمولة والدرجة والجنسية والتسجيل والملكية والحجز عليها والعاملين فيها وغيرها.       ثانياً: الحالة المدنية للسفينة: 1/ اسم السفينة: 2/ موطن السفينة: 3/ حمولة السفينة 4/ درجة السفينة</vt:lpstr>
      <vt:lpstr>1/ اسم السفينة:     يتعين أن يكون لكل سفينة اسم خاص بها يميزها عن غيرها من السفن ككل شخص اعتباري.     ويتعين على مالك السفينة أو مجهزها كتابه اسم السفينة على جانبيها بخط كبير وواضح باللغة العربية واللغة الأجنبية.       وذلك وفقاً لنص للمادة (11) من لائحة نظام الموانئ والمرافئ والمنائر السعودية لسنة 1395هـ.</vt:lpstr>
      <vt:lpstr> 2/ موطن السفينة:      موطن السفينة هو الميناء الذي يتم تسجيلها فيه، ويكون لمالك السفينة مطلق الحرية في اختيار موطنها، ولا يجوز أن يكون للسفينة الواحدة أكثر من موطن.    ويشترط على مالك السفينة أن يكتب ميناء التسجيل على مؤخرة السفينة بحروف ظاهرة وبشكل واضح.      ويعتبر موطن السفينة هو المكان الوحيد الذي تظهر فيه جميع التصرفات القانونية الواردة على السفينة، وبالتالي توجه إليه جميع الإعلانات القانونية والقضائية وغيرها الخاصة بالسفينة.</vt:lpstr>
      <vt:lpstr>    وقد يختلف موطن السفينة عن ميناء استغلالها وجنسيتها، وهذا يحدث عملياً لملاك سفن الدولة التي ليس لها منفذ على البحر مثل سويسرا وتشاد وغيرهما. 3/ حمولة السفينة:     يقصد بحمولة السفينة حجمها وسعتها وهي تقاس بالطن الحجمي الذي يساوي 100 قدم مكعب أو 2.83 م. والحمولة نوعان: * الحمولة الإجمالية وهي مجموع فراغ السفينة. * الحمولة الصافية وهي مقدار فراغ السفينة المستخدم في نقل البضائع والركاب فقط.</vt:lpstr>
      <vt:lpstr>     أي أن الأماكن التي فيها ملحقات السفينة وأماكن الطاقم وغرفة القيادة وغيرها لا تحسب في الحمولة الصافية. * والعبرة في السفن بالحمولة الصافية وليست بالحمولة الإجمالية.  * وحمولة السفينة تختلف عن وزن السفينة الذي يقاس بالطن الوزني وهو 1000 كيلو.      وقد نصت المادة (169) من لائحة الموانئ والمرافئ والمنائر السعودية على أنه: يجب على مالك السفينة أن يحدد الحمولة الإجمالية والصافية عند تسجيل السفينة.</vt:lpstr>
      <vt:lpstr>    وللحمولة أهمية خاصة تحسب على أساسها الآتي: * رسوم إدارة الموانئ مثل: رسوم الرسو وعبور القنوات الداخلية ورسوم الإرشاد. * يقدر بناء عليها أجرة النقل. * تتخذ أساساً لتعويض الناقل عن تأخير الشحن أو التفريغ. * تحدد بناء عليها مسؤولية مالك السفينة وفق اتفاقية بروكسل لسنة 1957م. </vt:lpstr>
      <vt:lpstr>4/ درجة السفينة:      يقصد بدرجة السفينة رتبه السفينة، مثل الرتب العسكرية والفنادق وغيرها مثل الدرجة الأولى والثانية والثالثة وهكذا.      وهناك جهات متخصصة تقوم بتصنيف السفن وتحديد درجاتها.     وهناك معايير تحدد بناء عليها رتبة السفينة وهي: 1/ طريقة بناء السفينة ومدى مقاومتها للزلازل والبراكين، والمواد المصنوعة منها سواء الخشب أو الحديد أو المطاط، وطريقة البناء حديثة أم قديمة.</vt:lpstr>
      <vt:lpstr>2/ عمر السفينة فكلما قل عمرها كانت درجتها أعلى. 3/ مدى استيفاء السفينة شروط السلامة مثل توفر الآتي: * قوارب للنجاة. *حفظ البضائع من الأمطار والأمواج.   * عناية مركزة للمصابين على السفينة وأطباء.  * وجود مهندسين وضباط بحريين.  * توفر اتصالات بين البر والسفينة.</vt:lpstr>
      <vt:lpstr>   أهميه تحديد درجة السفينة: (1) تحديد ثمن السفينة.  (2) تحديد أجرة النقل والتأجير في السفينة. (3) أقساط التأمين.      فمنح درجة التصنيف للسفينة من قبل هيئات الإشراف، يعني أنها صالحة للملاحة البحرية، ويترتب على هذا التصنيف مسؤولية هيئة الإشراف تجاه المالك.</vt:lpstr>
      <vt:lpstr>جنسية السفينة</vt:lpstr>
      <vt:lpstr>        ويمثل منح الجنسية للسفينة ضرورة واجبة للأسباب الآتية: * لحسم وتنظيم العلاقات الدولية البحرية والتجارية.  * ولضمان السلامة وحفظ الأمن والنظام على ظهر السفينة. * تحديد القانون الواجب التطبيق. * حماية السفينة عند الاعتداء عليها. * نظرا لأهميتها الاقتصادية لدى الدولة.      ولا يجوز للسفينة أن تحمل أكثر من جنسية واحدة بعكس الشخص الطبيعي الذي يجوز له أن يحمل أكثر من جنسية.</vt:lpstr>
      <vt:lpstr>       وقد ألزمت اتفاقية الأمم المتحدة لقانون البحار السفينة أن تبحر تحت علم دولة واحدة وتكون خاضعة لولايتها الخالصة في أعالي البحار.          ثانياً: شروط اكتساب الجنسية: 1/ الشروط العامة لاكتساب الجنسية: القواعد العامة للقانون الدولي تقضي أن لكل دولة ذات سيادة مطلق الحرية في تحديد الشروط اللازمة لمنح جنسيتها للأشخاص الطبيعيين والمعنويين.</vt:lpstr>
      <vt:lpstr>      والدولة لا تمنح جنسيتها للسفينة إلا إذا اطمأنت على توافر الشروط التي تكفل ولاء السفينة لها،     وتختلف هذه الشروط وفقاً لظروف كل دولة، وتتمثل هذه الشروط في الآتي: أ/ أن يتم إنشاء السفينة في الدولة التي ترغب في الحصول على جنسيتها، والغرض من هذا الشرط هو تشجيع وحماية الصناعة الوطنية. ب/ أن تكون السفينة مملوكه كلها أو بعضها لوطنيين، وذلك حرصاً على توفير الحماية الوطنية لحاملي الجنسية الوطنية تحقيقاً لمصلحة الدولة. </vt:lpstr>
      <vt:lpstr> ج/ أن يكون الربان والطاقم الذي يعمل معه كله أو بعضه من الوطنيين، باعتبار أن هؤلاء يسيطرون على نشاط السفينة، وبالتالي تطمئن الدولة على مصالحها. 2/ شروط اكتساب الجنسية المملكة العربية السعودية: أ/ أن تكون السفينة قد بنيت في المملكة العربية السعودية، وهذا ما نصت عليه المادة (150) من نظام المحكمة التجارية السعودي لسنة 1350هـ. ب/ أن يكون مالكها أو مالكوها من حاملي الجنسية السعودية (م150):      فإذا آلت ملكية السفينة جزئياً أو كلياً إلى أجنبي لأي سبب من الأسباب فإنها تفقد الجنسية السعودية. </vt:lpstr>
      <vt:lpstr>ج/ أن يتم تسجيل السفينة في أحد الموانئ السعودية:      وهذا ما نصت عليه المادة (166) من لائحة الموانئ والمرافئ والمنائر السعودية لسنة 1394هـ. 3/ اثبات جنسية السفينة:      يجب على كل سفينة أن ترفع علم الدولة التي تنتمي إليها , فإذا لم ترفع السفينة أي علم اعتبرت قرصاناً بحرياً  يجوز الاستيلاء عليها ومصادرتها من الدولة التي توجد هذه السفينة في مياهها الإقليمية.</vt:lpstr>
      <vt:lpstr>      ويتم إثبات جنسية السفينة من خلال العلم الذي ترفعه السفينة، وهو علم الدولة التي تم تسجيلها فيها.         فالعلم دليل شكلي على إثبات جنسية السفينة يجوز إثبات عكسه.       ويعاقب بالحبس أو الغرامة التي لا تتجاوز 10 آلاف ريال أو ما يعادلها أو بإحدى العقوبتين كل من يرفع علم المملكة العربية السعودية على سفينة لا تحمل جنسية المملكة.      وهذا ما نصت عليه المادة (375) من لائحة الموانئ والمرافئ والمنائر المذكورة.</vt:lpstr>
      <vt:lpstr>                ثالثاً: آثار اكتساب الجنسية:               (سياسية واقتصادية وقانونية)  1/ الآثار السياسية: تقوم الدولة التي تحمل السفينة جنسيتها بحماية سفنها في حالة السلم والحرب.         ويجب على هذه السفن إتباع تعليمات هذه الدولة وهي في عرض البحر. 2/ الآثار الاقتصادية: تمنح الدولة بعض المزايا للسفن التي تحمل جنسيتها ومن ذلك : * السماح بالملاحة الساحلية للسفن الوطنية فحسب.</vt:lpstr>
      <vt:lpstr>3/ الآثار القانونية: إن تحديد جنسية السفينة ييسر أمر تحديد: * القانون الواجب التطبيق. * والمحكمة المختصة بالنظر في المنازعات التي تقع على ظهر السفينة.      بالنسبة للتصرفات القانونية مثل: عقود البيع  والهبة والزواج والإيجار وغيرها، فتخضع في الأصل لقانون دولة علم السفينة، وإذا وقعت الجريمة في أعالي البحار يطبق قانون علم السفينة. </vt:lpstr>
      <vt:lpstr>      وإذا كانت في المياه الإقليمية لدولة ما يطبق قانون هذه الدولة (هذا الوضع في بريطانيا ).        ويطبق قانون علم السفينة ما لم تطلب السفينة تطبيق قانون دولة العلم (هذا الوضع في فرنسا).       أما الجرائم التي تقع على ظهر السفن الحربية، فيطبق عليها قانون دولة علم السفينة أيا كان مكان وقوع الجريمة.        أما المملكة فتطبق قانونها الوطني في الجرائم الجمركية على السفن الأجنبية التي توجد في مياهها الإقليمية, ولم ينص على الجرائم الأخرى. </vt:lpstr>
      <vt:lpstr>تسجيل السفينة</vt:lpstr>
      <vt:lpstr>                  السفن المعفاة من التسجيل:        الأصل أن كل سفينة يجب عليها أن تسجل إذا كان أصحابها سعوديين في قسم تسجيل السفن بمكتب التفتيش البحري بميناء جدة أو الدمام.       والسفن المعفاة من التسجيل وفق لائحة الموانئ والمرافئ والمنائر هي: 1/ السفن الحربية. 2/ السفن التي تعمل داخل حدود الموانئ. 3/ قوارب الصيد التي لا تزيد حمولتها عن 30 طن. 4/ قوارب النزهة التي لا تزيد حمولتها الكلية عن 10 طن. </vt:lpstr>
      <vt:lpstr>               السفن التي تخضع لنظام التسجيل :        فيما عدا السابق بيانها, تخضع كل السفن الأخرى لنظام التسجيل، بناء على طلبات من أصاحبها تقدم لمكتب التفتيش البحري في ميناء جدة أو الدمام.       ويجب أن يلتزم صاحب السفينة بشروط التسجيل المحددة في القانون وهي:  * كتابة اسم السفينة على جانبيها من المقدمة. * كتابة ميناء التسجيل على المؤخرة. * تدوين رقمها الرسمي وحمولتها الصافية لدى مكتب التفتيش.  * شهادة تسجيل السفينة صالحة لمدة 6 أشهر قابلة للتجديد لمدة سنتين كحد أقصى.</vt:lpstr>
      <vt:lpstr>                      فقد شهادة التسجيل:      إذا فقدت شهادة تسجيل السفينة أو هلكت يجوز لمكتب التفتيش البحري في ميناء تسجيلها إعطاء صاحب السفينة شهادة بدلاً منها خلال 10 أيام من تقديم الطلب، إذا كانت السفينة موجودة في المياه الإقليمية للمملكة.       أما إذا كانت السفينة في الخارج، فيجوز للسفارة السعودية إعطاء شهادة تسجيل مؤقتة بشرط ألا تزيد مدتها عن 6 أشهر. </vt:lpstr>
      <vt:lpstr>               الاعتراض على تسجيل السفينة:  - يجوز لكل ذي مصلحة أن يعترض على تسجيل السفينة خلال 3 أشهر من تاريخ النشر في الصحف.  - ويقدم طلب الاعتراض لمكتب التفتيش البحري. - وعلى المعترض إقامة الدعوى بذلك أمام هيئة حسم المنازعات خلال أسبوعين من تاريخ تقديم الاعتراض إلى مكتب التفتيش البحري، وإلا اعتبر الاعتراض كان لم يكن. - وإذا مرت 3 أشهر دون اعتراض أو إذا رفضت هيئة المنازعات، يقوم مكتب التفتيش البحري بإصدار شهادة دائمة لتسجيل السفينة. </vt:lpstr>
      <vt:lpstr>                     نقل تسجيل السفينة:       وفقاً للنظام السعودي لمالك السفينة أن يقوم بنقل تسجيلها من ميناء لآخر في المملكة من الموانئ التي يجوز التسجيل فيها. الإبلاغ عن تعديل البيانات الواردة في شهادة التسجيل:       يجب على مالك السفينة إبلاغ مكتب التفتيش البحري بأي تعديل في بيانات السفينة  خلال 30 يوماً من إجراء التعديل , ويتم تسجيل هذا التعديل في سجل السفن بالميناء.</vt:lpstr>
      <vt:lpstr>                       شطب تسجيل السفينة:      وفق اللائحة يتم شطب السفينة في الحالات الآتية:  1- هلاك السفينة. 2- الاستيلاء على السفينة من قبل العدو. 3- إذا فقدت السفينة جنسية المالك. 4- صدور حكم قضائي بشطب السفينة.                         شهادة السلامة:        يجب أن تحصل السفينة فضلاً عما تقدم، على شهادة السلامة، وذلك في حالة نقل الركاب.         ولعل ذلك يرجع إلى أن سفن الركاب يجب أن تزود بوسائل للراحة والمتعة والأكل والشرب ووسائل السلامة لما للإنسان من أهمية. </vt:lpstr>
      <vt:lpstr>                            شهادة السفر:       إذا تبين لهيئة التفتيش والتسجيل أن السفينة لا تتوافر فيها شروط الصلاحية كلها أو بعضها كان لها أن تأمر بمنع السفينة من السفر وذلك برفض منحها الترخيص بالسفر.       لكن إذا تبين لها توافر هذه الشروط كان عليها أن تعطيها شهادة سفر، ولا يجوز للسفينة أن تبحر من الميناء قبل الحصول على هذه الشهادة.</vt:lpstr>
      <vt:lpstr>                               دفتر اليومية:         يجب أن تتضمن أوراق السفينة دفتر اليومية الذي تقيد فيه خط سير السفينة وكل ما يقع فيها من حوادث.        وهذا الدفتر يكون مرقم الصفحات ومؤشراً عليه من إدارة التفتيش بالموانئ، ويبين فيه جميع ما يتعلق بالسفينة أو حمولتها وكافة الظروف والمخاطر التي تطرأ أثناء الرحلة البحرية.                          وثائق الابحار:         يجب على الربان قبل الابحار أن يحمل معه الوثائق التالية: * سند ملكية السفينة، أو صورة منه مصدق عليها.  *سند جنسية السفينة (شهادة التسجيل).</vt:lpstr>
      <vt:lpstr>* دفتر بأسماء ملاحي السفينة * سندات الشحن والإيجار * قائمة بيان البضائع * سندات دفع الجمارك * الجواز البحري * شهادة الصحة، أي التي تثبت الحالة الصحية للبلد القادمة منها السفينة، والحالة الصحية علي ظهر السفينة. * نسخة من القانون البحري لبلد العلم.</vt:lpstr>
      <vt:lpstr>                   ثانياً: آثار تسجيل السفينة:       تتمثل أهم آثار تسجيل السفينة في الآتي: 1/ إثبات جنسية السفينة . 2/ هو قرينة على ملكية السفينة للشخص الذي قيدت باسمه. 3/ وسيلة لإعلان التصرفات التي ترد على السفينة. الآثار المترتبة على عدم تسجيل السفينة:          الملاحظ أن القانون لم يوضح الآثار المترتبة على عدم تسجيل السفينة وحدث خلاف بين الفقه في هذا الشأن:</vt:lpstr>
      <vt:lpstr>* الرأي الأول: يذهب إلى أن عدم تسجيل السفينة لا يؤثر في شيء، وهو إجراء إداري ليس له أهمية في التعاملات على السفينة. * الرأي الثاني: ذهب غالبية الفقه والقضاء في فرنسا إلى أن التصرفات التي ترد على السفينة لا يمكن الاحتجاج بها في مواجهة الغير إلا بعد إعلان تسجيل السفينة. </vt:lpstr>
      <vt:lpstr>عرض تقديمي في PowerPoint</vt:lpstr>
      <vt:lpstr>                          أسئلة للمراجعة  1/ النظام البحري ينطبق على الملاحة البحرية    الداخلية.   * صح      * خطأ  2/ سفينة قامت بالنزهة تخضع للنظام البحري وليس   التجاري أو المدني.   * صح    * خطأ  3/ لقد عرفت موانئ البحر الأبيض المتوسط أحكام    بحرية مهمة سميت ب:  *قواعد أوليرون  *قنصلية البحر  *مرشد البحر     *النظام البحري </vt:lpstr>
      <vt:lpstr>    4/ ما هو القانون الواجب التطبيق على       الملاحة البحرية؟   * التجاري   * الإداري   * البحري   * العام   5/ من المصادر التفسيرية للقانون البحري:   * التشريع الفرعي  * التشريع الدستوري     * التشريع العادي  * الاجتهاد القضائي </vt:lpstr>
    </vt:vector>
  </TitlesOfParts>
  <Company>Naim Al Hussaini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د.آدم</dc:creator>
  <cp:lastModifiedBy>د.آدم</cp:lastModifiedBy>
  <cp:revision>31</cp:revision>
  <dcterms:created xsi:type="dcterms:W3CDTF">2017-10-29T16:16:24Z</dcterms:created>
  <dcterms:modified xsi:type="dcterms:W3CDTF">2017-11-06T17:21:09Z</dcterms:modified>
</cp:coreProperties>
</file>