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57" r:id="rId3"/>
    <p:sldId id="258" r:id="rId4"/>
    <p:sldId id="281" r:id="rId5"/>
    <p:sldId id="283" r:id="rId6"/>
    <p:sldId id="259" r:id="rId7"/>
    <p:sldId id="260" r:id="rId8"/>
    <p:sldId id="282" r:id="rId9"/>
    <p:sldId id="261" r:id="rId10"/>
    <p:sldId id="262" r:id="rId11"/>
    <p:sldId id="263" r:id="rId12"/>
    <p:sldId id="264" r:id="rId13"/>
    <p:sldId id="265" r:id="rId14"/>
    <p:sldId id="284" r:id="rId15"/>
    <p:sldId id="266" r:id="rId16"/>
    <p:sldId id="267" r:id="rId17"/>
    <p:sldId id="268" r:id="rId18"/>
    <p:sldId id="269" r:id="rId19"/>
    <p:sldId id="270" r:id="rId20"/>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C2ABC9F-5185-4208-A9C2-944584779E11}" type="datetimeFigureOut">
              <a:rPr lang="ar-SA"/>
              <a:pPr>
                <a:defRPr/>
              </a:pPr>
              <a:t>23/05/1438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5E15D946-1ABB-43C2-BD5F-91B71081D642}" type="slidenum">
              <a:rPr lang="ar-SA"/>
              <a:pPr>
                <a:defRPr/>
              </a:pPr>
              <a:t>‹#›</a:t>
            </a:fld>
            <a:endParaRPr lang="ar-SA"/>
          </a:p>
        </p:txBody>
      </p:sp>
    </p:spTree>
    <p:extLst>
      <p:ext uri="{BB962C8B-B14F-4D97-AF65-F5344CB8AC3E}">
        <p14:creationId xmlns:p14="http://schemas.microsoft.com/office/powerpoint/2010/main" val="61128824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25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126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FD7C1-C972-45B9-9F6B-9D7DFE84AE41}" type="slidenum">
              <a:rPr lang="ar-SA" smtClean="0"/>
              <a:pPr fontAlgn="base">
                <a:spcBef>
                  <a:spcPct val="0"/>
                </a:spcBef>
                <a:spcAft>
                  <a:spcPct val="0"/>
                </a:spcAft>
                <a:defRPr/>
              </a:pPr>
              <a:t>1</a:t>
            </a:fld>
            <a:endParaRPr lang="ar-SA" smtClean="0"/>
          </a:p>
        </p:txBody>
      </p:sp>
    </p:spTree>
    <p:extLst>
      <p:ext uri="{BB962C8B-B14F-4D97-AF65-F5344CB8AC3E}">
        <p14:creationId xmlns:p14="http://schemas.microsoft.com/office/powerpoint/2010/main" val="199377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17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74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9A4C1-982D-49AD-88ED-BC54998A0879}" type="slidenum">
              <a:rPr lang="ar-SA" smtClean="0"/>
              <a:pPr fontAlgn="base">
                <a:spcBef>
                  <a:spcPct val="0"/>
                </a:spcBef>
                <a:spcAft>
                  <a:spcPct val="0"/>
                </a:spcAft>
                <a:defRPr/>
              </a:pPr>
              <a:t>10</a:t>
            </a:fld>
            <a:endParaRPr lang="ar-SA" smtClean="0"/>
          </a:p>
        </p:txBody>
      </p:sp>
    </p:spTree>
    <p:extLst>
      <p:ext uri="{BB962C8B-B14F-4D97-AF65-F5344CB8AC3E}">
        <p14:creationId xmlns:p14="http://schemas.microsoft.com/office/powerpoint/2010/main" val="197970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27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843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355D98-BAE0-412E-B936-FE5B2D496DB9}" type="slidenum">
              <a:rPr lang="ar-SA" smtClean="0"/>
              <a:pPr fontAlgn="base">
                <a:spcBef>
                  <a:spcPct val="0"/>
                </a:spcBef>
                <a:spcAft>
                  <a:spcPct val="0"/>
                </a:spcAft>
                <a:defRPr/>
              </a:pPr>
              <a:t>11</a:t>
            </a:fld>
            <a:endParaRPr lang="ar-SA" smtClean="0"/>
          </a:p>
        </p:txBody>
      </p:sp>
    </p:spTree>
    <p:extLst>
      <p:ext uri="{BB962C8B-B14F-4D97-AF65-F5344CB8AC3E}">
        <p14:creationId xmlns:p14="http://schemas.microsoft.com/office/powerpoint/2010/main" val="30927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94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4F1D6-2ADB-4CC2-8659-37F47F3A2153}" type="slidenum">
              <a:rPr lang="ar-SA" smtClean="0"/>
              <a:pPr fontAlgn="base">
                <a:spcBef>
                  <a:spcPct val="0"/>
                </a:spcBef>
                <a:spcAft>
                  <a:spcPct val="0"/>
                </a:spcAft>
                <a:defRPr/>
              </a:pPr>
              <a:t>12</a:t>
            </a:fld>
            <a:endParaRPr lang="ar-SA" smtClean="0"/>
          </a:p>
        </p:txBody>
      </p:sp>
    </p:spTree>
    <p:extLst>
      <p:ext uri="{BB962C8B-B14F-4D97-AF65-F5344CB8AC3E}">
        <p14:creationId xmlns:p14="http://schemas.microsoft.com/office/powerpoint/2010/main" val="116356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04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94EC6-F400-4DF8-A47E-B9E66E1FEAA4}" type="slidenum">
              <a:rPr lang="ar-SA" smtClean="0"/>
              <a:pPr fontAlgn="base">
                <a:spcBef>
                  <a:spcPct val="0"/>
                </a:spcBef>
                <a:spcAft>
                  <a:spcPct val="0"/>
                </a:spcAft>
                <a:defRPr/>
              </a:pPr>
              <a:t>13</a:t>
            </a:fld>
            <a:endParaRPr lang="ar-SA" smtClean="0"/>
          </a:p>
        </p:txBody>
      </p:sp>
    </p:spTree>
    <p:extLst>
      <p:ext uri="{BB962C8B-B14F-4D97-AF65-F5344CB8AC3E}">
        <p14:creationId xmlns:p14="http://schemas.microsoft.com/office/powerpoint/2010/main" val="103301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عنصر نائب لرقم الشريحة 3"/>
          <p:cNvSpPr>
            <a:spLocks noGrp="1"/>
          </p:cNvSpPr>
          <p:nvPr>
            <p:ph type="sldNum" sz="quarter" idx="5"/>
          </p:nvPr>
        </p:nvSpPr>
        <p:spPr/>
        <p:txBody>
          <a:bodyPr/>
          <a:lstStyle/>
          <a:p>
            <a:pPr>
              <a:defRPr/>
            </a:pPr>
            <a:fld id="{C597F8AA-E6D2-455F-A6FA-38BEE70FD609}" type="slidenum">
              <a:rPr lang="ar-SA" smtClean="0"/>
              <a:pPr>
                <a:defRPr/>
              </a:pPr>
              <a:t>14</a:t>
            </a:fld>
            <a:endParaRPr lang="ar-SA"/>
          </a:p>
        </p:txBody>
      </p:sp>
    </p:spTree>
    <p:extLst>
      <p:ext uri="{BB962C8B-B14F-4D97-AF65-F5344CB8AC3E}">
        <p14:creationId xmlns:p14="http://schemas.microsoft.com/office/powerpoint/2010/main" val="189781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68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15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ABDD3-0EDE-4A5F-BB97-610A7623C84B}" type="slidenum">
              <a:rPr lang="ar-SA" smtClean="0"/>
              <a:pPr fontAlgn="base">
                <a:spcBef>
                  <a:spcPct val="0"/>
                </a:spcBef>
                <a:spcAft>
                  <a:spcPct val="0"/>
                </a:spcAft>
                <a:defRPr/>
              </a:pPr>
              <a:t>15</a:t>
            </a:fld>
            <a:endParaRPr lang="ar-SA" smtClean="0"/>
          </a:p>
        </p:txBody>
      </p:sp>
    </p:spTree>
    <p:extLst>
      <p:ext uri="{BB962C8B-B14F-4D97-AF65-F5344CB8AC3E}">
        <p14:creationId xmlns:p14="http://schemas.microsoft.com/office/powerpoint/2010/main" val="106526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253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9BB25F-E8D8-4196-8E25-5DFE43EF9199}" type="slidenum">
              <a:rPr lang="ar-SA" smtClean="0"/>
              <a:pPr fontAlgn="base">
                <a:spcBef>
                  <a:spcPct val="0"/>
                </a:spcBef>
                <a:spcAft>
                  <a:spcPct val="0"/>
                </a:spcAft>
                <a:defRPr/>
              </a:pPr>
              <a:t>16</a:t>
            </a:fld>
            <a:endParaRPr lang="ar-SA" smtClean="0"/>
          </a:p>
        </p:txBody>
      </p:sp>
    </p:spTree>
    <p:extLst>
      <p:ext uri="{BB962C8B-B14F-4D97-AF65-F5344CB8AC3E}">
        <p14:creationId xmlns:p14="http://schemas.microsoft.com/office/powerpoint/2010/main" val="112962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35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9037E-110A-42C0-BA05-5F9F5AD8840D}" type="slidenum">
              <a:rPr lang="ar-SA" smtClean="0"/>
              <a:pPr fontAlgn="base">
                <a:spcBef>
                  <a:spcPct val="0"/>
                </a:spcBef>
                <a:spcAft>
                  <a:spcPct val="0"/>
                </a:spcAft>
                <a:defRPr/>
              </a:pPr>
              <a:t>17</a:t>
            </a:fld>
            <a:endParaRPr lang="ar-SA" smtClean="0"/>
          </a:p>
        </p:txBody>
      </p:sp>
    </p:spTree>
    <p:extLst>
      <p:ext uri="{BB962C8B-B14F-4D97-AF65-F5344CB8AC3E}">
        <p14:creationId xmlns:p14="http://schemas.microsoft.com/office/powerpoint/2010/main" val="133478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458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FB90EE-E179-471F-B937-AEEA2CA00342}" type="slidenum">
              <a:rPr lang="ar-SA" smtClean="0"/>
              <a:pPr fontAlgn="base">
                <a:spcBef>
                  <a:spcPct val="0"/>
                </a:spcBef>
                <a:spcAft>
                  <a:spcPct val="0"/>
                </a:spcAft>
                <a:defRPr/>
              </a:pPr>
              <a:t>18</a:t>
            </a:fld>
            <a:endParaRPr lang="ar-SA" smtClean="0"/>
          </a:p>
        </p:txBody>
      </p:sp>
    </p:spTree>
    <p:extLst>
      <p:ext uri="{BB962C8B-B14F-4D97-AF65-F5344CB8AC3E}">
        <p14:creationId xmlns:p14="http://schemas.microsoft.com/office/powerpoint/2010/main" val="376298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560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930D0F-9C66-4EB7-B01C-399485EC0A98}" type="slidenum">
              <a:rPr lang="ar-SA" smtClean="0"/>
              <a:pPr fontAlgn="base">
                <a:spcBef>
                  <a:spcPct val="0"/>
                </a:spcBef>
                <a:spcAft>
                  <a:spcPct val="0"/>
                </a:spcAft>
                <a:defRPr/>
              </a:pPr>
              <a:t>19</a:t>
            </a:fld>
            <a:endParaRPr lang="ar-SA" smtClean="0"/>
          </a:p>
        </p:txBody>
      </p:sp>
    </p:spTree>
    <p:extLst>
      <p:ext uri="{BB962C8B-B14F-4D97-AF65-F5344CB8AC3E}">
        <p14:creationId xmlns:p14="http://schemas.microsoft.com/office/powerpoint/2010/main" val="110933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5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29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D07199-F676-4529-992F-094BA85B75BF}" type="slidenum">
              <a:rPr lang="ar-SA" smtClean="0"/>
              <a:pPr fontAlgn="base">
                <a:spcBef>
                  <a:spcPct val="0"/>
                </a:spcBef>
                <a:spcAft>
                  <a:spcPct val="0"/>
                </a:spcAft>
                <a:defRPr/>
              </a:pPr>
              <a:t>2</a:t>
            </a:fld>
            <a:endParaRPr lang="ar-SA" smtClean="0"/>
          </a:p>
        </p:txBody>
      </p:sp>
    </p:spTree>
    <p:extLst>
      <p:ext uri="{BB962C8B-B14F-4D97-AF65-F5344CB8AC3E}">
        <p14:creationId xmlns:p14="http://schemas.microsoft.com/office/powerpoint/2010/main" val="385214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5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331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F10B7-647A-4B6D-9CF1-E7B50D868AE8}" type="slidenum">
              <a:rPr lang="ar-SA" smtClean="0"/>
              <a:pPr fontAlgn="base">
                <a:spcBef>
                  <a:spcPct val="0"/>
                </a:spcBef>
                <a:spcAft>
                  <a:spcPct val="0"/>
                </a:spcAft>
                <a:defRPr/>
              </a:pPr>
              <a:t>3</a:t>
            </a:fld>
            <a:endParaRPr lang="ar-SA" smtClean="0"/>
          </a:p>
        </p:txBody>
      </p:sp>
    </p:spTree>
    <p:extLst>
      <p:ext uri="{BB962C8B-B14F-4D97-AF65-F5344CB8AC3E}">
        <p14:creationId xmlns:p14="http://schemas.microsoft.com/office/powerpoint/2010/main" val="155647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6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عنصر نائب لرقم الشريحة 3"/>
          <p:cNvSpPr>
            <a:spLocks noGrp="1"/>
          </p:cNvSpPr>
          <p:nvPr>
            <p:ph type="sldNum" sz="quarter" idx="5"/>
          </p:nvPr>
        </p:nvSpPr>
        <p:spPr/>
        <p:txBody>
          <a:bodyPr/>
          <a:lstStyle/>
          <a:p>
            <a:pPr>
              <a:defRPr/>
            </a:pPr>
            <a:fld id="{83D03C39-E754-4717-BB2B-312FAA6F5620}" type="slidenum">
              <a:rPr lang="ar-SA" smtClean="0"/>
              <a:pPr>
                <a:defRPr/>
              </a:pPr>
              <a:t>4</a:t>
            </a:fld>
            <a:endParaRPr lang="ar-SA"/>
          </a:p>
        </p:txBody>
      </p:sp>
    </p:spTree>
    <p:extLst>
      <p:ext uri="{BB962C8B-B14F-4D97-AF65-F5344CB8AC3E}">
        <p14:creationId xmlns:p14="http://schemas.microsoft.com/office/powerpoint/2010/main" val="190367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6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عنصر نائب لرقم الشريحة 3"/>
          <p:cNvSpPr>
            <a:spLocks noGrp="1"/>
          </p:cNvSpPr>
          <p:nvPr>
            <p:ph type="sldNum" sz="quarter" idx="5"/>
          </p:nvPr>
        </p:nvSpPr>
        <p:spPr/>
        <p:txBody>
          <a:bodyPr/>
          <a:lstStyle/>
          <a:p>
            <a:pPr>
              <a:defRPr/>
            </a:pPr>
            <a:fld id="{5C8A84B0-BB48-48FC-8693-C6ECFF17ACC3}" type="slidenum">
              <a:rPr lang="ar-SA" smtClean="0"/>
              <a:pPr>
                <a:defRPr/>
              </a:pPr>
              <a:t>5</a:t>
            </a:fld>
            <a:endParaRPr lang="ar-SA"/>
          </a:p>
        </p:txBody>
      </p:sp>
    </p:spTree>
    <p:extLst>
      <p:ext uri="{BB962C8B-B14F-4D97-AF65-F5344CB8AC3E}">
        <p14:creationId xmlns:p14="http://schemas.microsoft.com/office/powerpoint/2010/main" val="232336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6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434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EED0C-6E46-4B45-8962-D23E577026E5}" type="slidenum">
              <a:rPr lang="ar-SA" smtClean="0"/>
              <a:pPr fontAlgn="base">
                <a:spcBef>
                  <a:spcPct val="0"/>
                </a:spcBef>
                <a:spcAft>
                  <a:spcPct val="0"/>
                </a:spcAft>
                <a:defRPr/>
              </a:pPr>
              <a:t>6</a:t>
            </a:fld>
            <a:endParaRPr lang="ar-SA" smtClean="0"/>
          </a:p>
        </p:txBody>
      </p:sp>
    </p:spTree>
    <p:extLst>
      <p:ext uri="{BB962C8B-B14F-4D97-AF65-F5344CB8AC3E}">
        <p14:creationId xmlns:p14="http://schemas.microsoft.com/office/powerpoint/2010/main" val="271420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6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536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7F67B-1D9D-4C35-AB73-52873E1E41C1}" type="slidenum">
              <a:rPr lang="ar-SA" smtClean="0"/>
              <a:pPr fontAlgn="base">
                <a:spcBef>
                  <a:spcPct val="0"/>
                </a:spcBef>
                <a:spcAft>
                  <a:spcPct val="0"/>
                </a:spcAft>
                <a:defRPr/>
              </a:pPr>
              <a:t>7</a:t>
            </a:fld>
            <a:endParaRPr lang="ar-SA" smtClean="0"/>
          </a:p>
        </p:txBody>
      </p:sp>
    </p:spTree>
    <p:extLst>
      <p:ext uri="{BB962C8B-B14F-4D97-AF65-F5344CB8AC3E}">
        <p14:creationId xmlns:p14="http://schemas.microsoft.com/office/powerpoint/2010/main" val="354009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96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عنصر نائب لرقم الشريحة 3"/>
          <p:cNvSpPr>
            <a:spLocks noGrp="1"/>
          </p:cNvSpPr>
          <p:nvPr>
            <p:ph type="sldNum" sz="quarter" idx="5"/>
          </p:nvPr>
        </p:nvSpPr>
        <p:spPr/>
        <p:txBody>
          <a:bodyPr/>
          <a:lstStyle/>
          <a:p>
            <a:pPr>
              <a:defRPr/>
            </a:pPr>
            <a:fld id="{BF4FCA03-E112-47BC-BA79-8E76A2C6A3CC}" type="slidenum">
              <a:rPr lang="ar-SA" smtClean="0"/>
              <a:pPr>
                <a:defRPr/>
              </a:pPr>
              <a:t>8</a:t>
            </a:fld>
            <a:endParaRPr lang="ar-SA"/>
          </a:p>
        </p:txBody>
      </p:sp>
    </p:spTree>
    <p:extLst>
      <p:ext uri="{BB962C8B-B14F-4D97-AF65-F5344CB8AC3E}">
        <p14:creationId xmlns:p14="http://schemas.microsoft.com/office/powerpoint/2010/main" val="285546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07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638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9A740E-9CF0-4884-87A5-EFE513B0411D}" type="slidenum">
              <a:rPr lang="ar-SA" smtClean="0"/>
              <a:pPr fontAlgn="base">
                <a:spcBef>
                  <a:spcPct val="0"/>
                </a:spcBef>
                <a:spcAft>
                  <a:spcPct val="0"/>
                </a:spcAft>
                <a:defRPr/>
              </a:pPr>
              <a:t>9</a:t>
            </a:fld>
            <a:endParaRPr lang="ar-SA" smtClean="0"/>
          </a:p>
        </p:txBody>
      </p:sp>
    </p:spTree>
    <p:extLst>
      <p:ext uri="{BB962C8B-B14F-4D97-AF65-F5344CB8AC3E}">
        <p14:creationId xmlns:p14="http://schemas.microsoft.com/office/powerpoint/2010/main" val="282464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EFC05FE2-352B-406C-85FD-F3D5BF1F2ABE}" type="datetime1">
              <a:rPr lang="ar-SA"/>
              <a:pPr>
                <a:defRPr/>
              </a:pPr>
              <a:t>23/05/1438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CC30342-3A6C-41C2-9CBD-4BC99BFB378C}"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E92AA6BE-6EFA-4C71-B8DF-5FC4C7431886}" type="datetime1">
              <a:rPr lang="ar-SA"/>
              <a:pPr>
                <a:defRPr/>
              </a:pPr>
              <a:t>23/05/1438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696EFACB-C52A-4B15-A323-2D46CB9970BD}"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CEAF0AE1-CEE1-426C-A389-6871DF8CEA81}" type="datetime1">
              <a:rPr lang="ar-SA"/>
              <a:pPr>
                <a:defRPr/>
              </a:pPr>
              <a:t>23/05/1438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94EAF62F-F741-41D0-91A7-02F1273A2DD1}"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74D1A974-83C1-45EB-BE57-04A340E5811C}" type="datetime1">
              <a:rPr lang="ar-SA"/>
              <a:pPr>
                <a:defRPr/>
              </a:pPr>
              <a:t>23/05/1438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A05ABE1-8F99-411F-A47E-BA8BE7C4C712}"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4AEB6FB5-C596-4DA0-ABCB-F575958944AB}" type="datetime1">
              <a:rPr lang="ar-SA"/>
              <a:pPr>
                <a:defRPr/>
              </a:pPr>
              <a:t>23/05/1438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11007080-29AE-49A2-A13F-687738F1DF04}"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B056AE06-55B5-4D4C-8379-0697F721772A}" type="datetime1">
              <a:rPr lang="ar-SA"/>
              <a:pPr>
                <a:defRPr/>
              </a:pPr>
              <a:t>23/05/1438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BF82AD3-CB36-4D93-BCBD-7A620B7D2E10}"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F90E2B51-A2B2-4FF8-BB19-7D2F57FBDE05}" type="datetime1">
              <a:rPr lang="ar-SA"/>
              <a:pPr>
                <a:defRPr/>
              </a:pPr>
              <a:t>23/05/1438</a:t>
            </a:fld>
            <a:endParaRPr lang="ar-SA"/>
          </a:p>
        </p:txBody>
      </p:sp>
      <p:sp>
        <p:nvSpPr>
          <p:cNvPr id="8"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C6B0A4BE-E49B-42D1-9060-625AD67EA22F}"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A6005137-5D01-4F4F-8911-BE2E483919E2}" type="datetime1">
              <a:rPr lang="ar-SA"/>
              <a:pPr>
                <a:defRPr/>
              </a:pPr>
              <a:t>23/05/1438</a:t>
            </a:fld>
            <a:endParaRPr lang="ar-SA"/>
          </a:p>
        </p:txBody>
      </p:sp>
      <p:sp>
        <p:nvSpPr>
          <p:cNvPr id="4"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05F522CE-0B67-4D83-BAB6-7AEDD5B2BF39}"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257F604F-6631-414F-9BD5-ABB6FBEDE47F}" type="datetime1">
              <a:rPr lang="ar-SA"/>
              <a:pPr>
                <a:defRPr/>
              </a:pPr>
              <a:t>23/05/1438</a:t>
            </a:fld>
            <a:endParaRPr lang="ar-SA"/>
          </a:p>
        </p:txBody>
      </p:sp>
      <p:sp>
        <p:nvSpPr>
          <p:cNvPr id="3"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D7A86E73-D963-439F-98F3-319951A7BF71}"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7C1532C6-E9C7-492D-A26F-3F99B9C7DC40}" type="datetime1">
              <a:rPr lang="ar-SA"/>
              <a:pPr>
                <a:defRPr/>
              </a:pPr>
              <a:t>23/05/1438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CED9E1B4-62AD-49AC-BA52-A5CD51558C91}"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A48C0B8D-61F6-449A-B5D5-3D8C138EAEB4}" type="datetime1">
              <a:rPr lang="ar-SA"/>
              <a:pPr>
                <a:defRPr/>
              </a:pPr>
              <a:t>23/05/1438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29519C8C-184E-427F-8CB9-80E31BC5803D}"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8940ACC-9095-4FA8-82F5-39D128D4FFA5}" type="datetime1">
              <a:rPr lang="ar-SA"/>
              <a:pPr>
                <a:defRPr/>
              </a:pPr>
              <a:t>23/05/1438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Prepared by : Amal Awad Al-Harbi</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5A5337-B2A4-4773-BCB2-FB9542B792A6}"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36512" y="1556792"/>
            <a:ext cx="9144000" cy="313932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Arial" pitchFamily="34" charset="0"/>
              </a:rPr>
              <a:t>The Connective Tissues</a:t>
            </a:r>
          </a:p>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Arial" pitchFamily="34" charset="0"/>
              </a:rPr>
              <a:t>&amp;</a:t>
            </a:r>
          </a:p>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The Nervous tissue</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Calibri" pitchFamily="34" charset="0"/>
              <a:cs typeface="Arial" pitchFamily="34" charset="0"/>
            </a:endParaRPr>
          </a:p>
        </p:txBody>
      </p:sp>
      <p:sp>
        <p:nvSpPr>
          <p:cNvPr id="3" name="عنصر نائب لرقم الشريحة 2"/>
          <p:cNvSpPr>
            <a:spLocks noGrp="1"/>
          </p:cNvSpPr>
          <p:nvPr>
            <p:ph type="sldNum" sz="quarter" idx="12"/>
          </p:nvPr>
        </p:nvSpPr>
        <p:spPr/>
        <p:txBody>
          <a:bodyPr/>
          <a:lstStyle/>
          <a:p>
            <a:pPr>
              <a:defRPr/>
            </a:pPr>
            <a:fld id="{3619A4A0-00F2-4A6F-B2CE-8EACEC7070C9}" type="slidenum">
              <a:rPr lang="ar-SA" smtClean="0"/>
              <a:pPr>
                <a:defRPr/>
              </a:pPr>
              <a:t>1</a:t>
            </a:fld>
            <a:endParaRPr lang="ar-SA" dirty="0"/>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ستطيل 1"/>
          <p:cNvSpPr>
            <a:spLocks noChangeArrowheads="1"/>
          </p:cNvSpPr>
          <p:nvPr/>
        </p:nvSpPr>
        <p:spPr bwMode="auto">
          <a:xfrm>
            <a:off x="684213" y="981075"/>
            <a:ext cx="7632700" cy="461963"/>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Structurally, the nervous tissue consists of two cell classes</a:t>
            </a:r>
            <a:endParaRPr lang="ar-SA" sz="2400">
              <a:solidFill>
                <a:schemeClr val="tx2"/>
              </a:solidFill>
              <a:latin typeface="Calibri" pitchFamily="34" charset="0"/>
            </a:endParaRPr>
          </a:p>
        </p:txBody>
      </p:sp>
      <p:sp>
        <p:nvSpPr>
          <p:cNvPr id="11267" name="Rectangle 1"/>
          <p:cNvSpPr>
            <a:spLocks noChangeArrowheads="1"/>
          </p:cNvSpPr>
          <p:nvPr/>
        </p:nvSpPr>
        <p:spPr bwMode="auto">
          <a:xfrm>
            <a:off x="2987675" y="115888"/>
            <a:ext cx="3095625" cy="523875"/>
          </a:xfrm>
          <a:prstGeom prst="rect">
            <a:avLst/>
          </a:prstGeom>
          <a:noFill/>
          <a:ln w="9525">
            <a:noFill/>
            <a:miter lim="800000"/>
            <a:headEnd/>
            <a:tailEnd/>
          </a:ln>
        </p:spPr>
        <p:txBody>
          <a:bodyPr wrap="none" anchor="ctr">
            <a:spAutoFit/>
          </a:bodyPr>
          <a:lstStyle/>
          <a:p>
            <a:pPr algn="ctr" rtl="0"/>
            <a:r>
              <a:rPr lang="en-US" sz="2800" b="1">
                <a:solidFill>
                  <a:schemeClr val="accent2"/>
                </a:solidFill>
                <a:latin typeface="Times New Roman" pitchFamily="18" charset="0"/>
                <a:ea typeface="Calibri" pitchFamily="34" charset="0"/>
                <a:cs typeface="Times New Roman" pitchFamily="18" charset="0"/>
              </a:rPr>
              <a:t>The Nervous tissue</a:t>
            </a:r>
            <a:endParaRPr lang="en-US" sz="2800">
              <a:solidFill>
                <a:schemeClr val="accent2"/>
              </a:solidFill>
              <a:ea typeface="Calibri" pitchFamily="34" charset="0"/>
              <a:cs typeface="Times New Roman" pitchFamily="18" charset="0"/>
            </a:endParaRPr>
          </a:p>
        </p:txBody>
      </p:sp>
      <p:cxnSp>
        <p:nvCxnSpPr>
          <p:cNvPr id="4" name="رابط مستقيم 3"/>
          <p:cNvCxnSpPr/>
          <p:nvPr/>
        </p:nvCxnSpPr>
        <p:spPr>
          <a:xfrm rot="5400000" flipH="1" flipV="1">
            <a:off x="4319588" y="82073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8197" name="مستطيل 4"/>
          <p:cNvSpPr>
            <a:spLocks noChangeArrowheads="1"/>
          </p:cNvSpPr>
          <p:nvPr/>
        </p:nvSpPr>
        <p:spPr bwMode="auto">
          <a:xfrm>
            <a:off x="315913" y="2133600"/>
            <a:ext cx="1771650" cy="460375"/>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neurons</a:t>
            </a:r>
            <a:endParaRPr lang="ar-SA" sz="2400" b="1">
              <a:solidFill>
                <a:schemeClr val="tx2"/>
              </a:solidFill>
              <a:latin typeface="Calibri" pitchFamily="34" charset="0"/>
            </a:endParaRPr>
          </a:p>
        </p:txBody>
      </p:sp>
      <p:sp>
        <p:nvSpPr>
          <p:cNvPr id="8198" name="مستطيل 5"/>
          <p:cNvSpPr>
            <a:spLocks noChangeArrowheads="1"/>
          </p:cNvSpPr>
          <p:nvPr/>
        </p:nvSpPr>
        <p:spPr bwMode="auto">
          <a:xfrm>
            <a:off x="-36513" y="3021013"/>
            <a:ext cx="2808288" cy="12001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the functional units transmitting the nerve impulses</a:t>
            </a:r>
            <a:endParaRPr lang="ar-SA" sz="2400" b="1">
              <a:solidFill>
                <a:schemeClr val="tx2"/>
              </a:solidFill>
              <a:latin typeface="Calibri" pitchFamily="34" charset="0"/>
            </a:endParaRPr>
          </a:p>
        </p:txBody>
      </p:sp>
      <p:sp>
        <p:nvSpPr>
          <p:cNvPr id="8199" name="مستطيل 6"/>
          <p:cNvSpPr>
            <a:spLocks noChangeArrowheads="1"/>
          </p:cNvSpPr>
          <p:nvPr/>
        </p:nvSpPr>
        <p:spPr bwMode="auto">
          <a:xfrm>
            <a:off x="4632325" y="1989138"/>
            <a:ext cx="3954463"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supporting cells (glia cell)</a:t>
            </a:r>
            <a:endParaRPr lang="ar-SA" sz="2400" b="1">
              <a:solidFill>
                <a:schemeClr val="tx2"/>
              </a:solidFill>
              <a:latin typeface="Calibri" pitchFamily="34" charset="0"/>
            </a:endParaRPr>
          </a:p>
        </p:txBody>
      </p:sp>
      <p:sp>
        <p:nvSpPr>
          <p:cNvPr id="8200" name="مستطيل 7"/>
          <p:cNvSpPr>
            <a:spLocks noChangeArrowheads="1"/>
          </p:cNvSpPr>
          <p:nvPr/>
        </p:nvSpPr>
        <p:spPr bwMode="auto">
          <a:xfrm>
            <a:off x="4284663" y="3021013"/>
            <a:ext cx="4824412" cy="12001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support, nourishes and insulate the neurons and perform the defense processes in the nervous system</a:t>
            </a:r>
            <a:endParaRPr lang="ar-SA" sz="2400" b="1">
              <a:solidFill>
                <a:schemeClr val="tx2"/>
              </a:solidFill>
              <a:latin typeface="Calibri" pitchFamily="34" charset="0"/>
            </a:endParaRPr>
          </a:p>
        </p:txBody>
      </p:sp>
      <p:sp>
        <p:nvSpPr>
          <p:cNvPr id="8201" name="مستطيل 8"/>
          <p:cNvSpPr>
            <a:spLocks noChangeArrowheads="1"/>
          </p:cNvSpPr>
          <p:nvPr/>
        </p:nvSpPr>
        <p:spPr bwMode="auto">
          <a:xfrm>
            <a:off x="4867275" y="4508500"/>
            <a:ext cx="3881438" cy="4619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They are mainly of two types</a:t>
            </a:r>
            <a:endParaRPr lang="ar-SA" sz="2400" b="1">
              <a:solidFill>
                <a:schemeClr val="tx2"/>
              </a:solidFill>
              <a:latin typeface="Calibri" pitchFamily="34" charset="0"/>
            </a:endParaRPr>
          </a:p>
        </p:txBody>
      </p:sp>
      <p:sp>
        <p:nvSpPr>
          <p:cNvPr id="8202" name="مستطيل 9"/>
          <p:cNvSpPr>
            <a:spLocks noChangeArrowheads="1"/>
          </p:cNvSpPr>
          <p:nvPr/>
        </p:nvSpPr>
        <p:spPr bwMode="auto">
          <a:xfrm>
            <a:off x="2555875" y="5622925"/>
            <a:ext cx="2122488" cy="830263"/>
          </a:xfrm>
          <a:prstGeom prst="rect">
            <a:avLst/>
          </a:prstGeom>
          <a:noFill/>
          <a:ln w="9525">
            <a:noFill/>
            <a:miter lim="800000"/>
            <a:headEnd/>
            <a:tailEnd/>
          </a:ln>
        </p:spPr>
        <p:txBody>
          <a:bodyPr wrap="none">
            <a:spAutoFit/>
          </a:bodyPr>
          <a:lstStyle/>
          <a:p>
            <a:pPr algn="ctr"/>
            <a:r>
              <a:rPr lang="en-US" sz="2400" b="1">
                <a:solidFill>
                  <a:schemeClr val="tx2"/>
                </a:solidFill>
                <a:latin typeface="Calibri" pitchFamily="34" charset="0"/>
              </a:rPr>
              <a:t>Neuroglia cells </a:t>
            </a:r>
          </a:p>
          <a:p>
            <a:pPr algn="ctr"/>
            <a:r>
              <a:rPr lang="en-US" sz="2400" b="1">
                <a:solidFill>
                  <a:schemeClr val="tx2"/>
                </a:solidFill>
                <a:latin typeface="Calibri" pitchFamily="34" charset="0"/>
              </a:rPr>
              <a:t>inside the CNS</a:t>
            </a:r>
            <a:endParaRPr lang="ar-SA" sz="2400" b="1">
              <a:solidFill>
                <a:schemeClr val="tx2"/>
              </a:solidFill>
              <a:latin typeface="Calibri" pitchFamily="34" charset="0"/>
            </a:endParaRPr>
          </a:p>
        </p:txBody>
      </p:sp>
      <p:sp>
        <p:nvSpPr>
          <p:cNvPr id="8203" name="مستطيل 10"/>
          <p:cNvSpPr>
            <a:spLocks noChangeArrowheads="1"/>
          </p:cNvSpPr>
          <p:nvPr/>
        </p:nvSpPr>
        <p:spPr bwMode="auto">
          <a:xfrm>
            <a:off x="5148263" y="5589588"/>
            <a:ext cx="3867150" cy="830262"/>
          </a:xfrm>
          <a:prstGeom prst="rect">
            <a:avLst/>
          </a:prstGeom>
          <a:noFill/>
          <a:ln w="9525">
            <a:noFill/>
            <a:miter lim="800000"/>
            <a:headEnd/>
            <a:tailEnd/>
          </a:ln>
        </p:spPr>
        <p:txBody>
          <a:bodyPr wrap="none">
            <a:spAutoFit/>
          </a:bodyPr>
          <a:lstStyle/>
          <a:p>
            <a:pPr algn="ctr"/>
            <a:r>
              <a:rPr lang="en-US" sz="2400" b="1">
                <a:solidFill>
                  <a:schemeClr val="tx2"/>
                </a:solidFill>
                <a:latin typeface="Calibri" pitchFamily="34" charset="0"/>
              </a:rPr>
              <a:t>Schwann cells</a:t>
            </a:r>
          </a:p>
          <a:p>
            <a:pPr algn="ctr"/>
            <a:r>
              <a:rPr lang="en-US" sz="2400" b="1">
                <a:solidFill>
                  <a:schemeClr val="tx2"/>
                </a:solidFill>
                <a:latin typeface="Calibri" pitchFamily="34" charset="0"/>
              </a:rPr>
              <a:t> outside the CNS (in the PNS)</a:t>
            </a:r>
            <a:endParaRPr lang="ar-SA" sz="2400" b="1">
              <a:solidFill>
                <a:schemeClr val="tx2"/>
              </a:solidFill>
              <a:latin typeface="Calibri" pitchFamily="34" charset="0"/>
            </a:endParaRPr>
          </a:p>
        </p:txBody>
      </p:sp>
      <p:grpSp>
        <p:nvGrpSpPr>
          <p:cNvPr id="2" name="مجموعة 49"/>
          <p:cNvGrpSpPr>
            <a:grpSpLocks/>
          </p:cNvGrpSpPr>
          <p:nvPr/>
        </p:nvGrpSpPr>
        <p:grpSpPr bwMode="auto">
          <a:xfrm>
            <a:off x="1116013" y="1412875"/>
            <a:ext cx="5759450" cy="647700"/>
            <a:chOff x="1066800" y="609600"/>
            <a:chExt cx="7010400" cy="771525"/>
          </a:xfrm>
        </p:grpSpPr>
        <p:cxnSp>
          <p:nvCxnSpPr>
            <p:cNvPr id="13" name="رابط مستقيم 12"/>
            <p:cNvCxnSpPr/>
            <p:nvPr/>
          </p:nvCxnSpPr>
          <p:spPr>
            <a:xfrm rot="5400000">
              <a:off x="4983991" y="800488"/>
              <a:ext cx="391436" cy="966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5400000">
              <a:off x="7875686" y="1179610"/>
              <a:ext cx="391435" cy="1159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5400000">
              <a:off x="876880" y="1179610"/>
              <a:ext cx="391435" cy="1159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7" name="رابط مستقيم 16"/>
          <p:cNvCxnSpPr/>
          <p:nvPr/>
        </p:nvCxnSpPr>
        <p:spPr>
          <a:xfrm flipV="1">
            <a:off x="1116013" y="2562225"/>
            <a:ext cx="0" cy="506413"/>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V="1">
            <a:off x="6875463" y="2419350"/>
            <a:ext cx="0" cy="57785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5400000" flipH="1" flipV="1">
            <a:off x="6694488" y="4400550"/>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 name="مجموعة 49"/>
          <p:cNvGrpSpPr>
            <a:grpSpLocks/>
          </p:cNvGrpSpPr>
          <p:nvPr/>
        </p:nvGrpSpPr>
        <p:grpSpPr bwMode="auto">
          <a:xfrm>
            <a:off x="3492500" y="5013325"/>
            <a:ext cx="3959225" cy="647700"/>
            <a:chOff x="1066800" y="609602"/>
            <a:chExt cx="7010400" cy="771523"/>
          </a:xfrm>
        </p:grpSpPr>
        <p:cxnSp>
          <p:nvCxnSpPr>
            <p:cNvPr id="25" name="رابط مستقيم 24"/>
            <p:cNvCxnSpPr/>
            <p:nvPr/>
          </p:nvCxnSpPr>
          <p:spPr>
            <a:xfrm rot="5400000">
              <a:off x="6855502" y="799698"/>
              <a:ext cx="391435" cy="1124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rot="10800000">
              <a:off x="1066800" y="1001037"/>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rot="5400000">
              <a:off x="7875861" y="1179786"/>
              <a:ext cx="391434" cy="1124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rot="5400000">
              <a:off x="876705" y="1179786"/>
              <a:ext cx="391434" cy="1124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sp>
        <p:nvSpPr>
          <p:cNvPr id="29" name="عنصر نائب لرقم الشريحة 28"/>
          <p:cNvSpPr>
            <a:spLocks noGrp="1"/>
          </p:cNvSpPr>
          <p:nvPr>
            <p:ph type="sldNum" sz="quarter" idx="12"/>
          </p:nvPr>
        </p:nvSpPr>
        <p:spPr/>
        <p:txBody>
          <a:bodyPr/>
          <a:lstStyle/>
          <a:p>
            <a:pPr>
              <a:defRPr/>
            </a:pPr>
            <a:fld id="{7A1D63B7-717F-4C46-A342-61251467F6FB}" type="slidenum">
              <a:rPr lang="ar-SA" smtClean="0"/>
              <a:pPr>
                <a:defRPr/>
              </a:pPr>
              <a:t>10</a:t>
            </a:fld>
            <a:endParaRPr lang="ar-SA"/>
          </a:p>
        </p:txBody>
      </p:sp>
      <p:sp>
        <p:nvSpPr>
          <p:cNvPr id="30" name="عنصر نائب للتذييل 29"/>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slide(fromTop)">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Top)">
                                      <p:cBhvr>
                                        <p:cTn id="16" dur="500"/>
                                        <p:tgtEl>
                                          <p:spTgt spid="2"/>
                                        </p:tgtEl>
                                      </p:cBhvr>
                                    </p:animEffect>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slide(fromTop)">
                                      <p:cBhvr>
                                        <p:cTn id="20" dur="500"/>
                                        <p:tgtEl>
                                          <p:spTgt spid="8197"/>
                                        </p:tgtEl>
                                      </p:cBhvr>
                                    </p:animEffect>
                                  </p:childTnLst>
                                </p:cTn>
                              </p:par>
                            </p:childTnLst>
                          </p:cTn>
                        </p:par>
                        <p:par>
                          <p:cTn id="21" fill="hold">
                            <p:stCondLst>
                              <p:cond delay="1000"/>
                            </p:stCondLst>
                            <p:childTnLst>
                              <p:par>
                                <p:cTn id="22" presetID="12" presetClass="entr" presetSubtype="1" fill="hold" grpId="0" nodeType="afterEffect">
                                  <p:stCondLst>
                                    <p:cond delay="0"/>
                                  </p:stCondLst>
                                  <p:childTnLst>
                                    <p:set>
                                      <p:cBhvr>
                                        <p:cTn id="23" dur="1" fill="hold">
                                          <p:stCondLst>
                                            <p:cond delay="0"/>
                                          </p:stCondLst>
                                        </p:cTn>
                                        <p:tgtEl>
                                          <p:spTgt spid="8199"/>
                                        </p:tgtEl>
                                        <p:attrNameLst>
                                          <p:attrName>style.visibility</p:attrName>
                                        </p:attrNameLst>
                                      </p:cBhvr>
                                      <p:to>
                                        <p:strVal val="visible"/>
                                      </p:to>
                                    </p:set>
                                    <p:animEffect transition="in" filter="slide(fromTop)">
                                      <p:cBhvr>
                                        <p:cTn id="24" dur="500"/>
                                        <p:tgtEl>
                                          <p:spTgt spid="819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lide(fromTop)">
                                      <p:cBhvr>
                                        <p:cTn id="29" dur="500"/>
                                        <p:tgtEl>
                                          <p:spTgt spid="17"/>
                                        </p:tgtEl>
                                      </p:cBhvr>
                                    </p:animEffect>
                                  </p:childTnLst>
                                </p:cTn>
                              </p:par>
                            </p:childTnLst>
                          </p:cTn>
                        </p:par>
                        <p:par>
                          <p:cTn id="30" fill="hold">
                            <p:stCondLst>
                              <p:cond delay="500"/>
                            </p:stCondLst>
                            <p:childTnLst>
                              <p:par>
                                <p:cTn id="31" presetID="12" presetClass="entr" presetSubtype="1" fill="hold" grpId="0" nodeType="afterEffect">
                                  <p:stCondLst>
                                    <p:cond delay="0"/>
                                  </p:stCondLst>
                                  <p:childTnLst>
                                    <p:set>
                                      <p:cBhvr>
                                        <p:cTn id="32" dur="1" fill="hold">
                                          <p:stCondLst>
                                            <p:cond delay="0"/>
                                          </p:stCondLst>
                                        </p:cTn>
                                        <p:tgtEl>
                                          <p:spTgt spid="8198"/>
                                        </p:tgtEl>
                                        <p:attrNameLst>
                                          <p:attrName>style.visibility</p:attrName>
                                        </p:attrNameLst>
                                      </p:cBhvr>
                                      <p:to>
                                        <p:strVal val="visible"/>
                                      </p:to>
                                    </p:set>
                                    <p:animEffect transition="in" filter="slide(fromTop)">
                                      <p:cBhvr>
                                        <p:cTn id="33" dur="2000"/>
                                        <p:tgtEl>
                                          <p:spTgt spid="819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lide(fromTop)">
                                      <p:cBhvr>
                                        <p:cTn id="38" dur="500"/>
                                        <p:tgtEl>
                                          <p:spTgt spid="18"/>
                                        </p:tgtEl>
                                      </p:cBhvr>
                                    </p:animEffect>
                                  </p:childTnLst>
                                </p:cTn>
                              </p:par>
                            </p:childTnLst>
                          </p:cTn>
                        </p:par>
                        <p:par>
                          <p:cTn id="39" fill="hold">
                            <p:stCondLst>
                              <p:cond delay="500"/>
                            </p:stCondLst>
                            <p:childTnLst>
                              <p:par>
                                <p:cTn id="40" presetID="12" presetClass="entr" presetSubtype="1" fill="hold" grpId="0" nodeType="afterEffect">
                                  <p:stCondLst>
                                    <p:cond delay="0"/>
                                  </p:stCondLst>
                                  <p:childTnLst>
                                    <p:set>
                                      <p:cBhvr>
                                        <p:cTn id="41" dur="1" fill="hold">
                                          <p:stCondLst>
                                            <p:cond delay="0"/>
                                          </p:stCondLst>
                                        </p:cTn>
                                        <p:tgtEl>
                                          <p:spTgt spid="8200"/>
                                        </p:tgtEl>
                                        <p:attrNameLst>
                                          <p:attrName>style.visibility</p:attrName>
                                        </p:attrNameLst>
                                      </p:cBhvr>
                                      <p:to>
                                        <p:strVal val="visible"/>
                                      </p:to>
                                    </p:set>
                                    <p:animEffect transition="in" filter="slide(fromTop)">
                                      <p:cBhvr>
                                        <p:cTn id="42" dur="2000"/>
                                        <p:tgtEl>
                                          <p:spTgt spid="820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lide(fromTop)">
                                      <p:cBhvr>
                                        <p:cTn id="47" dur="500"/>
                                        <p:tgtEl>
                                          <p:spTgt spid="23"/>
                                        </p:tgtEl>
                                      </p:cBhvr>
                                    </p:animEffect>
                                  </p:childTnLst>
                                </p:cTn>
                              </p:par>
                            </p:childTnLst>
                          </p:cTn>
                        </p:par>
                        <p:par>
                          <p:cTn id="48" fill="hold">
                            <p:stCondLst>
                              <p:cond delay="500"/>
                            </p:stCondLst>
                            <p:childTnLst>
                              <p:par>
                                <p:cTn id="49" presetID="12" presetClass="entr" presetSubtype="1" fill="hold" grpId="0" nodeType="afterEffect">
                                  <p:stCondLst>
                                    <p:cond delay="0"/>
                                  </p:stCondLst>
                                  <p:childTnLst>
                                    <p:set>
                                      <p:cBhvr>
                                        <p:cTn id="50" dur="1" fill="hold">
                                          <p:stCondLst>
                                            <p:cond delay="0"/>
                                          </p:stCondLst>
                                        </p:cTn>
                                        <p:tgtEl>
                                          <p:spTgt spid="8201"/>
                                        </p:tgtEl>
                                        <p:attrNameLst>
                                          <p:attrName>style.visibility</p:attrName>
                                        </p:attrNameLst>
                                      </p:cBhvr>
                                      <p:to>
                                        <p:strVal val="visible"/>
                                      </p:to>
                                    </p:set>
                                    <p:animEffect transition="in" filter="slide(fromTop)">
                                      <p:cBhvr>
                                        <p:cTn id="51" dur="500"/>
                                        <p:tgtEl>
                                          <p:spTgt spid="8201"/>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slide(fromTop)">
                                      <p:cBhvr>
                                        <p:cTn id="56" dur="500"/>
                                        <p:tgtEl>
                                          <p:spTgt spid="3"/>
                                        </p:tgtEl>
                                      </p:cBhvr>
                                    </p:animEffect>
                                  </p:childTnLst>
                                </p:cTn>
                              </p:par>
                            </p:childTnLst>
                          </p:cTn>
                        </p:par>
                        <p:par>
                          <p:cTn id="57" fill="hold">
                            <p:stCondLst>
                              <p:cond delay="500"/>
                            </p:stCondLst>
                            <p:childTnLst>
                              <p:par>
                                <p:cTn id="58" presetID="12" presetClass="entr" presetSubtype="1" fill="hold" grpId="0" nodeType="afterEffect">
                                  <p:stCondLst>
                                    <p:cond delay="0"/>
                                  </p:stCondLst>
                                  <p:childTnLst>
                                    <p:set>
                                      <p:cBhvr>
                                        <p:cTn id="59" dur="1" fill="hold">
                                          <p:stCondLst>
                                            <p:cond delay="0"/>
                                          </p:stCondLst>
                                        </p:cTn>
                                        <p:tgtEl>
                                          <p:spTgt spid="8202"/>
                                        </p:tgtEl>
                                        <p:attrNameLst>
                                          <p:attrName>style.visibility</p:attrName>
                                        </p:attrNameLst>
                                      </p:cBhvr>
                                      <p:to>
                                        <p:strVal val="visible"/>
                                      </p:to>
                                    </p:set>
                                    <p:animEffect transition="in" filter="slide(fromTop)">
                                      <p:cBhvr>
                                        <p:cTn id="60" dur="500"/>
                                        <p:tgtEl>
                                          <p:spTgt spid="8202"/>
                                        </p:tgtEl>
                                      </p:cBhvr>
                                    </p:animEffect>
                                  </p:childTnLst>
                                </p:cTn>
                              </p:par>
                            </p:childTnLst>
                          </p:cTn>
                        </p:par>
                        <p:par>
                          <p:cTn id="61" fill="hold">
                            <p:stCondLst>
                              <p:cond delay="1000"/>
                            </p:stCondLst>
                            <p:childTnLst>
                              <p:par>
                                <p:cTn id="62" presetID="12" presetClass="entr" presetSubtype="1" fill="hold" grpId="0" nodeType="afterEffect">
                                  <p:stCondLst>
                                    <p:cond delay="0"/>
                                  </p:stCondLst>
                                  <p:childTnLst>
                                    <p:set>
                                      <p:cBhvr>
                                        <p:cTn id="63" dur="1" fill="hold">
                                          <p:stCondLst>
                                            <p:cond delay="0"/>
                                          </p:stCondLst>
                                        </p:cTn>
                                        <p:tgtEl>
                                          <p:spTgt spid="8203"/>
                                        </p:tgtEl>
                                        <p:attrNameLst>
                                          <p:attrName>style.visibility</p:attrName>
                                        </p:attrNameLst>
                                      </p:cBhvr>
                                      <p:to>
                                        <p:strVal val="visible"/>
                                      </p:to>
                                    </p:set>
                                    <p:animEffect transition="in" filter="slide(fromTop)">
                                      <p:cBhvr>
                                        <p:cTn id="64"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P spid="8198" grpId="0"/>
      <p:bldP spid="8199" grpId="0"/>
      <p:bldP spid="8200" grpId="0"/>
      <p:bldP spid="8201" grpId="0"/>
      <p:bldP spid="8202" grpId="0"/>
      <p:bldP spid="82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مستطيل 1"/>
          <p:cNvSpPr>
            <a:spLocks noChangeArrowheads="1"/>
          </p:cNvSpPr>
          <p:nvPr/>
        </p:nvSpPr>
        <p:spPr bwMode="auto">
          <a:xfrm>
            <a:off x="2411413" y="44450"/>
            <a:ext cx="3797300" cy="523875"/>
          </a:xfrm>
          <a:prstGeom prst="rect">
            <a:avLst/>
          </a:prstGeom>
          <a:noFill/>
          <a:ln w="9525">
            <a:noFill/>
            <a:miter lim="800000"/>
            <a:headEnd/>
            <a:tailEnd/>
          </a:ln>
        </p:spPr>
        <p:txBody>
          <a:bodyPr wrap="none">
            <a:spAutoFit/>
          </a:bodyPr>
          <a:lstStyle/>
          <a:p>
            <a:r>
              <a:rPr lang="en-US" sz="2800" b="1">
                <a:solidFill>
                  <a:schemeClr val="accent2"/>
                </a:solidFill>
                <a:latin typeface="Calibri" pitchFamily="34" charset="0"/>
              </a:rPr>
              <a:t>Structure of the neuron</a:t>
            </a:r>
            <a:endParaRPr lang="ar-SA" sz="2800">
              <a:solidFill>
                <a:schemeClr val="accent2"/>
              </a:solidFill>
              <a:latin typeface="Calibri" pitchFamily="34" charset="0"/>
            </a:endParaRPr>
          </a:p>
        </p:txBody>
      </p:sp>
      <p:sp>
        <p:nvSpPr>
          <p:cNvPr id="12291" name="مستطيل 2"/>
          <p:cNvSpPr>
            <a:spLocks noChangeArrowheads="1"/>
          </p:cNvSpPr>
          <p:nvPr/>
        </p:nvSpPr>
        <p:spPr bwMode="auto">
          <a:xfrm>
            <a:off x="34925" y="620713"/>
            <a:ext cx="8964613" cy="461962"/>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Neurons have diverse sizes and shapes, but typically each consists of:</a:t>
            </a:r>
            <a:endParaRPr lang="ar-SA" sz="2400" b="1">
              <a:solidFill>
                <a:schemeClr val="tx2"/>
              </a:solidFill>
              <a:latin typeface="Calibri" pitchFamily="34" charset="0"/>
            </a:endParaRPr>
          </a:p>
        </p:txBody>
      </p:sp>
      <p:sp>
        <p:nvSpPr>
          <p:cNvPr id="12292" name="مستطيل 3"/>
          <p:cNvSpPr>
            <a:spLocks noChangeArrowheads="1"/>
          </p:cNvSpPr>
          <p:nvPr/>
        </p:nvSpPr>
        <p:spPr bwMode="auto">
          <a:xfrm>
            <a:off x="-36513" y="1628775"/>
            <a:ext cx="1871663" cy="461963"/>
          </a:xfrm>
          <a:prstGeom prst="rect">
            <a:avLst/>
          </a:prstGeom>
          <a:noFill/>
          <a:ln w="9525">
            <a:noFill/>
            <a:miter lim="800000"/>
            <a:headEnd/>
            <a:tailEnd/>
          </a:ln>
        </p:spPr>
        <p:txBody>
          <a:bodyPr wrap="none">
            <a:spAutoFit/>
          </a:bodyPr>
          <a:lstStyle/>
          <a:p>
            <a:r>
              <a:rPr lang="en-US" sz="2400" b="1">
                <a:solidFill>
                  <a:srgbClr val="00B050"/>
                </a:solidFill>
                <a:latin typeface="Calibri" pitchFamily="34" charset="0"/>
              </a:rPr>
              <a:t>The cell body</a:t>
            </a:r>
            <a:endParaRPr lang="ar-SA" sz="2400" b="1">
              <a:solidFill>
                <a:srgbClr val="00B050"/>
              </a:solidFill>
              <a:latin typeface="Calibri" pitchFamily="34" charset="0"/>
            </a:endParaRPr>
          </a:p>
        </p:txBody>
      </p:sp>
      <p:sp>
        <p:nvSpPr>
          <p:cNvPr id="12293" name="Rectangle 5"/>
          <p:cNvSpPr>
            <a:spLocks noChangeArrowheads="1"/>
          </p:cNvSpPr>
          <p:nvPr/>
        </p:nvSpPr>
        <p:spPr bwMode="auto">
          <a:xfrm>
            <a:off x="0" y="2492375"/>
            <a:ext cx="2843213" cy="831850"/>
          </a:xfrm>
          <a:prstGeom prst="rect">
            <a:avLst/>
          </a:prstGeom>
          <a:noFill/>
          <a:ln w="9525">
            <a:noFill/>
            <a:miter lim="800000"/>
            <a:headEnd/>
            <a:tailEnd/>
          </a:ln>
        </p:spPr>
        <p:txBody>
          <a:bodyPr anchor="ctr">
            <a:spAutoFit/>
          </a:bodyPr>
          <a:lstStyle/>
          <a:p>
            <a:pPr algn="ctr" rtl="0"/>
            <a:r>
              <a:rPr lang="en-US" sz="2400" b="1">
                <a:solidFill>
                  <a:schemeClr val="tx2"/>
                </a:solidFill>
                <a:latin typeface="Times New Roman" pitchFamily="18" charset="0"/>
              </a:rPr>
              <a:t>It is also called the perikaryon or soma. </a:t>
            </a:r>
            <a:endParaRPr lang="en-US" sz="2400" b="1">
              <a:solidFill>
                <a:schemeClr val="tx2"/>
              </a:solidFill>
              <a:latin typeface="Calibri" pitchFamily="34" charset="0"/>
            </a:endParaRPr>
          </a:p>
        </p:txBody>
      </p:sp>
      <p:sp>
        <p:nvSpPr>
          <p:cNvPr id="12294" name="مستطيل 5"/>
          <p:cNvSpPr>
            <a:spLocks noChangeArrowheads="1"/>
          </p:cNvSpPr>
          <p:nvPr/>
        </p:nvSpPr>
        <p:spPr bwMode="auto">
          <a:xfrm>
            <a:off x="3235325" y="1628775"/>
            <a:ext cx="2200275" cy="461963"/>
          </a:xfrm>
          <a:prstGeom prst="rect">
            <a:avLst/>
          </a:prstGeom>
          <a:noFill/>
          <a:ln w="9525">
            <a:noFill/>
            <a:miter lim="800000"/>
            <a:headEnd/>
            <a:tailEnd/>
          </a:ln>
        </p:spPr>
        <p:txBody>
          <a:bodyPr wrap="none">
            <a:spAutoFit/>
          </a:bodyPr>
          <a:lstStyle/>
          <a:p>
            <a:r>
              <a:rPr lang="en-US" sz="2400" b="1">
                <a:solidFill>
                  <a:srgbClr val="00B050"/>
                </a:solidFill>
              </a:rPr>
              <a:t>The dendrites</a:t>
            </a:r>
            <a:endParaRPr lang="ar-SA" sz="2400" b="1">
              <a:solidFill>
                <a:srgbClr val="00B050"/>
              </a:solidFill>
            </a:endParaRPr>
          </a:p>
        </p:txBody>
      </p:sp>
      <p:sp>
        <p:nvSpPr>
          <p:cNvPr id="12295" name="مستطيل 6"/>
          <p:cNvSpPr>
            <a:spLocks noChangeArrowheads="1"/>
          </p:cNvSpPr>
          <p:nvPr/>
        </p:nvSpPr>
        <p:spPr bwMode="auto">
          <a:xfrm>
            <a:off x="2843213" y="2349500"/>
            <a:ext cx="3168650" cy="1630363"/>
          </a:xfrm>
          <a:prstGeom prst="rect">
            <a:avLst/>
          </a:prstGeom>
          <a:noFill/>
          <a:ln w="9525">
            <a:noFill/>
            <a:miter lim="800000"/>
            <a:headEnd/>
            <a:tailEnd/>
          </a:ln>
        </p:spPr>
        <p:txBody>
          <a:bodyPr>
            <a:spAutoFit/>
          </a:bodyPr>
          <a:lstStyle/>
          <a:p>
            <a:pPr algn="ctr"/>
            <a:r>
              <a:rPr lang="en-US" sz="2000" b="1">
                <a:solidFill>
                  <a:schemeClr val="tx2"/>
                </a:solidFill>
              </a:rPr>
              <a:t>They are multiple cytoplasmic processes specialized in receiving stimuli and transmitting them to the cell body</a:t>
            </a:r>
            <a:endParaRPr lang="ar-SA" sz="2000" b="1">
              <a:solidFill>
                <a:schemeClr val="tx2"/>
              </a:solidFill>
            </a:endParaRPr>
          </a:p>
        </p:txBody>
      </p:sp>
      <p:sp>
        <p:nvSpPr>
          <p:cNvPr id="12296" name="مستطيل 7"/>
          <p:cNvSpPr>
            <a:spLocks noChangeArrowheads="1"/>
          </p:cNvSpPr>
          <p:nvPr/>
        </p:nvSpPr>
        <p:spPr bwMode="auto">
          <a:xfrm>
            <a:off x="7142163" y="1628775"/>
            <a:ext cx="1533525" cy="461963"/>
          </a:xfrm>
          <a:prstGeom prst="rect">
            <a:avLst/>
          </a:prstGeom>
          <a:noFill/>
          <a:ln w="9525">
            <a:noFill/>
            <a:miter lim="800000"/>
            <a:headEnd/>
            <a:tailEnd/>
          </a:ln>
        </p:spPr>
        <p:txBody>
          <a:bodyPr wrap="none">
            <a:spAutoFit/>
          </a:bodyPr>
          <a:lstStyle/>
          <a:p>
            <a:r>
              <a:rPr lang="en-US" sz="2400" b="1">
                <a:solidFill>
                  <a:srgbClr val="00B050"/>
                </a:solidFill>
              </a:rPr>
              <a:t>The axon</a:t>
            </a:r>
            <a:endParaRPr lang="ar-SA" sz="2400" b="1">
              <a:solidFill>
                <a:srgbClr val="00B050"/>
              </a:solidFill>
            </a:endParaRPr>
          </a:p>
        </p:txBody>
      </p:sp>
      <p:sp>
        <p:nvSpPr>
          <p:cNvPr id="12297" name="مستطيل 8"/>
          <p:cNvSpPr>
            <a:spLocks noChangeArrowheads="1"/>
          </p:cNvSpPr>
          <p:nvPr/>
        </p:nvSpPr>
        <p:spPr bwMode="auto">
          <a:xfrm>
            <a:off x="5940425" y="2360613"/>
            <a:ext cx="3240088" cy="1323975"/>
          </a:xfrm>
          <a:prstGeom prst="rect">
            <a:avLst/>
          </a:prstGeom>
          <a:noFill/>
          <a:ln w="9525">
            <a:noFill/>
            <a:miter lim="800000"/>
            <a:headEnd/>
            <a:tailEnd/>
          </a:ln>
        </p:spPr>
        <p:txBody>
          <a:bodyPr>
            <a:spAutoFit/>
          </a:bodyPr>
          <a:lstStyle/>
          <a:p>
            <a:pPr algn="ctr"/>
            <a:r>
              <a:rPr lang="en-US" sz="2000" b="1">
                <a:solidFill>
                  <a:schemeClr val="tx2"/>
                </a:solidFill>
              </a:rPr>
              <a:t>A single, usually long process specialized in conducting nerve impulses to other cells. </a:t>
            </a:r>
            <a:endParaRPr lang="ar-SA" sz="2000" b="1">
              <a:solidFill>
                <a:schemeClr val="tx2"/>
              </a:solidFill>
            </a:endParaRPr>
          </a:p>
        </p:txBody>
      </p:sp>
      <p:grpSp>
        <p:nvGrpSpPr>
          <p:cNvPr id="12298" name="مجموعة 15"/>
          <p:cNvGrpSpPr>
            <a:grpSpLocks/>
          </p:cNvGrpSpPr>
          <p:nvPr/>
        </p:nvGrpSpPr>
        <p:grpSpPr bwMode="auto">
          <a:xfrm>
            <a:off x="900113" y="981075"/>
            <a:ext cx="6985000" cy="647700"/>
            <a:chOff x="899592" y="981100"/>
            <a:chExt cx="6984775" cy="647700"/>
          </a:xfrm>
        </p:grpSpPr>
        <p:grpSp>
          <p:nvGrpSpPr>
            <p:cNvPr id="12304" name="مجموعة 49"/>
            <p:cNvGrpSpPr>
              <a:grpSpLocks/>
            </p:cNvGrpSpPr>
            <p:nvPr/>
          </p:nvGrpSpPr>
          <p:grpSpPr bwMode="auto">
            <a:xfrm>
              <a:off x="899592" y="981100"/>
              <a:ext cx="6984775" cy="647700"/>
              <a:chOff x="1066800" y="609600"/>
              <a:chExt cx="7010400" cy="771525"/>
            </a:xfrm>
          </p:grpSpPr>
          <p:cxnSp>
            <p:nvCxnSpPr>
              <p:cNvPr id="11" name="رابط مستقيم 10"/>
              <p:cNvCxnSpPr/>
              <p:nvPr/>
            </p:nvCxnSpPr>
            <p:spPr>
              <a:xfrm rot="5400000">
                <a:off x="4305381" y="799742"/>
                <a:ext cx="391436" cy="1115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5400000">
                <a:off x="7875906" y="1179830"/>
                <a:ext cx="391435" cy="1115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5400000">
                <a:off x="876659" y="1179831"/>
                <a:ext cx="391435" cy="1115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5" name="رابط مستقيم 14"/>
            <p:cNvCxnSpPr/>
            <p:nvPr/>
          </p:nvCxnSpPr>
          <p:spPr bwMode="auto">
            <a:xfrm rot="5400000">
              <a:off x="4125283" y="1427188"/>
              <a:ext cx="328612"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7" name="رابط مستقيم 16"/>
          <p:cNvCxnSpPr/>
          <p:nvPr/>
        </p:nvCxnSpPr>
        <p:spPr bwMode="auto">
          <a:xfrm rot="5400000">
            <a:off x="741363" y="2179638"/>
            <a:ext cx="328612"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bwMode="auto">
          <a:xfrm rot="5400000">
            <a:off x="4125119" y="2220119"/>
            <a:ext cx="328613" cy="952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bwMode="auto">
          <a:xfrm rot="5400000">
            <a:off x="7725570" y="2180431"/>
            <a:ext cx="328612" cy="952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20" name="عنصر نائب لرقم الشريحة 19"/>
          <p:cNvSpPr>
            <a:spLocks noGrp="1"/>
          </p:cNvSpPr>
          <p:nvPr>
            <p:ph type="sldNum" sz="quarter" idx="12"/>
          </p:nvPr>
        </p:nvSpPr>
        <p:spPr/>
        <p:txBody>
          <a:bodyPr/>
          <a:lstStyle/>
          <a:p>
            <a:pPr>
              <a:defRPr/>
            </a:pPr>
            <a:fld id="{D11165FF-241D-42D3-A0F7-7FB3F18BE6D2}" type="slidenum">
              <a:rPr lang="ar-SA" smtClean="0"/>
              <a:pPr>
                <a:defRPr/>
              </a:pPr>
              <a:t>11</a:t>
            </a:fld>
            <a:endParaRPr lang="ar-SA"/>
          </a:p>
        </p:txBody>
      </p:sp>
      <p:sp>
        <p:nvSpPr>
          <p:cNvPr id="21" name="عنصر نائب للتذييل 20"/>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781"/>
          <a:stretch>
            <a:fillRect/>
          </a:stretch>
        </p:blipFill>
        <p:spPr bwMode="auto">
          <a:xfrm>
            <a:off x="0" y="-26988"/>
            <a:ext cx="9180513" cy="6938963"/>
          </a:xfrm>
          <a:prstGeom prst="rect">
            <a:avLst/>
          </a:prstGeom>
          <a:noFill/>
          <a:ln w="9525">
            <a:noFill/>
            <a:miter lim="800000"/>
            <a:headEnd/>
            <a:tailEnd/>
          </a:ln>
        </p:spPr>
      </p:pic>
      <p:sp>
        <p:nvSpPr>
          <p:cNvPr id="4" name="Text Box 3"/>
          <p:cNvSpPr txBox="1">
            <a:spLocks noChangeArrowheads="1"/>
          </p:cNvSpPr>
          <p:nvPr/>
        </p:nvSpPr>
        <p:spPr bwMode="auto">
          <a:xfrm>
            <a:off x="1763688" y="0"/>
            <a:ext cx="6192838" cy="1169551"/>
          </a:xfrm>
          <a:prstGeom prst="rect">
            <a:avLst/>
          </a:prstGeom>
          <a:noFill/>
          <a:ln w="9525">
            <a:noFill/>
            <a:miter lim="800000"/>
            <a:headEnd/>
            <a:tailEnd/>
          </a:ln>
        </p:spPr>
        <p:txBody>
          <a:bodyPr>
            <a:spAutoFit/>
          </a:bodyPr>
          <a:lstStyle/>
          <a:p>
            <a:pPr algn="ct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Nervous tissue</a:t>
            </a:r>
          </a:p>
          <a:p>
            <a:pPr algn="ct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(Enlarged part of grey matter)</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 name="مستطيل 9"/>
          <p:cNvSpPr/>
          <p:nvPr/>
        </p:nvSpPr>
        <p:spPr>
          <a:xfrm>
            <a:off x="179512" y="4365104"/>
            <a:ext cx="2884123" cy="523220"/>
          </a:xfrm>
          <a:prstGeom prst="rect">
            <a:avLst/>
          </a:prstGeom>
        </p:spPr>
        <p:txBody>
          <a:bodyPr wrap="none">
            <a:spAutoFit/>
          </a:bodyPr>
          <a:lstStyle/>
          <a:p>
            <a:pPr algn="l">
              <a:spcBef>
                <a:spcPct val="50000"/>
              </a:spcBef>
              <a:defRPr/>
            </a:pP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Glial</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cell nucleus</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 name="مستطيل 10"/>
          <p:cNvSpPr/>
          <p:nvPr/>
        </p:nvSpPr>
        <p:spPr>
          <a:xfrm>
            <a:off x="1403648" y="2564904"/>
            <a:ext cx="1545616" cy="523220"/>
          </a:xfrm>
          <a:prstGeom prst="rect">
            <a:avLst/>
          </a:prstGeom>
        </p:spPr>
        <p:txBody>
          <a:bodyPr wrap="none">
            <a:spAutoFit/>
          </a:bodyPr>
          <a:lstStyle/>
          <a:p>
            <a:pPr algn="l">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Neurons</a:t>
            </a:r>
          </a:p>
        </p:txBody>
      </p:sp>
      <p:cxnSp>
        <p:nvCxnSpPr>
          <p:cNvPr id="12" name="رابط كسهم مستقيم 11"/>
          <p:cNvCxnSpPr/>
          <p:nvPr/>
        </p:nvCxnSpPr>
        <p:spPr>
          <a:xfrm>
            <a:off x="2627313" y="3141663"/>
            <a:ext cx="1944687" cy="1223962"/>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V="1">
            <a:off x="2771775" y="1700213"/>
            <a:ext cx="1871663" cy="865187"/>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684213" y="5084763"/>
            <a:ext cx="287337" cy="1152525"/>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1979613" y="5084763"/>
            <a:ext cx="431800" cy="720725"/>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24" name="عنصر نائب لرقم الشريحة 23"/>
          <p:cNvSpPr>
            <a:spLocks noGrp="1"/>
          </p:cNvSpPr>
          <p:nvPr>
            <p:ph type="sldNum" sz="quarter" idx="12"/>
          </p:nvPr>
        </p:nvSpPr>
        <p:spPr/>
        <p:txBody>
          <a:bodyPr/>
          <a:lstStyle/>
          <a:p>
            <a:pPr>
              <a:defRPr/>
            </a:pPr>
            <a:fld id="{0D0918EF-DE5C-4D47-A039-D873D1828F82}" type="slidenum">
              <a:rPr lang="ar-SA" smtClean="0"/>
              <a:pPr>
                <a:defRPr/>
              </a:pPr>
              <a:t>12</a:t>
            </a:fld>
            <a:endParaRPr lang="ar-SA"/>
          </a:p>
        </p:txBody>
      </p:sp>
      <p:sp>
        <p:nvSpPr>
          <p:cNvPr id="25" name="عنصر نائب للتذييل 2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مستطيل 1"/>
          <p:cNvSpPr>
            <a:spLocks noChangeArrowheads="1"/>
          </p:cNvSpPr>
          <p:nvPr/>
        </p:nvSpPr>
        <p:spPr bwMode="auto">
          <a:xfrm>
            <a:off x="3276600" y="44450"/>
            <a:ext cx="2840038" cy="523875"/>
          </a:xfrm>
          <a:prstGeom prst="rect">
            <a:avLst/>
          </a:prstGeom>
          <a:noFill/>
          <a:ln w="9525">
            <a:noFill/>
            <a:miter lim="800000"/>
            <a:headEnd/>
            <a:tailEnd/>
          </a:ln>
        </p:spPr>
        <p:txBody>
          <a:bodyPr wrap="none">
            <a:spAutoFit/>
          </a:bodyPr>
          <a:lstStyle/>
          <a:p>
            <a:r>
              <a:rPr lang="en-US" sz="2800" b="1">
                <a:solidFill>
                  <a:schemeClr val="accent2"/>
                </a:solidFill>
              </a:rPr>
              <a:t>The spinal cord</a:t>
            </a:r>
            <a:endParaRPr lang="ar-SA" sz="2800">
              <a:solidFill>
                <a:schemeClr val="accent2"/>
              </a:solidFill>
            </a:endParaRPr>
          </a:p>
        </p:txBody>
      </p:sp>
      <p:sp>
        <p:nvSpPr>
          <p:cNvPr id="14339" name="مستطيل 2"/>
          <p:cNvSpPr>
            <a:spLocks noChangeArrowheads="1"/>
          </p:cNvSpPr>
          <p:nvPr/>
        </p:nvSpPr>
        <p:spPr bwMode="auto">
          <a:xfrm>
            <a:off x="323850" y="620713"/>
            <a:ext cx="8675688" cy="1016000"/>
          </a:xfrm>
          <a:prstGeom prst="rect">
            <a:avLst/>
          </a:prstGeom>
          <a:noFill/>
          <a:ln w="9525">
            <a:noFill/>
            <a:miter lim="800000"/>
            <a:headEnd/>
            <a:tailEnd/>
          </a:ln>
        </p:spPr>
        <p:txBody>
          <a:bodyPr>
            <a:spAutoFit/>
          </a:bodyPr>
          <a:lstStyle/>
          <a:p>
            <a:pPr algn="l"/>
            <a:r>
              <a:rPr lang="en-US" sz="2000" b="1">
                <a:solidFill>
                  <a:schemeClr val="tx2"/>
                </a:solidFill>
              </a:rPr>
              <a:t>It is a cylindrical tissue in the form of a hollow tube lying within the spinal cavity of the vertebral column, and is surrounded closely by a loose connective tissue layer called the pia matter</a:t>
            </a:r>
            <a:endParaRPr lang="ar-SA" sz="2000" b="1">
              <a:solidFill>
                <a:schemeClr val="tx2"/>
              </a:solidFill>
            </a:endParaRPr>
          </a:p>
        </p:txBody>
      </p:sp>
      <p:sp>
        <p:nvSpPr>
          <p:cNvPr id="14340" name="مستطيل 3"/>
          <p:cNvSpPr>
            <a:spLocks noChangeArrowheads="1"/>
          </p:cNvSpPr>
          <p:nvPr/>
        </p:nvSpPr>
        <p:spPr bwMode="auto">
          <a:xfrm>
            <a:off x="323850" y="1700213"/>
            <a:ext cx="8599488" cy="400050"/>
          </a:xfrm>
          <a:prstGeom prst="rect">
            <a:avLst/>
          </a:prstGeom>
          <a:noFill/>
          <a:ln w="9525">
            <a:noFill/>
            <a:miter lim="800000"/>
            <a:headEnd/>
            <a:tailEnd/>
          </a:ln>
        </p:spPr>
        <p:txBody>
          <a:bodyPr>
            <a:spAutoFit/>
          </a:bodyPr>
          <a:lstStyle/>
          <a:p>
            <a:pPr algn="l"/>
            <a:r>
              <a:rPr lang="en-US" sz="2000" b="1">
                <a:solidFill>
                  <a:schemeClr val="tx2"/>
                </a:solidFill>
              </a:rPr>
              <a:t>In the center, there is a central canal lined by simple epithelial cells</a:t>
            </a:r>
            <a:endParaRPr lang="ar-SA" sz="2000" b="1">
              <a:solidFill>
                <a:schemeClr val="tx2"/>
              </a:solidFill>
            </a:endParaRPr>
          </a:p>
        </p:txBody>
      </p:sp>
      <p:pic>
        <p:nvPicPr>
          <p:cNvPr id="14341" name="Picture 2"/>
          <p:cNvPicPr>
            <a:picLocks noChangeAspect="1" noChangeArrowheads="1"/>
          </p:cNvPicPr>
          <p:nvPr/>
        </p:nvPicPr>
        <p:blipFill>
          <a:blip r:embed="rId3" cstate="print">
            <a:lum bright="4000" contrast="14000"/>
          </a:blip>
          <a:srcRect t="3030" r="2344"/>
          <a:stretch>
            <a:fillRect/>
          </a:stretch>
        </p:blipFill>
        <p:spPr bwMode="auto">
          <a:xfrm>
            <a:off x="1500188" y="2060575"/>
            <a:ext cx="6310312" cy="4797425"/>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pPr>
              <a:defRPr/>
            </a:pPr>
            <a:fld id="{87DFD42F-E326-4E70-B210-9E256C93C9D0}" type="slidenum">
              <a:rPr lang="ar-SA" smtClean="0"/>
              <a:pPr>
                <a:defRPr/>
              </a:pPr>
              <a:t>13</a:t>
            </a:fld>
            <a:endParaRPr lang="ar-SA"/>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14344" name="Picture 1" descr="C:\Users\hopes\Desktop\145 zoo MY WORK\New Folder\Red.gif"/>
          <p:cNvPicPr>
            <a:picLocks noChangeAspect="1" noChangeArrowheads="1" noCrop="1"/>
          </p:cNvPicPr>
          <p:nvPr/>
        </p:nvPicPr>
        <p:blipFill>
          <a:blip r:embed="rId4" cstate="print"/>
          <a:srcRect/>
          <a:stretch>
            <a:fillRect/>
          </a:stretch>
        </p:blipFill>
        <p:spPr bwMode="auto">
          <a:xfrm>
            <a:off x="161925" y="746125"/>
            <a:ext cx="161925" cy="161925"/>
          </a:xfrm>
          <a:prstGeom prst="rect">
            <a:avLst/>
          </a:prstGeom>
          <a:noFill/>
          <a:ln w="9525">
            <a:noFill/>
            <a:miter lim="800000"/>
            <a:headEnd/>
            <a:tailEnd/>
          </a:ln>
        </p:spPr>
      </p:pic>
      <p:pic>
        <p:nvPicPr>
          <p:cNvPr id="14345" name="Picture 1" descr="C:\Users\hopes\Desktop\145 zoo MY WORK\New Folder\Red.gif"/>
          <p:cNvPicPr>
            <a:picLocks noChangeAspect="1" noChangeArrowheads="1" noCrop="1"/>
          </p:cNvPicPr>
          <p:nvPr/>
        </p:nvPicPr>
        <p:blipFill>
          <a:blip r:embed="rId4" cstate="print"/>
          <a:srcRect/>
          <a:stretch>
            <a:fillRect/>
          </a:stretch>
        </p:blipFill>
        <p:spPr bwMode="auto">
          <a:xfrm>
            <a:off x="161925" y="1827213"/>
            <a:ext cx="161925" cy="1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مستطيل 1"/>
          <p:cNvSpPr>
            <a:spLocks noChangeArrowheads="1"/>
          </p:cNvSpPr>
          <p:nvPr/>
        </p:nvSpPr>
        <p:spPr bwMode="auto">
          <a:xfrm>
            <a:off x="287338" y="3173413"/>
            <a:ext cx="8893175" cy="831850"/>
          </a:xfrm>
          <a:prstGeom prst="rect">
            <a:avLst/>
          </a:prstGeom>
          <a:noFill/>
          <a:ln w="9525">
            <a:noFill/>
            <a:miter lim="800000"/>
            <a:headEnd/>
            <a:tailEnd/>
          </a:ln>
        </p:spPr>
        <p:txBody>
          <a:bodyPr>
            <a:spAutoFit/>
          </a:bodyPr>
          <a:lstStyle/>
          <a:p>
            <a:pPr algn="l"/>
            <a:r>
              <a:rPr lang="en-US" sz="2400" b="1">
                <a:solidFill>
                  <a:srgbClr val="00B050"/>
                </a:solidFill>
              </a:rPr>
              <a:t>A central zone called the gray matter</a:t>
            </a:r>
            <a:r>
              <a:rPr lang="en-US" sz="2400" b="1">
                <a:solidFill>
                  <a:schemeClr val="tx2"/>
                </a:solidFill>
              </a:rPr>
              <a:t>, shaped like the letter H and contains the nerve cell bodies and glial cells</a:t>
            </a:r>
            <a:endParaRPr lang="ar-SA" sz="2400" b="1">
              <a:solidFill>
                <a:schemeClr val="tx2"/>
              </a:solidFill>
            </a:endParaRPr>
          </a:p>
        </p:txBody>
      </p:sp>
      <p:sp>
        <p:nvSpPr>
          <p:cNvPr id="15363" name="مستطيل 2"/>
          <p:cNvSpPr>
            <a:spLocks noChangeArrowheads="1"/>
          </p:cNvSpPr>
          <p:nvPr/>
        </p:nvSpPr>
        <p:spPr bwMode="auto">
          <a:xfrm>
            <a:off x="323850" y="-26988"/>
            <a:ext cx="8751888" cy="2308226"/>
          </a:xfrm>
          <a:prstGeom prst="rect">
            <a:avLst/>
          </a:prstGeom>
          <a:noFill/>
          <a:ln w="9525">
            <a:noFill/>
            <a:miter lim="800000"/>
            <a:headEnd/>
            <a:tailEnd/>
          </a:ln>
        </p:spPr>
        <p:txBody>
          <a:bodyPr>
            <a:spAutoFit/>
          </a:bodyPr>
          <a:lstStyle/>
          <a:p>
            <a:pPr algn="l"/>
            <a:r>
              <a:rPr lang="en-US" sz="2400" b="1" u="sng">
                <a:solidFill>
                  <a:srgbClr val="FF0000"/>
                </a:solidFill>
              </a:rPr>
              <a:t>In cross section, the spinal cord</a:t>
            </a:r>
            <a:r>
              <a:rPr lang="en-US" sz="2400" b="1">
                <a:solidFill>
                  <a:schemeClr val="tx2"/>
                </a:solidFill>
              </a:rPr>
              <a:t> appears to be more or less oval with two deep dorsal and ventral grooves known as the dorsal fissure and the ventral fissure, respectively. These fissures divide the cord into right and left symmetrical halves. The ventral fissure is deeper and wider than the dorsal fissure</a:t>
            </a:r>
            <a:endParaRPr lang="ar-SA" sz="2400" b="1">
              <a:solidFill>
                <a:schemeClr val="tx2"/>
              </a:solidFill>
            </a:endParaRPr>
          </a:p>
        </p:txBody>
      </p:sp>
      <p:sp>
        <p:nvSpPr>
          <p:cNvPr id="15364" name="مستطيل 3"/>
          <p:cNvSpPr>
            <a:spLocks noChangeArrowheads="1"/>
          </p:cNvSpPr>
          <p:nvPr/>
        </p:nvSpPr>
        <p:spPr bwMode="auto">
          <a:xfrm>
            <a:off x="333375" y="2309813"/>
            <a:ext cx="8810625" cy="831850"/>
          </a:xfrm>
          <a:prstGeom prst="rect">
            <a:avLst/>
          </a:prstGeom>
          <a:noFill/>
          <a:ln w="9525">
            <a:noFill/>
            <a:miter lim="800000"/>
            <a:headEnd/>
            <a:tailEnd/>
          </a:ln>
        </p:spPr>
        <p:txBody>
          <a:bodyPr>
            <a:spAutoFit/>
          </a:bodyPr>
          <a:lstStyle/>
          <a:p>
            <a:pPr algn="l"/>
            <a:r>
              <a:rPr lang="en-US" sz="2400" b="1">
                <a:solidFill>
                  <a:schemeClr val="tx2"/>
                </a:solidFill>
              </a:rPr>
              <a:t>According to its color in the fresh condition, the spinal cord in cross  section appears is differentiated into :</a:t>
            </a:r>
            <a:endParaRPr lang="ar-SA" sz="2400" b="1">
              <a:solidFill>
                <a:schemeClr val="tx2"/>
              </a:solidFill>
            </a:endParaRPr>
          </a:p>
        </p:txBody>
      </p:sp>
      <p:sp>
        <p:nvSpPr>
          <p:cNvPr id="15365" name="Rectangle 1"/>
          <p:cNvSpPr>
            <a:spLocks noChangeArrowheads="1"/>
          </p:cNvSpPr>
          <p:nvPr/>
        </p:nvSpPr>
        <p:spPr bwMode="auto">
          <a:xfrm>
            <a:off x="360363" y="4076700"/>
            <a:ext cx="8891587" cy="831850"/>
          </a:xfrm>
          <a:prstGeom prst="rect">
            <a:avLst/>
          </a:prstGeom>
          <a:noFill/>
          <a:ln w="9525">
            <a:noFill/>
            <a:miter lim="800000"/>
            <a:headEnd/>
            <a:tailEnd/>
          </a:ln>
        </p:spPr>
        <p:txBody>
          <a:bodyPr anchor="ctr">
            <a:spAutoFit/>
          </a:bodyPr>
          <a:lstStyle/>
          <a:p>
            <a:pPr algn="l" rtl="0"/>
            <a:r>
              <a:rPr lang="en-US" sz="2400" b="1">
                <a:solidFill>
                  <a:srgbClr val="00B050"/>
                </a:solidFill>
                <a:latin typeface="Times New Roman" pitchFamily="18" charset="0"/>
              </a:rPr>
              <a:t>A peripheral zone called the white matter </a:t>
            </a:r>
            <a:r>
              <a:rPr lang="en-US" sz="2400" b="1">
                <a:solidFill>
                  <a:schemeClr val="tx2"/>
                </a:solidFill>
                <a:latin typeface="Times New Roman" pitchFamily="18" charset="0"/>
              </a:rPr>
              <a:t>composed entirely of myelinated nerve fibers and neuroglia cells.</a:t>
            </a:r>
            <a:endParaRPr lang="en-US" sz="2400" b="1">
              <a:solidFill>
                <a:schemeClr val="tx2"/>
              </a:solidFill>
              <a:latin typeface="Calibri" pitchFamily="34" charset="0"/>
            </a:endParaRPr>
          </a:p>
        </p:txBody>
      </p:sp>
      <p:sp>
        <p:nvSpPr>
          <p:cNvPr id="15366" name="Rectangle 2"/>
          <p:cNvSpPr>
            <a:spLocks noChangeArrowheads="1"/>
          </p:cNvSpPr>
          <p:nvPr/>
        </p:nvSpPr>
        <p:spPr bwMode="auto">
          <a:xfrm>
            <a:off x="323850" y="4868863"/>
            <a:ext cx="8496300" cy="1939925"/>
          </a:xfrm>
          <a:prstGeom prst="rect">
            <a:avLst/>
          </a:prstGeom>
          <a:noFill/>
          <a:ln w="9525">
            <a:noFill/>
            <a:miter lim="800000"/>
            <a:headEnd/>
            <a:tailEnd/>
          </a:ln>
        </p:spPr>
        <p:txBody>
          <a:bodyPr anchor="ctr">
            <a:spAutoFit/>
          </a:bodyPr>
          <a:lstStyle/>
          <a:p>
            <a:pPr algn="l" rtl="0"/>
            <a:r>
              <a:rPr lang="en-US" sz="2400" b="1">
                <a:solidFill>
                  <a:schemeClr val="tx2"/>
                </a:solidFill>
                <a:latin typeface="Times New Roman" pitchFamily="18" charset="0"/>
              </a:rPr>
              <a:t>The two dorsal limbs of the H-shaped gray matter are called the dorsal horns and the two shorter and broader limbs are called the ventral horns. The two central bars of the H, passing transversely above and below the central canal, are called the dorsal and ventral commissures.</a:t>
            </a:r>
            <a:endParaRPr lang="en-US" sz="2400" b="1">
              <a:solidFill>
                <a:schemeClr val="tx2"/>
              </a:solidFill>
              <a:latin typeface="Calibri" pitchFamily="34" charset="0"/>
            </a:endParaRPr>
          </a:p>
        </p:txBody>
      </p:sp>
      <p:sp>
        <p:nvSpPr>
          <p:cNvPr id="7" name="عنصر نائب لرقم الشريحة 6"/>
          <p:cNvSpPr>
            <a:spLocks noGrp="1"/>
          </p:cNvSpPr>
          <p:nvPr>
            <p:ph type="sldNum" sz="quarter" idx="12"/>
          </p:nvPr>
        </p:nvSpPr>
        <p:spPr/>
        <p:txBody>
          <a:bodyPr/>
          <a:lstStyle/>
          <a:p>
            <a:pPr>
              <a:defRPr/>
            </a:pPr>
            <a:fld id="{E30DC8EC-5A33-4969-96D4-ECEC9DE79799}" type="slidenum">
              <a:rPr lang="ar-SA" smtClean="0"/>
              <a:pPr>
                <a:defRPr/>
              </a:pPr>
              <a:t>14</a:t>
            </a:fld>
            <a:endParaRPr lang="ar-SA"/>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pic>
        <p:nvPicPr>
          <p:cNvPr id="15369" name="Picture 1" descr="C:\Users\hopes\Desktop\145 zoo MY WORK\New Folder\Red.gif"/>
          <p:cNvPicPr>
            <a:picLocks noChangeAspect="1" noChangeArrowheads="1" noCrop="1"/>
          </p:cNvPicPr>
          <p:nvPr/>
        </p:nvPicPr>
        <p:blipFill>
          <a:blip r:embed="rId3" cstate="print"/>
          <a:srcRect/>
          <a:stretch>
            <a:fillRect/>
          </a:stretch>
        </p:blipFill>
        <p:spPr bwMode="auto">
          <a:xfrm>
            <a:off x="161925" y="171450"/>
            <a:ext cx="161925" cy="161925"/>
          </a:xfrm>
          <a:prstGeom prst="rect">
            <a:avLst/>
          </a:prstGeom>
          <a:noFill/>
          <a:ln w="9525">
            <a:noFill/>
            <a:miter lim="800000"/>
            <a:headEnd/>
            <a:tailEnd/>
          </a:ln>
        </p:spPr>
      </p:pic>
      <p:pic>
        <p:nvPicPr>
          <p:cNvPr id="15370" name="Picture 1" descr="C:\Users\hopes\Desktop\145 zoo MY WORK\New Folder\Red.gif"/>
          <p:cNvPicPr>
            <a:picLocks noChangeAspect="1" noChangeArrowheads="1" noCrop="1"/>
          </p:cNvPicPr>
          <p:nvPr/>
        </p:nvPicPr>
        <p:blipFill>
          <a:blip r:embed="rId3" cstate="print"/>
          <a:srcRect/>
          <a:stretch>
            <a:fillRect/>
          </a:stretch>
        </p:blipFill>
        <p:spPr bwMode="auto">
          <a:xfrm>
            <a:off x="161925" y="2474913"/>
            <a:ext cx="161925" cy="161925"/>
          </a:xfrm>
          <a:prstGeom prst="rect">
            <a:avLst/>
          </a:prstGeom>
          <a:noFill/>
          <a:ln w="9525">
            <a:noFill/>
            <a:miter lim="800000"/>
            <a:headEnd/>
            <a:tailEnd/>
          </a:ln>
        </p:spPr>
      </p:pic>
      <p:pic>
        <p:nvPicPr>
          <p:cNvPr id="15371" name="Picture 1" descr="C:\Users\hopes\Desktop\145 zoo MY WORK\New Folder\Red.gif"/>
          <p:cNvPicPr>
            <a:picLocks noChangeAspect="1" noChangeArrowheads="1" noCrop="1"/>
          </p:cNvPicPr>
          <p:nvPr/>
        </p:nvPicPr>
        <p:blipFill>
          <a:blip r:embed="rId3" cstate="print"/>
          <a:srcRect/>
          <a:stretch>
            <a:fillRect/>
          </a:stretch>
        </p:blipFill>
        <p:spPr bwMode="auto">
          <a:xfrm>
            <a:off x="161925" y="5067300"/>
            <a:ext cx="161925" cy="1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lum bright="4000" contrast="14000"/>
          </a:blip>
          <a:srcRect r="2344"/>
          <a:stretch>
            <a:fillRect/>
          </a:stretch>
        </p:blipFill>
        <p:spPr bwMode="auto">
          <a:xfrm>
            <a:off x="0" y="-26988"/>
            <a:ext cx="9180513" cy="6911976"/>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5E6EC1BA-0E0B-4001-9C27-5EDE5D8E7DCF}" type="slidenum">
              <a:rPr lang="ar-SA" smtClean="0"/>
              <a:pPr>
                <a:defRPr/>
              </a:pPr>
              <a:t>15</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حبل شوكي جديد"/>
          <p:cNvPicPr>
            <a:picLocks noChangeAspect="1" noChangeArrowheads="1"/>
          </p:cNvPicPr>
          <p:nvPr/>
        </p:nvPicPr>
        <p:blipFill>
          <a:blip r:embed="rId3" cstate="print"/>
          <a:srcRect l="42249" t="39926"/>
          <a:stretch>
            <a:fillRect/>
          </a:stretch>
        </p:blipFill>
        <p:spPr bwMode="auto">
          <a:xfrm>
            <a:off x="-180975" y="-26988"/>
            <a:ext cx="9324975" cy="6884988"/>
          </a:xfrm>
          <a:prstGeom prst="rect">
            <a:avLst/>
          </a:prstGeom>
          <a:noFill/>
          <a:ln w="9525">
            <a:noFill/>
            <a:miter lim="800000"/>
            <a:headEnd/>
            <a:tailEnd/>
          </a:ln>
        </p:spPr>
      </p:pic>
      <p:sp>
        <p:nvSpPr>
          <p:cNvPr id="17411" name="مستطيل 2"/>
          <p:cNvSpPr>
            <a:spLocks noChangeArrowheads="1"/>
          </p:cNvSpPr>
          <p:nvPr/>
        </p:nvSpPr>
        <p:spPr bwMode="auto">
          <a:xfrm>
            <a:off x="9525" y="3573463"/>
            <a:ext cx="1735138" cy="400050"/>
          </a:xfrm>
          <a:prstGeom prst="rect">
            <a:avLst/>
          </a:prstGeom>
          <a:noFill/>
          <a:ln w="9525">
            <a:noFill/>
            <a:miter lim="800000"/>
            <a:headEnd/>
            <a:tailEnd/>
          </a:ln>
        </p:spPr>
        <p:txBody>
          <a:bodyPr wrap="none">
            <a:spAutoFit/>
          </a:bodyPr>
          <a:lstStyle/>
          <a:p>
            <a:r>
              <a:rPr lang="en-US" sz="2000" b="1">
                <a:solidFill>
                  <a:schemeClr val="bg1"/>
                </a:solidFill>
              </a:rPr>
              <a:t>White matter</a:t>
            </a:r>
            <a:endParaRPr lang="ar-SA" sz="2000" b="1">
              <a:solidFill>
                <a:schemeClr val="bg1"/>
              </a:solidFill>
            </a:endParaRPr>
          </a:p>
        </p:txBody>
      </p:sp>
      <p:sp>
        <p:nvSpPr>
          <p:cNvPr id="17412" name="مستطيل 3"/>
          <p:cNvSpPr>
            <a:spLocks noChangeArrowheads="1"/>
          </p:cNvSpPr>
          <p:nvPr/>
        </p:nvSpPr>
        <p:spPr bwMode="auto">
          <a:xfrm>
            <a:off x="1978025" y="3860800"/>
            <a:ext cx="1620838" cy="400050"/>
          </a:xfrm>
          <a:prstGeom prst="rect">
            <a:avLst/>
          </a:prstGeom>
          <a:noFill/>
          <a:ln w="9525">
            <a:noFill/>
            <a:miter lim="800000"/>
            <a:headEnd/>
            <a:tailEnd/>
          </a:ln>
        </p:spPr>
        <p:txBody>
          <a:bodyPr wrap="none">
            <a:spAutoFit/>
          </a:bodyPr>
          <a:lstStyle/>
          <a:p>
            <a:r>
              <a:rPr lang="en-US" sz="2000" b="1">
                <a:solidFill>
                  <a:schemeClr val="bg1"/>
                </a:solidFill>
              </a:rPr>
              <a:t>Grey matter</a:t>
            </a:r>
            <a:endParaRPr lang="ar-SA" sz="2000" b="1">
              <a:solidFill>
                <a:schemeClr val="bg1"/>
              </a:solidFill>
            </a:endParaRPr>
          </a:p>
        </p:txBody>
      </p:sp>
      <p:sp>
        <p:nvSpPr>
          <p:cNvPr id="17413" name="مستطيل 4"/>
          <p:cNvSpPr>
            <a:spLocks noChangeArrowheads="1"/>
          </p:cNvSpPr>
          <p:nvPr/>
        </p:nvSpPr>
        <p:spPr bwMode="auto">
          <a:xfrm>
            <a:off x="5473700" y="34925"/>
            <a:ext cx="1793875" cy="400050"/>
          </a:xfrm>
          <a:prstGeom prst="rect">
            <a:avLst/>
          </a:prstGeom>
          <a:noFill/>
          <a:ln w="9525">
            <a:noFill/>
            <a:miter lim="800000"/>
            <a:headEnd/>
            <a:tailEnd/>
          </a:ln>
        </p:spPr>
        <p:txBody>
          <a:bodyPr wrap="none">
            <a:spAutoFit/>
          </a:bodyPr>
          <a:lstStyle/>
          <a:p>
            <a:r>
              <a:rPr lang="en-US" sz="2000" b="1">
                <a:solidFill>
                  <a:schemeClr val="bg1"/>
                </a:solidFill>
              </a:rPr>
              <a:t>Central canal</a:t>
            </a:r>
            <a:endParaRPr lang="ar-SA" sz="2000" b="1">
              <a:solidFill>
                <a:schemeClr val="bg1"/>
              </a:solidFill>
            </a:endParaRPr>
          </a:p>
        </p:txBody>
      </p:sp>
      <p:sp>
        <p:nvSpPr>
          <p:cNvPr id="17414" name="مستطيل 5"/>
          <p:cNvSpPr>
            <a:spLocks noChangeArrowheads="1"/>
          </p:cNvSpPr>
          <p:nvPr/>
        </p:nvSpPr>
        <p:spPr bwMode="auto">
          <a:xfrm>
            <a:off x="1216025" y="44450"/>
            <a:ext cx="2563813" cy="400050"/>
          </a:xfrm>
          <a:prstGeom prst="rect">
            <a:avLst/>
          </a:prstGeom>
          <a:noFill/>
          <a:ln w="9525">
            <a:noFill/>
            <a:miter lim="800000"/>
            <a:headEnd/>
            <a:tailEnd/>
          </a:ln>
        </p:spPr>
        <p:txBody>
          <a:bodyPr wrap="none">
            <a:spAutoFit/>
          </a:bodyPr>
          <a:lstStyle/>
          <a:p>
            <a:r>
              <a:rPr lang="en-US" sz="2000" b="1">
                <a:solidFill>
                  <a:schemeClr val="bg1"/>
                </a:solidFill>
              </a:rPr>
              <a:t>Dorsal commissure</a:t>
            </a:r>
            <a:endParaRPr lang="ar-SA" sz="2000" b="1">
              <a:solidFill>
                <a:schemeClr val="bg1"/>
              </a:solidFill>
            </a:endParaRPr>
          </a:p>
        </p:txBody>
      </p:sp>
      <p:sp>
        <p:nvSpPr>
          <p:cNvPr id="17415" name="مستطيل 6"/>
          <p:cNvSpPr>
            <a:spLocks noChangeArrowheads="1"/>
          </p:cNvSpPr>
          <p:nvPr/>
        </p:nvSpPr>
        <p:spPr bwMode="auto">
          <a:xfrm>
            <a:off x="107950" y="5300663"/>
            <a:ext cx="2605088" cy="400050"/>
          </a:xfrm>
          <a:prstGeom prst="rect">
            <a:avLst/>
          </a:prstGeom>
          <a:noFill/>
          <a:ln w="9525">
            <a:noFill/>
            <a:miter lim="800000"/>
            <a:headEnd/>
            <a:tailEnd/>
          </a:ln>
        </p:spPr>
        <p:txBody>
          <a:bodyPr wrap="none">
            <a:spAutoFit/>
          </a:bodyPr>
          <a:lstStyle/>
          <a:p>
            <a:r>
              <a:rPr lang="en-US" sz="2000" b="1">
                <a:solidFill>
                  <a:schemeClr val="bg1"/>
                </a:solidFill>
              </a:rPr>
              <a:t>ventral commissure</a:t>
            </a:r>
            <a:endParaRPr lang="ar-SA" sz="2000" b="1">
              <a:solidFill>
                <a:schemeClr val="bg1"/>
              </a:solidFill>
            </a:endParaRPr>
          </a:p>
        </p:txBody>
      </p:sp>
      <p:sp>
        <p:nvSpPr>
          <p:cNvPr id="17416" name="مستطيل 7"/>
          <p:cNvSpPr>
            <a:spLocks noChangeArrowheads="1"/>
          </p:cNvSpPr>
          <p:nvPr/>
        </p:nvSpPr>
        <p:spPr bwMode="auto">
          <a:xfrm>
            <a:off x="7061200" y="404813"/>
            <a:ext cx="1624013" cy="400050"/>
          </a:xfrm>
          <a:prstGeom prst="rect">
            <a:avLst/>
          </a:prstGeom>
          <a:noFill/>
          <a:ln w="9525">
            <a:noFill/>
            <a:miter lim="800000"/>
            <a:headEnd/>
            <a:tailEnd/>
          </a:ln>
        </p:spPr>
        <p:txBody>
          <a:bodyPr wrap="none">
            <a:spAutoFit/>
          </a:bodyPr>
          <a:lstStyle/>
          <a:p>
            <a:r>
              <a:rPr lang="en-US" sz="2000" b="1">
                <a:solidFill>
                  <a:schemeClr val="bg1"/>
                </a:solidFill>
              </a:rPr>
              <a:t>Dorsal horn</a:t>
            </a:r>
            <a:endParaRPr lang="ar-SA" sz="2000" b="1">
              <a:solidFill>
                <a:schemeClr val="bg1"/>
              </a:solidFill>
            </a:endParaRPr>
          </a:p>
        </p:txBody>
      </p:sp>
      <p:sp>
        <p:nvSpPr>
          <p:cNvPr id="17417" name="مستطيل 8"/>
          <p:cNvSpPr>
            <a:spLocks noChangeArrowheads="1"/>
          </p:cNvSpPr>
          <p:nvPr/>
        </p:nvSpPr>
        <p:spPr bwMode="auto">
          <a:xfrm>
            <a:off x="6084888" y="5805488"/>
            <a:ext cx="1665287" cy="400050"/>
          </a:xfrm>
          <a:prstGeom prst="rect">
            <a:avLst/>
          </a:prstGeom>
          <a:noFill/>
          <a:ln w="9525">
            <a:noFill/>
            <a:miter lim="800000"/>
            <a:headEnd/>
            <a:tailEnd/>
          </a:ln>
        </p:spPr>
        <p:txBody>
          <a:bodyPr wrap="none">
            <a:spAutoFit/>
          </a:bodyPr>
          <a:lstStyle/>
          <a:p>
            <a:r>
              <a:rPr lang="en-US" sz="2000" b="1">
                <a:solidFill>
                  <a:schemeClr val="bg1"/>
                </a:solidFill>
              </a:rPr>
              <a:t>ventral horn</a:t>
            </a:r>
            <a:endParaRPr lang="ar-SA" sz="2000" b="1">
              <a:solidFill>
                <a:schemeClr val="bg1"/>
              </a:solidFill>
            </a:endParaRPr>
          </a:p>
        </p:txBody>
      </p:sp>
      <p:cxnSp>
        <p:nvCxnSpPr>
          <p:cNvPr id="10" name="رابط كسهم مستقيم 9"/>
          <p:cNvCxnSpPr/>
          <p:nvPr/>
        </p:nvCxnSpPr>
        <p:spPr>
          <a:xfrm>
            <a:off x="2627313" y="476250"/>
            <a:ext cx="1944687" cy="3097213"/>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4500563" y="476250"/>
            <a:ext cx="2016125" cy="3313113"/>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6227763" y="836613"/>
            <a:ext cx="1439862" cy="16557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2700338" y="4005263"/>
            <a:ext cx="1800225" cy="16557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flipH="1" flipV="1">
            <a:off x="6804025" y="4581525"/>
            <a:ext cx="215900" cy="1295400"/>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sp>
        <p:nvSpPr>
          <p:cNvPr id="24" name="عنصر نائب لرقم الشريحة 23"/>
          <p:cNvSpPr>
            <a:spLocks noGrp="1"/>
          </p:cNvSpPr>
          <p:nvPr>
            <p:ph type="sldNum" sz="quarter" idx="12"/>
          </p:nvPr>
        </p:nvSpPr>
        <p:spPr/>
        <p:txBody>
          <a:bodyPr/>
          <a:lstStyle/>
          <a:p>
            <a:pPr>
              <a:defRPr/>
            </a:pPr>
            <a:fld id="{F51D388A-2E09-41FD-A4A3-EDC52D83BD7A}" type="slidenum">
              <a:rPr lang="ar-SA" smtClean="0"/>
              <a:pPr>
                <a:defRPr/>
              </a:pPr>
              <a:t>16</a:t>
            </a:fld>
            <a:endParaRPr lang="ar-SA"/>
          </a:p>
        </p:txBody>
      </p:sp>
      <p:sp>
        <p:nvSpPr>
          <p:cNvPr id="25" name="عنصر نائب للتذييل 2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l="1563"/>
          <a:stretch>
            <a:fillRect/>
          </a:stretch>
        </p:blipFill>
        <p:spPr bwMode="auto">
          <a:xfrm>
            <a:off x="-36513" y="-26988"/>
            <a:ext cx="9180513" cy="6884988"/>
          </a:xfrm>
          <a:prstGeom prst="rect">
            <a:avLst/>
          </a:prstGeom>
          <a:noFill/>
          <a:ln w="9525">
            <a:noFill/>
            <a:miter lim="800000"/>
            <a:headEnd/>
            <a:tailEnd/>
          </a:ln>
        </p:spPr>
      </p:pic>
      <p:sp>
        <p:nvSpPr>
          <p:cNvPr id="3" name="Text Box 3"/>
          <p:cNvSpPr txBox="1">
            <a:spLocks noChangeArrowheads="1"/>
          </p:cNvSpPr>
          <p:nvPr/>
        </p:nvSpPr>
        <p:spPr bwMode="auto">
          <a:xfrm>
            <a:off x="1403648" y="0"/>
            <a:ext cx="6192838" cy="1169551"/>
          </a:xfrm>
          <a:prstGeom prst="rect">
            <a:avLst/>
          </a:prstGeom>
          <a:noFill/>
          <a:ln w="9525">
            <a:noFill/>
            <a:miter lim="800000"/>
            <a:headEnd/>
            <a:tailEnd/>
          </a:ln>
        </p:spPr>
        <p:txBody>
          <a:bodyPr>
            <a:spAutoFit/>
          </a:bodyPr>
          <a:lstStyle/>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Nervous tissue</a:t>
            </a:r>
          </a:p>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(Enlarged part of white matter)</a:t>
            </a:r>
            <a:endParaRPr lang="ar-SA"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مستطيل 3"/>
          <p:cNvSpPr/>
          <p:nvPr/>
        </p:nvSpPr>
        <p:spPr>
          <a:xfrm>
            <a:off x="134335" y="3140968"/>
            <a:ext cx="1845377" cy="461665"/>
          </a:xfrm>
          <a:prstGeom prst="rect">
            <a:avLst/>
          </a:prstGeom>
        </p:spPr>
        <p:txBody>
          <a:bodyPr wrap="none">
            <a:spAutoFit/>
          </a:bodyPr>
          <a:lstStyle/>
          <a:p>
            <a:pPr>
              <a:defRPr/>
            </a:pPr>
            <a:r>
              <a:rPr lang="en-US"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Nerve fibers</a:t>
            </a:r>
            <a:endPar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cxnSp>
        <p:nvCxnSpPr>
          <p:cNvPr id="5" name="رابط كسهم مستقيم 4"/>
          <p:cNvCxnSpPr/>
          <p:nvPr/>
        </p:nvCxnSpPr>
        <p:spPr>
          <a:xfrm>
            <a:off x="1331913" y="3716338"/>
            <a:ext cx="431800" cy="936625"/>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755650" y="3716338"/>
            <a:ext cx="215900" cy="1296987"/>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sp>
        <p:nvSpPr>
          <p:cNvPr id="13" name="عنصر نائب لرقم الشريحة 12"/>
          <p:cNvSpPr>
            <a:spLocks noGrp="1"/>
          </p:cNvSpPr>
          <p:nvPr>
            <p:ph type="sldNum" sz="quarter" idx="12"/>
          </p:nvPr>
        </p:nvSpPr>
        <p:spPr/>
        <p:txBody>
          <a:bodyPr/>
          <a:lstStyle/>
          <a:p>
            <a:pPr>
              <a:defRPr/>
            </a:pPr>
            <a:fld id="{EFFB878B-92B1-4B4F-906A-9CA28FE77934}" type="slidenum">
              <a:rPr lang="ar-SA" smtClean="0"/>
              <a:pPr>
                <a:defRPr/>
              </a:pPr>
              <a:t>17</a:t>
            </a:fld>
            <a:endParaRPr lang="ar-SA"/>
          </a:p>
        </p:txBody>
      </p:sp>
      <p:sp>
        <p:nvSpPr>
          <p:cNvPr id="14" name="عنصر نائب للتذييل 1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3" cstate="print"/>
          <a:srcRect l="1563"/>
          <a:stretch>
            <a:fillRect/>
          </a:stretch>
        </p:blipFill>
        <p:spPr bwMode="auto">
          <a:xfrm>
            <a:off x="-36513" y="-26988"/>
            <a:ext cx="9180513" cy="6994526"/>
          </a:xfrm>
          <a:prstGeom prst="rect">
            <a:avLst/>
          </a:prstGeom>
          <a:noFill/>
          <a:ln w="9525">
            <a:noFill/>
            <a:miter lim="800000"/>
            <a:headEnd/>
            <a:tailEnd/>
          </a:ln>
        </p:spPr>
      </p:pic>
      <p:sp>
        <p:nvSpPr>
          <p:cNvPr id="19459" name="مستطيل 2"/>
          <p:cNvSpPr>
            <a:spLocks noChangeArrowheads="1"/>
          </p:cNvSpPr>
          <p:nvPr/>
        </p:nvSpPr>
        <p:spPr bwMode="auto">
          <a:xfrm>
            <a:off x="163513" y="2276475"/>
            <a:ext cx="3616325" cy="461963"/>
          </a:xfrm>
          <a:prstGeom prst="rect">
            <a:avLst/>
          </a:prstGeom>
          <a:noFill/>
          <a:ln w="9525">
            <a:noFill/>
            <a:miter lim="800000"/>
            <a:headEnd/>
            <a:tailEnd/>
          </a:ln>
        </p:spPr>
        <p:txBody>
          <a:bodyPr wrap="none">
            <a:spAutoFit/>
          </a:bodyPr>
          <a:lstStyle/>
          <a:p>
            <a:r>
              <a:rPr lang="en-US" sz="2400" b="1">
                <a:solidFill>
                  <a:srgbClr val="FFFF00"/>
                </a:solidFill>
              </a:rPr>
              <a:t>Cell body of the neuron</a:t>
            </a:r>
            <a:endParaRPr lang="ar-SA" sz="2400" b="1">
              <a:solidFill>
                <a:srgbClr val="FFFF00"/>
              </a:solidFill>
            </a:endParaRPr>
          </a:p>
        </p:txBody>
      </p:sp>
      <p:sp>
        <p:nvSpPr>
          <p:cNvPr id="19460" name="مستطيل 3"/>
          <p:cNvSpPr>
            <a:spLocks noChangeArrowheads="1"/>
          </p:cNvSpPr>
          <p:nvPr/>
        </p:nvSpPr>
        <p:spPr bwMode="auto">
          <a:xfrm>
            <a:off x="6372225" y="3141663"/>
            <a:ext cx="2695575" cy="460375"/>
          </a:xfrm>
          <a:prstGeom prst="rect">
            <a:avLst/>
          </a:prstGeom>
          <a:noFill/>
          <a:ln w="9525">
            <a:noFill/>
            <a:miter lim="800000"/>
            <a:headEnd/>
            <a:tailEnd/>
          </a:ln>
        </p:spPr>
        <p:txBody>
          <a:bodyPr wrap="none">
            <a:spAutoFit/>
          </a:bodyPr>
          <a:lstStyle/>
          <a:p>
            <a:r>
              <a:rPr lang="en-US" sz="2400" b="1">
                <a:solidFill>
                  <a:srgbClr val="FFFF00"/>
                </a:solidFill>
              </a:rPr>
              <a:t>Glial cell nucleus</a:t>
            </a:r>
            <a:endParaRPr lang="ar-SA" sz="2400" b="1">
              <a:solidFill>
                <a:srgbClr val="FFFF00"/>
              </a:solidFill>
            </a:endParaRPr>
          </a:p>
        </p:txBody>
      </p:sp>
      <p:sp>
        <p:nvSpPr>
          <p:cNvPr id="5" name="Text Box 3"/>
          <p:cNvSpPr txBox="1">
            <a:spLocks noChangeArrowheads="1"/>
          </p:cNvSpPr>
          <p:nvPr/>
        </p:nvSpPr>
        <p:spPr bwMode="auto">
          <a:xfrm>
            <a:off x="1547664" y="0"/>
            <a:ext cx="6192838" cy="1169551"/>
          </a:xfrm>
          <a:prstGeom prst="rect">
            <a:avLst/>
          </a:prstGeom>
          <a:noFill/>
          <a:ln w="9525">
            <a:noFill/>
            <a:miter lim="800000"/>
            <a:headEnd/>
            <a:tailEnd/>
          </a:ln>
        </p:spPr>
        <p:txBody>
          <a:bodyPr>
            <a:spAutoFit/>
          </a:bodyPr>
          <a:lstStyle/>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Nervous tissue</a:t>
            </a:r>
          </a:p>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(Enlarged part of grey matter)</a:t>
            </a:r>
            <a:endParaRPr lang="ar-SA"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cxnSp>
        <p:nvCxnSpPr>
          <p:cNvPr id="6" name="رابط كسهم مستقيم 5"/>
          <p:cNvCxnSpPr/>
          <p:nvPr/>
        </p:nvCxnSpPr>
        <p:spPr>
          <a:xfrm>
            <a:off x="1763713" y="2852738"/>
            <a:ext cx="431800" cy="2952750"/>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268538" y="2852738"/>
            <a:ext cx="503237" cy="5762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V="1">
            <a:off x="3924300" y="1773238"/>
            <a:ext cx="4248150" cy="7921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H="1">
            <a:off x="6804025" y="3716338"/>
            <a:ext cx="1081088" cy="7921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sp>
        <p:nvSpPr>
          <p:cNvPr id="16" name="عنصر نائب لرقم الشريحة 15"/>
          <p:cNvSpPr>
            <a:spLocks noGrp="1"/>
          </p:cNvSpPr>
          <p:nvPr>
            <p:ph type="sldNum" sz="quarter" idx="12"/>
          </p:nvPr>
        </p:nvSpPr>
        <p:spPr/>
        <p:txBody>
          <a:bodyPr/>
          <a:lstStyle/>
          <a:p>
            <a:pPr>
              <a:defRPr/>
            </a:pPr>
            <a:fld id="{98603DF9-7C9B-4B4E-8D9E-D159D64F401D}" type="slidenum">
              <a:rPr lang="ar-SA" smtClean="0"/>
              <a:pPr>
                <a:defRPr/>
              </a:pPr>
              <a:t>18</a:t>
            </a:fld>
            <a:endParaRPr lang="ar-SA"/>
          </a:p>
        </p:txBody>
      </p:sp>
      <p:sp>
        <p:nvSpPr>
          <p:cNvPr id="17" name="عنصر نائب للتذييل 1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FD68372D-8673-44BC-AE3E-03630FB1F10F}" type="slidenum">
              <a:rPr lang="ar-SA" smtClean="0"/>
              <a:pPr>
                <a:defRPr/>
              </a:pPr>
              <a:t>19</a:t>
            </a:fld>
            <a:endParaRPr lang="ar-SA"/>
          </a:p>
        </p:txBody>
      </p:sp>
      <p:pic>
        <p:nvPicPr>
          <p:cNvPr id="20483" name="صورة 2" descr="C:\Users\NOOF\Documents\Desktop\نوووف\Desktop\نوووف\Desktop\نوووف\Desktop\صور تعبيرية\question-mark1a.jpg"/>
          <p:cNvPicPr>
            <a:picLocks noChangeAspect="1" noChangeArrowheads="1"/>
          </p:cNvPicPr>
          <p:nvPr/>
        </p:nvPicPr>
        <p:blipFill>
          <a:blip r:embed="rId3" cstate="print"/>
          <a:srcRect l="6615" t="17007" r="9448" b="16299"/>
          <a:stretch>
            <a:fillRect/>
          </a:stretch>
        </p:blipFill>
        <p:spPr bwMode="auto">
          <a:xfrm>
            <a:off x="0" y="-7938"/>
            <a:ext cx="9144000" cy="6865938"/>
          </a:xfrm>
          <a:prstGeom prst="rect">
            <a:avLst/>
          </a:prstGeom>
          <a:noFill/>
          <a:ln w="9525">
            <a:noFill/>
            <a:miter lim="800000"/>
            <a:headEnd/>
            <a:tailEnd/>
          </a:ln>
        </p:spPr>
      </p:pic>
      <p:sp>
        <p:nvSpPr>
          <p:cNvPr id="3" name="عنصر نائب للتذييل 2"/>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685800" y="228600"/>
            <a:ext cx="3957638" cy="523875"/>
          </a:xfrm>
          <a:prstGeom prst="rect">
            <a:avLst/>
          </a:prstGeom>
          <a:noFill/>
          <a:ln w="9525">
            <a:noFill/>
            <a:miter lim="800000"/>
            <a:headEnd/>
            <a:tailEnd/>
          </a:ln>
        </p:spPr>
        <p:txBody>
          <a:bodyPr>
            <a:spAutoFit/>
          </a:bodyPr>
          <a:lstStyle/>
          <a:p>
            <a:pPr algn="l" rtl="0"/>
            <a:r>
              <a:rPr lang="en-US" sz="2800" b="1" u="sng">
                <a:solidFill>
                  <a:srgbClr val="C00000"/>
                </a:solidFill>
                <a:latin typeface="Calibri" pitchFamily="34" charset="0"/>
              </a:rPr>
              <a:t>General characteristics :</a:t>
            </a:r>
            <a:endParaRPr lang="en-US" sz="2800">
              <a:solidFill>
                <a:srgbClr val="C00000"/>
              </a:solidFill>
              <a:latin typeface="Calibri" pitchFamily="34" charset="0"/>
            </a:endParaRPr>
          </a:p>
        </p:txBody>
      </p:sp>
      <p:sp>
        <p:nvSpPr>
          <p:cNvPr id="3075" name="Rectangle 1"/>
          <p:cNvSpPr>
            <a:spLocks noChangeArrowheads="1"/>
          </p:cNvSpPr>
          <p:nvPr/>
        </p:nvSpPr>
        <p:spPr bwMode="auto">
          <a:xfrm>
            <a:off x="539750" y="1239838"/>
            <a:ext cx="4560888" cy="460375"/>
          </a:xfrm>
          <a:prstGeom prst="rect">
            <a:avLst/>
          </a:prstGeom>
          <a:noFill/>
          <a:ln w="9525">
            <a:noFill/>
            <a:miter lim="800000"/>
            <a:headEnd/>
            <a:tailEnd/>
          </a:ln>
        </p:spPr>
        <p:txBody>
          <a:bodyPr wrap="none"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Found in most parts of the body.</a:t>
            </a:r>
            <a:endParaRPr lang="en-US" sz="2400" b="1">
              <a:solidFill>
                <a:schemeClr val="tx2"/>
              </a:solidFill>
              <a:ea typeface="Calibri" pitchFamily="34" charset="0"/>
              <a:cs typeface="Times New Roman" pitchFamily="18" charset="0"/>
            </a:endParaRPr>
          </a:p>
        </p:txBody>
      </p:sp>
      <p:sp>
        <p:nvSpPr>
          <p:cNvPr id="3076" name="Rectangle 2"/>
          <p:cNvSpPr>
            <a:spLocks noChangeArrowheads="1"/>
          </p:cNvSpPr>
          <p:nvPr/>
        </p:nvSpPr>
        <p:spPr bwMode="auto">
          <a:xfrm>
            <a:off x="544513" y="2174875"/>
            <a:ext cx="8204200" cy="461963"/>
          </a:xfrm>
          <a:prstGeom prst="rect">
            <a:avLst/>
          </a:prstGeom>
          <a:noFill/>
          <a:ln w="9525">
            <a:noFill/>
            <a:miter lim="800000"/>
            <a:headEnd/>
            <a:tailEnd/>
          </a:ln>
        </p:spPr>
        <p:txBody>
          <a:bodyPr wrap="none"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Its function is to connect different tissues or organs together.</a:t>
            </a:r>
            <a:endParaRPr lang="en-US" sz="2400" b="1">
              <a:solidFill>
                <a:schemeClr val="tx2"/>
              </a:solidFill>
              <a:ea typeface="Calibri" pitchFamily="34" charset="0"/>
              <a:cs typeface="Times New Roman" pitchFamily="18" charset="0"/>
            </a:endParaRPr>
          </a:p>
        </p:txBody>
      </p:sp>
      <p:sp>
        <p:nvSpPr>
          <p:cNvPr id="3077" name="Rectangle 3"/>
          <p:cNvSpPr>
            <a:spLocks noChangeArrowheads="1"/>
          </p:cNvSpPr>
          <p:nvPr/>
        </p:nvSpPr>
        <p:spPr bwMode="auto">
          <a:xfrm>
            <a:off x="490538" y="3182938"/>
            <a:ext cx="8618537" cy="461962"/>
          </a:xfrm>
          <a:prstGeom prst="rect">
            <a:avLst/>
          </a:prstGeom>
          <a:noFill/>
          <a:ln w="9525">
            <a:noFill/>
            <a:miter lim="800000"/>
            <a:headEnd/>
            <a:tailEnd/>
          </a:ln>
        </p:spPr>
        <p:txBody>
          <a:bodyPr wrap="none"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Supporting frame work for the organs and the body as a whole.</a:t>
            </a:r>
            <a:endParaRPr lang="en-US" sz="2400" b="1">
              <a:solidFill>
                <a:schemeClr val="tx2"/>
              </a:solidFill>
              <a:ea typeface="Calibri" pitchFamily="34" charset="0"/>
              <a:cs typeface="Times New Roman" pitchFamily="18" charset="0"/>
            </a:endParaRPr>
          </a:p>
        </p:txBody>
      </p:sp>
      <p:sp>
        <p:nvSpPr>
          <p:cNvPr id="8" name="مستطيل 7"/>
          <p:cNvSpPr/>
          <p:nvPr/>
        </p:nvSpPr>
        <p:spPr>
          <a:xfrm>
            <a:off x="539750" y="4398963"/>
            <a:ext cx="8496300" cy="830262"/>
          </a:xfrm>
          <a:prstGeom prst="rect">
            <a:avLst/>
          </a:prstGeom>
        </p:spPr>
        <p:txBody>
          <a:bodyPr>
            <a:spAutoFit/>
          </a:bodyPr>
          <a:lstStyle/>
          <a:p>
            <a:pPr algn="l" fontAlgn="auto">
              <a:spcBef>
                <a:spcPts val="0"/>
              </a:spcBef>
              <a:spcAft>
                <a:spcPts val="0"/>
              </a:spcAft>
              <a:defRPr/>
            </a:pPr>
            <a:r>
              <a:rPr lang="en-US" sz="2400" b="1" dirty="0">
                <a:solidFill>
                  <a:schemeClr val="tx2"/>
                </a:solidFill>
                <a:latin typeface="+mn-lt"/>
                <a:cs typeface="+mj-cs"/>
              </a:rPr>
              <a:t>has different types of cells and a large amount of intracellular substance called the matrix</a:t>
            </a:r>
            <a:endParaRPr lang="ar-SA" sz="2400" b="1" dirty="0">
              <a:solidFill>
                <a:schemeClr val="tx2"/>
              </a:solidFill>
              <a:latin typeface="+mn-lt"/>
              <a:cs typeface="+mj-cs"/>
            </a:endParaRPr>
          </a:p>
        </p:txBody>
      </p:sp>
      <p:sp>
        <p:nvSpPr>
          <p:cNvPr id="7" name="عنصر نائب لرقم الشريحة 6"/>
          <p:cNvSpPr>
            <a:spLocks noGrp="1"/>
          </p:cNvSpPr>
          <p:nvPr>
            <p:ph type="sldNum" sz="quarter" idx="12"/>
          </p:nvPr>
        </p:nvSpPr>
        <p:spPr/>
        <p:txBody>
          <a:bodyPr/>
          <a:lstStyle/>
          <a:p>
            <a:pPr>
              <a:defRPr/>
            </a:pPr>
            <a:fld id="{9D60B97D-4FD5-4E33-B0D9-F2DF48B94D8C}" type="slidenum">
              <a:rPr lang="ar-SA" smtClean="0"/>
              <a:pPr>
                <a:defRPr/>
              </a:pPr>
              <a:t>2</a:t>
            </a:fld>
            <a:endParaRPr lang="ar-SA"/>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3081" name="Picture 8" descr="C:\Users\hopes\Desktop\145 zoo MY WORK\New Folder\Red.gif"/>
          <p:cNvPicPr>
            <a:picLocks noChangeAspect="1" noChangeArrowheads="1" noCrop="1"/>
          </p:cNvPicPr>
          <p:nvPr/>
        </p:nvPicPr>
        <p:blipFill>
          <a:blip r:embed="rId3" cstate="print"/>
          <a:srcRect/>
          <a:stretch>
            <a:fillRect/>
          </a:stretch>
        </p:blipFill>
        <p:spPr bwMode="auto">
          <a:xfrm>
            <a:off x="306388" y="1395413"/>
            <a:ext cx="161925" cy="161925"/>
          </a:xfrm>
          <a:prstGeom prst="rect">
            <a:avLst/>
          </a:prstGeom>
          <a:noFill/>
          <a:ln w="9525">
            <a:noFill/>
            <a:miter lim="800000"/>
            <a:headEnd/>
            <a:tailEnd/>
          </a:ln>
        </p:spPr>
      </p:pic>
      <p:pic>
        <p:nvPicPr>
          <p:cNvPr id="3082" name="Picture 9" descr="C:\Users\hopes\Desktop\145 zoo MY WORK\New Folder\Red.gif"/>
          <p:cNvPicPr>
            <a:picLocks noChangeAspect="1" noChangeArrowheads="1" noCrop="1"/>
          </p:cNvPicPr>
          <p:nvPr/>
        </p:nvPicPr>
        <p:blipFill>
          <a:blip r:embed="rId3" cstate="print"/>
          <a:srcRect/>
          <a:stretch>
            <a:fillRect/>
          </a:stretch>
        </p:blipFill>
        <p:spPr bwMode="auto">
          <a:xfrm>
            <a:off x="306388" y="2349500"/>
            <a:ext cx="161925" cy="161925"/>
          </a:xfrm>
          <a:prstGeom prst="rect">
            <a:avLst/>
          </a:prstGeom>
          <a:noFill/>
          <a:ln w="9525">
            <a:noFill/>
            <a:miter lim="800000"/>
            <a:headEnd/>
            <a:tailEnd/>
          </a:ln>
        </p:spPr>
      </p:pic>
      <p:pic>
        <p:nvPicPr>
          <p:cNvPr id="3083" name="Picture 10" descr="C:\Users\hopes\Desktop\145 zoo MY WORK\New Folder\Red.gif"/>
          <p:cNvPicPr>
            <a:picLocks noChangeAspect="1" noChangeArrowheads="1" noCrop="1"/>
          </p:cNvPicPr>
          <p:nvPr/>
        </p:nvPicPr>
        <p:blipFill>
          <a:blip r:embed="rId3" cstate="print"/>
          <a:srcRect/>
          <a:stretch>
            <a:fillRect/>
          </a:stretch>
        </p:blipFill>
        <p:spPr bwMode="auto">
          <a:xfrm>
            <a:off x="323850" y="3338513"/>
            <a:ext cx="161925" cy="161925"/>
          </a:xfrm>
          <a:prstGeom prst="rect">
            <a:avLst/>
          </a:prstGeom>
          <a:noFill/>
          <a:ln w="9525">
            <a:noFill/>
            <a:miter lim="800000"/>
            <a:headEnd/>
            <a:tailEnd/>
          </a:ln>
        </p:spPr>
      </p:pic>
      <p:pic>
        <p:nvPicPr>
          <p:cNvPr id="3084" name="Picture 11" descr="C:\Users\hopes\Desktop\145 zoo MY WORK\New Folder\Red.gif"/>
          <p:cNvPicPr>
            <a:picLocks noChangeAspect="1" noChangeArrowheads="1" noCrop="1"/>
          </p:cNvPicPr>
          <p:nvPr/>
        </p:nvPicPr>
        <p:blipFill>
          <a:blip r:embed="rId3" cstate="print"/>
          <a:srcRect/>
          <a:stretch>
            <a:fillRect/>
          </a:stretch>
        </p:blipFill>
        <p:spPr bwMode="auto">
          <a:xfrm>
            <a:off x="323850" y="4562475"/>
            <a:ext cx="161925" cy="1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مستطيل 1"/>
          <p:cNvSpPr>
            <a:spLocks noChangeArrowheads="1"/>
          </p:cNvSpPr>
          <p:nvPr/>
        </p:nvSpPr>
        <p:spPr bwMode="auto">
          <a:xfrm>
            <a:off x="2916238" y="44450"/>
            <a:ext cx="3190875" cy="461963"/>
          </a:xfrm>
          <a:prstGeom prst="rect">
            <a:avLst/>
          </a:prstGeom>
          <a:noFill/>
          <a:ln w="9525">
            <a:noFill/>
            <a:miter lim="800000"/>
            <a:headEnd/>
            <a:tailEnd/>
          </a:ln>
        </p:spPr>
        <p:txBody>
          <a:bodyPr wrap="none">
            <a:spAutoFit/>
          </a:bodyPr>
          <a:lstStyle/>
          <a:p>
            <a:r>
              <a:rPr lang="en-US" sz="2400" b="1">
                <a:solidFill>
                  <a:schemeClr val="accent2"/>
                </a:solidFill>
                <a:latin typeface="Calibri" pitchFamily="34" charset="0"/>
              </a:rPr>
              <a:t>the matrix made up of :</a:t>
            </a:r>
            <a:endParaRPr lang="ar-SA" sz="2400" b="1">
              <a:solidFill>
                <a:schemeClr val="accent2"/>
              </a:solidFill>
              <a:latin typeface="Calibri" pitchFamily="34" charset="0"/>
            </a:endParaRPr>
          </a:p>
        </p:txBody>
      </p:sp>
      <p:sp>
        <p:nvSpPr>
          <p:cNvPr id="3" name="مستطيل 2"/>
          <p:cNvSpPr/>
          <p:nvPr/>
        </p:nvSpPr>
        <p:spPr>
          <a:xfrm>
            <a:off x="4859338" y="950913"/>
            <a:ext cx="1909762" cy="461962"/>
          </a:xfrm>
          <a:prstGeom prst="rect">
            <a:avLst/>
          </a:prstGeom>
        </p:spPr>
        <p:txBody>
          <a:bodyPr wrap="none">
            <a:spAutoFit/>
          </a:bodyPr>
          <a:lstStyle/>
          <a:p>
            <a:pPr fontAlgn="auto">
              <a:spcBef>
                <a:spcPts val="0"/>
              </a:spcBef>
              <a:spcAft>
                <a:spcPts val="0"/>
              </a:spcAft>
              <a:defRPr/>
            </a:pPr>
            <a:r>
              <a:rPr lang="en-US" sz="2400" b="1" dirty="0">
                <a:solidFill>
                  <a:schemeClr val="accent3"/>
                </a:solidFill>
                <a:latin typeface="+mn-lt"/>
                <a:cs typeface="+mn-cs"/>
              </a:rPr>
              <a:t>Protein fibers</a:t>
            </a:r>
            <a:endParaRPr lang="ar-SA" sz="2400" b="1" dirty="0">
              <a:solidFill>
                <a:schemeClr val="accent3"/>
              </a:solidFill>
              <a:latin typeface="+mn-lt"/>
              <a:cs typeface="+mn-cs"/>
            </a:endParaRPr>
          </a:p>
        </p:txBody>
      </p:sp>
      <p:sp>
        <p:nvSpPr>
          <p:cNvPr id="4" name="مستطيل 3"/>
          <p:cNvSpPr/>
          <p:nvPr/>
        </p:nvSpPr>
        <p:spPr>
          <a:xfrm>
            <a:off x="-82550" y="950913"/>
            <a:ext cx="4006850" cy="461962"/>
          </a:xfrm>
          <a:prstGeom prst="rect">
            <a:avLst/>
          </a:prstGeom>
        </p:spPr>
        <p:txBody>
          <a:bodyPr wrap="none">
            <a:spAutoFit/>
          </a:bodyPr>
          <a:lstStyle/>
          <a:p>
            <a:pPr fontAlgn="auto">
              <a:spcBef>
                <a:spcPts val="0"/>
              </a:spcBef>
              <a:spcAft>
                <a:spcPts val="0"/>
              </a:spcAft>
              <a:defRPr/>
            </a:pPr>
            <a:r>
              <a:rPr lang="en-US" sz="2400" b="1" dirty="0">
                <a:solidFill>
                  <a:schemeClr val="accent3"/>
                </a:solidFill>
                <a:latin typeface="+mn-lt"/>
                <a:cs typeface="+mn-cs"/>
              </a:rPr>
              <a:t>Amorphous ground substance</a:t>
            </a:r>
            <a:endParaRPr lang="ar-SA" sz="2400" b="1" dirty="0">
              <a:solidFill>
                <a:schemeClr val="accent3"/>
              </a:solidFill>
              <a:latin typeface="+mn-lt"/>
              <a:cs typeface="+mn-cs"/>
            </a:endParaRPr>
          </a:p>
        </p:txBody>
      </p:sp>
      <p:sp>
        <p:nvSpPr>
          <p:cNvPr id="4101" name="مستطيل 4"/>
          <p:cNvSpPr>
            <a:spLocks noChangeArrowheads="1"/>
          </p:cNvSpPr>
          <p:nvPr/>
        </p:nvSpPr>
        <p:spPr bwMode="auto">
          <a:xfrm>
            <a:off x="3095625" y="1916113"/>
            <a:ext cx="3060700"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Collagen (white) fibers</a:t>
            </a:r>
            <a:endParaRPr lang="ar-SA" sz="2400" b="1">
              <a:solidFill>
                <a:schemeClr val="tx2"/>
              </a:solidFill>
              <a:latin typeface="Calibri" pitchFamily="34" charset="0"/>
            </a:endParaRPr>
          </a:p>
        </p:txBody>
      </p:sp>
      <p:sp>
        <p:nvSpPr>
          <p:cNvPr id="4102" name="مستطيل 5"/>
          <p:cNvSpPr>
            <a:spLocks noChangeArrowheads="1"/>
          </p:cNvSpPr>
          <p:nvPr/>
        </p:nvSpPr>
        <p:spPr bwMode="auto">
          <a:xfrm>
            <a:off x="6219825" y="1916113"/>
            <a:ext cx="2889250"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Elastic (yellow) fibers</a:t>
            </a:r>
            <a:endParaRPr lang="ar-SA" sz="2400" b="1">
              <a:solidFill>
                <a:schemeClr val="tx2"/>
              </a:solidFill>
              <a:latin typeface="Calibri" pitchFamily="34" charset="0"/>
            </a:endParaRPr>
          </a:p>
        </p:txBody>
      </p:sp>
      <p:sp>
        <p:nvSpPr>
          <p:cNvPr id="4103" name="مستطيل 6"/>
          <p:cNvSpPr>
            <a:spLocks noChangeArrowheads="1"/>
          </p:cNvSpPr>
          <p:nvPr/>
        </p:nvSpPr>
        <p:spPr bwMode="auto">
          <a:xfrm>
            <a:off x="3479800" y="2708275"/>
            <a:ext cx="2316163" cy="4619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Occur in bundles</a:t>
            </a:r>
            <a:endParaRPr lang="ar-SA" sz="2400" b="1">
              <a:solidFill>
                <a:schemeClr val="tx2"/>
              </a:solidFill>
              <a:latin typeface="Calibri" pitchFamily="34" charset="0"/>
            </a:endParaRPr>
          </a:p>
        </p:txBody>
      </p:sp>
      <p:sp>
        <p:nvSpPr>
          <p:cNvPr id="4104" name="مستطيل 7"/>
          <p:cNvSpPr>
            <a:spLocks noChangeArrowheads="1"/>
          </p:cNvSpPr>
          <p:nvPr/>
        </p:nvSpPr>
        <p:spPr bwMode="auto">
          <a:xfrm>
            <a:off x="6804025" y="2700338"/>
            <a:ext cx="2078038" cy="460375"/>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Occur as single</a:t>
            </a:r>
            <a:endParaRPr lang="ar-SA" sz="2400" b="1">
              <a:solidFill>
                <a:schemeClr val="tx2"/>
              </a:solidFill>
              <a:latin typeface="Calibri" pitchFamily="34" charset="0"/>
            </a:endParaRPr>
          </a:p>
        </p:txBody>
      </p:sp>
      <p:sp>
        <p:nvSpPr>
          <p:cNvPr id="4105" name="مستطيل 8"/>
          <p:cNvSpPr>
            <a:spLocks noChangeArrowheads="1"/>
          </p:cNvSpPr>
          <p:nvPr/>
        </p:nvSpPr>
        <p:spPr bwMode="auto">
          <a:xfrm>
            <a:off x="2700338" y="3430588"/>
            <a:ext cx="4013200" cy="8318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Not branched, but the bundle could be branched</a:t>
            </a:r>
            <a:endParaRPr lang="ar-SA" sz="2400" b="1">
              <a:solidFill>
                <a:schemeClr val="tx2"/>
              </a:solidFill>
              <a:latin typeface="Calibri" pitchFamily="34" charset="0"/>
            </a:endParaRPr>
          </a:p>
        </p:txBody>
      </p:sp>
      <p:sp>
        <p:nvSpPr>
          <p:cNvPr id="4106" name="مستطيل 9"/>
          <p:cNvSpPr>
            <a:spLocks noChangeArrowheads="1"/>
          </p:cNvSpPr>
          <p:nvPr/>
        </p:nvSpPr>
        <p:spPr bwMode="auto">
          <a:xfrm>
            <a:off x="7202488" y="3429000"/>
            <a:ext cx="1392237" cy="4619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Branched</a:t>
            </a:r>
            <a:endParaRPr lang="ar-SA" sz="2400" b="1">
              <a:solidFill>
                <a:schemeClr val="tx2"/>
              </a:solidFill>
              <a:latin typeface="Calibri" pitchFamily="34" charset="0"/>
            </a:endParaRPr>
          </a:p>
        </p:txBody>
      </p:sp>
      <p:sp>
        <p:nvSpPr>
          <p:cNvPr id="4107" name="مستطيل 10"/>
          <p:cNvSpPr>
            <a:spLocks noChangeArrowheads="1"/>
          </p:cNvSpPr>
          <p:nvPr/>
        </p:nvSpPr>
        <p:spPr bwMode="auto">
          <a:xfrm>
            <a:off x="684213" y="4695825"/>
            <a:ext cx="5040312" cy="461963"/>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soft as in the connective tissue proper</a:t>
            </a:r>
            <a:endParaRPr lang="ar-SA" sz="2400" b="1">
              <a:solidFill>
                <a:schemeClr val="tx2"/>
              </a:solidFill>
              <a:latin typeface="Calibri" pitchFamily="34" charset="0"/>
            </a:endParaRPr>
          </a:p>
        </p:txBody>
      </p:sp>
      <p:sp>
        <p:nvSpPr>
          <p:cNvPr id="4108" name="مستطيل 11"/>
          <p:cNvSpPr>
            <a:spLocks noChangeArrowheads="1"/>
          </p:cNvSpPr>
          <p:nvPr/>
        </p:nvSpPr>
        <p:spPr bwMode="auto">
          <a:xfrm>
            <a:off x="712788" y="5300663"/>
            <a:ext cx="3787775" cy="461962"/>
          </a:xfrm>
          <a:prstGeom prst="rect">
            <a:avLst/>
          </a:prstGeom>
          <a:noFill/>
          <a:ln w="9525">
            <a:noFill/>
            <a:miter lim="800000"/>
            <a:headEnd/>
            <a:tailEnd/>
          </a:ln>
        </p:spPr>
        <p:txBody>
          <a:bodyPr wrap="none">
            <a:spAutoFit/>
          </a:bodyPr>
          <a:lstStyle/>
          <a:p>
            <a:pPr algn="l"/>
            <a:r>
              <a:rPr lang="en-US" sz="2400" b="1">
                <a:solidFill>
                  <a:schemeClr val="tx2"/>
                </a:solidFill>
                <a:latin typeface="Calibri" pitchFamily="34" charset="0"/>
              </a:rPr>
              <a:t>liquid as in blood and lymph</a:t>
            </a:r>
            <a:endParaRPr lang="ar-SA" sz="2400" b="1">
              <a:solidFill>
                <a:schemeClr val="tx2"/>
              </a:solidFill>
              <a:latin typeface="Calibri" pitchFamily="34" charset="0"/>
            </a:endParaRPr>
          </a:p>
        </p:txBody>
      </p:sp>
      <p:sp>
        <p:nvSpPr>
          <p:cNvPr id="4109" name="مستطيل 12"/>
          <p:cNvSpPr>
            <a:spLocks noChangeArrowheads="1"/>
          </p:cNvSpPr>
          <p:nvPr/>
        </p:nvSpPr>
        <p:spPr bwMode="auto">
          <a:xfrm>
            <a:off x="684213" y="5838825"/>
            <a:ext cx="8280400" cy="830263"/>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semisolid and solid as in cartilage and bone, respectively, which make the skeletal tissue</a:t>
            </a:r>
            <a:endParaRPr lang="ar-SA" sz="2400" b="1">
              <a:solidFill>
                <a:schemeClr val="tx2"/>
              </a:solidFill>
              <a:latin typeface="Calibri" pitchFamily="34" charset="0"/>
            </a:endParaRPr>
          </a:p>
        </p:txBody>
      </p:sp>
      <p:grpSp>
        <p:nvGrpSpPr>
          <p:cNvPr id="4110" name="مجموعة 49"/>
          <p:cNvGrpSpPr>
            <a:grpSpLocks/>
          </p:cNvGrpSpPr>
          <p:nvPr/>
        </p:nvGrpSpPr>
        <p:grpSpPr bwMode="auto">
          <a:xfrm>
            <a:off x="1066800" y="404813"/>
            <a:ext cx="4729163" cy="647700"/>
            <a:chOff x="1066800" y="609600"/>
            <a:chExt cx="7010400" cy="771525"/>
          </a:xfrm>
        </p:grpSpPr>
        <p:cxnSp>
          <p:nvCxnSpPr>
            <p:cNvPr id="15" name="رابط مستقيم 14"/>
            <p:cNvCxnSpPr/>
            <p:nvPr/>
          </p:nvCxnSpPr>
          <p:spPr>
            <a:xfrm rot="5400000">
              <a:off x="6168300" y="800611"/>
              <a:ext cx="391435" cy="941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a:off x="1066800" y="1001035"/>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5400000">
              <a:off x="7875598" y="1179524"/>
              <a:ext cx="391436" cy="1176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rot="5400000">
              <a:off x="876965" y="1179524"/>
              <a:ext cx="391436" cy="1176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9" name="رابط مستقيم 18"/>
          <p:cNvCxnSpPr/>
          <p:nvPr/>
        </p:nvCxnSpPr>
        <p:spPr>
          <a:xfrm rot="5400000">
            <a:off x="7622381" y="2539207"/>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5400000">
            <a:off x="4515644" y="2539206"/>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4113" name="مجموعة 49"/>
          <p:cNvGrpSpPr>
            <a:grpSpLocks/>
          </p:cNvGrpSpPr>
          <p:nvPr/>
        </p:nvGrpSpPr>
        <p:grpSpPr bwMode="auto">
          <a:xfrm>
            <a:off x="3851275" y="1412875"/>
            <a:ext cx="3986213" cy="647700"/>
            <a:chOff x="1066800" y="609600"/>
            <a:chExt cx="7010400" cy="771525"/>
          </a:xfrm>
        </p:grpSpPr>
        <p:cxnSp>
          <p:nvCxnSpPr>
            <p:cNvPr id="22" name="رابط مستقيم 21"/>
            <p:cNvCxnSpPr/>
            <p:nvPr/>
          </p:nvCxnSpPr>
          <p:spPr>
            <a:xfrm rot="5400000">
              <a:off x="4305088" y="799735"/>
              <a:ext cx="391436" cy="1116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5400000">
              <a:off x="7875899" y="1179824"/>
              <a:ext cx="391435" cy="1116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5400000">
              <a:off x="876666" y="1179824"/>
              <a:ext cx="391435" cy="1116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4114" name="مجموعة 48"/>
          <p:cNvGrpSpPr>
            <a:grpSpLocks/>
          </p:cNvGrpSpPr>
          <p:nvPr/>
        </p:nvGrpSpPr>
        <p:grpSpPr bwMode="auto">
          <a:xfrm>
            <a:off x="250825" y="1454150"/>
            <a:ext cx="842963" cy="4783138"/>
            <a:chOff x="381000" y="4057650"/>
            <a:chExt cx="842963" cy="2190750"/>
          </a:xfrm>
        </p:grpSpPr>
        <p:cxnSp>
          <p:nvCxnSpPr>
            <p:cNvPr id="27" name="رابط مستقيم 26"/>
            <p:cNvCxnSpPr/>
            <p:nvPr/>
          </p:nvCxnSpPr>
          <p:spPr>
            <a:xfrm rot="16200000" flipV="1">
              <a:off x="1078707" y="4198143"/>
              <a:ext cx="285750" cy="4763"/>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a:off x="381000" y="4343400"/>
              <a:ext cx="833438"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V="1">
              <a:off x="381000" y="4335402"/>
              <a:ext cx="0" cy="19129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1" name="رابط مستقيم 30"/>
          <p:cNvCxnSpPr/>
          <p:nvPr/>
        </p:nvCxnSpPr>
        <p:spPr>
          <a:xfrm rot="10800000">
            <a:off x="250825" y="49418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rot="10800000">
            <a:off x="250825" y="55514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rot="10800000">
            <a:off x="250825" y="62372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rot="5400000">
            <a:off x="7611269" y="3299619"/>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rot="5400000">
            <a:off x="4504531" y="3299620"/>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36" name="عنصر نائب لرقم الشريحة 35"/>
          <p:cNvSpPr>
            <a:spLocks noGrp="1"/>
          </p:cNvSpPr>
          <p:nvPr>
            <p:ph type="sldNum" sz="quarter" idx="12"/>
          </p:nvPr>
        </p:nvSpPr>
        <p:spPr/>
        <p:txBody>
          <a:bodyPr/>
          <a:lstStyle/>
          <a:p>
            <a:pPr>
              <a:defRPr/>
            </a:pPr>
            <a:fld id="{5FA336EF-0901-46F2-9016-B3FC7104CACE}" type="slidenum">
              <a:rPr lang="ar-SA" smtClean="0"/>
              <a:pPr>
                <a:defRPr/>
              </a:pPr>
              <a:t>3</a:t>
            </a:fld>
            <a:endParaRPr lang="ar-SA"/>
          </a:p>
        </p:txBody>
      </p:sp>
      <p:sp>
        <p:nvSpPr>
          <p:cNvPr id="37" name="عنصر نائب للتذييل 3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lum bright="24000"/>
          </a:blip>
          <a:srcRect l="1563"/>
          <a:stretch>
            <a:fillRect/>
          </a:stretch>
        </p:blipFill>
        <p:spPr bwMode="auto">
          <a:xfrm>
            <a:off x="0" y="-26988"/>
            <a:ext cx="9180513" cy="7056438"/>
          </a:xfrm>
          <a:prstGeom prst="rect">
            <a:avLst/>
          </a:prstGeom>
          <a:noFill/>
          <a:ln w="9525">
            <a:noFill/>
            <a:miter lim="800000"/>
            <a:headEnd/>
            <a:tailEnd/>
          </a:ln>
        </p:spPr>
      </p:pic>
      <p:sp>
        <p:nvSpPr>
          <p:cNvPr id="3" name="مستطيل 2"/>
          <p:cNvSpPr/>
          <p:nvPr/>
        </p:nvSpPr>
        <p:spPr>
          <a:xfrm>
            <a:off x="1835696" y="0"/>
            <a:ext cx="5505610"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Areolar</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 Connective Tissue</a:t>
            </a:r>
          </a:p>
        </p:txBody>
      </p:sp>
      <p:sp>
        <p:nvSpPr>
          <p:cNvPr id="4" name="مستطيل 3"/>
          <p:cNvSpPr/>
          <p:nvPr/>
        </p:nvSpPr>
        <p:spPr>
          <a:xfrm>
            <a:off x="395536" y="3573016"/>
            <a:ext cx="197041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white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sp>
        <p:nvSpPr>
          <p:cNvPr id="5" name="مستطيل 4"/>
          <p:cNvSpPr/>
          <p:nvPr/>
        </p:nvSpPr>
        <p:spPr>
          <a:xfrm>
            <a:off x="467544" y="1340768"/>
            <a:ext cx="2147383"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Yellow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sp>
        <p:nvSpPr>
          <p:cNvPr id="6" name="مستطيل 5"/>
          <p:cNvSpPr/>
          <p:nvPr/>
        </p:nvSpPr>
        <p:spPr>
          <a:xfrm>
            <a:off x="7092280" y="1484784"/>
            <a:ext cx="114807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matrix</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cxnSp>
        <p:nvCxnSpPr>
          <p:cNvPr id="8" name="رابط كسهم مستقيم 7"/>
          <p:cNvCxnSpPr/>
          <p:nvPr/>
        </p:nvCxnSpPr>
        <p:spPr>
          <a:xfrm>
            <a:off x="1619250" y="4076700"/>
            <a:ext cx="1296988" cy="1152525"/>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276475" y="4005263"/>
            <a:ext cx="1216025" cy="287337"/>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1042988" y="1773238"/>
            <a:ext cx="504825" cy="719137"/>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2195513" y="1773238"/>
            <a:ext cx="1008062" cy="1008062"/>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flipH="1">
            <a:off x="6948488" y="1916113"/>
            <a:ext cx="576262" cy="1008062"/>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5" name="عنصر نائب لرقم الشريحة 24"/>
          <p:cNvSpPr>
            <a:spLocks noGrp="1"/>
          </p:cNvSpPr>
          <p:nvPr>
            <p:ph type="sldNum" sz="quarter" idx="12"/>
          </p:nvPr>
        </p:nvSpPr>
        <p:spPr/>
        <p:txBody>
          <a:bodyPr/>
          <a:lstStyle/>
          <a:p>
            <a:pPr>
              <a:defRPr/>
            </a:pPr>
            <a:fld id="{1E63B0BA-2C50-4520-A1AD-8B0002222DDE}" type="slidenum">
              <a:rPr lang="ar-SA" smtClean="0"/>
              <a:pPr>
                <a:defRPr/>
              </a:pPr>
              <a:t>4</a:t>
            </a:fld>
            <a:endParaRPr lang="ar-SA"/>
          </a:p>
        </p:txBody>
      </p:sp>
      <p:sp>
        <p:nvSpPr>
          <p:cNvPr id="26" name="عنصر نائب للتذييل 2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l="1563"/>
          <a:stretch>
            <a:fillRect/>
          </a:stretch>
        </p:blipFill>
        <p:spPr bwMode="auto">
          <a:xfrm>
            <a:off x="0" y="-26988"/>
            <a:ext cx="9180513" cy="7056438"/>
          </a:xfrm>
          <a:prstGeom prst="rect">
            <a:avLst/>
          </a:prstGeom>
          <a:noFill/>
          <a:ln w="9525">
            <a:noFill/>
            <a:miter lim="800000"/>
            <a:headEnd/>
            <a:tailEnd/>
          </a:ln>
        </p:spPr>
      </p:pic>
      <p:sp>
        <p:nvSpPr>
          <p:cNvPr id="3" name="مستطيل 2"/>
          <p:cNvSpPr/>
          <p:nvPr/>
        </p:nvSpPr>
        <p:spPr>
          <a:xfrm>
            <a:off x="1691680" y="188640"/>
            <a:ext cx="5505610"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en-US" sz="3200" b="1" spc="50" dirty="0" err="1">
                <a:ln w="11430"/>
                <a:solidFill>
                  <a:srgbClr val="FFFF00"/>
                </a:solidFill>
                <a:effectLst>
                  <a:outerShdw blurRad="76200" dist="50800" dir="5400000" algn="tl" rotWithShape="0">
                    <a:srgbClr val="FFFF00">
                      <a:alpha val="65000"/>
                    </a:srgbClr>
                  </a:outerShdw>
                </a:effectLst>
                <a:latin typeface="Arial" pitchFamily="34" charset="0"/>
                <a:cs typeface="Arial" pitchFamily="34" charset="0"/>
              </a:rPr>
              <a:t>Areolar</a:t>
            </a:r>
            <a:r>
              <a:rPr lang="en-US" sz="3200" b="1" spc="50" dirty="0">
                <a:ln w="11430"/>
                <a:solidFill>
                  <a:srgbClr val="FFFF00"/>
                </a:solidFill>
                <a:effectLst>
                  <a:outerShdw blurRad="76200" dist="50800" dir="5400000" algn="tl" rotWithShape="0">
                    <a:srgbClr val="FFFF00">
                      <a:alpha val="65000"/>
                    </a:srgbClr>
                  </a:outerShdw>
                </a:effectLst>
                <a:latin typeface="Arial" pitchFamily="34" charset="0"/>
                <a:cs typeface="Arial" pitchFamily="34" charset="0"/>
              </a:rPr>
              <a:t> Connective Tissue</a:t>
            </a:r>
          </a:p>
        </p:txBody>
      </p:sp>
      <p:sp>
        <p:nvSpPr>
          <p:cNvPr id="4" name="مستطيل 3"/>
          <p:cNvSpPr/>
          <p:nvPr/>
        </p:nvSpPr>
        <p:spPr>
          <a:xfrm>
            <a:off x="3491880" y="2348880"/>
            <a:ext cx="197041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white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sp>
        <p:nvSpPr>
          <p:cNvPr id="5" name="مستطيل 4"/>
          <p:cNvSpPr/>
          <p:nvPr/>
        </p:nvSpPr>
        <p:spPr>
          <a:xfrm>
            <a:off x="251520" y="5517232"/>
            <a:ext cx="2147383"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Yellow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sp>
        <p:nvSpPr>
          <p:cNvPr id="6" name="مستطيل 5"/>
          <p:cNvSpPr/>
          <p:nvPr/>
        </p:nvSpPr>
        <p:spPr>
          <a:xfrm>
            <a:off x="6876256" y="2060848"/>
            <a:ext cx="114807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matrix</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cxnSp>
        <p:nvCxnSpPr>
          <p:cNvPr id="7" name="رابط كسهم مستقيم 6"/>
          <p:cNvCxnSpPr/>
          <p:nvPr/>
        </p:nvCxnSpPr>
        <p:spPr>
          <a:xfrm flipV="1">
            <a:off x="1692275" y="5229225"/>
            <a:ext cx="1223963" cy="2159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flipV="1">
            <a:off x="2987675" y="1989138"/>
            <a:ext cx="576263" cy="4318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5508625" y="1989138"/>
            <a:ext cx="792163" cy="4318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0" name="عنصر نائب لرقم الشريحة 19"/>
          <p:cNvSpPr>
            <a:spLocks noGrp="1"/>
          </p:cNvSpPr>
          <p:nvPr>
            <p:ph type="sldNum" sz="quarter" idx="12"/>
          </p:nvPr>
        </p:nvSpPr>
        <p:spPr/>
        <p:txBody>
          <a:bodyPr/>
          <a:lstStyle/>
          <a:p>
            <a:pPr>
              <a:defRPr/>
            </a:pPr>
            <a:fld id="{21C2C0E7-DE36-49F3-8643-4C40DAE27C4C}" type="slidenum">
              <a:rPr lang="ar-SA" smtClean="0"/>
              <a:pPr>
                <a:defRPr/>
              </a:pPr>
              <a:t>5</a:t>
            </a:fld>
            <a:endParaRPr lang="ar-SA"/>
          </a:p>
        </p:txBody>
      </p:sp>
      <p:sp>
        <p:nvSpPr>
          <p:cNvPr id="21" name="عنصر نائب للتذييل 20"/>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مستطيل 1"/>
          <p:cNvSpPr>
            <a:spLocks noChangeArrowheads="1"/>
          </p:cNvSpPr>
          <p:nvPr/>
        </p:nvSpPr>
        <p:spPr bwMode="auto">
          <a:xfrm>
            <a:off x="3708400" y="188913"/>
            <a:ext cx="1508125" cy="523875"/>
          </a:xfrm>
          <a:prstGeom prst="rect">
            <a:avLst/>
          </a:prstGeom>
          <a:noFill/>
          <a:ln w="9525">
            <a:noFill/>
            <a:miter lim="800000"/>
            <a:headEnd/>
            <a:tailEnd/>
          </a:ln>
        </p:spPr>
        <p:txBody>
          <a:bodyPr wrap="none">
            <a:spAutoFit/>
          </a:bodyPr>
          <a:lstStyle/>
          <a:p>
            <a:pPr algn="ctr"/>
            <a:r>
              <a:rPr lang="en-US" sz="2800" b="1">
                <a:solidFill>
                  <a:schemeClr val="accent2"/>
                </a:solidFill>
                <a:latin typeface="Calibri" pitchFamily="34" charset="0"/>
              </a:rPr>
              <a:t>Cartilage</a:t>
            </a:r>
            <a:endParaRPr lang="ar-SA" sz="2800">
              <a:solidFill>
                <a:schemeClr val="accent2"/>
              </a:solidFill>
              <a:latin typeface="Calibri" pitchFamily="34" charset="0"/>
            </a:endParaRPr>
          </a:p>
        </p:txBody>
      </p:sp>
      <p:sp>
        <p:nvSpPr>
          <p:cNvPr id="7171" name="مستطيل 2"/>
          <p:cNvSpPr>
            <a:spLocks noChangeArrowheads="1"/>
          </p:cNvSpPr>
          <p:nvPr/>
        </p:nvSpPr>
        <p:spPr bwMode="auto">
          <a:xfrm>
            <a:off x="468313" y="908050"/>
            <a:ext cx="8135937" cy="461963"/>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Cartilage is studied as an example of skeletal connective tissue</a:t>
            </a:r>
            <a:endParaRPr lang="ar-SA" sz="2400" b="1">
              <a:solidFill>
                <a:schemeClr val="tx2"/>
              </a:solidFill>
              <a:latin typeface="Calibri" pitchFamily="34" charset="0"/>
            </a:endParaRPr>
          </a:p>
        </p:txBody>
      </p:sp>
      <p:sp>
        <p:nvSpPr>
          <p:cNvPr id="7172" name="مستطيل 3"/>
          <p:cNvSpPr>
            <a:spLocks noChangeArrowheads="1"/>
          </p:cNvSpPr>
          <p:nvPr/>
        </p:nvSpPr>
        <p:spPr bwMode="auto">
          <a:xfrm>
            <a:off x="468313" y="1743075"/>
            <a:ext cx="2900362" cy="461963"/>
          </a:xfrm>
          <a:prstGeom prst="rect">
            <a:avLst/>
          </a:prstGeom>
          <a:noFill/>
          <a:ln w="9525">
            <a:noFill/>
            <a:miter lim="800000"/>
            <a:headEnd/>
            <a:tailEnd/>
          </a:ln>
        </p:spPr>
        <p:txBody>
          <a:bodyPr wrap="none">
            <a:spAutoFit/>
          </a:bodyPr>
          <a:lstStyle/>
          <a:p>
            <a:pPr algn="l"/>
            <a:r>
              <a:rPr lang="en-US" sz="2400" b="1">
                <a:solidFill>
                  <a:schemeClr val="accent2"/>
                </a:solidFill>
                <a:latin typeface="Calibri" pitchFamily="34" charset="0"/>
              </a:rPr>
              <a:t>The hyaline cartilage:</a:t>
            </a:r>
            <a:endParaRPr lang="ar-SA" sz="2400" b="1">
              <a:solidFill>
                <a:schemeClr val="accent2"/>
              </a:solidFill>
              <a:latin typeface="Calibri" pitchFamily="34" charset="0"/>
            </a:endParaRPr>
          </a:p>
        </p:txBody>
      </p:sp>
      <p:sp>
        <p:nvSpPr>
          <p:cNvPr id="7173" name="Rectangle 1"/>
          <p:cNvSpPr>
            <a:spLocks noChangeArrowheads="1"/>
          </p:cNvSpPr>
          <p:nvPr/>
        </p:nvSpPr>
        <p:spPr bwMode="auto">
          <a:xfrm>
            <a:off x="539750" y="2525713"/>
            <a:ext cx="8491538" cy="831850"/>
          </a:xfrm>
          <a:prstGeom prst="rect">
            <a:avLst/>
          </a:prstGeom>
          <a:noFill/>
          <a:ln w="9525">
            <a:noFill/>
            <a:miter lim="800000"/>
            <a:headEnd/>
            <a:tailEnd/>
          </a:ln>
        </p:spPr>
        <p:txBody>
          <a:bodyPr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It is called hyaline (hyalos=gloss) because of its glossy, whitish blue appearance in the fresh state.</a:t>
            </a:r>
            <a:endParaRPr lang="en-US" sz="2400" b="1">
              <a:solidFill>
                <a:schemeClr val="tx2"/>
              </a:solidFill>
              <a:ea typeface="Calibri" pitchFamily="34" charset="0"/>
              <a:cs typeface="Times New Roman" pitchFamily="18" charset="0"/>
            </a:endParaRPr>
          </a:p>
        </p:txBody>
      </p:sp>
      <p:sp>
        <p:nvSpPr>
          <p:cNvPr id="7174" name="Rectangle 2"/>
          <p:cNvSpPr>
            <a:spLocks noChangeArrowheads="1"/>
          </p:cNvSpPr>
          <p:nvPr/>
        </p:nvSpPr>
        <p:spPr bwMode="auto">
          <a:xfrm>
            <a:off x="468313" y="3573463"/>
            <a:ext cx="8604250" cy="1200150"/>
          </a:xfrm>
          <a:prstGeom prst="rect">
            <a:avLst/>
          </a:prstGeom>
          <a:noFill/>
          <a:ln w="9525">
            <a:noFill/>
            <a:miter lim="800000"/>
            <a:headEnd/>
            <a:tailEnd/>
          </a:ln>
        </p:spPr>
        <p:txBody>
          <a:bodyPr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The matrix is semi-solid and contains very delicate collagen fibers. The refractive index of the matrix is equivalent to that of its fibers, so it appears clear.</a:t>
            </a:r>
            <a:endParaRPr lang="en-US" sz="2400" b="1">
              <a:solidFill>
                <a:schemeClr val="tx2"/>
              </a:solidFill>
              <a:ea typeface="Calibri" pitchFamily="34" charset="0"/>
              <a:cs typeface="Times New Roman" pitchFamily="18" charset="0"/>
            </a:endParaRPr>
          </a:p>
        </p:txBody>
      </p:sp>
      <p:sp>
        <p:nvSpPr>
          <p:cNvPr id="7175" name="مستطيل 6"/>
          <p:cNvSpPr>
            <a:spLocks noChangeArrowheads="1"/>
          </p:cNvSpPr>
          <p:nvPr/>
        </p:nvSpPr>
        <p:spPr bwMode="auto">
          <a:xfrm>
            <a:off x="395288" y="5013325"/>
            <a:ext cx="5305425" cy="460375"/>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It is the most common form of cartilage.</a:t>
            </a:r>
            <a:endParaRPr lang="ar-SA" sz="2400" b="1">
              <a:solidFill>
                <a:schemeClr val="tx2"/>
              </a:solidFill>
              <a:latin typeface="Calibri" pitchFamily="34" charset="0"/>
            </a:endParaRPr>
          </a:p>
        </p:txBody>
      </p:sp>
      <p:sp>
        <p:nvSpPr>
          <p:cNvPr id="8" name="عنصر نائب لرقم الشريحة 7"/>
          <p:cNvSpPr>
            <a:spLocks noGrp="1"/>
          </p:cNvSpPr>
          <p:nvPr>
            <p:ph type="sldNum" sz="quarter" idx="12"/>
          </p:nvPr>
        </p:nvSpPr>
        <p:spPr/>
        <p:txBody>
          <a:bodyPr/>
          <a:lstStyle/>
          <a:p>
            <a:pPr>
              <a:defRPr/>
            </a:pPr>
            <a:fld id="{1AE1DEE1-D654-4894-B8A2-BA92EC96CC54}" type="slidenum">
              <a:rPr lang="ar-SA" smtClean="0"/>
              <a:pPr>
                <a:defRPr/>
              </a:pPr>
              <a:t>6</a:t>
            </a:fld>
            <a:endParaRPr lang="ar-SA"/>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7178" name="Picture 8" descr="C:\Users\hopes\Desktop\145 zoo MY WORK\New Folder\Red.gif"/>
          <p:cNvPicPr>
            <a:picLocks noChangeAspect="1" noChangeArrowheads="1" noCrop="1"/>
          </p:cNvPicPr>
          <p:nvPr/>
        </p:nvPicPr>
        <p:blipFill>
          <a:blip r:embed="rId3" cstate="print"/>
          <a:srcRect/>
          <a:stretch>
            <a:fillRect/>
          </a:stretch>
        </p:blipFill>
        <p:spPr bwMode="auto">
          <a:xfrm>
            <a:off x="323850" y="2708275"/>
            <a:ext cx="161925" cy="161925"/>
          </a:xfrm>
          <a:prstGeom prst="rect">
            <a:avLst/>
          </a:prstGeom>
          <a:noFill/>
          <a:ln w="9525">
            <a:noFill/>
            <a:miter lim="800000"/>
            <a:headEnd/>
            <a:tailEnd/>
          </a:ln>
        </p:spPr>
      </p:pic>
      <p:pic>
        <p:nvPicPr>
          <p:cNvPr id="7179" name="Picture 9" descr="C:\Users\hopes\Desktop\145 zoo MY WORK\New Folder\Red.gif"/>
          <p:cNvPicPr>
            <a:picLocks noChangeAspect="1" noChangeArrowheads="1" noCrop="1"/>
          </p:cNvPicPr>
          <p:nvPr/>
        </p:nvPicPr>
        <p:blipFill>
          <a:blip r:embed="rId3" cstate="print"/>
          <a:srcRect/>
          <a:stretch>
            <a:fillRect/>
          </a:stretch>
        </p:blipFill>
        <p:spPr bwMode="auto">
          <a:xfrm>
            <a:off x="306388" y="3771900"/>
            <a:ext cx="161925" cy="161925"/>
          </a:xfrm>
          <a:prstGeom prst="rect">
            <a:avLst/>
          </a:prstGeom>
          <a:noFill/>
          <a:ln w="9525">
            <a:noFill/>
            <a:miter lim="800000"/>
            <a:headEnd/>
            <a:tailEnd/>
          </a:ln>
        </p:spPr>
      </p:pic>
      <p:pic>
        <p:nvPicPr>
          <p:cNvPr id="7180" name="Picture 10" descr="C:\Users\hopes\Desktop\145 zoo MY WORK\New Folder\Red.gif"/>
          <p:cNvPicPr>
            <a:picLocks noChangeAspect="1" noChangeArrowheads="1" noCrop="1"/>
          </p:cNvPicPr>
          <p:nvPr/>
        </p:nvPicPr>
        <p:blipFill>
          <a:blip r:embed="rId3" cstate="print"/>
          <a:srcRect/>
          <a:stretch>
            <a:fillRect/>
          </a:stretch>
        </p:blipFill>
        <p:spPr bwMode="auto">
          <a:xfrm>
            <a:off x="306388" y="5229225"/>
            <a:ext cx="161925" cy="1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68313" y="590550"/>
            <a:ext cx="5129212" cy="461963"/>
          </a:xfrm>
          <a:prstGeom prst="rect">
            <a:avLst/>
          </a:prstGeom>
          <a:noFill/>
          <a:ln w="9525">
            <a:noFill/>
            <a:miter lim="800000"/>
            <a:headEnd/>
            <a:tailEnd/>
          </a:ln>
        </p:spPr>
        <p:txBody>
          <a:bodyPr wrap="none" anchor="ctr">
            <a:spAutoFit/>
          </a:bodyPr>
          <a:lstStyle/>
          <a:p>
            <a:pPr algn="justLow" rtl="0"/>
            <a:r>
              <a:rPr lang="en-US" sz="2400" b="1">
                <a:solidFill>
                  <a:schemeClr val="accent2"/>
                </a:solidFill>
                <a:latin typeface="Times New Roman" pitchFamily="18" charset="0"/>
                <a:ea typeface="Calibri" pitchFamily="34" charset="0"/>
                <a:cs typeface="Times New Roman" pitchFamily="18" charset="0"/>
              </a:rPr>
              <a:t>It has four main functions, these are:</a:t>
            </a:r>
            <a:endParaRPr lang="en-US" sz="2400" b="1">
              <a:solidFill>
                <a:schemeClr val="accent2"/>
              </a:solidFill>
              <a:ea typeface="Calibri" pitchFamily="34" charset="0"/>
              <a:cs typeface="Times New Roman" pitchFamily="18" charset="0"/>
            </a:endParaRPr>
          </a:p>
        </p:txBody>
      </p:sp>
      <p:sp>
        <p:nvSpPr>
          <p:cNvPr id="8195" name="Rectangle 2"/>
          <p:cNvSpPr>
            <a:spLocks noChangeArrowheads="1"/>
          </p:cNvSpPr>
          <p:nvPr/>
        </p:nvSpPr>
        <p:spPr bwMode="auto">
          <a:xfrm>
            <a:off x="415925" y="1412875"/>
            <a:ext cx="8728075" cy="830263"/>
          </a:xfrm>
          <a:prstGeom prst="rect">
            <a:avLst/>
          </a:prstGeom>
          <a:noFill/>
          <a:ln w="9525">
            <a:noFill/>
            <a:miter lim="800000"/>
            <a:headEnd/>
            <a:tailEnd/>
          </a:ln>
        </p:spPr>
        <p:txBody>
          <a:bodyPr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1-It form the majority of the temporary skeleton in the mammalian embryos until it is replaced by bone.</a:t>
            </a:r>
            <a:endParaRPr lang="en-US" sz="2400" b="1">
              <a:solidFill>
                <a:schemeClr val="tx2"/>
              </a:solidFill>
              <a:ea typeface="Calibri" pitchFamily="34" charset="0"/>
              <a:cs typeface="Times New Roman" pitchFamily="18" charset="0"/>
            </a:endParaRPr>
          </a:p>
        </p:txBody>
      </p:sp>
      <p:sp>
        <p:nvSpPr>
          <p:cNvPr id="8196" name="Rectangle 3"/>
          <p:cNvSpPr>
            <a:spLocks noChangeArrowheads="1"/>
          </p:cNvSpPr>
          <p:nvPr/>
        </p:nvSpPr>
        <p:spPr bwMode="auto">
          <a:xfrm>
            <a:off x="377825" y="2525713"/>
            <a:ext cx="8766175" cy="831850"/>
          </a:xfrm>
          <a:prstGeom prst="rect">
            <a:avLst/>
          </a:prstGeom>
          <a:noFill/>
          <a:ln w="9525">
            <a:noFill/>
            <a:miter lim="800000"/>
            <a:headEnd/>
            <a:tailEnd/>
          </a:ln>
        </p:spPr>
        <p:txBody>
          <a:bodyPr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2-In adults, it supports the structures of the nasal septum, ear pinna, larynx, trachea and bronchi.</a:t>
            </a:r>
            <a:endParaRPr lang="en-US" sz="2400" b="1">
              <a:solidFill>
                <a:schemeClr val="tx2"/>
              </a:solidFill>
              <a:ea typeface="Calibri" pitchFamily="34" charset="0"/>
              <a:cs typeface="Times New Roman" pitchFamily="18" charset="0"/>
            </a:endParaRPr>
          </a:p>
        </p:txBody>
      </p:sp>
      <p:sp>
        <p:nvSpPr>
          <p:cNvPr id="8197" name="Rectangle 4"/>
          <p:cNvSpPr>
            <a:spLocks noChangeArrowheads="1"/>
          </p:cNvSpPr>
          <p:nvPr/>
        </p:nvSpPr>
        <p:spPr bwMode="auto">
          <a:xfrm>
            <a:off x="323850" y="3830638"/>
            <a:ext cx="6861175" cy="461962"/>
          </a:xfrm>
          <a:prstGeom prst="rect">
            <a:avLst/>
          </a:prstGeom>
          <a:noFill/>
          <a:ln w="9525">
            <a:noFill/>
            <a:miter lim="800000"/>
            <a:headEnd/>
            <a:tailEnd/>
          </a:ln>
        </p:spPr>
        <p:txBody>
          <a:bodyPr wrap="none"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3-It covers the articular surfaces of movable joints.</a:t>
            </a:r>
            <a:endParaRPr lang="en-US" sz="2400" b="1">
              <a:solidFill>
                <a:schemeClr val="tx2"/>
              </a:solidFill>
              <a:ea typeface="Calibri" pitchFamily="34" charset="0"/>
              <a:cs typeface="Times New Roman" pitchFamily="18" charset="0"/>
            </a:endParaRPr>
          </a:p>
        </p:txBody>
      </p:sp>
      <p:sp>
        <p:nvSpPr>
          <p:cNvPr id="8198" name="Rectangle 5"/>
          <p:cNvSpPr>
            <a:spLocks noChangeArrowheads="1"/>
          </p:cNvSpPr>
          <p:nvPr/>
        </p:nvSpPr>
        <p:spPr bwMode="auto">
          <a:xfrm>
            <a:off x="311150" y="4941888"/>
            <a:ext cx="8832850" cy="830262"/>
          </a:xfrm>
          <a:prstGeom prst="rect">
            <a:avLst/>
          </a:prstGeom>
          <a:noFill/>
          <a:ln w="9525">
            <a:noFill/>
            <a:miter lim="800000"/>
            <a:headEnd/>
            <a:tailEnd/>
          </a:ln>
        </p:spPr>
        <p:txBody>
          <a:bodyPr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4-It form the epiphyseal plate, the growing region in the large bones.</a:t>
            </a:r>
            <a:endParaRPr lang="en-US" sz="2400" b="1">
              <a:solidFill>
                <a:schemeClr val="tx2"/>
              </a:solidFill>
              <a:ea typeface="Calibri" pitchFamily="34" charset="0"/>
              <a:cs typeface="Times New Roman" pitchFamily="18" charset="0"/>
            </a:endParaRPr>
          </a:p>
        </p:txBody>
      </p:sp>
      <p:sp>
        <p:nvSpPr>
          <p:cNvPr id="7" name="عنصر نائب لرقم الشريحة 6"/>
          <p:cNvSpPr>
            <a:spLocks noGrp="1"/>
          </p:cNvSpPr>
          <p:nvPr>
            <p:ph type="sldNum" sz="quarter" idx="12"/>
          </p:nvPr>
        </p:nvSpPr>
        <p:spPr/>
        <p:txBody>
          <a:bodyPr/>
          <a:lstStyle/>
          <a:p>
            <a:pPr>
              <a:defRPr/>
            </a:pPr>
            <a:fld id="{49AD5AB3-3C43-4B6E-8D89-4862F84F9B9E}" type="slidenum">
              <a:rPr lang="ar-SA" smtClean="0"/>
              <a:pPr>
                <a:defRPr/>
              </a:pPr>
              <a:t>7</a:t>
            </a:fld>
            <a:endParaRPr lang="ar-SA"/>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lum bright="12000"/>
          </a:blip>
          <a:srcRect l="1953"/>
          <a:stretch>
            <a:fillRect/>
          </a:stretch>
        </p:blipFill>
        <p:spPr bwMode="auto">
          <a:xfrm>
            <a:off x="0" y="-26988"/>
            <a:ext cx="9150350" cy="6999288"/>
          </a:xfrm>
          <a:prstGeom prst="rect">
            <a:avLst/>
          </a:prstGeom>
          <a:noFill/>
          <a:ln w="9525">
            <a:noFill/>
            <a:miter lim="800000"/>
            <a:headEnd/>
            <a:tailEnd/>
          </a:ln>
        </p:spPr>
      </p:pic>
      <p:sp>
        <p:nvSpPr>
          <p:cNvPr id="3" name="مستطيل 2"/>
          <p:cNvSpPr/>
          <p:nvPr/>
        </p:nvSpPr>
        <p:spPr>
          <a:xfrm>
            <a:off x="1308848" y="476672"/>
            <a:ext cx="650351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200" b="1" spc="50" dirty="0">
                <a:ln w="11430"/>
                <a:solidFill>
                  <a:srgbClr val="FFFF00"/>
                </a:solidFill>
                <a:effectLst>
                  <a:outerShdw blurRad="76200" dist="50800" dir="5400000" algn="tl" rotWithShape="0">
                    <a:srgbClr val="C00000">
                      <a:alpha val="65000"/>
                    </a:srgbClr>
                  </a:outerShdw>
                </a:effectLst>
                <a:latin typeface="Arial" pitchFamily="34" charset="0"/>
                <a:cs typeface="Arial" pitchFamily="34" charset="0"/>
              </a:rPr>
              <a:t>Hyaline Cartilage From Trachea</a:t>
            </a:r>
            <a:endParaRPr lang="ar-SA" sz="3200" b="1" spc="50" dirty="0">
              <a:ln w="11430"/>
              <a:solidFill>
                <a:srgbClr val="FFFF00"/>
              </a:solidFill>
              <a:effectLst>
                <a:outerShdw blurRad="76200" dist="50800" dir="5400000" algn="tl" rotWithShape="0">
                  <a:srgbClr val="C00000">
                    <a:alpha val="65000"/>
                  </a:srgbClr>
                </a:outerShdw>
              </a:effectLst>
              <a:latin typeface="Arial" pitchFamily="34" charset="0"/>
              <a:cs typeface="Arial" pitchFamily="34" charset="0"/>
            </a:endParaRPr>
          </a:p>
        </p:txBody>
      </p:sp>
      <p:sp>
        <p:nvSpPr>
          <p:cNvPr id="4" name="مستطيل 3"/>
          <p:cNvSpPr/>
          <p:nvPr/>
        </p:nvSpPr>
        <p:spPr>
          <a:xfrm>
            <a:off x="5868144" y="2060848"/>
            <a:ext cx="1261884" cy="461665"/>
          </a:xfrm>
          <a:prstGeom prst="rect">
            <a:avLst/>
          </a:prstGeom>
        </p:spPr>
        <p:txBody>
          <a:bodyPr wrap="none">
            <a:spAutoFit/>
          </a:bodyPr>
          <a:lstStyle/>
          <a:p>
            <a:pPr marL="342900" indent="-342900" algn="l" rtl="0">
              <a:spcBef>
                <a:spcPct val="50000"/>
              </a:spcBef>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Lacuna</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مستطيل 4"/>
          <p:cNvSpPr/>
          <p:nvPr/>
        </p:nvSpPr>
        <p:spPr>
          <a:xfrm>
            <a:off x="901654" y="2276872"/>
            <a:ext cx="2254143" cy="461665"/>
          </a:xfrm>
          <a:prstGeom prst="rect">
            <a:avLst/>
          </a:prstGeom>
        </p:spPr>
        <p:txBody>
          <a:bodyPr wrap="none">
            <a:spAutoFit/>
          </a:bodyPr>
          <a:lstStyle/>
          <a:p>
            <a:pPr>
              <a:defRPr/>
            </a:pPr>
            <a:r>
              <a:rPr lang="en-US" sz="2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Chondrocytes</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مستطيل 5"/>
          <p:cNvSpPr/>
          <p:nvPr/>
        </p:nvSpPr>
        <p:spPr>
          <a:xfrm>
            <a:off x="0" y="4077072"/>
            <a:ext cx="1091966" cy="461665"/>
          </a:xfrm>
          <a:prstGeom prst="rect">
            <a:avLst/>
          </a:prstGeom>
        </p:spPr>
        <p:txBody>
          <a:bodyPr wrap="none">
            <a:spAutoFit/>
          </a:bodyPr>
          <a:lstStyle/>
          <a:p>
            <a:pPr>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Matrix</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cxnSp>
        <p:nvCxnSpPr>
          <p:cNvPr id="7" name="رابط كسهم مستقيم 6"/>
          <p:cNvCxnSpPr/>
          <p:nvPr/>
        </p:nvCxnSpPr>
        <p:spPr>
          <a:xfrm>
            <a:off x="2987675" y="2924175"/>
            <a:ext cx="863600" cy="1152525"/>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979613" y="2852738"/>
            <a:ext cx="647700" cy="7921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a:stCxn id="4" idx="2"/>
          </p:cNvCxnSpPr>
          <p:nvPr/>
        </p:nvCxnSpPr>
        <p:spPr>
          <a:xfrm flipH="1">
            <a:off x="4932363" y="2522538"/>
            <a:ext cx="1566862" cy="835025"/>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V="1">
            <a:off x="755650" y="3860800"/>
            <a:ext cx="792163" cy="215900"/>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sp>
        <p:nvSpPr>
          <p:cNvPr id="18" name="عنصر نائب لرقم الشريحة 17"/>
          <p:cNvSpPr>
            <a:spLocks noGrp="1"/>
          </p:cNvSpPr>
          <p:nvPr>
            <p:ph type="sldNum" sz="quarter" idx="12"/>
          </p:nvPr>
        </p:nvSpPr>
        <p:spPr/>
        <p:txBody>
          <a:bodyPr/>
          <a:lstStyle/>
          <a:p>
            <a:pPr>
              <a:defRPr/>
            </a:pPr>
            <a:fld id="{54F11D8A-1ADD-4062-B03A-5C556D92925D}" type="slidenum">
              <a:rPr lang="ar-SA" smtClean="0"/>
              <a:pPr>
                <a:defRPr/>
              </a:pPr>
              <a:t>8</a:t>
            </a:fld>
            <a:endParaRPr lang="ar-SA"/>
          </a:p>
        </p:txBody>
      </p:sp>
      <p:sp>
        <p:nvSpPr>
          <p:cNvPr id="19" name="عنصر نائب للتذييل 18"/>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987675" y="312738"/>
            <a:ext cx="3095625" cy="523875"/>
          </a:xfrm>
          <a:prstGeom prst="rect">
            <a:avLst/>
          </a:prstGeom>
          <a:noFill/>
          <a:ln w="9525">
            <a:noFill/>
            <a:miter lim="800000"/>
            <a:headEnd/>
            <a:tailEnd/>
          </a:ln>
        </p:spPr>
        <p:txBody>
          <a:bodyPr wrap="none" anchor="ctr">
            <a:spAutoFit/>
          </a:bodyPr>
          <a:lstStyle/>
          <a:p>
            <a:pPr algn="ctr" rtl="0"/>
            <a:r>
              <a:rPr lang="en-US" sz="2800" b="1">
                <a:solidFill>
                  <a:schemeClr val="accent2"/>
                </a:solidFill>
                <a:latin typeface="Times New Roman" pitchFamily="18" charset="0"/>
                <a:ea typeface="Calibri" pitchFamily="34" charset="0"/>
                <a:cs typeface="Times New Roman" pitchFamily="18" charset="0"/>
              </a:rPr>
              <a:t>The Nervous tissue</a:t>
            </a:r>
            <a:endParaRPr lang="en-US" sz="2800">
              <a:solidFill>
                <a:schemeClr val="accent2"/>
              </a:solidFill>
              <a:ea typeface="Calibri" pitchFamily="34" charset="0"/>
              <a:cs typeface="Times New Roman" pitchFamily="18" charset="0"/>
            </a:endParaRPr>
          </a:p>
        </p:txBody>
      </p:sp>
      <p:sp>
        <p:nvSpPr>
          <p:cNvPr id="10243" name="Rectangle 2"/>
          <p:cNvSpPr>
            <a:spLocks noChangeArrowheads="1"/>
          </p:cNvSpPr>
          <p:nvPr/>
        </p:nvSpPr>
        <p:spPr bwMode="auto">
          <a:xfrm>
            <a:off x="971550" y="1196975"/>
            <a:ext cx="6686550" cy="461963"/>
          </a:xfrm>
          <a:prstGeom prst="rect">
            <a:avLst/>
          </a:prstGeom>
          <a:noFill/>
          <a:ln w="9525">
            <a:noFill/>
            <a:miter lim="800000"/>
            <a:headEnd/>
            <a:tailEnd/>
          </a:ln>
        </p:spPr>
        <p:txBody>
          <a:bodyPr wrap="none"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The nervous system is divided anatomically into:</a:t>
            </a:r>
            <a:endParaRPr lang="en-US" sz="2400">
              <a:solidFill>
                <a:schemeClr val="tx2"/>
              </a:solidFill>
              <a:ea typeface="Calibri" pitchFamily="34" charset="0"/>
              <a:cs typeface="Times New Roman" pitchFamily="18" charset="0"/>
            </a:endParaRPr>
          </a:p>
        </p:txBody>
      </p:sp>
      <p:sp>
        <p:nvSpPr>
          <p:cNvPr id="10244" name="مستطيل 3"/>
          <p:cNvSpPr>
            <a:spLocks noChangeArrowheads="1"/>
          </p:cNvSpPr>
          <p:nvPr/>
        </p:nvSpPr>
        <p:spPr bwMode="auto">
          <a:xfrm>
            <a:off x="34925" y="2060575"/>
            <a:ext cx="3673475" cy="8318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The central nervous system (CNS)</a:t>
            </a:r>
            <a:endParaRPr lang="ar-SA" sz="2400" b="1">
              <a:solidFill>
                <a:schemeClr val="tx2"/>
              </a:solidFill>
              <a:latin typeface="Calibri" pitchFamily="34" charset="0"/>
            </a:endParaRPr>
          </a:p>
        </p:txBody>
      </p:sp>
      <p:sp>
        <p:nvSpPr>
          <p:cNvPr id="10245" name="مستطيل 4"/>
          <p:cNvSpPr>
            <a:spLocks noChangeArrowheads="1"/>
          </p:cNvSpPr>
          <p:nvPr/>
        </p:nvSpPr>
        <p:spPr bwMode="auto">
          <a:xfrm>
            <a:off x="936625" y="3255963"/>
            <a:ext cx="1906588" cy="460375"/>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consisting of</a:t>
            </a:r>
            <a:endParaRPr lang="ar-SA" sz="2400" b="1">
              <a:solidFill>
                <a:schemeClr val="tx2"/>
              </a:solidFill>
              <a:latin typeface="Calibri" pitchFamily="34" charset="0"/>
            </a:endParaRPr>
          </a:p>
        </p:txBody>
      </p:sp>
      <p:sp>
        <p:nvSpPr>
          <p:cNvPr id="10246" name="مستطيل 5"/>
          <p:cNvSpPr>
            <a:spLocks noChangeArrowheads="1"/>
          </p:cNvSpPr>
          <p:nvPr/>
        </p:nvSpPr>
        <p:spPr bwMode="auto">
          <a:xfrm>
            <a:off x="5022850" y="2060575"/>
            <a:ext cx="4086225" cy="8318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The peripheral nervous system (PNS)</a:t>
            </a:r>
            <a:endParaRPr lang="ar-SA" sz="2400" b="1">
              <a:solidFill>
                <a:schemeClr val="tx2"/>
              </a:solidFill>
              <a:latin typeface="Calibri" pitchFamily="34" charset="0"/>
            </a:endParaRPr>
          </a:p>
        </p:txBody>
      </p:sp>
      <p:sp>
        <p:nvSpPr>
          <p:cNvPr id="10247" name="مستطيل 6"/>
          <p:cNvSpPr>
            <a:spLocks noChangeArrowheads="1"/>
          </p:cNvSpPr>
          <p:nvPr/>
        </p:nvSpPr>
        <p:spPr bwMode="auto">
          <a:xfrm>
            <a:off x="6011863" y="3182938"/>
            <a:ext cx="2089150" cy="461962"/>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 composed of :</a:t>
            </a:r>
            <a:endParaRPr lang="ar-SA" sz="2400" b="1">
              <a:solidFill>
                <a:schemeClr val="tx2"/>
              </a:solidFill>
              <a:latin typeface="Calibri" pitchFamily="34" charset="0"/>
            </a:endParaRPr>
          </a:p>
        </p:txBody>
      </p:sp>
      <p:sp>
        <p:nvSpPr>
          <p:cNvPr id="10248" name="مستطيل 7"/>
          <p:cNvSpPr>
            <a:spLocks noChangeArrowheads="1"/>
          </p:cNvSpPr>
          <p:nvPr/>
        </p:nvSpPr>
        <p:spPr bwMode="auto">
          <a:xfrm>
            <a:off x="2124075" y="4437063"/>
            <a:ext cx="2151063"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spinal cord</a:t>
            </a:r>
            <a:endParaRPr lang="ar-SA" sz="2400">
              <a:latin typeface="Calibri" pitchFamily="34" charset="0"/>
            </a:endParaRPr>
          </a:p>
        </p:txBody>
      </p:sp>
      <p:sp>
        <p:nvSpPr>
          <p:cNvPr id="10249" name="مستطيل 8"/>
          <p:cNvSpPr>
            <a:spLocks noChangeArrowheads="1"/>
          </p:cNvSpPr>
          <p:nvPr/>
        </p:nvSpPr>
        <p:spPr bwMode="auto">
          <a:xfrm>
            <a:off x="34925" y="4437063"/>
            <a:ext cx="1411288"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brain </a:t>
            </a:r>
            <a:endParaRPr lang="ar-SA" sz="2400">
              <a:latin typeface="Calibri" pitchFamily="34" charset="0"/>
            </a:endParaRPr>
          </a:p>
        </p:txBody>
      </p:sp>
      <p:sp>
        <p:nvSpPr>
          <p:cNvPr id="10250" name="مستطيل 9"/>
          <p:cNvSpPr>
            <a:spLocks noChangeArrowheads="1"/>
          </p:cNvSpPr>
          <p:nvPr/>
        </p:nvSpPr>
        <p:spPr bwMode="auto">
          <a:xfrm>
            <a:off x="5580063" y="3975100"/>
            <a:ext cx="2952750" cy="461963"/>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nerve fibers forming :</a:t>
            </a:r>
            <a:endParaRPr lang="ar-SA" sz="2400">
              <a:solidFill>
                <a:schemeClr val="tx2"/>
              </a:solidFill>
              <a:latin typeface="Calibri" pitchFamily="34" charset="0"/>
            </a:endParaRPr>
          </a:p>
        </p:txBody>
      </p:sp>
      <p:sp>
        <p:nvSpPr>
          <p:cNvPr id="10251" name="مستطيل 10"/>
          <p:cNvSpPr>
            <a:spLocks noChangeArrowheads="1"/>
          </p:cNvSpPr>
          <p:nvPr/>
        </p:nvSpPr>
        <p:spPr bwMode="auto">
          <a:xfrm>
            <a:off x="5262563" y="5630863"/>
            <a:ext cx="2405062"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spinal nerves</a:t>
            </a:r>
            <a:endParaRPr lang="ar-SA" sz="2400">
              <a:solidFill>
                <a:schemeClr val="tx2"/>
              </a:solidFill>
              <a:latin typeface="Calibri" pitchFamily="34" charset="0"/>
            </a:endParaRPr>
          </a:p>
        </p:txBody>
      </p:sp>
      <p:sp>
        <p:nvSpPr>
          <p:cNvPr id="10252" name="مستطيل 11"/>
          <p:cNvSpPr>
            <a:spLocks noChangeArrowheads="1"/>
          </p:cNvSpPr>
          <p:nvPr/>
        </p:nvSpPr>
        <p:spPr bwMode="auto">
          <a:xfrm>
            <a:off x="5143500" y="4941888"/>
            <a:ext cx="2524125" cy="460375"/>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cranial nerves </a:t>
            </a:r>
            <a:endParaRPr lang="ar-SA" sz="2400">
              <a:solidFill>
                <a:schemeClr val="tx2"/>
              </a:solidFill>
              <a:latin typeface="Calibri" pitchFamily="34" charset="0"/>
            </a:endParaRPr>
          </a:p>
        </p:txBody>
      </p:sp>
      <p:sp>
        <p:nvSpPr>
          <p:cNvPr id="10253" name="مستطيل 12"/>
          <p:cNvSpPr>
            <a:spLocks noChangeArrowheads="1"/>
          </p:cNvSpPr>
          <p:nvPr/>
        </p:nvSpPr>
        <p:spPr bwMode="auto">
          <a:xfrm>
            <a:off x="6011863" y="6308725"/>
            <a:ext cx="1589087" cy="4619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ganglia</a:t>
            </a:r>
            <a:endParaRPr lang="ar-SA" sz="2400">
              <a:solidFill>
                <a:schemeClr val="tx2"/>
              </a:solidFill>
              <a:latin typeface="Calibri" pitchFamily="34" charset="0"/>
            </a:endParaRPr>
          </a:p>
        </p:txBody>
      </p:sp>
      <p:grpSp>
        <p:nvGrpSpPr>
          <p:cNvPr id="10254" name="مجموعة 49"/>
          <p:cNvGrpSpPr>
            <a:grpSpLocks/>
          </p:cNvGrpSpPr>
          <p:nvPr/>
        </p:nvGrpSpPr>
        <p:grpSpPr bwMode="auto">
          <a:xfrm>
            <a:off x="1908175" y="1557338"/>
            <a:ext cx="5111750" cy="647700"/>
            <a:chOff x="1066800" y="609600"/>
            <a:chExt cx="7010400" cy="771525"/>
          </a:xfrm>
        </p:grpSpPr>
        <p:cxnSp>
          <p:nvCxnSpPr>
            <p:cNvPr id="15" name="رابط مستقيم 14"/>
            <p:cNvCxnSpPr/>
            <p:nvPr/>
          </p:nvCxnSpPr>
          <p:spPr>
            <a:xfrm rot="5400000">
              <a:off x="4305526" y="799874"/>
              <a:ext cx="391435" cy="1088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a:off x="1066800" y="1001035"/>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5400000">
              <a:off x="7876039" y="1179964"/>
              <a:ext cx="391436" cy="1088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rot="5400000">
              <a:off x="876524" y="1179964"/>
              <a:ext cx="391436" cy="10886"/>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9" name="رابط مستقيم 18"/>
          <p:cNvCxnSpPr/>
          <p:nvPr/>
        </p:nvCxnSpPr>
        <p:spPr>
          <a:xfrm rot="5400000" flipH="1" flipV="1">
            <a:off x="4319588" y="101758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5400000" flipH="1" flipV="1">
            <a:off x="1727200" y="3032125"/>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flipH="1" flipV="1">
            <a:off x="6838950" y="3033713"/>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0258" name="مجموعة 49"/>
          <p:cNvGrpSpPr>
            <a:grpSpLocks/>
          </p:cNvGrpSpPr>
          <p:nvPr/>
        </p:nvGrpSpPr>
        <p:grpSpPr bwMode="auto">
          <a:xfrm>
            <a:off x="684213" y="3644900"/>
            <a:ext cx="2519362" cy="647700"/>
            <a:chOff x="1066800" y="609600"/>
            <a:chExt cx="7010400" cy="771525"/>
          </a:xfrm>
        </p:grpSpPr>
        <p:cxnSp>
          <p:nvCxnSpPr>
            <p:cNvPr id="40" name="رابط مستقيم 39"/>
            <p:cNvCxnSpPr/>
            <p:nvPr/>
          </p:nvCxnSpPr>
          <p:spPr>
            <a:xfrm rot="5400000">
              <a:off x="4305602" y="798693"/>
              <a:ext cx="391436" cy="132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rot="5400000">
              <a:off x="7874857" y="1178782"/>
              <a:ext cx="391435" cy="13251"/>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rot="5400000">
              <a:off x="877708" y="1178782"/>
              <a:ext cx="391435" cy="13251"/>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44" name="رابط مستقيم 43"/>
          <p:cNvCxnSpPr/>
          <p:nvPr/>
        </p:nvCxnSpPr>
        <p:spPr>
          <a:xfrm rot="5400000" flipH="1" flipV="1">
            <a:off x="6838950" y="382428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0260" name="مجموعة 49"/>
          <p:cNvGrpSpPr>
            <a:grpSpLocks/>
          </p:cNvGrpSpPr>
          <p:nvPr/>
        </p:nvGrpSpPr>
        <p:grpSpPr bwMode="auto">
          <a:xfrm>
            <a:off x="7011988" y="4406900"/>
            <a:ext cx="1447800" cy="2190750"/>
            <a:chOff x="4419600" y="4057650"/>
            <a:chExt cx="1447800" cy="2190750"/>
          </a:xfrm>
        </p:grpSpPr>
        <p:cxnSp>
          <p:nvCxnSpPr>
            <p:cNvPr id="46" name="رابط مستقيم 45"/>
            <p:cNvCxnSpPr/>
            <p:nvPr/>
          </p:nvCxnSpPr>
          <p:spPr>
            <a:xfrm rot="16200000" flipV="1">
              <a:off x="4279106" y="4198144"/>
              <a:ext cx="285750" cy="4762"/>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bwMode="auto">
            <a:xfrm flipH="1">
              <a:off x="4419600" y="4343400"/>
              <a:ext cx="1447800"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bwMode="auto">
            <a:xfrm rot="16200000" flipV="1">
              <a:off x="4924425" y="5305425"/>
              <a:ext cx="1885950"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9" name="رابط مستقيم 48"/>
          <p:cNvCxnSpPr/>
          <p:nvPr/>
        </p:nvCxnSpPr>
        <p:spPr bwMode="auto">
          <a:xfrm rot="10800000" flipH="1">
            <a:off x="7666038" y="52260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bwMode="auto">
          <a:xfrm rot="10800000" flipH="1">
            <a:off x="7666038" y="59118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1" name="رابط مستقيم 50"/>
          <p:cNvCxnSpPr/>
          <p:nvPr/>
        </p:nvCxnSpPr>
        <p:spPr bwMode="auto">
          <a:xfrm rot="10800000" flipH="1">
            <a:off x="7666038" y="65976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5" name="عنصر نائب لرقم الشريحة 34"/>
          <p:cNvSpPr>
            <a:spLocks noGrp="1"/>
          </p:cNvSpPr>
          <p:nvPr>
            <p:ph type="sldNum" sz="quarter" idx="12"/>
          </p:nvPr>
        </p:nvSpPr>
        <p:spPr/>
        <p:txBody>
          <a:bodyPr/>
          <a:lstStyle/>
          <a:p>
            <a:pPr>
              <a:defRPr/>
            </a:pPr>
            <a:fld id="{82C217DE-DD04-4D19-ABAC-FCF980569B3D}" type="slidenum">
              <a:rPr lang="ar-SA" smtClean="0"/>
              <a:pPr>
                <a:defRPr/>
              </a:pPr>
              <a:t>9</a:t>
            </a:fld>
            <a:endParaRPr lang="ar-SA"/>
          </a:p>
        </p:txBody>
      </p:sp>
      <p:sp>
        <p:nvSpPr>
          <p:cNvPr id="36" name="عنصر نائب للتذييل 3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901</Words>
  <Application>Microsoft Office PowerPoint</Application>
  <PresentationFormat>On-screen Show (4:3)</PresentationFormat>
  <Paragraphs>157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Hp</cp:lastModifiedBy>
  <cp:revision>33</cp:revision>
  <dcterms:created xsi:type="dcterms:W3CDTF">2011-09-19T13:16:51Z</dcterms:created>
  <dcterms:modified xsi:type="dcterms:W3CDTF">2017-02-19T08:44:09Z</dcterms:modified>
</cp:coreProperties>
</file>