
<file path=[Content_Types].xml><?xml version="1.0" encoding="utf-8"?>
<Types xmlns="http://schemas.openxmlformats.org/package/2006/content-types">
  <Default Extension="xml" ContentType="application/xml"/>
  <Default Extension="jpg" ContentType="image/jpeg"/>
  <Default Extension="tiff" ContentType="image/tiff"/>
  <Default Extension="mp4" ContentType="video/mp4"/>
  <Default Extension="rels" ContentType="application/vnd.openxmlformats-package.relationships+xml"/>
  <Default Extension="mov" ContentType="video/quicktime"/>
  <Default Extension="gif" ContentType="image/gif"/>
  <Default Extension="png" ContentType="image/png"/>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5"/>
  </p:notesMasterIdLst>
  <p:sldIdLst>
    <p:sldId id="256" r:id="rId2"/>
    <p:sldId id="274" r:id="rId3"/>
    <p:sldId id="287" r:id="rId4"/>
    <p:sldId id="258" r:id="rId5"/>
    <p:sldId id="295" r:id="rId6"/>
    <p:sldId id="259" r:id="rId7"/>
    <p:sldId id="297" r:id="rId8"/>
    <p:sldId id="293" r:id="rId9"/>
    <p:sldId id="272" r:id="rId10"/>
    <p:sldId id="294" r:id="rId11"/>
    <p:sldId id="261" r:id="rId12"/>
    <p:sldId id="262" r:id="rId13"/>
    <p:sldId id="296"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1"/>
    <p:restoredTop sz="86067"/>
  </p:normalViewPr>
  <p:slideViewPr>
    <p:cSldViewPr snapToGrid="0" snapToObjects="1">
      <p:cViewPr>
        <p:scale>
          <a:sx n="88" d="100"/>
          <a:sy n="88" d="100"/>
        </p:scale>
        <p:origin x="1664" y="-2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0EB17B-1FEF-A44B-8C1A-899DF07C8C99}" type="doc">
      <dgm:prSet loTypeId="urn:microsoft.com/office/officeart/2005/8/layout/hierarchy6" loCatId="" qsTypeId="urn:microsoft.com/office/officeart/2005/8/quickstyle/3D2" qsCatId="3D" csTypeId="urn:microsoft.com/office/officeart/2005/8/colors/accent1_2" csCatId="accent1" phldr="1"/>
      <dgm:spPr/>
      <dgm:t>
        <a:bodyPr/>
        <a:lstStyle/>
        <a:p>
          <a:endParaRPr lang="en-US"/>
        </a:p>
      </dgm:t>
    </dgm:pt>
    <dgm:pt modelId="{65FBBCEB-AECA-4A49-B16A-B5E89562E3EE}">
      <dgm:prSet phldrT="[Text]"/>
      <dgm:spPr>
        <a:solidFill>
          <a:schemeClr val="bg1">
            <a:lumMod val="85000"/>
          </a:schemeClr>
        </a:solidFill>
      </dgm:spPr>
      <dgm:t>
        <a:bodyPr/>
        <a:lstStyle/>
        <a:p>
          <a:pPr defTabSz="800100">
            <a:lnSpc>
              <a:spcPct val="90000"/>
            </a:lnSpc>
            <a:spcBef>
              <a:spcPct val="0"/>
            </a:spcBef>
            <a:spcAft>
              <a:spcPct val="35000"/>
            </a:spcAft>
          </a:pPr>
          <a:r>
            <a:rPr lang="en-US" dirty="0" err="1" smtClean="0">
              <a:solidFill>
                <a:schemeClr val="tx1"/>
              </a:solidFill>
            </a:rPr>
            <a:t>Photopolymerization</a:t>
          </a:r>
          <a:r>
            <a:rPr lang="en-US" dirty="0" smtClean="0">
              <a:solidFill>
                <a:schemeClr val="tx1"/>
              </a:solidFill>
            </a:rPr>
            <a:t> techniques</a:t>
          </a:r>
        </a:p>
      </dgm:t>
    </dgm:pt>
    <dgm:pt modelId="{495F5816-35A0-2C46-8596-52EF6B02C600}" type="parTrans" cxnId="{63CBBF0E-5964-2C48-8155-FCFE65385743}">
      <dgm:prSet/>
      <dgm:spPr/>
      <dgm:t>
        <a:bodyPr/>
        <a:lstStyle/>
        <a:p>
          <a:endParaRPr lang="en-US">
            <a:solidFill>
              <a:schemeClr val="tx1"/>
            </a:solidFill>
          </a:endParaRPr>
        </a:p>
      </dgm:t>
    </dgm:pt>
    <dgm:pt modelId="{B2D618C7-5C3A-1040-9523-18D3E85FF675}" type="sibTrans" cxnId="{63CBBF0E-5964-2C48-8155-FCFE65385743}">
      <dgm:prSet/>
      <dgm:spPr/>
      <dgm:t>
        <a:bodyPr/>
        <a:lstStyle/>
        <a:p>
          <a:endParaRPr lang="en-US">
            <a:solidFill>
              <a:schemeClr val="tx1"/>
            </a:solidFill>
          </a:endParaRPr>
        </a:p>
      </dgm:t>
    </dgm:pt>
    <dgm:pt modelId="{D30DAB42-4B2D-324A-B34D-648023F37933}">
      <dgm:prSet phldrT="[Text]"/>
      <dgm:spPr>
        <a:solidFill>
          <a:schemeClr val="bg1">
            <a:lumMod val="85000"/>
          </a:schemeClr>
        </a:solidFill>
      </dgm:spPr>
      <dgm:t>
        <a:bodyPr/>
        <a:lstStyle/>
        <a:p>
          <a:r>
            <a:rPr lang="en-US" dirty="0" err="1" smtClean="0">
              <a:solidFill>
                <a:schemeClr val="tx1"/>
              </a:solidFill>
            </a:rPr>
            <a:t>Stereolithography</a:t>
          </a:r>
          <a:endParaRPr lang="en-US" dirty="0" smtClean="0">
            <a:solidFill>
              <a:schemeClr val="tx1"/>
            </a:solidFill>
          </a:endParaRPr>
        </a:p>
        <a:p>
          <a:r>
            <a:rPr lang="en-US" dirty="0" smtClean="0">
              <a:solidFill>
                <a:schemeClr val="tx1"/>
              </a:solidFill>
            </a:rPr>
            <a:t>(SLA)</a:t>
          </a:r>
        </a:p>
        <a:p>
          <a:r>
            <a:rPr lang="en-US" dirty="0" smtClean="0">
              <a:solidFill>
                <a:schemeClr val="tx1"/>
              </a:solidFill>
            </a:rPr>
            <a:t>(Vector scan)</a:t>
          </a:r>
          <a:endParaRPr lang="en-US" dirty="0">
            <a:solidFill>
              <a:schemeClr val="tx1"/>
            </a:solidFill>
          </a:endParaRPr>
        </a:p>
      </dgm:t>
    </dgm:pt>
    <dgm:pt modelId="{926BC725-1652-8A4A-9C39-C2CFC8C8B2A4}" type="parTrans" cxnId="{DDB4D395-9EF1-974E-95C4-E0E659E6B9B5}">
      <dgm:prSet/>
      <dgm:spPr/>
      <dgm:t>
        <a:bodyPr/>
        <a:lstStyle/>
        <a:p>
          <a:endParaRPr lang="en-US">
            <a:solidFill>
              <a:schemeClr val="tx1"/>
            </a:solidFill>
          </a:endParaRPr>
        </a:p>
      </dgm:t>
    </dgm:pt>
    <dgm:pt modelId="{C6F3B03F-79F9-4047-AB9C-DABF3B2ACDCE}" type="sibTrans" cxnId="{DDB4D395-9EF1-974E-95C4-E0E659E6B9B5}">
      <dgm:prSet/>
      <dgm:spPr/>
      <dgm:t>
        <a:bodyPr/>
        <a:lstStyle/>
        <a:p>
          <a:endParaRPr lang="en-US">
            <a:solidFill>
              <a:schemeClr val="tx1"/>
            </a:solidFill>
          </a:endParaRPr>
        </a:p>
      </dgm:t>
    </dgm:pt>
    <dgm:pt modelId="{428F16AE-8DDB-2847-A471-2EDE3AE93316}">
      <dgm:prSet phldrT="[Text]"/>
      <dgm:spPr>
        <a:solidFill>
          <a:schemeClr val="bg1">
            <a:lumMod val="85000"/>
          </a:schemeClr>
        </a:solidFill>
      </dgm:spPr>
      <dgm:t>
        <a:bodyPr/>
        <a:lstStyle/>
        <a:p>
          <a:r>
            <a:rPr lang="en-US" dirty="0" smtClean="0">
              <a:solidFill>
                <a:schemeClr val="tx1"/>
              </a:solidFill>
            </a:rPr>
            <a:t>Digital light processing (DLP)</a:t>
          </a:r>
        </a:p>
        <a:p>
          <a:r>
            <a:rPr lang="en-US" dirty="0" smtClean="0">
              <a:solidFill>
                <a:schemeClr val="tx1"/>
              </a:solidFill>
            </a:rPr>
            <a:t>(Mask projection )</a:t>
          </a:r>
          <a:endParaRPr lang="en-US" dirty="0">
            <a:solidFill>
              <a:schemeClr val="tx1"/>
            </a:solidFill>
          </a:endParaRPr>
        </a:p>
      </dgm:t>
    </dgm:pt>
    <dgm:pt modelId="{02184EBB-694A-744C-9904-8D4356D3FB08}" type="parTrans" cxnId="{1AE9F674-BDD2-C44E-A1AE-98A79FCDB9D5}">
      <dgm:prSet/>
      <dgm:spPr/>
      <dgm:t>
        <a:bodyPr/>
        <a:lstStyle/>
        <a:p>
          <a:endParaRPr lang="en-US">
            <a:solidFill>
              <a:schemeClr val="tx1"/>
            </a:solidFill>
          </a:endParaRPr>
        </a:p>
      </dgm:t>
    </dgm:pt>
    <dgm:pt modelId="{6C7E231B-2FAE-B54B-B7CA-E0524ED1693F}" type="sibTrans" cxnId="{1AE9F674-BDD2-C44E-A1AE-98A79FCDB9D5}">
      <dgm:prSet/>
      <dgm:spPr/>
      <dgm:t>
        <a:bodyPr/>
        <a:lstStyle/>
        <a:p>
          <a:endParaRPr lang="en-US">
            <a:solidFill>
              <a:schemeClr val="tx1"/>
            </a:solidFill>
          </a:endParaRPr>
        </a:p>
      </dgm:t>
    </dgm:pt>
    <dgm:pt modelId="{AD1A2655-74AA-674C-94C0-1AABD7269C57}">
      <dgm:prSet phldrT="[Text]"/>
      <dgm:spPr>
        <a:solidFill>
          <a:schemeClr val="bg1">
            <a:lumMod val="85000"/>
          </a:schemeClr>
        </a:solidFill>
      </dgm:spPr>
      <dgm:t>
        <a:bodyPr/>
        <a:lstStyle/>
        <a:p>
          <a:r>
            <a:rPr lang="en-US" smtClean="0">
              <a:solidFill>
                <a:schemeClr val="tx1"/>
              </a:solidFill>
            </a:rPr>
            <a:t>Two-photon Polymerization</a:t>
          </a:r>
        </a:p>
        <a:p>
          <a:r>
            <a:rPr lang="en-US" smtClean="0">
              <a:solidFill>
                <a:schemeClr val="tx1"/>
              </a:solidFill>
            </a:rPr>
            <a:t> (2PP) </a:t>
          </a:r>
          <a:endParaRPr lang="en-US" dirty="0">
            <a:solidFill>
              <a:schemeClr val="tx1"/>
            </a:solidFill>
          </a:endParaRPr>
        </a:p>
      </dgm:t>
    </dgm:pt>
    <dgm:pt modelId="{439A006A-1BD9-8E43-8373-4FC2557C37A9}" type="parTrans" cxnId="{FE5A6894-7A9D-E946-9EAC-AABD59528637}">
      <dgm:prSet/>
      <dgm:spPr/>
      <dgm:t>
        <a:bodyPr/>
        <a:lstStyle/>
        <a:p>
          <a:endParaRPr lang="en-US">
            <a:solidFill>
              <a:schemeClr val="tx1"/>
            </a:solidFill>
          </a:endParaRPr>
        </a:p>
      </dgm:t>
    </dgm:pt>
    <dgm:pt modelId="{DFE23304-DF0C-4C42-A950-144530512E1E}" type="sibTrans" cxnId="{FE5A6894-7A9D-E946-9EAC-AABD59528637}">
      <dgm:prSet/>
      <dgm:spPr/>
      <dgm:t>
        <a:bodyPr/>
        <a:lstStyle/>
        <a:p>
          <a:endParaRPr lang="en-US">
            <a:solidFill>
              <a:schemeClr val="tx1"/>
            </a:solidFill>
          </a:endParaRPr>
        </a:p>
      </dgm:t>
    </dgm:pt>
    <dgm:pt modelId="{FBF0FDCE-43DE-BA41-99CB-D6910BBE97F9}">
      <dgm:prSet phldrT="[Text]"/>
      <dgm:spPr>
        <a:solidFill>
          <a:schemeClr val="bg1">
            <a:lumMod val="85000"/>
          </a:schemeClr>
        </a:solidFill>
      </dgm:spPr>
      <dgm:t>
        <a:bodyPr/>
        <a:lstStyle/>
        <a:p>
          <a:r>
            <a:rPr lang="en-US" dirty="0" smtClean="0">
              <a:solidFill>
                <a:schemeClr val="tx1"/>
              </a:solidFill>
            </a:rPr>
            <a:t>2  photons</a:t>
          </a:r>
          <a:endParaRPr lang="en-US" dirty="0">
            <a:solidFill>
              <a:schemeClr val="tx1"/>
            </a:solidFill>
          </a:endParaRPr>
        </a:p>
      </dgm:t>
    </dgm:pt>
    <dgm:pt modelId="{85732879-A50B-FE42-9B09-24ED9437C825}" type="parTrans" cxnId="{51CE7C98-7968-8845-8013-A27FB27AB7C9}">
      <dgm:prSet/>
      <dgm:spPr/>
      <dgm:t>
        <a:bodyPr/>
        <a:lstStyle/>
        <a:p>
          <a:endParaRPr lang="en-US">
            <a:solidFill>
              <a:schemeClr val="tx1"/>
            </a:solidFill>
          </a:endParaRPr>
        </a:p>
      </dgm:t>
    </dgm:pt>
    <dgm:pt modelId="{BCF38AB1-2399-B246-8877-FD547D10FE3E}" type="sibTrans" cxnId="{51CE7C98-7968-8845-8013-A27FB27AB7C9}">
      <dgm:prSet/>
      <dgm:spPr/>
      <dgm:t>
        <a:bodyPr/>
        <a:lstStyle/>
        <a:p>
          <a:endParaRPr lang="en-US">
            <a:solidFill>
              <a:schemeClr val="tx1"/>
            </a:solidFill>
          </a:endParaRPr>
        </a:p>
      </dgm:t>
    </dgm:pt>
    <dgm:pt modelId="{8FC67BCF-C37B-B44D-B4AA-A3F6DAC56275}">
      <dgm:prSet phldrT="[Text]"/>
      <dgm:spPr>
        <a:solidFill>
          <a:schemeClr val="bg1">
            <a:lumMod val="85000"/>
          </a:schemeClr>
        </a:solidFill>
      </dgm:spPr>
      <dgm:t>
        <a:bodyPr/>
        <a:lstStyle/>
        <a:p>
          <a:r>
            <a:rPr lang="en-US" smtClean="0">
              <a:solidFill>
                <a:schemeClr val="tx1"/>
              </a:solidFill>
            </a:rPr>
            <a:t>Digital projector</a:t>
          </a:r>
          <a:endParaRPr lang="en-US" dirty="0">
            <a:solidFill>
              <a:schemeClr val="tx1"/>
            </a:solidFill>
          </a:endParaRPr>
        </a:p>
      </dgm:t>
    </dgm:pt>
    <dgm:pt modelId="{1869194C-906B-8E4E-BFF1-5EFBF4EDF6CC}" type="parTrans" cxnId="{178BA3AB-71D1-6641-B569-F898CE26704E}">
      <dgm:prSet/>
      <dgm:spPr/>
      <dgm:t>
        <a:bodyPr/>
        <a:lstStyle/>
        <a:p>
          <a:endParaRPr lang="en-US">
            <a:solidFill>
              <a:schemeClr val="tx1"/>
            </a:solidFill>
          </a:endParaRPr>
        </a:p>
      </dgm:t>
    </dgm:pt>
    <dgm:pt modelId="{E89227D2-E548-7740-A737-FAEC29122DA8}" type="sibTrans" cxnId="{178BA3AB-71D1-6641-B569-F898CE26704E}">
      <dgm:prSet/>
      <dgm:spPr/>
      <dgm:t>
        <a:bodyPr/>
        <a:lstStyle/>
        <a:p>
          <a:endParaRPr lang="en-US">
            <a:solidFill>
              <a:schemeClr val="tx1"/>
            </a:solidFill>
          </a:endParaRPr>
        </a:p>
      </dgm:t>
    </dgm:pt>
    <dgm:pt modelId="{B2BA419D-6DBD-3441-8591-18A662A7E8DE}">
      <dgm:prSet phldrT="[Text]"/>
      <dgm:spPr>
        <a:solidFill>
          <a:schemeClr val="bg1">
            <a:lumMod val="85000"/>
          </a:schemeClr>
        </a:solidFill>
      </dgm:spPr>
      <dgm:t>
        <a:bodyPr/>
        <a:lstStyle/>
        <a:p>
          <a:r>
            <a:rPr lang="en-US" smtClean="0">
              <a:solidFill>
                <a:schemeClr val="tx1"/>
              </a:solidFill>
            </a:rPr>
            <a:t>UV laser</a:t>
          </a:r>
          <a:endParaRPr lang="x-none" smtClean="0">
            <a:solidFill>
              <a:schemeClr val="tx1"/>
            </a:solidFill>
          </a:endParaRPr>
        </a:p>
        <a:p>
          <a:r>
            <a:rPr lang="en-US" smtClean="0">
              <a:solidFill>
                <a:schemeClr val="tx1"/>
              </a:solidFill>
            </a:rPr>
            <a:t>(0.1-1 W)</a:t>
          </a:r>
          <a:endParaRPr lang="en-US" dirty="0">
            <a:solidFill>
              <a:schemeClr val="tx1"/>
            </a:solidFill>
          </a:endParaRPr>
        </a:p>
      </dgm:t>
    </dgm:pt>
    <dgm:pt modelId="{45AF7FF5-688A-3B42-A6D5-65D98410D998}" type="parTrans" cxnId="{E75AC230-DB71-FD40-8A97-7631AE90A3C7}">
      <dgm:prSet/>
      <dgm:spPr/>
      <dgm:t>
        <a:bodyPr/>
        <a:lstStyle/>
        <a:p>
          <a:endParaRPr lang="en-US">
            <a:solidFill>
              <a:schemeClr val="tx1"/>
            </a:solidFill>
          </a:endParaRPr>
        </a:p>
      </dgm:t>
    </dgm:pt>
    <dgm:pt modelId="{C3DFE6B3-674B-8349-9C15-793E1338C55C}" type="sibTrans" cxnId="{E75AC230-DB71-FD40-8A97-7631AE90A3C7}">
      <dgm:prSet/>
      <dgm:spPr/>
      <dgm:t>
        <a:bodyPr/>
        <a:lstStyle/>
        <a:p>
          <a:endParaRPr lang="en-US">
            <a:solidFill>
              <a:schemeClr val="tx1"/>
            </a:solidFill>
          </a:endParaRPr>
        </a:p>
      </dgm:t>
    </dgm:pt>
    <dgm:pt modelId="{50B06D33-8A05-BC40-AA21-639BB057D6A0}" type="pres">
      <dgm:prSet presAssocID="{970EB17B-1FEF-A44B-8C1A-899DF07C8C99}" presName="mainComposite" presStyleCnt="0">
        <dgm:presLayoutVars>
          <dgm:chPref val="1"/>
          <dgm:dir/>
          <dgm:animOne val="branch"/>
          <dgm:animLvl val="lvl"/>
          <dgm:resizeHandles val="exact"/>
        </dgm:presLayoutVars>
      </dgm:prSet>
      <dgm:spPr/>
      <dgm:t>
        <a:bodyPr/>
        <a:lstStyle/>
        <a:p>
          <a:endParaRPr lang="en-US"/>
        </a:p>
      </dgm:t>
    </dgm:pt>
    <dgm:pt modelId="{A972B9A4-1CE9-474D-A80A-4F91C99D88CB}" type="pres">
      <dgm:prSet presAssocID="{970EB17B-1FEF-A44B-8C1A-899DF07C8C99}" presName="hierFlow" presStyleCnt="0"/>
      <dgm:spPr/>
      <dgm:t>
        <a:bodyPr/>
        <a:lstStyle/>
        <a:p>
          <a:endParaRPr lang="en-US"/>
        </a:p>
      </dgm:t>
    </dgm:pt>
    <dgm:pt modelId="{8B34DEAF-BA2C-A84A-A36C-27D584A7F323}" type="pres">
      <dgm:prSet presAssocID="{970EB17B-1FEF-A44B-8C1A-899DF07C8C99}" presName="hierChild1" presStyleCnt="0">
        <dgm:presLayoutVars>
          <dgm:chPref val="1"/>
          <dgm:animOne val="branch"/>
          <dgm:animLvl val="lvl"/>
        </dgm:presLayoutVars>
      </dgm:prSet>
      <dgm:spPr/>
      <dgm:t>
        <a:bodyPr/>
        <a:lstStyle/>
        <a:p>
          <a:endParaRPr lang="en-US"/>
        </a:p>
      </dgm:t>
    </dgm:pt>
    <dgm:pt modelId="{1AD410C8-E932-9843-8057-88BA11EEDB96}" type="pres">
      <dgm:prSet presAssocID="{65FBBCEB-AECA-4A49-B16A-B5E89562E3EE}" presName="Name14" presStyleCnt="0"/>
      <dgm:spPr/>
      <dgm:t>
        <a:bodyPr/>
        <a:lstStyle/>
        <a:p>
          <a:endParaRPr lang="en-US"/>
        </a:p>
      </dgm:t>
    </dgm:pt>
    <dgm:pt modelId="{240F3B41-B661-2345-8A40-1FA3BD032E0D}" type="pres">
      <dgm:prSet presAssocID="{65FBBCEB-AECA-4A49-B16A-B5E89562E3EE}" presName="level1Shape" presStyleLbl="node0" presStyleIdx="0" presStyleCnt="1" custScaleX="191290">
        <dgm:presLayoutVars>
          <dgm:chPref val="3"/>
        </dgm:presLayoutVars>
      </dgm:prSet>
      <dgm:spPr/>
      <dgm:t>
        <a:bodyPr/>
        <a:lstStyle/>
        <a:p>
          <a:endParaRPr lang="en-US"/>
        </a:p>
      </dgm:t>
    </dgm:pt>
    <dgm:pt modelId="{C9FD3917-D7EE-8648-901C-9C62DECDE78C}" type="pres">
      <dgm:prSet presAssocID="{65FBBCEB-AECA-4A49-B16A-B5E89562E3EE}" presName="hierChild2" presStyleCnt="0"/>
      <dgm:spPr/>
      <dgm:t>
        <a:bodyPr/>
        <a:lstStyle/>
        <a:p>
          <a:endParaRPr lang="en-US"/>
        </a:p>
      </dgm:t>
    </dgm:pt>
    <dgm:pt modelId="{FEB52025-1650-1945-86AD-896577794FF8}" type="pres">
      <dgm:prSet presAssocID="{926BC725-1652-8A4A-9C39-C2CFC8C8B2A4}" presName="Name19" presStyleLbl="parChTrans1D2" presStyleIdx="0" presStyleCnt="3"/>
      <dgm:spPr/>
      <dgm:t>
        <a:bodyPr/>
        <a:lstStyle/>
        <a:p>
          <a:endParaRPr lang="en-US"/>
        </a:p>
      </dgm:t>
    </dgm:pt>
    <dgm:pt modelId="{F4AF1FCE-E23A-3748-BE8A-508CD85EE446}" type="pres">
      <dgm:prSet presAssocID="{D30DAB42-4B2D-324A-B34D-648023F37933}" presName="Name21" presStyleCnt="0"/>
      <dgm:spPr/>
      <dgm:t>
        <a:bodyPr/>
        <a:lstStyle/>
        <a:p>
          <a:endParaRPr lang="en-US"/>
        </a:p>
      </dgm:t>
    </dgm:pt>
    <dgm:pt modelId="{86E5A778-8401-BC4B-8EE7-765C0890962E}" type="pres">
      <dgm:prSet presAssocID="{D30DAB42-4B2D-324A-B34D-648023F37933}" presName="level2Shape" presStyleLbl="node2" presStyleIdx="0" presStyleCnt="3" custScaleX="132951"/>
      <dgm:spPr/>
      <dgm:t>
        <a:bodyPr/>
        <a:lstStyle/>
        <a:p>
          <a:endParaRPr lang="en-US"/>
        </a:p>
      </dgm:t>
    </dgm:pt>
    <dgm:pt modelId="{3F0BFE9F-0646-8B4C-BCF8-0477267D85E4}" type="pres">
      <dgm:prSet presAssocID="{D30DAB42-4B2D-324A-B34D-648023F37933}" presName="hierChild3" presStyleCnt="0"/>
      <dgm:spPr/>
      <dgm:t>
        <a:bodyPr/>
        <a:lstStyle/>
        <a:p>
          <a:endParaRPr lang="en-US"/>
        </a:p>
      </dgm:t>
    </dgm:pt>
    <dgm:pt modelId="{3A24CFA3-C418-AF41-BBBE-012484E57231}" type="pres">
      <dgm:prSet presAssocID="{45AF7FF5-688A-3B42-A6D5-65D98410D998}" presName="Name19" presStyleLbl="parChTrans1D3" presStyleIdx="0" presStyleCnt="3"/>
      <dgm:spPr/>
      <dgm:t>
        <a:bodyPr/>
        <a:lstStyle/>
        <a:p>
          <a:endParaRPr lang="en-US"/>
        </a:p>
      </dgm:t>
    </dgm:pt>
    <dgm:pt modelId="{4C3BBA08-883A-C942-8978-8B350A504D85}" type="pres">
      <dgm:prSet presAssocID="{B2BA419D-6DBD-3441-8591-18A662A7E8DE}" presName="Name21" presStyleCnt="0"/>
      <dgm:spPr/>
      <dgm:t>
        <a:bodyPr/>
        <a:lstStyle/>
        <a:p>
          <a:endParaRPr lang="en-US"/>
        </a:p>
      </dgm:t>
    </dgm:pt>
    <dgm:pt modelId="{BF70D921-AEE7-CE41-B963-EF47E6B7B291}" type="pres">
      <dgm:prSet presAssocID="{B2BA419D-6DBD-3441-8591-18A662A7E8DE}" presName="level2Shape" presStyleLbl="node3" presStyleIdx="0" presStyleCnt="3"/>
      <dgm:spPr/>
      <dgm:t>
        <a:bodyPr/>
        <a:lstStyle/>
        <a:p>
          <a:endParaRPr lang="en-US"/>
        </a:p>
      </dgm:t>
    </dgm:pt>
    <dgm:pt modelId="{2E2A7DC8-C945-364C-887B-5A7F461C465F}" type="pres">
      <dgm:prSet presAssocID="{B2BA419D-6DBD-3441-8591-18A662A7E8DE}" presName="hierChild3" presStyleCnt="0"/>
      <dgm:spPr/>
      <dgm:t>
        <a:bodyPr/>
        <a:lstStyle/>
        <a:p>
          <a:endParaRPr lang="en-US"/>
        </a:p>
      </dgm:t>
    </dgm:pt>
    <dgm:pt modelId="{34C08587-39C3-5A48-A98A-DAE9C89DCB9D}" type="pres">
      <dgm:prSet presAssocID="{02184EBB-694A-744C-9904-8D4356D3FB08}" presName="Name19" presStyleLbl="parChTrans1D2" presStyleIdx="1" presStyleCnt="3"/>
      <dgm:spPr/>
      <dgm:t>
        <a:bodyPr/>
        <a:lstStyle/>
        <a:p>
          <a:endParaRPr lang="en-US"/>
        </a:p>
      </dgm:t>
    </dgm:pt>
    <dgm:pt modelId="{77317E10-087B-6A46-B0DE-E47C7196D9A7}" type="pres">
      <dgm:prSet presAssocID="{428F16AE-8DDB-2847-A471-2EDE3AE93316}" presName="Name21" presStyleCnt="0"/>
      <dgm:spPr/>
      <dgm:t>
        <a:bodyPr/>
        <a:lstStyle/>
        <a:p>
          <a:endParaRPr lang="en-US"/>
        </a:p>
      </dgm:t>
    </dgm:pt>
    <dgm:pt modelId="{BCE54963-9E6A-9D48-9C50-FD3330F998B4}" type="pres">
      <dgm:prSet presAssocID="{428F16AE-8DDB-2847-A471-2EDE3AE93316}" presName="level2Shape" presStyleLbl="node2" presStyleIdx="1" presStyleCnt="3" custScaleX="132951" custLinFactNeighborX="-1164"/>
      <dgm:spPr/>
      <dgm:t>
        <a:bodyPr/>
        <a:lstStyle/>
        <a:p>
          <a:endParaRPr lang="en-US"/>
        </a:p>
      </dgm:t>
    </dgm:pt>
    <dgm:pt modelId="{88976BFA-F4C4-7243-90EB-FF61E267FA79}" type="pres">
      <dgm:prSet presAssocID="{428F16AE-8DDB-2847-A471-2EDE3AE93316}" presName="hierChild3" presStyleCnt="0"/>
      <dgm:spPr/>
      <dgm:t>
        <a:bodyPr/>
        <a:lstStyle/>
        <a:p>
          <a:endParaRPr lang="en-US"/>
        </a:p>
      </dgm:t>
    </dgm:pt>
    <dgm:pt modelId="{B8CB4CE5-FACD-574B-ABD4-59088654878F}" type="pres">
      <dgm:prSet presAssocID="{1869194C-906B-8E4E-BFF1-5EFBF4EDF6CC}" presName="Name19" presStyleLbl="parChTrans1D3" presStyleIdx="1" presStyleCnt="3"/>
      <dgm:spPr/>
      <dgm:t>
        <a:bodyPr/>
        <a:lstStyle/>
        <a:p>
          <a:endParaRPr lang="en-US"/>
        </a:p>
      </dgm:t>
    </dgm:pt>
    <dgm:pt modelId="{499BE967-66E8-B447-B663-17CC7B0C205F}" type="pres">
      <dgm:prSet presAssocID="{8FC67BCF-C37B-B44D-B4AA-A3F6DAC56275}" presName="Name21" presStyleCnt="0"/>
      <dgm:spPr/>
      <dgm:t>
        <a:bodyPr/>
        <a:lstStyle/>
        <a:p>
          <a:endParaRPr lang="en-US"/>
        </a:p>
      </dgm:t>
    </dgm:pt>
    <dgm:pt modelId="{AB678790-D2AB-E54E-9570-96880A0BE77D}" type="pres">
      <dgm:prSet presAssocID="{8FC67BCF-C37B-B44D-B4AA-A3F6DAC56275}" presName="level2Shape" presStyleLbl="node3" presStyleIdx="1" presStyleCnt="3" custLinFactNeighborX="-1782"/>
      <dgm:spPr/>
      <dgm:t>
        <a:bodyPr/>
        <a:lstStyle/>
        <a:p>
          <a:endParaRPr lang="en-US"/>
        </a:p>
      </dgm:t>
    </dgm:pt>
    <dgm:pt modelId="{55CE74DE-63D6-9A4E-9750-9B4A4D0FCE8A}" type="pres">
      <dgm:prSet presAssocID="{8FC67BCF-C37B-B44D-B4AA-A3F6DAC56275}" presName="hierChild3" presStyleCnt="0"/>
      <dgm:spPr/>
      <dgm:t>
        <a:bodyPr/>
        <a:lstStyle/>
        <a:p>
          <a:endParaRPr lang="en-US"/>
        </a:p>
      </dgm:t>
    </dgm:pt>
    <dgm:pt modelId="{095B56B8-65C3-A54B-AED3-24CEEC164721}" type="pres">
      <dgm:prSet presAssocID="{439A006A-1BD9-8E43-8373-4FC2557C37A9}" presName="Name19" presStyleLbl="parChTrans1D2" presStyleIdx="2" presStyleCnt="3"/>
      <dgm:spPr/>
      <dgm:t>
        <a:bodyPr/>
        <a:lstStyle/>
        <a:p>
          <a:endParaRPr lang="en-US"/>
        </a:p>
      </dgm:t>
    </dgm:pt>
    <dgm:pt modelId="{C4174789-EB94-0049-870E-26718CF48B66}" type="pres">
      <dgm:prSet presAssocID="{AD1A2655-74AA-674C-94C0-1AABD7269C57}" presName="Name21" presStyleCnt="0"/>
      <dgm:spPr/>
      <dgm:t>
        <a:bodyPr/>
        <a:lstStyle/>
        <a:p>
          <a:endParaRPr lang="en-US"/>
        </a:p>
      </dgm:t>
    </dgm:pt>
    <dgm:pt modelId="{2E2CE7F9-C6F3-0649-AE55-83FDED36527E}" type="pres">
      <dgm:prSet presAssocID="{AD1A2655-74AA-674C-94C0-1AABD7269C57}" presName="level2Shape" presStyleLbl="node2" presStyleIdx="2" presStyleCnt="3" custScaleX="132951"/>
      <dgm:spPr/>
      <dgm:t>
        <a:bodyPr/>
        <a:lstStyle/>
        <a:p>
          <a:endParaRPr lang="en-US"/>
        </a:p>
      </dgm:t>
    </dgm:pt>
    <dgm:pt modelId="{6B6E7628-0C7E-EF44-BFE0-4B69F6AE7A7C}" type="pres">
      <dgm:prSet presAssocID="{AD1A2655-74AA-674C-94C0-1AABD7269C57}" presName="hierChild3" presStyleCnt="0"/>
      <dgm:spPr/>
      <dgm:t>
        <a:bodyPr/>
        <a:lstStyle/>
        <a:p>
          <a:endParaRPr lang="en-US"/>
        </a:p>
      </dgm:t>
    </dgm:pt>
    <dgm:pt modelId="{930BE606-79DB-334C-8CDA-BE99C6247A74}" type="pres">
      <dgm:prSet presAssocID="{85732879-A50B-FE42-9B09-24ED9437C825}" presName="Name19" presStyleLbl="parChTrans1D3" presStyleIdx="2" presStyleCnt="3"/>
      <dgm:spPr/>
      <dgm:t>
        <a:bodyPr/>
        <a:lstStyle/>
        <a:p>
          <a:endParaRPr lang="en-US"/>
        </a:p>
      </dgm:t>
    </dgm:pt>
    <dgm:pt modelId="{75410DD5-7C8E-8F4E-A514-45F061D5933B}" type="pres">
      <dgm:prSet presAssocID="{FBF0FDCE-43DE-BA41-99CB-D6910BBE97F9}" presName="Name21" presStyleCnt="0"/>
      <dgm:spPr/>
      <dgm:t>
        <a:bodyPr/>
        <a:lstStyle/>
        <a:p>
          <a:endParaRPr lang="en-US"/>
        </a:p>
      </dgm:t>
    </dgm:pt>
    <dgm:pt modelId="{1E9CCA91-72DE-7949-9522-3633E4E0D3DF}" type="pres">
      <dgm:prSet presAssocID="{FBF0FDCE-43DE-BA41-99CB-D6910BBE97F9}" presName="level2Shape" presStyleLbl="node3" presStyleIdx="2" presStyleCnt="3"/>
      <dgm:spPr/>
      <dgm:t>
        <a:bodyPr/>
        <a:lstStyle/>
        <a:p>
          <a:endParaRPr lang="en-US"/>
        </a:p>
      </dgm:t>
    </dgm:pt>
    <dgm:pt modelId="{031D2AFB-1BA3-CE42-BD80-7ACC7FD9C903}" type="pres">
      <dgm:prSet presAssocID="{FBF0FDCE-43DE-BA41-99CB-D6910BBE97F9}" presName="hierChild3" presStyleCnt="0"/>
      <dgm:spPr/>
      <dgm:t>
        <a:bodyPr/>
        <a:lstStyle/>
        <a:p>
          <a:endParaRPr lang="en-US"/>
        </a:p>
      </dgm:t>
    </dgm:pt>
    <dgm:pt modelId="{310446A8-B87F-814C-B037-8F99FA2475CF}" type="pres">
      <dgm:prSet presAssocID="{970EB17B-1FEF-A44B-8C1A-899DF07C8C99}" presName="bgShapesFlow" presStyleCnt="0"/>
      <dgm:spPr/>
      <dgm:t>
        <a:bodyPr/>
        <a:lstStyle/>
        <a:p>
          <a:endParaRPr lang="en-US"/>
        </a:p>
      </dgm:t>
    </dgm:pt>
  </dgm:ptLst>
  <dgm:cxnLst>
    <dgm:cxn modelId="{DDB4D395-9EF1-974E-95C4-E0E659E6B9B5}" srcId="{65FBBCEB-AECA-4A49-B16A-B5E89562E3EE}" destId="{D30DAB42-4B2D-324A-B34D-648023F37933}" srcOrd="0" destOrd="0" parTransId="{926BC725-1652-8A4A-9C39-C2CFC8C8B2A4}" sibTransId="{C6F3B03F-79F9-4047-AB9C-DABF3B2ACDCE}"/>
    <dgm:cxn modelId="{37938680-E45B-FD4D-B36F-034E6FC282DB}" type="presOf" srcId="{428F16AE-8DDB-2847-A471-2EDE3AE93316}" destId="{BCE54963-9E6A-9D48-9C50-FD3330F998B4}" srcOrd="0" destOrd="0" presId="urn:microsoft.com/office/officeart/2005/8/layout/hierarchy6"/>
    <dgm:cxn modelId="{51CE7C98-7968-8845-8013-A27FB27AB7C9}" srcId="{AD1A2655-74AA-674C-94C0-1AABD7269C57}" destId="{FBF0FDCE-43DE-BA41-99CB-D6910BBE97F9}" srcOrd="0" destOrd="0" parTransId="{85732879-A50B-FE42-9B09-24ED9437C825}" sibTransId="{BCF38AB1-2399-B246-8877-FD547D10FE3E}"/>
    <dgm:cxn modelId="{9850A14C-A06D-F34E-833C-1464FE223F47}" type="presOf" srcId="{970EB17B-1FEF-A44B-8C1A-899DF07C8C99}" destId="{50B06D33-8A05-BC40-AA21-639BB057D6A0}" srcOrd="0" destOrd="0" presId="urn:microsoft.com/office/officeart/2005/8/layout/hierarchy6"/>
    <dgm:cxn modelId="{E0B26263-A976-644D-A758-AFE5D55F685A}" type="presOf" srcId="{85732879-A50B-FE42-9B09-24ED9437C825}" destId="{930BE606-79DB-334C-8CDA-BE99C6247A74}" srcOrd="0" destOrd="0" presId="urn:microsoft.com/office/officeart/2005/8/layout/hierarchy6"/>
    <dgm:cxn modelId="{F579750B-CF86-E849-BE4F-EB76944484AD}" type="presOf" srcId="{AD1A2655-74AA-674C-94C0-1AABD7269C57}" destId="{2E2CE7F9-C6F3-0649-AE55-83FDED36527E}" srcOrd="0" destOrd="0" presId="urn:microsoft.com/office/officeart/2005/8/layout/hierarchy6"/>
    <dgm:cxn modelId="{1CD3AE4E-4219-4C4C-8C63-58EF3F863616}" type="presOf" srcId="{926BC725-1652-8A4A-9C39-C2CFC8C8B2A4}" destId="{FEB52025-1650-1945-86AD-896577794FF8}" srcOrd="0" destOrd="0" presId="urn:microsoft.com/office/officeart/2005/8/layout/hierarchy6"/>
    <dgm:cxn modelId="{63CBBF0E-5964-2C48-8155-FCFE65385743}" srcId="{970EB17B-1FEF-A44B-8C1A-899DF07C8C99}" destId="{65FBBCEB-AECA-4A49-B16A-B5E89562E3EE}" srcOrd="0" destOrd="0" parTransId="{495F5816-35A0-2C46-8596-52EF6B02C600}" sibTransId="{B2D618C7-5C3A-1040-9523-18D3E85FF675}"/>
    <dgm:cxn modelId="{FE5A6894-7A9D-E946-9EAC-AABD59528637}" srcId="{65FBBCEB-AECA-4A49-B16A-B5E89562E3EE}" destId="{AD1A2655-74AA-674C-94C0-1AABD7269C57}" srcOrd="2" destOrd="0" parTransId="{439A006A-1BD9-8E43-8373-4FC2557C37A9}" sibTransId="{DFE23304-DF0C-4C42-A950-144530512E1E}"/>
    <dgm:cxn modelId="{46E8733B-8979-9E48-AB94-62C5D9E608F8}" type="presOf" srcId="{D30DAB42-4B2D-324A-B34D-648023F37933}" destId="{86E5A778-8401-BC4B-8EE7-765C0890962E}" srcOrd="0" destOrd="0" presId="urn:microsoft.com/office/officeart/2005/8/layout/hierarchy6"/>
    <dgm:cxn modelId="{5179B49D-A7F6-BC40-A95E-B5585ADE33B1}" type="presOf" srcId="{65FBBCEB-AECA-4A49-B16A-B5E89562E3EE}" destId="{240F3B41-B661-2345-8A40-1FA3BD032E0D}" srcOrd="0" destOrd="0" presId="urn:microsoft.com/office/officeart/2005/8/layout/hierarchy6"/>
    <dgm:cxn modelId="{C9154ABF-215C-8C4A-8FFB-E4ECE01733CB}" type="presOf" srcId="{FBF0FDCE-43DE-BA41-99CB-D6910BBE97F9}" destId="{1E9CCA91-72DE-7949-9522-3633E4E0D3DF}" srcOrd="0" destOrd="0" presId="urn:microsoft.com/office/officeart/2005/8/layout/hierarchy6"/>
    <dgm:cxn modelId="{6433A9F3-157C-B04F-B421-FE8BC7C9CB6C}" type="presOf" srcId="{8FC67BCF-C37B-B44D-B4AA-A3F6DAC56275}" destId="{AB678790-D2AB-E54E-9570-96880A0BE77D}" srcOrd="0" destOrd="0" presId="urn:microsoft.com/office/officeart/2005/8/layout/hierarchy6"/>
    <dgm:cxn modelId="{2AFB5206-8274-EE49-96A3-895FD002CD2F}" type="presOf" srcId="{1869194C-906B-8E4E-BFF1-5EFBF4EDF6CC}" destId="{B8CB4CE5-FACD-574B-ABD4-59088654878F}" srcOrd="0" destOrd="0" presId="urn:microsoft.com/office/officeart/2005/8/layout/hierarchy6"/>
    <dgm:cxn modelId="{E75AC230-DB71-FD40-8A97-7631AE90A3C7}" srcId="{D30DAB42-4B2D-324A-B34D-648023F37933}" destId="{B2BA419D-6DBD-3441-8591-18A662A7E8DE}" srcOrd="0" destOrd="0" parTransId="{45AF7FF5-688A-3B42-A6D5-65D98410D998}" sibTransId="{C3DFE6B3-674B-8349-9C15-793E1338C55C}"/>
    <dgm:cxn modelId="{846BAD6F-7B81-974D-AE79-B551D78096E0}" type="presOf" srcId="{439A006A-1BD9-8E43-8373-4FC2557C37A9}" destId="{095B56B8-65C3-A54B-AED3-24CEEC164721}" srcOrd="0" destOrd="0" presId="urn:microsoft.com/office/officeart/2005/8/layout/hierarchy6"/>
    <dgm:cxn modelId="{1AE9F674-BDD2-C44E-A1AE-98A79FCDB9D5}" srcId="{65FBBCEB-AECA-4A49-B16A-B5E89562E3EE}" destId="{428F16AE-8DDB-2847-A471-2EDE3AE93316}" srcOrd="1" destOrd="0" parTransId="{02184EBB-694A-744C-9904-8D4356D3FB08}" sibTransId="{6C7E231B-2FAE-B54B-B7CA-E0524ED1693F}"/>
    <dgm:cxn modelId="{759D1300-A5DD-3942-B7FD-0DE8C9ABD4EC}" type="presOf" srcId="{B2BA419D-6DBD-3441-8591-18A662A7E8DE}" destId="{BF70D921-AEE7-CE41-B963-EF47E6B7B291}" srcOrd="0" destOrd="0" presId="urn:microsoft.com/office/officeart/2005/8/layout/hierarchy6"/>
    <dgm:cxn modelId="{E2D4689D-95EF-5141-895A-64DB2400D7EB}" type="presOf" srcId="{45AF7FF5-688A-3B42-A6D5-65D98410D998}" destId="{3A24CFA3-C418-AF41-BBBE-012484E57231}" srcOrd="0" destOrd="0" presId="urn:microsoft.com/office/officeart/2005/8/layout/hierarchy6"/>
    <dgm:cxn modelId="{178BA3AB-71D1-6641-B569-F898CE26704E}" srcId="{428F16AE-8DDB-2847-A471-2EDE3AE93316}" destId="{8FC67BCF-C37B-B44D-B4AA-A3F6DAC56275}" srcOrd="0" destOrd="0" parTransId="{1869194C-906B-8E4E-BFF1-5EFBF4EDF6CC}" sibTransId="{E89227D2-E548-7740-A737-FAEC29122DA8}"/>
    <dgm:cxn modelId="{C2E96829-841B-0942-B655-5A025346B1A3}" type="presOf" srcId="{02184EBB-694A-744C-9904-8D4356D3FB08}" destId="{34C08587-39C3-5A48-A98A-DAE9C89DCB9D}" srcOrd="0" destOrd="0" presId="urn:microsoft.com/office/officeart/2005/8/layout/hierarchy6"/>
    <dgm:cxn modelId="{5C0E9A75-D080-0746-86BD-554A7F86561C}" type="presParOf" srcId="{50B06D33-8A05-BC40-AA21-639BB057D6A0}" destId="{A972B9A4-1CE9-474D-A80A-4F91C99D88CB}" srcOrd="0" destOrd="0" presId="urn:microsoft.com/office/officeart/2005/8/layout/hierarchy6"/>
    <dgm:cxn modelId="{812EDF8D-625F-7C4D-8AF5-97DA50F40EF8}" type="presParOf" srcId="{A972B9A4-1CE9-474D-A80A-4F91C99D88CB}" destId="{8B34DEAF-BA2C-A84A-A36C-27D584A7F323}" srcOrd="0" destOrd="0" presId="urn:microsoft.com/office/officeart/2005/8/layout/hierarchy6"/>
    <dgm:cxn modelId="{9DE4D450-72F7-1243-B4E5-BF687F86A761}" type="presParOf" srcId="{8B34DEAF-BA2C-A84A-A36C-27D584A7F323}" destId="{1AD410C8-E932-9843-8057-88BA11EEDB96}" srcOrd="0" destOrd="0" presId="urn:microsoft.com/office/officeart/2005/8/layout/hierarchy6"/>
    <dgm:cxn modelId="{FEE9CCF2-A185-374D-87E4-ED049BF26E2B}" type="presParOf" srcId="{1AD410C8-E932-9843-8057-88BA11EEDB96}" destId="{240F3B41-B661-2345-8A40-1FA3BD032E0D}" srcOrd="0" destOrd="0" presId="urn:microsoft.com/office/officeart/2005/8/layout/hierarchy6"/>
    <dgm:cxn modelId="{70A2AF2C-96E7-DA48-8A95-7F659A7ED5A9}" type="presParOf" srcId="{1AD410C8-E932-9843-8057-88BA11EEDB96}" destId="{C9FD3917-D7EE-8648-901C-9C62DECDE78C}" srcOrd="1" destOrd="0" presId="urn:microsoft.com/office/officeart/2005/8/layout/hierarchy6"/>
    <dgm:cxn modelId="{D63383BF-0DF1-374C-BBB0-B65C898AF22C}" type="presParOf" srcId="{C9FD3917-D7EE-8648-901C-9C62DECDE78C}" destId="{FEB52025-1650-1945-86AD-896577794FF8}" srcOrd="0" destOrd="0" presId="urn:microsoft.com/office/officeart/2005/8/layout/hierarchy6"/>
    <dgm:cxn modelId="{16952663-7E84-AA4D-A939-A0F89C3B6598}" type="presParOf" srcId="{C9FD3917-D7EE-8648-901C-9C62DECDE78C}" destId="{F4AF1FCE-E23A-3748-BE8A-508CD85EE446}" srcOrd="1" destOrd="0" presId="urn:microsoft.com/office/officeart/2005/8/layout/hierarchy6"/>
    <dgm:cxn modelId="{675BBA58-3CEE-8845-87EA-7CB3D96813E4}" type="presParOf" srcId="{F4AF1FCE-E23A-3748-BE8A-508CD85EE446}" destId="{86E5A778-8401-BC4B-8EE7-765C0890962E}" srcOrd="0" destOrd="0" presId="urn:microsoft.com/office/officeart/2005/8/layout/hierarchy6"/>
    <dgm:cxn modelId="{235FDE84-0A2E-5D4E-9506-748E17ED33EB}" type="presParOf" srcId="{F4AF1FCE-E23A-3748-BE8A-508CD85EE446}" destId="{3F0BFE9F-0646-8B4C-BCF8-0477267D85E4}" srcOrd="1" destOrd="0" presId="urn:microsoft.com/office/officeart/2005/8/layout/hierarchy6"/>
    <dgm:cxn modelId="{D073F0FC-C8E6-1E46-90E5-79D27CE88901}" type="presParOf" srcId="{3F0BFE9F-0646-8B4C-BCF8-0477267D85E4}" destId="{3A24CFA3-C418-AF41-BBBE-012484E57231}" srcOrd="0" destOrd="0" presId="urn:microsoft.com/office/officeart/2005/8/layout/hierarchy6"/>
    <dgm:cxn modelId="{68A68EE2-61AC-FD45-8AA7-72EA9BF35CE8}" type="presParOf" srcId="{3F0BFE9F-0646-8B4C-BCF8-0477267D85E4}" destId="{4C3BBA08-883A-C942-8978-8B350A504D85}" srcOrd="1" destOrd="0" presId="urn:microsoft.com/office/officeart/2005/8/layout/hierarchy6"/>
    <dgm:cxn modelId="{35925376-C0E5-5B40-A2A9-DBD64E49DCD4}" type="presParOf" srcId="{4C3BBA08-883A-C942-8978-8B350A504D85}" destId="{BF70D921-AEE7-CE41-B963-EF47E6B7B291}" srcOrd="0" destOrd="0" presId="urn:microsoft.com/office/officeart/2005/8/layout/hierarchy6"/>
    <dgm:cxn modelId="{5B12C504-2AF2-8347-91CF-908E3FEFC3E3}" type="presParOf" srcId="{4C3BBA08-883A-C942-8978-8B350A504D85}" destId="{2E2A7DC8-C945-364C-887B-5A7F461C465F}" srcOrd="1" destOrd="0" presId="urn:microsoft.com/office/officeart/2005/8/layout/hierarchy6"/>
    <dgm:cxn modelId="{48DDD54F-5D5B-0E4C-8B16-F744140534E3}" type="presParOf" srcId="{C9FD3917-D7EE-8648-901C-9C62DECDE78C}" destId="{34C08587-39C3-5A48-A98A-DAE9C89DCB9D}" srcOrd="2" destOrd="0" presId="urn:microsoft.com/office/officeart/2005/8/layout/hierarchy6"/>
    <dgm:cxn modelId="{53EA4FF4-8EFC-BA4C-BB0D-39515A7BE5D3}" type="presParOf" srcId="{C9FD3917-D7EE-8648-901C-9C62DECDE78C}" destId="{77317E10-087B-6A46-B0DE-E47C7196D9A7}" srcOrd="3" destOrd="0" presId="urn:microsoft.com/office/officeart/2005/8/layout/hierarchy6"/>
    <dgm:cxn modelId="{AEE45592-50F4-3348-BEBE-DB16D799D003}" type="presParOf" srcId="{77317E10-087B-6A46-B0DE-E47C7196D9A7}" destId="{BCE54963-9E6A-9D48-9C50-FD3330F998B4}" srcOrd="0" destOrd="0" presId="urn:microsoft.com/office/officeart/2005/8/layout/hierarchy6"/>
    <dgm:cxn modelId="{9FC8E3CF-B53F-7044-8140-67CAFA22A8FD}" type="presParOf" srcId="{77317E10-087B-6A46-B0DE-E47C7196D9A7}" destId="{88976BFA-F4C4-7243-90EB-FF61E267FA79}" srcOrd="1" destOrd="0" presId="urn:microsoft.com/office/officeart/2005/8/layout/hierarchy6"/>
    <dgm:cxn modelId="{FD98972C-86FC-AB45-A30F-5190E7754A77}" type="presParOf" srcId="{88976BFA-F4C4-7243-90EB-FF61E267FA79}" destId="{B8CB4CE5-FACD-574B-ABD4-59088654878F}" srcOrd="0" destOrd="0" presId="urn:microsoft.com/office/officeart/2005/8/layout/hierarchy6"/>
    <dgm:cxn modelId="{47CACAA1-92C1-4E44-8C38-54403AF5D037}" type="presParOf" srcId="{88976BFA-F4C4-7243-90EB-FF61E267FA79}" destId="{499BE967-66E8-B447-B663-17CC7B0C205F}" srcOrd="1" destOrd="0" presId="urn:microsoft.com/office/officeart/2005/8/layout/hierarchy6"/>
    <dgm:cxn modelId="{B5440A63-C2F0-4E41-AB64-178C38879F5F}" type="presParOf" srcId="{499BE967-66E8-B447-B663-17CC7B0C205F}" destId="{AB678790-D2AB-E54E-9570-96880A0BE77D}" srcOrd="0" destOrd="0" presId="urn:microsoft.com/office/officeart/2005/8/layout/hierarchy6"/>
    <dgm:cxn modelId="{3CA8A44B-9BDC-FB4A-BB78-49741A8926F7}" type="presParOf" srcId="{499BE967-66E8-B447-B663-17CC7B0C205F}" destId="{55CE74DE-63D6-9A4E-9750-9B4A4D0FCE8A}" srcOrd="1" destOrd="0" presId="urn:microsoft.com/office/officeart/2005/8/layout/hierarchy6"/>
    <dgm:cxn modelId="{ECA26A14-09E6-C64F-8726-4E9034E01195}" type="presParOf" srcId="{C9FD3917-D7EE-8648-901C-9C62DECDE78C}" destId="{095B56B8-65C3-A54B-AED3-24CEEC164721}" srcOrd="4" destOrd="0" presId="urn:microsoft.com/office/officeart/2005/8/layout/hierarchy6"/>
    <dgm:cxn modelId="{A24790A7-0A29-7F45-8318-E028FFD7C01F}" type="presParOf" srcId="{C9FD3917-D7EE-8648-901C-9C62DECDE78C}" destId="{C4174789-EB94-0049-870E-26718CF48B66}" srcOrd="5" destOrd="0" presId="urn:microsoft.com/office/officeart/2005/8/layout/hierarchy6"/>
    <dgm:cxn modelId="{0406CECA-EC87-DA4D-93E7-4FDE2571644C}" type="presParOf" srcId="{C4174789-EB94-0049-870E-26718CF48B66}" destId="{2E2CE7F9-C6F3-0649-AE55-83FDED36527E}" srcOrd="0" destOrd="0" presId="urn:microsoft.com/office/officeart/2005/8/layout/hierarchy6"/>
    <dgm:cxn modelId="{9175FC84-90B2-C640-8B50-397008256D77}" type="presParOf" srcId="{C4174789-EB94-0049-870E-26718CF48B66}" destId="{6B6E7628-0C7E-EF44-BFE0-4B69F6AE7A7C}" srcOrd="1" destOrd="0" presId="urn:microsoft.com/office/officeart/2005/8/layout/hierarchy6"/>
    <dgm:cxn modelId="{7939B2F9-519E-5543-98BD-DC129C01AB51}" type="presParOf" srcId="{6B6E7628-0C7E-EF44-BFE0-4B69F6AE7A7C}" destId="{930BE606-79DB-334C-8CDA-BE99C6247A74}" srcOrd="0" destOrd="0" presId="urn:microsoft.com/office/officeart/2005/8/layout/hierarchy6"/>
    <dgm:cxn modelId="{CD9FE09B-7D93-B240-AF02-AAE98E032C2E}" type="presParOf" srcId="{6B6E7628-0C7E-EF44-BFE0-4B69F6AE7A7C}" destId="{75410DD5-7C8E-8F4E-A514-45F061D5933B}" srcOrd="1" destOrd="0" presId="urn:microsoft.com/office/officeart/2005/8/layout/hierarchy6"/>
    <dgm:cxn modelId="{3DAB1339-2E74-B544-9958-5F0961B9243D}" type="presParOf" srcId="{75410DD5-7C8E-8F4E-A514-45F061D5933B}" destId="{1E9CCA91-72DE-7949-9522-3633E4E0D3DF}" srcOrd="0" destOrd="0" presId="urn:microsoft.com/office/officeart/2005/8/layout/hierarchy6"/>
    <dgm:cxn modelId="{2EC04031-2E20-4441-BF74-7B9BE75947BC}" type="presParOf" srcId="{75410DD5-7C8E-8F4E-A514-45F061D5933B}" destId="{031D2AFB-1BA3-CE42-BD80-7ACC7FD9C903}" srcOrd="1" destOrd="0" presId="urn:microsoft.com/office/officeart/2005/8/layout/hierarchy6"/>
    <dgm:cxn modelId="{E33C6945-754F-974D-B07D-310FF12EDDD8}" type="presParOf" srcId="{50B06D33-8A05-BC40-AA21-639BB057D6A0}" destId="{310446A8-B87F-814C-B037-8F99FA2475CF}" srcOrd="1" destOrd="0" presId="urn:microsoft.com/office/officeart/2005/8/layout/hierarchy6"/>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BBD4F3B-356C-F94F-AE22-5BEABE36F64D}" type="doc">
      <dgm:prSet loTypeId="urn:microsoft.com/office/officeart/2005/8/layout/hierarchy6" loCatId="" qsTypeId="urn:microsoft.com/office/officeart/2005/8/quickstyle/3D2" qsCatId="3D" csTypeId="urn:microsoft.com/office/officeart/2005/8/colors/accent1_2" csCatId="accent1" phldr="1"/>
      <dgm:spPr/>
      <dgm:t>
        <a:bodyPr/>
        <a:lstStyle/>
        <a:p>
          <a:endParaRPr lang="en-US"/>
        </a:p>
      </dgm:t>
    </dgm:pt>
    <dgm:pt modelId="{978E9A3E-793A-0740-94E1-D9E3F4215684}">
      <dgm:prSet phldrT="[Text]"/>
      <dgm:spPr>
        <a:solidFill>
          <a:schemeClr val="bg1">
            <a:lumMod val="85000"/>
          </a:schemeClr>
        </a:solidFill>
      </dgm:spPr>
      <dgm:t>
        <a:bodyPr/>
        <a:lstStyle/>
        <a:p>
          <a:r>
            <a:rPr lang="en-US" dirty="0" smtClean="0">
              <a:solidFill>
                <a:schemeClr val="tx1"/>
              </a:solidFill>
            </a:rPr>
            <a:t>Photopolymer resins </a:t>
          </a:r>
          <a:endParaRPr lang="en-US" dirty="0">
            <a:solidFill>
              <a:schemeClr val="tx1"/>
            </a:solidFill>
          </a:endParaRPr>
        </a:p>
      </dgm:t>
    </dgm:pt>
    <dgm:pt modelId="{A362185A-1B3B-8748-9F53-D37242924B44}" type="parTrans" cxnId="{91FA1B75-CD43-D54A-9292-B046F2E8B091}">
      <dgm:prSet/>
      <dgm:spPr/>
      <dgm:t>
        <a:bodyPr/>
        <a:lstStyle/>
        <a:p>
          <a:endParaRPr lang="en-US">
            <a:solidFill>
              <a:schemeClr val="tx1"/>
            </a:solidFill>
          </a:endParaRPr>
        </a:p>
      </dgm:t>
    </dgm:pt>
    <dgm:pt modelId="{C034835B-5047-D04F-AD7A-3B6EE2FEB03F}" type="sibTrans" cxnId="{91FA1B75-CD43-D54A-9292-B046F2E8B091}">
      <dgm:prSet/>
      <dgm:spPr/>
      <dgm:t>
        <a:bodyPr/>
        <a:lstStyle/>
        <a:p>
          <a:endParaRPr lang="en-US">
            <a:solidFill>
              <a:schemeClr val="tx1"/>
            </a:solidFill>
          </a:endParaRPr>
        </a:p>
      </dgm:t>
    </dgm:pt>
    <dgm:pt modelId="{F2BE9967-8D48-174F-867C-83C9D9AF7874}">
      <dgm:prSet phldrT="[Text]"/>
      <dgm:spPr>
        <a:solidFill>
          <a:schemeClr val="bg1">
            <a:lumMod val="85000"/>
          </a:schemeClr>
        </a:solidFill>
      </dgm:spPr>
      <dgm:t>
        <a:bodyPr/>
        <a:lstStyle/>
        <a:p>
          <a:r>
            <a:rPr lang="en-US" dirty="0" smtClean="0">
              <a:solidFill>
                <a:schemeClr val="tx1"/>
              </a:solidFill>
            </a:rPr>
            <a:t>Acrylates </a:t>
          </a:r>
          <a:endParaRPr lang="en-US" dirty="0">
            <a:solidFill>
              <a:schemeClr val="tx1"/>
            </a:solidFill>
          </a:endParaRPr>
        </a:p>
      </dgm:t>
    </dgm:pt>
    <dgm:pt modelId="{17F5E424-C8D1-104F-8ED2-FB9A2174B82D}" type="parTrans" cxnId="{F2AD34A3-1E90-B04D-A6C8-0700A7743AA4}">
      <dgm:prSet/>
      <dgm:spPr/>
      <dgm:t>
        <a:bodyPr/>
        <a:lstStyle/>
        <a:p>
          <a:endParaRPr lang="en-US">
            <a:solidFill>
              <a:schemeClr val="tx1"/>
            </a:solidFill>
          </a:endParaRPr>
        </a:p>
      </dgm:t>
    </dgm:pt>
    <dgm:pt modelId="{B93C6E73-9EC2-5A4B-9E46-9E53DE667F18}" type="sibTrans" cxnId="{F2AD34A3-1E90-B04D-A6C8-0700A7743AA4}">
      <dgm:prSet/>
      <dgm:spPr/>
      <dgm:t>
        <a:bodyPr/>
        <a:lstStyle/>
        <a:p>
          <a:endParaRPr lang="en-US">
            <a:solidFill>
              <a:schemeClr val="tx1"/>
            </a:solidFill>
          </a:endParaRPr>
        </a:p>
      </dgm:t>
    </dgm:pt>
    <dgm:pt modelId="{BDDC944F-4C0D-AC4D-9BF9-AAFE444D934A}">
      <dgm:prSet phldrT="[Text]"/>
      <dgm:spPr>
        <a:solidFill>
          <a:schemeClr val="bg1">
            <a:lumMod val="85000"/>
          </a:schemeClr>
        </a:solidFill>
      </dgm:spPr>
      <dgm:t>
        <a:bodyPr/>
        <a:lstStyle/>
        <a:p>
          <a:r>
            <a:rPr lang="en-US" smtClean="0">
              <a:solidFill>
                <a:schemeClr val="tx1"/>
              </a:solidFill>
            </a:rPr>
            <a:t>Epoxy </a:t>
          </a:r>
          <a:endParaRPr lang="en-US" dirty="0">
            <a:solidFill>
              <a:schemeClr val="tx1"/>
            </a:solidFill>
          </a:endParaRPr>
        </a:p>
      </dgm:t>
    </dgm:pt>
    <dgm:pt modelId="{986C6342-03DE-754A-915D-344F57AA80B5}" type="parTrans" cxnId="{3ADF727D-644F-374F-9C3E-7B56899B4331}">
      <dgm:prSet/>
      <dgm:spPr/>
      <dgm:t>
        <a:bodyPr/>
        <a:lstStyle/>
        <a:p>
          <a:endParaRPr lang="en-US">
            <a:solidFill>
              <a:schemeClr val="tx1"/>
            </a:solidFill>
          </a:endParaRPr>
        </a:p>
      </dgm:t>
    </dgm:pt>
    <dgm:pt modelId="{B0C8DD04-DB15-054D-A172-A41285CBB2F0}" type="sibTrans" cxnId="{3ADF727D-644F-374F-9C3E-7B56899B4331}">
      <dgm:prSet/>
      <dgm:spPr/>
      <dgm:t>
        <a:bodyPr/>
        <a:lstStyle/>
        <a:p>
          <a:endParaRPr lang="en-US">
            <a:solidFill>
              <a:schemeClr val="tx1"/>
            </a:solidFill>
          </a:endParaRPr>
        </a:p>
      </dgm:t>
    </dgm:pt>
    <dgm:pt modelId="{E1CFF963-2D34-EE47-BC8A-C4517447E57C}" type="pres">
      <dgm:prSet presAssocID="{3BBD4F3B-356C-F94F-AE22-5BEABE36F64D}" presName="mainComposite" presStyleCnt="0">
        <dgm:presLayoutVars>
          <dgm:chPref val="1"/>
          <dgm:dir/>
          <dgm:animOne val="branch"/>
          <dgm:animLvl val="lvl"/>
          <dgm:resizeHandles val="exact"/>
        </dgm:presLayoutVars>
      </dgm:prSet>
      <dgm:spPr/>
      <dgm:t>
        <a:bodyPr/>
        <a:lstStyle/>
        <a:p>
          <a:endParaRPr lang="en-US"/>
        </a:p>
      </dgm:t>
    </dgm:pt>
    <dgm:pt modelId="{2F65F333-7D92-5247-8839-2245CC6D42A1}" type="pres">
      <dgm:prSet presAssocID="{3BBD4F3B-356C-F94F-AE22-5BEABE36F64D}" presName="hierFlow" presStyleCnt="0"/>
      <dgm:spPr/>
      <dgm:t>
        <a:bodyPr/>
        <a:lstStyle/>
        <a:p>
          <a:endParaRPr lang="en-US"/>
        </a:p>
      </dgm:t>
    </dgm:pt>
    <dgm:pt modelId="{57F31FAC-B15E-CD42-8EF0-5E8D3D47BA22}" type="pres">
      <dgm:prSet presAssocID="{3BBD4F3B-356C-F94F-AE22-5BEABE36F64D}" presName="hierChild1" presStyleCnt="0">
        <dgm:presLayoutVars>
          <dgm:chPref val="1"/>
          <dgm:animOne val="branch"/>
          <dgm:animLvl val="lvl"/>
        </dgm:presLayoutVars>
      </dgm:prSet>
      <dgm:spPr/>
      <dgm:t>
        <a:bodyPr/>
        <a:lstStyle/>
        <a:p>
          <a:endParaRPr lang="en-US"/>
        </a:p>
      </dgm:t>
    </dgm:pt>
    <dgm:pt modelId="{4A5E5E50-C811-B44B-8421-E8D900D485F8}" type="pres">
      <dgm:prSet presAssocID="{978E9A3E-793A-0740-94E1-D9E3F4215684}" presName="Name14" presStyleCnt="0"/>
      <dgm:spPr/>
      <dgm:t>
        <a:bodyPr/>
        <a:lstStyle/>
        <a:p>
          <a:endParaRPr lang="en-US"/>
        </a:p>
      </dgm:t>
    </dgm:pt>
    <dgm:pt modelId="{39FA430A-DA44-0F47-B13A-61C8D4FC7E8C}" type="pres">
      <dgm:prSet presAssocID="{978E9A3E-793A-0740-94E1-D9E3F4215684}" presName="level1Shape" presStyleLbl="node0" presStyleIdx="0" presStyleCnt="1">
        <dgm:presLayoutVars>
          <dgm:chPref val="3"/>
        </dgm:presLayoutVars>
      </dgm:prSet>
      <dgm:spPr/>
      <dgm:t>
        <a:bodyPr/>
        <a:lstStyle/>
        <a:p>
          <a:endParaRPr lang="en-US"/>
        </a:p>
      </dgm:t>
    </dgm:pt>
    <dgm:pt modelId="{F137C401-6323-274A-8EB8-E67503C1CD24}" type="pres">
      <dgm:prSet presAssocID="{978E9A3E-793A-0740-94E1-D9E3F4215684}" presName="hierChild2" presStyleCnt="0"/>
      <dgm:spPr/>
      <dgm:t>
        <a:bodyPr/>
        <a:lstStyle/>
        <a:p>
          <a:endParaRPr lang="en-US"/>
        </a:p>
      </dgm:t>
    </dgm:pt>
    <dgm:pt modelId="{1BE1B246-8944-C14C-891C-E2A30417FFB3}" type="pres">
      <dgm:prSet presAssocID="{17F5E424-C8D1-104F-8ED2-FB9A2174B82D}" presName="Name19" presStyleLbl="parChTrans1D2" presStyleIdx="0" presStyleCnt="2"/>
      <dgm:spPr/>
      <dgm:t>
        <a:bodyPr/>
        <a:lstStyle/>
        <a:p>
          <a:endParaRPr lang="en-US"/>
        </a:p>
      </dgm:t>
    </dgm:pt>
    <dgm:pt modelId="{A47EDE79-BF56-9448-BBE2-336E92B9962C}" type="pres">
      <dgm:prSet presAssocID="{F2BE9967-8D48-174F-867C-83C9D9AF7874}" presName="Name21" presStyleCnt="0"/>
      <dgm:spPr/>
      <dgm:t>
        <a:bodyPr/>
        <a:lstStyle/>
        <a:p>
          <a:endParaRPr lang="en-US"/>
        </a:p>
      </dgm:t>
    </dgm:pt>
    <dgm:pt modelId="{FD7D590A-E464-DB4B-9F87-DDA56E1AE538}" type="pres">
      <dgm:prSet presAssocID="{F2BE9967-8D48-174F-867C-83C9D9AF7874}" presName="level2Shape" presStyleLbl="node2" presStyleIdx="0" presStyleCnt="2"/>
      <dgm:spPr/>
      <dgm:t>
        <a:bodyPr/>
        <a:lstStyle/>
        <a:p>
          <a:endParaRPr lang="en-US"/>
        </a:p>
      </dgm:t>
    </dgm:pt>
    <dgm:pt modelId="{D92B2E5D-D928-FF4E-90E2-8B9329D80042}" type="pres">
      <dgm:prSet presAssocID="{F2BE9967-8D48-174F-867C-83C9D9AF7874}" presName="hierChild3" presStyleCnt="0"/>
      <dgm:spPr/>
      <dgm:t>
        <a:bodyPr/>
        <a:lstStyle/>
        <a:p>
          <a:endParaRPr lang="en-US"/>
        </a:p>
      </dgm:t>
    </dgm:pt>
    <dgm:pt modelId="{5C6354E5-279E-5E4F-8594-6A5ECE9299B5}" type="pres">
      <dgm:prSet presAssocID="{986C6342-03DE-754A-915D-344F57AA80B5}" presName="Name19" presStyleLbl="parChTrans1D2" presStyleIdx="1" presStyleCnt="2"/>
      <dgm:spPr/>
      <dgm:t>
        <a:bodyPr/>
        <a:lstStyle/>
        <a:p>
          <a:endParaRPr lang="en-US"/>
        </a:p>
      </dgm:t>
    </dgm:pt>
    <dgm:pt modelId="{F6B4950A-CC54-EB43-B83D-7F6EA4ADEECC}" type="pres">
      <dgm:prSet presAssocID="{BDDC944F-4C0D-AC4D-9BF9-AAFE444D934A}" presName="Name21" presStyleCnt="0"/>
      <dgm:spPr/>
      <dgm:t>
        <a:bodyPr/>
        <a:lstStyle/>
        <a:p>
          <a:endParaRPr lang="en-US"/>
        </a:p>
      </dgm:t>
    </dgm:pt>
    <dgm:pt modelId="{27E4597A-98C8-B948-816C-4506C964B0D4}" type="pres">
      <dgm:prSet presAssocID="{BDDC944F-4C0D-AC4D-9BF9-AAFE444D934A}" presName="level2Shape" presStyleLbl="node2" presStyleIdx="1" presStyleCnt="2"/>
      <dgm:spPr/>
      <dgm:t>
        <a:bodyPr/>
        <a:lstStyle/>
        <a:p>
          <a:endParaRPr lang="en-US"/>
        </a:p>
      </dgm:t>
    </dgm:pt>
    <dgm:pt modelId="{BB054D37-3F97-094F-8C72-8C92BECB4C1B}" type="pres">
      <dgm:prSet presAssocID="{BDDC944F-4C0D-AC4D-9BF9-AAFE444D934A}" presName="hierChild3" presStyleCnt="0"/>
      <dgm:spPr/>
      <dgm:t>
        <a:bodyPr/>
        <a:lstStyle/>
        <a:p>
          <a:endParaRPr lang="en-US"/>
        </a:p>
      </dgm:t>
    </dgm:pt>
    <dgm:pt modelId="{9E7CE4F1-B531-6946-8CCD-628710A37E2E}" type="pres">
      <dgm:prSet presAssocID="{3BBD4F3B-356C-F94F-AE22-5BEABE36F64D}" presName="bgShapesFlow" presStyleCnt="0"/>
      <dgm:spPr/>
      <dgm:t>
        <a:bodyPr/>
        <a:lstStyle/>
        <a:p>
          <a:endParaRPr lang="en-US"/>
        </a:p>
      </dgm:t>
    </dgm:pt>
  </dgm:ptLst>
  <dgm:cxnLst>
    <dgm:cxn modelId="{8F1DEF84-77FB-A54D-B8B7-226974B76A26}" type="presOf" srcId="{F2BE9967-8D48-174F-867C-83C9D9AF7874}" destId="{FD7D590A-E464-DB4B-9F87-DDA56E1AE538}" srcOrd="0" destOrd="0" presId="urn:microsoft.com/office/officeart/2005/8/layout/hierarchy6"/>
    <dgm:cxn modelId="{F2CD015A-2EE5-894C-977A-0B36B30D1B90}" type="presOf" srcId="{3BBD4F3B-356C-F94F-AE22-5BEABE36F64D}" destId="{E1CFF963-2D34-EE47-BC8A-C4517447E57C}" srcOrd="0" destOrd="0" presId="urn:microsoft.com/office/officeart/2005/8/layout/hierarchy6"/>
    <dgm:cxn modelId="{E536E646-499E-DC4D-8681-336722A43B93}" type="presOf" srcId="{986C6342-03DE-754A-915D-344F57AA80B5}" destId="{5C6354E5-279E-5E4F-8594-6A5ECE9299B5}" srcOrd="0" destOrd="0" presId="urn:microsoft.com/office/officeart/2005/8/layout/hierarchy6"/>
    <dgm:cxn modelId="{143F1001-2776-E84B-8298-2AE12278D09D}" type="presOf" srcId="{BDDC944F-4C0D-AC4D-9BF9-AAFE444D934A}" destId="{27E4597A-98C8-B948-816C-4506C964B0D4}" srcOrd="0" destOrd="0" presId="urn:microsoft.com/office/officeart/2005/8/layout/hierarchy6"/>
    <dgm:cxn modelId="{F2AD34A3-1E90-B04D-A6C8-0700A7743AA4}" srcId="{978E9A3E-793A-0740-94E1-D9E3F4215684}" destId="{F2BE9967-8D48-174F-867C-83C9D9AF7874}" srcOrd="0" destOrd="0" parTransId="{17F5E424-C8D1-104F-8ED2-FB9A2174B82D}" sibTransId="{B93C6E73-9EC2-5A4B-9E46-9E53DE667F18}"/>
    <dgm:cxn modelId="{3ADF727D-644F-374F-9C3E-7B56899B4331}" srcId="{978E9A3E-793A-0740-94E1-D9E3F4215684}" destId="{BDDC944F-4C0D-AC4D-9BF9-AAFE444D934A}" srcOrd="1" destOrd="0" parTransId="{986C6342-03DE-754A-915D-344F57AA80B5}" sibTransId="{B0C8DD04-DB15-054D-A172-A41285CBB2F0}"/>
    <dgm:cxn modelId="{14F45C52-F83E-4C48-BF57-8E94DEA8AB18}" type="presOf" srcId="{978E9A3E-793A-0740-94E1-D9E3F4215684}" destId="{39FA430A-DA44-0F47-B13A-61C8D4FC7E8C}" srcOrd="0" destOrd="0" presId="urn:microsoft.com/office/officeart/2005/8/layout/hierarchy6"/>
    <dgm:cxn modelId="{91FA1B75-CD43-D54A-9292-B046F2E8B091}" srcId="{3BBD4F3B-356C-F94F-AE22-5BEABE36F64D}" destId="{978E9A3E-793A-0740-94E1-D9E3F4215684}" srcOrd="0" destOrd="0" parTransId="{A362185A-1B3B-8748-9F53-D37242924B44}" sibTransId="{C034835B-5047-D04F-AD7A-3B6EE2FEB03F}"/>
    <dgm:cxn modelId="{6F5062CB-2BA2-F14D-B258-60F9F3982E0D}" type="presOf" srcId="{17F5E424-C8D1-104F-8ED2-FB9A2174B82D}" destId="{1BE1B246-8944-C14C-891C-E2A30417FFB3}" srcOrd="0" destOrd="0" presId="urn:microsoft.com/office/officeart/2005/8/layout/hierarchy6"/>
    <dgm:cxn modelId="{78CD8037-0BC1-C948-A507-2A4CA14072C4}" type="presParOf" srcId="{E1CFF963-2D34-EE47-BC8A-C4517447E57C}" destId="{2F65F333-7D92-5247-8839-2245CC6D42A1}" srcOrd="0" destOrd="0" presId="urn:microsoft.com/office/officeart/2005/8/layout/hierarchy6"/>
    <dgm:cxn modelId="{157233E5-ED26-2746-AA72-AC3F1C1571B4}" type="presParOf" srcId="{2F65F333-7D92-5247-8839-2245CC6D42A1}" destId="{57F31FAC-B15E-CD42-8EF0-5E8D3D47BA22}" srcOrd="0" destOrd="0" presId="urn:microsoft.com/office/officeart/2005/8/layout/hierarchy6"/>
    <dgm:cxn modelId="{2FCF1548-DCCB-B041-8686-5C1D11A0FD6E}" type="presParOf" srcId="{57F31FAC-B15E-CD42-8EF0-5E8D3D47BA22}" destId="{4A5E5E50-C811-B44B-8421-E8D900D485F8}" srcOrd="0" destOrd="0" presId="urn:microsoft.com/office/officeart/2005/8/layout/hierarchy6"/>
    <dgm:cxn modelId="{FA1F5A94-BCE4-754C-AB2F-BC00D75B00C2}" type="presParOf" srcId="{4A5E5E50-C811-B44B-8421-E8D900D485F8}" destId="{39FA430A-DA44-0F47-B13A-61C8D4FC7E8C}" srcOrd="0" destOrd="0" presId="urn:microsoft.com/office/officeart/2005/8/layout/hierarchy6"/>
    <dgm:cxn modelId="{6A45F518-0898-7F43-93EF-DA2C8287CF07}" type="presParOf" srcId="{4A5E5E50-C811-B44B-8421-E8D900D485F8}" destId="{F137C401-6323-274A-8EB8-E67503C1CD24}" srcOrd="1" destOrd="0" presId="urn:microsoft.com/office/officeart/2005/8/layout/hierarchy6"/>
    <dgm:cxn modelId="{EEC94C57-0535-0542-9285-4EBA123971E9}" type="presParOf" srcId="{F137C401-6323-274A-8EB8-E67503C1CD24}" destId="{1BE1B246-8944-C14C-891C-E2A30417FFB3}" srcOrd="0" destOrd="0" presId="urn:microsoft.com/office/officeart/2005/8/layout/hierarchy6"/>
    <dgm:cxn modelId="{D40FCC35-CA5A-8749-AE93-9530C48BBF4A}" type="presParOf" srcId="{F137C401-6323-274A-8EB8-E67503C1CD24}" destId="{A47EDE79-BF56-9448-BBE2-336E92B9962C}" srcOrd="1" destOrd="0" presId="urn:microsoft.com/office/officeart/2005/8/layout/hierarchy6"/>
    <dgm:cxn modelId="{D8602CB6-C30E-DF4E-9ABD-224B1F35E1ED}" type="presParOf" srcId="{A47EDE79-BF56-9448-BBE2-336E92B9962C}" destId="{FD7D590A-E464-DB4B-9F87-DDA56E1AE538}" srcOrd="0" destOrd="0" presId="urn:microsoft.com/office/officeart/2005/8/layout/hierarchy6"/>
    <dgm:cxn modelId="{C0CD7DBB-4204-FB44-9180-D10ED7EFA033}" type="presParOf" srcId="{A47EDE79-BF56-9448-BBE2-336E92B9962C}" destId="{D92B2E5D-D928-FF4E-90E2-8B9329D80042}" srcOrd="1" destOrd="0" presId="urn:microsoft.com/office/officeart/2005/8/layout/hierarchy6"/>
    <dgm:cxn modelId="{ED371399-40EB-8047-B4F6-EDBBD941C5DB}" type="presParOf" srcId="{F137C401-6323-274A-8EB8-E67503C1CD24}" destId="{5C6354E5-279E-5E4F-8594-6A5ECE9299B5}" srcOrd="2" destOrd="0" presId="urn:microsoft.com/office/officeart/2005/8/layout/hierarchy6"/>
    <dgm:cxn modelId="{7C796248-9A72-8346-904E-C59E779A6BCC}" type="presParOf" srcId="{F137C401-6323-274A-8EB8-E67503C1CD24}" destId="{F6B4950A-CC54-EB43-B83D-7F6EA4ADEECC}" srcOrd="3" destOrd="0" presId="urn:microsoft.com/office/officeart/2005/8/layout/hierarchy6"/>
    <dgm:cxn modelId="{4F5B8AFA-1495-E64D-979B-1CAE8AA017F0}" type="presParOf" srcId="{F6B4950A-CC54-EB43-B83D-7F6EA4ADEECC}" destId="{27E4597A-98C8-B948-816C-4506C964B0D4}" srcOrd="0" destOrd="0" presId="urn:microsoft.com/office/officeart/2005/8/layout/hierarchy6"/>
    <dgm:cxn modelId="{9AA33650-20AC-3047-8BF8-B6064F24889B}" type="presParOf" srcId="{F6B4950A-CC54-EB43-B83D-7F6EA4ADEECC}" destId="{BB054D37-3F97-094F-8C72-8C92BECB4C1B}" srcOrd="1" destOrd="0" presId="urn:microsoft.com/office/officeart/2005/8/layout/hierarchy6"/>
    <dgm:cxn modelId="{D333E274-E656-6248-A6C4-A949CE374984}" type="presParOf" srcId="{E1CFF963-2D34-EE47-BC8A-C4517447E57C}" destId="{9E7CE4F1-B531-6946-8CCD-628710A37E2E}"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F3B41-B661-2345-8A40-1FA3BD032E0D}">
      <dsp:nvSpPr>
        <dsp:cNvPr id="0" name=""/>
        <dsp:cNvSpPr/>
      </dsp:nvSpPr>
      <dsp:spPr>
        <a:xfrm>
          <a:off x="2400661" y="476462"/>
          <a:ext cx="3428276" cy="1194792"/>
        </a:xfrm>
        <a:prstGeom prst="roundRect">
          <a:avLst>
            <a:gd name="adj" fmla="val 10000"/>
          </a:avLst>
        </a:prstGeom>
        <a:solidFill>
          <a:schemeClr val="bg1">
            <a:lumMod val="8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solidFill>
                <a:schemeClr val="tx1"/>
              </a:solidFill>
            </a:rPr>
            <a:t>Photopolymerization</a:t>
          </a:r>
          <a:r>
            <a:rPr lang="en-US" sz="1800" kern="1200" dirty="0" smtClean="0">
              <a:solidFill>
                <a:schemeClr val="tx1"/>
              </a:solidFill>
            </a:rPr>
            <a:t> techniques</a:t>
          </a:r>
        </a:p>
      </dsp:txBody>
      <dsp:txXfrm>
        <a:off x="2435655" y="511456"/>
        <a:ext cx="3358288" cy="1124804"/>
      </dsp:txXfrm>
    </dsp:sp>
    <dsp:sp modelId="{FEB52025-1650-1945-86AD-896577794FF8}">
      <dsp:nvSpPr>
        <dsp:cNvPr id="0" name=""/>
        <dsp:cNvSpPr/>
      </dsp:nvSpPr>
      <dsp:spPr>
        <a:xfrm>
          <a:off x="1194411" y="1671255"/>
          <a:ext cx="2920388" cy="477916"/>
        </a:xfrm>
        <a:custGeom>
          <a:avLst/>
          <a:gdLst/>
          <a:ahLst/>
          <a:cxnLst/>
          <a:rect l="0" t="0" r="0" b="0"/>
          <a:pathLst>
            <a:path>
              <a:moveTo>
                <a:pt x="2920388" y="0"/>
              </a:moveTo>
              <a:lnTo>
                <a:pt x="2920388" y="238958"/>
              </a:lnTo>
              <a:lnTo>
                <a:pt x="0" y="238958"/>
              </a:lnTo>
              <a:lnTo>
                <a:pt x="0" y="47791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6E5A778-8401-BC4B-8EE7-765C0890962E}">
      <dsp:nvSpPr>
        <dsp:cNvPr id="0" name=""/>
        <dsp:cNvSpPr/>
      </dsp:nvSpPr>
      <dsp:spPr>
        <a:xfrm>
          <a:off x="3045" y="2149171"/>
          <a:ext cx="2382732" cy="1194792"/>
        </a:xfrm>
        <a:prstGeom prst="roundRect">
          <a:avLst>
            <a:gd name="adj" fmla="val 10000"/>
          </a:avLst>
        </a:prstGeom>
        <a:solidFill>
          <a:schemeClr val="bg1">
            <a:lumMod val="8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solidFill>
                <a:schemeClr val="tx1"/>
              </a:solidFill>
            </a:rPr>
            <a:t>Stereolithography</a:t>
          </a:r>
          <a:endParaRPr lang="en-US" sz="1800" kern="1200" dirty="0" smtClean="0">
            <a:solidFill>
              <a:schemeClr val="tx1"/>
            </a:solidFill>
          </a:endParaRPr>
        </a:p>
        <a:p>
          <a:pPr lvl="0" algn="ctr" defTabSz="800100">
            <a:lnSpc>
              <a:spcPct val="90000"/>
            </a:lnSpc>
            <a:spcBef>
              <a:spcPct val="0"/>
            </a:spcBef>
            <a:spcAft>
              <a:spcPct val="35000"/>
            </a:spcAft>
          </a:pPr>
          <a:r>
            <a:rPr lang="en-US" sz="1800" kern="1200" dirty="0" smtClean="0">
              <a:solidFill>
                <a:schemeClr val="tx1"/>
              </a:solidFill>
            </a:rPr>
            <a:t>(SLA)</a:t>
          </a:r>
        </a:p>
        <a:p>
          <a:pPr lvl="0" algn="ctr" defTabSz="800100">
            <a:lnSpc>
              <a:spcPct val="90000"/>
            </a:lnSpc>
            <a:spcBef>
              <a:spcPct val="0"/>
            </a:spcBef>
            <a:spcAft>
              <a:spcPct val="35000"/>
            </a:spcAft>
          </a:pPr>
          <a:r>
            <a:rPr lang="en-US" sz="1800" kern="1200" dirty="0" smtClean="0">
              <a:solidFill>
                <a:schemeClr val="tx1"/>
              </a:solidFill>
            </a:rPr>
            <a:t>(Vector scan)</a:t>
          </a:r>
          <a:endParaRPr lang="en-US" sz="1800" kern="1200" dirty="0">
            <a:solidFill>
              <a:schemeClr val="tx1"/>
            </a:solidFill>
          </a:endParaRPr>
        </a:p>
      </dsp:txBody>
      <dsp:txXfrm>
        <a:off x="38039" y="2184165"/>
        <a:ext cx="2312744" cy="1124804"/>
      </dsp:txXfrm>
    </dsp:sp>
    <dsp:sp modelId="{3A24CFA3-C418-AF41-BBBE-012484E57231}">
      <dsp:nvSpPr>
        <dsp:cNvPr id="0" name=""/>
        <dsp:cNvSpPr/>
      </dsp:nvSpPr>
      <dsp:spPr>
        <a:xfrm>
          <a:off x="1148691" y="3343964"/>
          <a:ext cx="91440" cy="477916"/>
        </a:xfrm>
        <a:custGeom>
          <a:avLst/>
          <a:gdLst/>
          <a:ahLst/>
          <a:cxnLst/>
          <a:rect l="0" t="0" r="0" b="0"/>
          <a:pathLst>
            <a:path>
              <a:moveTo>
                <a:pt x="45720" y="0"/>
              </a:moveTo>
              <a:lnTo>
                <a:pt x="45720" y="47791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F70D921-AEE7-CE41-B963-EF47E6B7B291}">
      <dsp:nvSpPr>
        <dsp:cNvPr id="0" name=""/>
        <dsp:cNvSpPr/>
      </dsp:nvSpPr>
      <dsp:spPr>
        <a:xfrm>
          <a:off x="298317" y="3821880"/>
          <a:ext cx="1792188" cy="1194792"/>
        </a:xfrm>
        <a:prstGeom prst="roundRect">
          <a:avLst>
            <a:gd name="adj" fmla="val 10000"/>
          </a:avLst>
        </a:prstGeom>
        <a:solidFill>
          <a:schemeClr val="bg1">
            <a:lumMod val="8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solidFill>
                <a:schemeClr val="tx1"/>
              </a:solidFill>
            </a:rPr>
            <a:t>UV laser</a:t>
          </a:r>
          <a:endParaRPr lang="x-none" sz="1800" kern="1200" smtClean="0">
            <a:solidFill>
              <a:schemeClr val="tx1"/>
            </a:solidFill>
          </a:endParaRPr>
        </a:p>
        <a:p>
          <a:pPr lvl="0" algn="ctr" defTabSz="800100">
            <a:lnSpc>
              <a:spcPct val="90000"/>
            </a:lnSpc>
            <a:spcBef>
              <a:spcPct val="0"/>
            </a:spcBef>
            <a:spcAft>
              <a:spcPct val="35000"/>
            </a:spcAft>
          </a:pPr>
          <a:r>
            <a:rPr lang="en-US" sz="1800" kern="1200" smtClean="0">
              <a:solidFill>
                <a:schemeClr val="tx1"/>
              </a:solidFill>
            </a:rPr>
            <a:t>(0.1-1 W)</a:t>
          </a:r>
          <a:endParaRPr lang="en-US" sz="1800" kern="1200" dirty="0">
            <a:solidFill>
              <a:schemeClr val="tx1"/>
            </a:solidFill>
          </a:endParaRPr>
        </a:p>
      </dsp:txBody>
      <dsp:txXfrm>
        <a:off x="333311" y="3856874"/>
        <a:ext cx="1722200" cy="1124804"/>
      </dsp:txXfrm>
    </dsp:sp>
    <dsp:sp modelId="{34C08587-39C3-5A48-A98A-DAE9C89DCB9D}">
      <dsp:nvSpPr>
        <dsp:cNvPr id="0" name=""/>
        <dsp:cNvSpPr/>
      </dsp:nvSpPr>
      <dsp:spPr>
        <a:xfrm>
          <a:off x="4048218" y="1671255"/>
          <a:ext cx="91440" cy="477916"/>
        </a:xfrm>
        <a:custGeom>
          <a:avLst/>
          <a:gdLst/>
          <a:ahLst/>
          <a:cxnLst/>
          <a:rect l="0" t="0" r="0" b="0"/>
          <a:pathLst>
            <a:path>
              <a:moveTo>
                <a:pt x="66581" y="0"/>
              </a:moveTo>
              <a:lnTo>
                <a:pt x="66581" y="238958"/>
              </a:lnTo>
              <a:lnTo>
                <a:pt x="45720" y="238958"/>
              </a:lnTo>
              <a:lnTo>
                <a:pt x="45720" y="47791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CE54963-9E6A-9D48-9C50-FD3330F998B4}">
      <dsp:nvSpPr>
        <dsp:cNvPr id="0" name=""/>
        <dsp:cNvSpPr/>
      </dsp:nvSpPr>
      <dsp:spPr>
        <a:xfrm>
          <a:off x="2902572" y="2149171"/>
          <a:ext cx="2382732" cy="1194792"/>
        </a:xfrm>
        <a:prstGeom prst="roundRect">
          <a:avLst>
            <a:gd name="adj" fmla="val 10000"/>
          </a:avLst>
        </a:prstGeom>
        <a:solidFill>
          <a:schemeClr val="bg1">
            <a:lumMod val="8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rPr>
            <a:t>Digital light processing (DLP)</a:t>
          </a:r>
        </a:p>
        <a:p>
          <a:pPr lvl="0" algn="ctr" defTabSz="800100">
            <a:lnSpc>
              <a:spcPct val="90000"/>
            </a:lnSpc>
            <a:spcBef>
              <a:spcPct val="0"/>
            </a:spcBef>
            <a:spcAft>
              <a:spcPct val="35000"/>
            </a:spcAft>
          </a:pPr>
          <a:r>
            <a:rPr lang="en-US" sz="1800" kern="1200" dirty="0" smtClean="0">
              <a:solidFill>
                <a:schemeClr val="tx1"/>
              </a:solidFill>
            </a:rPr>
            <a:t>(Mask projection )</a:t>
          </a:r>
          <a:endParaRPr lang="en-US" sz="1800" kern="1200" dirty="0">
            <a:solidFill>
              <a:schemeClr val="tx1"/>
            </a:solidFill>
          </a:endParaRPr>
        </a:p>
      </dsp:txBody>
      <dsp:txXfrm>
        <a:off x="2937566" y="2184165"/>
        <a:ext cx="2312744" cy="1124804"/>
      </dsp:txXfrm>
    </dsp:sp>
    <dsp:sp modelId="{B8CB4CE5-FACD-574B-ABD4-59088654878F}">
      <dsp:nvSpPr>
        <dsp:cNvPr id="0" name=""/>
        <dsp:cNvSpPr/>
      </dsp:nvSpPr>
      <dsp:spPr>
        <a:xfrm>
          <a:off x="4037143" y="3343964"/>
          <a:ext cx="91440" cy="477916"/>
        </a:xfrm>
        <a:custGeom>
          <a:avLst/>
          <a:gdLst/>
          <a:ahLst/>
          <a:cxnLst/>
          <a:rect l="0" t="0" r="0" b="0"/>
          <a:pathLst>
            <a:path>
              <a:moveTo>
                <a:pt x="56795" y="0"/>
              </a:moveTo>
              <a:lnTo>
                <a:pt x="56795" y="238958"/>
              </a:lnTo>
              <a:lnTo>
                <a:pt x="45720" y="238958"/>
              </a:lnTo>
              <a:lnTo>
                <a:pt x="45720" y="47791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B678790-D2AB-E54E-9570-96880A0BE77D}">
      <dsp:nvSpPr>
        <dsp:cNvPr id="0" name=""/>
        <dsp:cNvSpPr/>
      </dsp:nvSpPr>
      <dsp:spPr>
        <a:xfrm>
          <a:off x="3186769" y="3821880"/>
          <a:ext cx="1792188" cy="1194792"/>
        </a:xfrm>
        <a:prstGeom prst="roundRect">
          <a:avLst>
            <a:gd name="adj" fmla="val 10000"/>
          </a:avLst>
        </a:prstGeom>
        <a:solidFill>
          <a:schemeClr val="bg1">
            <a:lumMod val="8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solidFill>
                <a:schemeClr val="tx1"/>
              </a:solidFill>
            </a:rPr>
            <a:t>Digital projector</a:t>
          </a:r>
          <a:endParaRPr lang="en-US" sz="1800" kern="1200" dirty="0">
            <a:solidFill>
              <a:schemeClr val="tx1"/>
            </a:solidFill>
          </a:endParaRPr>
        </a:p>
      </dsp:txBody>
      <dsp:txXfrm>
        <a:off x="3221763" y="3856874"/>
        <a:ext cx="1722200" cy="1124804"/>
      </dsp:txXfrm>
    </dsp:sp>
    <dsp:sp modelId="{095B56B8-65C3-A54B-AED3-24CEEC164721}">
      <dsp:nvSpPr>
        <dsp:cNvPr id="0" name=""/>
        <dsp:cNvSpPr/>
      </dsp:nvSpPr>
      <dsp:spPr>
        <a:xfrm>
          <a:off x="4114800" y="1671255"/>
          <a:ext cx="2920388" cy="477916"/>
        </a:xfrm>
        <a:custGeom>
          <a:avLst/>
          <a:gdLst/>
          <a:ahLst/>
          <a:cxnLst/>
          <a:rect l="0" t="0" r="0" b="0"/>
          <a:pathLst>
            <a:path>
              <a:moveTo>
                <a:pt x="0" y="0"/>
              </a:moveTo>
              <a:lnTo>
                <a:pt x="0" y="238958"/>
              </a:lnTo>
              <a:lnTo>
                <a:pt x="2920388" y="238958"/>
              </a:lnTo>
              <a:lnTo>
                <a:pt x="2920388" y="47791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E2CE7F9-C6F3-0649-AE55-83FDED36527E}">
      <dsp:nvSpPr>
        <dsp:cNvPr id="0" name=""/>
        <dsp:cNvSpPr/>
      </dsp:nvSpPr>
      <dsp:spPr>
        <a:xfrm>
          <a:off x="5843822" y="2149171"/>
          <a:ext cx="2382732" cy="1194792"/>
        </a:xfrm>
        <a:prstGeom prst="roundRect">
          <a:avLst>
            <a:gd name="adj" fmla="val 10000"/>
          </a:avLst>
        </a:prstGeom>
        <a:solidFill>
          <a:schemeClr val="bg1">
            <a:lumMod val="8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solidFill>
                <a:schemeClr val="tx1"/>
              </a:solidFill>
            </a:rPr>
            <a:t>Two-photon Polymerization</a:t>
          </a:r>
        </a:p>
        <a:p>
          <a:pPr lvl="0" algn="ctr" defTabSz="800100">
            <a:lnSpc>
              <a:spcPct val="90000"/>
            </a:lnSpc>
            <a:spcBef>
              <a:spcPct val="0"/>
            </a:spcBef>
            <a:spcAft>
              <a:spcPct val="35000"/>
            </a:spcAft>
          </a:pPr>
          <a:r>
            <a:rPr lang="en-US" sz="1800" kern="1200" smtClean="0">
              <a:solidFill>
                <a:schemeClr val="tx1"/>
              </a:solidFill>
            </a:rPr>
            <a:t> (2PP) </a:t>
          </a:r>
          <a:endParaRPr lang="en-US" sz="1800" kern="1200" dirty="0">
            <a:solidFill>
              <a:schemeClr val="tx1"/>
            </a:solidFill>
          </a:endParaRPr>
        </a:p>
      </dsp:txBody>
      <dsp:txXfrm>
        <a:off x="5878816" y="2184165"/>
        <a:ext cx="2312744" cy="1124804"/>
      </dsp:txXfrm>
    </dsp:sp>
    <dsp:sp modelId="{930BE606-79DB-334C-8CDA-BE99C6247A74}">
      <dsp:nvSpPr>
        <dsp:cNvPr id="0" name=""/>
        <dsp:cNvSpPr/>
      </dsp:nvSpPr>
      <dsp:spPr>
        <a:xfrm>
          <a:off x="6989468" y="3343964"/>
          <a:ext cx="91440" cy="477916"/>
        </a:xfrm>
        <a:custGeom>
          <a:avLst/>
          <a:gdLst/>
          <a:ahLst/>
          <a:cxnLst/>
          <a:rect l="0" t="0" r="0" b="0"/>
          <a:pathLst>
            <a:path>
              <a:moveTo>
                <a:pt x="45720" y="0"/>
              </a:moveTo>
              <a:lnTo>
                <a:pt x="45720" y="47791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E9CCA91-72DE-7949-9522-3633E4E0D3DF}">
      <dsp:nvSpPr>
        <dsp:cNvPr id="0" name=""/>
        <dsp:cNvSpPr/>
      </dsp:nvSpPr>
      <dsp:spPr>
        <a:xfrm>
          <a:off x="6139094" y="3821880"/>
          <a:ext cx="1792188" cy="1194792"/>
        </a:xfrm>
        <a:prstGeom prst="roundRect">
          <a:avLst>
            <a:gd name="adj" fmla="val 10000"/>
          </a:avLst>
        </a:prstGeom>
        <a:solidFill>
          <a:schemeClr val="bg1">
            <a:lumMod val="8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rPr>
            <a:t>2  photons</a:t>
          </a:r>
          <a:endParaRPr lang="en-US" sz="1800" kern="1200" dirty="0">
            <a:solidFill>
              <a:schemeClr val="tx1"/>
            </a:solidFill>
          </a:endParaRPr>
        </a:p>
      </dsp:txBody>
      <dsp:txXfrm>
        <a:off x="6174088" y="3856874"/>
        <a:ext cx="1722200" cy="11248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FA430A-DA44-0F47-B13A-61C8D4FC7E8C}">
      <dsp:nvSpPr>
        <dsp:cNvPr id="0" name=""/>
        <dsp:cNvSpPr/>
      </dsp:nvSpPr>
      <dsp:spPr>
        <a:xfrm>
          <a:off x="2248941" y="56"/>
          <a:ext cx="3388816" cy="2259210"/>
        </a:xfrm>
        <a:prstGeom prst="roundRect">
          <a:avLst>
            <a:gd name="adj" fmla="val 10000"/>
          </a:avLst>
        </a:prstGeom>
        <a:solidFill>
          <a:schemeClr val="bg1">
            <a:lumMod val="8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solidFill>
                <a:schemeClr val="tx1"/>
              </a:solidFill>
            </a:rPr>
            <a:t>Photopolymer resins </a:t>
          </a:r>
          <a:endParaRPr lang="en-US" sz="4000" kern="1200" dirty="0">
            <a:solidFill>
              <a:schemeClr val="tx1"/>
            </a:solidFill>
          </a:endParaRPr>
        </a:p>
      </dsp:txBody>
      <dsp:txXfrm>
        <a:off x="2315111" y="66226"/>
        <a:ext cx="3256476" cy="2126870"/>
      </dsp:txXfrm>
    </dsp:sp>
    <dsp:sp modelId="{1BE1B246-8944-C14C-891C-E2A30417FFB3}">
      <dsp:nvSpPr>
        <dsp:cNvPr id="0" name=""/>
        <dsp:cNvSpPr/>
      </dsp:nvSpPr>
      <dsp:spPr>
        <a:xfrm>
          <a:off x="1740619" y="2259267"/>
          <a:ext cx="2202730" cy="903684"/>
        </a:xfrm>
        <a:custGeom>
          <a:avLst/>
          <a:gdLst/>
          <a:ahLst/>
          <a:cxnLst/>
          <a:rect l="0" t="0" r="0" b="0"/>
          <a:pathLst>
            <a:path>
              <a:moveTo>
                <a:pt x="2202730" y="0"/>
              </a:moveTo>
              <a:lnTo>
                <a:pt x="2202730" y="451842"/>
              </a:lnTo>
              <a:lnTo>
                <a:pt x="0" y="451842"/>
              </a:lnTo>
              <a:lnTo>
                <a:pt x="0" y="90368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D7D590A-E464-DB4B-9F87-DDA56E1AE538}">
      <dsp:nvSpPr>
        <dsp:cNvPr id="0" name=""/>
        <dsp:cNvSpPr/>
      </dsp:nvSpPr>
      <dsp:spPr>
        <a:xfrm>
          <a:off x="46211" y="3162952"/>
          <a:ext cx="3388816" cy="2259210"/>
        </a:xfrm>
        <a:prstGeom prst="roundRect">
          <a:avLst>
            <a:gd name="adj" fmla="val 10000"/>
          </a:avLst>
        </a:prstGeom>
        <a:solidFill>
          <a:schemeClr val="bg1">
            <a:lumMod val="8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solidFill>
                <a:schemeClr val="tx1"/>
              </a:solidFill>
            </a:rPr>
            <a:t>Acrylates </a:t>
          </a:r>
          <a:endParaRPr lang="en-US" sz="4000" kern="1200" dirty="0">
            <a:solidFill>
              <a:schemeClr val="tx1"/>
            </a:solidFill>
          </a:endParaRPr>
        </a:p>
      </dsp:txBody>
      <dsp:txXfrm>
        <a:off x="112381" y="3229122"/>
        <a:ext cx="3256476" cy="2126870"/>
      </dsp:txXfrm>
    </dsp:sp>
    <dsp:sp modelId="{5C6354E5-279E-5E4F-8594-6A5ECE9299B5}">
      <dsp:nvSpPr>
        <dsp:cNvPr id="0" name=""/>
        <dsp:cNvSpPr/>
      </dsp:nvSpPr>
      <dsp:spPr>
        <a:xfrm>
          <a:off x="3943350" y="2259267"/>
          <a:ext cx="2202730" cy="903684"/>
        </a:xfrm>
        <a:custGeom>
          <a:avLst/>
          <a:gdLst/>
          <a:ahLst/>
          <a:cxnLst/>
          <a:rect l="0" t="0" r="0" b="0"/>
          <a:pathLst>
            <a:path>
              <a:moveTo>
                <a:pt x="0" y="0"/>
              </a:moveTo>
              <a:lnTo>
                <a:pt x="0" y="451842"/>
              </a:lnTo>
              <a:lnTo>
                <a:pt x="2202730" y="451842"/>
              </a:lnTo>
              <a:lnTo>
                <a:pt x="2202730" y="90368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7E4597A-98C8-B948-816C-4506C964B0D4}">
      <dsp:nvSpPr>
        <dsp:cNvPr id="0" name=""/>
        <dsp:cNvSpPr/>
      </dsp:nvSpPr>
      <dsp:spPr>
        <a:xfrm>
          <a:off x="4451672" y="3162952"/>
          <a:ext cx="3388816" cy="2259210"/>
        </a:xfrm>
        <a:prstGeom prst="roundRect">
          <a:avLst>
            <a:gd name="adj" fmla="val 10000"/>
          </a:avLst>
        </a:prstGeom>
        <a:solidFill>
          <a:schemeClr val="bg1">
            <a:lumMod val="8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smtClean="0">
              <a:solidFill>
                <a:schemeClr val="tx1"/>
              </a:solidFill>
            </a:rPr>
            <a:t>Epoxy </a:t>
          </a:r>
          <a:endParaRPr lang="en-US" sz="4000" kern="1200" dirty="0">
            <a:solidFill>
              <a:schemeClr val="tx1"/>
            </a:solidFill>
          </a:endParaRPr>
        </a:p>
      </dsp:txBody>
      <dsp:txXfrm>
        <a:off x="4517842" y="3229122"/>
        <a:ext cx="3256476" cy="212687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4255FA-6722-A646-B356-62152B4562DB}" type="datetimeFigureOut">
              <a:rPr lang="en-US" smtClean="0"/>
              <a:t>10/23/16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6A600F-4F89-0847-AA07-BBAB4260BFDF}" type="slidenum">
              <a:rPr lang="en-US" smtClean="0"/>
              <a:t>‹#›</a:t>
            </a:fld>
            <a:endParaRPr lang="en-US"/>
          </a:p>
        </p:txBody>
      </p:sp>
    </p:spTree>
    <p:extLst>
      <p:ext uri="{BB962C8B-B14F-4D97-AF65-F5344CB8AC3E}">
        <p14:creationId xmlns:p14="http://schemas.microsoft.com/office/powerpoint/2010/main" val="16507652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6A600F-4F89-0847-AA07-BBAB4260BFDF}" type="slidenum">
              <a:rPr lang="en-US" smtClean="0"/>
              <a:t>1</a:t>
            </a:fld>
            <a:endParaRPr lang="en-US"/>
          </a:p>
        </p:txBody>
      </p:sp>
    </p:spTree>
    <p:extLst>
      <p:ext uri="{BB962C8B-B14F-4D97-AF65-F5344CB8AC3E}">
        <p14:creationId xmlns:p14="http://schemas.microsoft.com/office/powerpoint/2010/main" val="1730970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457200" rtl="1"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B6A600F-4F89-0847-AA07-BBAB4260BFDF}" type="slidenum">
              <a:rPr lang="en-US" smtClean="0"/>
              <a:t>2</a:t>
            </a:fld>
            <a:endParaRPr lang="en-US"/>
          </a:p>
        </p:txBody>
      </p:sp>
    </p:spTree>
    <p:extLst>
      <p:ext uri="{BB962C8B-B14F-4D97-AF65-F5344CB8AC3E}">
        <p14:creationId xmlns:p14="http://schemas.microsoft.com/office/powerpoint/2010/main" val="1887918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optimal properties of IPNs for specific applications can be obtained by selecting two appropriate components and adjusting their proportions [34]. For example, </a:t>
            </a:r>
            <a:r>
              <a:rPr lang="en-US" sz="1200" kern="1200" dirty="0" err="1" smtClean="0">
                <a:solidFill>
                  <a:schemeClr val="tx1"/>
                </a:solidFill>
                <a:effectLst/>
                <a:latin typeface="+mn-lt"/>
                <a:ea typeface="+mn-ea"/>
                <a:cs typeface="+mn-cs"/>
              </a:rPr>
              <a:t>increas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ing</a:t>
            </a:r>
            <a:r>
              <a:rPr lang="en-US" sz="1200" kern="1200" dirty="0" smtClean="0">
                <a:solidFill>
                  <a:schemeClr val="tx1"/>
                </a:solidFill>
                <a:effectLst/>
                <a:latin typeface="+mn-lt"/>
                <a:ea typeface="+mn-ea"/>
                <a:cs typeface="+mn-cs"/>
              </a:rPr>
              <a:t> the acrylate content increases the cure speed but decreases the adhesion characteristics, while increasing the epoxy content reduces the shrinkage of curing and improves the adhesion, but decreases the cure speed [36]. </a:t>
            </a:r>
            <a:endParaRPr lang="en-US" dirty="0" smtClean="0"/>
          </a:p>
          <a:p>
            <a:endParaRPr lang="en-US" dirty="0" smtClean="0"/>
          </a:p>
          <a:p>
            <a:r>
              <a:rPr lang="en-US" dirty="0" smtClean="0"/>
              <a:t>https://www.3dhubs.com/material-group/high-detail-resin</a:t>
            </a:r>
          </a:p>
          <a:p>
            <a:endParaRPr lang="en-US" dirty="0"/>
          </a:p>
        </p:txBody>
      </p:sp>
      <p:sp>
        <p:nvSpPr>
          <p:cNvPr id="4" name="Slide Number Placeholder 3"/>
          <p:cNvSpPr>
            <a:spLocks noGrp="1"/>
          </p:cNvSpPr>
          <p:nvPr>
            <p:ph type="sldNum" sz="quarter" idx="10"/>
          </p:nvPr>
        </p:nvSpPr>
        <p:spPr/>
        <p:txBody>
          <a:bodyPr/>
          <a:lstStyle/>
          <a:p>
            <a:fld id="{EB6A600F-4F89-0847-AA07-BBAB4260BFDF}" type="slidenum">
              <a:rPr lang="en-US" smtClean="0"/>
              <a:t>5</a:t>
            </a:fld>
            <a:endParaRPr lang="en-US"/>
          </a:p>
        </p:txBody>
      </p:sp>
    </p:spTree>
    <p:extLst>
      <p:ext uri="{BB962C8B-B14F-4D97-AF65-F5344CB8AC3E}">
        <p14:creationId xmlns:p14="http://schemas.microsoft.com/office/powerpoint/2010/main" val="482737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B6A600F-4F89-0847-AA07-BBAB4260BFDF}" type="slidenum">
              <a:rPr lang="en-US" smtClean="0"/>
              <a:t>6</a:t>
            </a:fld>
            <a:endParaRPr lang="en-US"/>
          </a:p>
        </p:txBody>
      </p:sp>
    </p:spTree>
    <p:extLst>
      <p:ext uri="{BB962C8B-B14F-4D97-AF65-F5344CB8AC3E}">
        <p14:creationId xmlns:p14="http://schemas.microsoft.com/office/powerpoint/2010/main" val="4124051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6A600F-4F89-0847-AA07-BBAB4260BFDF}" type="slidenum">
              <a:rPr lang="en-US" smtClean="0"/>
              <a:t>8</a:t>
            </a:fld>
            <a:endParaRPr lang="en-US"/>
          </a:p>
        </p:txBody>
      </p:sp>
    </p:spTree>
    <p:extLst>
      <p:ext uri="{BB962C8B-B14F-4D97-AF65-F5344CB8AC3E}">
        <p14:creationId xmlns:p14="http://schemas.microsoft.com/office/powerpoint/2010/main" val="102010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smtClean="0"/>
          </a:p>
        </p:txBody>
      </p:sp>
      <p:sp>
        <p:nvSpPr>
          <p:cNvPr id="4" name="Slide Number Placeholder 3"/>
          <p:cNvSpPr>
            <a:spLocks noGrp="1"/>
          </p:cNvSpPr>
          <p:nvPr>
            <p:ph type="sldNum" sz="quarter" idx="10"/>
          </p:nvPr>
        </p:nvSpPr>
        <p:spPr/>
        <p:txBody>
          <a:bodyPr/>
          <a:lstStyle/>
          <a:p>
            <a:fld id="{EB6A600F-4F89-0847-AA07-BBAB4260BFDF}" type="slidenum">
              <a:rPr lang="en-US" smtClean="0"/>
              <a:t>9</a:t>
            </a:fld>
            <a:endParaRPr lang="en-US"/>
          </a:p>
        </p:txBody>
      </p:sp>
    </p:spTree>
    <p:extLst>
      <p:ext uri="{BB962C8B-B14F-4D97-AF65-F5344CB8AC3E}">
        <p14:creationId xmlns:p14="http://schemas.microsoft.com/office/powerpoint/2010/main" val="2116723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6A600F-4F89-0847-AA07-BBAB4260BFDF}" type="slidenum">
              <a:rPr lang="en-US" smtClean="0"/>
              <a:t>11</a:t>
            </a:fld>
            <a:endParaRPr lang="en-US"/>
          </a:p>
        </p:txBody>
      </p:sp>
    </p:spTree>
    <p:extLst>
      <p:ext uri="{BB962C8B-B14F-4D97-AF65-F5344CB8AC3E}">
        <p14:creationId xmlns:p14="http://schemas.microsoft.com/office/powerpoint/2010/main" val="42956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B6A600F-4F89-0847-AA07-BBAB4260BFDF}" type="slidenum">
              <a:rPr lang="en-US" smtClean="0"/>
              <a:t>12</a:t>
            </a:fld>
            <a:endParaRPr lang="en-US"/>
          </a:p>
        </p:txBody>
      </p:sp>
    </p:spTree>
    <p:extLst>
      <p:ext uri="{BB962C8B-B14F-4D97-AF65-F5344CB8AC3E}">
        <p14:creationId xmlns:p14="http://schemas.microsoft.com/office/powerpoint/2010/main" val="900583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6A600F-4F89-0847-AA07-BBAB4260BFDF}" type="slidenum">
              <a:rPr lang="en-US" smtClean="0"/>
              <a:t>13</a:t>
            </a:fld>
            <a:endParaRPr lang="en-US"/>
          </a:p>
        </p:txBody>
      </p:sp>
    </p:spTree>
    <p:extLst>
      <p:ext uri="{BB962C8B-B14F-4D97-AF65-F5344CB8AC3E}">
        <p14:creationId xmlns:p14="http://schemas.microsoft.com/office/powerpoint/2010/main" val="1027564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47C3A7-EA0F-3740-928D-4CC3A40C49CB}" type="datetimeFigureOut">
              <a:rPr lang="en-US" smtClean="0"/>
              <a:t>10/23/16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1418136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47C3A7-EA0F-3740-928D-4CC3A40C49CB}" type="datetimeFigureOut">
              <a:rPr lang="en-US" smtClean="0"/>
              <a:t>10/23/16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970597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47C3A7-EA0F-3740-928D-4CC3A40C49CB}" type="datetimeFigureOut">
              <a:rPr lang="en-US" smtClean="0"/>
              <a:t>10/23/16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551324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47C3A7-EA0F-3740-928D-4CC3A40C49CB}" type="datetimeFigureOut">
              <a:rPr lang="en-US" smtClean="0"/>
              <a:t>10/23/16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1851985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47C3A7-EA0F-3740-928D-4CC3A40C49CB}" type="datetimeFigureOut">
              <a:rPr lang="en-US" smtClean="0"/>
              <a:t>10/23/16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696016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47C3A7-EA0F-3740-928D-4CC3A40C49CB}" type="datetimeFigureOut">
              <a:rPr lang="en-US" smtClean="0"/>
              <a:t>10/23/16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604579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47C3A7-EA0F-3740-928D-4CC3A40C49CB}" type="datetimeFigureOut">
              <a:rPr lang="en-US" smtClean="0"/>
              <a:t>10/23/16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1419917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47C3A7-EA0F-3740-928D-4CC3A40C49CB}" type="datetimeFigureOut">
              <a:rPr lang="en-US" smtClean="0"/>
              <a:t>10/23/16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1714431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47C3A7-EA0F-3740-928D-4CC3A40C49CB}" type="datetimeFigureOut">
              <a:rPr lang="en-US" smtClean="0"/>
              <a:t>10/23/16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1656111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47C3A7-EA0F-3740-928D-4CC3A40C49CB}" type="datetimeFigureOut">
              <a:rPr lang="en-US" smtClean="0"/>
              <a:t>10/23/16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735389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47C3A7-EA0F-3740-928D-4CC3A40C49CB}" type="datetimeFigureOut">
              <a:rPr lang="en-US" smtClean="0"/>
              <a:t>10/23/16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9279465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47C3A7-EA0F-3740-928D-4CC3A40C49CB}" type="datetimeFigureOut">
              <a:rPr lang="en-US" smtClean="0"/>
              <a:t>10/23/16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5AEF523-1CDC-404E-B150-D55DC2CD3734}" type="slidenum">
              <a:rPr lang="en-US" smtClean="0"/>
              <a:t>‹#›</a:t>
            </a:fld>
            <a:endParaRPr lang="en-US"/>
          </a:p>
        </p:txBody>
      </p:sp>
    </p:spTree>
    <p:extLst>
      <p:ext uri="{BB962C8B-B14F-4D97-AF65-F5344CB8AC3E}">
        <p14:creationId xmlns:p14="http://schemas.microsoft.com/office/powerpoint/2010/main" val="11663978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5" Type="http://schemas.microsoft.com/office/2007/relationships/hdphoto" Target="../media/hdphoto2.wdp"/><Relationship Id="rId6" Type="http://schemas.openxmlformats.org/officeDocument/2006/relationships/image" Target="../media/image11.png"/><Relationship Id="rId7" Type="http://schemas.microsoft.com/office/2007/relationships/hdphoto" Target="../media/hdphoto3.wdp"/><Relationship Id="rId8" Type="http://schemas.openxmlformats.org/officeDocument/2006/relationships/image" Target="../media/image12.png"/><Relationship Id="rId1" Type="http://schemas.microsoft.com/office/2007/relationships/media" Target="../media/media2.mov"/><Relationship Id="rId2" Type="http://schemas.openxmlformats.org/officeDocument/2006/relationships/video" Target="../media/media2.mo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13.png"/><Relationship Id="rId1" Type="http://schemas.microsoft.com/office/2007/relationships/media" Target="../media/media3.mov"/><Relationship Id="rId2" Type="http://schemas.openxmlformats.org/officeDocument/2006/relationships/video" Target="../media/media3.mo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tiff"/><Relationship Id="rId8" Type="http://schemas.openxmlformats.org/officeDocument/2006/relationships/image" Target="../media/image17.tiff"/><Relationship Id="rId1" Type="http://schemas.microsoft.com/office/2007/relationships/media" Target="../media/media4.mp4"/><Relationship Id="rId2" Type="http://schemas.openxmlformats.org/officeDocument/2006/relationships/video" Target="../media/media4.mp4"/></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gi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7.tiff"/><Relationship Id="rId6" Type="http://schemas.openxmlformats.org/officeDocument/2006/relationships/image" Target="../media/image8.png"/><Relationship Id="rId7" Type="http://schemas.openxmlformats.org/officeDocument/2006/relationships/image" Target="../media/image9.gif"/><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3D Printing Techniques </a:t>
            </a:r>
            <a:endParaRPr lang="en-US" dirty="0"/>
          </a:p>
        </p:txBody>
      </p:sp>
    </p:spTree>
    <p:extLst>
      <p:ext uri="{BB962C8B-B14F-4D97-AF65-F5344CB8AC3E}">
        <p14:creationId xmlns:p14="http://schemas.microsoft.com/office/powerpoint/2010/main" val="26581251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0914" y="995036"/>
            <a:ext cx="4833257" cy="4351338"/>
          </a:xfrm>
        </p:spPr>
        <p:txBody>
          <a:bodyPr/>
          <a:lstStyle/>
          <a:p>
            <a:r>
              <a:rPr lang="en-US" dirty="0"/>
              <a:t>Also like SL, DLP produces highly accurate parts with excellent resolution, but its similarities also include the same requirements for support structures and post-curing. </a:t>
            </a:r>
            <a:endParaRPr lang="en-US" dirty="0" smtClean="0"/>
          </a:p>
          <a:p>
            <a:r>
              <a:rPr lang="en-US" dirty="0" smtClean="0"/>
              <a:t>One </a:t>
            </a:r>
            <a:r>
              <a:rPr lang="en-US" dirty="0"/>
              <a:t>advantage of DLP over SL is that only a shallow vat of resin is required to facilitate the process, which generally results in less waste and lower running costs.</a:t>
            </a:r>
            <a:endParaRPr lang="ar-SA" dirty="0"/>
          </a:p>
          <a:p>
            <a:endParaRPr lang="en-US" dirty="0"/>
          </a:p>
        </p:txBody>
      </p:sp>
      <p:graphicFrame>
        <p:nvGraphicFramePr>
          <p:cNvPr id="6" name="Content Placeholder 5"/>
          <p:cNvGraphicFramePr>
            <a:graphicFrameLocks/>
          </p:cNvGraphicFramePr>
          <p:nvPr>
            <p:extLst>
              <p:ext uri="{D42A27DB-BD31-4B8C-83A1-F6EECF244321}">
                <p14:modId xmlns:p14="http://schemas.microsoft.com/office/powerpoint/2010/main" val="251751373"/>
              </p:ext>
            </p:extLst>
          </p:nvPr>
        </p:nvGraphicFramePr>
        <p:xfrm>
          <a:off x="376272" y="5895822"/>
          <a:ext cx="4195728" cy="741680"/>
        </p:xfrm>
        <a:graphic>
          <a:graphicData uri="http://schemas.openxmlformats.org/drawingml/2006/table">
            <a:tbl>
              <a:tblPr firstRow="1" bandRow="1">
                <a:tableStyleId>{5C22544A-7EE6-4342-B048-85BDC9FD1C3A}</a:tableStyleId>
              </a:tblPr>
              <a:tblGrid>
                <a:gridCol w="2388150"/>
                <a:gridCol w="1807578"/>
              </a:tblGrid>
              <a:tr h="370840">
                <a:tc>
                  <a:txBody>
                    <a:bodyPr/>
                    <a:lstStyle/>
                    <a:p>
                      <a:pPr marL="0" algn="l" defTabSz="457200" rtl="0" eaLnBrk="1" latinLnBrk="0" hangingPunct="1"/>
                      <a:r>
                        <a:rPr lang="en-US" sz="1600" b="0" dirty="0" smtClean="0">
                          <a:solidFill>
                            <a:schemeClr val="tx1"/>
                          </a:solidFill>
                        </a:rPr>
                        <a:t>Nature of the raw</a:t>
                      </a:r>
                      <a:r>
                        <a:rPr lang="en-US" sz="1600" b="0" baseline="0" dirty="0" smtClean="0">
                          <a:solidFill>
                            <a:schemeClr val="tx1"/>
                          </a:solidFill>
                        </a:rPr>
                        <a:t> material</a:t>
                      </a:r>
                      <a:endParaRPr lang="en-US" sz="1600" b="0" dirty="0">
                        <a:solidFill>
                          <a:schemeClr val="tx1"/>
                        </a:solidFill>
                      </a:endParaRPr>
                    </a:p>
                  </a:txBody>
                  <a:tcPr>
                    <a:solidFill>
                      <a:schemeClr val="accent1"/>
                    </a:solidFill>
                  </a:tcPr>
                </a:tc>
                <a:tc>
                  <a:txBody>
                    <a:bodyPr/>
                    <a:lstStyle/>
                    <a:p>
                      <a:pPr marL="0" algn="l" defTabSz="457200" rtl="0" eaLnBrk="1" latinLnBrk="0" hangingPunct="1"/>
                      <a:r>
                        <a:rPr lang="en-US" sz="1600" b="0" dirty="0" smtClean="0">
                          <a:solidFill>
                            <a:schemeClr val="tx1"/>
                          </a:solidFill>
                        </a:rPr>
                        <a:t>Liquid (Resin) </a:t>
                      </a:r>
                      <a:endParaRPr lang="en-US" sz="1600" b="0" dirty="0">
                        <a:solidFill>
                          <a:schemeClr val="tx1"/>
                        </a:solidFill>
                      </a:endParaRPr>
                    </a:p>
                  </a:txBody>
                  <a:tcPr>
                    <a:solidFill>
                      <a:schemeClr val="accent1">
                        <a:lumMod val="20000"/>
                        <a:lumOff val="80000"/>
                      </a:schemeClr>
                    </a:solidFill>
                  </a:tcPr>
                </a:tc>
              </a:tr>
              <a:tr h="370840">
                <a:tc>
                  <a:txBody>
                    <a:bodyPr/>
                    <a:lstStyle/>
                    <a:p>
                      <a:pPr marL="0" algn="l" defTabSz="457200" rtl="0" eaLnBrk="1" latinLnBrk="0" hangingPunct="1"/>
                      <a:r>
                        <a:rPr lang="en-US" sz="1600" b="0" dirty="0" smtClean="0">
                          <a:solidFill>
                            <a:schemeClr val="tx1"/>
                          </a:solidFill>
                        </a:rPr>
                        <a:t>Final Product</a:t>
                      </a:r>
                      <a:endParaRPr lang="en-US" sz="1600" b="0" dirty="0">
                        <a:solidFill>
                          <a:schemeClr val="tx1"/>
                        </a:solidFill>
                      </a:endParaRPr>
                    </a:p>
                  </a:txBody>
                  <a:tcPr>
                    <a:solidFill>
                      <a:schemeClr val="accent1"/>
                    </a:solidFill>
                  </a:tcPr>
                </a:tc>
                <a:tc>
                  <a:txBody>
                    <a:bodyPr/>
                    <a:lstStyle/>
                    <a:p>
                      <a:pPr marL="0" algn="l" defTabSz="457200" rtl="0" eaLnBrk="1" latinLnBrk="0" hangingPunct="1"/>
                      <a:r>
                        <a:rPr lang="en-US" sz="1600" b="0" dirty="0" smtClean="0">
                          <a:solidFill>
                            <a:schemeClr val="tx1"/>
                          </a:solidFill>
                        </a:rPr>
                        <a:t>Plastic</a:t>
                      </a:r>
                      <a:endParaRPr lang="en-US" sz="1600" b="0" dirty="0">
                        <a:solidFill>
                          <a:schemeClr val="tx1"/>
                        </a:solidFill>
                      </a:endParaRPr>
                    </a:p>
                  </a:txBody>
                  <a:tcPr>
                    <a:solidFill>
                      <a:schemeClr val="accent1">
                        <a:lumMod val="20000"/>
                        <a:lumOff val="80000"/>
                      </a:schemeClr>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645885631"/>
              </p:ext>
            </p:extLst>
          </p:nvPr>
        </p:nvGraphicFramePr>
        <p:xfrm>
          <a:off x="420914" y="4386630"/>
          <a:ext cx="8302171" cy="1376680"/>
        </p:xfrm>
        <a:graphic>
          <a:graphicData uri="http://schemas.openxmlformats.org/drawingml/2006/table">
            <a:tbl>
              <a:tblPr firstRow="1" bandRow="1">
                <a:tableStyleId>{5C22544A-7EE6-4342-B048-85BDC9FD1C3A}</a:tableStyleId>
              </a:tblPr>
              <a:tblGrid>
                <a:gridCol w="3684261"/>
                <a:gridCol w="4617910"/>
              </a:tblGrid>
              <a:tr h="348308">
                <a:tc>
                  <a:txBody>
                    <a:bodyPr/>
                    <a:lstStyle/>
                    <a:p>
                      <a:pPr marL="0" algn="ctr" defTabSz="457200" rtl="1" eaLnBrk="1" latinLnBrk="0" hangingPunct="1"/>
                      <a:r>
                        <a:rPr lang="en-US" sz="1800" dirty="0" smtClean="0"/>
                        <a:t>Advantages</a:t>
                      </a:r>
                      <a:endParaRPr lang="en-US" sz="1800" dirty="0"/>
                    </a:p>
                  </a:txBody>
                  <a:tcPr/>
                </a:tc>
                <a:tc>
                  <a:txBody>
                    <a:bodyPr/>
                    <a:lstStyle/>
                    <a:p>
                      <a:pPr marL="0" algn="ctr" defTabSz="457200" rtl="1" eaLnBrk="1" latinLnBrk="0" hangingPunct="1"/>
                      <a:r>
                        <a:rPr lang="en-US" sz="1800" dirty="0" smtClean="0"/>
                        <a:t>Disadvantages</a:t>
                      </a:r>
                      <a:endParaRPr lang="en-US" sz="1800" dirty="0"/>
                    </a:p>
                  </a:txBody>
                  <a:tcPr/>
                </a:tc>
              </a:tr>
              <a:tr h="370840">
                <a:tc>
                  <a:txBody>
                    <a:bodyPr/>
                    <a:lstStyle/>
                    <a:p>
                      <a:pPr marL="0" algn="l" defTabSz="457200" rtl="0" eaLnBrk="1" latinLnBrk="0" hangingPunct="1"/>
                      <a:r>
                        <a:rPr lang="en-US" sz="1800" dirty="0" smtClean="0"/>
                        <a:t>Faster than the SLA</a:t>
                      </a:r>
                      <a:endParaRPr lang="en-US" sz="1800" dirty="0"/>
                    </a:p>
                  </a:txBody>
                  <a:tcPr/>
                </a:tc>
                <a:tc>
                  <a:txBody>
                    <a:bodyPr/>
                    <a:lstStyle/>
                    <a:p>
                      <a:pPr marL="0" algn="l" defTabSz="457200" rtl="0" eaLnBrk="1" latinLnBrk="0" hangingPunct="1"/>
                      <a:r>
                        <a:rPr lang="en-US" sz="1800" dirty="0" smtClean="0"/>
                        <a:t>The required</a:t>
                      </a:r>
                      <a:r>
                        <a:rPr lang="en-US" sz="1800" baseline="0" dirty="0" smtClean="0"/>
                        <a:t> </a:t>
                      </a:r>
                      <a:r>
                        <a:rPr lang="en-US" sz="1800" dirty="0" smtClean="0"/>
                        <a:t>post-processing steps </a:t>
                      </a:r>
                      <a:r>
                        <a:rPr lang="en-US" sz="1800" baseline="0" dirty="0" smtClean="0"/>
                        <a:t>are not simple. </a:t>
                      </a:r>
                      <a:endParaRPr lang="en-US" sz="1800" dirty="0" smtClean="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Excellent surface finish</a:t>
                      </a:r>
                    </a:p>
                  </a:txBody>
                  <a:tcPr/>
                </a:tc>
                <a:tc>
                  <a:txBody>
                    <a:bodyPr/>
                    <a:lstStyle/>
                    <a:p>
                      <a:pPr marL="0" algn="l" defTabSz="457200" rtl="0" eaLnBrk="1" latinLnBrk="0" hangingPunct="1"/>
                      <a:r>
                        <a:rPr lang="en-US" sz="1800" dirty="0" smtClean="0"/>
                        <a:t>Resin is a highly cost material</a:t>
                      </a:r>
                      <a:endParaRPr lang="en-US" sz="1800" dirty="0"/>
                    </a:p>
                  </a:txBody>
                  <a:tcPr/>
                </a:tc>
              </a:tr>
            </a:tbl>
          </a:graphicData>
        </a:graphic>
      </p:graphicFrame>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1050"/>
                    </a14:imgEffect>
                  </a14:imgLayer>
                </a14:imgProps>
              </a:ext>
            </a:extLst>
          </a:blip>
          <a:srcRect l="13725" t="26659" r="18506" b="20403"/>
          <a:stretch/>
        </p:blipFill>
        <p:spPr>
          <a:xfrm>
            <a:off x="5003364" y="5740862"/>
            <a:ext cx="1794997" cy="1051599"/>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9969" b="90844" l="9973" r="89959"/>
                    </a14:imgEffect>
                  </a14:imgLayer>
                </a14:imgProps>
              </a:ext>
            </a:extLst>
          </a:blip>
          <a:srcRect l="28572" t="14425" r="31746" b="9121"/>
          <a:stretch/>
        </p:blipFill>
        <p:spPr>
          <a:xfrm>
            <a:off x="7451292" y="5129517"/>
            <a:ext cx="1271793" cy="1634067"/>
          </a:xfrm>
          <a:prstGeom prst="rect">
            <a:avLst/>
          </a:prstGeom>
        </p:spPr>
      </p:pic>
      <p:sp>
        <p:nvSpPr>
          <p:cNvPr id="10" name="Title 7"/>
          <p:cNvSpPr>
            <a:spLocks noGrp="1"/>
          </p:cNvSpPr>
          <p:nvPr>
            <p:ph type="title"/>
          </p:nvPr>
        </p:nvSpPr>
        <p:spPr>
          <a:xfrm>
            <a:off x="628650" y="351462"/>
            <a:ext cx="7886700" cy="511062"/>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smtClean="0">
                <a:solidFill>
                  <a:prstClr val="black"/>
                </a:solidFill>
              </a:rPr>
              <a:t>Digital </a:t>
            </a:r>
            <a:r>
              <a:rPr lang="en-US" sz="2000" dirty="0" smtClean="0">
                <a:solidFill>
                  <a:prstClr val="black"/>
                </a:solidFill>
              </a:rPr>
              <a:t>Light Processing (DLP)</a:t>
            </a:r>
            <a:endParaRPr lang="en-US" sz="1000" dirty="0"/>
          </a:p>
        </p:txBody>
      </p:sp>
      <p:pic>
        <p:nvPicPr>
          <p:cNvPr id="5" name="OLO on Kickstarter.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200901" y="1186044"/>
            <a:ext cx="3791772" cy="2132874"/>
          </a:xfrm>
          <a:prstGeom prst="rect">
            <a:avLst/>
          </a:prstGeom>
        </p:spPr>
      </p:pic>
    </p:spTree>
    <p:extLst>
      <p:ext uri="{BB962C8B-B14F-4D97-AF65-F5344CB8AC3E}">
        <p14:creationId xmlns:p14="http://schemas.microsoft.com/office/powerpoint/2010/main" val="1100605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5907"/>
          </a:xfrm>
        </p:spPr>
        <p:txBody>
          <a:bodyPr>
            <a:normAutofit/>
          </a:bodyPr>
          <a:lstStyle/>
          <a:p>
            <a:endParaRPr lang="en-US" dirty="0"/>
          </a:p>
        </p:txBody>
      </p:sp>
      <p:pic>
        <p:nvPicPr>
          <p:cNvPr id="7" name="Carbon Demo.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40475" y="1218484"/>
            <a:ext cx="5484090" cy="4113706"/>
          </a:xfrm>
        </p:spPr>
      </p:pic>
      <p:sp>
        <p:nvSpPr>
          <p:cNvPr id="4" name="Rounded Rectangle 3"/>
          <p:cNvSpPr/>
          <p:nvPr/>
        </p:nvSpPr>
        <p:spPr>
          <a:xfrm>
            <a:off x="949036" y="199989"/>
            <a:ext cx="7495309" cy="894520"/>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prstClr val="black"/>
                </a:solidFill>
              </a:rPr>
              <a:t>Continues Digital Light Processing (</a:t>
            </a:r>
            <a:r>
              <a:rPr lang="en-US" sz="3200" dirty="0" err="1" smtClean="0">
                <a:solidFill>
                  <a:prstClr val="black"/>
                </a:solidFill>
              </a:rPr>
              <a:t>cDLP</a:t>
            </a:r>
            <a:r>
              <a:rPr lang="en-US" sz="3200" dirty="0" smtClean="0">
                <a:solidFill>
                  <a:prstClr val="black"/>
                </a:solidFill>
              </a:rPr>
              <a:t>)</a:t>
            </a:r>
            <a:endParaRPr lang="en-US" sz="1200" dirty="0"/>
          </a:p>
        </p:txBody>
      </p:sp>
    </p:spTree>
    <p:extLst>
      <p:ext uri="{BB962C8B-B14F-4D97-AF65-F5344CB8AC3E}">
        <p14:creationId xmlns:p14="http://schemas.microsoft.com/office/powerpoint/2010/main" val="14677082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238"/>
            <a:ext cx="8229600" cy="1143000"/>
          </a:xfrm>
        </p:spPr>
        <p:txBody>
          <a:bodyPr>
            <a:normAutofit/>
          </a:bodyPr>
          <a:lstStyle/>
          <a:p>
            <a:endParaRPr lang="en-US" dirty="0"/>
          </a:p>
        </p:txBody>
      </p:sp>
      <p:pic>
        <p:nvPicPr>
          <p:cNvPr id="4" name="Content Placeholder 3"/>
          <p:cNvPicPr>
            <a:picLocks noGrp="1" noChangeAspect="1"/>
          </p:cNvPicPr>
          <p:nvPr>
            <p:ph idx="1"/>
          </p:nvPr>
        </p:nvPicPr>
        <p:blipFill>
          <a:blip r:embed="rId5"/>
          <a:srcRect l="5451" r="5451"/>
          <a:stretch>
            <a:fillRect/>
          </a:stretch>
        </p:blipFill>
        <p:spPr>
          <a:xfrm>
            <a:off x="301212" y="1147715"/>
            <a:ext cx="3490711" cy="1919756"/>
          </a:xfrm>
        </p:spPr>
      </p:pic>
      <p:sp>
        <p:nvSpPr>
          <p:cNvPr id="5" name="Rectangle 4"/>
          <p:cNvSpPr/>
          <p:nvPr/>
        </p:nvSpPr>
        <p:spPr>
          <a:xfrm>
            <a:off x="138768" y="3038289"/>
            <a:ext cx="4589692" cy="276999"/>
          </a:xfrm>
          <a:prstGeom prst="rect">
            <a:avLst/>
          </a:prstGeom>
        </p:spPr>
        <p:txBody>
          <a:bodyPr wrap="square">
            <a:spAutoFit/>
          </a:bodyPr>
          <a:lstStyle/>
          <a:p>
            <a:r>
              <a:rPr lang="en-US" sz="1200" dirty="0"/>
              <a:t>(</a:t>
            </a:r>
            <a:r>
              <a:rPr lang="en-US" sz="1200" b="1" dirty="0"/>
              <a:t>a</a:t>
            </a:r>
            <a:r>
              <a:rPr lang="en-US" sz="1200" dirty="0"/>
              <a:t>) SEM image of 6×6 grid structure. (</a:t>
            </a:r>
            <a:r>
              <a:rPr lang="en-US" sz="1200" b="1" dirty="0"/>
              <a:t>b</a:t>
            </a:r>
            <a:r>
              <a:rPr lang="en-US" sz="1200" dirty="0"/>
              <a:t>) SEM image of “Tokyo </a:t>
            </a:r>
            <a:r>
              <a:rPr lang="en-US" sz="1200" dirty="0" err="1"/>
              <a:t>Skytree</a:t>
            </a:r>
            <a:r>
              <a:rPr lang="en-US" sz="1200" dirty="0"/>
              <a:t>”. </a:t>
            </a:r>
          </a:p>
        </p:txBody>
      </p:sp>
      <p:sp>
        <p:nvSpPr>
          <p:cNvPr id="9" name="Rounded Rectangle 8"/>
          <p:cNvSpPr/>
          <p:nvPr/>
        </p:nvSpPr>
        <p:spPr>
          <a:xfrm>
            <a:off x="955634" y="257861"/>
            <a:ext cx="7495309" cy="817418"/>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prstClr val="black"/>
                </a:solidFill>
              </a:rPr>
              <a:t>Two-Photon </a:t>
            </a:r>
            <a:r>
              <a:rPr lang="en-US" sz="3200" dirty="0" smtClean="0">
                <a:solidFill>
                  <a:prstClr val="black"/>
                </a:solidFill>
              </a:rPr>
              <a:t>Polymerization (2PP)</a:t>
            </a:r>
            <a:endParaRPr lang="en-US" sz="1200" dirty="0"/>
          </a:p>
        </p:txBody>
      </p:sp>
      <p:pic>
        <p:nvPicPr>
          <p:cNvPr id="10" name="Microscale 3D printing of a spaceshi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05012" y="1277730"/>
            <a:ext cx="3791772" cy="2132872"/>
          </a:xfrm>
          <a:prstGeom prst="rect">
            <a:avLst/>
          </a:prstGeom>
        </p:spPr>
      </p:pic>
      <p:pic>
        <p:nvPicPr>
          <p:cNvPr id="3" name="Picture 2"/>
          <p:cNvPicPr>
            <a:picLocks noChangeAspect="1"/>
          </p:cNvPicPr>
          <p:nvPr/>
        </p:nvPicPr>
        <p:blipFill>
          <a:blip r:embed="rId7"/>
          <a:stretch>
            <a:fillRect/>
          </a:stretch>
        </p:blipFill>
        <p:spPr>
          <a:xfrm>
            <a:off x="5009644" y="3300364"/>
            <a:ext cx="2346159" cy="1837825"/>
          </a:xfrm>
          <a:prstGeom prst="rect">
            <a:avLst/>
          </a:prstGeom>
        </p:spPr>
      </p:pic>
      <p:pic>
        <p:nvPicPr>
          <p:cNvPr id="14" name="Picture 13"/>
          <p:cNvPicPr>
            <a:picLocks noChangeAspect="1"/>
          </p:cNvPicPr>
          <p:nvPr/>
        </p:nvPicPr>
        <p:blipFill>
          <a:blip r:embed="rId8"/>
          <a:stretch>
            <a:fillRect/>
          </a:stretch>
        </p:blipFill>
        <p:spPr>
          <a:xfrm>
            <a:off x="7521867" y="3534071"/>
            <a:ext cx="1435013" cy="1438051"/>
          </a:xfrm>
          <a:prstGeom prst="rect">
            <a:avLst/>
          </a:prstGeom>
        </p:spPr>
      </p:pic>
      <p:sp>
        <p:nvSpPr>
          <p:cNvPr id="7" name="Rectangle 6"/>
          <p:cNvSpPr/>
          <p:nvPr/>
        </p:nvSpPr>
        <p:spPr>
          <a:xfrm>
            <a:off x="233012" y="3375933"/>
            <a:ext cx="4572000" cy="2542363"/>
          </a:xfrm>
          <a:prstGeom prst="rect">
            <a:avLst/>
          </a:prstGeom>
        </p:spPr>
        <p:txBody>
          <a:bodyPr>
            <a:spAutoFit/>
          </a:bodyPr>
          <a:lstStyle/>
          <a:p>
            <a:pPr>
              <a:lnSpc>
                <a:spcPct val="150000"/>
              </a:lnSpc>
              <a:defRPr/>
            </a:pPr>
            <a:r>
              <a:rPr lang="en-US" dirty="0"/>
              <a:t>The two-photon polymerization (2PP) technique is based on the interaction of femtosecond laser radiation which induces a highly </a:t>
            </a:r>
            <a:r>
              <a:rPr lang="en-US" dirty="0" err="1"/>
              <a:t>localised</a:t>
            </a:r>
            <a:r>
              <a:rPr lang="en-US" dirty="0"/>
              <a:t> chemical reaction leading to polymerization of the photosensitive material with current resolution down to 100 nm.</a:t>
            </a:r>
          </a:p>
        </p:txBody>
      </p:sp>
      <p:sp>
        <p:nvSpPr>
          <p:cNvPr id="15" name="Rectangle 14"/>
          <p:cNvSpPr/>
          <p:nvPr/>
        </p:nvSpPr>
        <p:spPr>
          <a:xfrm>
            <a:off x="450641" y="6189955"/>
            <a:ext cx="8146143" cy="415498"/>
          </a:xfrm>
          <a:prstGeom prst="rect">
            <a:avLst/>
          </a:prstGeom>
        </p:spPr>
        <p:txBody>
          <a:bodyPr wrap="square">
            <a:spAutoFit/>
          </a:bodyPr>
          <a:lstStyle/>
          <a:p>
            <a:r>
              <a:rPr lang="en-US" sz="1050" b="1" dirty="0" smtClean="0"/>
              <a:t>Ref: High</a:t>
            </a:r>
            <a:r>
              <a:rPr lang="en-US" sz="1050" b="1" dirty="0"/>
              <a:t>-aspect 3D two-photon polymerization structuring with widened objective working range (WOW-2PP)</a:t>
            </a:r>
          </a:p>
          <a:p>
            <a:r>
              <a:rPr lang="en-US" sz="1050" dirty="0"/>
              <a:t>Kotaro Obata, </a:t>
            </a:r>
            <a:r>
              <a:rPr lang="en-US" sz="1050" dirty="0" err="1"/>
              <a:t>Ayman</a:t>
            </a:r>
            <a:r>
              <a:rPr lang="en-US" sz="1050" dirty="0"/>
              <a:t> El-Tamer, </a:t>
            </a:r>
            <a:r>
              <a:rPr lang="en-US" sz="1050" dirty="0" err="1"/>
              <a:t>Lothar</a:t>
            </a:r>
            <a:r>
              <a:rPr lang="en-US" sz="1050" dirty="0"/>
              <a:t> Koch, Ulf </a:t>
            </a:r>
            <a:r>
              <a:rPr lang="en-US" sz="1050" dirty="0" err="1"/>
              <a:t>Hinze</a:t>
            </a:r>
            <a:r>
              <a:rPr lang="en-US" sz="1050" dirty="0"/>
              <a:t> and Boris N </a:t>
            </a:r>
            <a:r>
              <a:rPr lang="en-US" sz="1050" dirty="0" err="1"/>
              <a:t>Chichkov</a:t>
            </a:r>
            <a:endParaRPr lang="en-US" sz="1050" dirty="0"/>
          </a:p>
        </p:txBody>
      </p:sp>
    </p:spTree>
    <p:extLst>
      <p:ext uri="{BB962C8B-B14F-4D97-AF65-F5344CB8AC3E}">
        <p14:creationId xmlns:p14="http://schemas.microsoft.com/office/powerpoint/2010/main" val="24340168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657" y="884318"/>
            <a:ext cx="7886700" cy="2702832"/>
          </a:xfrm>
        </p:spPr>
        <p:txBody>
          <a:bodyPr>
            <a:normAutofit/>
          </a:bodyPr>
          <a:lstStyle/>
          <a:p>
            <a:pPr defTabSz="457200">
              <a:lnSpc>
                <a:spcPct val="100000"/>
              </a:lnSpc>
              <a:spcBef>
                <a:spcPts val="0"/>
              </a:spcBef>
              <a:defRPr/>
            </a:pPr>
            <a:r>
              <a:rPr lang="en-US" dirty="0" smtClean="0"/>
              <a:t>Application </a:t>
            </a:r>
            <a:r>
              <a:rPr lang="en-US" dirty="0"/>
              <a:t>of femtosecond pulses allows the introduction of laser energy with unprecedented precision in space and time. </a:t>
            </a:r>
            <a:endParaRPr lang="en-US" dirty="0" smtClean="0"/>
          </a:p>
          <a:p>
            <a:pPr defTabSz="457200">
              <a:lnSpc>
                <a:spcPct val="100000"/>
              </a:lnSpc>
              <a:spcBef>
                <a:spcPts val="0"/>
              </a:spcBef>
              <a:defRPr/>
            </a:pPr>
            <a:r>
              <a:rPr lang="en-US" dirty="0" smtClean="0"/>
              <a:t>By </a:t>
            </a:r>
            <a:r>
              <a:rPr lang="en-US" dirty="0"/>
              <a:t>applying the light source that has the same timescale as molecular vibrations, one could observe and even control the outcome of chemical and biological reactions in a real </a:t>
            </a:r>
            <a:r>
              <a:rPr lang="en-US" dirty="0" smtClean="0"/>
              <a:t>time.</a:t>
            </a:r>
          </a:p>
          <a:p>
            <a:pPr defTabSz="457200">
              <a:lnSpc>
                <a:spcPct val="100000"/>
              </a:lnSpc>
              <a:spcBef>
                <a:spcPts val="0"/>
              </a:spcBef>
              <a:defRPr/>
            </a:pPr>
            <a:r>
              <a:rPr lang="en-US" dirty="0" smtClean="0"/>
              <a:t>The </a:t>
            </a:r>
            <a:r>
              <a:rPr lang="en-US" dirty="0"/>
              <a:t>application of the femtosecond lasers to probe molecular dynamics has been explored for more than two decades now and it was </a:t>
            </a:r>
            <a:r>
              <a:rPr lang="en-US" dirty="0" smtClean="0"/>
              <a:t>recognized </a:t>
            </a:r>
            <a:r>
              <a:rPr lang="en-US" dirty="0"/>
              <a:t>by the award of the Chemistry Nobel Prize in 1999.</a:t>
            </a:r>
            <a:endParaRPr lang="ar-SA" dirty="0"/>
          </a:p>
          <a:p>
            <a:pPr marL="0" indent="0" defTabSz="457200">
              <a:lnSpc>
                <a:spcPct val="100000"/>
              </a:lnSpc>
              <a:spcBef>
                <a:spcPts val="0"/>
              </a:spcBef>
              <a:buNone/>
              <a:defRPr/>
            </a:pPr>
            <a:endParaRPr lang="ar-SA" dirty="0"/>
          </a:p>
          <a:p>
            <a:pPr marL="0" indent="0" defTabSz="457200">
              <a:lnSpc>
                <a:spcPct val="100000"/>
              </a:lnSpc>
              <a:spcBef>
                <a:spcPts val="0"/>
              </a:spcBef>
              <a:buNone/>
              <a:defRPr/>
            </a:pPr>
            <a:endParaRPr lang="en-US" dirty="0"/>
          </a:p>
        </p:txBody>
      </p:sp>
      <p:graphicFrame>
        <p:nvGraphicFramePr>
          <p:cNvPr id="6" name="Content Placeholder 5"/>
          <p:cNvGraphicFramePr>
            <a:graphicFrameLocks/>
          </p:cNvGraphicFramePr>
          <p:nvPr>
            <p:extLst>
              <p:ext uri="{D42A27DB-BD31-4B8C-83A1-F6EECF244321}">
                <p14:modId xmlns:p14="http://schemas.microsoft.com/office/powerpoint/2010/main" val="531411511"/>
              </p:ext>
            </p:extLst>
          </p:nvPr>
        </p:nvGraphicFramePr>
        <p:xfrm>
          <a:off x="4613728" y="5320301"/>
          <a:ext cx="4195728" cy="741680"/>
        </p:xfrm>
        <a:graphic>
          <a:graphicData uri="http://schemas.openxmlformats.org/drawingml/2006/table">
            <a:tbl>
              <a:tblPr firstRow="1" bandRow="1">
                <a:tableStyleId>{5C22544A-7EE6-4342-B048-85BDC9FD1C3A}</a:tableStyleId>
              </a:tblPr>
              <a:tblGrid>
                <a:gridCol w="2388150"/>
                <a:gridCol w="1807578"/>
              </a:tblGrid>
              <a:tr h="370840">
                <a:tc>
                  <a:txBody>
                    <a:bodyPr/>
                    <a:lstStyle/>
                    <a:p>
                      <a:pPr marL="0" algn="l" defTabSz="457200" rtl="0" eaLnBrk="1" latinLnBrk="0" hangingPunct="1"/>
                      <a:r>
                        <a:rPr lang="en-US" sz="1600" b="0" dirty="0" smtClean="0">
                          <a:solidFill>
                            <a:schemeClr val="tx1"/>
                          </a:solidFill>
                        </a:rPr>
                        <a:t>Nature of the raw</a:t>
                      </a:r>
                      <a:r>
                        <a:rPr lang="en-US" sz="1600" b="0" baseline="0" dirty="0" smtClean="0">
                          <a:solidFill>
                            <a:schemeClr val="tx1"/>
                          </a:solidFill>
                        </a:rPr>
                        <a:t> material</a:t>
                      </a:r>
                      <a:endParaRPr lang="en-US" sz="1600" b="0" dirty="0">
                        <a:solidFill>
                          <a:schemeClr val="tx1"/>
                        </a:solidFill>
                      </a:endParaRPr>
                    </a:p>
                  </a:txBody>
                  <a:tcPr>
                    <a:solidFill>
                      <a:schemeClr val="accent1"/>
                    </a:solidFill>
                  </a:tcPr>
                </a:tc>
                <a:tc>
                  <a:txBody>
                    <a:bodyPr/>
                    <a:lstStyle/>
                    <a:p>
                      <a:pPr marL="0" algn="l" defTabSz="457200" rtl="0" eaLnBrk="1" latinLnBrk="0" hangingPunct="1"/>
                      <a:r>
                        <a:rPr lang="en-US" sz="1600" b="0" dirty="0" smtClean="0">
                          <a:solidFill>
                            <a:schemeClr val="tx1"/>
                          </a:solidFill>
                        </a:rPr>
                        <a:t>Liquid (Resin) </a:t>
                      </a:r>
                      <a:endParaRPr lang="en-US" sz="1600" b="0" dirty="0">
                        <a:solidFill>
                          <a:schemeClr val="tx1"/>
                        </a:solidFill>
                      </a:endParaRPr>
                    </a:p>
                  </a:txBody>
                  <a:tcPr>
                    <a:solidFill>
                      <a:schemeClr val="accent1">
                        <a:lumMod val="20000"/>
                        <a:lumOff val="80000"/>
                      </a:schemeClr>
                    </a:solidFill>
                  </a:tcPr>
                </a:tc>
              </a:tr>
              <a:tr h="370840">
                <a:tc>
                  <a:txBody>
                    <a:bodyPr/>
                    <a:lstStyle/>
                    <a:p>
                      <a:pPr marL="0" algn="l" defTabSz="457200" rtl="0" eaLnBrk="1" latinLnBrk="0" hangingPunct="1"/>
                      <a:r>
                        <a:rPr lang="en-US" sz="1600" b="0" dirty="0" smtClean="0">
                          <a:solidFill>
                            <a:schemeClr val="tx1"/>
                          </a:solidFill>
                        </a:rPr>
                        <a:t>Final Product</a:t>
                      </a:r>
                      <a:endParaRPr lang="en-US" sz="1600" b="0" dirty="0">
                        <a:solidFill>
                          <a:schemeClr val="tx1"/>
                        </a:solidFill>
                      </a:endParaRPr>
                    </a:p>
                  </a:txBody>
                  <a:tcPr>
                    <a:solidFill>
                      <a:schemeClr val="accent1"/>
                    </a:solidFill>
                  </a:tcPr>
                </a:tc>
                <a:tc>
                  <a:txBody>
                    <a:bodyPr/>
                    <a:lstStyle/>
                    <a:p>
                      <a:pPr marL="0" algn="l" defTabSz="457200" rtl="0" eaLnBrk="1" latinLnBrk="0" hangingPunct="1"/>
                      <a:r>
                        <a:rPr lang="en-US" sz="1600" b="0" dirty="0" smtClean="0">
                          <a:solidFill>
                            <a:schemeClr val="tx1"/>
                          </a:solidFill>
                        </a:rPr>
                        <a:t>Plastic</a:t>
                      </a:r>
                      <a:endParaRPr lang="en-US" sz="1600" b="0" dirty="0">
                        <a:solidFill>
                          <a:schemeClr val="tx1"/>
                        </a:solidFill>
                      </a:endParaRPr>
                    </a:p>
                  </a:txBody>
                  <a:tcPr>
                    <a:solidFill>
                      <a:schemeClr val="accent1">
                        <a:lumMod val="20000"/>
                        <a:lumOff val="80000"/>
                      </a:schemeClr>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053451902"/>
              </p:ext>
            </p:extLst>
          </p:nvPr>
        </p:nvGraphicFramePr>
        <p:xfrm>
          <a:off x="420914" y="3531346"/>
          <a:ext cx="8302171" cy="1645920"/>
        </p:xfrm>
        <a:graphic>
          <a:graphicData uri="http://schemas.openxmlformats.org/drawingml/2006/table">
            <a:tbl>
              <a:tblPr firstRow="1" bandRow="1">
                <a:tableStyleId>{5C22544A-7EE6-4342-B048-85BDC9FD1C3A}</a:tableStyleId>
              </a:tblPr>
              <a:tblGrid>
                <a:gridCol w="3684261"/>
                <a:gridCol w="4617910"/>
              </a:tblGrid>
              <a:tr h="348308">
                <a:tc>
                  <a:txBody>
                    <a:bodyPr/>
                    <a:lstStyle/>
                    <a:p>
                      <a:pPr marL="0" algn="ctr" defTabSz="457200" rtl="1" eaLnBrk="1" latinLnBrk="0" hangingPunct="1"/>
                      <a:r>
                        <a:rPr lang="en-US" sz="1800" dirty="0" smtClean="0"/>
                        <a:t>Advantages</a:t>
                      </a:r>
                      <a:endParaRPr lang="en-US" sz="1800" dirty="0"/>
                    </a:p>
                  </a:txBody>
                  <a:tcPr/>
                </a:tc>
                <a:tc>
                  <a:txBody>
                    <a:bodyPr/>
                    <a:lstStyle/>
                    <a:p>
                      <a:pPr marL="0" algn="ctr" defTabSz="457200" rtl="1" eaLnBrk="1" latinLnBrk="0" hangingPunct="1"/>
                      <a:r>
                        <a:rPr lang="en-US" sz="1800" dirty="0" smtClean="0"/>
                        <a:t>Disadvantages</a:t>
                      </a:r>
                      <a:endParaRPr lang="en-US" sz="1800" dirty="0"/>
                    </a:p>
                  </a:txBody>
                  <a:tcPr/>
                </a:tc>
              </a:tr>
              <a:tr h="370840">
                <a:tc>
                  <a:txBody>
                    <a:bodyPr/>
                    <a:lstStyle/>
                    <a:p>
                      <a:pPr marL="0" algn="l" defTabSz="457200" rtl="0" eaLnBrk="1" latinLnBrk="0" hangingPunct="1"/>
                      <a:r>
                        <a:rPr lang="en-US" sz="1800" dirty="0" smtClean="0"/>
                        <a:t>Getting to an</a:t>
                      </a:r>
                      <a:r>
                        <a:rPr lang="en-US" sz="1800" baseline="0" dirty="0" smtClean="0"/>
                        <a:t> accurate manufacturing scale (Micro and even Nano scale).</a:t>
                      </a:r>
                      <a:endParaRPr lang="en-US" sz="1800" dirty="0"/>
                    </a:p>
                  </a:txBody>
                  <a:tcPr/>
                </a:tc>
                <a:tc>
                  <a:txBody>
                    <a:bodyPr/>
                    <a:lstStyle/>
                    <a:p>
                      <a:pPr marL="0" algn="l" defTabSz="457200" rtl="0" eaLnBrk="1" latinLnBrk="0" hangingPunct="1"/>
                      <a:r>
                        <a:rPr lang="en-US" sz="1800" dirty="0" smtClean="0"/>
                        <a:t>High cost of production</a:t>
                      </a:r>
                      <a:r>
                        <a:rPr lang="en-US" sz="1800" baseline="0" dirty="0" smtClean="0"/>
                        <a:t> </a:t>
                      </a:r>
                      <a:endParaRPr lang="en-US" sz="1800" dirty="0" smtClean="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This</a:t>
                      </a:r>
                      <a:r>
                        <a:rPr lang="en-US" sz="1800" baseline="0" dirty="0" smtClean="0"/>
                        <a:t>  technology has a bright future in the medical industry.</a:t>
                      </a:r>
                      <a:endParaRPr lang="en-US" sz="1800" dirty="0" smtClean="0"/>
                    </a:p>
                  </a:txBody>
                  <a:tcPr/>
                </a:tc>
                <a:tc>
                  <a:txBody>
                    <a:bodyPr/>
                    <a:lstStyle/>
                    <a:p>
                      <a:pPr marL="0" algn="l" defTabSz="457200" rtl="0" eaLnBrk="1" latinLnBrk="0" hangingPunct="1"/>
                      <a:r>
                        <a:rPr lang="en-US" sz="1800" dirty="0" smtClean="0"/>
                        <a:t>Has</a:t>
                      </a:r>
                      <a:r>
                        <a:rPr lang="en-US" sz="1800" baseline="0" dirty="0" smtClean="0"/>
                        <a:t> a limitation in regard to the produced material.</a:t>
                      </a:r>
                      <a:endParaRPr lang="en-US" sz="1800" dirty="0"/>
                    </a:p>
                  </a:txBody>
                  <a:tcPr/>
                </a:tc>
              </a:tr>
            </a:tbl>
          </a:graphicData>
        </a:graphic>
      </p:graphicFrame>
      <p:pic>
        <p:nvPicPr>
          <p:cNvPr id="10" name="Picture 9"/>
          <p:cNvPicPr>
            <a:picLocks noChangeAspect="1"/>
          </p:cNvPicPr>
          <p:nvPr/>
        </p:nvPicPr>
        <p:blipFill>
          <a:blip r:embed="rId3"/>
          <a:stretch>
            <a:fillRect/>
          </a:stretch>
        </p:blipFill>
        <p:spPr>
          <a:xfrm>
            <a:off x="2046567" y="5248143"/>
            <a:ext cx="1608081" cy="987463"/>
          </a:xfrm>
          <a:prstGeom prst="rect">
            <a:avLst/>
          </a:prstGeom>
        </p:spPr>
      </p:pic>
      <p:pic>
        <p:nvPicPr>
          <p:cNvPr id="11" name="Picture 10" descr="nanoscribe-3D-printed-spermbot-drives-to-the-egg.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768" y="5242311"/>
            <a:ext cx="1644629" cy="1136330"/>
          </a:xfrm>
          <a:prstGeom prst="roundRect">
            <a:avLst>
              <a:gd name="adj" fmla="val 8594"/>
            </a:avLst>
          </a:prstGeom>
          <a:solidFill>
            <a:srgbClr val="FFFFFF">
              <a:shade val="85000"/>
            </a:srgbClr>
          </a:solidFill>
          <a:ln>
            <a:noFill/>
          </a:ln>
          <a:effectLst/>
        </p:spPr>
      </p:pic>
      <p:sp>
        <p:nvSpPr>
          <p:cNvPr id="12" name="Title 11"/>
          <p:cNvSpPr>
            <a:spLocks noGrp="1"/>
          </p:cNvSpPr>
          <p:nvPr>
            <p:ph type="title"/>
          </p:nvPr>
        </p:nvSpPr>
        <p:spPr>
          <a:xfrm>
            <a:off x="628650" y="196202"/>
            <a:ext cx="7886700" cy="618385"/>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prstClr val="black"/>
                </a:solidFill>
              </a:rPr>
              <a:t>Two-Photon </a:t>
            </a:r>
            <a:r>
              <a:rPr lang="en-US" sz="3200" dirty="0" smtClean="0">
                <a:solidFill>
                  <a:prstClr val="black"/>
                </a:solidFill>
              </a:rPr>
              <a:t>Polymerization (2PP)</a:t>
            </a:r>
            <a:endParaRPr lang="en-US" sz="1200" dirty="0"/>
          </a:p>
        </p:txBody>
      </p:sp>
    </p:spTree>
    <p:extLst>
      <p:ext uri="{BB962C8B-B14F-4D97-AF65-F5344CB8AC3E}">
        <p14:creationId xmlns:p14="http://schemas.microsoft.com/office/powerpoint/2010/main" val="183639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16" name="Group 15"/>
          <p:cNvGrpSpPr/>
          <p:nvPr/>
        </p:nvGrpSpPr>
        <p:grpSpPr>
          <a:xfrm>
            <a:off x="131447" y="1339155"/>
            <a:ext cx="8904578" cy="3361975"/>
            <a:chOff x="85251" y="1379726"/>
            <a:chExt cx="8904578" cy="3361975"/>
          </a:xfrm>
        </p:grpSpPr>
        <p:sp>
          <p:nvSpPr>
            <p:cNvPr id="17" name="Freeform 16"/>
            <p:cNvSpPr/>
            <p:nvPr/>
          </p:nvSpPr>
          <p:spPr>
            <a:xfrm>
              <a:off x="924762" y="1379726"/>
              <a:ext cx="7292533" cy="1000450"/>
            </a:xfrm>
            <a:custGeom>
              <a:avLst/>
              <a:gdLst>
                <a:gd name="connsiteX0" fmla="*/ 0 w 5478987"/>
                <a:gd name="connsiteY0" fmla="*/ 46672 h 466717"/>
                <a:gd name="connsiteX1" fmla="*/ 46672 w 5478987"/>
                <a:gd name="connsiteY1" fmla="*/ 0 h 466717"/>
                <a:gd name="connsiteX2" fmla="*/ 5432315 w 5478987"/>
                <a:gd name="connsiteY2" fmla="*/ 0 h 466717"/>
                <a:gd name="connsiteX3" fmla="*/ 5478987 w 5478987"/>
                <a:gd name="connsiteY3" fmla="*/ 46672 h 466717"/>
                <a:gd name="connsiteX4" fmla="*/ 5478987 w 5478987"/>
                <a:gd name="connsiteY4" fmla="*/ 420045 h 466717"/>
                <a:gd name="connsiteX5" fmla="*/ 5432315 w 5478987"/>
                <a:gd name="connsiteY5" fmla="*/ 466717 h 466717"/>
                <a:gd name="connsiteX6" fmla="*/ 46672 w 5478987"/>
                <a:gd name="connsiteY6" fmla="*/ 466717 h 466717"/>
                <a:gd name="connsiteX7" fmla="*/ 0 w 5478987"/>
                <a:gd name="connsiteY7" fmla="*/ 420045 h 466717"/>
                <a:gd name="connsiteX8" fmla="*/ 0 w 5478987"/>
                <a:gd name="connsiteY8" fmla="*/ 46672 h 46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8987" h="466717">
                  <a:moveTo>
                    <a:pt x="0" y="46672"/>
                  </a:moveTo>
                  <a:cubicBezTo>
                    <a:pt x="0" y="20896"/>
                    <a:pt x="20896" y="0"/>
                    <a:pt x="46672" y="0"/>
                  </a:cubicBezTo>
                  <a:lnTo>
                    <a:pt x="5432315" y="0"/>
                  </a:lnTo>
                  <a:cubicBezTo>
                    <a:pt x="5458091" y="0"/>
                    <a:pt x="5478987" y="20896"/>
                    <a:pt x="5478987" y="46672"/>
                  </a:cubicBezTo>
                  <a:lnTo>
                    <a:pt x="5478987" y="420045"/>
                  </a:lnTo>
                  <a:cubicBezTo>
                    <a:pt x="5478987" y="445821"/>
                    <a:pt x="5458091" y="466717"/>
                    <a:pt x="5432315" y="466717"/>
                  </a:cubicBezTo>
                  <a:lnTo>
                    <a:pt x="46672" y="466717"/>
                  </a:lnTo>
                  <a:cubicBezTo>
                    <a:pt x="20896" y="466717"/>
                    <a:pt x="0" y="445821"/>
                    <a:pt x="0" y="420045"/>
                  </a:cubicBezTo>
                  <a:lnTo>
                    <a:pt x="0" y="46672"/>
                  </a:lnTo>
                  <a:close/>
                </a:path>
              </a:pathLst>
            </a:custGeom>
            <a:solidFill>
              <a:schemeClr val="bg1">
                <a:lumMod val="8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0830" tIns="150830" rIns="150830" bIns="150830" numCol="1" spcCol="1270" anchor="ctr" anchorCtr="0">
              <a:noAutofit/>
            </a:bodyPr>
            <a:lstStyle/>
            <a:p>
              <a:pPr lvl="0" algn="ctr" defTabSz="1600200" rtl="1">
                <a:lnSpc>
                  <a:spcPct val="90000"/>
                </a:lnSpc>
                <a:spcBef>
                  <a:spcPct val="0"/>
                </a:spcBef>
                <a:spcAft>
                  <a:spcPct val="35000"/>
                </a:spcAft>
              </a:pPr>
              <a:r>
                <a:rPr lang="en-US" sz="3600" dirty="0">
                  <a:solidFill>
                    <a:schemeClr val="tx1"/>
                  </a:solidFill>
                  <a:latin typeface="Helvetica"/>
                </a:rPr>
                <a:t>3D Printing Techniques </a:t>
              </a:r>
              <a:endParaRPr lang="en-US" sz="3600" kern="1200" dirty="0">
                <a:solidFill>
                  <a:schemeClr val="tx1"/>
                </a:solidFill>
              </a:endParaRPr>
            </a:p>
          </p:txBody>
        </p:sp>
        <p:sp>
          <p:nvSpPr>
            <p:cNvPr id="19" name="Freeform 18"/>
            <p:cNvSpPr/>
            <p:nvPr/>
          </p:nvSpPr>
          <p:spPr>
            <a:xfrm>
              <a:off x="85251" y="3013702"/>
              <a:ext cx="1817354" cy="621201"/>
            </a:xfrm>
            <a:custGeom>
              <a:avLst/>
              <a:gdLst>
                <a:gd name="connsiteX0" fmla="*/ 0 w 1817354"/>
                <a:gd name="connsiteY0" fmla="*/ 46672 h 466717"/>
                <a:gd name="connsiteX1" fmla="*/ 46672 w 1817354"/>
                <a:gd name="connsiteY1" fmla="*/ 0 h 466717"/>
                <a:gd name="connsiteX2" fmla="*/ 1770682 w 1817354"/>
                <a:gd name="connsiteY2" fmla="*/ 0 h 466717"/>
                <a:gd name="connsiteX3" fmla="*/ 1817354 w 1817354"/>
                <a:gd name="connsiteY3" fmla="*/ 46672 h 466717"/>
                <a:gd name="connsiteX4" fmla="*/ 1817354 w 1817354"/>
                <a:gd name="connsiteY4" fmla="*/ 420045 h 466717"/>
                <a:gd name="connsiteX5" fmla="*/ 1770682 w 1817354"/>
                <a:gd name="connsiteY5" fmla="*/ 466717 h 466717"/>
                <a:gd name="connsiteX6" fmla="*/ 46672 w 1817354"/>
                <a:gd name="connsiteY6" fmla="*/ 466717 h 466717"/>
                <a:gd name="connsiteX7" fmla="*/ 0 w 1817354"/>
                <a:gd name="connsiteY7" fmla="*/ 420045 h 466717"/>
                <a:gd name="connsiteX8" fmla="*/ 0 w 1817354"/>
                <a:gd name="connsiteY8" fmla="*/ 46672 h 46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7354" h="466717">
                  <a:moveTo>
                    <a:pt x="0" y="46672"/>
                  </a:moveTo>
                  <a:cubicBezTo>
                    <a:pt x="0" y="20896"/>
                    <a:pt x="20896" y="0"/>
                    <a:pt x="46672" y="0"/>
                  </a:cubicBezTo>
                  <a:lnTo>
                    <a:pt x="1770682" y="0"/>
                  </a:lnTo>
                  <a:cubicBezTo>
                    <a:pt x="1796458" y="0"/>
                    <a:pt x="1817354" y="20896"/>
                    <a:pt x="1817354" y="46672"/>
                  </a:cubicBezTo>
                  <a:lnTo>
                    <a:pt x="1817354" y="420045"/>
                  </a:lnTo>
                  <a:cubicBezTo>
                    <a:pt x="1817354" y="445821"/>
                    <a:pt x="1796458" y="466717"/>
                    <a:pt x="1770682" y="466717"/>
                  </a:cubicBezTo>
                  <a:lnTo>
                    <a:pt x="46672" y="466717"/>
                  </a:lnTo>
                  <a:cubicBezTo>
                    <a:pt x="20896" y="466717"/>
                    <a:pt x="0" y="445821"/>
                    <a:pt x="0" y="420045"/>
                  </a:cubicBezTo>
                  <a:lnTo>
                    <a:pt x="0" y="46672"/>
                  </a:lnTo>
                  <a:close/>
                </a:path>
              </a:pathLst>
            </a:custGeom>
            <a:solidFill>
              <a:schemeClr val="bg1">
                <a:lumMod val="8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9870" tIns="89870" rIns="89870" bIns="89870" numCol="1" spcCol="1270" anchor="ctr" anchorCtr="0">
              <a:noAutofit/>
            </a:bodyPr>
            <a:lstStyle/>
            <a:p>
              <a:pPr lvl="0" algn="ctr" defTabSz="889000" rtl="1">
                <a:lnSpc>
                  <a:spcPct val="90000"/>
                </a:lnSpc>
                <a:spcBef>
                  <a:spcPct val="0"/>
                </a:spcBef>
                <a:spcAft>
                  <a:spcPct val="35000"/>
                </a:spcAft>
              </a:pPr>
              <a:r>
                <a:rPr lang="en-US" sz="1600" b="1" dirty="0">
                  <a:solidFill>
                    <a:schemeClr val="tx1"/>
                  </a:solidFill>
                </a:rPr>
                <a:t>Beam Deposition Processes </a:t>
              </a:r>
            </a:p>
          </p:txBody>
        </p:sp>
        <p:sp>
          <p:nvSpPr>
            <p:cNvPr id="21" name="Freeform 20"/>
            <p:cNvSpPr/>
            <p:nvPr/>
          </p:nvSpPr>
          <p:spPr>
            <a:xfrm>
              <a:off x="762026" y="4058380"/>
              <a:ext cx="2480092" cy="683321"/>
            </a:xfrm>
            <a:custGeom>
              <a:avLst/>
              <a:gdLst>
                <a:gd name="connsiteX0" fmla="*/ 0 w 1539942"/>
                <a:gd name="connsiteY0" fmla="*/ 46672 h 466717"/>
                <a:gd name="connsiteX1" fmla="*/ 46672 w 1539942"/>
                <a:gd name="connsiteY1" fmla="*/ 0 h 466717"/>
                <a:gd name="connsiteX2" fmla="*/ 1493270 w 1539942"/>
                <a:gd name="connsiteY2" fmla="*/ 0 h 466717"/>
                <a:gd name="connsiteX3" fmla="*/ 1539942 w 1539942"/>
                <a:gd name="connsiteY3" fmla="*/ 46672 h 466717"/>
                <a:gd name="connsiteX4" fmla="*/ 1539942 w 1539942"/>
                <a:gd name="connsiteY4" fmla="*/ 420045 h 466717"/>
                <a:gd name="connsiteX5" fmla="*/ 1493270 w 1539942"/>
                <a:gd name="connsiteY5" fmla="*/ 466717 h 466717"/>
                <a:gd name="connsiteX6" fmla="*/ 46672 w 1539942"/>
                <a:gd name="connsiteY6" fmla="*/ 466717 h 466717"/>
                <a:gd name="connsiteX7" fmla="*/ 0 w 1539942"/>
                <a:gd name="connsiteY7" fmla="*/ 420045 h 466717"/>
                <a:gd name="connsiteX8" fmla="*/ 0 w 1539942"/>
                <a:gd name="connsiteY8" fmla="*/ 46672 h 46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9942" h="466717">
                  <a:moveTo>
                    <a:pt x="0" y="46672"/>
                  </a:moveTo>
                  <a:cubicBezTo>
                    <a:pt x="0" y="20896"/>
                    <a:pt x="20896" y="0"/>
                    <a:pt x="46672" y="0"/>
                  </a:cubicBezTo>
                  <a:lnTo>
                    <a:pt x="1493270" y="0"/>
                  </a:lnTo>
                  <a:cubicBezTo>
                    <a:pt x="1519046" y="0"/>
                    <a:pt x="1539942" y="20896"/>
                    <a:pt x="1539942" y="46672"/>
                  </a:cubicBezTo>
                  <a:lnTo>
                    <a:pt x="1539942" y="420045"/>
                  </a:lnTo>
                  <a:cubicBezTo>
                    <a:pt x="1539942" y="445821"/>
                    <a:pt x="1519046" y="466717"/>
                    <a:pt x="1493270" y="466717"/>
                  </a:cubicBezTo>
                  <a:lnTo>
                    <a:pt x="46672" y="466717"/>
                  </a:lnTo>
                  <a:cubicBezTo>
                    <a:pt x="20896" y="466717"/>
                    <a:pt x="0" y="445821"/>
                    <a:pt x="0" y="420045"/>
                  </a:cubicBezTo>
                  <a:lnTo>
                    <a:pt x="0" y="46672"/>
                  </a:lnTo>
                  <a:close/>
                </a:path>
              </a:pathLst>
            </a:custGeom>
            <a:solidFill>
              <a:schemeClr val="bg1">
                <a:lumMod val="8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9870" tIns="89870" rIns="89870" bIns="89870" numCol="1" spcCol="1270" anchor="ctr" anchorCtr="0">
              <a:noAutofit/>
            </a:bodyPr>
            <a:lstStyle/>
            <a:p>
              <a:pPr lvl="0" algn="ctr" defTabSz="889000" rtl="1">
                <a:lnSpc>
                  <a:spcPct val="90000"/>
                </a:lnSpc>
                <a:spcBef>
                  <a:spcPct val="0"/>
                </a:spcBef>
                <a:spcAft>
                  <a:spcPct val="35000"/>
                </a:spcAft>
              </a:pPr>
              <a:r>
                <a:rPr lang="en-US" sz="1600" b="1" dirty="0">
                  <a:solidFill>
                    <a:schemeClr val="tx1"/>
                  </a:solidFill>
                </a:rPr>
                <a:t>Sheet Lamination Processes </a:t>
              </a:r>
            </a:p>
          </p:txBody>
        </p:sp>
        <p:sp>
          <p:nvSpPr>
            <p:cNvPr id="23" name="Freeform 22"/>
            <p:cNvSpPr/>
            <p:nvPr/>
          </p:nvSpPr>
          <p:spPr>
            <a:xfrm>
              <a:off x="2368848" y="3068663"/>
              <a:ext cx="2222903" cy="621201"/>
            </a:xfrm>
            <a:custGeom>
              <a:avLst/>
              <a:gdLst>
                <a:gd name="connsiteX0" fmla="*/ 0 w 1380248"/>
                <a:gd name="connsiteY0" fmla="*/ 46672 h 466717"/>
                <a:gd name="connsiteX1" fmla="*/ 46672 w 1380248"/>
                <a:gd name="connsiteY1" fmla="*/ 0 h 466717"/>
                <a:gd name="connsiteX2" fmla="*/ 1333576 w 1380248"/>
                <a:gd name="connsiteY2" fmla="*/ 0 h 466717"/>
                <a:gd name="connsiteX3" fmla="*/ 1380248 w 1380248"/>
                <a:gd name="connsiteY3" fmla="*/ 46672 h 466717"/>
                <a:gd name="connsiteX4" fmla="*/ 1380248 w 1380248"/>
                <a:gd name="connsiteY4" fmla="*/ 420045 h 466717"/>
                <a:gd name="connsiteX5" fmla="*/ 1333576 w 1380248"/>
                <a:gd name="connsiteY5" fmla="*/ 466717 h 466717"/>
                <a:gd name="connsiteX6" fmla="*/ 46672 w 1380248"/>
                <a:gd name="connsiteY6" fmla="*/ 466717 h 466717"/>
                <a:gd name="connsiteX7" fmla="*/ 0 w 1380248"/>
                <a:gd name="connsiteY7" fmla="*/ 420045 h 466717"/>
                <a:gd name="connsiteX8" fmla="*/ 0 w 1380248"/>
                <a:gd name="connsiteY8" fmla="*/ 46672 h 46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248" h="466717">
                  <a:moveTo>
                    <a:pt x="0" y="46672"/>
                  </a:moveTo>
                  <a:cubicBezTo>
                    <a:pt x="0" y="20896"/>
                    <a:pt x="20896" y="0"/>
                    <a:pt x="46672" y="0"/>
                  </a:cubicBezTo>
                  <a:lnTo>
                    <a:pt x="1333576" y="0"/>
                  </a:lnTo>
                  <a:cubicBezTo>
                    <a:pt x="1359352" y="0"/>
                    <a:pt x="1380248" y="20896"/>
                    <a:pt x="1380248" y="46672"/>
                  </a:cubicBezTo>
                  <a:lnTo>
                    <a:pt x="1380248" y="420045"/>
                  </a:lnTo>
                  <a:cubicBezTo>
                    <a:pt x="1380248" y="445821"/>
                    <a:pt x="1359352" y="466717"/>
                    <a:pt x="1333576" y="466717"/>
                  </a:cubicBezTo>
                  <a:lnTo>
                    <a:pt x="46672" y="466717"/>
                  </a:lnTo>
                  <a:cubicBezTo>
                    <a:pt x="20896" y="466717"/>
                    <a:pt x="0" y="445821"/>
                    <a:pt x="0" y="420045"/>
                  </a:cubicBezTo>
                  <a:lnTo>
                    <a:pt x="0" y="46672"/>
                  </a:lnTo>
                  <a:close/>
                </a:path>
              </a:pathLst>
            </a:custGeom>
            <a:solidFill>
              <a:schemeClr val="bg1">
                <a:lumMod val="8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9870" tIns="89870" rIns="89870" bIns="89870" numCol="1" spcCol="1270" anchor="ctr" anchorCtr="0">
              <a:noAutofit/>
            </a:bodyPr>
            <a:lstStyle/>
            <a:p>
              <a:pPr lvl="0" algn="ctr" defTabSz="889000" rtl="1">
                <a:lnSpc>
                  <a:spcPct val="90000"/>
                </a:lnSpc>
                <a:spcBef>
                  <a:spcPct val="0"/>
                </a:spcBef>
                <a:spcAft>
                  <a:spcPct val="35000"/>
                </a:spcAft>
              </a:pPr>
              <a:r>
                <a:rPr lang="en-US" b="1" dirty="0">
                  <a:solidFill>
                    <a:schemeClr val="tx1"/>
                  </a:solidFill>
                </a:rPr>
                <a:t>Printing Processes </a:t>
              </a:r>
            </a:p>
          </p:txBody>
        </p:sp>
        <p:sp>
          <p:nvSpPr>
            <p:cNvPr id="25" name="Freeform 24"/>
            <p:cNvSpPr/>
            <p:nvPr/>
          </p:nvSpPr>
          <p:spPr>
            <a:xfrm>
              <a:off x="5991833" y="4105982"/>
              <a:ext cx="2197137" cy="621201"/>
            </a:xfrm>
            <a:custGeom>
              <a:avLst/>
              <a:gdLst>
                <a:gd name="connsiteX0" fmla="*/ 0 w 931800"/>
                <a:gd name="connsiteY0" fmla="*/ 46672 h 466717"/>
                <a:gd name="connsiteX1" fmla="*/ 46672 w 931800"/>
                <a:gd name="connsiteY1" fmla="*/ 0 h 466717"/>
                <a:gd name="connsiteX2" fmla="*/ 885128 w 931800"/>
                <a:gd name="connsiteY2" fmla="*/ 0 h 466717"/>
                <a:gd name="connsiteX3" fmla="*/ 931800 w 931800"/>
                <a:gd name="connsiteY3" fmla="*/ 46672 h 466717"/>
                <a:gd name="connsiteX4" fmla="*/ 931800 w 931800"/>
                <a:gd name="connsiteY4" fmla="*/ 420045 h 466717"/>
                <a:gd name="connsiteX5" fmla="*/ 885128 w 931800"/>
                <a:gd name="connsiteY5" fmla="*/ 466717 h 466717"/>
                <a:gd name="connsiteX6" fmla="*/ 46672 w 931800"/>
                <a:gd name="connsiteY6" fmla="*/ 466717 h 466717"/>
                <a:gd name="connsiteX7" fmla="*/ 0 w 931800"/>
                <a:gd name="connsiteY7" fmla="*/ 420045 h 466717"/>
                <a:gd name="connsiteX8" fmla="*/ 0 w 931800"/>
                <a:gd name="connsiteY8" fmla="*/ 46672 h 46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800" h="466717">
                  <a:moveTo>
                    <a:pt x="0" y="46672"/>
                  </a:moveTo>
                  <a:cubicBezTo>
                    <a:pt x="0" y="20896"/>
                    <a:pt x="20896" y="0"/>
                    <a:pt x="46672" y="0"/>
                  </a:cubicBezTo>
                  <a:lnTo>
                    <a:pt x="885128" y="0"/>
                  </a:lnTo>
                  <a:cubicBezTo>
                    <a:pt x="910904" y="0"/>
                    <a:pt x="931800" y="20896"/>
                    <a:pt x="931800" y="46672"/>
                  </a:cubicBezTo>
                  <a:lnTo>
                    <a:pt x="931800" y="420045"/>
                  </a:lnTo>
                  <a:cubicBezTo>
                    <a:pt x="931800" y="445821"/>
                    <a:pt x="910904" y="466717"/>
                    <a:pt x="885128" y="466717"/>
                  </a:cubicBezTo>
                  <a:lnTo>
                    <a:pt x="46672" y="466717"/>
                  </a:lnTo>
                  <a:cubicBezTo>
                    <a:pt x="20896" y="466717"/>
                    <a:pt x="0" y="445821"/>
                    <a:pt x="0" y="420045"/>
                  </a:cubicBezTo>
                  <a:lnTo>
                    <a:pt x="0" y="46672"/>
                  </a:lnTo>
                  <a:close/>
                </a:path>
              </a:pathLst>
            </a:custGeom>
            <a:solidFill>
              <a:schemeClr val="bg1">
                <a:lumMod val="8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9870" tIns="89870" rIns="89870" bIns="89870" numCol="1" spcCol="1270" anchor="ctr" anchorCtr="0">
              <a:noAutofit/>
            </a:bodyPr>
            <a:lstStyle/>
            <a:p>
              <a:pPr lvl="0" algn="ctr" defTabSz="889000" rtl="1">
                <a:lnSpc>
                  <a:spcPct val="90000"/>
                </a:lnSpc>
                <a:spcBef>
                  <a:spcPct val="0"/>
                </a:spcBef>
                <a:spcAft>
                  <a:spcPct val="35000"/>
                </a:spcAft>
              </a:pPr>
              <a:r>
                <a:rPr lang="en-US" sz="1600" b="1" dirty="0">
                  <a:solidFill>
                    <a:schemeClr val="tx1"/>
                  </a:solidFill>
                </a:rPr>
                <a:t>Powder Bed Fusion Processes </a:t>
              </a:r>
            </a:p>
          </p:txBody>
        </p:sp>
        <p:sp>
          <p:nvSpPr>
            <p:cNvPr id="27" name="Freeform 26"/>
            <p:cNvSpPr/>
            <p:nvPr/>
          </p:nvSpPr>
          <p:spPr>
            <a:xfrm>
              <a:off x="6869115" y="3081835"/>
              <a:ext cx="2120714" cy="621201"/>
            </a:xfrm>
            <a:custGeom>
              <a:avLst/>
              <a:gdLst>
                <a:gd name="connsiteX0" fmla="*/ 0 w 1197087"/>
                <a:gd name="connsiteY0" fmla="*/ 46672 h 466717"/>
                <a:gd name="connsiteX1" fmla="*/ 46672 w 1197087"/>
                <a:gd name="connsiteY1" fmla="*/ 0 h 466717"/>
                <a:gd name="connsiteX2" fmla="*/ 1150415 w 1197087"/>
                <a:gd name="connsiteY2" fmla="*/ 0 h 466717"/>
                <a:gd name="connsiteX3" fmla="*/ 1197087 w 1197087"/>
                <a:gd name="connsiteY3" fmla="*/ 46672 h 466717"/>
                <a:gd name="connsiteX4" fmla="*/ 1197087 w 1197087"/>
                <a:gd name="connsiteY4" fmla="*/ 420045 h 466717"/>
                <a:gd name="connsiteX5" fmla="*/ 1150415 w 1197087"/>
                <a:gd name="connsiteY5" fmla="*/ 466717 h 466717"/>
                <a:gd name="connsiteX6" fmla="*/ 46672 w 1197087"/>
                <a:gd name="connsiteY6" fmla="*/ 466717 h 466717"/>
                <a:gd name="connsiteX7" fmla="*/ 0 w 1197087"/>
                <a:gd name="connsiteY7" fmla="*/ 420045 h 466717"/>
                <a:gd name="connsiteX8" fmla="*/ 0 w 1197087"/>
                <a:gd name="connsiteY8" fmla="*/ 46672 h 46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087" h="466717">
                  <a:moveTo>
                    <a:pt x="0" y="46672"/>
                  </a:moveTo>
                  <a:cubicBezTo>
                    <a:pt x="0" y="20896"/>
                    <a:pt x="20896" y="0"/>
                    <a:pt x="46672" y="0"/>
                  </a:cubicBezTo>
                  <a:lnTo>
                    <a:pt x="1150415" y="0"/>
                  </a:lnTo>
                  <a:cubicBezTo>
                    <a:pt x="1176191" y="0"/>
                    <a:pt x="1197087" y="20896"/>
                    <a:pt x="1197087" y="46672"/>
                  </a:cubicBezTo>
                  <a:lnTo>
                    <a:pt x="1197087" y="420045"/>
                  </a:lnTo>
                  <a:cubicBezTo>
                    <a:pt x="1197087" y="445821"/>
                    <a:pt x="1176191" y="466717"/>
                    <a:pt x="1150415" y="466717"/>
                  </a:cubicBezTo>
                  <a:lnTo>
                    <a:pt x="46672" y="466717"/>
                  </a:lnTo>
                  <a:cubicBezTo>
                    <a:pt x="20896" y="466717"/>
                    <a:pt x="0" y="445821"/>
                    <a:pt x="0" y="420045"/>
                  </a:cubicBezTo>
                  <a:lnTo>
                    <a:pt x="0" y="46672"/>
                  </a:lnTo>
                  <a:close/>
                </a:path>
              </a:pathLst>
            </a:custGeom>
            <a:solidFill>
              <a:schemeClr val="bg1">
                <a:lumMod val="8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9870" tIns="89870" rIns="89870" bIns="89870" numCol="1" spcCol="1270" anchor="ctr" anchorCtr="0">
              <a:noAutofit/>
            </a:bodyPr>
            <a:lstStyle/>
            <a:p>
              <a:pPr lvl="0" algn="ctr" defTabSz="889000" rtl="1">
                <a:lnSpc>
                  <a:spcPct val="90000"/>
                </a:lnSpc>
                <a:spcBef>
                  <a:spcPct val="0"/>
                </a:spcBef>
                <a:spcAft>
                  <a:spcPct val="35000"/>
                </a:spcAft>
              </a:pPr>
              <a:r>
                <a:rPr lang="en-US" sz="1600" b="1" dirty="0" err="1">
                  <a:solidFill>
                    <a:schemeClr val="tx1"/>
                  </a:solidFill>
                </a:rPr>
                <a:t>Photopolymerization</a:t>
              </a:r>
              <a:r>
                <a:rPr lang="en-US" sz="1600" b="1" dirty="0">
                  <a:solidFill>
                    <a:schemeClr val="tx1"/>
                  </a:solidFill>
                </a:rPr>
                <a:t> Processes </a:t>
              </a:r>
            </a:p>
          </p:txBody>
        </p:sp>
        <p:sp>
          <p:nvSpPr>
            <p:cNvPr id="29" name="Freeform 28"/>
            <p:cNvSpPr/>
            <p:nvPr/>
          </p:nvSpPr>
          <p:spPr>
            <a:xfrm>
              <a:off x="4944708" y="3089434"/>
              <a:ext cx="1650741" cy="564728"/>
            </a:xfrm>
            <a:custGeom>
              <a:avLst/>
              <a:gdLst>
                <a:gd name="connsiteX0" fmla="*/ 0 w 700075"/>
                <a:gd name="connsiteY0" fmla="*/ 46672 h 466717"/>
                <a:gd name="connsiteX1" fmla="*/ 46672 w 700075"/>
                <a:gd name="connsiteY1" fmla="*/ 0 h 466717"/>
                <a:gd name="connsiteX2" fmla="*/ 653403 w 700075"/>
                <a:gd name="connsiteY2" fmla="*/ 0 h 466717"/>
                <a:gd name="connsiteX3" fmla="*/ 700075 w 700075"/>
                <a:gd name="connsiteY3" fmla="*/ 46672 h 466717"/>
                <a:gd name="connsiteX4" fmla="*/ 700075 w 700075"/>
                <a:gd name="connsiteY4" fmla="*/ 420045 h 466717"/>
                <a:gd name="connsiteX5" fmla="*/ 653403 w 700075"/>
                <a:gd name="connsiteY5" fmla="*/ 466717 h 466717"/>
                <a:gd name="connsiteX6" fmla="*/ 46672 w 700075"/>
                <a:gd name="connsiteY6" fmla="*/ 466717 h 466717"/>
                <a:gd name="connsiteX7" fmla="*/ 0 w 700075"/>
                <a:gd name="connsiteY7" fmla="*/ 420045 h 466717"/>
                <a:gd name="connsiteX8" fmla="*/ 0 w 700075"/>
                <a:gd name="connsiteY8" fmla="*/ 46672 h 46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075" h="466717">
                  <a:moveTo>
                    <a:pt x="0" y="46672"/>
                  </a:moveTo>
                  <a:cubicBezTo>
                    <a:pt x="0" y="20896"/>
                    <a:pt x="20896" y="0"/>
                    <a:pt x="46672" y="0"/>
                  </a:cubicBezTo>
                  <a:lnTo>
                    <a:pt x="653403" y="0"/>
                  </a:lnTo>
                  <a:cubicBezTo>
                    <a:pt x="679179" y="0"/>
                    <a:pt x="700075" y="20896"/>
                    <a:pt x="700075" y="46672"/>
                  </a:cubicBezTo>
                  <a:lnTo>
                    <a:pt x="700075" y="420045"/>
                  </a:lnTo>
                  <a:cubicBezTo>
                    <a:pt x="700075" y="445821"/>
                    <a:pt x="679179" y="466717"/>
                    <a:pt x="653403" y="466717"/>
                  </a:cubicBezTo>
                  <a:lnTo>
                    <a:pt x="46672" y="466717"/>
                  </a:lnTo>
                  <a:cubicBezTo>
                    <a:pt x="20896" y="466717"/>
                    <a:pt x="0" y="445821"/>
                    <a:pt x="0" y="420045"/>
                  </a:cubicBezTo>
                  <a:lnTo>
                    <a:pt x="0" y="46672"/>
                  </a:lnTo>
                  <a:close/>
                </a:path>
              </a:pathLst>
            </a:custGeom>
            <a:solidFill>
              <a:schemeClr val="bg1">
                <a:lumMod val="8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9870" tIns="89870" rIns="89870" bIns="89870" numCol="1" spcCol="1270" anchor="ctr" anchorCtr="0">
              <a:noAutofit/>
            </a:bodyPr>
            <a:lstStyle/>
            <a:p>
              <a:pPr lvl="0" algn="ctr" defTabSz="889000" rtl="1">
                <a:lnSpc>
                  <a:spcPct val="90000"/>
                </a:lnSpc>
                <a:spcBef>
                  <a:spcPct val="0"/>
                </a:spcBef>
                <a:spcAft>
                  <a:spcPct val="35000"/>
                </a:spcAft>
              </a:pPr>
              <a:r>
                <a:rPr lang="en-US" sz="1600" b="1" dirty="0">
                  <a:solidFill>
                    <a:schemeClr val="tx1"/>
                  </a:solidFill>
                </a:rPr>
                <a:t>Extrusion-Based Systems </a:t>
              </a:r>
            </a:p>
          </p:txBody>
        </p:sp>
      </p:grpSp>
      <p:cxnSp>
        <p:nvCxnSpPr>
          <p:cNvPr id="34" name="Straight Connector 33"/>
          <p:cNvCxnSpPr/>
          <p:nvPr/>
        </p:nvCxnSpPr>
        <p:spPr>
          <a:xfrm>
            <a:off x="4453467" y="2339605"/>
            <a:ext cx="0" cy="6815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608667" y="2680395"/>
            <a:ext cx="2844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608666" y="2650955"/>
            <a:ext cx="0" cy="298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flipV="1">
            <a:off x="2198525" y="2654797"/>
            <a:ext cx="27004" cy="1394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4276438" y="2662478"/>
            <a:ext cx="3869670" cy="17919"/>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5870677" y="2671343"/>
            <a:ext cx="0" cy="398219"/>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6768912" y="2664427"/>
            <a:ext cx="1" cy="14026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8146108" y="2662291"/>
            <a:ext cx="0" cy="468071"/>
          </a:xfrm>
          <a:prstGeom prst="line">
            <a:avLst/>
          </a:prstGeom>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3894188" y="4058817"/>
            <a:ext cx="1650741" cy="621201"/>
          </a:xfrm>
          <a:custGeom>
            <a:avLst/>
            <a:gdLst>
              <a:gd name="connsiteX0" fmla="*/ 0 w 700075"/>
              <a:gd name="connsiteY0" fmla="*/ 46672 h 466717"/>
              <a:gd name="connsiteX1" fmla="*/ 46672 w 700075"/>
              <a:gd name="connsiteY1" fmla="*/ 0 h 466717"/>
              <a:gd name="connsiteX2" fmla="*/ 653403 w 700075"/>
              <a:gd name="connsiteY2" fmla="*/ 0 h 466717"/>
              <a:gd name="connsiteX3" fmla="*/ 700075 w 700075"/>
              <a:gd name="connsiteY3" fmla="*/ 46672 h 466717"/>
              <a:gd name="connsiteX4" fmla="*/ 700075 w 700075"/>
              <a:gd name="connsiteY4" fmla="*/ 420045 h 466717"/>
              <a:gd name="connsiteX5" fmla="*/ 653403 w 700075"/>
              <a:gd name="connsiteY5" fmla="*/ 466717 h 466717"/>
              <a:gd name="connsiteX6" fmla="*/ 46672 w 700075"/>
              <a:gd name="connsiteY6" fmla="*/ 466717 h 466717"/>
              <a:gd name="connsiteX7" fmla="*/ 0 w 700075"/>
              <a:gd name="connsiteY7" fmla="*/ 420045 h 466717"/>
              <a:gd name="connsiteX8" fmla="*/ 0 w 700075"/>
              <a:gd name="connsiteY8" fmla="*/ 46672 h 46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075" h="466717">
                <a:moveTo>
                  <a:pt x="0" y="46672"/>
                </a:moveTo>
                <a:cubicBezTo>
                  <a:pt x="0" y="20896"/>
                  <a:pt x="20896" y="0"/>
                  <a:pt x="46672" y="0"/>
                </a:cubicBezTo>
                <a:lnTo>
                  <a:pt x="653403" y="0"/>
                </a:lnTo>
                <a:cubicBezTo>
                  <a:pt x="679179" y="0"/>
                  <a:pt x="700075" y="20896"/>
                  <a:pt x="700075" y="46672"/>
                </a:cubicBezTo>
                <a:lnTo>
                  <a:pt x="700075" y="420045"/>
                </a:lnTo>
                <a:cubicBezTo>
                  <a:pt x="700075" y="445821"/>
                  <a:pt x="679179" y="466717"/>
                  <a:pt x="653403" y="466717"/>
                </a:cubicBezTo>
                <a:lnTo>
                  <a:pt x="46672" y="466717"/>
                </a:lnTo>
                <a:cubicBezTo>
                  <a:pt x="20896" y="466717"/>
                  <a:pt x="0" y="445821"/>
                  <a:pt x="0" y="420045"/>
                </a:cubicBezTo>
                <a:lnTo>
                  <a:pt x="0" y="46672"/>
                </a:lnTo>
                <a:close/>
              </a:path>
            </a:pathLst>
          </a:custGeom>
          <a:solidFill>
            <a:schemeClr val="bg1">
              <a:lumMod val="8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9870" tIns="89870" rIns="89870" bIns="89870" numCol="1" spcCol="1270" anchor="ctr" anchorCtr="0">
            <a:noAutofit/>
          </a:bodyPr>
          <a:lstStyle/>
          <a:p>
            <a:pPr lvl="0" algn="ctr" defTabSz="889000" rtl="1">
              <a:lnSpc>
                <a:spcPct val="90000"/>
              </a:lnSpc>
              <a:spcBef>
                <a:spcPct val="0"/>
              </a:spcBef>
              <a:spcAft>
                <a:spcPct val="35000"/>
              </a:spcAft>
            </a:pPr>
            <a:r>
              <a:rPr lang="en-US" sz="1600" b="1" dirty="0">
                <a:solidFill>
                  <a:schemeClr val="tx1"/>
                </a:solidFill>
              </a:rPr>
              <a:t>Direct Write Technologies </a:t>
            </a:r>
          </a:p>
        </p:txBody>
      </p:sp>
      <p:cxnSp>
        <p:nvCxnSpPr>
          <p:cNvPr id="22" name="Straight Connector 21"/>
          <p:cNvCxnSpPr/>
          <p:nvPr/>
        </p:nvCxnSpPr>
        <p:spPr>
          <a:xfrm flipH="1" flipV="1">
            <a:off x="4787715" y="2671687"/>
            <a:ext cx="1" cy="140262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4018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315" y="1027907"/>
            <a:ext cx="8675370" cy="4638442"/>
          </a:xfrm>
        </p:spPr>
      </p:pic>
    </p:spTree>
    <p:extLst>
      <p:ext uri="{BB962C8B-B14F-4D97-AF65-F5344CB8AC3E}">
        <p14:creationId xmlns:p14="http://schemas.microsoft.com/office/powerpoint/2010/main" val="2409726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19503861"/>
              </p:ext>
            </p:extLst>
          </p:nvPr>
        </p:nvGraphicFramePr>
        <p:xfrm>
          <a:off x="457200" y="308430"/>
          <a:ext cx="8229600" cy="5493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26079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defTabSz="457200" rtl="1" eaLnBrk="1" latinLnBrk="0" hangingPunct="1">
              <a:spcBef>
                <a:spcPct val="0"/>
              </a:spcBef>
              <a:buNone/>
            </a:pPr>
            <a:endParaRPr lang="en-US"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26338733"/>
              </p:ext>
            </p:extLst>
          </p:nvPr>
        </p:nvGraphicFramePr>
        <p:xfrm>
          <a:off x="628650" y="754743"/>
          <a:ext cx="7886700" cy="5422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1585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22392"/>
          </a:xfrm>
        </p:spPr>
        <p:txBody>
          <a:bodyPr>
            <a:normAutofit fontScale="90000"/>
          </a:bodyPr>
          <a:lstStyle/>
          <a:p>
            <a:endParaRPr lang="en-US" dirty="0"/>
          </a:p>
        </p:txBody>
      </p:sp>
      <p:sp>
        <p:nvSpPr>
          <p:cNvPr id="11" name="Content Placeholder 10"/>
          <p:cNvSpPr>
            <a:spLocks noGrp="1"/>
          </p:cNvSpPr>
          <p:nvPr>
            <p:ph idx="1"/>
          </p:nvPr>
        </p:nvSpPr>
        <p:spPr>
          <a:xfrm>
            <a:off x="217715" y="782191"/>
            <a:ext cx="5028222" cy="5966952"/>
          </a:xfrm>
        </p:spPr>
        <p:txBody>
          <a:bodyPr>
            <a:normAutofit lnSpcReduction="10000"/>
          </a:bodyPr>
          <a:lstStyle/>
          <a:p>
            <a:pPr marL="285750" indent="-285750">
              <a:buFont typeface="Arial" charset="0"/>
              <a:buChar char="•"/>
            </a:pPr>
            <a:r>
              <a:rPr lang="en-US" dirty="0"/>
              <a:t>Charles (Chuck) Hull invented the technology in 1986.</a:t>
            </a:r>
          </a:p>
          <a:p>
            <a:pPr marL="285750" indent="-285750">
              <a:buFont typeface="Arial" charset="0"/>
              <a:buChar char="•"/>
            </a:pPr>
            <a:r>
              <a:rPr lang="en-US" dirty="0"/>
              <a:t>3D Systems adopted the technology and started to commercialize it</a:t>
            </a:r>
            <a:r>
              <a:rPr lang="en-US" dirty="0" smtClean="0"/>
              <a:t>.</a:t>
            </a:r>
          </a:p>
          <a:p>
            <a:pPr marL="285750" indent="-285750">
              <a:buFont typeface="Arial" charset="0"/>
              <a:buChar char="•"/>
            </a:pPr>
            <a:r>
              <a:rPr lang="en-US" dirty="0" smtClean="0"/>
              <a:t>SLA </a:t>
            </a:r>
            <a:r>
              <a:rPr lang="en-US" dirty="0"/>
              <a:t>creates solid parts by selectively solidifying a liquid photopolymer resin using an UV laser. </a:t>
            </a:r>
            <a:endParaRPr lang="en-US" dirty="0" smtClean="0"/>
          </a:p>
          <a:p>
            <a:pPr marL="285750" indent="-285750">
              <a:buFont typeface="Arial" charset="0"/>
              <a:buChar char="•"/>
            </a:pPr>
            <a:r>
              <a:rPr lang="en-US" sz="2400" dirty="0"/>
              <a:t>It is a complex process, but </a:t>
            </a:r>
            <a:r>
              <a:rPr lang="en-US" sz="2400" dirty="0" smtClean="0"/>
              <a:t>simply:</a:t>
            </a:r>
          </a:p>
          <a:p>
            <a:pPr marL="628650" lvl="1" indent="-285750">
              <a:buFont typeface="Arial" charset="0"/>
              <a:buChar char="•"/>
            </a:pPr>
            <a:r>
              <a:rPr lang="en-US" dirty="0" smtClean="0"/>
              <a:t>The </a:t>
            </a:r>
            <a:r>
              <a:rPr lang="en-US" dirty="0"/>
              <a:t>photopolymer resin is held in a vat with a movable platform inside. </a:t>
            </a:r>
            <a:endParaRPr lang="en-US" dirty="0" smtClean="0"/>
          </a:p>
          <a:p>
            <a:pPr marL="628650" lvl="1" indent="-285750">
              <a:buFont typeface="Arial" charset="0"/>
              <a:buChar char="•"/>
            </a:pPr>
            <a:r>
              <a:rPr lang="en-US" dirty="0" smtClean="0"/>
              <a:t>A </a:t>
            </a:r>
            <a:r>
              <a:rPr lang="en-US" dirty="0"/>
              <a:t>laser beam is directed in the X-Y axes across the surface of the resin according to the 3D data supplied to the machine (the .</a:t>
            </a:r>
            <a:r>
              <a:rPr lang="en-US" dirty="0" err="1"/>
              <a:t>stl</a:t>
            </a:r>
            <a:r>
              <a:rPr lang="en-US" dirty="0"/>
              <a:t> file</a:t>
            </a:r>
            <a:r>
              <a:rPr lang="en-US" dirty="0" smtClean="0"/>
              <a:t>).</a:t>
            </a:r>
          </a:p>
          <a:p>
            <a:pPr marL="628650" lvl="1" indent="-285750">
              <a:buFont typeface="Arial" charset="0"/>
              <a:buChar char="•"/>
            </a:pPr>
            <a:r>
              <a:rPr lang="en-US" dirty="0" smtClean="0"/>
              <a:t>The </a:t>
            </a:r>
            <a:r>
              <a:rPr lang="en-US" dirty="0"/>
              <a:t>resin hardens precisely where the laser hits the surface. </a:t>
            </a:r>
            <a:endParaRPr lang="en-US" dirty="0" smtClean="0"/>
          </a:p>
          <a:p>
            <a:pPr marL="628650" lvl="1" indent="-285750">
              <a:buFont typeface="Arial" charset="0"/>
              <a:buChar char="•"/>
            </a:pPr>
            <a:r>
              <a:rPr lang="en-US" dirty="0" smtClean="0"/>
              <a:t>Once </a:t>
            </a:r>
            <a:r>
              <a:rPr lang="en-US" dirty="0"/>
              <a:t>the layer is completed, the platform within the vat drops down </a:t>
            </a:r>
            <a:r>
              <a:rPr lang="en-US" dirty="0" smtClean="0"/>
              <a:t>and </a:t>
            </a:r>
            <a:r>
              <a:rPr lang="en-US" dirty="0"/>
              <a:t>the subsequent layer is traced out by the laser. </a:t>
            </a:r>
            <a:endParaRPr lang="en-US" dirty="0" smtClean="0"/>
          </a:p>
          <a:p>
            <a:pPr marL="628650" lvl="1" indent="-285750">
              <a:buFont typeface="Arial" charset="0"/>
              <a:buChar char="•"/>
            </a:pPr>
            <a:r>
              <a:rPr lang="en-US" dirty="0" smtClean="0"/>
              <a:t>This </a:t>
            </a:r>
            <a:r>
              <a:rPr lang="en-US" dirty="0"/>
              <a:t>continues until the entire object is completed and the platform can be raised out of the vat for removal.</a:t>
            </a:r>
            <a:r>
              <a:rPr lang="ar-SA" dirty="0"/>
              <a:t> </a:t>
            </a:r>
          </a:p>
          <a:p>
            <a:pPr marL="285750" indent="-285750">
              <a:buFont typeface="Arial" charset="0"/>
              <a:buChar char="•"/>
            </a:pPr>
            <a:endParaRPr lang="en-US" dirty="0"/>
          </a:p>
          <a:p>
            <a:pPr marL="285750" indent="-285750">
              <a:buFont typeface="Arial" charset="0"/>
              <a:buChar char="•"/>
            </a:pPr>
            <a:endParaRPr lang="ar-SA" dirty="0" smtClean="0"/>
          </a:p>
        </p:txBody>
      </p:sp>
      <p:pic>
        <p:nvPicPr>
          <p:cNvPr id="4" name="Content Placeholder 3"/>
          <p:cNvPicPr>
            <a:picLocks noChangeAspect="1"/>
          </p:cNvPicPr>
          <p:nvPr/>
        </p:nvPicPr>
        <p:blipFill>
          <a:blip r:embed="rId3"/>
          <a:srcRect l="8109" r="8109"/>
          <a:stretch>
            <a:fillRect/>
          </a:stretch>
        </p:blipFill>
        <p:spPr>
          <a:xfrm>
            <a:off x="5773462" y="1240508"/>
            <a:ext cx="2383823" cy="1311011"/>
          </a:xfrm>
          <a:prstGeom prst="roundRect">
            <a:avLst>
              <a:gd name="adj" fmla="val 8594"/>
            </a:avLst>
          </a:prstGeom>
          <a:solidFill>
            <a:srgbClr val="FFFFFF">
              <a:shade val="85000"/>
            </a:srgbClr>
          </a:solidFill>
          <a:ln>
            <a:noFill/>
          </a:ln>
          <a:effectLst/>
        </p:spPr>
      </p:pic>
      <p:pic>
        <p:nvPicPr>
          <p:cNvPr id="6" name="Picture 5" descr="13bmzv.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8483" y="2878296"/>
            <a:ext cx="3440864" cy="1932178"/>
          </a:xfrm>
          <a:prstGeom prst="rect">
            <a:avLst/>
          </a:prstGeom>
        </p:spPr>
      </p:pic>
      <p:sp>
        <p:nvSpPr>
          <p:cNvPr id="12" name="TextBox 11"/>
          <p:cNvSpPr txBox="1"/>
          <p:nvPr/>
        </p:nvSpPr>
        <p:spPr>
          <a:xfrm>
            <a:off x="5036518" y="2558849"/>
            <a:ext cx="3650282" cy="369332"/>
          </a:xfrm>
          <a:prstGeom prst="rect">
            <a:avLst/>
          </a:prstGeom>
          <a:noFill/>
        </p:spPr>
        <p:txBody>
          <a:bodyPr wrap="square" rtlCol="0">
            <a:spAutoFit/>
          </a:bodyPr>
          <a:lstStyle/>
          <a:p>
            <a:pPr marL="0" algn="r" defTabSz="457200" rtl="1" eaLnBrk="1" latinLnBrk="0" hangingPunct="1"/>
            <a:r>
              <a:rPr lang="en-US" dirty="0" smtClean="0"/>
              <a:t>First 3D Printer invented by </a:t>
            </a:r>
            <a:r>
              <a:rPr lang="en-US" smtClean="0"/>
              <a:t>Cuck Hull</a:t>
            </a:r>
            <a:endParaRPr lang="en-US" dirty="0"/>
          </a:p>
        </p:txBody>
      </p:sp>
      <p:sp>
        <p:nvSpPr>
          <p:cNvPr id="15" name="Rounded Rectangle 14"/>
          <p:cNvSpPr/>
          <p:nvPr/>
        </p:nvSpPr>
        <p:spPr>
          <a:xfrm>
            <a:off x="824345" y="188791"/>
            <a:ext cx="7495309" cy="507552"/>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3200" dirty="0" err="1" smtClean="0">
                <a:solidFill>
                  <a:schemeClr val="tx1"/>
                </a:solidFill>
              </a:rPr>
              <a:t>Stereolithography</a:t>
            </a:r>
            <a:r>
              <a:rPr lang="ar-SA" sz="3200" dirty="0" smtClean="0">
                <a:solidFill>
                  <a:schemeClr val="tx1"/>
                </a:solidFill>
              </a:rPr>
              <a:t>) </a:t>
            </a:r>
            <a:r>
              <a:rPr lang="en-US" sz="3200" dirty="0" smtClean="0">
                <a:solidFill>
                  <a:schemeClr val="tx1"/>
                </a:solidFill>
              </a:rPr>
              <a:t>SL or </a:t>
            </a:r>
            <a:r>
              <a:rPr lang="en-US" sz="3200" dirty="0" smtClean="0">
                <a:solidFill>
                  <a:prstClr val="black"/>
                </a:solidFill>
              </a:rPr>
              <a:t>SLA</a:t>
            </a:r>
            <a:r>
              <a:rPr lang="ar-SA" sz="3200" dirty="0" smtClean="0">
                <a:solidFill>
                  <a:prstClr val="black"/>
                </a:solidFill>
              </a:rPr>
              <a:t>(</a:t>
            </a:r>
            <a:endParaRPr lang="en-US" sz="1200" dirty="0"/>
          </a:p>
        </p:txBody>
      </p:sp>
      <p:pic>
        <p:nvPicPr>
          <p:cNvPr id="18" name="Picture 17" descr="Verctor sca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7000" y="4810474"/>
            <a:ext cx="2843829" cy="1535022"/>
          </a:xfrm>
          <a:prstGeom prst="rect">
            <a:avLst/>
          </a:prstGeom>
        </p:spPr>
      </p:pic>
    </p:spTree>
    <p:extLst>
      <p:ext uri="{BB962C8B-B14F-4D97-AF65-F5344CB8AC3E}">
        <p14:creationId xmlns:p14="http://schemas.microsoft.com/office/powerpoint/2010/main" val="15432291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315" y="2115863"/>
            <a:ext cx="8675370" cy="3770863"/>
          </a:xfrm>
        </p:spPr>
      </p:pic>
    </p:spTree>
    <p:extLst>
      <p:ext uri="{BB962C8B-B14F-4D97-AF65-F5344CB8AC3E}">
        <p14:creationId xmlns:p14="http://schemas.microsoft.com/office/powerpoint/2010/main" val="8057665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2537" y="1104221"/>
            <a:ext cx="6251120" cy="4167333"/>
          </a:xfrm>
        </p:spPr>
        <p:txBody>
          <a:bodyPr/>
          <a:lstStyle/>
          <a:p>
            <a:pPr>
              <a:lnSpc>
                <a:spcPct val="100000"/>
              </a:lnSpc>
            </a:pPr>
            <a:r>
              <a:rPr lang="en-US" sz="2400" dirty="0" smtClean="0"/>
              <a:t>Due to the </a:t>
            </a:r>
            <a:r>
              <a:rPr lang="en-US" sz="2400" dirty="0"/>
              <a:t>nature of the </a:t>
            </a:r>
            <a:r>
              <a:rPr lang="en-US" sz="2400" dirty="0" smtClean="0"/>
              <a:t>SLA </a:t>
            </a:r>
            <a:r>
              <a:rPr lang="en-US" sz="2400" dirty="0"/>
              <a:t>process, it requires support structures for some parts, specifically those with overhangs or undercuts. </a:t>
            </a:r>
            <a:endParaRPr lang="en-US" sz="2400" dirty="0" smtClean="0"/>
          </a:p>
          <a:p>
            <a:pPr>
              <a:lnSpc>
                <a:spcPct val="100000"/>
              </a:lnSpc>
            </a:pPr>
            <a:r>
              <a:rPr lang="en-US" sz="2400" dirty="0" smtClean="0"/>
              <a:t>These </a:t>
            </a:r>
            <a:r>
              <a:rPr lang="en-US" sz="2400" dirty="0"/>
              <a:t>structures need to be manually </a:t>
            </a:r>
            <a:r>
              <a:rPr lang="en-US" sz="2400" dirty="0" smtClean="0"/>
              <a:t>removed.</a:t>
            </a:r>
          </a:p>
          <a:p>
            <a:pPr>
              <a:lnSpc>
                <a:spcPct val="100000"/>
              </a:lnSpc>
            </a:pPr>
            <a:r>
              <a:rPr lang="en-US" sz="2400" dirty="0" smtClean="0"/>
              <a:t>During the post </a:t>
            </a:r>
            <a:r>
              <a:rPr lang="en-US" sz="2400" dirty="0"/>
              <a:t>processing steps, many 3D printed </a:t>
            </a:r>
            <a:r>
              <a:rPr lang="en-US" sz="2400" dirty="0" smtClean="0"/>
              <a:t>objects need </a:t>
            </a:r>
            <a:r>
              <a:rPr lang="en-US" sz="2400" dirty="0"/>
              <a:t>to be cleaned and cured</a:t>
            </a:r>
            <a:r>
              <a:rPr lang="en-US" sz="2400" dirty="0" smtClean="0"/>
              <a:t>.</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Lst>
          </a:blip>
          <a:stretch>
            <a:fillRect/>
          </a:stretch>
        </p:blipFill>
        <p:spPr>
          <a:xfrm>
            <a:off x="5677751" y="893009"/>
            <a:ext cx="3910268" cy="2580777"/>
          </a:xfrm>
          <a:prstGeom prst="rect">
            <a:avLst/>
          </a:prstGeom>
        </p:spPr>
      </p:pic>
      <p:sp>
        <p:nvSpPr>
          <p:cNvPr id="7" name="TextBox 6"/>
          <p:cNvSpPr txBox="1"/>
          <p:nvPr/>
        </p:nvSpPr>
        <p:spPr>
          <a:xfrm>
            <a:off x="7066290" y="3399213"/>
            <a:ext cx="1836144" cy="369332"/>
          </a:xfrm>
          <a:prstGeom prst="rect">
            <a:avLst/>
          </a:prstGeom>
          <a:noFill/>
        </p:spPr>
        <p:txBody>
          <a:bodyPr wrap="none" rtlCol="0">
            <a:spAutoFit/>
          </a:bodyPr>
          <a:lstStyle/>
          <a:p>
            <a:r>
              <a:rPr lang="en-US" dirty="0" err="1" smtClean="0"/>
              <a:t>FormLab,Form</a:t>
            </a:r>
            <a:r>
              <a:rPr lang="en-US" dirty="0" smtClean="0"/>
              <a:t> 1+</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114270987"/>
              </p:ext>
            </p:extLst>
          </p:nvPr>
        </p:nvGraphicFramePr>
        <p:xfrm>
          <a:off x="628650" y="4111804"/>
          <a:ext cx="8302171" cy="1376680"/>
        </p:xfrm>
        <a:graphic>
          <a:graphicData uri="http://schemas.openxmlformats.org/drawingml/2006/table">
            <a:tbl>
              <a:tblPr firstRow="1" bandRow="1">
                <a:tableStyleId>{5C22544A-7EE6-4342-B048-85BDC9FD1C3A}</a:tableStyleId>
              </a:tblPr>
              <a:tblGrid>
                <a:gridCol w="3684261"/>
                <a:gridCol w="4617910"/>
              </a:tblGrid>
              <a:tr h="348308">
                <a:tc>
                  <a:txBody>
                    <a:bodyPr/>
                    <a:lstStyle/>
                    <a:p>
                      <a:pPr marL="0" algn="ctr" defTabSz="457200" rtl="1" eaLnBrk="1" latinLnBrk="0" hangingPunct="1"/>
                      <a:r>
                        <a:rPr lang="en-US" sz="1800" dirty="0" smtClean="0"/>
                        <a:t>Advantages</a:t>
                      </a:r>
                      <a:endParaRPr lang="en-US" sz="1800" dirty="0"/>
                    </a:p>
                  </a:txBody>
                  <a:tcPr/>
                </a:tc>
                <a:tc>
                  <a:txBody>
                    <a:bodyPr/>
                    <a:lstStyle/>
                    <a:p>
                      <a:pPr marL="0" algn="ctr" defTabSz="457200" rtl="1" eaLnBrk="1" latinLnBrk="0" hangingPunct="1"/>
                      <a:r>
                        <a:rPr lang="en-US" sz="1800" dirty="0" smtClean="0"/>
                        <a:t>Disadvantages</a:t>
                      </a:r>
                      <a:endParaRPr lang="en-US" sz="1800" dirty="0"/>
                    </a:p>
                  </a:txBody>
                  <a:tcPr/>
                </a:tc>
              </a:tr>
              <a:tr h="370840">
                <a:tc>
                  <a:txBody>
                    <a:bodyPr/>
                    <a:lstStyle/>
                    <a:p>
                      <a:pPr marL="0" algn="l" defTabSz="457200" rtl="0" eaLnBrk="1" latinLnBrk="0" hangingPunct="1"/>
                      <a:r>
                        <a:rPr lang="en-US" sz="1800" dirty="0" smtClean="0"/>
                        <a:t>One of the most accurate 3D printing processes.</a:t>
                      </a:r>
                      <a:endParaRPr lang="en-US" sz="1800" dirty="0"/>
                    </a:p>
                  </a:txBody>
                  <a:tcPr/>
                </a:tc>
                <a:tc>
                  <a:txBody>
                    <a:bodyPr/>
                    <a:lstStyle/>
                    <a:p>
                      <a:pPr marL="0" algn="l" defTabSz="457200" rtl="0" eaLnBrk="1" latinLnBrk="0" hangingPunct="1"/>
                      <a:r>
                        <a:rPr lang="en-US" sz="1800" dirty="0" smtClean="0"/>
                        <a:t>The required</a:t>
                      </a:r>
                      <a:r>
                        <a:rPr lang="en-US" sz="1800" baseline="0" dirty="0" smtClean="0"/>
                        <a:t> </a:t>
                      </a:r>
                      <a:r>
                        <a:rPr lang="en-US" sz="1800" dirty="0" smtClean="0"/>
                        <a:t>post-processing steps </a:t>
                      </a:r>
                      <a:r>
                        <a:rPr lang="en-US" sz="1800" baseline="0" dirty="0" smtClean="0"/>
                        <a:t>are not simple. </a:t>
                      </a:r>
                      <a:endParaRPr lang="en-US" sz="1800" dirty="0" smtClean="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Excellent surface finish</a:t>
                      </a:r>
                    </a:p>
                  </a:txBody>
                  <a:tcPr/>
                </a:tc>
                <a:tc>
                  <a:txBody>
                    <a:bodyPr/>
                    <a:lstStyle/>
                    <a:p>
                      <a:pPr marL="0" algn="l" defTabSz="457200" rtl="0" eaLnBrk="1" latinLnBrk="0" hangingPunct="1"/>
                      <a:r>
                        <a:rPr lang="en-US" sz="1800" dirty="0" smtClean="0"/>
                        <a:t>Materials</a:t>
                      </a:r>
                      <a:r>
                        <a:rPr lang="en-US" sz="1800" baseline="0" dirty="0" smtClean="0"/>
                        <a:t> </a:t>
                      </a:r>
                      <a:r>
                        <a:rPr lang="en-US" sz="1800" dirty="0" smtClean="0"/>
                        <a:t>can become more brittle</a:t>
                      </a:r>
                      <a:r>
                        <a:rPr lang="en-US" sz="1800" baseline="0" dirty="0" smtClean="0"/>
                        <a:t> </a:t>
                      </a:r>
                      <a:r>
                        <a:rPr lang="en-US" sz="1800" dirty="0" smtClean="0"/>
                        <a:t>over time.</a:t>
                      </a:r>
                      <a:endParaRPr lang="en-US" sz="1800" dirty="0"/>
                    </a:p>
                  </a:txBody>
                  <a:tcPr/>
                </a:tc>
              </a:tr>
            </a:tbl>
          </a:graphicData>
        </a:graphic>
      </p:graphicFrame>
      <p:graphicFrame>
        <p:nvGraphicFramePr>
          <p:cNvPr id="10" name="Content Placeholder 5"/>
          <p:cNvGraphicFramePr>
            <a:graphicFrameLocks/>
          </p:cNvGraphicFramePr>
          <p:nvPr>
            <p:extLst>
              <p:ext uri="{D42A27DB-BD31-4B8C-83A1-F6EECF244321}">
                <p14:modId xmlns:p14="http://schemas.microsoft.com/office/powerpoint/2010/main" val="1442036695"/>
              </p:ext>
            </p:extLst>
          </p:nvPr>
        </p:nvGraphicFramePr>
        <p:xfrm>
          <a:off x="628650" y="5705413"/>
          <a:ext cx="4195728" cy="741680"/>
        </p:xfrm>
        <a:graphic>
          <a:graphicData uri="http://schemas.openxmlformats.org/drawingml/2006/table">
            <a:tbl>
              <a:tblPr firstRow="1" bandRow="1">
                <a:tableStyleId>{5C22544A-7EE6-4342-B048-85BDC9FD1C3A}</a:tableStyleId>
              </a:tblPr>
              <a:tblGrid>
                <a:gridCol w="2388150"/>
                <a:gridCol w="1807578"/>
              </a:tblGrid>
              <a:tr h="370840">
                <a:tc>
                  <a:txBody>
                    <a:bodyPr/>
                    <a:lstStyle/>
                    <a:p>
                      <a:pPr marL="0" algn="l" defTabSz="457200" rtl="0" eaLnBrk="1" latinLnBrk="0" hangingPunct="1"/>
                      <a:r>
                        <a:rPr lang="en-US" sz="1600" b="0" dirty="0" smtClean="0">
                          <a:solidFill>
                            <a:schemeClr val="tx1"/>
                          </a:solidFill>
                        </a:rPr>
                        <a:t>Nature of the raw</a:t>
                      </a:r>
                      <a:r>
                        <a:rPr lang="en-US" sz="1600" b="0" baseline="0" dirty="0" smtClean="0">
                          <a:solidFill>
                            <a:schemeClr val="tx1"/>
                          </a:solidFill>
                        </a:rPr>
                        <a:t> material</a:t>
                      </a:r>
                      <a:endParaRPr lang="en-US" sz="1600" b="0" dirty="0">
                        <a:solidFill>
                          <a:schemeClr val="tx1"/>
                        </a:solidFill>
                      </a:endParaRPr>
                    </a:p>
                  </a:txBody>
                  <a:tcPr>
                    <a:solidFill>
                      <a:schemeClr val="accent1"/>
                    </a:solidFill>
                  </a:tcPr>
                </a:tc>
                <a:tc>
                  <a:txBody>
                    <a:bodyPr/>
                    <a:lstStyle/>
                    <a:p>
                      <a:pPr marL="0" algn="l" defTabSz="457200" rtl="0" eaLnBrk="1" latinLnBrk="0" hangingPunct="1"/>
                      <a:r>
                        <a:rPr lang="en-US" sz="1600" b="0" dirty="0" smtClean="0">
                          <a:solidFill>
                            <a:schemeClr val="tx1"/>
                          </a:solidFill>
                        </a:rPr>
                        <a:t>Liquid (Resin) </a:t>
                      </a:r>
                      <a:endParaRPr lang="en-US" sz="1600" b="0" dirty="0">
                        <a:solidFill>
                          <a:schemeClr val="tx1"/>
                        </a:solidFill>
                      </a:endParaRPr>
                    </a:p>
                  </a:txBody>
                  <a:tcPr>
                    <a:solidFill>
                      <a:schemeClr val="accent1">
                        <a:lumMod val="20000"/>
                        <a:lumOff val="80000"/>
                      </a:schemeClr>
                    </a:solidFill>
                  </a:tcPr>
                </a:tc>
              </a:tr>
              <a:tr h="370840">
                <a:tc>
                  <a:txBody>
                    <a:bodyPr/>
                    <a:lstStyle/>
                    <a:p>
                      <a:pPr marL="0" algn="l" defTabSz="457200" rtl="0" eaLnBrk="1" latinLnBrk="0" hangingPunct="1"/>
                      <a:r>
                        <a:rPr lang="en-US" sz="1600" b="0" dirty="0" smtClean="0">
                          <a:solidFill>
                            <a:schemeClr val="tx1"/>
                          </a:solidFill>
                        </a:rPr>
                        <a:t>Final Product</a:t>
                      </a:r>
                      <a:endParaRPr lang="en-US" sz="1600" b="0" dirty="0">
                        <a:solidFill>
                          <a:schemeClr val="tx1"/>
                        </a:solidFill>
                      </a:endParaRPr>
                    </a:p>
                  </a:txBody>
                  <a:tcPr>
                    <a:solidFill>
                      <a:schemeClr val="accent1"/>
                    </a:solidFill>
                  </a:tcPr>
                </a:tc>
                <a:tc>
                  <a:txBody>
                    <a:bodyPr/>
                    <a:lstStyle/>
                    <a:p>
                      <a:pPr marL="0" algn="l" defTabSz="457200" rtl="0" eaLnBrk="1" latinLnBrk="0" hangingPunct="1"/>
                      <a:r>
                        <a:rPr lang="en-US" sz="1600" b="0" dirty="0" smtClean="0">
                          <a:solidFill>
                            <a:schemeClr val="tx1"/>
                          </a:solidFill>
                        </a:rPr>
                        <a:t>Plastic</a:t>
                      </a:r>
                      <a:endParaRPr lang="en-US" sz="1600" b="0" dirty="0">
                        <a:solidFill>
                          <a:schemeClr val="tx1"/>
                        </a:solidFill>
                      </a:endParaRPr>
                    </a:p>
                  </a:txBody>
                  <a:tcPr>
                    <a:solidFill>
                      <a:schemeClr val="accent1">
                        <a:lumMod val="20000"/>
                        <a:lumOff val="80000"/>
                      </a:schemeClr>
                    </a:solidFill>
                  </a:tcPr>
                </a:tc>
              </a:tr>
            </a:tbl>
          </a:graphicData>
        </a:graphic>
      </p:graphicFrame>
      <p:sp>
        <p:nvSpPr>
          <p:cNvPr id="11" name="Title 10"/>
          <p:cNvSpPr>
            <a:spLocks noGrp="1"/>
          </p:cNvSpPr>
          <p:nvPr>
            <p:ph type="title"/>
          </p:nvPr>
        </p:nvSpPr>
        <p:spPr>
          <a:xfrm>
            <a:off x="628650" y="296881"/>
            <a:ext cx="7886700" cy="562168"/>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normAutofit fontScale="90000"/>
          </a:bodyPr>
          <a:lstStyle/>
          <a:p>
            <a:pPr lvl="0" algn="ctr"/>
            <a:r>
              <a:rPr lang="en-US" sz="3200" dirty="0" err="1" smtClean="0">
                <a:solidFill>
                  <a:schemeClr val="tx1"/>
                </a:solidFill>
              </a:rPr>
              <a:t>Stereolithography</a:t>
            </a:r>
            <a:r>
              <a:rPr lang="ar-SA" sz="3200" dirty="0" smtClean="0">
                <a:solidFill>
                  <a:schemeClr val="tx1"/>
                </a:solidFill>
              </a:rPr>
              <a:t>) </a:t>
            </a:r>
            <a:r>
              <a:rPr lang="en-US" sz="3200" dirty="0" smtClean="0">
                <a:solidFill>
                  <a:schemeClr val="tx1"/>
                </a:solidFill>
              </a:rPr>
              <a:t>SL or </a:t>
            </a:r>
            <a:r>
              <a:rPr lang="en-US" sz="3200" dirty="0" smtClean="0">
                <a:solidFill>
                  <a:prstClr val="black"/>
                </a:solidFill>
              </a:rPr>
              <a:t>SLA</a:t>
            </a:r>
            <a:r>
              <a:rPr lang="ar-SA" sz="3200" dirty="0" smtClean="0">
                <a:solidFill>
                  <a:prstClr val="black"/>
                </a:solidFill>
              </a:rPr>
              <a:t>(</a:t>
            </a:r>
            <a:endParaRPr lang="en-US" sz="1200" dirty="0"/>
          </a:p>
        </p:txBody>
      </p:sp>
    </p:spTree>
    <p:extLst>
      <p:ext uri="{BB962C8B-B14F-4D97-AF65-F5344CB8AC3E}">
        <p14:creationId xmlns:p14="http://schemas.microsoft.com/office/powerpoint/2010/main" val="13858940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4878256" y="3523395"/>
            <a:ext cx="4265744" cy="2179238"/>
          </a:xfrm>
          <a:prstGeom prst="rect">
            <a:avLst/>
          </a:prstGeom>
        </p:spPr>
      </p:pic>
      <p:pic>
        <p:nvPicPr>
          <p:cNvPr id="11" name="FSL3D's Phoenix DLP 3D Printer &amp; Pegasus Touch SLA Laser Printer-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22563" y="1105650"/>
            <a:ext cx="3204916" cy="1801095"/>
          </a:xfrm>
          <a:prstGeom prst="rect">
            <a:avLst/>
          </a:prstGeom>
        </p:spPr>
      </p:pic>
      <p:pic>
        <p:nvPicPr>
          <p:cNvPr id="9" name="Picture 8" descr="SAS-animation.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603" y="4526672"/>
            <a:ext cx="2464651" cy="1848489"/>
          </a:xfrm>
          <a:prstGeom prst="rect">
            <a:avLst/>
          </a:prstGeom>
        </p:spPr>
      </p:pic>
      <p:sp>
        <p:nvSpPr>
          <p:cNvPr id="4" name="Rectangle 3"/>
          <p:cNvSpPr/>
          <p:nvPr/>
        </p:nvSpPr>
        <p:spPr>
          <a:xfrm>
            <a:off x="114307" y="824156"/>
            <a:ext cx="5308256" cy="3788858"/>
          </a:xfrm>
          <a:prstGeom prst="rect">
            <a:avLst/>
          </a:prstGeom>
        </p:spPr>
        <p:txBody>
          <a:bodyPr wrap="square">
            <a:spAutoFit/>
          </a:bodyPr>
          <a:lstStyle/>
          <a:p>
            <a:pPr marL="285750" indent="-285750">
              <a:lnSpc>
                <a:spcPct val="150000"/>
              </a:lnSpc>
              <a:buFont typeface="Arial" charset="0"/>
              <a:buChar char="•"/>
            </a:pPr>
            <a:r>
              <a:rPr lang="en-US" dirty="0"/>
              <a:t>DLP </a:t>
            </a:r>
            <a:r>
              <a:rPr lang="en-US" dirty="0" smtClean="0"/>
              <a:t>is a similar </a:t>
            </a:r>
            <a:r>
              <a:rPr lang="en-US" dirty="0"/>
              <a:t>process to </a:t>
            </a:r>
            <a:r>
              <a:rPr lang="en-US" dirty="0" smtClean="0"/>
              <a:t>SLA in using the photopolymers, but the major </a:t>
            </a:r>
            <a:r>
              <a:rPr lang="en-US" dirty="0"/>
              <a:t>difference is the light source. </a:t>
            </a:r>
            <a:endParaRPr lang="en-US" dirty="0" smtClean="0"/>
          </a:p>
          <a:p>
            <a:pPr marL="285750" indent="-285750">
              <a:lnSpc>
                <a:spcPct val="150000"/>
              </a:lnSpc>
              <a:buFont typeface="Arial" charset="0"/>
              <a:buChar char="•"/>
            </a:pPr>
            <a:r>
              <a:rPr lang="en-US" dirty="0" smtClean="0"/>
              <a:t>DLP </a:t>
            </a:r>
            <a:r>
              <a:rPr lang="en-US" dirty="0"/>
              <a:t>uses a more conventional light source, such as an arc lamp, with a liquid crystal display panel or a deformable mirror device (DMD), which is applied to the entire surface of the vat of photopolymer resin in a single pass, generally making it faster than SL</a:t>
            </a:r>
            <a:r>
              <a:rPr lang="en-US" dirty="0" smtClean="0"/>
              <a:t>.</a:t>
            </a:r>
            <a:endParaRPr lang="en-US" dirty="0"/>
          </a:p>
        </p:txBody>
      </p:sp>
      <p:sp>
        <p:nvSpPr>
          <p:cNvPr id="8" name="Title 7"/>
          <p:cNvSpPr>
            <a:spLocks noGrp="1"/>
          </p:cNvSpPr>
          <p:nvPr>
            <p:ph type="title"/>
          </p:nvPr>
        </p:nvSpPr>
        <p:spPr>
          <a:xfrm>
            <a:off x="628650" y="221639"/>
            <a:ext cx="7886700" cy="422365"/>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smtClean="0">
                <a:solidFill>
                  <a:prstClr val="black"/>
                </a:solidFill>
              </a:rPr>
              <a:t>Digital </a:t>
            </a:r>
            <a:r>
              <a:rPr lang="en-US" sz="2000" dirty="0" smtClean="0">
                <a:solidFill>
                  <a:prstClr val="black"/>
                </a:solidFill>
              </a:rPr>
              <a:t>Light Processing (DLP)</a:t>
            </a:r>
            <a:endParaRPr lang="en-US" sz="1000" dirty="0"/>
          </a:p>
        </p:txBody>
      </p:sp>
    </p:spTree>
    <p:extLst>
      <p:ext uri="{BB962C8B-B14F-4D97-AF65-F5344CB8AC3E}">
        <p14:creationId xmlns:p14="http://schemas.microsoft.com/office/powerpoint/2010/main" val="8144237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mute="1">
                <p:cTn id="7" fill="hold" display="0">
                  <p:stCondLst>
                    <p:cond delay="indefinite"/>
                  </p:stCondLst>
                </p:cTn>
                <p:tgtEl>
                  <p:spTgt spid="11"/>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15015</TotalTime>
  <Words>808</Words>
  <Application>Microsoft Macintosh PowerPoint</Application>
  <PresentationFormat>On-screen Show (4:3)</PresentationFormat>
  <Paragraphs>98</Paragraphs>
  <Slides>13</Slides>
  <Notes>9</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 Light</vt:lpstr>
      <vt:lpstr>Helvetica</vt:lpstr>
      <vt:lpstr>Arial</vt:lpstr>
      <vt:lpstr>Calibri</vt:lpstr>
      <vt:lpstr>Office Theme</vt:lpstr>
      <vt:lpstr>3D Printing Techniques </vt:lpstr>
      <vt:lpstr>PowerPoint Presentation</vt:lpstr>
      <vt:lpstr>PowerPoint Presentation</vt:lpstr>
      <vt:lpstr>PowerPoint Presentation</vt:lpstr>
      <vt:lpstr>PowerPoint Presentation</vt:lpstr>
      <vt:lpstr>PowerPoint Presentation</vt:lpstr>
      <vt:lpstr>PowerPoint Presentation</vt:lpstr>
      <vt:lpstr>Stereolithography) SL or SLA(</vt:lpstr>
      <vt:lpstr>Digital Light Processing (DLP)</vt:lpstr>
      <vt:lpstr>Digital Light Processing (DLP)</vt:lpstr>
      <vt:lpstr>PowerPoint Presentation</vt:lpstr>
      <vt:lpstr>PowerPoint Presentation</vt:lpstr>
      <vt:lpstr>Two-Photon Polymerization (2PP)</vt:lpstr>
    </vt:vector>
  </TitlesOfParts>
  <Company>UNIVERSITY OF WATERLOO</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Generalized Additive Manufacturing Process Chain  </dc:title>
  <dc:creator>Ahmad Basalah</dc:creator>
  <cp:lastModifiedBy>Microsoft Office User</cp:lastModifiedBy>
  <cp:revision>347</cp:revision>
  <dcterms:created xsi:type="dcterms:W3CDTF">2016-07-13T04:29:33Z</dcterms:created>
  <dcterms:modified xsi:type="dcterms:W3CDTF">2016-10-23T20:45:31Z</dcterms:modified>
</cp:coreProperties>
</file>