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 id="2147483653" r:id="rId3"/>
    <p:sldMasterId id="2147483688" r:id="rId4"/>
  </p:sldMasterIdLst>
  <p:notesMasterIdLst>
    <p:notesMasterId r:id="rId31"/>
  </p:notesMasterIdLst>
  <p:handoutMasterIdLst>
    <p:handoutMasterId r:id="rId32"/>
  </p:handoutMasterIdLst>
  <p:sldIdLst>
    <p:sldId id="405" r:id="rId5"/>
    <p:sldId id="406" r:id="rId6"/>
    <p:sldId id="423" r:id="rId7"/>
    <p:sldId id="424" r:id="rId8"/>
    <p:sldId id="425" r:id="rId9"/>
    <p:sldId id="426" r:id="rId10"/>
    <p:sldId id="427" r:id="rId11"/>
    <p:sldId id="428" r:id="rId12"/>
    <p:sldId id="429" r:id="rId13"/>
    <p:sldId id="430" r:id="rId14"/>
    <p:sldId id="431" r:id="rId15"/>
    <p:sldId id="407" r:id="rId16"/>
    <p:sldId id="408" r:id="rId17"/>
    <p:sldId id="409" r:id="rId18"/>
    <p:sldId id="410" r:id="rId19"/>
    <p:sldId id="411" r:id="rId20"/>
    <p:sldId id="412" r:id="rId21"/>
    <p:sldId id="413" r:id="rId22"/>
    <p:sldId id="414" r:id="rId23"/>
    <p:sldId id="415" r:id="rId24"/>
    <p:sldId id="416" r:id="rId25"/>
    <p:sldId id="417" r:id="rId26"/>
    <p:sldId id="418" r:id="rId27"/>
    <p:sldId id="419" r:id="rId28"/>
    <p:sldId id="420" r:id="rId29"/>
    <p:sldId id="402" r:id="rId30"/>
  </p:sldIdLst>
  <p:sldSz cx="9144000" cy="6858000" type="screen4x3"/>
  <p:notesSz cx="9601200" cy="7315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C9FF"/>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89" autoAdjust="0"/>
    <p:restoredTop sz="86370" autoAdjust="0"/>
  </p:normalViewPr>
  <p:slideViewPr>
    <p:cSldViewPr>
      <p:cViewPr>
        <p:scale>
          <a:sx n="100" d="100"/>
          <a:sy n="100" d="100"/>
        </p:scale>
        <p:origin x="-9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6" d="100"/>
          <a:sy n="106" d="100"/>
        </p:scale>
        <p:origin x="-624" y="-96"/>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0" y="1"/>
            <a:ext cx="4160967" cy="3647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cs typeface="+mn-cs"/>
              </a:defRPr>
            </a:lvl1pPr>
          </a:lstStyle>
          <a:p>
            <a:pPr>
              <a:defRPr/>
            </a:pPr>
            <a:endParaRPr lang="en-US" dirty="0"/>
          </a:p>
        </p:txBody>
      </p:sp>
      <p:sp>
        <p:nvSpPr>
          <p:cNvPr id="178179" name="Rectangle 3"/>
          <p:cNvSpPr>
            <a:spLocks noGrp="1" noChangeArrowheads="1"/>
          </p:cNvSpPr>
          <p:nvPr>
            <p:ph type="dt" sz="quarter" idx="1"/>
          </p:nvPr>
        </p:nvSpPr>
        <p:spPr bwMode="auto">
          <a:xfrm>
            <a:off x="5438744" y="1"/>
            <a:ext cx="4160967" cy="3647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cs typeface="+mn-cs"/>
              </a:defRPr>
            </a:lvl1pPr>
          </a:lstStyle>
          <a:p>
            <a:pPr>
              <a:defRPr/>
            </a:pPr>
            <a:endParaRPr lang="en-US" dirty="0"/>
          </a:p>
        </p:txBody>
      </p:sp>
      <p:sp>
        <p:nvSpPr>
          <p:cNvPr id="178180" name="Rectangle 4"/>
          <p:cNvSpPr>
            <a:spLocks noGrp="1" noChangeArrowheads="1"/>
          </p:cNvSpPr>
          <p:nvPr>
            <p:ph type="ftr" sz="quarter" idx="2"/>
          </p:nvPr>
        </p:nvSpPr>
        <p:spPr bwMode="auto">
          <a:xfrm>
            <a:off x="0" y="6948786"/>
            <a:ext cx="4160967" cy="3647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cs typeface="+mn-cs"/>
              </a:defRPr>
            </a:lvl1pPr>
          </a:lstStyle>
          <a:p>
            <a:pPr>
              <a:defRPr/>
            </a:pPr>
            <a:endParaRPr lang="en-US" dirty="0"/>
          </a:p>
        </p:txBody>
      </p:sp>
      <p:sp>
        <p:nvSpPr>
          <p:cNvPr id="178181" name="Rectangle 5"/>
          <p:cNvSpPr>
            <a:spLocks noGrp="1" noChangeArrowheads="1"/>
          </p:cNvSpPr>
          <p:nvPr>
            <p:ph type="sldNum" sz="quarter" idx="3"/>
          </p:nvPr>
        </p:nvSpPr>
        <p:spPr bwMode="auto">
          <a:xfrm>
            <a:off x="5438744" y="6948786"/>
            <a:ext cx="4160967" cy="3647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cs typeface="+mn-cs"/>
              </a:defRPr>
            </a:lvl1pPr>
          </a:lstStyle>
          <a:p>
            <a:pPr>
              <a:defRPr/>
            </a:pPr>
            <a:fld id="{090C6870-7D1C-405D-9974-90C0710EAC9B}" type="slidenum">
              <a:rPr lang="en-US"/>
              <a:pPr>
                <a:defRPr/>
              </a:pPr>
              <a:t>‹#›</a:t>
            </a:fld>
            <a:endParaRPr lang="en-US" dirty="0"/>
          </a:p>
        </p:txBody>
      </p:sp>
    </p:spTree>
    <p:extLst>
      <p:ext uri="{BB962C8B-B14F-4D97-AF65-F5344CB8AC3E}">
        <p14:creationId xmlns:p14="http://schemas.microsoft.com/office/powerpoint/2010/main" val="1569640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4160967" cy="36477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ahoma" pitchFamily="34" charset="0"/>
                <a:cs typeface="+mn-cs"/>
              </a:defRPr>
            </a:lvl1pPr>
          </a:lstStyle>
          <a:p>
            <a:pPr>
              <a:defRPr/>
            </a:pPr>
            <a:endParaRPr lang="en-US" dirty="0"/>
          </a:p>
        </p:txBody>
      </p:sp>
      <p:sp>
        <p:nvSpPr>
          <p:cNvPr id="4099" name="Rectangle 3"/>
          <p:cNvSpPr>
            <a:spLocks noGrp="1" noChangeArrowheads="1"/>
          </p:cNvSpPr>
          <p:nvPr>
            <p:ph type="dt" idx="1"/>
          </p:nvPr>
        </p:nvSpPr>
        <p:spPr bwMode="auto">
          <a:xfrm>
            <a:off x="5438744" y="1"/>
            <a:ext cx="4160967" cy="36477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ahoma" pitchFamily="34" charset="0"/>
                <a:cs typeface="+mn-cs"/>
              </a:defRPr>
            </a:lvl1pPr>
          </a:lstStyle>
          <a:p>
            <a:pPr>
              <a:defRPr/>
            </a:pPr>
            <a:endParaRPr lang="en-US" dirty="0"/>
          </a:p>
        </p:txBody>
      </p:sp>
      <p:sp>
        <p:nvSpPr>
          <p:cNvPr id="73732" name="Rectangle 4"/>
          <p:cNvSpPr>
            <a:spLocks noGrp="1" noRot="1" noChangeAspect="1" noChangeArrowheads="1" noTextEdit="1"/>
          </p:cNvSpPr>
          <p:nvPr>
            <p:ph type="sldImg" idx="2"/>
          </p:nvPr>
        </p:nvSpPr>
        <p:spPr bwMode="auto">
          <a:xfrm>
            <a:off x="2973388" y="549275"/>
            <a:ext cx="3656012" cy="27432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60567" y="3474393"/>
            <a:ext cx="7680066" cy="3291186"/>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102" name="Rectangle 6"/>
          <p:cNvSpPr>
            <a:spLocks noGrp="1" noChangeArrowheads="1"/>
          </p:cNvSpPr>
          <p:nvPr>
            <p:ph type="ftr" sz="quarter" idx="4"/>
          </p:nvPr>
        </p:nvSpPr>
        <p:spPr bwMode="auto">
          <a:xfrm>
            <a:off x="0" y="6948786"/>
            <a:ext cx="4160967" cy="36477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ahoma" pitchFamily="34"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5438744" y="6948786"/>
            <a:ext cx="4160967" cy="36477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ahoma" pitchFamily="34" charset="0"/>
                <a:cs typeface="+mn-cs"/>
              </a:defRPr>
            </a:lvl1pPr>
          </a:lstStyle>
          <a:p>
            <a:pPr>
              <a:defRPr/>
            </a:pPr>
            <a:fld id="{57FA40F1-FC42-4DC0-90AC-9A4DBC97390F}" type="slidenum">
              <a:rPr lang="en-US"/>
              <a:pPr>
                <a:defRPr/>
              </a:pPr>
              <a:t>‹#›</a:t>
            </a:fld>
            <a:endParaRPr lang="en-US" dirty="0"/>
          </a:p>
        </p:txBody>
      </p:sp>
    </p:spTree>
    <p:extLst>
      <p:ext uri="{BB962C8B-B14F-4D97-AF65-F5344CB8AC3E}">
        <p14:creationId xmlns:p14="http://schemas.microsoft.com/office/powerpoint/2010/main" val="2008708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6858000" cy="2381250"/>
          </a:xfrm>
        </p:spPr>
        <p:txBody>
          <a:bodyPr/>
          <a:lstStyle>
            <a:lvl1pPr algn="ctr" rtl="0" eaLnBrk="0" fontAlgn="base" hangingPunct="0">
              <a:spcBef>
                <a:spcPct val="0"/>
              </a:spcBef>
              <a:spcAft>
                <a:spcPct val="0"/>
              </a:spcAft>
              <a:defRPr lang="en-US" sz="4800" dirty="0">
                <a:solidFill>
                  <a:schemeClr val="bg1"/>
                </a:solidFill>
                <a:effectLst/>
                <a:latin typeface="+mj-lt"/>
                <a:ea typeface="+mj-ea"/>
                <a:cs typeface="Tahom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5410200" cy="1371600"/>
          </a:xfrm>
        </p:spPr>
        <p:txBody>
          <a:bodyPr/>
          <a:lstStyle>
            <a:lvl1pPr marL="0" indent="0" algn="ctr" rtl="0" eaLnBrk="0" fontAlgn="base" hangingPunct="0">
              <a:spcBef>
                <a:spcPct val="20000"/>
              </a:spcBef>
              <a:spcAft>
                <a:spcPct val="0"/>
              </a:spcAft>
              <a:buFontTx/>
              <a:buNone/>
              <a:defRPr lang="en-US" sz="3600" dirty="0">
                <a:solidFill>
                  <a:schemeClr val="bg1"/>
                </a:solidFill>
                <a:effectLst/>
                <a:latin typeface="+mn-lt"/>
                <a:ea typeface="+mn-ea"/>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002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74638"/>
            <a:ext cx="5848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002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74638"/>
            <a:ext cx="5848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9243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39243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002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74638"/>
            <a:ext cx="5848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E07055-E40D-42EF-8DB6-5B748C5E8BDF}" type="datetimeFigureOut">
              <a:rPr lang="en-US" smtClean="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FEC41E-BB75-4A1B-997F-00F994A87BFD}"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E07055-E40D-42EF-8DB6-5B748C5E8BDF}" type="datetimeFigureOut">
              <a:rPr lang="en-US" smtClean="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FEC41E-BB75-4A1B-997F-00F994A87BFD}"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E07055-E40D-42EF-8DB6-5B748C5E8BDF}" type="datetimeFigureOut">
              <a:rPr lang="en-US" smtClean="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FEC41E-BB75-4A1B-997F-00F994A87BFD}"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E07055-E40D-42EF-8DB6-5B748C5E8BDF}" type="datetimeFigureOut">
              <a:rPr lang="en-US" smtClean="0"/>
              <a:pPr/>
              <a:t>6/9/2016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FEC41E-BB75-4A1B-997F-00F994A87BFD}"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E07055-E40D-42EF-8DB6-5B748C5E8BDF}" type="datetimeFigureOut">
              <a:rPr lang="en-US" smtClean="0"/>
              <a:pPr/>
              <a:t>6/9/2016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FEC41E-BB75-4A1B-997F-00F994A87BF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E07055-E40D-42EF-8DB6-5B748C5E8BDF}" type="datetimeFigureOut">
              <a:rPr lang="en-US" smtClean="0"/>
              <a:pPr/>
              <a:t>6/9/2016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FEC41E-BB75-4A1B-997F-00F994A87BFD}"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07055-E40D-42EF-8DB6-5B748C5E8BDF}" type="datetimeFigureOut">
              <a:rPr lang="en-US" smtClean="0"/>
              <a:pPr/>
              <a:t>6/9/2016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FEC41E-BB75-4A1B-997F-00F994A87BFD}"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E07055-E40D-42EF-8DB6-5B748C5E8BDF}" type="datetimeFigureOut">
              <a:rPr lang="en-US" smtClean="0"/>
              <a:pPr/>
              <a:t>6/9/2016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FEC41E-BB75-4A1B-997F-00F994A87BFD}"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E07055-E40D-42EF-8DB6-5B748C5E8BDF}" type="datetimeFigureOut">
              <a:rPr lang="en-US" smtClean="0"/>
              <a:pPr/>
              <a:t>6/9/2016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FEC41E-BB75-4A1B-997F-00F994A87BFD}"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E07055-E40D-42EF-8DB6-5B748C5E8BDF}" type="datetimeFigureOut">
              <a:rPr lang="en-US" smtClean="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FEC41E-BB75-4A1B-997F-00F994A87BFD}"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E07055-E40D-42EF-8DB6-5B748C5E8BDF}" type="datetimeFigureOut">
              <a:rPr lang="en-US" smtClean="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FEC41E-BB75-4A1B-997F-00F994A87BFD}"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914400" y="1600200"/>
            <a:ext cx="3810000" cy="4530725"/>
          </a:xfrm>
        </p:spPr>
        <p:txBody>
          <a:bodyPr/>
          <a:lstStyle/>
          <a:p>
            <a:endParaRPr lang="en-US" dirty="0"/>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E41609FB-7B25-4903-B329-91A1CB3FA971}" type="slidenum">
              <a:rPr lang="en-US"/>
              <a:pPr/>
              <a:t>‹#›</a:t>
            </a:fld>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lumMod val="0"/>
                <a:lumOff val="100000"/>
              </a:srgbClr>
            </a:gs>
            <a:gs pos="43000">
              <a:srgbClr val="85C2FF"/>
            </a:gs>
            <a:gs pos="10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274638"/>
            <a:ext cx="8001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6002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dt="0"/>
  <p:txStyles>
    <p:titleStyle>
      <a:lvl1pPr algn="ctr" rtl="0" eaLnBrk="0" fontAlgn="base" hangingPunct="0">
        <a:spcBef>
          <a:spcPct val="0"/>
        </a:spcBef>
        <a:spcAft>
          <a:spcPct val="0"/>
        </a:spcAft>
        <a:defRPr sz="4800">
          <a:solidFill>
            <a:schemeClr val="bg1"/>
          </a:solidFill>
          <a:latin typeface="+mj-lt"/>
          <a:ea typeface="+mj-ea"/>
          <a:cs typeface="Tahoma" pitchFamily="34" charset="0"/>
        </a:defRPr>
      </a:lvl1pPr>
      <a:lvl2pPr algn="ctr" rtl="0" eaLnBrk="0" fontAlgn="base" hangingPunct="0">
        <a:spcBef>
          <a:spcPct val="0"/>
        </a:spcBef>
        <a:spcAft>
          <a:spcPct val="0"/>
        </a:spcAft>
        <a:defRPr sz="4800">
          <a:solidFill>
            <a:schemeClr val="bg1"/>
          </a:solidFill>
          <a:latin typeface="Tahoma" pitchFamily="34" charset="0"/>
          <a:cs typeface="Tahoma" pitchFamily="34" charset="0"/>
        </a:defRPr>
      </a:lvl2pPr>
      <a:lvl3pPr algn="ctr" rtl="0" eaLnBrk="0" fontAlgn="base" hangingPunct="0">
        <a:spcBef>
          <a:spcPct val="0"/>
        </a:spcBef>
        <a:spcAft>
          <a:spcPct val="0"/>
        </a:spcAft>
        <a:defRPr sz="4800">
          <a:solidFill>
            <a:schemeClr val="bg1"/>
          </a:solidFill>
          <a:latin typeface="Tahoma" pitchFamily="34" charset="0"/>
          <a:cs typeface="Tahoma" pitchFamily="34" charset="0"/>
        </a:defRPr>
      </a:lvl3pPr>
      <a:lvl4pPr algn="ctr" rtl="0" eaLnBrk="0" fontAlgn="base" hangingPunct="0">
        <a:spcBef>
          <a:spcPct val="0"/>
        </a:spcBef>
        <a:spcAft>
          <a:spcPct val="0"/>
        </a:spcAft>
        <a:defRPr sz="4800">
          <a:solidFill>
            <a:schemeClr val="bg1"/>
          </a:solidFill>
          <a:latin typeface="Tahoma" pitchFamily="34" charset="0"/>
          <a:cs typeface="Tahoma" pitchFamily="34" charset="0"/>
        </a:defRPr>
      </a:lvl4pPr>
      <a:lvl5pPr algn="ctr" rtl="0" eaLnBrk="0" fontAlgn="base" hangingPunct="0">
        <a:spcBef>
          <a:spcPct val="0"/>
        </a:spcBef>
        <a:spcAft>
          <a:spcPct val="0"/>
        </a:spcAft>
        <a:defRPr sz="4800">
          <a:solidFill>
            <a:schemeClr val="bg1"/>
          </a:solidFill>
          <a:latin typeface="Tahoma" pitchFamily="34" charset="0"/>
          <a:cs typeface="Tahoma" pitchFamily="34" charset="0"/>
        </a:defRPr>
      </a:lvl5pPr>
      <a:lvl6pPr marL="457200" algn="ctr" rtl="0" eaLnBrk="0" fontAlgn="base" hangingPunct="0">
        <a:spcBef>
          <a:spcPct val="0"/>
        </a:spcBef>
        <a:spcAft>
          <a:spcPct val="0"/>
        </a:spcAft>
        <a:defRPr sz="4800">
          <a:solidFill>
            <a:schemeClr val="tx2"/>
          </a:solidFill>
          <a:latin typeface="Tahoma" pitchFamily="34" charset="0"/>
          <a:cs typeface="Arial" charset="0"/>
        </a:defRPr>
      </a:lvl6pPr>
      <a:lvl7pPr marL="914400" algn="ctr" rtl="0" eaLnBrk="0" fontAlgn="base" hangingPunct="0">
        <a:spcBef>
          <a:spcPct val="0"/>
        </a:spcBef>
        <a:spcAft>
          <a:spcPct val="0"/>
        </a:spcAft>
        <a:defRPr sz="4800">
          <a:solidFill>
            <a:schemeClr val="tx2"/>
          </a:solidFill>
          <a:latin typeface="Tahoma" pitchFamily="34" charset="0"/>
          <a:cs typeface="Arial" charset="0"/>
        </a:defRPr>
      </a:lvl7pPr>
      <a:lvl8pPr marL="1371600" algn="ctr" rtl="0" eaLnBrk="0" fontAlgn="base" hangingPunct="0">
        <a:spcBef>
          <a:spcPct val="0"/>
        </a:spcBef>
        <a:spcAft>
          <a:spcPct val="0"/>
        </a:spcAft>
        <a:defRPr sz="4800">
          <a:solidFill>
            <a:schemeClr val="tx2"/>
          </a:solidFill>
          <a:latin typeface="Tahoma" pitchFamily="34" charset="0"/>
          <a:cs typeface="Arial" charset="0"/>
        </a:defRPr>
      </a:lvl8pPr>
      <a:lvl9pPr marL="1828800" algn="ctr" rtl="0" eaLnBrk="0" fontAlgn="base" hangingPunct="0">
        <a:spcBef>
          <a:spcPct val="0"/>
        </a:spcBef>
        <a:spcAft>
          <a:spcPct val="0"/>
        </a:spcAft>
        <a:defRPr sz="48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3600">
          <a:solidFill>
            <a:schemeClr val="bg1"/>
          </a:solidFill>
          <a:latin typeface="+mn-lt"/>
          <a:ea typeface="+mn-ea"/>
          <a:cs typeface="Tahoma" pitchFamily="34" charset="0"/>
        </a:defRPr>
      </a:lvl1pPr>
      <a:lvl2pPr marL="742950" indent="-285750" algn="l" rtl="0" eaLnBrk="0" fontAlgn="base" hangingPunct="0">
        <a:spcBef>
          <a:spcPct val="20000"/>
        </a:spcBef>
        <a:spcAft>
          <a:spcPct val="0"/>
        </a:spcAft>
        <a:buChar char="•"/>
        <a:defRPr sz="3200">
          <a:solidFill>
            <a:schemeClr val="bg1"/>
          </a:solidFill>
          <a:latin typeface="+mn-lt"/>
          <a:cs typeface="Tahoma" pitchFamily="34" charset="0"/>
        </a:defRPr>
      </a:lvl2pPr>
      <a:lvl3pPr marL="1143000" indent="-228600" algn="l" rtl="0" eaLnBrk="0" fontAlgn="base" hangingPunct="0">
        <a:spcBef>
          <a:spcPct val="20000"/>
        </a:spcBef>
        <a:spcAft>
          <a:spcPct val="0"/>
        </a:spcAft>
        <a:buChar char="•"/>
        <a:defRPr sz="2800">
          <a:solidFill>
            <a:schemeClr val="bg1"/>
          </a:solidFill>
          <a:latin typeface="+mn-lt"/>
          <a:cs typeface="Tahoma" pitchFamily="34" charset="0"/>
        </a:defRPr>
      </a:lvl3pPr>
      <a:lvl4pPr marL="1600200" indent="-228600" algn="l" rtl="0" eaLnBrk="0" fontAlgn="base" hangingPunct="0">
        <a:spcBef>
          <a:spcPct val="20000"/>
        </a:spcBef>
        <a:spcAft>
          <a:spcPct val="0"/>
        </a:spcAft>
        <a:buChar char="•"/>
        <a:defRPr sz="2400">
          <a:solidFill>
            <a:schemeClr val="bg1"/>
          </a:solidFill>
          <a:latin typeface="+mn-lt"/>
          <a:cs typeface="Tahoma" pitchFamily="34" charset="0"/>
        </a:defRPr>
      </a:lvl4pPr>
      <a:lvl5pPr marL="2057400" indent="-228600" algn="l" rtl="0" eaLnBrk="0" fontAlgn="base" hangingPunct="0">
        <a:spcBef>
          <a:spcPct val="20000"/>
        </a:spcBef>
        <a:spcAft>
          <a:spcPct val="0"/>
        </a:spcAft>
        <a:buChar char="•"/>
        <a:defRPr sz="2400">
          <a:solidFill>
            <a:schemeClr val="bg1"/>
          </a:solidFill>
          <a:latin typeface="+mn-lt"/>
          <a:cs typeface="Tahoma" pitchFamily="34" charset="0"/>
        </a:defRPr>
      </a:lvl5pPr>
      <a:lvl6pPr marL="2514600" indent="-228600" algn="l" rtl="0" eaLnBrk="0" fontAlgn="base" hangingPunct="0">
        <a:spcBef>
          <a:spcPct val="20000"/>
        </a:spcBef>
        <a:spcAft>
          <a:spcPct val="0"/>
        </a:spcAft>
        <a:buChar char="•"/>
        <a:defRPr sz="2400">
          <a:solidFill>
            <a:schemeClr val="tx1"/>
          </a:solidFill>
          <a:latin typeface="+mn-lt"/>
          <a:cs typeface="+mn-cs"/>
        </a:defRPr>
      </a:lvl6pPr>
      <a:lvl7pPr marL="2971800" indent="-228600" algn="l" rtl="0" eaLnBrk="0" fontAlgn="base" hangingPunct="0">
        <a:spcBef>
          <a:spcPct val="20000"/>
        </a:spcBef>
        <a:spcAft>
          <a:spcPct val="0"/>
        </a:spcAft>
        <a:buChar char="•"/>
        <a:defRPr sz="2400">
          <a:solidFill>
            <a:schemeClr val="tx1"/>
          </a:solidFill>
          <a:latin typeface="+mn-lt"/>
          <a:cs typeface="+mn-cs"/>
        </a:defRPr>
      </a:lvl7pPr>
      <a:lvl8pPr marL="3429000" indent="-228600" algn="l" rtl="0" eaLnBrk="0" fontAlgn="base" hangingPunct="0">
        <a:spcBef>
          <a:spcPct val="20000"/>
        </a:spcBef>
        <a:spcAft>
          <a:spcPct val="0"/>
        </a:spcAft>
        <a:buChar char="•"/>
        <a:defRPr sz="2400">
          <a:solidFill>
            <a:schemeClr val="tx1"/>
          </a:solidFill>
          <a:latin typeface="+mn-lt"/>
          <a:cs typeface="+mn-cs"/>
        </a:defRPr>
      </a:lvl8pPr>
      <a:lvl9pPr marL="3886200" indent="-228600" algn="l" rtl="0" eaLnBrk="0" fontAlgn="base" hangingPunct="0">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lumMod val="0"/>
                <a:lumOff val="100000"/>
              </a:srgbClr>
            </a:gs>
            <a:gs pos="43000">
              <a:srgbClr val="85C2FF"/>
            </a:gs>
            <a:gs pos="10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274638"/>
            <a:ext cx="8001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123" name="Rectangle 3"/>
          <p:cNvSpPr>
            <a:spLocks noGrp="1" noChangeArrowheads="1"/>
          </p:cNvSpPr>
          <p:nvPr>
            <p:ph type="body" idx="1"/>
          </p:nvPr>
        </p:nvSpPr>
        <p:spPr bwMode="auto">
          <a:xfrm>
            <a:off x="685800" y="16002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3048000" y="6477000"/>
            <a:ext cx="685800" cy="381000"/>
          </a:xfrm>
          <a:prstGeom prst="rect">
            <a:avLst/>
          </a:prstGeom>
          <a:ln>
            <a:miter lim="800000"/>
            <a:headEnd/>
            <a:tailEnd/>
          </a:ln>
        </p:spPr>
        <p:txBody>
          <a:bodyPr/>
          <a:lstStyle/>
          <a:p>
            <a:pPr algn="ctr">
              <a:defRPr/>
            </a:pPr>
            <a:fld id="{A961A517-4C62-4158-8847-11C73F387474}" type="slidenum">
              <a:rPr lang="en-US" sz="1600">
                <a:solidFill>
                  <a:schemeClr val="bg1"/>
                </a:solidFill>
                <a:latin typeface="Tahoma" pitchFamily="34" charset="0"/>
                <a:cs typeface="Tahoma" pitchFamily="34" charset="0"/>
              </a:rPr>
              <a:pPr algn="ctr">
                <a:defRPr/>
              </a:pPr>
              <a:t>‹#›</a:t>
            </a:fld>
            <a:endParaRPr lang="en-US" sz="1600" dirty="0">
              <a:solidFill>
                <a:schemeClr val="bg1"/>
              </a:solidFill>
              <a:latin typeface="Tahoma" pitchFamily="34" charset="0"/>
              <a:cs typeface="Tahoma" pitchFamily="34" charset="0"/>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ftr="0" dt="0"/>
  <p:txStyles>
    <p:titleStyle>
      <a:lvl1pPr algn="ctr" rtl="0" eaLnBrk="0" fontAlgn="base" hangingPunct="0">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Tahoma" pitchFamily="34" charset="0"/>
        </a:defRPr>
      </a:lvl1pPr>
      <a:lvl2pPr algn="ctr" rtl="0" eaLnBrk="0" fontAlgn="base" hangingPunct="0">
        <a:spcBef>
          <a:spcPct val="0"/>
        </a:spcBef>
        <a:spcAft>
          <a:spcPct val="0"/>
        </a:spcAft>
        <a:defRPr sz="4800">
          <a:solidFill>
            <a:schemeClr val="tx2"/>
          </a:solidFill>
          <a:latin typeface="Tahoma" pitchFamily="34" charset="0"/>
          <a:cs typeface="Tahoma" pitchFamily="34" charset="0"/>
        </a:defRPr>
      </a:lvl2pPr>
      <a:lvl3pPr algn="ctr" rtl="0" eaLnBrk="0" fontAlgn="base" hangingPunct="0">
        <a:spcBef>
          <a:spcPct val="0"/>
        </a:spcBef>
        <a:spcAft>
          <a:spcPct val="0"/>
        </a:spcAft>
        <a:defRPr sz="4800">
          <a:solidFill>
            <a:schemeClr val="tx2"/>
          </a:solidFill>
          <a:latin typeface="Tahoma" pitchFamily="34" charset="0"/>
          <a:cs typeface="Tahoma" pitchFamily="34" charset="0"/>
        </a:defRPr>
      </a:lvl3pPr>
      <a:lvl4pPr algn="ctr" rtl="0" eaLnBrk="0" fontAlgn="base" hangingPunct="0">
        <a:spcBef>
          <a:spcPct val="0"/>
        </a:spcBef>
        <a:spcAft>
          <a:spcPct val="0"/>
        </a:spcAft>
        <a:defRPr sz="4800">
          <a:solidFill>
            <a:schemeClr val="tx2"/>
          </a:solidFill>
          <a:latin typeface="Tahoma" pitchFamily="34" charset="0"/>
          <a:cs typeface="Tahoma" pitchFamily="34" charset="0"/>
        </a:defRPr>
      </a:lvl4pPr>
      <a:lvl5pPr algn="ctr" rtl="0" eaLnBrk="0" fontAlgn="base" hangingPunct="0">
        <a:spcBef>
          <a:spcPct val="0"/>
        </a:spcBef>
        <a:spcAft>
          <a:spcPct val="0"/>
        </a:spcAft>
        <a:defRPr sz="4800">
          <a:solidFill>
            <a:schemeClr val="tx2"/>
          </a:solidFill>
          <a:latin typeface="Tahoma" pitchFamily="34" charset="0"/>
          <a:cs typeface="Tahoma" pitchFamily="34" charset="0"/>
        </a:defRPr>
      </a:lvl5pPr>
      <a:lvl6pPr marL="457200" algn="ctr" rtl="0" eaLnBrk="0" fontAlgn="base" hangingPunct="0">
        <a:spcBef>
          <a:spcPct val="0"/>
        </a:spcBef>
        <a:spcAft>
          <a:spcPct val="0"/>
        </a:spcAft>
        <a:defRPr sz="4800">
          <a:solidFill>
            <a:schemeClr val="tx2"/>
          </a:solidFill>
          <a:latin typeface="Tahoma" pitchFamily="34" charset="0"/>
          <a:cs typeface="Arial" charset="0"/>
        </a:defRPr>
      </a:lvl6pPr>
      <a:lvl7pPr marL="914400" algn="ctr" rtl="0" eaLnBrk="0" fontAlgn="base" hangingPunct="0">
        <a:spcBef>
          <a:spcPct val="0"/>
        </a:spcBef>
        <a:spcAft>
          <a:spcPct val="0"/>
        </a:spcAft>
        <a:defRPr sz="4800">
          <a:solidFill>
            <a:schemeClr val="tx2"/>
          </a:solidFill>
          <a:latin typeface="Tahoma" pitchFamily="34" charset="0"/>
          <a:cs typeface="Arial" charset="0"/>
        </a:defRPr>
      </a:lvl7pPr>
      <a:lvl8pPr marL="1371600" algn="ctr" rtl="0" eaLnBrk="0" fontAlgn="base" hangingPunct="0">
        <a:spcBef>
          <a:spcPct val="0"/>
        </a:spcBef>
        <a:spcAft>
          <a:spcPct val="0"/>
        </a:spcAft>
        <a:defRPr sz="4800">
          <a:solidFill>
            <a:schemeClr val="tx2"/>
          </a:solidFill>
          <a:latin typeface="Tahoma" pitchFamily="34" charset="0"/>
          <a:cs typeface="Arial" charset="0"/>
        </a:defRPr>
      </a:lvl8pPr>
      <a:lvl9pPr marL="1828800" algn="ctr" rtl="0" eaLnBrk="0" fontAlgn="base" hangingPunct="0">
        <a:spcBef>
          <a:spcPct val="0"/>
        </a:spcBef>
        <a:spcAft>
          <a:spcPct val="0"/>
        </a:spcAft>
        <a:defRPr sz="48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3600">
          <a:solidFill>
            <a:schemeClr val="tx1"/>
          </a:solidFill>
          <a:effectLst>
            <a:outerShdw blurRad="38100" dist="38100" dir="2700000" algn="tl">
              <a:srgbClr val="000000">
                <a:alpha val="43137"/>
              </a:srgbClr>
            </a:outerShdw>
          </a:effectLst>
          <a:latin typeface="+mn-lt"/>
          <a:ea typeface="+mn-ea"/>
          <a:cs typeface="Tahoma" pitchFamily="34" charset="0"/>
        </a:defRPr>
      </a:lvl1pPr>
      <a:lvl2pPr marL="742950" indent="-285750" algn="l" rtl="0" eaLnBrk="0" fontAlgn="base" hangingPunct="0">
        <a:spcBef>
          <a:spcPct val="20000"/>
        </a:spcBef>
        <a:spcAft>
          <a:spcPct val="0"/>
        </a:spcAft>
        <a:buChar char="•"/>
        <a:defRPr sz="3200">
          <a:solidFill>
            <a:schemeClr val="tx1"/>
          </a:solidFill>
          <a:effectLst>
            <a:outerShdw blurRad="38100" dist="38100" dir="2700000" algn="tl">
              <a:srgbClr val="000000">
                <a:alpha val="43137"/>
              </a:srgbClr>
            </a:outerShdw>
          </a:effectLst>
          <a:latin typeface="+mn-lt"/>
          <a:cs typeface="Tahoma" pitchFamily="34" charset="0"/>
        </a:defRPr>
      </a:lvl2pPr>
      <a:lvl3pPr marL="1143000" indent="-228600" algn="l" rtl="0" eaLnBrk="0" fontAlgn="base" hangingPunct="0">
        <a:spcBef>
          <a:spcPct val="20000"/>
        </a:spcBef>
        <a:spcAft>
          <a:spcPct val="0"/>
        </a:spcAft>
        <a:buChar char="•"/>
        <a:defRPr sz="2800">
          <a:solidFill>
            <a:schemeClr val="tx1"/>
          </a:solidFill>
          <a:effectLst>
            <a:outerShdw blurRad="38100" dist="38100" dir="2700000" algn="tl">
              <a:srgbClr val="000000">
                <a:alpha val="43137"/>
              </a:srgbClr>
            </a:outerShdw>
          </a:effectLst>
          <a:latin typeface="+mn-lt"/>
          <a:cs typeface="Tahoma" pitchFamily="34" charset="0"/>
        </a:defRPr>
      </a:lvl3pPr>
      <a:lvl4pPr marL="1600200" indent="-228600" algn="l" rtl="0" eaLnBrk="0" fontAlgn="base" hangingPunct="0">
        <a:spcBef>
          <a:spcPct val="20000"/>
        </a:spcBef>
        <a:spcAft>
          <a:spcPct val="0"/>
        </a:spcAft>
        <a:buChar char="•"/>
        <a:defRPr sz="2400">
          <a:solidFill>
            <a:schemeClr val="tx1"/>
          </a:solidFill>
          <a:effectLst>
            <a:outerShdw blurRad="38100" dist="38100" dir="2700000" algn="tl">
              <a:srgbClr val="000000">
                <a:alpha val="43137"/>
              </a:srgbClr>
            </a:outerShdw>
          </a:effectLst>
          <a:latin typeface="+mn-lt"/>
          <a:cs typeface="Tahoma" pitchFamily="34" charset="0"/>
        </a:defRPr>
      </a:lvl4pPr>
      <a:lvl5pPr marL="2057400" indent="-228600" algn="l" rtl="0" eaLnBrk="0" fontAlgn="base" hangingPunct="0">
        <a:spcBef>
          <a:spcPct val="20000"/>
        </a:spcBef>
        <a:spcAft>
          <a:spcPct val="0"/>
        </a:spcAft>
        <a:buChar char="•"/>
        <a:defRPr sz="2400">
          <a:solidFill>
            <a:schemeClr val="tx1"/>
          </a:solidFill>
          <a:effectLst>
            <a:outerShdw blurRad="38100" dist="38100" dir="2700000" algn="tl">
              <a:srgbClr val="000000">
                <a:alpha val="43137"/>
              </a:srgbClr>
            </a:outerShdw>
          </a:effectLst>
          <a:latin typeface="+mn-lt"/>
          <a:cs typeface="Tahoma" pitchFamily="34" charset="0"/>
        </a:defRPr>
      </a:lvl5pPr>
      <a:lvl6pPr marL="2514600" indent="-228600" algn="l" rtl="0" eaLnBrk="0" fontAlgn="base" hangingPunct="0">
        <a:spcBef>
          <a:spcPct val="20000"/>
        </a:spcBef>
        <a:spcAft>
          <a:spcPct val="0"/>
        </a:spcAft>
        <a:buChar char="•"/>
        <a:defRPr sz="2400">
          <a:solidFill>
            <a:schemeClr val="tx1"/>
          </a:solidFill>
          <a:latin typeface="+mn-lt"/>
          <a:cs typeface="+mn-cs"/>
        </a:defRPr>
      </a:lvl6pPr>
      <a:lvl7pPr marL="2971800" indent="-228600" algn="l" rtl="0" eaLnBrk="0" fontAlgn="base" hangingPunct="0">
        <a:spcBef>
          <a:spcPct val="20000"/>
        </a:spcBef>
        <a:spcAft>
          <a:spcPct val="0"/>
        </a:spcAft>
        <a:buChar char="•"/>
        <a:defRPr sz="2400">
          <a:solidFill>
            <a:schemeClr val="tx1"/>
          </a:solidFill>
          <a:latin typeface="+mn-lt"/>
          <a:cs typeface="+mn-cs"/>
        </a:defRPr>
      </a:lvl7pPr>
      <a:lvl8pPr marL="3429000" indent="-228600" algn="l" rtl="0" eaLnBrk="0" fontAlgn="base" hangingPunct="0">
        <a:spcBef>
          <a:spcPct val="20000"/>
        </a:spcBef>
        <a:spcAft>
          <a:spcPct val="0"/>
        </a:spcAft>
        <a:buChar char="•"/>
        <a:defRPr sz="2400">
          <a:solidFill>
            <a:schemeClr val="tx1"/>
          </a:solidFill>
          <a:latin typeface="+mn-lt"/>
          <a:cs typeface="+mn-cs"/>
        </a:defRPr>
      </a:lvl8pPr>
      <a:lvl9pPr marL="3886200" indent="-228600" algn="l" rtl="0" eaLnBrk="0" fontAlgn="base" hangingPunct="0">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lumMod val="0"/>
                <a:lumOff val="100000"/>
              </a:srgbClr>
            </a:gs>
            <a:gs pos="43000">
              <a:srgbClr val="85C2FF"/>
            </a:gs>
            <a:gs pos="10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274638"/>
            <a:ext cx="8001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6002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3048000" y="6477000"/>
            <a:ext cx="685800" cy="381000"/>
          </a:xfrm>
          <a:prstGeom prst="rect">
            <a:avLst/>
          </a:prstGeom>
          <a:ln>
            <a:miter lim="800000"/>
            <a:headEnd/>
            <a:tailEnd/>
          </a:ln>
        </p:spPr>
        <p:txBody>
          <a:bodyPr/>
          <a:lstStyle/>
          <a:p>
            <a:pPr algn="ctr">
              <a:defRPr/>
            </a:pPr>
            <a:fld id="{CE12D911-EF8E-48E8-A9ED-21D8BDFFA145}" type="slidenum">
              <a:rPr lang="en-US" sz="1600">
                <a:solidFill>
                  <a:schemeClr val="bg1"/>
                </a:solidFill>
                <a:latin typeface="Tahoma" pitchFamily="34" charset="0"/>
                <a:cs typeface="Tahoma" pitchFamily="34" charset="0"/>
              </a:rPr>
              <a:pPr algn="ctr">
                <a:defRPr/>
              </a:pPr>
              <a:t>‹#›</a:t>
            </a:fld>
            <a:endParaRPr lang="en-US" sz="1600" dirty="0">
              <a:solidFill>
                <a:schemeClr val="bg1"/>
              </a:solidFill>
              <a:latin typeface="Tahoma" pitchFamily="34" charset="0"/>
              <a:cs typeface="Tahoma" pitchFamily="34" charset="0"/>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rtl="0" eaLnBrk="0" fontAlgn="base" hangingPunct="0">
        <a:spcBef>
          <a:spcPct val="0"/>
        </a:spcBef>
        <a:spcAft>
          <a:spcPct val="0"/>
        </a:spcAft>
        <a:defRPr sz="4800">
          <a:solidFill>
            <a:schemeClr val="bg1"/>
          </a:solidFill>
          <a:latin typeface="+mj-lt"/>
          <a:ea typeface="+mj-ea"/>
          <a:cs typeface="Tahoma" pitchFamily="34" charset="0"/>
        </a:defRPr>
      </a:lvl1pPr>
      <a:lvl2pPr algn="ctr" rtl="0" eaLnBrk="0" fontAlgn="base" hangingPunct="0">
        <a:spcBef>
          <a:spcPct val="0"/>
        </a:spcBef>
        <a:spcAft>
          <a:spcPct val="0"/>
        </a:spcAft>
        <a:defRPr sz="4800">
          <a:solidFill>
            <a:schemeClr val="bg1"/>
          </a:solidFill>
          <a:latin typeface="Tahoma" pitchFamily="34" charset="0"/>
          <a:cs typeface="Tahoma" pitchFamily="34" charset="0"/>
        </a:defRPr>
      </a:lvl2pPr>
      <a:lvl3pPr algn="ctr" rtl="0" eaLnBrk="0" fontAlgn="base" hangingPunct="0">
        <a:spcBef>
          <a:spcPct val="0"/>
        </a:spcBef>
        <a:spcAft>
          <a:spcPct val="0"/>
        </a:spcAft>
        <a:defRPr sz="4800">
          <a:solidFill>
            <a:schemeClr val="bg1"/>
          </a:solidFill>
          <a:latin typeface="Tahoma" pitchFamily="34" charset="0"/>
          <a:cs typeface="Tahoma" pitchFamily="34" charset="0"/>
        </a:defRPr>
      </a:lvl3pPr>
      <a:lvl4pPr algn="ctr" rtl="0" eaLnBrk="0" fontAlgn="base" hangingPunct="0">
        <a:spcBef>
          <a:spcPct val="0"/>
        </a:spcBef>
        <a:spcAft>
          <a:spcPct val="0"/>
        </a:spcAft>
        <a:defRPr sz="4800">
          <a:solidFill>
            <a:schemeClr val="bg1"/>
          </a:solidFill>
          <a:latin typeface="Tahoma" pitchFamily="34" charset="0"/>
          <a:cs typeface="Tahoma" pitchFamily="34" charset="0"/>
        </a:defRPr>
      </a:lvl4pPr>
      <a:lvl5pPr algn="ctr" rtl="0" eaLnBrk="0" fontAlgn="base" hangingPunct="0">
        <a:spcBef>
          <a:spcPct val="0"/>
        </a:spcBef>
        <a:spcAft>
          <a:spcPct val="0"/>
        </a:spcAft>
        <a:defRPr sz="4800">
          <a:solidFill>
            <a:schemeClr val="bg1"/>
          </a:solidFill>
          <a:latin typeface="Tahoma" pitchFamily="34" charset="0"/>
          <a:cs typeface="Tahoma" pitchFamily="34" charset="0"/>
        </a:defRPr>
      </a:lvl5pPr>
      <a:lvl6pPr marL="457200" algn="ctr" rtl="0" fontAlgn="base">
        <a:spcBef>
          <a:spcPct val="0"/>
        </a:spcBef>
        <a:spcAft>
          <a:spcPct val="0"/>
        </a:spcAft>
        <a:defRPr sz="4800">
          <a:solidFill>
            <a:schemeClr val="bg1"/>
          </a:solidFill>
          <a:latin typeface="Tahoma" pitchFamily="34" charset="0"/>
          <a:cs typeface="Arial" charset="0"/>
        </a:defRPr>
      </a:lvl6pPr>
      <a:lvl7pPr marL="914400" algn="ctr" rtl="0" fontAlgn="base">
        <a:spcBef>
          <a:spcPct val="0"/>
        </a:spcBef>
        <a:spcAft>
          <a:spcPct val="0"/>
        </a:spcAft>
        <a:defRPr sz="4800">
          <a:solidFill>
            <a:schemeClr val="bg1"/>
          </a:solidFill>
          <a:latin typeface="Tahoma" pitchFamily="34" charset="0"/>
          <a:cs typeface="Arial" charset="0"/>
        </a:defRPr>
      </a:lvl7pPr>
      <a:lvl8pPr marL="1371600" algn="ctr" rtl="0" fontAlgn="base">
        <a:spcBef>
          <a:spcPct val="0"/>
        </a:spcBef>
        <a:spcAft>
          <a:spcPct val="0"/>
        </a:spcAft>
        <a:defRPr sz="4800">
          <a:solidFill>
            <a:schemeClr val="bg1"/>
          </a:solidFill>
          <a:latin typeface="Tahoma" pitchFamily="34" charset="0"/>
          <a:cs typeface="Arial" charset="0"/>
        </a:defRPr>
      </a:lvl8pPr>
      <a:lvl9pPr marL="1828800" algn="ctr" rtl="0" fontAlgn="base">
        <a:spcBef>
          <a:spcPct val="0"/>
        </a:spcBef>
        <a:spcAft>
          <a:spcPct val="0"/>
        </a:spcAft>
        <a:defRPr sz="4800">
          <a:solidFill>
            <a:schemeClr val="bg1"/>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3600">
          <a:solidFill>
            <a:schemeClr val="bg1"/>
          </a:solidFill>
          <a:latin typeface="+mn-lt"/>
          <a:ea typeface="+mn-ea"/>
          <a:cs typeface="Tahoma" pitchFamily="34" charset="0"/>
        </a:defRPr>
      </a:lvl1pPr>
      <a:lvl2pPr marL="742950" indent="-285750" algn="l" rtl="0" eaLnBrk="0" fontAlgn="base" hangingPunct="0">
        <a:spcBef>
          <a:spcPct val="20000"/>
        </a:spcBef>
        <a:spcAft>
          <a:spcPct val="0"/>
        </a:spcAft>
        <a:buChar char="•"/>
        <a:defRPr sz="3200">
          <a:solidFill>
            <a:schemeClr val="bg1"/>
          </a:solidFill>
          <a:latin typeface="+mn-lt"/>
          <a:cs typeface="Tahoma" pitchFamily="34" charset="0"/>
        </a:defRPr>
      </a:lvl2pPr>
      <a:lvl3pPr marL="1143000" indent="-228600" algn="l" rtl="0" eaLnBrk="0" fontAlgn="base" hangingPunct="0">
        <a:spcBef>
          <a:spcPct val="20000"/>
        </a:spcBef>
        <a:spcAft>
          <a:spcPct val="0"/>
        </a:spcAft>
        <a:buChar char="•"/>
        <a:defRPr sz="2800">
          <a:solidFill>
            <a:schemeClr val="bg1"/>
          </a:solidFill>
          <a:latin typeface="+mn-lt"/>
          <a:cs typeface="Tahoma" pitchFamily="34" charset="0"/>
        </a:defRPr>
      </a:lvl3pPr>
      <a:lvl4pPr marL="1600200" indent="-228600" algn="l" rtl="0" eaLnBrk="0" fontAlgn="base" hangingPunct="0">
        <a:spcBef>
          <a:spcPct val="20000"/>
        </a:spcBef>
        <a:spcAft>
          <a:spcPct val="0"/>
        </a:spcAft>
        <a:buChar char="•"/>
        <a:defRPr sz="2400">
          <a:solidFill>
            <a:schemeClr val="bg1"/>
          </a:solidFill>
          <a:latin typeface="+mn-lt"/>
          <a:cs typeface="Tahoma" pitchFamily="34" charset="0"/>
        </a:defRPr>
      </a:lvl4pPr>
      <a:lvl5pPr marL="2057400" indent="-228600" algn="l" rtl="0" eaLnBrk="0" fontAlgn="base" hangingPunct="0">
        <a:spcBef>
          <a:spcPct val="20000"/>
        </a:spcBef>
        <a:spcAft>
          <a:spcPct val="0"/>
        </a:spcAft>
        <a:buChar char="•"/>
        <a:defRPr sz="2400">
          <a:solidFill>
            <a:schemeClr val="bg1"/>
          </a:solidFill>
          <a:latin typeface="+mn-lt"/>
          <a:cs typeface="Tahoma" pitchFamily="34" charset="0"/>
        </a:defRPr>
      </a:lvl5pPr>
      <a:lvl6pPr marL="2514600" indent="-228600" algn="l" rtl="0" fontAlgn="base">
        <a:spcBef>
          <a:spcPct val="20000"/>
        </a:spcBef>
        <a:spcAft>
          <a:spcPct val="0"/>
        </a:spcAft>
        <a:buChar char="•"/>
        <a:defRPr sz="2400">
          <a:solidFill>
            <a:schemeClr val="bg1"/>
          </a:solidFill>
          <a:latin typeface="+mn-lt"/>
          <a:cs typeface="+mn-cs"/>
        </a:defRPr>
      </a:lvl6pPr>
      <a:lvl7pPr marL="2971800" indent="-228600" algn="l" rtl="0" fontAlgn="base">
        <a:spcBef>
          <a:spcPct val="20000"/>
        </a:spcBef>
        <a:spcAft>
          <a:spcPct val="0"/>
        </a:spcAft>
        <a:buChar char="•"/>
        <a:defRPr sz="2400">
          <a:solidFill>
            <a:schemeClr val="bg1"/>
          </a:solidFill>
          <a:latin typeface="+mn-lt"/>
          <a:cs typeface="+mn-cs"/>
        </a:defRPr>
      </a:lvl7pPr>
      <a:lvl8pPr marL="3429000" indent="-228600" algn="l" rtl="0" fontAlgn="base">
        <a:spcBef>
          <a:spcPct val="20000"/>
        </a:spcBef>
        <a:spcAft>
          <a:spcPct val="0"/>
        </a:spcAft>
        <a:buChar char="•"/>
        <a:defRPr sz="2400">
          <a:solidFill>
            <a:schemeClr val="bg1"/>
          </a:solidFill>
          <a:latin typeface="+mn-lt"/>
          <a:cs typeface="+mn-cs"/>
        </a:defRPr>
      </a:lvl8pPr>
      <a:lvl9pPr marL="3886200" indent="-228600" algn="l" rtl="0" fontAlgn="base">
        <a:spcBef>
          <a:spcPct val="20000"/>
        </a:spcBef>
        <a:spcAft>
          <a:spcPct val="0"/>
        </a:spcAft>
        <a:buChar char="•"/>
        <a:defRPr sz="2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07055-E40D-42EF-8DB6-5B748C5E8BDF}" type="datetimeFigureOut">
              <a:rPr lang="en-US" smtClean="0"/>
              <a:pPr/>
              <a:t>6/9/2016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EC41E-BB75-4A1B-997F-00F994A87BF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p:txBody>
          <a:bodyPr/>
          <a:lstStyle/>
          <a:p>
            <a:pPr rtl="1">
              <a:defRPr/>
            </a:pPr>
            <a:r>
              <a:rPr lang="ar-SA" dirty="0" smtClean="0">
                <a:solidFill>
                  <a:schemeClr val="tx1"/>
                </a:solidFill>
                <a:effectLst>
                  <a:outerShdw blurRad="38100" dist="38100" dir="2700000" algn="tl">
                    <a:srgbClr val="C0C0C0"/>
                  </a:outerShdw>
                </a:effectLst>
              </a:rPr>
              <a:t>مبادئ الرياضيات </a:t>
            </a:r>
            <a:endParaRPr sz="3200" dirty="0" smtClean="0">
              <a:solidFill>
                <a:schemeClr val="tx1"/>
              </a:solidFill>
              <a:effectLst>
                <a:outerShdw blurRad="38100" dist="38100" dir="2700000" algn="tl">
                  <a:srgbClr val="C0C0C0"/>
                </a:outerShdw>
              </a:effectLst>
            </a:endParaRPr>
          </a:p>
        </p:txBody>
      </p:sp>
      <p:sp>
        <p:nvSpPr>
          <p:cNvPr id="3076" name="Rectangle 3"/>
          <p:cNvSpPr>
            <a:spLocks noGrp="1" noChangeArrowheads="1"/>
          </p:cNvSpPr>
          <p:nvPr>
            <p:ph type="subTitle" idx="1"/>
          </p:nvPr>
        </p:nvSpPr>
        <p:spPr>
          <a:xfrm>
            <a:off x="1371600" y="3429000"/>
            <a:ext cx="6400800" cy="1752600"/>
          </a:xfrm>
        </p:spPr>
        <p:txBody>
          <a:bodyPr/>
          <a:lstStyle/>
          <a:p>
            <a:pPr eaLnBrk="1" hangingPunct="1">
              <a:lnSpc>
                <a:spcPct val="80000"/>
              </a:lnSpc>
              <a:defRPr/>
            </a:pPr>
            <a:r>
              <a:rPr lang="ar-SA" sz="2800" dirty="0" smtClean="0">
                <a:solidFill>
                  <a:schemeClr val="tx1"/>
                </a:solidFill>
                <a:effectLst>
                  <a:outerShdw blurRad="38100" dist="38100" dir="2700000" algn="tl">
                    <a:srgbClr val="C0C0C0"/>
                  </a:outerShdw>
                </a:effectLst>
              </a:rPr>
              <a:t>الأسبوع الثاني </a:t>
            </a:r>
            <a:endParaRPr lang="en-US" sz="2800" dirty="0" smtClean="0">
              <a:solidFill>
                <a:schemeClr val="tx1"/>
              </a:solidFill>
              <a:effectLst>
                <a:outerShdw blurRad="38100" dist="38100" dir="2700000" algn="tl">
                  <a:srgbClr val="C0C0C0"/>
                </a:outerShdw>
              </a:effectLst>
            </a:endParaRPr>
          </a:p>
        </p:txBody>
      </p:sp>
    </p:spTree>
    <p:extLst>
      <p:ext uri="{BB962C8B-B14F-4D97-AF65-F5344CB8AC3E}">
        <p14:creationId xmlns:p14="http://schemas.microsoft.com/office/powerpoint/2010/main" val="4154212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229600" cy="5135563"/>
              </a:xfrm>
            </p:spPr>
            <p:txBody>
              <a:bodyPr>
                <a:normAutofit/>
              </a:bodyPr>
              <a:lstStyle/>
              <a:p>
                <a:pPr marL="0" indent="0" algn="r" rtl="1">
                  <a:buNone/>
                </a:pPr>
                <a:r>
                  <a:rPr lang="ar-SA" sz="2000" u="sng" dirty="0" smtClean="0">
                    <a:solidFill>
                      <a:schemeClr val="tx2"/>
                    </a:solidFill>
                  </a:rPr>
                  <a:t>القاسم المشترك الأكبر</a:t>
                </a:r>
                <a:r>
                  <a:rPr lang="en-US" sz="2000" u="sng" dirty="0" smtClean="0">
                    <a:solidFill>
                      <a:schemeClr val="tx2"/>
                    </a:solidFill>
                  </a:rPr>
                  <a:t>(The Greatest Common Divisor)</a:t>
                </a:r>
                <a:r>
                  <a:rPr lang="en-US" sz="2000" u="sng" dirty="0">
                    <a:solidFill>
                      <a:schemeClr val="tx2"/>
                    </a:solidFill>
                  </a:rPr>
                  <a:t> </a:t>
                </a:r>
                <a:r>
                  <a:rPr lang="ar-SA" sz="2000" u="sng" dirty="0" smtClean="0">
                    <a:solidFill>
                      <a:schemeClr val="tx2"/>
                    </a:solidFill>
                  </a:rPr>
                  <a:t>:</a:t>
                </a:r>
              </a:p>
              <a:p>
                <a:pPr marL="0" indent="0" algn="r" rtl="1">
                  <a:buNone/>
                </a:pPr>
                <a:r>
                  <a:rPr lang="ar-SA" sz="2000" dirty="0"/>
                  <a:t>ليكن </a:t>
                </a:r>
                <a14:m>
                  <m:oMath xmlns:m="http://schemas.openxmlformats.org/officeDocument/2006/math">
                    <m:r>
                      <a:rPr lang="en-US" sz="2000" i="1">
                        <a:latin typeface="Cambria Math"/>
                      </a:rPr>
                      <m:t>𝑎</m:t>
                    </m:r>
                    <m:r>
                      <a:rPr lang="en-US" sz="2000" i="1">
                        <a:latin typeface="Cambria Math"/>
                      </a:rPr>
                      <m:t>,</m:t>
                    </m:r>
                    <m:r>
                      <a:rPr lang="en-US" sz="2000" i="1">
                        <a:latin typeface="Cambria Math"/>
                      </a:rPr>
                      <m:t>𝑏</m:t>
                    </m:r>
                    <m:r>
                      <a:rPr lang="en-US" sz="2000" i="1">
                        <a:latin typeface="Cambria Math"/>
                        <a:ea typeface="Cambria Math"/>
                      </a:rPr>
                      <m:t>∈</m:t>
                    </m:r>
                    <m:r>
                      <a:rPr lang="en-US" sz="2000" i="1">
                        <a:latin typeface="Cambria Math"/>
                        <a:ea typeface="Cambria Math"/>
                      </a:rPr>
                      <m:t>ℤ</m:t>
                    </m:r>
                  </m:oMath>
                </a14:m>
                <a:r>
                  <a:rPr lang="ar-SA" sz="2000" dirty="0">
                    <a:solidFill>
                      <a:schemeClr val="tx2"/>
                    </a:solidFill>
                  </a:rPr>
                  <a:t> </a:t>
                </a:r>
                <a:r>
                  <a:rPr lang="ar-SA" sz="2000" dirty="0"/>
                  <a:t>فإن أكبر قاسم مشترك موجب للعددين </a:t>
                </a:r>
                <a14:m>
                  <m:oMath xmlns:m="http://schemas.openxmlformats.org/officeDocument/2006/math">
                    <m:r>
                      <a:rPr lang="en-US" sz="2000" i="1">
                        <a:latin typeface="Cambria Math"/>
                      </a:rPr>
                      <m:t>𝑎</m:t>
                    </m:r>
                  </m:oMath>
                </a14:m>
                <a:r>
                  <a:rPr lang="ar-SA" sz="2000" dirty="0">
                    <a:solidFill>
                      <a:schemeClr val="tx2"/>
                    </a:solidFill>
                  </a:rPr>
                  <a:t> </a:t>
                </a:r>
                <a:r>
                  <a:rPr lang="ar-SA" sz="2000" dirty="0"/>
                  <a:t>و </a:t>
                </a:r>
                <a14:m>
                  <m:oMath xmlns:m="http://schemas.openxmlformats.org/officeDocument/2006/math">
                    <m:r>
                      <a:rPr lang="en-US" sz="2000" i="1">
                        <a:latin typeface="Cambria Math"/>
                      </a:rPr>
                      <m:t>𝑏</m:t>
                    </m:r>
                  </m:oMath>
                </a14:m>
                <a:endParaRPr lang="en-US" sz="2000" dirty="0">
                  <a:solidFill>
                    <a:schemeClr val="tx2"/>
                  </a:solidFill>
                </a:endParaRPr>
              </a:p>
              <a:p>
                <a:pPr marL="0" indent="0" algn="r" rtl="1">
                  <a:buNone/>
                </a:pPr>
                <a:r>
                  <a:rPr lang="ar-SA" sz="2000" dirty="0"/>
                  <a:t> يسمى القاسم المشترك الأكبر للعددين </a:t>
                </a:r>
                <a14:m>
                  <m:oMath xmlns:m="http://schemas.openxmlformats.org/officeDocument/2006/math">
                    <m:r>
                      <a:rPr lang="en-US" sz="2000" i="1">
                        <a:latin typeface="Cambria Math"/>
                      </a:rPr>
                      <m:t>𝑎</m:t>
                    </m:r>
                  </m:oMath>
                </a14:m>
                <a:r>
                  <a:rPr lang="ar-SA" sz="2000" dirty="0"/>
                  <a:t> و </a:t>
                </a:r>
                <a14:m>
                  <m:oMath xmlns:m="http://schemas.openxmlformats.org/officeDocument/2006/math">
                    <m:r>
                      <a:rPr lang="en-US" sz="2000" i="1">
                        <a:latin typeface="Cambria Math"/>
                      </a:rPr>
                      <m:t>𝑏</m:t>
                    </m:r>
                  </m:oMath>
                </a14:m>
                <a:r>
                  <a:rPr lang="ar-SA" sz="2000" dirty="0"/>
                  <a:t> ويرمز له بالرمز </a:t>
                </a:r>
                <a14:m>
                  <m:oMath xmlns:m="http://schemas.openxmlformats.org/officeDocument/2006/math">
                    <m:r>
                      <a:rPr lang="en-US" sz="2000" i="1">
                        <a:latin typeface="Cambria Math"/>
                      </a:rPr>
                      <m:t>𝑔</m:t>
                    </m:r>
                    <m:r>
                      <a:rPr lang="en-US" sz="2000" i="1">
                        <a:latin typeface="Cambria Math"/>
                      </a:rPr>
                      <m:t> </m:t>
                    </m:r>
                    <m:r>
                      <a:rPr lang="en-US" sz="2000" i="1">
                        <a:latin typeface="Cambria Math"/>
                      </a:rPr>
                      <m:t>𝑐</m:t>
                    </m:r>
                    <m:r>
                      <a:rPr lang="en-US" sz="2000" i="1">
                        <a:latin typeface="Cambria Math"/>
                      </a:rPr>
                      <m:t> </m:t>
                    </m:r>
                    <m:r>
                      <a:rPr lang="en-US" sz="2000" i="1">
                        <a:latin typeface="Cambria Math"/>
                      </a:rPr>
                      <m:t>𝑑</m:t>
                    </m:r>
                    <m:r>
                      <a:rPr lang="en-US" sz="2000" i="1">
                        <a:latin typeface="Cambria Math"/>
                      </a:rPr>
                      <m:t> (</m:t>
                    </m:r>
                    <m:r>
                      <a:rPr lang="en-US" sz="2000" i="1">
                        <a:latin typeface="Cambria Math"/>
                      </a:rPr>
                      <m:t>𝑎</m:t>
                    </m:r>
                    <m:r>
                      <a:rPr lang="en-US" sz="2000" i="1">
                        <a:latin typeface="Cambria Math"/>
                      </a:rPr>
                      <m:t>,</m:t>
                    </m:r>
                    <m:r>
                      <a:rPr lang="en-US" sz="2000" i="1">
                        <a:latin typeface="Cambria Math"/>
                      </a:rPr>
                      <m:t>𝑏</m:t>
                    </m:r>
                    <m:r>
                      <a:rPr lang="en-US" sz="2000" i="1">
                        <a:latin typeface="Cambria Math"/>
                      </a:rPr>
                      <m:t>)</m:t>
                    </m:r>
                  </m:oMath>
                </a14:m>
                <a:endParaRPr lang="en-US" sz="2000" dirty="0"/>
              </a:p>
              <a:p>
                <a:pPr marL="0" indent="0" algn="r" rtl="1">
                  <a:buNone/>
                </a:pPr>
                <a:endParaRPr lang="ar-SA" sz="2000" dirty="0" smtClean="0">
                  <a:solidFill>
                    <a:srgbClr val="FF0000"/>
                  </a:solidFill>
                </a:endParaRPr>
              </a:p>
              <a:p>
                <a:pPr marL="0" indent="0" algn="r" rtl="1">
                  <a:buNone/>
                </a:pPr>
                <a:r>
                  <a:rPr lang="ar-SA" sz="2000" dirty="0" smtClean="0">
                    <a:solidFill>
                      <a:srgbClr val="FF0000"/>
                    </a:solidFill>
                  </a:rPr>
                  <a:t>مثال</a:t>
                </a:r>
                <a:r>
                  <a:rPr lang="en-US" sz="2000" dirty="0">
                    <a:solidFill>
                      <a:srgbClr val="FF0000"/>
                    </a:solidFill>
                  </a:rPr>
                  <a:t>(Example)</a:t>
                </a:r>
                <a:r>
                  <a:rPr lang="ar-SA" sz="2000" dirty="0">
                    <a:solidFill>
                      <a:srgbClr val="FF0000"/>
                    </a:solidFill>
                  </a:rPr>
                  <a:t>: </a:t>
                </a:r>
                <a:endParaRPr lang="en-US" sz="2000" dirty="0">
                  <a:solidFill>
                    <a:srgbClr val="FF0000"/>
                  </a:solidFill>
                </a:endParaRPr>
              </a:p>
              <a:p>
                <a:pPr marL="0" indent="0" algn="r" rtl="1">
                  <a:buNone/>
                </a:pPr>
                <a:r>
                  <a:rPr lang="ar-SA" sz="2000" dirty="0"/>
                  <a:t>أوجد القاسم المشترك الأكبر للعددين:  </a:t>
                </a:r>
                <a:r>
                  <a:rPr lang="en-US" sz="2000" dirty="0" smtClean="0"/>
                  <a:t>18,24</a:t>
                </a:r>
                <a:r>
                  <a:rPr lang="ar-SA" sz="2000" dirty="0" smtClean="0"/>
                  <a:t>.</a:t>
                </a:r>
              </a:p>
              <a:p>
                <a:pPr marL="0" indent="0" algn="r" rtl="1">
                  <a:buNone/>
                </a:pPr>
                <a:r>
                  <a:rPr lang="ar-SA" sz="2000" dirty="0" smtClean="0">
                    <a:solidFill>
                      <a:srgbClr val="FF0000"/>
                    </a:solidFill>
                  </a:rPr>
                  <a:t>الحل:</a:t>
                </a:r>
                <a:endParaRPr lang="en-US" sz="2000" dirty="0">
                  <a:solidFill>
                    <a:srgbClr val="FF0000"/>
                  </a:solidFill>
                </a:endParaRPr>
              </a:p>
              <a:p>
                <a:pPr marL="0" indent="0" algn="r" rtl="1">
                  <a:buNone/>
                </a:pPr>
                <a14:m>
                  <m:oMathPara xmlns:m="http://schemas.openxmlformats.org/officeDocument/2006/math">
                    <m:oMathParaPr>
                      <m:jc m:val="centerGroup"/>
                    </m:oMathParaPr>
                    <m:oMath xmlns:m="http://schemas.openxmlformats.org/officeDocument/2006/math">
                      <m:r>
                        <a:rPr lang="en-US" sz="2000" i="1">
                          <a:solidFill>
                            <a:srgbClr val="FF0000"/>
                          </a:solidFill>
                          <a:latin typeface="Cambria Math"/>
                        </a:rPr>
                        <m:t>18</m:t>
                      </m:r>
                      <m:r>
                        <a:rPr lang="en-US" sz="2000" i="1">
                          <a:solidFill>
                            <a:srgbClr val="FF0000"/>
                          </a:solidFill>
                          <a:latin typeface="Cambria Math"/>
                        </a:rPr>
                        <m:t>=</m:t>
                      </m:r>
                      <m:r>
                        <a:rPr lang="en-US" sz="2000" i="1">
                          <a:solidFill>
                            <a:schemeClr val="tx2"/>
                          </a:solidFill>
                          <a:latin typeface="Cambria Math"/>
                        </a:rPr>
                        <m:t>2</m:t>
                      </m:r>
                      <m:r>
                        <a:rPr lang="en-US" sz="2000" i="1">
                          <a:solidFill>
                            <a:srgbClr val="FF0000"/>
                          </a:solidFill>
                          <a:latin typeface="Cambria Math"/>
                          <a:ea typeface="Cambria Math"/>
                        </a:rPr>
                        <m:t>×</m:t>
                      </m:r>
                      <m:r>
                        <a:rPr lang="en-US" sz="2000" i="1">
                          <a:solidFill>
                            <a:srgbClr val="00B050"/>
                          </a:solidFill>
                          <a:latin typeface="Cambria Math"/>
                          <a:ea typeface="Cambria Math"/>
                        </a:rPr>
                        <m:t>3</m:t>
                      </m:r>
                      <m:r>
                        <a:rPr lang="en-US" sz="2000" i="1">
                          <a:solidFill>
                            <a:srgbClr val="FF0000"/>
                          </a:solidFill>
                          <a:latin typeface="Cambria Math"/>
                          <a:ea typeface="Cambria Math"/>
                        </a:rPr>
                        <m:t>×</m:t>
                      </m:r>
                      <m:r>
                        <a:rPr lang="en-US" sz="2000" i="1">
                          <a:solidFill>
                            <a:srgbClr val="FF0000"/>
                          </a:solidFill>
                          <a:latin typeface="Cambria Math"/>
                          <a:ea typeface="Cambria Math"/>
                        </a:rPr>
                        <m:t>3</m:t>
                      </m:r>
                    </m:oMath>
                  </m:oMathPara>
                </a14:m>
                <a:endParaRPr lang="en-US" sz="2000" dirty="0">
                  <a:solidFill>
                    <a:srgbClr val="FF0000"/>
                  </a:solidFill>
                  <a:ea typeface="Cambria Math"/>
                </a:endParaRPr>
              </a:p>
              <a:p>
                <a:pPr marL="0" indent="0" algn="r" rtl="1">
                  <a:buNone/>
                </a:pPr>
                <a14:m>
                  <m:oMathPara xmlns:m="http://schemas.openxmlformats.org/officeDocument/2006/math">
                    <m:oMathParaPr>
                      <m:jc m:val="centerGroup"/>
                    </m:oMathParaPr>
                    <m:oMath xmlns:m="http://schemas.openxmlformats.org/officeDocument/2006/math">
                      <m:r>
                        <a:rPr lang="en-US" sz="2000" i="1">
                          <a:solidFill>
                            <a:srgbClr val="FF0000"/>
                          </a:solidFill>
                          <a:latin typeface="Cambria Math"/>
                        </a:rPr>
                        <m:t>24</m:t>
                      </m:r>
                      <m:r>
                        <a:rPr lang="en-US" sz="2000" i="1">
                          <a:solidFill>
                            <a:srgbClr val="FF0000"/>
                          </a:solidFill>
                          <a:latin typeface="Cambria Math"/>
                        </a:rPr>
                        <m:t>=</m:t>
                      </m:r>
                      <m:r>
                        <a:rPr lang="en-US" sz="2000" i="1">
                          <a:solidFill>
                            <a:schemeClr val="tx2"/>
                          </a:solidFill>
                          <a:latin typeface="Cambria Math"/>
                        </a:rPr>
                        <m:t>2</m:t>
                      </m:r>
                      <m:r>
                        <a:rPr lang="en-US" sz="2000" i="1">
                          <a:solidFill>
                            <a:srgbClr val="FF0000"/>
                          </a:solidFill>
                          <a:latin typeface="Cambria Math"/>
                          <a:ea typeface="Cambria Math"/>
                        </a:rPr>
                        <m:t>×</m:t>
                      </m:r>
                      <m:r>
                        <a:rPr lang="en-US" sz="2000" i="1">
                          <a:solidFill>
                            <a:srgbClr val="FF0000"/>
                          </a:solidFill>
                          <a:latin typeface="Cambria Math"/>
                          <a:ea typeface="Cambria Math"/>
                        </a:rPr>
                        <m:t>2</m:t>
                      </m:r>
                      <m:r>
                        <a:rPr lang="en-US" sz="2000" i="1">
                          <a:solidFill>
                            <a:srgbClr val="FF0000"/>
                          </a:solidFill>
                          <a:latin typeface="Cambria Math"/>
                          <a:ea typeface="Cambria Math"/>
                        </a:rPr>
                        <m:t>×</m:t>
                      </m:r>
                      <m:r>
                        <a:rPr lang="en-US" sz="2000" i="1">
                          <a:solidFill>
                            <a:srgbClr val="FF0000"/>
                          </a:solidFill>
                          <a:latin typeface="Cambria Math"/>
                          <a:ea typeface="Cambria Math"/>
                        </a:rPr>
                        <m:t>2</m:t>
                      </m:r>
                      <m:r>
                        <a:rPr lang="en-US" sz="2000" i="1">
                          <a:solidFill>
                            <a:srgbClr val="FF0000"/>
                          </a:solidFill>
                          <a:latin typeface="Cambria Math"/>
                          <a:ea typeface="Cambria Math"/>
                        </a:rPr>
                        <m:t>×</m:t>
                      </m:r>
                      <m:r>
                        <a:rPr lang="en-US" sz="2000" i="1">
                          <a:solidFill>
                            <a:srgbClr val="00B050"/>
                          </a:solidFill>
                          <a:latin typeface="Cambria Math"/>
                          <a:ea typeface="Cambria Math"/>
                        </a:rPr>
                        <m:t>3</m:t>
                      </m:r>
                    </m:oMath>
                  </m:oMathPara>
                </a14:m>
                <a:endParaRPr lang="en-US" sz="2000" dirty="0">
                  <a:solidFill>
                    <a:srgbClr val="00B050"/>
                  </a:solidFill>
                </a:endParaRPr>
              </a:p>
              <a:p>
                <a:pPr marL="0" indent="0" algn="ctr" rtl="1">
                  <a:buNone/>
                </a:pPr>
                <a14:m>
                  <m:oMathPara xmlns:m="http://schemas.openxmlformats.org/officeDocument/2006/math">
                    <m:oMathParaPr>
                      <m:jc m:val="centerGroup"/>
                    </m:oMathParaPr>
                    <m:oMath xmlns:m="http://schemas.openxmlformats.org/officeDocument/2006/math">
                      <m:r>
                        <a:rPr lang="en-US" sz="2000" i="1">
                          <a:solidFill>
                            <a:srgbClr val="FF0000"/>
                          </a:solidFill>
                          <a:latin typeface="Cambria Math"/>
                        </a:rPr>
                        <m:t>𝑔</m:t>
                      </m:r>
                      <m:r>
                        <a:rPr lang="en-US" sz="2000" i="1">
                          <a:solidFill>
                            <a:srgbClr val="FF0000"/>
                          </a:solidFill>
                          <a:latin typeface="Cambria Math"/>
                        </a:rPr>
                        <m:t> </m:t>
                      </m:r>
                      <m:r>
                        <a:rPr lang="en-US" sz="2000" i="1">
                          <a:solidFill>
                            <a:srgbClr val="FF0000"/>
                          </a:solidFill>
                          <a:latin typeface="Cambria Math"/>
                        </a:rPr>
                        <m:t>𝑐</m:t>
                      </m:r>
                      <m:r>
                        <a:rPr lang="en-US" sz="2000" i="1">
                          <a:solidFill>
                            <a:srgbClr val="FF0000"/>
                          </a:solidFill>
                          <a:latin typeface="Cambria Math"/>
                        </a:rPr>
                        <m:t> </m:t>
                      </m:r>
                      <m:r>
                        <a:rPr lang="en-US" sz="2000" i="1">
                          <a:solidFill>
                            <a:srgbClr val="FF0000"/>
                          </a:solidFill>
                          <a:latin typeface="Cambria Math"/>
                        </a:rPr>
                        <m:t>𝑑</m:t>
                      </m:r>
                      <m:r>
                        <a:rPr lang="en-US" sz="2000" i="1">
                          <a:solidFill>
                            <a:srgbClr val="FF0000"/>
                          </a:solidFill>
                          <a:latin typeface="Cambria Math"/>
                        </a:rPr>
                        <m:t> </m:t>
                      </m:r>
                      <m:d>
                        <m:dPr>
                          <m:ctrlPr>
                            <a:rPr lang="en-US" sz="2000" i="1">
                              <a:solidFill>
                                <a:srgbClr val="FF0000"/>
                              </a:solidFill>
                              <a:latin typeface="Cambria Math"/>
                            </a:rPr>
                          </m:ctrlPr>
                        </m:dPr>
                        <m:e>
                          <m:r>
                            <a:rPr lang="en-US" sz="2000" i="1">
                              <a:solidFill>
                                <a:srgbClr val="FF0000"/>
                              </a:solidFill>
                              <a:latin typeface="Cambria Math"/>
                            </a:rPr>
                            <m:t>18</m:t>
                          </m:r>
                          <m:r>
                            <a:rPr lang="en-US" sz="2000" i="1">
                              <a:solidFill>
                                <a:srgbClr val="FF0000"/>
                              </a:solidFill>
                              <a:latin typeface="Cambria Math"/>
                            </a:rPr>
                            <m:t>,</m:t>
                          </m:r>
                          <m:r>
                            <a:rPr lang="en-US" sz="2000" i="1">
                              <a:solidFill>
                                <a:srgbClr val="FF0000"/>
                              </a:solidFill>
                              <a:latin typeface="Cambria Math"/>
                            </a:rPr>
                            <m:t>24</m:t>
                          </m:r>
                        </m:e>
                      </m:d>
                      <m:r>
                        <a:rPr lang="en-US" sz="2000" i="1">
                          <a:solidFill>
                            <a:srgbClr val="FF0000"/>
                          </a:solidFill>
                          <a:latin typeface="Cambria Math"/>
                        </a:rPr>
                        <m:t>=</m:t>
                      </m:r>
                      <m:r>
                        <a:rPr lang="en-US" sz="2000" i="1">
                          <a:solidFill>
                            <a:srgbClr val="7030A0"/>
                          </a:solidFill>
                          <a:latin typeface="Cambria Math"/>
                        </a:rPr>
                        <m:t>2</m:t>
                      </m:r>
                      <m:r>
                        <a:rPr lang="en-US" sz="2000" i="1">
                          <a:solidFill>
                            <a:srgbClr val="FF0000"/>
                          </a:solidFill>
                          <a:latin typeface="Cambria Math"/>
                          <a:ea typeface="Cambria Math"/>
                        </a:rPr>
                        <m:t>×</m:t>
                      </m:r>
                      <m:r>
                        <a:rPr lang="en-US" sz="2000" i="1">
                          <a:solidFill>
                            <a:srgbClr val="00B050"/>
                          </a:solidFill>
                          <a:latin typeface="Cambria Math"/>
                          <a:ea typeface="Cambria Math"/>
                        </a:rPr>
                        <m:t>3</m:t>
                      </m:r>
                    </m:oMath>
                  </m:oMathPara>
                </a14:m>
                <a:endParaRPr lang="en-US" sz="2000" dirty="0">
                  <a:solidFill>
                    <a:srgbClr val="FF0000"/>
                  </a:solidFill>
                </a:endParaRPr>
              </a:p>
              <a:p>
                <a:pPr marL="0" indent="0" algn="ctr" rtl="1">
                  <a:buNone/>
                </a:pPr>
                <a14:m>
                  <m:oMathPara xmlns:m="http://schemas.openxmlformats.org/officeDocument/2006/math">
                    <m:oMathParaPr>
                      <m:jc m:val="centerGroup"/>
                    </m:oMathParaPr>
                    <m:oMath xmlns:m="http://schemas.openxmlformats.org/officeDocument/2006/math">
                      <m:r>
                        <a:rPr lang="en-US" sz="2000" i="1">
                          <a:solidFill>
                            <a:srgbClr val="FF0000"/>
                          </a:solidFill>
                          <a:latin typeface="Cambria Math"/>
                        </a:rPr>
                        <m:t>𝑔</m:t>
                      </m:r>
                      <m:r>
                        <a:rPr lang="en-US" sz="2000" i="1">
                          <a:solidFill>
                            <a:srgbClr val="FF0000"/>
                          </a:solidFill>
                          <a:latin typeface="Cambria Math"/>
                        </a:rPr>
                        <m:t> </m:t>
                      </m:r>
                      <m:r>
                        <a:rPr lang="en-US" sz="2000" i="1">
                          <a:solidFill>
                            <a:srgbClr val="FF0000"/>
                          </a:solidFill>
                          <a:latin typeface="Cambria Math"/>
                        </a:rPr>
                        <m:t>𝑐</m:t>
                      </m:r>
                      <m:r>
                        <a:rPr lang="en-US" sz="2000" i="1">
                          <a:solidFill>
                            <a:srgbClr val="FF0000"/>
                          </a:solidFill>
                          <a:latin typeface="Cambria Math"/>
                        </a:rPr>
                        <m:t> </m:t>
                      </m:r>
                      <m:r>
                        <a:rPr lang="en-US" sz="2000" i="1">
                          <a:solidFill>
                            <a:srgbClr val="FF0000"/>
                          </a:solidFill>
                          <a:latin typeface="Cambria Math"/>
                        </a:rPr>
                        <m:t>𝑑</m:t>
                      </m:r>
                      <m:r>
                        <a:rPr lang="en-US" sz="2000" i="1">
                          <a:solidFill>
                            <a:srgbClr val="FF0000"/>
                          </a:solidFill>
                          <a:latin typeface="Cambria Math"/>
                        </a:rPr>
                        <m:t> </m:t>
                      </m:r>
                      <m:d>
                        <m:dPr>
                          <m:ctrlPr>
                            <a:rPr lang="en-US" sz="2000" i="1">
                              <a:solidFill>
                                <a:srgbClr val="FF0000"/>
                              </a:solidFill>
                              <a:latin typeface="Cambria Math"/>
                            </a:rPr>
                          </m:ctrlPr>
                        </m:dPr>
                        <m:e>
                          <m:r>
                            <a:rPr lang="en-US" sz="2000" i="1">
                              <a:solidFill>
                                <a:srgbClr val="FF0000"/>
                              </a:solidFill>
                              <a:latin typeface="Cambria Math"/>
                            </a:rPr>
                            <m:t>18</m:t>
                          </m:r>
                          <m:r>
                            <a:rPr lang="en-US" sz="2000" i="1">
                              <a:solidFill>
                                <a:srgbClr val="FF0000"/>
                              </a:solidFill>
                              <a:latin typeface="Cambria Math"/>
                            </a:rPr>
                            <m:t>,</m:t>
                          </m:r>
                          <m:r>
                            <a:rPr lang="en-US" sz="2000" i="1">
                              <a:solidFill>
                                <a:srgbClr val="FF0000"/>
                              </a:solidFill>
                              <a:latin typeface="Cambria Math"/>
                            </a:rPr>
                            <m:t>24</m:t>
                          </m:r>
                        </m:e>
                      </m:d>
                      <m:r>
                        <a:rPr lang="en-US" sz="2000" i="1">
                          <a:solidFill>
                            <a:srgbClr val="FF0000"/>
                          </a:solidFill>
                          <a:latin typeface="Cambria Math"/>
                        </a:rPr>
                        <m:t>=</m:t>
                      </m:r>
                      <m:r>
                        <a:rPr lang="en-US" sz="2000" b="0" i="1" smtClean="0">
                          <a:solidFill>
                            <a:srgbClr val="FF0000"/>
                          </a:solidFill>
                          <a:latin typeface="Cambria Math"/>
                        </a:rPr>
                        <m:t>6</m:t>
                      </m:r>
                    </m:oMath>
                  </m:oMathPara>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135563"/>
              </a:xfrm>
              <a:blipFill rotWithShape="1">
                <a:blip r:embed="rId2"/>
                <a:stretch>
                  <a:fillRect t="-713" r="-7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10</a:t>
            </a:fld>
            <a:endParaRPr lang="en-US" dirty="0"/>
          </a:p>
        </p:txBody>
      </p:sp>
    </p:spTree>
    <p:extLst>
      <p:ext uri="{BB962C8B-B14F-4D97-AF65-F5344CB8AC3E}">
        <p14:creationId xmlns:p14="http://schemas.microsoft.com/office/powerpoint/2010/main" val="4260403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685800"/>
                <a:ext cx="8229600" cy="5440363"/>
              </a:xfrm>
            </p:spPr>
            <p:txBody>
              <a:bodyPr>
                <a:normAutofit/>
              </a:bodyPr>
              <a:lstStyle/>
              <a:p>
                <a:pPr marL="0" indent="0" algn="r" rtl="1">
                  <a:buNone/>
                </a:pPr>
                <a:endParaRPr lang="ar-SA" sz="2000" u="sng" dirty="0" smtClean="0">
                  <a:solidFill>
                    <a:schemeClr val="tx2"/>
                  </a:solidFill>
                </a:endParaRPr>
              </a:p>
              <a:p>
                <a:pPr marL="0" indent="0" algn="r" rtl="1">
                  <a:buNone/>
                </a:pPr>
                <a:r>
                  <a:rPr lang="ar-SA" sz="2000" u="sng" dirty="0" smtClean="0">
                    <a:solidFill>
                      <a:schemeClr val="tx2"/>
                    </a:solidFill>
                  </a:rPr>
                  <a:t>المضاعف </a:t>
                </a:r>
                <a:r>
                  <a:rPr lang="ar-SA" sz="2000" u="sng" dirty="0">
                    <a:solidFill>
                      <a:schemeClr val="tx2"/>
                    </a:solidFill>
                  </a:rPr>
                  <a:t>المشترك </a:t>
                </a:r>
                <a:r>
                  <a:rPr lang="ar-SA" sz="2000" u="sng" dirty="0" smtClean="0">
                    <a:solidFill>
                      <a:schemeClr val="tx2"/>
                    </a:solidFill>
                  </a:rPr>
                  <a:t>الأصغر</a:t>
                </a:r>
                <a:r>
                  <a:rPr lang="en-US" sz="2000" u="sng" dirty="0" smtClean="0">
                    <a:solidFill>
                      <a:schemeClr val="tx2"/>
                    </a:solidFill>
                  </a:rPr>
                  <a:t>(Least Common Multiple)</a:t>
                </a:r>
                <a:r>
                  <a:rPr lang="ar-SA" sz="2000" u="sng" dirty="0" smtClean="0">
                    <a:solidFill>
                      <a:schemeClr val="tx2"/>
                    </a:solidFill>
                  </a:rPr>
                  <a:t>:</a:t>
                </a:r>
              </a:p>
              <a:p>
                <a:pPr marL="0" indent="0" algn="r" rtl="1">
                  <a:buNone/>
                </a:pPr>
                <a:r>
                  <a:rPr lang="ar-SA" sz="2000" dirty="0" smtClean="0"/>
                  <a:t>ليكن </a:t>
                </a:r>
                <a14:m>
                  <m:oMath xmlns:m="http://schemas.openxmlformats.org/officeDocument/2006/math">
                    <m:r>
                      <a:rPr lang="en-US" sz="2000" i="1">
                        <a:latin typeface="Cambria Math"/>
                      </a:rPr>
                      <m:t>𝑎</m:t>
                    </m:r>
                    <m:r>
                      <a:rPr lang="en-US" sz="2000" i="1">
                        <a:latin typeface="Cambria Math"/>
                      </a:rPr>
                      <m:t>,</m:t>
                    </m:r>
                    <m:r>
                      <a:rPr lang="en-US" sz="2000" i="1">
                        <a:latin typeface="Cambria Math"/>
                      </a:rPr>
                      <m:t>𝑏</m:t>
                    </m:r>
                    <m:r>
                      <a:rPr lang="en-US" sz="2000" i="1">
                        <a:latin typeface="Cambria Math"/>
                        <a:ea typeface="Cambria Math"/>
                      </a:rPr>
                      <m:t>∈</m:t>
                    </m:r>
                    <m:r>
                      <a:rPr lang="en-US" sz="2000" i="1">
                        <a:latin typeface="Cambria Math"/>
                        <a:ea typeface="Cambria Math"/>
                      </a:rPr>
                      <m:t>ℤ</m:t>
                    </m:r>
                  </m:oMath>
                </a14:m>
                <a:r>
                  <a:rPr lang="ar-SA" sz="2000" dirty="0">
                    <a:solidFill>
                      <a:schemeClr val="tx2"/>
                    </a:solidFill>
                  </a:rPr>
                  <a:t> </a:t>
                </a:r>
                <a:r>
                  <a:rPr lang="ar-SA" sz="2000" dirty="0"/>
                  <a:t>فإن أصغر مضاعف مشترك موجب للعددين </a:t>
                </a:r>
                <a14:m>
                  <m:oMath xmlns:m="http://schemas.openxmlformats.org/officeDocument/2006/math">
                    <m:r>
                      <a:rPr lang="en-US" sz="2000" i="1">
                        <a:latin typeface="Cambria Math"/>
                      </a:rPr>
                      <m:t>𝑎</m:t>
                    </m:r>
                  </m:oMath>
                </a14:m>
                <a:r>
                  <a:rPr lang="ar-SA" sz="2000" dirty="0">
                    <a:solidFill>
                      <a:schemeClr val="tx2"/>
                    </a:solidFill>
                  </a:rPr>
                  <a:t> </a:t>
                </a:r>
                <a:r>
                  <a:rPr lang="ar-SA" sz="2000" dirty="0"/>
                  <a:t>و </a:t>
                </a:r>
                <a14:m>
                  <m:oMath xmlns:m="http://schemas.openxmlformats.org/officeDocument/2006/math">
                    <m:r>
                      <a:rPr lang="en-US" sz="2000" i="1">
                        <a:latin typeface="Cambria Math"/>
                      </a:rPr>
                      <m:t>𝑏</m:t>
                    </m:r>
                  </m:oMath>
                </a14:m>
                <a:r>
                  <a:rPr lang="ar-SA" sz="2000" dirty="0">
                    <a:solidFill>
                      <a:schemeClr val="tx2"/>
                    </a:solidFill>
                  </a:rPr>
                  <a:t> </a:t>
                </a:r>
                <a:endParaRPr lang="en-US" sz="2000" dirty="0">
                  <a:solidFill>
                    <a:schemeClr val="tx2"/>
                  </a:solidFill>
                </a:endParaRPr>
              </a:p>
              <a:p>
                <a:pPr marL="0" indent="0" algn="r" rtl="1">
                  <a:buNone/>
                </a:pPr>
                <a:r>
                  <a:rPr lang="ar-SA" sz="2000" dirty="0"/>
                  <a:t>يسمى المضاعف المشترك الأصغر للعددين </a:t>
                </a:r>
                <a14:m>
                  <m:oMath xmlns:m="http://schemas.openxmlformats.org/officeDocument/2006/math">
                    <m:r>
                      <a:rPr lang="en-US" sz="2000" i="1">
                        <a:latin typeface="Cambria Math"/>
                      </a:rPr>
                      <m:t>𝑎</m:t>
                    </m:r>
                  </m:oMath>
                </a14:m>
                <a:r>
                  <a:rPr lang="ar-SA" sz="2000" dirty="0"/>
                  <a:t> و </a:t>
                </a:r>
                <a14:m>
                  <m:oMath xmlns:m="http://schemas.openxmlformats.org/officeDocument/2006/math">
                    <m:r>
                      <a:rPr lang="en-US" sz="2000" i="1">
                        <a:latin typeface="Cambria Math"/>
                      </a:rPr>
                      <m:t>𝑏</m:t>
                    </m:r>
                  </m:oMath>
                </a14:m>
                <a:r>
                  <a:rPr lang="ar-SA" sz="2000" dirty="0"/>
                  <a:t> ويرمز له بالرمز </a:t>
                </a:r>
                <a14:m>
                  <m:oMath xmlns:m="http://schemas.openxmlformats.org/officeDocument/2006/math">
                    <m:r>
                      <a:rPr lang="en-US" sz="2000" i="1">
                        <a:latin typeface="Cambria Math"/>
                      </a:rPr>
                      <m:t> </m:t>
                    </m:r>
                    <m:r>
                      <a:rPr lang="en-US" sz="2000" i="1">
                        <a:latin typeface="Cambria Math"/>
                      </a:rPr>
                      <m:t>𝑙</m:t>
                    </m:r>
                    <m:r>
                      <a:rPr lang="en-US" sz="2000" i="1">
                        <a:latin typeface="Cambria Math"/>
                      </a:rPr>
                      <m:t> </m:t>
                    </m:r>
                    <m:r>
                      <a:rPr lang="en-US" sz="2000" i="1">
                        <a:latin typeface="Cambria Math"/>
                      </a:rPr>
                      <m:t>𝑐</m:t>
                    </m:r>
                    <m:r>
                      <a:rPr lang="en-US" sz="2000" i="1">
                        <a:latin typeface="Cambria Math"/>
                      </a:rPr>
                      <m:t> </m:t>
                    </m:r>
                    <m:r>
                      <a:rPr lang="en-US" sz="2000" i="1">
                        <a:latin typeface="Cambria Math"/>
                      </a:rPr>
                      <m:t>𝑚</m:t>
                    </m:r>
                    <m:r>
                      <a:rPr lang="en-US" sz="2000" i="1">
                        <a:latin typeface="Cambria Math"/>
                      </a:rPr>
                      <m:t> (</m:t>
                    </m:r>
                    <m:r>
                      <a:rPr lang="en-US" sz="2000" i="1">
                        <a:latin typeface="Cambria Math"/>
                      </a:rPr>
                      <m:t>𝑎</m:t>
                    </m:r>
                    <m:r>
                      <a:rPr lang="en-US" sz="2000" i="1">
                        <a:latin typeface="Cambria Math"/>
                      </a:rPr>
                      <m:t>,</m:t>
                    </m:r>
                    <m:r>
                      <a:rPr lang="en-US" sz="2000" i="1">
                        <a:latin typeface="Cambria Math"/>
                      </a:rPr>
                      <m:t>𝑏</m:t>
                    </m:r>
                    <m:r>
                      <a:rPr lang="en-US" sz="2000" i="1">
                        <a:latin typeface="Cambria Math"/>
                      </a:rPr>
                      <m:t>)</m:t>
                    </m:r>
                  </m:oMath>
                </a14:m>
                <a:endParaRPr lang="en-US" sz="2000" dirty="0"/>
              </a:p>
              <a:p>
                <a:pPr marL="0" indent="0" algn="r" rtl="1">
                  <a:buNone/>
                </a:pPr>
                <a:endParaRPr lang="ar-SA" sz="2000" dirty="0" smtClean="0">
                  <a:solidFill>
                    <a:srgbClr val="FF0000"/>
                  </a:solidFill>
                </a:endParaRPr>
              </a:p>
              <a:p>
                <a:pPr marL="0" indent="0" algn="r" rtl="1">
                  <a:buNone/>
                </a:pPr>
                <a:r>
                  <a:rPr lang="ar-SA" sz="2000" dirty="0" smtClean="0">
                    <a:solidFill>
                      <a:srgbClr val="FF0000"/>
                    </a:solidFill>
                  </a:rPr>
                  <a:t>مثال(</a:t>
                </a:r>
                <a:r>
                  <a:rPr lang="en-US" sz="2000" dirty="0" smtClean="0">
                    <a:solidFill>
                      <a:srgbClr val="FF0000"/>
                    </a:solidFill>
                  </a:rPr>
                  <a:t>Example</a:t>
                </a:r>
                <a:r>
                  <a:rPr lang="ar-SA" sz="2000" dirty="0" smtClean="0">
                    <a:solidFill>
                      <a:srgbClr val="FF0000"/>
                    </a:solidFill>
                  </a:rPr>
                  <a:t>)</a:t>
                </a:r>
                <a:r>
                  <a:rPr lang="en-US" sz="2000" dirty="0" smtClean="0">
                    <a:solidFill>
                      <a:srgbClr val="FF0000"/>
                    </a:solidFill>
                  </a:rPr>
                  <a:t>:</a:t>
                </a:r>
                <a:r>
                  <a:rPr lang="ar-SA" sz="2000" dirty="0" smtClean="0">
                    <a:solidFill>
                      <a:srgbClr val="FF0000"/>
                    </a:solidFill>
                  </a:rPr>
                  <a:t> </a:t>
                </a:r>
                <a:endParaRPr lang="en-US" sz="2000" dirty="0" smtClean="0">
                  <a:solidFill>
                    <a:srgbClr val="FF0000"/>
                  </a:solidFill>
                </a:endParaRPr>
              </a:p>
              <a:p>
                <a:pPr marL="0" indent="0" algn="r" rtl="1">
                  <a:buNone/>
                </a:pPr>
                <a:r>
                  <a:rPr lang="ar-SA" sz="2000" dirty="0" smtClean="0">
                    <a:solidFill>
                      <a:schemeClr val="tx1"/>
                    </a:solidFill>
                  </a:rPr>
                  <a:t>أوجد </a:t>
                </a:r>
                <a:r>
                  <a:rPr lang="ar-SA" sz="2000" dirty="0">
                    <a:solidFill>
                      <a:schemeClr val="tx1"/>
                    </a:solidFill>
                  </a:rPr>
                  <a:t>المضاعف المشترك الأصغر للعددين:</a:t>
                </a:r>
                <a14:m>
                  <m:oMath xmlns:m="http://schemas.openxmlformats.org/officeDocument/2006/math">
                    <m:r>
                      <a:rPr lang="en-US" sz="2000" i="1">
                        <a:solidFill>
                          <a:schemeClr val="tx1"/>
                        </a:solidFill>
                        <a:latin typeface="Cambria Math"/>
                      </a:rPr>
                      <m:t>−</m:t>
                    </m:r>
                    <m:r>
                      <a:rPr lang="en-US" sz="2000" i="1">
                        <a:solidFill>
                          <a:schemeClr val="tx1"/>
                        </a:solidFill>
                        <a:latin typeface="Cambria Math"/>
                      </a:rPr>
                      <m:t>36</m:t>
                    </m:r>
                    <m:r>
                      <a:rPr lang="en-US" sz="2000" i="1">
                        <a:solidFill>
                          <a:schemeClr val="tx1"/>
                        </a:solidFill>
                        <a:latin typeface="Cambria Math"/>
                      </a:rPr>
                      <m:t>,−</m:t>
                    </m:r>
                    <m:r>
                      <a:rPr lang="en-US" sz="2000" i="1">
                        <a:solidFill>
                          <a:schemeClr val="tx1"/>
                        </a:solidFill>
                        <a:latin typeface="Cambria Math"/>
                      </a:rPr>
                      <m:t>84</m:t>
                    </m:r>
                    <m:r>
                      <a:rPr lang="ar-SA" sz="2000" b="0" i="0" smtClean="0">
                        <a:solidFill>
                          <a:schemeClr val="tx1"/>
                        </a:solidFill>
                        <a:latin typeface="Cambria Math"/>
                      </a:rPr>
                      <m:t> </m:t>
                    </m:r>
                  </m:oMath>
                </a14:m>
                <a:r>
                  <a:rPr lang="ar-SA" sz="2000" dirty="0" smtClean="0">
                    <a:solidFill>
                      <a:schemeClr val="tx1"/>
                    </a:solidFill>
                  </a:rPr>
                  <a:t>.</a:t>
                </a:r>
              </a:p>
              <a:p>
                <a:pPr marL="0" indent="0" algn="r" rtl="1">
                  <a:buNone/>
                </a:pPr>
                <a:r>
                  <a:rPr lang="ar-SA" sz="2000" dirty="0" smtClean="0">
                    <a:solidFill>
                      <a:srgbClr val="FF0000"/>
                    </a:solidFill>
                  </a:rPr>
                  <a:t>الحل</a:t>
                </a:r>
                <a14:m>
                  <m:oMath xmlns:m="http://schemas.openxmlformats.org/officeDocument/2006/math">
                    <m:d>
                      <m:dPr>
                        <m:ctrlPr>
                          <a:rPr lang="en-US" sz="2000" b="0" i="1" smtClean="0">
                            <a:solidFill>
                              <a:srgbClr val="FF0000"/>
                            </a:solidFill>
                            <a:latin typeface="Cambria Math"/>
                          </a:rPr>
                        </m:ctrlPr>
                      </m:dPr>
                      <m:e>
                        <m:r>
                          <a:rPr lang="en-US" sz="2000" b="0" i="1" smtClean="0">
                            <a:solidFill>
                              <a:srgbClr val="FF0000"/>
                            </a:solidFill>
                            <a:latin typeface="Cambria Math"/>
                          </a:rPr>
                          <m:t>𝑆𝑜𝑙𝑢𝑡𝑖𝑜𝑛</m:t>
                        </m:r>
                      </m:e>
                    </m:d>
                  </m:oMath>
                </a14:m>
                <a:r>
                  <a:rPr lang="ar-SA" sz="2000" dirty="0" smtClean="0">
                    <a:solidFill>
                      <a:srgbClr val="FF0000"/>
                    </a:solidFill>
                  </a:rPr>
                  <a:t>:</a:t>
                </a:r>
                <a:endParaRPr lang="en-US" sz="2000" dirty="0">
                  <a:solidFill>
                    <a:srgbClr val="FF0000"/>
                  </a:solidFill>
                </a:endParaRPr>
              </a:p>
              <a:p>
                <a:pPr marL="0" indent="0" algn="r" rtl="1">
                  <a:buNone/>
                </a:pPr>
                <a14:m>
                  <m:oMathPara xmlns:m="http://schemas.openxmlformats.org/officeDocument/2006/math">
                    <m:oMathParaPr>
                      <m:jc m:val="centerGroup"/>
                    </m:oMathParaPr>
                    <m:oMath xmlns:m="http://schemas.openxmlformats.org/officeDocument/2006/math">
                      <m:r>
                        <a:rPr lang="en-US" sz="2000" i="1">
                          <a:solidFill>
                            <a:srgbClr val="FF0000"/>
                          </a:solidFill>
                          <a:latin typeface="Cambria Math"/>
                        </a:rPr>
                        <m:t>−</m:t>
                      </m:r>
                      <m:r>
                        <a:rPr lang="en-US" sz="2000" i="1">
                          <a:solidFill>
                            <a:srgbClr val="FF0000"/>
                          </a:solidFill>
                          <a:latin typeface="Cambria Math"/>
                        </a:rPr>
                        <m:t>36</m:t>
                      </m:r>
                      <m:r>
                        <a:rPr lang="en-US" sz="2000" i="1">
                          <a:solidFill>
                            <a:srgbClr val="FF0000"/>
                          </a:solidFill>
                          <a:latin typeface="Cambria Math"/>
                        </a:rPr>
                        <m:t>=−</m:t>
                      </m:r>
                      <m:d>
                        <m:dPr>
                          <m:ctrlPr>
                            <a:rPr lang="en-US" sz="2000" i="1">
                              <a:solidFill>
                                <a:srgbClr val="FF0000"/>
                              </a:solidFill>
                              <a:latin typeface="Cambria Math"/>
                            </a:rPr>
                          </m:ctrlPr>
                        </m:dPr>
                        <m:e>
                          <m:r>
                            <a:rPr lang="en-US" sz="2000" i="1">
                              <a:solidFill>
                                <a:srgbClr val="00B050"/>
                              </a:solidFill>
                              <a:latin typeface="Cambria Math"/>
                            </a:rPr>
                            <m:t>2</m:t>
                          </m:r>
                          <m:r>
                            <a:rPr lang="en-US" sz="2000" i="1">
                              <a:solidFill>
                                <a:srgbClr val="FF0000"/>
                              </a:solidFill>
                              <a:latin typeface="Cambria Math"/>
                              <a:ea typeface="Cambria Math"/>
                            </a:rPr>
                            <m:t>×</m:t>
                          </m:r>
                          <m:r>
                            <a:rPr lang="en-US" sz="2000" i="1">
                              <a:solidFill>
                                <a:schemeClr val="accent1"/>
                              </a:solidFill>
                              <a:latin typeface="Cambria Math"/>
                              <a:ea typeface="Cambria Math"/>
                            </a:rPr>
                            <m:t>2</m:t>
                          </m:r>
                          <m:r>
                            <a:rPr lang="en-US" sz="2000" i="1">
                              <a:solidFill>
                                <a:srgbClr val="FF0000"/>
                              </a:solidFill>
                              <a:latin typeface="Cambria Math"/>
                              <a:ea typeface="Cambria Math"/>
                            </a:rPr>
                            <m:t>×</m:t>
                          </m:r>
                          <m:r>
                            <a:rPr lang="en-US" sz="2000" i="1">
                              <a:solidFill>
                                <a:schemeClr val="accent2"/>
                              </a:solidFill>
                              <a:latin typeface="Cambria Math"/>
                              <a:ea typeface="Cambria Math"/>
                            </a:rPr>
                            <m:t>3</m:t>
                          </m:r>
                          <m:r>
                            <a:rPr lang="en-US" sz="2000" i="1">
                              <a:solidFill>
                                <a:srgbClr val="FF0000"/>
                              </a:solidFill>
                              <a:latin typeface="Cambria Math"/>
                              <a:ea typeface="Cambria Math"/>
                            </a:rPr>
                            <m:t>×</m:t>
                          </m:r>
                          <m:r>
                            <a:rPr lang="en-US" sz="2000" i="1">
                              <a:solidFill>
                                <a:srgbClr val="FF0000"/>
                              </a:solidFill>
                              <a:latin typeface="Cambria Math"/>
                              <a:ea typeface="Cambria Math"/>
                            </a:rPr>
                            <m:t>3</m:t>
                          </m:r>
                        </m:e>
                      </m:d>
                    </m:oMath>
                  </m:oMathPara>
                </a14:m>
                <a:endParaRPr lang="en-US" sz="2000" dirty="0">
                  <a:solidFill>
                    <a:srgbClr val="FF0000"/>
                  </a:solidFill>
                  <a:ea typeface="Cambria Math"/>
                </a:endParaRPr>
              </a:p>
              <a:p>
                <a:pPr marL="0" indent="0" algn="ctr" rtl="1">
                  <a:buNone/>
                </a:pPr>
                <a14:m>
                  <m:oMathPara xmlns:m="http://schemas.openxmlformats.org/officeDocument/2006/math">
                    <m:oMathParaPr>
                      <m:jc m:val="centerGroup"/>
                    </m:oMathParaPr>
                    <m:oMath xmlns:m="http://schemas.openxmlformats.org/officeDocument/2006/math">
                      <m:r>
                        <a:rPr lang="en-US" sz="2000" i="1">
                          <a:solidFill>
                            <a:srgbClr val="FF0000"/>
                          </a:solidFill>
                          <a:latin typeface="Cambria Math"/>
                        </a:rPr>
                        <m:t>−</m:t>
                      </m:r>
                      <m:r>
                        <a:rPr lang="en-US" sz="2000" i="1">
                          <a:solidFill>
                            <a:srgbClr val="FF0000"/>
                          </a:solidFill>
                          <a:latin typeface="Cambria Math"/>
                        </a:rPr>
                        <m:t>84</m:t>
                      </m:r>
                      <m:r>
                        <a:rPr lang="en-US" sz="2000" i="1">
                          <a:solidFill>
                            <a:srgbClr val="FF0000"/>
                          </a:solidFill>
                          <a:latin typeface="Cambria Math"/>
                        </a:rPr>
                        <m:t>=−(</m:t>
                      </m:r>
                      <m:r>
                        <a:rPr lang="en-US" sz="2000" i="1">
                          <a:solidFill>
                            <a:srgbClr val="00B050"/>
                          </a:solidFill>
                          <a:latin typeface="Cambria Math"/>
                        </a:rPr>
                        <m:t>2</m:t>
                      </m:r>
                      <m:r>
                        <a:rPr lang="en-US" sz="2000" i="1">
                          <a:solidFill>
                            <a:srgbClr val="FF0000"/>
                          </a:solidFill>
                          <a:latin typeface="Cambria Math"/>
                          <a:ea typeface="Cambria Math"/>
                        </a:rPr>
                        <m:t>×</m:t>
                      </m:r>
                      <m:r>
                        <a:rPr lang="en-US" sz="2000" i="1">
                          <a:solidFill>
                            <a:schemeClr val="accent1"/>
                          </a:solidFill>
                          <a:latin typeface="Cambria Math"/>
                          <a:ea typeface="Cambria Math"/>
                        </a:rPr>
                        <m:t>2</m:t>
                      </m:r>
                      <m:r>
                        <a:rPr lang="en-US" sz="2000" i="1">
                          <a:solidFill>
                            <a:srgbClr val="FF0000"/>
                          </a:solidFill>
                          <a:latin typeface="Cambria Math"/>
                          <a:ea typeface="Cambria Math"/>
                        </a:rPr>
                        <m:t>×</m:t>
                      </m:r>
                      <m:r>
                        <a:rPr lang="en-US" sz="2000" i="1">
                          <a:solidFill>
                            <a:schemeClr val="accent2"/>
                          </a:solidFill>
                          <a:latin typeface="Cambria Math"/>
                          <a:ea typeface="Cambria Math"/>
                        </a:rPr>
                        <m:t>3</m:t>
                      </m:r>
                      <m:r>
                        <a:rPr lang="en-US" sz="2000" i="1">
                          <a:solidFill>
                            <a:srgbClr val="FF0000"/>
                          </a:solidFill>
                          <a:latin typeface="Cambria Math"/>
                          <a:ea typeface="Cambria Math"/>
                        </a:rPr>
                        <m:t>×</m:t>
                      </m:r>
                      <m:r>
                        <a:rPr lang="en-US" sz="2000" i="1">
                          <a:solidFill>
                            <a:srgbClr val="FF0000"/>
                          </a:solidFill>
                          <a:latin typeface="Cambria Math"/>
                          <a:ea typeface="Cambria Math"/>
                        </a:rPr>
                        <m:t>7</m:t>
                      </m:r>
                      <m:r>
                        <a:rPr lang="en-US" sz="2000" i="1">
                          <a:solidFill>
                            <a:srgbClr val="FF0000"/>
                          </a:solidFill>
                          <a:latin typeface="Cambria Math"/>
                        </a:rPr>
                        <m:t>)</m:t>
                      </m:r>
                    </m:oMath>
                  </m:oMathPara>
                </a14:m>
                <a:endParaRPr lang="en-US" sz="2000" dirty="0">
                  <a:solidFill>
                    <a:srgbClr val="FF0000"/>
                  </a:solidFill>
                </a:endParaRPr>
              </a:p>
              <a:p>
                <a:pPr marL="0" indent="0" algn="ctr" rtl="1">
                  <a:buNone/>
                </a:pPr>
                <a14:m>
                  <m:oMathPara xmlns:m="http://schemas.openxmlformats.org/officeDocument/2006/math">
                    <m:oMathParaPr>
                      <m:jc m:val="centerGroup"/>
                    </m:oMathParaPr>
                    <m:oMath xmlns:m="http://schemas.openxmlformats.org/officeDocument/2006/math">
                      <m:r>
                        <a:rPr lang="en-US" sz="2000" i="1">
                          <a:solidFill>
                            <a:srgbClr val="FF0000"/>
                          </a:solidFill>
                          <a:latin typeface="Cambria Math"/>
                        </a:rPr>
                        <m:t> </m:t>
                      </m:r>
                      <m:r>
                        <a:rPr lang="en-US" sz="2000" i="1">
                          <a:solidFill>
                            <a:srgbClr val="FF0000"/>
                          </a:solidFill>
                          <a:latin typeface="Cambria Math"/>
                        </a:rPr>
                        <m:t>𝑙</m:t>
                      </m:r>
                      <m:r>
                        <a:rPr lang="en-US" sz="2000" i="1">
                          <a:solidFill>
                            <a:srgbClr val="FF0000"/>
                          </a:solidFill>
                          <a:latin typeface="Cambria Math"/>
                        </a:rPr>
                        <m:t> </m:t>
                      </m:r>
                      <m:r>
                        <a:rPr lang="en-US" sz="2000" i="1">
                          <a:solidFill>
                            <a:srgbClr val="FF0000"/>
                          </a:solidFill>
                          <a:latin typeface="Cambria Math"/>
                        </a:rPr>
                        <m:t>𝑐</m:t>
                      </m:r>
                      <m:r>
                        <a:rPr lang="en-US" sz="2000" i="1">
                          <a:solidFill>
                            <a:srgbClr val="FF0000"/>
                          </a:solidFill>
                          <a:latin typeface="Cambria Math"/>
                        </a:rPr>
                        <m:t> </m:t>
                      </m:r>
                      <m:r>
                        <a:rPr lang="en-US" sz="2000" i="1">
                          <a:solidFill>
                            <a:srgbClr val="FF0000"/>
                          </a:solidFill>
                          <a:latin typeface="Cambria Math"/>
                        </a:rPr>
                        <m:t>𝑚</m:t>
                      </m:r>
                      <m:r>
                        <a:rPr lang="en-US" sz="2000" i="1">
                          <a:solidFill>
                            <a:srgbClr val="FF0000"/>
                          </a:solidFill>
                          <a:latin typeface="Cambria Math"/>
                        </a:rPr>
                        <m:t> </m:t>
                      </m:r>
                      <m:d>
                        <m:dPr>
                          <m:ctrlPr>
                            <a:rPr lang="en-US" sz="2000" i="1">
                              <a:solidFill>
                                <a:srgbClr val="FF0000"/>
                              </a:solidFill>
                              <a:latin typeface="Cambria Math"/>
                            </a:rPr>
                          </m:ctrlPr>
                        </m:dPr>
                        <m:e>
                          <m:r>
                            <a:rPr lang="en-US" sz="2000" i="1">
                              <a:solidFill>
                                <a:srgbClr val="FF0000"/>
                              </a:solidFill>
                              <a:latin typeface="Cambria Math"/>
                            </a:rPr>
                            <m:t>−</m:t>
                          </m:r>
                          <m:r>
                            <a:rPr lang="en-US" sz="2000" i="1">
                              <a:solidFill>
                                <a:srgbClr val="FF0000"/>
                              </a:solidFill>
                              <a:latin typeface="Cambria Math"/>
                            </a:rPr>
                            <m:t>36</m:t>
                          </m:r>
                          <m:r>
                            <a:rPr lang="en-US" sz="2000" i="1">
                              <a:solidFill>
                                <a:srgbClr val="FF0000"/>
                              </a:solidFill>
                              <a:latin typeface="Cambria Math"/>
                            </a:rPr>
                            <m:t>,−</m:t>
                          </m:r>
                          <m:r>
                            <a:rPr lang="en-US" sz="2000" i="1">
                              <a:solidFill>
                                <a:srgbClr val="FF0000"/>
                              </a:solidFill>
                              <a:latin typeface="Cambria Math"/>
                            </a:rPr>
                            <m:t>84</m:t>
                          </m:r>
                        </m:e>
                      </m:d>
                      <m:r>
                        <a:rPr lang="en-US" sz="2000" i="1">
                          <a:solidFill>
                            <a:srgbClr val="FF0000"/>
                          </a:solidFill>
                          <a:latin typeface="Cambria Math"/>
                        </a:rPr>
                        <m:t>=</m:t>
                      </m:r>
                      <m:r>
                        <a:rPr lang="en-US" sz="2000" i="1">
                          <a:solidFill>
                            <a:srgbClr val="00B050"/>
                          </a:solidFill>
                          <a:latin typeface="Cambria Math"/>
                        </a:rPr>
                        <m:t>2</m:t>
                      </m:r>
                      <m:r>
                        <a:rPr lang="en-US" sz="2000" i="1">
                          <a:solidFill>
                            <a:srgbClr val="FF0000"/>
                          </a:solidFill>
                          <a:latin typeface="Cambria Math"/>
                          <a:ea typeface="Cambria Math"/>
                        </a:rPr>
                        <m:t>×</m:t>
                      </m:r>
                      <m:r>
                        <a:rPr lang="en-US" sz="2000" i="1">
                          <a:solidFill>
                            <a:schemeClr val="accent1"/>
                          </a:solidFill>
                          <a:latin typeface="Cambria Math"/>
                          <a:ea typeface="Cambria Math"/>
                        </a:rPr>
                        <m:t>2</m:t>
                      </m:r>
                      <m:r>
                        <a:rPr lang="en-US" sz="2000" i="1">
                          <a:solidFill>
                            <a:srgbClr val="FF0000"/>
                          </a:solidFill>
                          <a:latin typeface="Cambria Math"/>
                          <a:ea typeface="Cambria Math"/>
                        </a:rPr>
                        <m:t>×</m:t>
                      </m:r>
                      <m:r>
                        <a:rPr lang="en-US" sz="2000" i="1">
                          <a:solidFill>
                            <a:schemeClr val="accent2"/>
                          </a:solidFill>
                          <a:latin typeface="Cambria Math"/>
                          <a:ea typeface="Cambria Math"/>
                        </a:rPr>
                        <m:t>3</m:t>
                      </m:r>
                      <m:r>
                        <a:rPr lang="en-US" sz="2000" i="1">
                          <a:solidFill>
                            <a:srgbClr val="FF0000"/>
                          </a:solidFill>
                          <a:latin typeface="Cambria Math"/>
                          <a:ea typeface="Cambria Math"/>
                        </a:rPr>
                        <m:t>×</m:t>
                      </m:r>
                      <m:r>
                        <a:rPr lang="en-US" sz="2000" i="1">
                          <a:solidFill>
                            <a:srgbClr val="FF0000"/>
                          </a:solidFill>
                          <a:latin typeface="Cambria Math"/>
                          <a:ea typeface="Cambria Math"/>
                        </a:rPr>
                        <m:t>3</m:t>
                      </m:r>
                      <m:r>
                        <a:rPr lang="en-US" sz="2000" i="1">
                          <a:solidFill>
                            <a:srgbClr val="FF0000"/>
                          </a:solidFill>
                          <a:latin typeface="Cambria Math"/>
                          <a:ea typeface="Cambria Math"/>
                        </a:rPr>
                        <m:t>×</m:t>
                      </m:r>
                      <m:r>
                        <a:rPr lang="en-US" sz="2000" i="1">
                          <a:solidFill>
                            <a:srgbClr val="FF0000"/>
                          </a:solidFill>
                          <a:latin typeface="Cambria Math"/>
                          <a:ea typeface="Cambria Math"/>
                        </a:rPr>
                        <m:t>7</m:t>
                      </m:r>
                    </m:oMath>
                  </m:oMathPara>
                </a14:m>
                <a:endParaRPr lang="en-US" sz="2000" dirty="0">
                  <a:solidFill>
                    <a:srgbClr val="FF0000"/>
                  </a:solidFill>
                </a:endParaRPr>
              </a:p>
              <a:p>
                <a:pPr marL="0" indent="0" algn="r" rtl="1">
                  <a:buNone/>
                </a:pPr>
                <a14:m>
                  <m:oMathPara xmlns:m="http://schemas.openxmlformats.org/officeDocument/2006/math">
                    <m:oMathParaPr>
                      <m:jc m:val="centerGroup"/>
                    </m:oMathParaPr>
                    <m:oMath xmlns:m="http://schemas.openxmlformats.org/officeDocument/2006/math">
                      <m:r>
                        <a:rPr lang="en-US" sz="2000" i="1">
                          <a:solidFill>
                            <a:srgbClr val="FF0000"/>
                          </a:solidFill>
                          <a:latin typeface="Cambria Math"/>
                        </a:rPr>
                        <m:t> </m:t>
                      </m:r>
                      <m:r>
                        <a:rPr lang="en-US" sz="2000" i="1">
                          <a:solidFill>
                            <a:srgbClr val="FF0000"/>
                          </a:solidFill>
                          <a:latin typeface="Cambria Math"/>
                        </a:rPr>
                        <m:t>𝑙</m:t>
                      </m:r>
                      <m:r>
                        <a:rPr lang="en-US" sz="2000" i="1">
                          <a:solidFill>
                            <a:srgbClr val="FF0000"/>
                          </a:solidFill>
                          <a:latin typeface="Cambria Math"/>
                        </a:rPr>
                        <m:t> </m:t>
                      </m:r>
                      <m:r>
                        <a:rPr lang="en-US" sz="2000" i="1">
                          <a:solidFill>
                            <a:srgbClr val="FF0000"/>
                          </a:solidFill>
                          <a:latin typeface="Cambria Math"/>
                        </a:rPr>
                        <m:t>𝑐</m:t>
                      </m:r>
                      <m:r>
                        <a:rPr lang="en-US" sz="2000" i="1">
                          <a:solidFill>
                            <a:srgbClr val="FF0000"/>
                          </a:solidFill>
                          <a:latin typeface="Cambria Math"/>
                        </a:rPr>
                        <m:t> </m:t>
                      </m:r>
                      <m:r>
                        <a:rPr lang="en-US" sz="2000" i="1">
                          <a:solidFill>
                            <a:srgbClr val="FF0000"/>
                          </a:solidFill>
                          <a:latin typeface="Cambria Math"/>
                        </a:rPr>
                        <m:t>𝑚</m:t>
                      </m:r>
                      <m:r>
                        <a:rPr lang="en-US" sz="2000" i="1">
                          <a:solidFill>
                            <a:srgbClr val="FF0000"/>
                          </a:solidFill>
                          <a:latin typeface="Cambria Math"/>
                        </a:rPr>
                        <m:t> </m:t>
                      </m:r>
                      <m:d>
                        <m:dPr>
                          <m:ctrlPr>
                            <a:rPr lang="en-US" sz="2000" i="1">
                              <a:solidFill>
                                <a:srgbClr val="FF0000"/>
                              </a:solidFill>
                              <a:latin typeface="Cambria Math"/>
                            </a:rPr>
                          </m:ctrlPr>
                        </m:dPr>
                        <m:e>
                          <m:r>
                            <a:rPr lang="en-US" sz="2000" i="1">
                              <a:solidFill>
                                <a:srgbClr val="FF0000"/>
                              </a:solidFill>
                              <a:latin typeface="Cambria Math"/>
                            </a:rPr>
                            <m:t>−</m:t>
                          </m:r>
                          <m:r>
                            <a:rPr lang="en-US" sz="2000" i="1">
                              <a:solidFill>
                                <a:srgbClr val="FF0000"/>
                              </a:solidFill>
                              <a:latin typeface="Cambria Math"/>
                            </a:rPr>
                            <m:t>36</m:t>
                          </m:r>
                          <m:r>
                            <a:rPr lang="en-US" sz="2000" i="1">
                              <a:solidFill>
                                <a:srgbClr val="FF0000"/>
                              </a:solidFill>
                              <a:latin typeface="Cambria Math"/>
                            </a:rPr>
                            <m:t>,−</m:t>
                          </m:r>
                          <m:r>
                            <a:rPr lang="en-US" sz="2000" i="1">
                              <a:solidFill>
                                <a:srgbClr val="FF0000"/>
                              </a:solidFill>
                              <a:latin typeface="Cambria Math"/>
                            </a:rPr>
                            <m:t>84</m:t>
                          </m:r>
                        </m:e>
                      </m:d>
                      <m:r>
                        <a:rPr lang="ar-SA" sz="2000" b="0" i="1" smtClean="0">
                          <a:solidFill>
                            <a:srgbClr val="FF0000"/>
                          </a:solidFill>
                          <a:latin typeface="Cambria Math"/>
                        </a:rPr>
                        <m:t>=</m:t>
                      </m:r>
                      <m:r>
                        <a:rPr lang="ar-SA" sz="2000" b="0" i="1" smtClean="0">
                          <a:solidFill>
                            <a:srgbClr val="FF0000"/>
                          </a:solidFill>
                          <a:latin typeface="Cambria Math"/>
                        </a:rPr>
                        <m:t>252</m:t>
                      </m:r>
                    </m:oMath>
                  </m:oMathPara>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685800"/>
                <a:ext cx="8229600" cy="5440363"/>
              </a:xfrm>
              <a:blipFill rotWithShape="1">
                <a:blip r:embed="rId2"/>
                <a:stretch>
                  <a:fillRect t="-448" r="-7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11</a:t>
            </a:fld>
            <a:endParaRPr lang="en-US" dirty="0"/>
          </a:p>
        </p:txBody>
      </p:sp>
    </p:spTree>
    <p:extLst>
      <p:ext uri="{BB962C8B-B14F-4D97-AF65-F5344CB8AC3E}">
        <p14:creationId xmlns:p14="http://schemas.microsoft.com/office/powerpoint/2010/main" val="3758433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p:cNvSpPr>
                <a:spLocks noGrp="1"/>
              </p:cNvSpPr>
              <p:nvPr>
                <p:ph type="title"/>
              </p:nvPr>
            </p:nvSpPr>
            <p:spPr>
              <a:xfrm>
                <a:off x="457200" y="990600"/>
                <a:ext cx="8229600" cy="868362"/>
              </a:xfrm>
            </p:spPr>
            <p:txBody>
              <a:bodyPr>
                <a:noAutofit/>
              </a:bodyPr>
              <a:lstStyle/>
              <a:p>
                <a:pPr/>
                <a14:m>
                  <m:oMath xmlns:m="http://schemas.openxmlformats.org/officeDocument/2006/math">
                    <m:r>
                      <a:rPr lang="en-US" sz="3200" i="1" smtClean="0">
                        <a:effectLst/>
                        <a:latin typeface="Cambria Math"/>
                      </a:rPr>
                      <m:t>(</m:t>
                    </m:r>
                    <m:r>
                      <a:rPr lang="en-US" sz="3200" i="1">
                        <a:effectLst/>
                        <a:latin typeface="Cambria Math"/>
                        <a:ea typeface="Cambria Math"/>
                      </a:rPr>
                      <m:t>ℚ</m:t>
                    </m:r>
                    <m:r>
                      <a:rPr lang="en-US" sz="3200" i="1">
                        <a:effectLst/>
                        <a:latin typeface="Cambria Math"/>
                      </a:rPr>
                      <m:t>)</m:t>
                    </m:r>
                  </m:oMath>
                </a14:m>
                <a:r>
                  <a:rPr lang="ar-SA" sz="3200" dirty="0">
                    <a:effectLst/>
                  </a:rPr>
                  <a:t> مجموعة الأعداد </a:t>
                </a:r>
                <a:r>
                  <a:rPr lang="ar-SA" sz="3200" dirty="0" smtClean="0">
                    <a:effectLst/>
                  </a:rPr>
                  <a:t>النسبية</a:t>
                </a:r>
                <a:r>
                  <a:rPr lang="en-US" sz="3200" dirty="0" smtClean="0">
                    <a:effectLst/>
                  </a:rPr>
                  <a:t/>
                </a:r>
                <a:br>
                  <a:rPr lang="en-US" sz="3200" dirty="0" smtClean="0">
                    <a:effectLst/>
                  </a:rPr>
                </a:br>
                <a14:m>
                  <m:oMathPara xmlns:m="http://schemas.openxmlformats.org/officeDocument/2006/math">
                    <m:oMathParaPr>
                      <m:jc m:val="centerGroup"/>
                    </m:oMathParaPr>
                    <m:oMath xmlns:m="http://schemas.openxmlformats.org/officeDocument/2006/math">
                      <m:r>
                        <a:rPr lang="en-US" sz="3200" b="0" i="1" smtClean="0">
                          <a:effectLst/>
                          <a:latin typeface="Cambria Math"/>
                        </a:rPr>
                        <m:t>𝑆𝑒𝑡</m:t>
                      </m:r>
                      <m:r>
                        <a:rPr lang="en-US" sz="3200" b="0" i="1" smtClean="0">
                          <a:effectLst/>
                          <a:latin typeface="Cambria Math"/>
                        </a:rPr>
                        <m:t> </m:t>
                      </m:r>
                      <m:r>
                        <a:rPr lang="en-US" sz="3200" b="0" i="1" smtClean="0">
                          <a:effectLst/>
                          <a:latin typeface="Cambria Math"/>
                        </a:rPr>
                        <m:t>𝑜𝑓</m:t>
                      </m:r>
                      <m:r>
                        <a:rPr lang="en-US" sz="3200" b="0" i="1" smtClean="0">
                          <a:effectLst/>
                          <a:latin typeface="Cambria Math"/>
                        </a:rPr>
                        <m:t> </m:t>
                      </m:r>
                      <m:r>
                        <a:rPr lang="en-US" sz="3200" b="0" i="1" smtClean="0">
                          <a:effectLst/>
                          <a:latin typeface="Cambria Math"/>
                        </a:rPr>
                        <m:t>𝑅𝑎𝑡𝑖𝑜𝑛𝑎𝑙</m:t>
                      </m:r>
                      <m:r>
                        <a:rPr lang="en-US" sz="3200" b="0" i="1" smtClean="0">
                          <a:effectLst/>
                          <a:latin typeface="Cambria Math"/>
                        </a:rPr>
                        <m:t> </m:t>
                      </m:r>
                      <m:r>
                        <a:rPr lang="en-US" sz="3200" b="0" i="1" smtClean="0">
                          <a:effectLst/>
                          <a:latin typeface="Cambria Math"/>
                        </a:rPr>
                        <m:t>𝑁𝑢𝑚𝑏𝑒𝑟𝑠</m:t>
                      </m:r>
                    </m:oMath>
                  </m:oMathPara>
                </a14:m>
                <a:endParaRPr lang="en-US" sz="3200" dirty="0">
                  <a:effectLst/>
                </a:endParaRPr>
              </a:p>
            </p:txBody>
          </p:sp>
        </mc:Choice>
        <mc:Fallback xmlns="">
          <p:sp>
            <p:nvSpPr>
              <p:cNvPr id="5" name="Title 4"/>
              <p:cNvSpPr>
                <a:spLocks noGrp="1" noRot="1" noChangeAspect="1" noMove="1" noResize="1" noEditPoints="1" noAdjustHandles="1" noChangeArrowheads="1" noChangeShapeType="1" noTextEdit="1"/>
              </p:cNvSpPr>
              <p:nvPr>
                <p:ph type="title"/>
              </p:nvPr>
            </p:nvSpPr>
            <p:spPr>
              <a:xfrm>
                <a:off x="457200" y="990600"/>
                <a:ext cx="8229600" cy="868362"/>
              </a:xfrm>
              <a:blipFill rotWithShape="1">
                <a:blip r:embed="rId2"/>
                <a:stretch>
                  <a:fillRect t="-22535" b="-35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057400"/>
                <a:ext cx="8229600" cy="4373563"/>
              </a:xfrm>
            </p:spPr>
            <p:txBody>
              <a:bodyPr>
                <a:normAutofit/>
              </a:bodyPr>
              <a:lstStyle/>
              <a:p>
                <a:pPr marL="0" indent="0" algn="r" rtl="1">
                  <a:buNone/>
                </a:pPr>
                <a:r>
                  <a:rPr lang="ar-SA" sz="2000" u="sng" dirty="0" smtClean="0">
                    <a:solidFill>
                      <a:srgbClr val="0070C0"/>
                    </a:solidFill>
                  </a:rPr>
                  <a:t>العدد النسبي</a:t>
                </a:r>
                <a:r>
                  <a:rPr lang="en-US" sz="2000" u="sng" dirty="0" smtClean="0">
                    <a:solidFill>
                      <a:srgbClr val="0070C0"/>
                    </a:solidFill>
                  </a:rPr>
                  <a:t>:</a:t>
                </a:r>
                <a:r>
                  <a:rPr lang="ar-SA" sz="2000" dirty="0"/>
                  <a:t> </a:t>
                </a:r>
                <a:r>
                  <a:rPr lang="ar-SA" sz="2000" dirty="0" smtClean="0"/>
                  <a:t>هو </a:t>
                </a:r>
                <a:r>
                  <a:rPr lang="ar-SA" sz="2000" dirty="0"/>
                  <a:t>العدد الذي يمكن كتابته على شكل بسط و مقام من أعداد صحيحة والمجموعة التي تحوي جميع الأعداد النسبية هي:</a:t>
                </a:r>
                <a:r>
                  <a:rPr lang="en-US" sz="2000" dirty="0"/>
                  <a:t> </a:t>
                </a:r>
                <a:endParaRPr lang="ar-SA" sz="2000" dirty="0" smtClean="0"/>
              </a:p>
              <a:p>
                <a:pPr marL="0" indent="0" algn="ctr" rtl="1">
                  <a:buNone/>
                </a:pPr>
                <a14:m>
                  <m:oMath xmlns:m="http://schemas.openxmlformats.org/officeDocument/2006/math">
                    <m:r>
                      <a:rPr lang="ar-SA" sz="2000" i="1">
                        <a:latin typeface="Cambria Math"/>
                        <a:ea typeface="Cambria Math"/>
                      </a:rPr>
                      <m:t>ℚ</m:t>
                    </m:r>
                    <m:r>
                      <a:rPr lang="ar-SA" sz="2000" i="1">
                        <a:latin typeface="Cambria Math"/>
                        <a:ea typeface="Cambria Math"/>
                      </a:rPr>
                      <m:t>=</m:t>
                    </m:r>
                    <m:d>
                      <m:dPr>
                        <m:begChr m:val="{"/>
                        <m:endChr m:val="}"/>
                        <m:ctrlPr>
                          <a:rPr lang="ar-SA" sz="2000" i="1">
                            <a:latin typeface="Cambria Math"/>
                            <a:ea typeface="Cambria Math"/>
                          </a:rPr>
                        </m:ctrlPr>
                      </m:dPr>
                      <m:e>
                        <m:f>
                          <m:fPr>
                            <m:ctrlPr>
                              <a:rPr lang="ar-SA" sz="2000" i="1">
                                <a:latin typeface="Cambria Math"/>
                                <a:ea typeface="Cambria Math"/>
                              </a:rPr>
                            </m:ctrlPr>
                          </m:fPr>
                          <m:num>
                            <m:r>
                              <a:rPr lang="en-US" sz="2000" i="1">
                                <a:latin typeface="Cambria Math"/>
                                <a:ea typeface="Cambria Math"/>
                              </a:rPr>
                              <m:t>𝑚</m:t>
                            </m:r>
                          </m:num>
                          <m:den>
                            <m:r>
                              <a:rPr lang="en-US" sz="2000" i="1">
                                <a:latin typeface="Cambria Math"/>
                                <a:ea typeface="Cambria Math"/>
                              </a:rPr>
                              <m:t>𝑛</m:t>
                            </m:r>
                          </m:den>
                        </m:f>
                      </m:e>
                      <m:e>
                        <m:r>
                          <a:rPr lang="en-US" sz="2000" i="1">
                            <a:latin typeface="Cambria Math"/>
                            <a:ea typeface="Cambria Math"/>
                          </a:rPr>
                          <m:t>𝑚</m:t>
                        </m:r>
                        <m:r>
                          <a:rPr lang="en-US" sz="2000" i="1">
                            <a:latin typeface="Cambria Math"/>
                            <a:ea typeface="Cambria Math"/>
                          </a:rPr>
                          <m:t>,</m:t>
                        </m:r>
                        <m:r>
                          <a:rPr lang="en-US" sz="2000" i="1">
                            <a:latin typeface="Cambria Math"/>
                            <a:ea typeface="Cambria Math"/>
                          </a:rPr>
                          <m:t>𝑛</m:t>
                        </m:r>
                        <m:r>
                          <a:rPr lang="en-US" sz="2000" i="1">
                            <a:latin typeface="Cambria Math"/>
                            <a:ea typeface="Cambria Math"/>
                          </a:rPr>
                          <m:t>𝜖</m:t>
                        </m:r>
                        <m:r>
                          <a:rPr lang="en-US" sz="2000" i="1">
                            <a:latin typeface="Cambria Math"/>
                            <a:ea typeface="Cambria Math"/>
                          </a:rPr>
                          <m:t>ℤ</m:t>
                        </m:r>
                        <m:r>
                          <a:rPr lang="en-US" sz="2000" i="1">
                            <a:latin typeface="Cambria Math"/>
                            <a:ea typeface="Cambria Math"/>
                          </a:rPr>
                          <m:t>, </m:t>
                        </m:r>
                        <m:r>
                          <a:rPr lang="en-US" sz="2000" i="1">
                            <a:latin typeface="Cambria Math"/>
                            <a:ea typeface="Cambria Math"/>
                          </a:rPr>
                          <m:t>𝑛</m:t>
                        </m:r>
                        <m:r>
                          <a:rPr lang="en-US" sz="2000" i="1">
                            <a:latin typeface="Cambria Math"/>
                            <a:ea typeface="Cambria Math"/>
                          </a:rPr>
                          <m:t>≠</m:t>
                        </m:r>
                        <m:r>
                          <a:rPr lang="en-US" sz="2000" i="1">
                            <a:latin typeface="Cambria Math"/>
                            <a:ea typeface="Cambria Math"/>
                          </a:rPr>
                          <m:t>0</m:t>
                        </m:r>
                      </m:e>
                    </m:d>
                  </m:oMath>
                </a14:m>
                <a:r>
                  <a:rPr lang="en-US" sz="2000" dirty="0"/>
                  <a:t> </a:t>
                </a:r>
                <a:endParaRPr lang="ar-SA" sz="2000" dirty="0" smtClean="0"/>
              </a:p>
              <a:p>
                <a:pPr marL="0" indent="0" algn="r" rtl="1">
                  <a:buNone/>
                </a:pPr>
                <a:r>
                  <a:rPr lang="en-US" sz="2000" dirty="0" smtClean="0"/>
                  <a:t>   </a:t>
                </a:r>
                <a:endParaRPr lang="en-US" sz="2000" dirty="0"/>
              </a:p>
              <a:p>
                <a:pPr marL="0" indent="0" algn="r" rtl="1">
                  <a:buNone/>
                </a:pPr>
                <a:r>
                  <a:rPr lang="ar-SA" sz="2000" u="sng" dirty="0" smtClean="0">
                    <a:solidFill>
                      <a:srgbClr val="0070C0"/>
                    </a:solidFill>
                  </a:rPr>
                  <a:t>العمليات الحسابية على الأعداد النسبية</a:t>
                </a:r>
                <a:r>
                  <a:rPr lang="ar-SA" sz="2000" u="sng" dirty="0">
                    <a:solidFill>
                      <a:srgbClr val="0070C0"/>
                    </a:solidFill>
                  </a:rPr>
                  <a:t> </a:t>
                </a:r>
                <a:r>
                  <a:rPr lang="en-US" sz="2000" u="sng" dirty="0" smtClean="0">
                    <a:solidFill>
                      <a:srgbClr val="0070C0"/>
                    </a:solidFill>
                  </a:rPr>
                  <a:t>(</a:t>
                </a:r>
                <a14:m>
                  <m:oMath xmlns:m="http://schemas.openxmlformats.org/officeDocument/2006/math">
                    <m:r>
                      <a:rPr lang="en-US" sz="2000" b="0" i="1" u="sng" smtClean="0">
                        <a:solidFill>
                          <a:srgbClr val="0070C0"/>
                        </a:solidFill>
                        <a:latin typeface="Cambria Math"/>
                      </a:rPr>
                      <m:t>𝐴𝑟𝑖𝑡</m:t>
                    </m:r>
                    <m:r>
                      <a:rPr lang="en-US" sz="2000" b="0" i="1" u="sng" smtClean="0">
                        <a:solidFill>
                          <a:srgbClr val="0070C0"/>
                        </a:solidFill>
                        <a:latin typeface="Cambria Math"/>
                      </a:rPr>
                      <m:t>h</m:t>
                    </m:r>
                    <m:r>
                      <a:rPr lang="en-US" sz="2000" b="0" i="1" u="sng" smtClean="0">
                        <a:solidFill>
                          <a:srgbClr val="0070C0"/>
                        </a:solidFill>
                        <a:latin typeface="Cambria Math"/>
                      </a:rPr>
                      <m:t>𝑚𝑒𝑡𝑖𝑐</m:t>
                    </m:r>
                    <m:r>
                      <a:rPr lang="en-US" sz="2000" b="0" i="1" u="sng" smtClean="0">
                        <a:solidFill>
                          <a:srgbClr val="0070C0"/>
                        </a:solidFill>
                        <a:latin typeface="Cambria Math"/>
                      </a:rPr>
                      <m:t> </m:t>
                    </m:r>
                    <m:r>
                      <a:rPr lang="en-US" sz="2000" b="0" i="1" u="sng" smtClean="0">
                        <a:solidFill>
                          <a:srgbClr val="0070C0"/>
                        </a:solidFill>
                        <a:latin typeface="Cambria Math"/>
                      </a:rPr>
                      <m:t>𝑜𝑛</m:t>
                    </m:r>
                    <m:r>
                      <a:rPr lang="en-US" sz="2000" b="0" i="1" u="sng" smtClean="0">
                        <a:solidFill>
                          <a:srgbClr val="0070C0"/>
                        </a:solidFill>
                        <a:latin typeface="Cambria Math"/>
                      </a:rPr>
                      <m:t> </m:t>
                    </m:r>
                    <m:r>
                      <a:rPr lang="en-US" sz="2000" b="0" i="1" u="sng" smtClean="0">
                        <a:solidFill>
                          <a:srgbClr val="0070C0"/>
                        </a:solidFill>
                        <a:latin typeface="Cambria Math"/>
                      </a:rPr>
                      <m:t>𝑅𝑎𝑡𝑖𝑜𝑛𝑎𝑙𝑒𝑠</m:t>
                    </m:r>
                  </m:oMath>
                </a14:m>
                <a:r>
                  <a:rPr lang="en-US" sz="2000" u="sng" dirty="0" smtClean="0">
                    <a:solidFill>
                      <a:srgbClr val="0070C0"/>
                    </a:solidFill>
                  </a:rPr>
                  <a:t>)</a:t>
                </a:r>
                <a:r>
                  <a:rPr lang="ar-SA" sz="2000" u="sng" dirty="0" smtClean="0">
                    <a:solidFill>
                      <a:srgbClr val="0070C0"/>
                    </a:solidFill>
                  </a:rPr>
                  <a:t>:</a:t>
                </a:r>
                <a:endParaRPr lang="ar-SA" sz="2000" u="sng" dirty="0">
                  <a:solidFill>
                    <a:srgbClr val="0070C0"/>
                  </a:solidFill>
                </a:endParaRPr>
              </a:p>
              <a:p>
                <a:pPr marL="0" indent="0" algn="r" rtl="1">
                  <a:buNone/>
                </a:pPr>
                <a:r>
                  <a:rPr lang="ar-SA" sz="2000" dirty="0">
                    <a:solidFill>
                      <a:srgbClr val="FF0000"/>
                    </a:solidFill>
                  </a:rPr>
                  <a:t>مثال</a:t>
                </a:r>
                <a:r>
                  <a:rPr lang="en-US" sz="2000" dirty="0">
                    <a:solidFill>
                      <a:srgbClr val="FF0000"/>
                    </a:solidFill>
                  </a:rPr>
                  <a:t> </a:t>
                </a:r>
                <a:r>
                  <a:rPr lang="ar-SA" sz="2000" dirty="0" smtClean="0">
                    <a:solidFill>
                      <a:srgbClr val="FF0000"/>
                    </a:solidFill>
                  </a:rPr>
                  <a:t>(</a:t>
                </a:r>
                <a:r>
                  <a:rPr lang="en-US" sz="2000" dirty="0" smtClean="0">
                    <a:solidFill>
                      <a:srgbClr val="FF0000"/>
                    </a:solidFill>
                  </a:rPr>
                  <a:t>Example</a:t>
                </a:r>
                <a:r>
                  <a:rPr lang="ar-SA" sz="2000" dirty="0" smtClean="0">
                    <a:solidFill>
                      <a:srgbClr val="FF0000"/>
                    </a:solidFill>
                  </a:rPr>
                  <a:t>)</a:t>
                </a:r>
                <a:r>
                  <a:rPr lang="ar-JO" sz="2000" dirty="0" smtClean="0">
                    <a:solidFill>
                      <a:srgbClr val="FF0000"/>
                    </a:solidFill>
                  </a:rPr>
                  <a:t>1</a:t>
                </a:r>
                <a:r>
                  <a:rPr lang="ar-SA" sz="2000" dirty="0" smtClean="0">
                    <a:solidFill>
                      <a:srgbClr val="FF0000"/>
                    </a:solidFill>
                  </a:rPr>
                  <a:t>:</a:t>
                </a:r>
              </a:p>
              <a:p>
                <a:pPr marL="0" indent="0" algn="r" rtl="1">
                  <a:buNone/>
                </a:pPr>
                <a:r>
                  <a:rPr lang="ar-SA" sz="2000" dirty="0" smtClean="0"/>
                  <a:t>أوجد </a:t>
                </a:r>
                <a:r>
                  <a:rPr lang="ar-SA" sz="2000" dirty="0"/>
                  <a:t>قيمة كل مما يلي:</a:t>
                </a:r>
              </a:p>
              <a:p>
                <a:pPr marL="0" indent="0" algn="r" rtl="1">
                  <a:buNone/>
                </a:pPr>
                <a14:m>
                  <m:oMathPara xmlns:m="http://schemas.openxmlformats.org/officeDocument/2006/math">
                    <m:oMathParaPr>
                      <m:jc m:val="center"/>
                    </m:oMathParaPr>
                    <m:oMath xmlns:m="http://schemas.openxmlformats.org/officeDocument/2006/math">
                      <m:r>
                        <a:rPr lang="en-US" sz="2000" i="1">
                          <a:latin typeface="Cambria Math"/>
                        </a:rPr>
                        <m:t>1</m:t>
                      </m:r>
                      <m:r>
                        <a:rPr lang="en-US" sz="2000" i="1">
                          <a:latin typeface="Cambria Math"/>
                        </a:rPr>
                        <m:t>) </m:t>
                      </m:r>
                      <m:f>
                        <m:fPr>
                          <m:ctrlPr>
                            <a:rPr lang="en-US" sz="2000" i="1">
                              <a:latin typeface="Cambria Math"/>
                            </a:rPr>
                          </m:ctrlPr>
                        </m:fPr>
                        <m:num>
                          <m:r>
                            <a:rPr lang="ar-SA" sz="2000" i="1">
                              <a:latin typeface="Cambria Math"/>
                            </a:rPr>
                            <m:t>2</m:t>
                          </m:r>
                        </m:num>
                        <m:den>
                          <m:r>
                            <a:rPr lang="ar-SA" sz="2000" i="1">
                              <a:latin typeface="Cambria Math"/>
                            </a:rPr>
                            <m:t>7</m:t>
                          </m:r>
                        </m:den>
                      </m:f>
                      <m:r>
                        <a:rPr lang="ar-SA" sz="2000" i="1">
                          <a:latin typeface="Cambria Math"/>
                        </a:rPr>
                        <m:t>+</m:t>
                      </m:r>
                      <m:f>
                        <m:fPr>
                          <m:ctrlPr>
                            <a:rPr lang="en-US" sz="2000" i="1">
                              <a:latin typeface="Cambria Math"/>
                            </a:rPr>
                          </m:ctrlPr>
                        </m:fPr>
                        <m:num>
                          <m:r>
                            <a:rPr lang="ar-SA" sz="2000" i="1">
                              <a:latin typeface="Cambria Math"/>
                            </a:rPr>
                            <m:t>3</m:t>
                          </m:r>
                        </m:num>
                        <m:den>
                          <m:r>
                            <a:rPr lang="ar-SA" sz="2000" i="1">
                              <a:latin typeface="Cambria Math"/>
                            </a:rPr>
                            <m:t>7</m:t>
                          </m:r>
                        </m:den>
                      </m:f>
                      <m:r>
                        <a:rPr lang="en-US" sz="2000" i="1">
                          <a:latin typeface="Cambria Math"/>
                        </a:rPr>
                        <m:t>=</m:t>
                      </m:r>
                      <m:f>
                        <m:fPr>
                          <m:ctrlPr>
                            <a:rPr lang="en-US" sz="2000" i="1">
                              <a:latin typeface="Cambria Math"/>
                            </a:rPr>
                          </m:ctrlPr>
                        </m:fPr>
                        <m:num>
                          <m:r>
                            <a:rPr lang="en-US" sz="2000" i="1">
                              <a:latin typeface="Cambria Math"/>
                            </a:rPr>
                            <m:t>5</m:t>
                          </m:r>
                        </m:num>
                        <m:den>
                          <m:r>
                            <a:rPr lang="en-US" sz="2000" i="1">
                              <a:latin typeface="Cambria Math"/>
                            </a:rPr>
                            <m:t>7</m:t>
                          </m:r>
                        </m:den>
                      </m:f>
                      <m:r>
                        <a:rPr lang="en-US" sz="2000" i="1">
                          <a:latin typeface="Cambria Math"/>
                        </a:rPr>
                        <m:t>                        </m:t>
                      </m:r>
                      <m:r>
                        <a:rPr lang="ar-SA" sz="2000" i="1">
                          <a:latin typeface="Cambria Math"/>
                        </a:rPr>
                        <m:t>        </m:t>
                      </m:r>
                      <m:r>
                        <a:rPr lang="en-US" sz="2000" i="1">
                          <a:latin typeface="Cambria Math"/>
                        </a:rPr>
                        <m:t>    </m:t>
                      </m:r>
                      <m:r>
                        <a:rPr lang="en-US" sz="2000" i="1">
                          <a:latin typeface="Cambria Math"/>
                        </a:rPr>
                        <m:t>2</m:t>
                      </m:r>
                      <m:r>
                        <a:rPr lang="en-US" sz="2000" i="1">
                          <a:latin typeface="Cambria Math"/>
                        </a:rPr>
                        <m:t>)   </m:t>
                      </m:r>
                      <m:f>
                        <m:fPr>
                          <m:ctrlPr>
                            <a:rPr lang="en-US" sz="2000" i="1">
                              <a:latin typeface="Cambria Math"/>
                            </a:rPr>
                          </m:ctrlPr>
                        </m:fPr>
                        <m:num>
                          <m:r>
                            <a:rPr lang="en-US" sz="2000" i="1">
                              <a:latin typeface="Cambria Math"/>
                            </a:rPr>
                            <m:t>3</m:t>
                          </m:r>
                        </m:num>
                        <m:den>
                          <m:r>
                            <a:rPr lang="en-US" sz="2000" i="1">
                              <a:latin typeface="Cambria Math"/>
                            </a:rPr>
                            <m:t>5</m:t>
                          </m:r>
                        </m:den>
                      </m:f>
                      <m:r>
                        <a:rPr lang="en-US" sz="2000" i="1">
                          <a:latin typeface="Cambria Math"/>
                        </a:rPr>
                        <m:t>−</m:t>
                      </m:r>
                      <m:f>
                        <m:fPr>
                          <m:ctrlPr>
                            <a:rPr lang="en-US" sz="2000" i="1">
                              <a:latin typeface="Cambria Math"/>
                            </a:rPr>
                          </m:ctrlPr>
                        </m:fPr>
                        <m:num>
                          <m:r>
                            <a:rPr lang="en-US" sz="2000" i="1">
                              <a:latin typeface="Cambria Math"/>
                            </a:rPr>
                            <m:t>2</m:t>
                          </m:r>
                        </m:num>
                        <m:den>
                          <m:r>
                            <a:rPr lang="en-US" sz="2000" i="1">
                              <a:latin typeface="Cambria Math"/>
                            </a:rPr>
                            <m:t>4</m:t>
                          </m:r>
                        </m:den>
                      </m:f>
                      <m:r>
                        <a:rPr lang="en-US" sz="2000" i="1">
                          <a:latin typeface="Cambria Math"/>
                        </a:rPr>
                        <m:t>=</m:t>
                      </m:r>
                      <m:f>
                        <m:fPr>
                          <m:ctrlPr>
                            <a:rPr lang="en-US" sz="2000" i="1">
                              <a:latin typeface="Cambria Math"/>
                            </a:rPr>
                          </m:ctrlPr>
                        </m:fPr>
                        <m:num>
                          <m:r>
                            <a:rPr lang="en-US" sz="2000" i="1">
                              <a:latin typeface="Cambria Math"/>
                            </a:rPr>
                            <m:t>3</m:t>
                          </m:r>
                          <m:r>
                            <a:rPr lang="en-US" sz="2000" i="1">
                              <a:latin typeface="Cambria Math"/>
                              <a:ea typeface="Cambria Math"/>
                            </a:rPr>
                            <m:t>×</m:t>
                          </m:r>
                          <m:r>
                            <a:rPr lang="en-US" sz="2000" i="1">
                              <a:latin typeface="Cambria Math"/>
                              <a:ea typeface="Cambria Math"/>
                            </a:rPr>
                            <m:t>4</m:t>
                          </m:r>
                        </m:num>
                        <m:den>
                          <m:r>
                            <a:rPr lang="en-US" sz="2000" i="1">
                              <a:latin typeface="Cambria Math"/>
                            </a:rPr>
                            <m:t>5</m:t>
                          </m:r>
                          <m:r>
                            <a:rPr lang="en-US" sz="2000" i="1">
                              <a:latin typeface="Cambria Math"/>
                              <a:ea typeface="Cambria Math"/>
                            </a:rPr>
                            <m:t>×</m:t>
                          </m:r>
                          <m:r>
                            <a:rPr lang="en-US" sz="2000" i="1">
                              <a:latin typeface="Cambria Math"/>
                              <a:ea typeface="Cambria Math"/>
                            </a:rPr>
                            <m:t>4</m:t>
                          </m:r>
                        </m:den>
                      </m:f>
                      <m:r>
                        <a:rPr lang="en-US" sz="2000" i="1">
                          <a:latin typeface="Cambria Math"/>
                        </a:rPr>
                        <m:t>−</m:t>
                      </m:r>
                      <m:f>
                        <m:fPr>
                          <m:ctrlPr>
                            <a:rPr lang="en-US" sz="2000" i="1">
                              <a:latin typeface="Cambria Math"/>
                            </a:rPr>
                          </m:ctrlPr>
                        </m:fPr>
                        <m:num>
                          <m:r>
                            <a:rPr lang="en-US" sz="2000" i="1">
                              <a:latin typeface="Cambria Math"/>
                            </a:rPr>
                            <m:t>2</m:t>
                          </m:r>
                          <m:r>
                            <a:rPr lang="en-US" sz="2000" i="1">
                              <a:latin typeface="Cambria Math"/>
                              <a:ea typeface="Cambria Math"/>
                            </a:rPr>
                            <m:t>×</m:t>
                          </m:r>
                          <m:r>
                            <a:rPr lang="en-US" sz="2000" i="1">
                              <a:latin typeface="Cambria Math"/>
                              <a:ea typeface="Cambria Math"/>
                            </a:rPr>
                            <m:t>5</m:t>
                          </m:r>
                        </m:num>
                        <m:den>
                          <m:r>
                            <a:rPr lang="en-US" sz="2000" i="1">
                              <a:latin typeface="Cambria Math"/>
                            </a:rPr>
                            <m:t>4</m:t>
                          </m:r>
                          <m:r>
                            <a:rPr lang="en-US" sz="2000" i="1">
                              <a:latin typeface="Cambria Math"/>
                              <a:ea typeface="Cambria Math"/>
                            </a:rPr>
                            <m:t>×</m:t>
                          </m:r>
                          <m:r>
                            <a:rPr lang="en-US" sz="2000" i="1">
                              <a:latin typeface="Cambria Math"/>
                              <a:ea typeface="Cambria Math"/>
                            </a:rPr>
                            <m:t>5</m:t>
                          </m:r>
                        </m:den>
                      </m:f>
                      <m:r>
                        <a:rPr lang="en-US" sz="2000" i="1">
                          <a:latin typeface="Cambria Math"/>
                        </a:rPr>
                        <m:t>=</m:t>
                      </m:r>
                      <m:f>
                        <m:fPr>
                          <m:ctrlPr>
                            <a:rPr lang="en-US" sz="2000" i="1">
                              <a:latin typeface="Cambria Math"/>
                            </a:rPr>
                          </m:ctrlPr>
                        </m:fPr>
                        <m:num>
                          <m:r>
                            <a:rPr lang="en-US" sz="2000" i="1">
                              <a:latin typeface="Cambria Math"/>
                            </a:rPr>
                            <m:t>2</m:t>
                          </m:r>
                        </m:num>
                        <m:den>
                          <m:r>
                            <a:rPr lang="en-US" sz="2000" i="1">
                              <a:latin typeface="Cambria Math"/>
                            </a:rPr>
                            <m:t>20</m:t>
                          </m:r>
                        </m:den>
                      </m:f>
                    </m:oMath>
                  </m:oMathPara>
                </a14:m>
                <a:endParaRPr lang="en-US" sz="2000" dirty="0"/>
              </a:p>
              <a:p>
                <a:pPr marL="0" indent="0" algn="r" rtl="1">
                  <a:buNone/>
                </a:pPr>
                <a:endParaRPr lang="en-US" sz="2000" dirty="0"/>
              </a:p>
              <a:p>
                <a:pPr marL="0" indent="0" algn="r" rtl="1">
                  <a:buNone/>
                </a:pPr>
                <a14:m>
                  <m:oMathPara xmlns:m="http://schemas.openxmlformats.org/officeDocument/2006/math">
                    <m:oMathParaPr>
                      <m:jc m:val="centerGroup"/>
                    </m:oMathParaPr>
                    <m:oMath xmlns:m="http://schemas.openxmlformats.org/officeDocument/2006/math">
                      <m:r>
                        <a:rPr lang="en-US" sz="2000" i="1">
                          <a:latin typeface="Cambria Math"/>
                        </a:rPr>
                        <m:t>3</m:t>
                      </m:r>
                      <m:r>
                        <a:rPr lang="en-US" sz="2000" i="1">
                          <a:latin typeface="Cambria Math"/>
                        </a:rPr>
                        <m:t>)  </m:t>
                      </m:r>
                      <m:f>
                        <m:fPr>
                          <m:ctrlPr>
                            <a:rPr lang="en-US" sz="2000" i="1">
                              <a:latin typeface="Cambria Math"/>
                            </a:rPr>
                          </m:ctrlPr>
                        </m:fPr>
                        <m:num>
                          <m:r>
                            <a:rPr lang="en-US" sz="2000" i="1">
                              <a:latin typeface="Cambria Math"/>
                            </a:rPr>
                            <m:t>3</m:t>
                          </m:r>
                        </m:num>
                        <m:den>
                          <m:r>
                            <a:rPr lang="en-US" sz="2000" i="1">
                              <a:latin typeface="Cambria Math"/>
                            </a:rPr>
                            <m:t>5</m:t>
                          </m:r>
                        </m:den>
                      </m:f>
                      <m:r>
                        <a:rPr lang="en-US" sz="2000" i="1">
                          <a:latin typeface="Cambria Math"/>
                          <a:ea typeface="Cambria Math"/>
                        </a:rPr>
                        <m:t>×</m:t>
                      </m:r>
                      <m:r>
                        <a:rPr lang="en-US" sz="2000" i="1">
                          <a:latin typeface="Cambria Math"/>
                          <a:ea typeface="Cambria Math"/>
                        </a:rPr>
                        <m:t>6</m:t>
                      </m:r>
                      <m:r>
                        <a:rPr lang="en-US" sz="2000" i="1">
                          <a:latin typeface="Cambria Math"/>
                          <a:ea typeface="Cambria Math"/>
                        </a:rPr>
                        <m:t>=</m:t>
                      </m:r>
                      <m:f>
                        <m:fPr>
                          <m:ctrlPr>
                            <a:rPr lang="en-US" sz="2000" i="1">
                              <a:latin typeface="Cambria Math"/>
                              <a:ea typeface="Cambria Math"/>
                            </a:rPr>
                          </m:ctrlPr>
                        </m:fPr>
                        <m:num>
                          <m:r>
                            <a:rPr lang="en-US" sz="2000" i="1">
                              <a:latin typeface="Cambria Math"/>
                              <a:ea typeface="Cambria Math"/>
                            </a:rPr>
                            <m:t>3</m:t>
                          </m:r>
                        </m:num>
                        <m:den>
                          <m:r>
                            <a:rPr lang="en-US" sz="2000" i="1">
                              <a:latin typeface="Cambria Math"/>
                              <a:ea typeface="Cambria Math"/>
                            </a:rPr>
                            <m:t>5</m:t>
                          </m:r>
                        </m:den>
                      </m:f>
                      <m:r>
                        <a:rPr lang="en-US" sz="2000" i="1">
                          <a:latin typeface="Cambria Math"/>
                          <a:ea typeface="Cambria Math"/>
                        </a:rPr>
                        <m:t>×</m:t>
                      </m:r>
                      <m:f>
                        <m:fPr>
                          <m:ctrlPr>
                            <a:rPr lang="en-US" sz="2000" i="1">
                              <a:latin typeface="Cambria Math"/>
                              <a:ea typeface="Cambria Math"/>
                            </a:rPr>
                          </m:ctrlPr>
                        </m:fPr>
                        <m:num>
                          <m:r>
                            <a:rPr lang="en-US" sz="2000" i="1">
                              <a:latin typeface="Cambria Math"/>
                              <a:ea typeface="Cambria Math"/>
                            </a:rPr>
                            <m:t>6</m:t>
                          </m:r>
                        </m:num>
                        <m:den>
                          <m:r>
                            <a:rPr lang="en-US" sz="2000" i="1">
                              <a:latin typeface="Cambria Math"/>
                              <a:ea typeface="Cambria Math"/>
                            </a:rPr>
                            <m:t>1</m:t>
                          </m:r>
                        </m:den>
                      </m:f>
                      <m:r>
                        <a:rPr lang="en-US" sz="2000" i="1">
                          <a:latin typeface="Cambria Math"/>
                          <a:ea typeface="Cambria Math"/>
                        </a:rPr>
                        <m:t>=</m:t>
                      </m:r>
                      <m:f>
                        <m:fPr>
                          <m:ctrlPr>
                            <a:rPr lang="en-US" sz="2000" i="1">
                              <a:latin typeface="Cambria Math"/>
                              <a:ea typeface="Cambria Math"/>
                            </a:rPr>
                          </m:ctrlPr>
                        </m:fPr>
                        <m:num>
                          <m:r>
                            <a:rPr lang="en-US" sz="2000" i="1">
                              <a:latin typeface="Cambria Math"/>
                              <a:ea typeface="Cambria Math"/>
                            </a:rPr>
                            <m:t>18</m:t>
                          </m:r>
                        </m:num>
                        <m:den>
                          <m:r>
                            <a:rPr lang="en-US" sz="2000" i="1">
                              <a:latin typeface="Cambria Math"/>
                              <a:ea typeface="Cambria Math"/>
                            </a:rPr>
                            <m:t>5</m:t>
                          </m:r>
                        </m:den>
                      </m:f>
                      <m:r>
                        <a:rPr lang="en-US" sz="2000" i="1">
                          <a:latin typeface="Cambria Math"/>
                          <a:ea typeface="Cambria Math"/>
                        </a:rPr>
                        <m:t>            </m:t>
                      </m:r>
                      <m:r>
                        <a:rPr lang="en-US" sz="2000" i="1">
                          <a:latin typeface="Cambria Math"/>
                          <a:ea typeface="Cambria Math"/>
                        </a:rPr>
                        <m:t>4</m:t>
                      </m:r>
                      <m:r>
                        <a:rPr lang="en-US" sz="2000" i="1">
                          <a:latin typeface="Cambria Math"/>
                          <a:ea typeface="Cambria Math"/>
                        </a:rPr>
                        <m:t>)    </m:t>
                      </m:r>
                      <m:f>
                        <m:fPr>
                          <m:ctrlPr>
                            <a:rPr lang="en-US" sz="2000" i="1">
                              <a:latin typeface="Cambria Math"/>
                              <a:ea typeface="Cambria Math"/>
                            </a:rPr>
                          </m:ctrlPr>
                        </m:fPr>
                        <m:num>
                          <m:r>
                            <a:rPr lang="en-US" sz="2000" i="1">
                              <a:latin typeface="Cambria Math"/>
                              <a:ea typeface="Cambria Math"/>
                            </a:rPr>
                            <m:t>2</m:t>
                          </m:r>
                        </m:num>
                        <m:den>
                          <m:r>
                            <a:rPr lang="en-US" sz="2000" i="1">
                              <a:latin typeface="Cambria Math"/>
                              <a:ea typeface="Cambria Math"/>
                            </a:rPr>
                            <m:t>9</m:t>
                          </m:r>
                        </m:den>
                      </m:f>
                      <m:r>
                        <a:rPr lang="en-US" sz="2000" i="1">
                          <a:latin typeface="Cambria Math"/>
                          <a:ea typeface="Cambria Math"/>
                        </a:rPr>
                        <m:t>÷</m:t>
                      </m:r>
                      <m:f>
                        <m:fPr>
                          <m:ctrlPr>
                            <a:rPr lang="en-US" sz="2000" i="1">
                              <a:latin typeface="Cambria Math"/>
                              <a:ea typeface="Cambria Math"/>
                            </a:rPr>
                          </m:ctrlPr>
                        </m:fPr>
                        <m:num>
                          <m:r>
                            <a:rPr lang="en-US" sz="2000" i="1">
                              <a:latin typeface="Cambria Math"/>
                              <a:ea typeface="Cambria Math"/>
                            </a:rPr>
                            <m:t>4</m:t>
                          </m:r>
                        </m:num>
                        <m:den>
                          <m:r>
                            <a:rPr lang="en-US" sz="2000" i="1">
                              <a:latin typeface="Cambria Math"/>
                              <a:ea typeface="Cambria Math"/>
                            </a:rPr>
                            <m:t>3</m:t>
                          </m:r>
                        </m:den>
                      </m:f>
                      <m:r>
                        <a:rPr lang="en-US" sz="2000" i="1">
                          <a:latin typeface="Cambria Math"/>
                          <a:ea typeface="Cambria Math"/>
                        </a:rPr>
                        <m:t>=</m:t>
                      </m:r>
                      <m:f>
                        <m:fPr>
                          <m:ctrlPr>
                            <a:rPr lang="en-US" sz="2000" i="1">
                              <a:latin typeface="Cambria Math"/>
                              <a:ea typeface="Cambria Math"/>
                            </a:rPr>
                          </m:ctrlPr>
                        </m:fPr>
                        <m:num>
                          <m:r>
                            <a:rPr lang="en-US" sz="2000" i="1">
                              <a:latin typeface="Cambria Math"/>
                              <a:ea typeface="Cambria Math"/>
                            </a:rPr>
                            <m:t>2</m:t>
                          </m:r>
                        </m:num>
                        <m:den>
                          <m:r>
                            <a:rPr lang="en-US" sz="2000" i="1">
                              <a:latin typeface="Cambria Math"/>
                              <a:ea typeface="Cambria Math"/>
                            </a:rPr>
                            <m:t>9</m:t>
                          </m:r>
                        </m:den>
                      </m:f>
                      <m:r>
                        <a:rPr lang="en-US" sz="2000" i="1">
                          <a:latin typeface="Cambria Math"/>
                          <a:ea typeface="Cambria Math"/>
                        </a:rPr>
                        <m:t>×</m:t>
                      </m:r>
                      <m:f>
                        <m:fPr>
                          <m:ctrlPr>
                            <a:rPr lang="en-US" sz="2000" i="1">
                              <a:latin typeface="Cambria Math"/>
                              <a:ea typeface="Cambria Math"/>
                            </a:rPr>
                          </m:ctrlPr>
                        </m:fPr>
                        <m:num>
                          <m:r>
                            <a:rPr lang="en-US" sz="2000" i="1">
                              <a:latin typeface="Cambria Math"/>
                              <a:ea typeface="Cambria Math"/>
                            </a:rPr>
                            <m:t>3</m:t>
                          </m:r>
                        </m:num>
                        <m:den>
                          <m:r>
                            <a:rPr lang="en-US" sz="2000" i="1">
                              <a:latin typeface="Cambria Math"/>
                              <a:ea typeface="Cambria Math"/>
                            </a:rPr>
                            <m:t>4</m:t>
                          </m:r>
                        </m:den>
                      </m:f>
                      <m:r>
                        <a:rPr lang="en-US" sz="2000" i="1">
                          <a:latin typeface="Cambria Math"/>
                          <a:ea typeface="Cambria Math"/>
                        </a:rPr>
                        <m:t>=</m:t>
                      </m:r>
                      <m:f>
                        <m:fPr>
                          <m:ctrlPr>
                            <a:rPr lang="en-US" sz="2000" i="1">
                              <a:latin typeface="Cambria Math"/>
                              <a:ea typeface="Cambria Math"/>
                            </a:rPr>
                          </m:ctrlPr>
                        </m:fPr>
                        <m:num>
                          <m:r>
                            <a:rPr lang="en-US" sz="2000" i="1">
                              <a:latin typeface="Cambria Math"/>
                              <a:ea typeface="Cambria Math"/>
                            </a:rPr>
                            <m:t>6</m:t>
                          </m:r>
                        </m:num>
                        <m:den>
                          <m:r>
                            <a:rPr lang="en-US" sz="2000" i="1">
                              <a:latin typeface="Cambria Math"/>
                              <a:ea typeface="Cambria Math"/>
                            </a:rPr>
                            <m:t>36</m:t>
                          </m:r>
                        </m:den>
                      </m:f>
                      <m:r>
                        <a:rPr lang="en-US" sz="2000" i="1">
                          <a:latin typeface="Cambria Math"/>
                          <a:ea typeface="Cambria Math"/>
                        </a:rPr>
                        <m:t>=</m:t>
                      </m:r>
                      <m:f>
                        <m:fPr>
                          <m:ctrlPr>
                            <a:rPr lang="en-US" sz="2000" i="1">
                              <a:latin typeface="Cambria Math"/>
                              <a:ea typeface="Cambria Math"/>
                            </a:rPr>
                          </m:ctrlPr>
                        </m:fPr>
                        <m:num>
                          <m:r>
                            <a:rPr lang="en-US" sz="2000" i="1">
                              <a:latin typeface="Cambria Math"/>
                              <a:ea typeface="Cambria Math"/>
                            </a:rPr>
                            <m:t>1</m:t>
                          </m:r>
                        </m:num>
                        <m:den>
                          <m:r>
                            <a:rPr lang="en-US" sz="2000" i="1">
                              <a:latin typeface="Cambria Math"/>
                              <a:ea typeface="Cambria Math"/>
                            </a:rPr>
                            <m:t>6</m:t>
                          </m:r>
                        </m:den>
                      </m:f>
                    </m:oMath>
                  </m:oMathPara>
                </a14:m>
                <a:endParaRPr lang="en-US" sz="2000" dirty="0"/>
              </a:p>
              <a:p>
                <a:pPr marL="0" indent="0" algn="r" rtl="1">
                  <a:buNone/>
                </a:pPr>
                <a:endParaRPr lang="en-US" sz="2000" dirty="0"/>
              </a:p>
              <a:p>
                <a:pPr marL="0" indent="0" algn="r" rtl="1">
                  <a:buNone/>
                </a:pPr>
                <a:endParaRPr lang="en-US" sz="2000" dirty="0"/>
              </a:p>
              <a:p>
                <a:pPr marL="0" indent="0" algn="r">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057400"/>
                <a:ext cx="8229600" cy="4373563"/>
              </a:xfrm>
              <a:blipFill rotWithShape="1">
                <a:blip r:embed="rId3"/>
                <a:stretch>
                  <a:fillRect t="-837" r="-7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12</a:t>
            </a:fld>
            <a:endParaRPr lang="en-US"/>
          </a:p>
        </p:txBody>
      </p:sp>
    </p:spTree>
    <p:extLst>
      <p:ext uri="{BB962C8B-B14F-4D97-AF65-F5344CB8AC3E}">
        <p14:creationId xmlns:p14="http://schemas.microsoft.com/office/powerpoint/2010/main" val="2855991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14400"/>
                <a:ext cx="8229600" cy="5211763"/>
              </a:xfrm>
            </p:spPr>
            <p:txBody>
              <a:bodyPr>
                <a:normAutofit fontScale="70000" lnSpcReduction="20000"/>
              </a:bodyPr>
              <a:lstStyle/>
              <a:p>
                <a:pPr marL="0" indent="0" algn="r" rtl="1">
                  <a:buNone/>
                </a:pPr>
                <a:r>
                  <a:rPr lang="ar-SA" u="sng" dirty="0">
                    <a:solidFill>
                      <a:srgbClr val="0070C0"/>
                    </a:solidFill>
                  </a:rPr>
                  <a:t>خصائص الأعداد </a:t>
                </a:r>
                <a:r>
                  <a:rPr lang="ar-SA" u="sng" dirty="0" smtClean="0">
                    <a:solidFill>
                      <a:srgbClr val="0070C0"/>
                    </a:solidFill>
                  </a:rPr>
                  <a:t>النسبية</a:t>
                </a:r>
                <a:r>
                  <a:rPr lang="en-US" dirty="0" smtClean="0">
                    <a:solidFill>
                      <a:srgbClr val="0070C0"/>
                    </a:solidFill>
                  </a:rPr>
                  <a:t>:</a:t>
                </a:r>
                <a:endParaRPr lang="en-US" u="sng" dirty="0">
                  <a:solidFill>
                    <a:srgbClr val="0070C0"/>
                  </a:solidFill>
                </a:endParaRPr>
              </a:p>
              <a:p>
                <a:pPr marL="0" indent="0" algn="r" rtl="1">
                  <a:buNone/>
                </a:pPr>
                <a:r>
                  <a:rPr lang="ar-SA" dirty="0" smtClean="0"/>
                  <a:t>إذا </a:t>
                </a:r>
                <a:r>
                  <a:rPr lang="ar-SA" dirty="0"/>
                  <a:t>كانت </a:t>
                </a:r>
                <a14:m>
                  <m:oMath xmlns:m="http://schemas.openxmlformats.org/officeDocument/2006/math">
                    <m:r>
                      <a:rPr lang="en-US" i="1">
                        <a:latin typeface="Cambria Math"/>
                      </a:rPr>
                      <m:t>𝑎</m:t>
                    </m:r>
                    <m:r>
                      <a:rPr lang="en-US" i="1">
                        <a:latin typeface="Cambria Math"/>
                      </a:rPr>
                      <m:t>, </m:t>
                    </m:r>
                    <m:r>
                      <a:rPr lang="en-US" i="1">
                        <a:latin typeface="Cambria Math"/>
                      </a:rPr>
                      <m:t>𝑏</m:t>
                    </m:r>
                    <m:r>
                      <a:rPr lang="en-US" i="1">
                        <a:latin typeface="Cambria Math"/>
                      </a:rPr>
                      <m:t>, </m:t>
                    </m:r>
                    <m:r>
                      <a:rPr lang="en-US" i="1">
                        <a:latin typeface="Cambria Math"/>
                      </a:rPr>
                      <m:t>𝑐</m:t>
                    </m:r>
                    <m:r>
                      <a:rPr lang="en-US" i="1">
                        <a:latin typeface="Cambria Math"/>
                      </a:rPr>
                      <m:t>, </m:t>
                    </m:r>
                    <m:r>
                      <a:rPr lang="en-US" i="1">
                        <a:latin typeface="Cambria Math"/>
                      </a:rPr>
                      <m:t>𝑑</m:t>
                    </m:r>
                    <m:r>
                      <a:rPr lang="en-US" i="1">
                        <a:latin typeface="Cambria Math"/>
                        <a:ea typeface="Cambria Math"/>
                      </a:rPr>
                      <m:t>∈</m:t>
                    </m:r>
                    <m:r>
                      <a:rPr lang="en-US" i="1">
                        <a:latin typeface="Cambria Math"/>
                        <a:ea typeface="Cambria Math"/>
                      </a:rPr>
                      <m:t>ℚ</m:t>
                    </m:r>
                    <m:r>
                      <a:rPr lang="en-US" i="1">
                        <a:latin typeface="Cambria Math"/>
                        <a:ea typeface="Cambria Math"/>
                      </a:rPr>
                      <m:t> </m:t>
                    </m:r>
                  </m:oMath>
                </a14:m>
                <a:r>
                  <a:rPr lang="ar-SA" dirty="0"/>
                  <a:t> حيث </a:t>
                </a:r>
                <a14:m>
                  <m:oMath xmlns:m="http://schemas.openxmlformats.org/officeDocument/2006/math">
                    <m:r>
                      <m:rPr>
                        <m:sty m:val="p"/>
                      </m:rPr>
                      <a:rPr lang="en-US">
                        <a:latin typeface="Cambria Math"/>
                        <a:ea typeface="Cambria Math"/>
                      </a:rPr>
                      <m:t>d</m:t>
                    </m:r>
                    <m:r>
                      <a:rPr lang="en-US" i="1">
                        <a:latin typeface="Cambria Math"/>
                        <a:ea typeface="Cambria Math"/>
                      </a:rPr>
                      <m:t>≠</m:t>
                    </m:r>
                    <m:r>
                      <a:rPr lang="en-US" i="1">
                        <a:latin typeface="Cambria Math"/>
                        <a:ea typeface="Cambria Math"/>
                      </a:rPr>
                      <m:t>0</m:t>
                    </m:r>
                    <m:r>
                      <a:rPr lang="en-US" i="1">
                        <a:latin typeface="Cambria Math"/>
                        <a:ea typeface="Cambria Math"/>
                      </a:rPr>
                      <m:t> </m:t>
                    </m:r>
                    <m:r>
                      <a:rPr lang="ar-SA" i="1">
                        <a:latin typeface="Cambria Math"/>
                        <a:ea typeface="Cambria Math"/>
                      </a:rPr>
                      <m:t>و</m:t>
                    </m:r>
                    <m:r>
                      <a:rPr lang="ar-SA">
                        <a:latin typeface="Cambria Math"/>
                        <a:ea typeface="Cambria Math"/>
                      </a:rPr>
                      <m:t> </m:t>
                    </m:r>
                    <m:r>
                      <m:rPr>
                        <m:sty m:val="p"/>
                      </m:rPr>
                      <a:rPr lang="en-US">
                        <a:latin typeface="Cambria Math"/>
                        <a:ea typeface="Cambria Math"/>
                      </a:rPr>
                      <m:t>b</m:t>
                    </m:r>
                    <m:r>
                      <a:rPr lang="en-US" i="1">
                        <a:latin typeface="Cambria Math"/>
                        <a:ea typeface="Cambria Math"/>
                      </a:rPr>
                      <m:t>≠</m:t>
                    </m:r>
                    <m:r>
                      <a:rPr lang="en-US" i="1">
                        <a:latin typeface="Cambria Math"/>
                        <a:ea typeface="Cambria Math"/>
                      </a:rPr>
                      <m:t>0</m:t>
                    </m:r>
                  </m:oMath>
                </a14:m>
                <a:r>
                  <a:rPr lang="en-US" dirty="0"/>
                  <a:t> </a:t>
                </a:r>
                <a:r>
                  <a:rPr lang="ar-SA" dirty="0"/>
                  <a:t> فإن:</a:t>
                </a:r>
              </a:p>
              <a:p>
                <a:pPr marL="0" indent="0" algn="r" rtl="1">
                  <a:buNone/>
                </a:pPr>
                <a:endParaRPr lang="ar-SA" dirty="0"/>
              </a:p>
              <a:p>
                <a:pPr marL="0" indent="0" algn="r" rtl="1">
                  <a:buNone/>
                </a:pPr>
                <a14:m>
                  <m:oMath xmlns:m="http://schemas.openxmlformats.org/officeDocument/2006/math">
                    <m:f>
                      <m:fPr>
                        <m:ctrlPr>
                          <a:rPr lang="en-US" i="1">
                            <a:latin typeface="Cambria Math"/>
                          </a:rPr>
                        </m:ctrlPr>
                      </m:fPr>
                      <m:num>
                        <m:r>
                          <a:rPr lang="en-US" i="1">
                            <a:latin typeface="Cambria Math"/>
                          </a:rPr>
                          <m:t>𝑎</m:t>
                        </m:r>
                      </m:num>
                      <m:den>
                        <m:r>
                          <a:rPr lang="en-US" i="1">
                            <a:latin typeface="Cambria Math"/>
                          </a:rPr>
                          <m:t>𝑏</m:t>
                        </m:r>
                      </m:den>
                    </m:f>
                    <m:r>
                      <a:rPr lang="ar-SA" i="1">
                        <a:latin typeface="Cambria Math"/>
                      </a:rPr>
                      <m:t>=</m:t>
                    </m:r>
                    <m:f>
                      <m:fPr>
                        <m:ctrlPr>
                          <a:rPr lang="en-US" i="1">
                            <a:latin typeface="Cambria Math"/>
                          </a:rPr>
                        </m:ctrlPr>
                      </m:fPr>
                      <m:num>
                        <m:r>
                          <a:rPr lang="en-US" i="1">
                            <a:latin typeface="Cambria Math"/>
                          </a:rPr>
                          <m:t>𝑐</m:t>
                        </m:r>
                      </m:num>
                      <m:den>
                        <m:r>
                          <a:rPr lang="en-US" i="1">
                            <a:latin typeface="Cambria Math"/>
                          </a:rPr>
                          <m:t>𝑑</m:t>
                        </m:r>
                      </m:den>
                    </m:f>
                  </m:oMath>
                </a14:m>
                <a:r>
                  <a:rPr lang="en-US" dirty="0"/>
                  <a:t>   .1</a:t>
                </a:r>
                <a:r>
                  <a:rPr lang="ar-SA" dirty="0"/>
                  <a:t>   </a:t>
                </a:r>
                <a14:m>
                  <m:oMath xmlns:m="http://schemas.openxmlformats.org/officeDocument/2006/math">
                    <m:r>
                      <a:rPr lang="ar-SA" i="1">
                        <a:latin typeface="Cambria Math"/>
                        <a:ea typeface="Cambria Math"/>
                      </a:rPr>
                      <m:t>⇔</m:t>
                    </m:r>
                  </m:oMath>
                </a14:m>
                <a:r>
                  <a:rPr lang="ar-SA" dirty="0"/>
                  <a:t>  </a:t>
                </a:r>
                <a14:m>
                  <m:oMath xmlns:m="http://schemas.openxmlformats.org/officeDocument/2006/math">
                    <m:r>
                      <a:rPr lang="en-US" i="1">
                        <a:latin typeface="Cambria Math"/>
                      </a:rPr>
                      <m:t>𝑎𝑑</m:t>
                    </m:r>
                    <m:r>
                      <a:rPr lang="en-US" i="1">
                        <a:latin typeface="Cambria Math"/>
                      </a:rPr>
                      <m:t>=</m:t>
                    </m:r>
                    <m:r>
                      <a:rPr lang="en-US" i="1">
                        <a:latin typeface="Cambria Math"/>
                      </a:rPr>
                      <m:t>𝑐𝑏</m:t>
                    </m:r>
                  </m:oMath>
                </a14:m>
                <a:r>
                  <a:rPr lang="ar-SA" dirty="0"/>
                  <a:t> </a:t>
                </a:r>
                <a:r>
                  <a:rPr lang="en-US" dirty="0"/>
                  <a:t>)</a:t>
                </a:r>
                <a:r>
                  <a:rPr lang="ar-SA" dirty="0"/>
                  <a:t>صيغة الضرب التبادلي </a:t>
                </a:r>
                <a:r>
                  <a:rPr lang="en-US" dirty="0"/>
                  <a:t>(</a:t>
                </a:r>
              </a:p>
              <a:p>
                <a:pPr marL="0" indent="0" algn="r" rtl="1">
                  <a:buNone/>
                </a:pPr>
                <a:endParaRPr lang="en-US" dirty="0"/>
              </a:p>
              <a:p>
                <a:pPr marL="0" indent="0" algn="r" rtl="1">
                  <a:buNone/>
                </a:pPr>
                <a:r>
                  <a:rPr lang="en-US" dirty="0"/>
                  <a:t> .2</a:t>
                </a:r>
                <a:r>
                  <a:rPr lang="ar-SA" dirty="0"/>
                  <a:t> </a:t>
                </a:r>
                <a14:m>
                  <m:oMath xmlns:m="http://schemas.openxmlformats.org/officeDocument/2006/math">
                    <m:f>
                      <m:fPr>
                        <m:ctrlPr>
                          <a:rPr lang="ar-SA" i="1">
                            <a:latin typeface="Cambria Math"/>
                          </a:rPr>
                        </m:ctrlPr>
                      </m:fPr>
                      <m:num>
                        <m:r>
                          <a:rPr lang="en-US" i="1">
                            <a:latin typeface="Cambria Math"/>
                          </a:rPr>
                          <m:t>𝑎</m:t>
                        </m:r>
                        <m:r>
                          <a:rPr lang="en-US" i="1">
                            <a:latin typeface="Cambria Math"/>
                          </a:rPr>
                          <m:t>.</m:t>
                        </m:r>
                        <m:r>
                          <a:rPr lang="en-US" i="1">
                            <a:latin typeface="Cambria Math"/>
                          </a:rPr>
                          <m:t>𝑐</m:t>
                        </m:r>
                      </m:num>
                      <m:den>
                        <m:r>
                          <a:rPr lang="en-US" i="1">
                            <a:latin typeface="Cambria Math"/>
                          </a:rPr>
                          <m:t>𝑏</m:t>
                        </m:r>
                        <m:r>
                          <a:rPr lang="en-US" i="1">
                            <a:latin typeface="Cambria Math"/>
                          </a:rPr>
                          <m:t>.</m:t>
                        </m:r>
                        <m:r>
                          <a:rPr lang="en-US" i="1">
                            <a:latin typeface="Cambria Math"/>
                          </a:rPr>
                          <m:t>𝑐</m:t>
                        </m:r>
                      </m:den>
                    </m:f>
                    <m:r>
                      <a:rPr lang="en-US" i="1">
                        <a:latin typeface="Cambria Math"/>
                      </a:rPr>
                      <m:t>=</m:t>
                    </m:r>
                    <m:f>
                      <m:fPr>
                        <m:ctrlPr>
                          <a:rPr lang="ar-SA" i="1">
                            <a:latin typeface="Cambria Math"/>
                          </a:rPr>
                        </m:ctrlPr>
                      </m:fPr>
                      <m:num>
                        <m:r>
                          <a:rPr lang="en-US" i="1">
                            <a:latin typeface="Cambria Math"/>
                          </a:rPr>
                          <m:t>𝑎</m:t>
                        </m:r>
                      </m:num>
                      <m:den>
                        <m:r>
                          <a:rPr lang="en-US" i="1">
                            <a:latin typeface="Cambria Math"/>
                          </a:rPr>
                          <m:t>𝑏</m:t>
                        </m:r>
                      </m:den>
                    </m:f>
                  </m:oMath>
                </a14:m>
                <a:r>
                  <a:rPr lang="en-US" dirty="0"/>
                  <a:t> </a:t>
                </a:r>
                <a:r>
                  <a:rPr lang="ar-SA" dirty="0"/>
                  <a:t> </a:t>
                </a:r>
                <a:r>
                  <a:rPr lang="en-US" dirty="0"/>
                  <a:t> </a:t>
                </a:r>
                <a:r>
                  <a:rPr lang="ar-SA" dirty="0"/>
                  <a:t>لأي </a:t>
                </a:r>
                <a14:m>
                  <m:oMath xmlns:m="http://schemas.openxmlformats.org/officeDocument/2006/math">
                    <m:r>
                      <m:rPr>
                        <m:sty m:val="p"/>
                      </m:rPr>
                      <a:rPr lang="en-US">
                        <a:latin typeface="Cambria Math"/>
                        <a:ea typeface="Cambria Math"/>
                      </a:rPr>
                      <m:t>c</m:t>
                    </m:r>
                    <m:r>
                      <a:rPr lang="en-US" i="1">
                        <a:latin typeface="Cambria Math"/>
                        <a:ea typeface="Cambria Math"/>
                      </a:rPr>
                      <m:t>≠</m:t>
                    </m:r>
                    <m:r>
                      <a:rPr lang="en-US" i="1">
                        <a:latin typeface="Cambria Math"/>
                        <a:ea typeface="Cambria Math"/>
                      </a:rPr>
                      <m:t>0</m:t>
                    </m:r>
                  </m:oMath>
                </a14:m>
                <a:r>
                  <a:rPr lang="en-US" dirty="0"/>
                  <a:t> </a:t>
                </a:r>
                <a:endParaRPr lang="ar-SA" dirty="0"/>
              </a:p>
              <a:p>
                <a:pPr marL="0" indent="0" algn="r" rtl="1">
                  <a:buNone/>
                </a:pPr>
                <a:endParaRPr lang="en-US" dirty="0"/>
              </a:p>
              <a:p>
                <a:pPr marL="0" indent="0" algn="r" rtl="1">
                  <a:buNone/>
                </a:pPr>
                <a:r>
                  <a:rPr lang="en-US" dirty="0"/>
                  <a:t>.3</a:t>
                </a:r>
                <a:r>
                  <a:rPr lang="ar-SA" dirty="0"/>
                  <a:t>   </a:t>
                </a:r>
                <a14:m>
                  <m:oMath xmlns:m="http://schemas.openxmlformats.org/officeDocument/2006/math">
                    <m:f>
                      <m:fPr>
                        <m:ctrlPr>
                          <a:rPr lang="ar-SA" i="1">
                            <a:latin typeface="Cambria Math"/>
                          </a:rPr>
                        </m:ctrlPr>
                      </m:fPr>
                      <m:num>
                        <m:r>
                          <a:rPr lang="en-US" i="1">
                            <a:latin typeface="Cambria Math"/>
                          </a:rPr>
                          <m:t>𝑎</m:t>
                        </m:r>
                      </m:num>
                      <m:den>
                        <m:r>
                          <a:rPr lang="en-US" i="1">
                            <a:latin typeface="Cambria Math"/>
                          </a:rPr>
                          <m:t>𝑏</m:t>
                        </m:r>
                      </m:den>
                    </m:f>
                    <m:r>
                      <a:rPr lang="ar-SA" i="1">
                        <a:latin typeface="Cambria Math"/>
                        <a:ea typeface="Cambria Math"/>
                      </a:rPr>
                      <m:t>±</m:t>
                    </m:r>
                    <m:f>
                      <m:fPr>
                        <m:ctrlPr>
                          <a:rPr lang="ar-SA" i="1">
                            <a:latin typeface="Cambria Math"/>
                          </a:rPr>
                        </m:ctrlPr>
                      </m:fPr>
                      <m:num>
                        <m:r>
                          <a:rPr lang="en-US" i="1">
                            <a:latin typeface="Cambria Math"/>
                          </a:rPr>
                          <m:t>𝑐</m:t>
                        </m:r>
                      </m:num>
                      <m:den>
                        <m:r>
                          <a:rPr lang="en-US" i="1">
                            <a:latin typeface="Cambria Math"/>
                          </a:rPr>
                          <m:t>𝑑</m:t>
                        </m:r>
                      </m:den>
                    </m:f>
                    <m:r>
                      <a:rPr lang="en-US" i="1">
                        <a:latin typeface="Cambria Math"/>
                      </a:rPr>
                      <m:t>=</m:t>
                    </m:r>
                    <m:f>
                      <m:fPr>
                        <m:ctrlPr>
                          <a:rPr lang="ar-SA" i="1">
                            <a:latin typeface="Cambria Math"/>
                          </a:rPr>
                        </m:ctrlPr>
                      </m:fPr>
                      <m:num>
                        <m:r>
                          <a:rPr lang="en-US" i="1">
                            <a:latin typeface="Cambria Math"/>
                          </a:rPr>
                          <m:t>𝑎</m:t>
                        </m:r>
                        <m:r>
                          <a:rPr lang="en-US" i="1">
                            <a:latin typeface="Cambria Math"/>
                          </a:rPr>
                          <m:t>.</m:t>
                        </m:r>
                        <m:r>
                          <a:rPr lang="en-US" i="1">
                            <a:latin typeface="Cambria Math"/>
                          </a:rPr>
                          <m:t>𝑑</m:t>
                        </m:r>
                        <m:r>
                          <a:rPr lang="en-US" i="1">
                            <a:latin typeface="Cambria Math"/>
                            <a:ea typeface="Cambria Math"/>
                          </a:rPr>
                          <m:t>±</m:t>
                        </m:r>
                        <m:r>
                          <a:rPr lang="en-US" i="1">
                            <a:latin typeface="Cambria Math"/>
                            <a:ea typeface="Cambria Math"/>
                          </a:rPr>
                          <m:t>𝑐</m:t>
                        </m:r>
                        <m:r>
                          <a:rPr lang="en-US" i="1">
                            <a:latin typeface="Cambria Math"/>
                            <a:ea typeface="Cambria Math"/>
                          </a:rPr>
                          <m:t>.</m:t>
                        </m:r>
                        <m:r>
                          <a:rPr lang="en-US" i="1">
                            <a:latin typeface="Cambria Math"/>
                            <a:ea typeface="Cambria Math"/>
                          </a:rPr>
                          <m:t>𝑏</m:t>
                        </m:r>
                      </m:num>
                      <m:den>
                        <m:r>
                          <a:rPr lang="en-US" i="1">
                            <a:latin typeface="Cambria Math"/>
                          </a:rPr>
                          <m:t>𝑏</m:t>
                        </m:r>
                        <m:r>
                          <a:rPr lang="en-US" i="1">
                            <a:latin typeface="Cambria Math"/>
                          </a:rPr>
                          <m:t>.</m:t>
                        </m:r>
                        <m:r>
                          <a:rPr lang="en-US" i="1">
                            <a:latin typeface="Cambria Math"/>
                          </a:rPr>
                          <m:t>𝑑</m:t>
                        </m:r>
                      </m:den>
                    </m:f>
                  </m:oMath>
                </a14:m>
                <a:endParaRPr lang="ar-SA" dirty="0"/>
              </a:p>
              <a:p>
                <a:pPr marL="0" indent="0" algn="r" rtl="1">
                  <a:buNone/>
                </a:pPr>
                <a:endParaRPr lang="en-US" dirty="0"/>
              </a:p>
              <a:p>
                <a:pPr marL="0" indent="0" algn="r" rtl="1">
                  <a:buNone/>
                </a:pPr>
                <a:r>
                  <a:rPr lang="en-US" dirty="0"/>
                  <a:t>.4</a:t>
                </a:r>
                <a:r>
                  <a:rPr lang="ar-SA" dirty="0"/>
                  <a:t>    </a:t>
                </a:r>
                <a14:m>
                  <m:oMath xmlns:m="http://schemas.openxmlformats.org/officeDocument/2006/math">
                    <m:f>
                      <m:fPr>
                        <m:ctrlPr>
                          <a:rPr lang="ar-SA" i="1">
                            <a:latin typeface="Cambria Math"/>
                          </a:rPr>
                        </m:ctrlPr>
                      </m:fPr>
                      <m:num>
                        <m:r>
                          <a:rPr lang="en-US" i="1">
                            <a:latin typeface="Cambria Math"/>
                          </a:rPr>
                          <m:t>𝑎</m:t>
                        </m:r>
                      </m:num>
                      <m:den>
                        <m:r>
                          <a:rPr lang="en-US" i="1">
                            <a:latin typeface="Cambria Math"/>
                          </a:rPr>
                          <m:t>𝑏</m:t>
                        </m:r>
                      </m:den>
                    </m:f>
                    <m:r>
                      <a:rPr lang="ar-SA" i="1">
                        <a:latin typeface="Cambria Math"/>
                        <a:ea typeface="Cambria Math"/>
                      </a:rPr>
                      <m:t>×</m:t>
                    </m:r>
                    <m:f>
                      <m:fPr>
                        <m:ctrlPr>
                          <a:rPr lang="ar-SA" i="1">
                            <a:latin typeface="Cambria Math"/>
                          </a:rPr>
                        </m:ctrlPr>
                      </m:fPr>
                      <m:num>
                        <m:r>
                          <a:rPr lang="en-US" i="1">
                            <a:latin typeface="Cambria Math"/>
                          </a:rPr>
                          <m:t>𝑐</m:t>
                        </m:r>
                      </m:num>
                      <m:den>
                        <m:r>
                          <a:rPr lang="en-US" i="1">
                            <a:latin typeface="Cambria Math"/>
                          </a:rPr>
                          <m:t>𝑑</m:t>
                        </m:r>
                      </m:den>
                    </m:f>
                    <m:r>
                      <a:rPr lang="en-US" i="1">
                        <a:latin typeface="Cambria Math"/>
                      </a:rPr>
                      <m:t>=</m:t>
                    </m:r>
                    <m:f>
                      <m:fPr>
                        <m:ctrlPr>
                          <a:rPr lang="ar-SA" i="1">
                            <a:latin typeface="Cambria Math"/>
                          </a:rPr>
                        </m:ctrlPr>
                      </m:fPr>
                      <m:num>
                        <m:r>
                          <a:rPr lang="en-US" i="1">
                            <a:latin typeface="Cambria Math"/>
                          </a:rPr>
                          <m:t>𝑎</m:t>
                        </m:r>
                        <m:r>
                          <a:rPr lang="en-US" i="1">
                            <a:latin typeface="Cambria Math"/>
                          </a:rPr>
                          <m:t>.</m:t>
                        </m:r>
                        <m:r>
                          <a:rPr lang="en-US" i="1">
                            <a:latin typeface="Cambria Math"/>
                          </a:rPr>
                          <m:t>𝑐</m:t>
                        </m:r>
                      </m:num>
                      <m:den>
                        <m:r>
                          <a:rPr lang="en-US" i="1">
                            <a:latin typeface="Cambria Math"/>
                          </a:rPr>
                          <m:t>𝑏</m:t>
                        </m:r>
                        <m:r>
                          <a:rPr lang="en-US" i="1">
                            <a:latin typeface="Cambria Math"/>
                          </a:rPr>
                          <m:t>.</m:t>
                        </m:r>
                        <m:r>
                          <a:rPr lang="en-US" i="1">
                            <a:latin typeface="Cambria Math"/>
                          </a:rPr>
                          <m:t>𝑑</m:t>
                        </m:r>
                      </m:den>
                    </m:f>
                  </m:oMath>
                </a14:m>
                <a:endParaRPr lang="ar-SA" dirty="0"/>
              </a:p>
              <a:p>
                <a:pPr marL="0" indent="0" algn="r" rtl="1">
                  <a:buNone/>
                </a:pPr>
                <a:endParaRPr lang="en-US" dirty="0"/>
              </a:p>
              <a:p>
                <a:pPr marL="0" indent="0" algn="r" rtl="1">
                  <a:buNone/>
                </a:pPr>
                <a:r>
                  <a:rPr lang="en-US" dirty="0"/>
                  <a:t>.5</a:t>
                </a:r>
                <a:r>
                  <a:rPr lang="ar-SA" dirty="0"/>
                  <a:t>   </a:t>
                </a:r>
                <a14:m>
                  <m:oMath xmlns:m="http://schemas.openxmlformats.org/officeDocument/2006/math">
                    <m:f>
                      <m:fPr>
                        <m:ctrlPr>
                          <a:rPr lang="ar-SA" i="1">
                            <a:latin typeface="Cambria Math"/>
                          </a:rPr>
                        </m:ctrlPr>
                      </m:fPr>
                      <m:num>
                        <m:r>
                          <a:rPr lang="en-US" i="1">
                            <a:latin typeface="Cambria Math"/>
                          </a:rPr>
                          <m:t>𝑎</m:t>
                        </m:r>
                      </m:num>
                      <m:den>
                        <m:r>
                          <a:rPr lang="en-US" i="1">
                            <a:latin typeface="Cambria Math"/>
                          </a:rPr>
                          <m:t>𝑏</m:t>
                        </m:r>
                      </m:den>
                    </m:f>
                    <m:r>
                      <a:rPr lang="ar-SA" i="1">
                        <a:latin typeface="Cambria Math"/>
                        <a:ea typeface="Cambria Math"/>
                      </a:rPr>
                      <m:t>÷</m:t>
                    </m:r>
                    <m:f>
                      <m:fPr>
                        <m:ctrlPr>
                          <a:rPr lang="ar-SA" i="1">
                            <a:latin typeface="Cambria Math"/>
                          </a:rPr>
                        </m:ctrlPr>
                      </m:fPr>
                      <m:num>
                        <m:r>
                          <a:rPr lang="en-US" i="1">
                            <a:latin typeface="Cambria Math"/>
                          </a:rPr>
                          <m:t>𝑐</m:t>
                        </m:r>
                      </m:num>
                      <m:den>
                        <m:r>
                          <a:rPr lang="en-US" i="1">
                            <a:latin typeface="Cambria Math"/>
                          </a:rPr>
                          <m:t>𝑑</m:t>
                        </m:r>
                      </m:den>
                    </m:f>
                    <m:r>
                      <a:rPr lang="en-US" i="1">
                        <a:latin typeface="Cambria Math"/>
                      </a:rPr>
                      <m:t>=</m:t>
                    </m:r>
                    <m:f>
                      <m:fPr>
                        <m:ctrlPr>
                          <a:rPr lang="ar-SA" i="1">
                            <a:latin typeface="Cambria Math"/>
                          </a:rPr>
                        </m:ctrlPr>
                      </m:fPr>
                      <m:num>
                        <m:r>
                          <a:rPr lang="en-US" i="1">
                            <a:latin typeface="Cambria Math"/>
                          </a:rPr>
                          <m:t>𝑎</m:t>
                        </m:r>
                      </m:num>
                      <m:den>
                        <m:r>
                          <a:rPr lang="en-US" i="1">
                            <a:latin typeface="Cambria Math"/>
                          </a:rPr>
                          <m:t>𝑏</m:t>
                        </m:r>
                      </m:den>
                    </m:f>
                    <m:r>
                      <a:rPr lang="ar-SA" i="1">
                        <a:latin typeface="Cambria Math"/>
                        <a:ea typeface="Cambria Math"/>
                      </a:rPr>
                      <m:t>×</m:t>
                    </m:r>
                    <m:f>
                      <m:fPr>
                        <m:ctrlPr>
                          <a:rPr lang="ar-SA" i="1">
                            <a:latin typeface="Cambria Math"/>
                          </a:rPr>
                        </m:ctrlPr>
                      </m:fPr>
                      <m:num>
                        <m:r>
                          <a:rPr lang="en-US" i="1">
                            <a:latin typeface="Cambria Math"/>
                          </a:rPr>
                          <m:t>𝑑</m:t>
                        </m:r>
                      </m:num>
                      <m:den>
                        <m:r>
                          <a:rPr lang="en-US" i="1">
                            <a:latin typeface="Cambria Math"/>
                          </a:rPr>
                          <m:t>𝑐</m:t>
                        </m:r>
                      </m:den>
                    </m:f>
                    <m:r>
                      <a:rPr lang="en-US" i="1">
                        <a:latin typeface="Cambria Math"/>
                      </a:rPr>
                      <m:t>=</m:t>
                    </m:r>
                    <m:f>
                      <m:fPr>
                        <m:ctrlPr>
                          <a:rPr lang="ar-SA" i="1">
                            <a:latin typeface="Cambria Math"/>
                          </a:rPr>
                        </m:ctrlPr>
                      </m:fPr>
                      <m:num>
                        <m:r>
                          <a:rPr lang="en-US" i="1">
                            <a:latin typeface="Cambria Math"/>
                          </a:rPr>
                          <m:t>𝑎</m:t>
                        </m:r>
                        <m:r>
                          <a:rPr lang="en-US" i="1">
                            <a:latin typeface="Cambria Math"/>
                          </a:rPr>
                          <m:t>.</m:t>
                        </m:r>
                        <m:r>
                          <a:rPr lang="en-US" i="1">
                            <a:latin typeface="Cambria Math"/>
                          </a:rPr>
                          <m:t>𝑑</m:t>
                        </m:r>
                      </m:num>
                      <m:den>
                        <m:r>
                          <a:rPr lang="en-US" i="1">
                            <a:latin typeface="Cambria Math"/>
                          </a:rPr>
                          <m:t>𝑏</m:t>
                        </m:r>
                        <m:r>
                          <a:rPr lang="en-US" i="1">
                            <a:latin typeface="Cambria Math"/>
                          </a:rPr>
                          <m:t>.</m:t>
                        </m:r>
                        <m:r>
                          <a:rPr lang="en-US" i="1">
                            <a:latin typeface="Cambria Math"/>
                          </a:rPr>
                          <m:t>𝑐</m:t>
                        </m:r>
                      </m:den>
                    </m:f>
                  </m:oMath>
                </a14:m>
                <a:r>
                  <a:rPr lang="ar-SA" dirty="0"/>
                  <a:t>  لأي </a:t>
                </a:r>
                <a14:m>
                  <m:oMath xmlns:m="http://schemas.openxmlformats.org/officeDocument/2006/math">
                    <m:r>
                      <a:rPr lang="en-US" i="1">
                        <a:latin typeface="Cambria Math"/>
                      </a:rPr>
                      <m:t>𝑐</m:t>
                    </m:r>
                    <m:r>
                      <a:rPr lang="en-US" i="1">
                        <a:latin typeface="Cambria Math"/>
                        <a:ea typeface="Cambria Math"/>
                      </a:rPr>
                      <m:t>≠</m:t>
                    </m:r>
                    <m:r>
                      <a:rPr lang="en-US" i="1">
                        <a:latin typeface="Cambria Math"/>
                        <a:ea typeface="Cambria Math"/>
                      </a:rPr>
                      <m:t>0</m:t>
                    </m:r>
                  </m:oMath>
                </a14:m>
                <a:endParaRPr lang="en-US" dirty="0"/>
              </a:p>
              <a:p>
                <a:pPr marL="0" indent="0" algn="r" rtl="1">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14400"/>
                <a:ext cx="8229600" cy="5211763"/>
              </a:xfrm>
              <a:blipFill rotWithShape="1">
                <a:blip r:embed="rId2"/>
                <a:stretch>
                  <a:fillRect t="-1988" r="-103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13</a:t>
            </a:fld>
            <a:endParaRPr lang="en-US"/>
          </a:p>
        </p:txBody>
      </p:sp>
    </p:spTree>
    <p:extLst>
      <p:ext uri="{BB962C8B-B14F-4D97-AF65-F5344CB8AC3E}">
        <p14:creationId xmlns:p14="http://schemas.microsoft.com/office/powerpoint/2010/main" val="948284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229600" cy="5135563"/>
              </a:xfrm>
            </p:spPr>
            <p:txBody>
              <a:bodyPr>
                <a:normAutofit/>
              </a:bodyPr>
              <a:lstStyle/>
              <a:p>
                <a:pPr marL="0" marR="0" indent="0" algn="r" rtl="1">
                  <a:lnSpc>
                    <a:spcPct val="115000"/>
                  </a:lnSpc>
                  <a:spcBef>
                    <a:spcPts val="0"/>
                  </a:spcBef>
                  <a:spcAft>
                    <a:spcPts val="1000"/>
                  </a:spcAft>
                  <a:buNone/>
                </a:pPr>
                <a:r>
                  <a:rPr lang="ar-SA" sz="2000" dirty="0">
                    <a:solidFill>
                      <a:srgbClr val="FF0000"/>
                    </a:solidFill>
                    <a:ea typeface="Calibri"/>
                    <a:cs typeface="Times New Roman"/>
                  </a:rPr>
                  <a:t>مثال (</a:t>
                </a:r>
                <a:r>
                  <a:rPr lang="en-US" sz="2000" dirty="0">
                    <a:solidFill>
                      <a:srgbClr val="FF0000"/>
                    </a:solidFill>
                    <a:ea typeface="Calibri"/>
                    <a:cs typeface="Times New Roman"/>
                  </a:rPr>
                  <a:t>Example</a:t>
                </a:r>
                <a:r>
                  <a:rPr lang="ar-SA" sz="2000" dirty="0" smtClean="0">
                    <a:solidFill>
                      <a:srgbClr val="FF0000"/>
                    </a:solidFill>
                    <a:ea typeface="Calibri"/>
                    <a:cs typeface="Times New Roman"/>
                  </a:rPr>
                  <a:t>)</a:t>
                </a:r>
                <a:r>
                  <a:rPr lang="ar-JO" sz="2000" dirty="0" smtClean="0">
                    <a:solidFill>
                      <a:srgbClr val="FF0000"/>
                    </a:solidFill>
                    <a:ea typeface="Calibri"/>
                    <a:cs typeface="Times New Roman"/>
                  </a:rPr>
                  <a:t>2</a:t>
                </a:r>
                <a:r>
                  <a:rPr lang="en-US" sz="2000" dirty="0" smtClean="0">
                    <a:solidFill>
                      <a:srgbClr val="FF0000"/>
                    </a:solidFill>
                    <a:ea typeface="Calibri"/>
                    <a:cs typeface="Times New Roman"/>
                  </a:rPr>
                  <a:t>:</a:t>
                </a:r>
                <a:r>
                  <a:rPr lang="ar-SA" sz="2000" dirty="0" smtClean="0">
                    <a:solidFill>
                      <a:srgbClr val="FF0000"/>
                    </a:solidFill>
                    <a:ea typeface="Calibri"/>
                    <a:cs typeface="Times New Roman"/>
                  </a:rPr>
                  <a:t> </a:t>
                </a:r>
                <a:endParaRPr lang="en-US" sz="2000" dirty="0" smtClean="0">
                  <a:solidFill>
                    <a:srgbClr val="FF0000"/>
                  </a:solidFill>
                  <a:ea typeface="Calibri"/>
                  <a:cs typeface="Times New Roman"/>
                </a:endParaRPr>
              </a:p>
              <a:p>
                <a:pPr marL="0" marR="0" indent="0" algn="r" rtl="1">
                  <a:lnSpc>
                    <a:spcPct val="115000"/>
                  </a:lnSpc>
                  <a:spcBef>
                    <a:spcPts val="0"/>
                  </a:spcBef>
                  <a:spcAft>
                    <a:spcPts val="1000"/>
                  </a:spcAft>
                  <a:buNone/>
                </a:pPr>
                <a:r>
                  <a:rPr lang="en-US" sz="2000" dirty="0">
                    <a:ea typeface="Calibri"/>
                    <a:cs typeface="Times New Roman"/>
                  </a:rPr>
                  <a:t> </a:t>
                </a:r>
                <a:r>
                  <a:rPr lang="en-US" sz="2000" dirty="0" smtClean="0">
                    <a:ea typeface="Calibri"/>
                    <a:cs typeface="Times New Roman"/>
                  </a:rPr>
                  <a:t>   </a:t>
                </a:r>
                <a:r>
                  <a:rPr lang="ar-SA" sz="2000" dirty="0" smtClean="0">
                    <a:ea typeface="Calibri"/>
                    <a:cs typeface="Times New Roman"/>
                  </a:rPr>
                  <a:t>أي </a:t>
                </a:r>
                <a:r>
                  <a:rPr lang="ar-SA" sz="2000" dirty="0">
                    <a:ea typeface="Calibri"/>
                    <a:cs typeface="Times New Roman"/>
                  </a:rPr>
                  <a:t>من العبارات التالية صحيحة:</a:t>
                </a:r>
              </a:p>
              <a:p>
                <a:pPr>
                  <a:lnSpc>
                    <a:spcPct val="115000"/>
                  </a:lnSpc>
                  <a:spcBef>
                    <a:spcPts val="0"/>
                  </a:spcBef>
                  <a:spcAft>
                    <a:spcPts val="1000"/>
                  </a:spcAft>
                  <a:buFont typeface="+mj-lt"/>
                  <a:buAutoNum type="arabicPeriod"/>
                </a:pPr>
                <a14:m>
                  <m:oMath xmlns:m="http://schemas.openxmlformats.org/officeDocument/2006/math">
                    <m:f>
                      <m:fPr>
                        <m:ctrlPr>
                          <a:rPr lang="en-US" sz="2000" i="1">
                            <a:latin typeface="Cambria Math"/>
                            <a:cs typeface="Times New Roman"/>
                          </a:rPr>
                        </m:ctrlPr>
                      </m:fPr>
                      <m:num>
                        <m:r>
                          <a:rPr lang="en-US" sz="2000" i="1">
                            <a:latin typeface="Cambria Math"/>
                            <a:cs typeface="Times New Roman"/>
                          </a:rPr>
                          <m:t>3</m:t>
                        </m:r>
                      </m:num>
                      <m:den>
                        <m:r>
                          <a:rPr lang="en-US" sz="2000" i="1">
                            <a:latin typeface="Cambria Math"/>
                            <a:cs typeface="Times New Roman"/>
                          </a:rPr>
                          <m:t>7</m:t>
                        </m:r>
                      </m:den>
                    </m:f>
                    <m:r>
                      <a:rPr lang="en-US" sz="2000" i="1">
                        <a:latin typeface="Cambria Math"/>
                        <a:cs typeface="Times New Roman"/>
                      </a:rPr>
                      <m:t>=</m:t>
                    </m:r>
                    <m:f>
                      <m:fPr>
                        <m:ctrlPr>
                          <a:rPr lang="en-US" sz="2000" i="1">
                            <a:latin typeface="Cambria Math"/>
                            <a:cs typeface="Times New Roman"/>
                          </a:rPr>
                        </m:ctrlPr>
                      </m:fPr>
                      <m:num>
                        <m:r>
                          <a:rPr lang="en-US" sz="2000" i="1">
                            <a:latin typeface="Cambria Math"/>
                            <a:cs typeface="Times New Roman"/>
                          </a:rPr>
                          <m:t>12</m:t>
                        </m:r>
                      </m:num>
                      <m:den>
                        <m:r>
                          <a:rPr lang="en-US" sz="2000" i="1">
                            <a:latin typeface="Cambria Math"/>
                            <a:cs typeface="Times New Roman"/>
                          </a:rPr>
                          <m:t>28</m:t>
                        </m:r>
                      </m:den>
                    </m:f>
                  </m:oMath>
                </a14:m>
                <a:r>
                  <a:rPr lang="en-US" sz="2000" dirty="0">
                    <a:ea typeface="Calibri"/>
                    <a:cs typeface="Times New Roman"/>
                  </a:rPr>
                  <a:t>                                         </a:t>
                </a:r>
                <a:r>
                  <a:rPr lang="en-US" sz="2000" i="1" dirty="0">
                    <a:ea typeface="Calibri"/>
                    <a:cs typeface="Times New Roman"/>
                  </a:rPr>
                  <a:t>2</a:t>
                </a:r>
                <a:r>
                  <a:rPr lang="en-US" sz="2000" dirty="0">
                    <a:ea typeface="Calibri"/>
                    <a:cs typeface="Times New Roman"/>
                  </a:rPr>
                  <a:t>. </a:t>
                </a:r>
                <a14:m>
                  <m:oMath xmlns:m="http://schemas.openxmlformats.org/officeDocument/2006/math">
                    <m:f>
                      <m:fPr>
                        <m:ctrlPr>
                          <a:rPr lang="en-US" sz="2000" i="1" dirty="0">
                            <a:latin typeface="Cambria Math"/>
                            <a:cs typeface="Times New Roman"/>
                          </a:rPr>
                        </m:ctrlPr>
                      </m:fPr>
                      <m:num>
                        <m:r>
                          <a:rPr lang="en-US" sz="2000" i="1" dirty="0">
                            <a:latin typeface="Cambria Math"/>
                            <a:cs typeface="Times New Roman"/>
                          </a:rPr>
                          <m:t>4</m:t>
                        </m:r>
                      </m:num>
                      <m:den>
                        <m:r>
                          <a:rPr lang="en-US" sz="2000" i="1" dirty="0">
                            <a:latin typeface="Cambria Math"/>
                            <a:cs typeface="Times New Roman"/>
                          </a:rPr>
                          <m:t>5</m:t>
                        </m:r>
                      </m:den>
                    </m:f>
                    <m:r>
                      <a:rPr lang="en-US" sz="2000" i="1" dirty="0">
                        <a:latin typeface="Cambria Math"/>
                        <a:cs typeface="Times New Roman"/>
                      </a:rPr>
                      <m:t>=</m:t>
                    </m:r>
                    <m:f>
                      <m:fPr>
                        <m:ctrlPr>
                          <a:rPr lang="en-US" sz="2000" i="1" dirty="0">
                            <a:latin typeface="Cambria Math"/>
                            <a:cs typeface="Times New Roman"/>
                          </a:rPr>
                        </m:ctrlPr>
                      </m:fPr>
                      <m:num>
                        <m:r>
                          <a:rPr lang="en-US" sz="2000" i="1" dirty="0">
                            <a:latin typeface="Cambria Math"/>
                            <a:cs typeface="Times New Roman"/>
                          </a:rPr>
                          <m:t>8</m:t>
                        </m:r>
                      </m:num>
                      <m:den>
                        <m:r>
                          <a:rPr lang="en-US" sz="2000" i="1" dirty="0">
                            <a:latin typeface="Cambria Math"/>
                            <a:cs typeface="Times New Roman"/>
                          </a:rPr>
                          <m:t>16</m:t>
                        </m:r>
                      </m:den>
                    </m:f>
                    <m:r>
                      <a:rPr lang="en-US" sz="2000" i="1" dirty="0">
                        <a:latin typeface="Cambria Math"/>
                        <a:cs typeface="Times New Roman"/>
                      </a:rPr>
                      <m:t> </m:t>
                    </m:r>
                  </m:oMath>
                </a14:m>
                <a:r>
                  <a:rPr lang="en-US" sz="2000" dirty="0">
                    <a:ea typeface="Calibri"/>
                    <a:cs typeface="Times New Roman"/>
                  </a:rPr>
                  <a:t>                             </a:t>
                </a:r>
                <a:r>
                  <a:rPr lang="en-US" sz="2000" i="1" dirty="0">
                    <a:ea typeface="Calibri"/>
                    <a:cs typeface="Times New Roman"/>
                  </a:rPr>
                  <a:t>3</a:t>
                </a:r>
                <a:r>
                  <a:rPr lang="en-US" sz="2000" dirty="0">
                    <a:ea typeface="Calibri"/>
                    <a:cs typeface="Times New Roman"/>
                  </a:rPr>
                  <a:t>.</a:t>
                </a:r>
                <a14:m>
                  <m:oMath xmlns:m="http://schemas.openxmlformats.org/officeDocument/2006/math">
                    <m:f>
                      <m:fPr>
                        <m:ctrlPr>
                          <a:rPr lang="en-US" sz="2000" i="1" dirty="0">
                            <a:latin typeface="Cambria Math"/>
                            <a:cs typeface="Times New Roman"/>
                          </a:rPr>
                        </m:ctrlPr>
                      </m:fPr>
                      <m:num>
                        <m:r>
                          <a:rPr lang="en-US" sz="2000" i="1" dirty="0">
                            <a:latin typeface="Cambria Math"/>
                            <a:cs typeface="Times New Roman"/>
                          </a:rPr>
                          <m:t>−</m:t>
                        </m:r>
                        <m:r>
                          <a:rPr lang="en-US" sz="2000" i="1" dirty="0">
                            <a:latin typeface="Cambria Math"/>
                            <a:cs typeface="Times New Roman"/>
                          </a:rPr>
                          <m:t>3</m:t>
                        </m:r>
                      </m:num>
                      <m:den>
                        <m:r>
                          <a:rPr lang="en-US" sz="2000" i="1" dirty="0">
                            <a:latin typeface="Cambria Math"/>
                            <a:cs typeface="Times New Roman"/>
                          </a:rPr>
                          <m:t>2</m:t>
                        </m:r>
                      </m:den>
                    </m:f>
                    <m:r>
                      <a:rPr lang="en-US" sz="2000" i="1" dirty="0">
                        <a:latin typeface="Cambria Math"/>
                        <a:cs typeface="Times New Roman"/>
                      </a:rPr>
                      <m:t>=</m:t>
                    </m:r>
                    <m:f>
                      <m:fPr>
                        <m:ctrlPr>
                          <a:rPr lang="en-US" sz="2000" i="1" dirty="0">
                            <a:latin typeface="Cambria Math"/>
                            <a:cs typeface="Times New Roman"/>
                          </a:rPr>
                        </m:ctrlPr>
                      </m:fPr>
                      <m:num>
                        <m:r>
                          <a:rPr lang="en-US" sz="2000" i="1" dirty="0">
                            <a:latin typeface="Cambria Math"/>
                            <a:cs typeface="Times New Roman"/>
                          </a:rPr>
                          <m:t>−</m:t>
                        </m:r>
                        <m:r>
                          <a:rPr lang="en-US" sz="2000" i="1" dirty="0">
                            <a:latin typeface="Cambria Math"/>
                            <a:cs typeface="Times New Roman"/>
                          </a:rPr>
                          <m:t>9</m:t>
                        </m:r>
                      </m:num>
                      <m:den>
                        <m:r>
                          <a:rPr lang="en-US" sz="2000" i="1" dirty="0">
                            <a:latin typeface="Cambria Math"/>
                            <a:cs typeface="Times New Roman"/>
                          </a:rPr>
                          <m:t>6</m:t>
                        </m:r>
                      </m:den>
                    </m:f>
                  </m:oMath>
                </a14:m>
                <a:endParaRPr lang="ar-SA" sz="2000" dirty="0">
                  <a:cs typeface="Times New Roman"/>
                </a:endParaRPr>
              </a:p>
              <a:p>
                <a:pPr marL="0" marR="0" indent="0" algn="r" rtl="1">
                  <a:lnSpc>
                    <a:spcPct val="115000"/>
                  </a:lnSpc>
                  <a:spcBef>
                    <a:spcPts val="0"/>
                  </a:spcBef>
                  <a:spcAft>
                    <a:spcPts val="1000"/>
                  </a:spcAft>
                  <a:buNone/>
                </a:pPr>
                <a:r>
                  <a:rPr lang="ar-SA" sz="2000" dirty="0" smtClean="0">
                    <a:solidFill>
                      <a:srgbClr val="FF0000"/>
                    </a:solidFill>
                    <a:cs typeface="Times New Roman"/>
                  </a:rPr>
                  <a:t>الحل</a:t>
                </a:r>
                <a:r>
                  <a:rPr lang="ar-JO" sz="2000" dirty="0" smtClean="0">
                    <a:solidFill>
                      <a:srgbClr val="FF0000"/>
                    </a:solidFill>
                    <a:cs typeface="Times New Roman"/>
                  </a:rPr>
                  <a:t>( </a:t>
                </a:r>
                <a:r>
                  <a:rPr lang="en-US" sz="2000" dirty="0" smtClean="0">
                    <a:solidFill>
                      <a:srgbClr val="FF0000"/>
                    </a:solidFill>
                    <a:cs typeface="Times New Roman"/>
                  </a:rPr>
                  <a:t>Solution </a:t>
                </a:r>
                <a:r>
                  <a:rPr lang="ar-JO" sz="2000" dirty="0" smtClean="0">
                    <a:solidFill>
                      <a:srgbClr val="FF0000"/>
                    </a:solidFill>
                    <a:cs typeface="Times New Roman"/>
                  </a:rPr>
                  <a:t> ) </a:t>
                </a:r>
                <a:r>
                  <a:rPr lang="ar-SA" sz="2000" dirty="0" smtClean="0">
                    <a:solidFill>
                      <a:srgbClr val="FF0000"/>
                    </a:solidFill>
                    <a:cs typeface="Times New Roman"/>
                  </a:rPr>
                  <a:t>:</a:t>
                </a:r>
                <a:endParaRPr lang="en-US" sz="2000" dirty="0" smtClean="0">
                  <a:solidFill>
                    <a:srgbClr val="FF0000"/>
                  </a:solidFill>
                  <a:cs typeface="Times New Roman"/>
                </a:endParaRPr>
              </a:p>
              <a:p>
                <a:pPr marL="0" marR="0" indent="0" algn="r" rtl="1">
                  <a:lnSpc>
                    <a:spcPct val="115000"/>
                  </a:lnSpc>
                  <a:spcBef>
                    <a:spcPts val="0"/>
                  </a:spcBef>
                  <a:spcAft>
                    <a:spcPts val="1000"/>
                  </a:spcAft>
                  <a:buNone/>
                </a:pPr>
                <a:r>
                  <a:rPr lang="ar-SA" sz="2000" dirty="0" smtClean="0">
                    <a:solidFill>
                      <a:srgbClr val="FF0000"/>
                    </a:solidFill>
                    <a:cs typeface="Times New Roman"/>
                  </a:rPr>
                  <a:t> </a:t>
                </a:r>
                <a:r>
                  <a:rPr lang="ar-SA" sz="2000" dirty="0" smtClean="0">
                    <a:solidFill>
                      <a:schemeClr val="tx1"/>
                    </a:solidFill>
                    <a:cs typeface="Times New Roman"/>
                  </a:rPr>
                  <a:t>نلاحظ باستخدام طريقة الضرب التبادلي (طريقة المقص):</a:t>
                </a:r>
                <a:endParaRPr lang="en-US" sz="2000" dirty="0">
                  <a:solidFill>
                    <a:schemeClr val="tx1"/>
                  </a:solidFill>
                  <a:cs typeface="Times New Roman"/>
                </a:endParaRPr>
              </a:p>
              <a:p>
                <a:pPr marR="0">
                  <a:lnSpc>
                    <a:spcPct val="115000"/>
                  </a:lnSpc>
                  <a:spcBef>
                    <a:spcPts val="0"/>
                  </a:spcBef>
                  <a:spcAft>
                    <a:spcPts val="1000"/>
                  </a:spcAft>
                  <a:buFont typeface="+mj-lt"/>
                  <a:buAutoNum type="arabicPeriod"/>
                </a:pPr>
                <a:r>
                  <a:rPr lang="ar-SA" sz="2000" dirty="0">
                    <a:solidFill>
                      <a:schemeClr val="tx1"/>
                    </a:solidFill>
                    <a:ea typeface="Calibri"/>
                    <a:cs typeface="Times New Roman"/>
                  </a:rPr>
                  <a:t> </a:t>
                </a:r>
                <a14:m>
                  <m:oMath xmlns:m="http://schemas.openxmlformats.org/officeDocument/2006/math">
                    <m:f>
                      <m:fPr>
                        <m:ctrlPr>
                          <a:rPr lang="en-US" sz="2000" i="1">
                            <a:solidFill>
                              <a:schemeClr val="tx1"/>
                            </a:solidFill>
                            <a:latin typeface="Cambria Math"/>
                            <a:cs typeface="Times New Roman"/>
                          </a:rPr>
                        </m:ctrlPr>
                      </m:fPr>
                      <m:num>
                        <m:r>
                          <a:rPr lang="en-US" sz="2000" i="1">
                            <a:solidFill>
                              <a:schemeClr val="tx1"/>
                            </a:solidFill>
                            <a:latin typeface="Cambria Math"/>
                            <a:cs typeface="Times New Roman"/>
                          </a:rPr>
                          <m:t>3</m:t>
                        </m:r>
                      </m:num>
                      <m:den>
                        <m:r>
                          <a:rPr lang="en-US" sz="2000" i="1">
                            <a:solidFill>
                              <a:schemeClr val="tx1"/>
                            </a:solidFill>
                            <a:latin typeface="Cambria Math"/>
                            <a:cs typeface="Times New Roman"/>
                          </a:rPr>
                          <m:t>7</m:t>
                        </m:r>
                      </m:den>
                    </m:f>
                    <m:r>
                      <a:rPr lang="en-US" sz="2000" i="1">
                        <a:solidFill>
                          <a:schemeClr val="tx1"/>
                        </a:solidFill>
                        <a:latin typeface="Cambria Math"/>
                        <a:cs typeface="Times New Roman"/>
                      </a:rPr>
                      <m:t>     </m:t>
                    </m:r>
                    <m:f>
                      <m:fPr>
                        <m:ctrlPr>
                          <a:rPr lang="en-US" sz="2000" i="1">
                            <a:solidFill>
                              <a:schemeClr val="tx1"/>
                            </a:solidFill>
                            <a:latin typeface="Cambria Math"/>
                            <a:cs typeface="Times New Roman"/>
                          </a:rPr>
                        </m:ctrlPr>
                      </m:fPr>
                      <m:num>
                        <m:r>
                          <a:rPr lang="en-US" sz="2000" i="1">
                            <a:solidFill>
                              <a:schemeClr val="tx1"/>
                            </a:solidFill>
                            <a:latin typeface="Cambria Math"/>
                            <a:cs typeface="Times New Roman"/>
                          </a:rPr>
                          <m:t>12</m:t>
                        </m:r>
                      </m:num>
                      <m:den>
                        <m:r>
                          <a:rPr lang="en-US" sz="2000" i="1">
                            <a:solidFill>
                              <a:schemeClr val="tx1"/>
                            </a:solidFill>
                            <a:latin typeface="Cambria Math"/>
                            <a:cs typeface="Times New Roman"/>
                          </a:rPr>
                          <m:t>28</m:t>
                        </m:r>
                      </m:den>
                    </m:f>
                  </m:oMath>
                </a14:m>
                <a:r>
                  <a:rPr lang="en-US" sz="2000" dirty="0">
                    <a:solidFill>
                      <a:schemeClr val="tx1"/>
                    </a:solidFill>
                    <a:ea typeface="Calibri"/>
                    <a:cs typeface="Times New Roman"/>
                  </a:rPr>
                  <a:t> ⇒</a:t>
                </a:r>
                <a14:m>
                  <m:oMath xmlns:m="http://schemas.openxmlformats.org/officeDocument/2006/math">
                    <m:r>
                      <a:rPr lang="en-US" sz="2000" i="1" dirty="0">
                        <a:solidFill>
                          <a:schemeClr val="tx1"/>
                        </a:solidFill>
                        <a:latin typeface="Cambria Math"/>
                        <a:ea typeface="Calibri"/>
                        <a:cs typeface="Times New Roman"/>
                      </a:rPr>
                      <m:t>3</m:t>
                    </m:r>
                    <m:r>
                      <a:rPr lang="en-US" sz="2000" i="1" dirty="0">
                        <a:solidFill>
                          <a:schemeClr val="tx1"/>
                        </a:solidFill>
                        <a:latin typeface="Cambria Math"/>
                        <a:ea typeface="Cambria Math"/>
                        <a:cs typeface="Times New Roman"/>
                      </a:rPr>
                      <m:t>×</m:t>
                    </m:r>
                    <m:r>
                      <a:rPr lang="en-US" sz="2000" i="1" dirty="0">
                        <a:solidFill>
                          <a:schemeClr val="tx1"/>
                        </a:solidFill>
                        <a:latin typeface="Cambria Math"/>
                        <a:ea typeface="Cambria Math"/>
                        <a:cs typeface="Times New Roman"/>
                      </a:rPr>
                      <m:t>28</m:t>
                    </m:r>
                    <m:r>
                      <a:rPr lang="en-US" sz="2000" i="1" dirty="0">
                        <a:solidFill>
                          <a:schemeClr val="tx1"/>
                        </a:solidFill>
                        <a:latin typeface="Cambria Math"/>
                        <a:ea typeface="Cambria Math"/>
                        <a:cs typeface="Times New Roman"/>
                      </a:rPr>
                      <m:t>=</m:t>
                    </m:r>
                    <m:r>
                      <a:rPr lang="en-US" sz="2000" i="1" dirty="0">
                        <a:solidFill>
                          <a:schemeClr val="tx1"/>
                        </a:solidFill>
                        <a:latin typeface="Cambria Math"/>
                        <a:ea typeface="Cambria Math"/>
                        <a:cs typeface="Times New Roman"/>
                      </a:rPr>
                      <m:t>12</m:t>
                    </m:r>
                    <m:r>
                      <a:rPr lang="en-US" sz="2000" i="1" dirty="0">
                        <a:solidFill>
                          <a:schemeClr val="tx1"/>
                        </a:solidFill>
                        <a:latin typeface="Cambria Math"/>
                        <a:ea typeface="Cambria Math"/>
                        <a:cs typeface="Times New Roman"/>
                      </a:rPr>
                      <m:t>×</m:t>
                    </m:r>
                    <m:r>
                      <a:rPr lang="en-US" sz="2000" i="1" dirty="0">
                        <a:solidFill>
                          <a:schemeClr val="tx1"/>
                        </a:solidFill>
                        <a:latin typeface="Cambria Math"/>
                        <a:ea typeface="Cambria Math"/>
                        <a:cs typeface="Times New Roman"/>
                      </a:rPr>
                      <m:t>7</m:t>
                    </m:r>
                    <m:r>
                      <a:rPr lang="en-US" sz="2000" i="1" dirty="0">
                        <a:solidFill>
                          <a:schemeClr val="tx1"/>
                        </a:solidFill>
                        <a:latin typeface="Cambria Math"/>
                        <a:ea typeface="Cambria Math"/>
                        <a:cs typeface="Times New Roman"/>
                      </a:rPr>
                      <m:t>=</m:t>
                    </m:r>
                    <m:r>
                      <a:rPr lang="en-US" sz="2000" i="1" dirty="0">
                        <a:solidFill>
                          <a:schemeClr val="tx1"/>
                        </a:solidFill>
                        <a:latin typeface="Cambria Math"/>
                        <a:ea typeface="Cambria Math"/>
                        <a:cs typeface="Times New Roman"/>
                      </a:rPr>
                      <m:t>84</m:t>
                    </m:r>
                    <m:r>
                      <a:rPr lang="ar-SA" sz="2000" i="1" dirty="0">
                        <a:solidFill>
                          <a:schemeClr val="tx1"/>
                        </a:solidFill>
                        <a:latin typeface="Cambria Math"/>
                        <a:ea typeface="Cambria Math"/>
                        <a:cs typeface="Times New Roman"/>
                      </a:rPr>
                      <m:t>   </m:t>
                    </m:r>
                  </m:oMath>
                </a14:m>
                <a:r>
                  <a:rPr lang="ar-SA" sz="2000" dirty="0">
                    <a:solidFill>
                      <a:schemeClr val="tx1"/>
                    </a:solidFill>
                    <a:ea typeface="Calibri"/>
                    <a:cs typeface="Times New Roman"/>
                  </a:rPr>
                  <a:t>(العبارة صحيحة)          </a:t>
                </a:r>
              </a:p>
              <a:p>
                <a:pPr marL="0" marR="0" indent="0">
                  <a:lnSpc>
                    <a:spcPct val="115000"/>
                  </a:lnSpc>
                  <a:spcBef>
                    <a:spcPts val="0"/>
                  </a:spcBef>
                  <a:spcAft>
                    <a:spcPts val="1000"/>
                  </a:spcAft>
                  <a:buNone/>
                </a:pPr>
                <a:r>
                  <a:rPr lang="en-US" sz="2000" dirty="0">
                    <a:solidFill>
                      <a:schemeClr val="tx1"/>
                    </a:solidFill>
                    <a:ea typeface="Calibri"/>
                    <a:cs typeface="Times New Roman"/>
                  </a:rPr>
                  <a:t>2. </a:t>
                </a:r>
                <a14:m>
                  <m:oMath xmlns:m="http://schemas.openxmlformats.org/officeDocument/2006/math">
                    <m:f>
                      <m:fPr>
                        <m:ctrlPr>
                          <a:rPr lang="en-US" sz="2000" i="1" dirty="0">
                            <a:solidFill>
                              <a:schemeClr val="tx1"/>
                            </a:solidFill>
                            <a:latin typeface="Cambria Math"/>
                            <a:cs typeface="Times New Roman"/>
                          </a:rPr>
                        </m:ctrlPr>
                      </m:fPr>
                      <m:num>
                        <m:r>
                          <a:rPr lang="en-US" sz="2000" i="1" dirty="0">
                            <a:solidFill>
                              <a:schemeClr val="tx1"/>
                            </a:solidFill>
                            <a:latin typeface="Cambria Math"/>
                            <a:cs typeface="Times New Roman"/>
                          </a:rPr>
                          <m:t>4</m:t>
                        </m:r>
                      </m:num>
                      <m:den>
                        <m:r>
                          <a:rPr lang="en-US" sz="2000" i="1" dirty="0">
                            <a:solidFill>
                              <a:schemeClr val="tx1"/>
                            </a:solidFill>
                            <a:latin typeface="Cambria Math"/>
                            <a:cs typeface="Times New Roman"/>
                          </a:rPr>
                          <m:t>5</m:t>
                        </m:r>
                      </m:den>
                    </m:f>
                    <m:r>
                      <a:rPr lang="en-US" sz="2000" i="1" dirty="0">
                        <a:solidFill>
                          <a:schemeClr val="tx1"/>
                        </a:solidFill>
                        <a:latin typeface="Cambria Math"/>
                        <a:cs typeface="Times New Roman"/>
                      </a:rPr>
                      <m:t>      </m:t>
                    </m:r>
                    <m:f>
                      <m:fPr>
                        <m:ctrlPr>
                          <a:rPr lang="en-US" sz="2000" i="1" dirty="0">
                            <a:solidFill>
                              <a:schemeClr val="tx1"/>
                            </a:solidFill>
                            <a:latin typeface="Cambria Math"/>
                            <a:cs typeface="Times New Roman"/>
                          </a:rPr>
                        </m:ctrlPr>
                      </m:fPr>
                      <m:num>
                        <m:r>
                          <a:rPr lang="en-US" sz="2000" i="1" dirty="0">
                            <a:solidFill>
                              <a:schemeClr val="tx1"/>
                            </a:solidFill>
                            <a:latin typeface="Cambria Math"/>
                            <a:cs typeface="Times New Roman"/>
                          </a:rPr>
                          <m:t>8</m:t>
                        </m:r>
                      </m:num>
                      <m:den>
                        <m:r>
                          <a:rPr lang="en-US" sz="2000" i="1" dirty="0">
                            <a:solidFill>
                              <a:schemeClr val="tx1"/>
                            </a:solidFill>
                            <a:latin typeface="Cambria Math"/>
                            <a:cs typeface="Times New Roman"/>
                          </a:rPr>
                          <m:t>16</m:t>
                        </m:r>
                      </m:den>
                    </m:f>
                    <m:r>
                      <a:rPr lang="en-US" sz="2000" i="1" dirty="0">
                        <a:solidFill>
                          <a:schemeClr val="tx1"/>
                        </a:solidFill>
                        <a:latin typeface="Cambria Math"/>
                        <a:cs typeface="Times New Roman"/>
                      </a:rPr>
                      <m:t> ⇒</m:t>
                    </m:r>
                    <m:r>
                      <a:rPr lang="en-US" sz="2000" i="1" dirty="0">
                        <a:solidFill>
                          <a:schemeClr val="tx1"/>
                        </a:solidFill>
                        <a:latin typeface="Cambria Math"/>
                        <a:cs typeface="Times New Roman"/>
                      </a:rPr>
                      <m:t>4</m:t>
                    </m:r>
                    <m:r>
                      <a:rPr lang="en-US" sz="2000" i="1" dirty="0">
                        <a:solidFill>
                          <a:schemeClr val="tx1"/>
                        </a:solidFill>
                        <a:latin typeface="Cambria Math"/>
                        <a:ea typeface="Cambria Math"/>
                        <a:cs typeface="Times New Roman"/>
                      </a:rPr>
                      <m:t>×</m:t>
                    </m:r>
                    <m:r>
                      <a:rPr lang="en-US" sz="2000" i="1" dirty="0">
                        <a:solidFill>
                          <a:schemeClr val="tx1"/>
                        </a:solidFill>
                        <a:latin typeface="Cambria Math"/>
                        <a:ea typeface="Cambria Math"/>
                        <a:cs typeface="Times New Roman"/>
                      </a:rPr>
                      <m:t>16</m:t>
                    </m:r>
                    <m:r>
                      <a:rPr lang="en-US" sz="2000" i="1" dirty="0">
                        <a:solidFill>
                          <a:schemeClr val="tx1"/>
                        </a:solidFill>
                        <a:latin typeface="Cambria Math"/>
                        <a:ea typeface="Cambria Math"/>
                        <a:cs typeface="Times New Roman"/>
                      </a:rPr>
                      <m:t>≠</m:t>
                    </m:r>
                    <m:r>
                      <a:rPr lang="en-US" sz="2000" i="1" dirty="0">
                        <a:solidFill>
                          <a:schemeClr val="tx1"/>
                        </a:solidFill>
                        <a:latin typeface="Cambria Math"/>
                        <a:ea typeface="Cambria Math"/>
                        <a:cs typeface="Times New Roman"/>
                      </a:rPr>
                      <m:t>8</m:t>
                    </m:r>
                    <m:r>
                      <a:rPr lang="en-US" sz="2000" i="1" dirty="0">
                        <a:solidFill>
                          <a:schemeClr val="tx1"/>
                        </a:solidFill>
                        <a:latin typeface="Cambria Math"/>
                        <a:ea typeface="Cambria Math"/>
                        <a:cs typeface="Times New Roman"/>
                      </a:rPr>
                      <m:t>×</m:t>
                    </m:r>
                    <m:r>
                      <a:rPr lang="ar-SA" sz="2000" dirty="0">
                        <a:solidFill>
                          <a:schemeClr val="tx1"/>
                        </a:solidFill>
                        <a:latin typeface="Cambria Math"/>
                        <a:ea typeface="Cambria Math"/>
                        <a:cs typeface="Times New Roman"/>
                      </a:rPr>
                      <m:t>5</m:t>
                    </m:r>
                    <m:r>
                      <a:rPr lang="ar-SA" sz="2000" dirty="0">
                        <a:solidFill>
                          <a:schemeClr val="tx1"/>
                        </a:solidFill>
                        <a:latin typeface="Cambria Math"/>
                        <a:ea typeface="Cambria Math"/>
                        <a:cs typeface="Times New Roman"/>
                      </a:rPr>
                      <m:t> ,   </m:t>
                    </m:r>
                    <m:r>
                      <a:rPr lang="en-US" sz="2000" dirty="0">
                        <a:solidFill>
                          <a:schemeClr val="tx1"/>
                        </a:solidFill>
                        <a:latin typeface="Cambria Math"/>
                        <a:ea typeface="Cambria Math"/>
                        <a:cs typeface="Times New Roman"/>
                      </a:rPr>
                      <m:t>64</m:t>
                    </m:r>
                    <m:r>
                      <a:rPr lang="en-US" sz="2000" i="1" dirty="0">
                        <a:solidFill>
                          <a:schemeClr val="tx1"/>
                        </a:solidFill>
                        <a:latin typeface="Cambria Math"/>
                        <a:ea typeface="Cambria Math"/>
                        <a:cs typeface="Times New Roman"/>
                      </a:rPr>
                      <m:t>≠</m:t>
                    </m:r>
                    <m:r>
                      <a:rPr lang="en-US" sz="2000" i="1" dirty="0">
                        <a:solidFill>
                          <a:schemeClr val="tx1"/>
                        </a:solidFill>
                        <a:latin typeface="Cambria Math"/>
                        <a:ea typeface="Cambria Math"/>
                        <a:cs typeface="Times New Roman"/>
                      </a:rPr>
                      <m:t>40</m:t>
                    </m:r>
                    <m:r>
                      <a:rPr lang="ar-SA" sz="2000" dirty="0">
                        <a:solidFill>
                          <a:schemeClr val="tx1"/>
                        </a:solidFill>
                        <a:latin typeface="Cambria Math"/>
                        <a:ea typeface="Cambria Math"/>
                        <a:cs typeface="Times New Roman"/>
                      </a:rPr>
                      <m:t>   </m:t>
                    </m:r>
                    <m:r>
                      <a:rPr lang="en-US" sz="2000" dirty="0">
                        <a:solidFill>
                          <a:schemeClr val="tx1"/>
                        </a:solidFill>
                        <a:latin typeface="Cambria Math"/>
                        <a:ea typeface="Cambria Math"/>
                        <a:cs typeface="Times New Roman"/>
                      </a:rPr>
                      <m:t> </m:t>
                    </m:r>
                    <m:r>
                      <a:rPr lang="ar-SA" sz="2000" dirty="0">
                        <a:solidFill>
                          <a:schemeClr val="tx1"/>
                        </a:solidFill>
                        <a:latin typeface="Cambria Math"/>
                        <a:ea typeface="Cambria Math"/>
                        <a:cs typeface="Times New Roman"/>
                      </a:rPr>
                      <m:t>   </m:t>
                    </m:r>
                  </m:oMath>
                </a14:m>
                <a:r>
                  <a:rPr lang="ar-SA" sz="2000" dirty="0">
                    <a:solidFill>
                      <a:schemeClr val="tx1"/>
                    </a:solidFill>
                    <a:ea typeface="Calibri"/>
                    <a:cs typeface="Times New Roman"/>
                  </a:rPr>
                  <a:t> (العبارة خاطئة )</a:t>
                </a:r>
              </a:p>
              <a:p>
                <a:pPr marL="0" marR="0" indent="0">
                  <a:lnSpc>
                    <a:spcPct val="115000"/>
                  </a:lnSpc>
                  <a:spcBef>
                    <a:spcPts val="0"/>
                  </a:spcBef>
                  <a:spcAft>
                    <a:spcPts val="1000"/>
                  </a:spcAft>
                  <a:buNone/>
                </a:pPr>
                <a:r>
                  <a:rPr lang="en-US" sz="2000" dirty="0">
                    <a:solidFill>
                      <a:schemeClr val="tx1"/>
                    </a:solidFill>
                    <a:ea typeface="Calibri"/>
                    <a:cs typeface="Times New Roman"/>
                  </a:rPr>
                  <a:t>3. </a:t>
                </a:r>
                <a14:m>
                  <m:oMath xmlns:m="http://schemas.openxmlformats.org/officeDocument/2006/math">
                    <m:f>
                      <m:fPr>
                        <m:ctrlPr>
                          <a:rPr lang="en-US" sz="2000" i="1" dirty="0">
                            <a:solidFill>
                              <a:schemeClr val="tx1"/>
                            </a:solidFill>
                            <a:latin typeface="Cambria Math"/>
                            <a:cs typeface="Times New Roman"/>
                          </a:rPr>
                        </m:ctrlPr>
                      </m:fPr>
                      <m:num>
                        <m:r>
                          <a:rPr lang="en-US" sz="2000" i="1" dirty="0">
                            <a:solidFill>
                              <a:schemeClr val="tx1"/>
                            </a:solidFill>
                            <a:latin typeface="Cambria Math"/>
                            <a:cs typeface="Times New Roman"/>
                          </a:rPr>
                          <m:t>−</m:t>
                        </m:r>
                        <m:r>
                          <a:rPr lang="en-US" sz="2000" i="1" dirty="0">
                            <a:solidFill>
                              <a:schemeClr val="tx1"/>
                            </a:solidFill>
                            <a:latin typeface="Cambria Math"/>
                            <a:cs typeface="Times New Roman"/>
                          </a:rPr>
                          <m:t>3</m:t>
                        </m:r>
                      </m:num>
                      <m:den>
                        <m:r>
                          <a:rPr lang="en-US" sz="2000" i="1" dirty="0">
                            <a:solidFill>
                              <a:schemeClr val="tx1"/>
                            </a:solidFill>
                            <a:latin typeface="Cambria Math"/>
                            <a:cs typeface="Times New Roman"/>
                          </a:rPr>
                          <m:t>2</m:t>
                        </m:r>
                      </m:den>
                    </m:f>
                    <m:r>
                      <a:rPr lang="en-US" sz="2000" i="1" dirty="0">
                        <a:solidFill>
                          <a:schemeClr val="tx1"/>
                        </a:solidFill>
                        <a:latin typeface="Cambria Math"/>
                        <a:cs typeface="Times New Roman"/>
                      </a:rPr>
                      <m:t>    </m:t>
                    </m:r>
                    <m:f>
                      <m:fPr>
                        <m:ctrlPr>
                          <a:rPr lang="en-US" sz="2000" i="1" dirty="0">
                            <a:solidFill>
                              <a:schemeClr val="tx1"/>
                            </a:solidFill>
                            <a:latin typeface="Cambria Math"/>
                            <a:cs typeface="Times New Roman"/>
                          </a:rPr>
                        </m:ctrlPr>
                      </m:fPr>
                      <m:num>
                        <m:r>
                          <a:rPr lang="en-US" sz="2000" i="1" dirty="0">
                            <a:solidFill>
                              <a:schemeClr val="tx1"/>
                            </a:solidFill>
                            <a:latin typeface="Cambria Math"/>
                            <a:cs typeface="Times New Roman"/>
                          </a:rPr>
                          <m:t>−</m:t>
                        </m:r>
                        <m:r>
                          <a:rPr lang="en-US" sz="2000" i="1" dirty="0">
                            <a:solidFill>
                              <a:schemeClr val="tx1"/>
                            </a:solidFill>
                            <a:latin typeface="Cambria Math"/>
                            <a:cs typeface="Times New Roman"/>
                          </a:rPr>
                          <m:t>9</m:t>
                        </m:r>
                      </m:num>
                      <m:den>
                        <m:r>
                          <a:rPr lang="en-US" sz="2000" i="1" dirty="0">
                            <a:solidFill>
                              <a:schemeClr val="tx1"/>
                            </a:solidFill>
                            <a:latin typeface="Cambria Math"/>
                            <a:cs typeface="Times New Roman"/>
                          </a:rPr>
                          <m:t>6</m:t>
                        </m:r>
                      </m:den>
                    </m:f>
                  </m:oMath>
                </a14:m>
                <a:r>
                  <a:rPr lang="ar-SA" sz="2000" dirty="0">
                    <a:solidFill>
                      <a:schemeClr val="tx1"/>
                    </a:solidFill>
                    <a:ea typeface="Calibri"/>
                    <a:cs typeface="Times New Roman"/>
                  </a:rPr>
                  <a:t>⇒ </a:t>
                </a:r>
                <a:r>
                  <a:rPr lang="en-US" sz="2000" dirty="0">
                    <a:solidFill>
                      <a:schemeClr val="tx1"/>
                    </a:solidFill>
                    <a:ea typeface="Calibri"/>
                    <a:cs typeface="Times New Roman"/>
                  </a:rPr>
                  <a:t>   </a:t>
                </a:r>
                <a14:m>
                  <m:oMath xmlns:m="http://schemas.openxmlformats.org/officeDocument/2006/math">
                    <m:r>
                      <a:rPr lang="ar-SA" sz="2000" i="1">
                        <a:solidFill>
                          <a:schemeClr val="tx1"/>
                        </a:solidFill>
                        <a:latin typeface="Cambria Math"/>
                        <a:ea typeface="Calibri"/>
                        <a:cs typeface="Times New Roman"/>
                      </a:rPr>
                      <m:t>−</m:t>
                    </m:r>
                    <m:r>
                      <a:rPr lang="ar-SA" sz="2000" i="1">
                        <a:solidFill>
                          <a:schemeClr val="tx1"/>
                        </a:solidFill>
                        <a:latin typeface="Cambria Math"/>
                        <a:ea typeface="Calibri"/>
                        <a:cs typeface="Times New Roman"/>
                      </a:rPr>
                      <m:t>3</m:t>
                    </m:r>
                    <m:r>
                      <a:rPr lang="ar-SA" sz="2000" i="1">
                        <a:solidFill>
                          <a:schemeClr val="tx1"/>
                        </a:solidFill>
                        <a:latin typeface="Cambria Math"/>
                        <a:ea typeface="Cambria Math"/>
                        <a:cs typeface="Times New Roman"/>
                      </a:rPr>
                      <m:t>×</m:t>
                    </m:r>
                    <m:r>
                      <a:rPr lang="ar-SA" sz="2000" i="1">
                        <a:solidFill>
                          <a:schemeClr val="tx1"/>
                        </a:solidFill>
                        <a:latin typeface="Cambria Math"/>
                        <a:ea typeface="Cambria Math"/>
                        <a:cs typeface="Times New Roman"/>
                      </a:rPr>
                      <m:t>6</m:t>
                    </m:r>
                    <m:r>
                      <a:rPr lang="ar-SA" sz="2000" i="1">
                        <a:solidFill>
                          <a:schemeClr val="tx1"/>
                        </a:solidFill>
                        <a:latin typeface="Cambria Math"/>
                        <a:ea typeface="Cambria Math"/>
                        <a:cs typeface="Times New Roman"/>
                      </a:rPr>
                      <m:t>=</m:t>
                    </m:r>
                    <m:r>
                      <a:rPr lang="ar-SA" sz="2000" i="1">
                        <a:solidFill>
                          <a:schemeClr val="tx1"/>
                        </a:solidFill>
                        <a:latin typeface="Cambria Math"/>
                        <a:ea typeface="Cambria Math"/>
                        <a:cs typeface="Times New Roman"/>
                      </a:rPr>
                      <m:t>2</m:t>
                    </m:r>
                    <m:r>
                      <a:rPr lang="ar-SA" sz="2000" i="1">
                        <a:solidFill>
                          <a:schemeClr val="tx1"/>
                        </a:solidFill>
                        <a:latin typeface="Cambria Math"/>
                        <a:ea typeface="Cambria Math"/>
                        <a:cs typeface="Times New Roman"/>
                      </a:rPr>
                      <m:t>×</m:t>
                    </m:r>
                    <m:d>
                      <m:dPr>
                        <m:ctrlPr>
                          <a:rPr lang="ar-SA" sz="2000" i="1">
                            <a:solidFill>
                              <a:schemeClr val="tx1"/>
                            </a:solidFill>
                            <a:latin typeface="Cambria Math"/>
                            <a:ea typeface="Cambria Math"/>
                            <a:cs typeface="Times New Roman"/>
                          </a:rPr>
                        </m:ctrlPr>
                      </m:dPr>
                      <m:e>
                        <m:r>
                          <a:rPr lang="ar-SA" sz="2000" i="1">
                            <a:solidFill>
                              <a:schemeClr val="tx1"/>
                            </a:solidFill>
                            <a:latin typeface="Cambria Math"/>
                            <a:ea typeface="Cambria Math"/>
                            <a:cs typeface="Times New Roman"/>
                          </a:rPr>
                          <m:t>−</m:t>
                        </m:r>
                        <m:r>
                          <a:rPr lang="ar-SA" sz="2000" i="1">
                            <a:solidFill>
                              <a:schemeClr val="tx1"/>
                            </a:solidFill>
                            <a:latin typeface="Cambria Math"/>
                            <a:ea typeface="Cambria Math"/>
                            <a:cs typeface="Times New Roman"/>
                          </a:rPr>
                          <m:t>6</m:t>
                        </m:r>
                      </m:e>
                    </m:d>
                    <m:r>
                      <a:rPr lang="ar-SA" sz="2000" i="1">
                        <a:solidFill>
                          <a:schemeClr val="tx1"/>
                        </a:solidFill>
                        <a:latin typeface="Cambria Math"/>
                        <a:ea typeface="Cambria Math"/>
                        <a:cs typeface="Times New Roman"/>
                      </a:rPr>
                      <m:t>=−</m:t>
                    </m:r>
                    <m:r>
                      <a:rPr lang="ar-SA" sz="2000" i="1">
                        <a:solidFill>
                          <a:schemeClr val="tx1"/>
                        </a:solidFill>
                        <a:latin typeface="Cambria Math"/>
                        <a:ea typeface="Cambria Math"/>
                        <a:cs typeface="Times New Roman"/>
                      </a:rPr>
                      <m:t>18</m:t>
                    </m:r>
                  </m:oMath>
                </a14:m>
                <a:r>
                  <a:rPr lang="en-US" sz="2000" dirty="0">
                    <a:solidFill>
                      <a:schemeClr val="tx1"/>
                    </a:solidFill>
                    <a:ea typeface="Calibri"/>
                    <a:cs typeface="Times New Roman"/>
                  </a:rPr>
                  <a:t>   (</a:t>
                </a:r>
                <a:r>
                  <a:rPr lang="ar-SA" sz="2000" dirty="0">
                    <a:solidFill>
                      <a:schemeClr val="tx1"/>
                    </a:solidFill>
                    <a:ea typeface="Calibri"/>
                    <a:cs typeface="Times New Roman"/>
                  </a:rPr>
                  <a:t>العبارة صحيحة </a:t>
                </a:r>
                <a:r>
                  <a:rPr lang="en-US" sz="2000" dirty="0">
                    <a:solidFill>
                      <a:schemeClr val="tx1"/>
                    </a:solidFill>
                    <a:ea typeface="Calibri"/>
                    <a:cs typeface="Times New Roman"/>
                  </a:rPr>
                  <a:t>)</a:t>
                </a:r>
                <a:endParaRPr lang="ar-SA" sz="2000" dirty="0">
                  <a:solidFill>
                    <a:schemeClr val="tx1"/>
                  </a:solidFill>
                  <a:ea typeface="Calibri"/>
                  <a:cs typeface="Times New Roman"/>
                </a:endParaRPr>
              </a:p>
              <a:p>
                <a:pPr marL="0" indent="0" algn="r" rtl="1">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135563"/>
              </a:xfrm>
              <a:blipFill rotWithShape="1">
                <a:blip r:embed="rId2"/>
                <a:stretch>
                  <a:fillRect l="-741" t="-238" r="-7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14</a:t>
            </a:fld>
            <a:endParaRPr lang="en-US"/>
          </a:p>
        </p:txBody>
      </p:sp>
      <p:cxnSp>
        <p:nvCxnSpPr>
          <p:cNvPr id="7" name="Straight Connector 6"/>
          <p:cNvCxnSpPr/>
          <p:nvPr/>
        </p:nvCxnSpPr>
        <p:spPr>
          <a:xfrm flipH="1">
            <a:off x="1104900" y="3733800"/>
            <a:ext cx="219076"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04900" y="3733800"/>
            <a:ext cx="219075" cy="247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85837" y="4343400"/>
            <a:ext cx="228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4352925"/>
            <a:ext cx="269082" cy="219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066800" y="5029200"/>
            <a:ext cx="228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66800" y="5029200"/>
            <a:ext cx="228600" cy="228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567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marR="0" indent="0" algn="r" rtl="1">
                  <a:lnSpc>
                    <a:spcPct val="115000"/>
                  </a:lnSpc>
                  <a:spcBef>
                    <a:spcPts val="0"/>
                  </a:spcBef>
                  <a:spcAft>
                    <a:spcPts val="1000"/>
                  </a:spcAft>
                  <a:buNone/>
                </a:pPr>
                <a:r>
                  <a:rPr lang="ar-SA" sz="2000" dirty="0">
                    <a:solidFill>
                      <a:srgbClr val="FF0000"/>
                    </a:solidFill>
                    <a:ea typeface="Calibri"/>
                    <a:cs typeface="Times New Roman"/>
                  </a:rPr>
                  <a:t>مثال (</a:t>
                </a:r>
                <a:r>
                  <a:rPr lang="en-US" sz="2000" dirty="0">
                    <a:solidFill>
                      <a:srgbClr val="FF0000"/>
                    </a:solidFill>
                    <a:ea typeface="Calibri"/>
                    <a:cs typeface="Times New Roman"/>
                  </a:rPr>
                  <a:t>Example</a:t>
                </a:r>
                <a:r>
                  <a:rPr lang="ar-SA" sz="2000" dirty="0" smtClean="0">
                    <a:solidFill>
                      <a:srgbClr val="FF0000"/>
                    </a:solidFill>
                    <a:ea typeface="Calibri"/>
                    <a:cs typeface="Times New Roman"/>
                  </a:rPr>
                  <a:t>)</a:t>
                </a:r>
                <a:r>
                  <a:rPr lang="ar-JO" sz="2000" dirty="0" smtClean="0">
                    <a:solidFill>
                      <a:srgbClr val="FF0000"/>
                    </a:solidFill>
                    <a:ea typeface="Calibri"/>
                    <a:cs typeface="Times New Roman"/>
                  </a:rPr>
                  <a:t>3</a:t>
                </a:r>
                <a:r>
                  <a:rPr lang="en-US" sz="2000" dirty="0" smtClean="0">
                    <a:solidFill>
                      <a:srgbClr val="FF0000"/>
                    </a:solidFill>
                    <a:ea typeface="Calibri"/>
                    <a:cs typeface="Times New Roman"/>
                  </a:rPr>
                  <a:t>:</a:t>
                </a:r>
                <a:r>
                  <a:rPr lang="ar-SA" sz="2000" dirty="0" smtClean="0">
                    <a:solidFill>
                      <a:srgbClr val="FF0000"/>
                    </a:solidFill>
                    <a:ea typeface="Calibri"/>
                    <a:cs typeface="Times New Roman"/>
                  </a:rPr>
                  <a:t> </a:t>
                </a:r>
                <a:endParaRPr lang="en-US" sz="2000" dirty="0" smtClean="0">
                  <a:solidFill>
                    <a:srgbClr val="FF0000"/>
                  </a:solidFill>
                  <a:ea typeface="Calibri"/>
                  <a:cs typeface="Times New Roman"/>
                </a:endParaRPr>
              </a:p>
              <a:p>
                <a:pPr marL="0" marR="0" indent="0" algn="r" rtl="1">
                  <a:lnSpc>
                    <a:spcPct val="115000"/>
                  </a:lnSpc>
                  <a:spcBef>
                    <a:spcPts val="0"/>
                  </a:spcBef>
                  <a:spcAft>
                    <a:spcPts val="1000"/>
                  </a:spcAft>
                  <a:buNone/>
                </a:pPr>
                <a:r>
                  <a:rPr lang="en-US" sz="2000" dirty="0">
                    <a:ea typeface="Calibri"/>
                    <a:cs typeface="Times New Roman"/>
                  </a:rPr>
                  <a:t> </a:t>
                </a:r>
                <a:r>
                  <a:rPr lang="en-US" sz="2000" dirty="0" smtClean="0">
                    <a:ea typeface="Calibri"/>
                    <a:cs typeface="Times New Roman"/>
                  </a:rPr>
                  <a:t> </a:t>
                </a:r>
                <a:r>
                  <a:rPr lang="ar-SA" sz="2000" dirty="0" smtClean="0">
                    <a:ea typeface="Calibri"/>
                    <a:cs typeface="Times New Roman"/>
                  </a:rPr>
                  <a:t>ضع </a:t>
                </a:r>
                <a:r>
                  <a:rPr lang="ar-SA" sz="2000" dirty="0">
                    <a:ea typeface="Calibri"/>
                    <a:cs typeface="Times New Roman"/>
                  </a:rPr>
                  <a:t>المقادير التالية بأبسط صورة:</a:t>
                </a:r>
              </a:p>
              <a:p>
                <a:pPr>
                  <a:lnSpc>
                    <a:spcPct val="115000"/>
                  </a:lnSpc>
                  <a:spcBef>
                    <a:spcPts val="0"/>
                  </a:spcBef>
                  <a:spcAft>
                    <a:spcPts val="1000"/>
                  </a:spcAft>
                  <a:buAutoNum type="arabicPeriod"/>
                </a:pPr>
                <a14:m>
                  <m:oMath xmlns:m="http://schemas.openxmlformats.org/officeDocument/2006/math">
                    <m:f>
                      <m:fPr>
                        <m:ctrlPr>
                          <a:rPr lang="en-US" sz="2000" i="1">
                            <a:latin typeface="Cambria Math"/>
                            <a:cs typeface="Times New Roman"/>
                          </a:rPr>
                        </m:ctrlPr>
                      </m:fPr>
                      <m:num>
                        <m:r>
                          <a:rPr lang="en-US" sz="2000" i="1">
                            <a:latin typeface="Cambria Math"/>
                            <a:cs typeface="Times New Roman"/>
                          </a:rPr>
                          <m:t>3</m:t>
                        </m:r>
                      </m:num>
                      <m:den>
                        <m:r>
                          <a:rPr lang="en-US" sz="2000" i="1">
                            <a:latin typeface="Cambria Math"/>
                            <a:cs typeface="Times New Roman"/>
                          </a:rPr>
                          <m:t>21</m:t>
                        </m:r>
                      </m:den>
                    </m:f>
                  </m:oMath>
                </a14:m>
                <a:r>
                  <a:rPr lang="en-US" sz="2000" dirty="0">
                    <a:ea typeface="Calibri"/>
                    <a:cs typeface="Times New Roman"/>
                  </a:rPr>
                  <a:t>                                          2.  </a:t>
                </a:r>
                <a14:m>
                  <m:oMath xmlns:m="http://schemas.openxmlformats.org/officeDocument/2006/math">
                    <m:f>
                      <m:fPr>
                        <m:ctrlPr>
                          <a:rPr lang="en-US" sz="2000" i="1">
                            <a:latin typeface="Cambria Math"/>
                            <a:cs typeface="Times New Roman"/>
                          </a:rPr>
                        </m:ctrlPr>
                      </m:fPr>
                      <m:num>
                        <m:r>
                          <a:rPr lang="en-US" sz="2000" i="1">
                            <a:latin typeface="Cambria Math"/>
                            <a:cs typeface="Times New Roman"/>
                          </a:rPr>
                          <m:t>−</m:t>
                        </m:r>
                        <m:r>
                          <a:rPr lang="en-US" sz="2000" i="1">
                            <a:latin typeface="Cambria Math"/>
                            <a:cs typeface="Times New Roman"/>
                          </a:rPr>
                          <m:t>28</m:t>
                        </m:r>
                      </m:num>
                      <m:den>
                        <m:r>
                          <a:rPr lang="en-US" sz="2000" i="1">
                            <a:latin typeface="Cambria Math"/>
                            <a:cs typeface="Times New Roman"/>
                          </a:rPr>
                          <m:t>42</m:t>
                        </m:r>
                      </m:den>
                    </m:f>
                  </m:oMath>
                </a14:m>
                <a:r>
                  <a:rPr lang="en-US" sz="2000" dirty="0">
                    <a:ea typeface="Calibri"/>
                    <a:cs typeface="Times New Roman"/>
                  </a:rPr>
                  <a:t>                                            3.  </a:t>
                </a:r>
                <a14:m>
                  <m:oMath xmlns:m="http://schemas.openxmlformats.org/officeDocument/2006/math">
                    <m:f>
                      <m:fPr>
                        <m:ctrlPr>
                          <a:rPr lang="en-US" sz="2000" i="1">
                            <a:latin typeface="Cambria Math"/>
                            <a:cs typeface="Times New Roman"/>
                          </a:rPr>
                        </m:ctrlPr>
                      </m:fPr>
                      <m:num>
                        <m:r>
                          <a:rPr lang="en-US" sz="2000" i="1">
                            <a:latin typeface="Cambria Math"/>
                            <a:cs typeface="Times New Roman"/>
                          </a:rPr>
                          <m:t>32</m:t>
                        </m:r>
                      </m:num>
                      <m:den>
                        <m:r>
                          <a:rPr lang="en-US" sz="2000" i="1">
                            <a:latin typeface="Cambria Math"/>
                            <a:cs typeface="Times New Roman"/>
                          </a:rPr>
                          <m:t>120</m:t>
                        </m:r>
                      </m:den>
                    </m:f>
                  </m:oMath>
                </a14:m>
                <a:endParaRPr lang="en-US" sz="2000" dirty="0">
                  <a:ea typeface="Calibri"/>
                  <a:cs typeface="Times New Roman"/>
                </a:endParaRPr>
              </a:p>
              <a:p>
                <a:pPr marL="0" marR="0" indent="0" algn="r" rtl="1">
                  <a:lnSpc>
                    <a:spcPct val="115000"/>
                  </a:lnSpc>
                  <a:spcBef>
                    <a:spcPts val="0"/>
                  </a:spcBef>
                  <a:spcAft>
                    <a:spcPts val="1000"/>
                  </a:spcAft>
                  <a:buNone/>
                </a:pPr>
                <a:r>
                  <a:rPr lang="ar-SA" sz="2000" dirty="0" smtClean="0">
                    <a:solidFill>
                      <a:srgbClr val="FF0000"/>
                    </a:solidFill>
                    <a:ea typeface="Calibri"/>
                    <a:cs typeface="Times New Roman"/>
                  </a:rPr>
                  <a:t>الحل</a:t>
                </a:r>
                <a:r>
                  <a:rPr lang="ar-JO" sz="2000" dirty="0">
                    <a:solidFill>
                      <a:srgbClr val="FF0000"/>
                    </a:solidFill>
                    <a:cs typeface="Times New Roman"/>
                  </a:rPr>
                  <a:t> ( </a:t>
                </a:r>
                <a:r>
                  <a:rPr lang="en-US" sz="2000" dirty="0">
                    <a:solidFill>
                      <a:srgbClr val="FF0000"/>
                    </a:solidFill>
                    <a:cs typeface="Times New Roman"/>
                  </a:rPr>
                  <a:t>Solution </a:t>
                </a:r>
                <a:r>
                  <a:rPr lang="ar-JO" sz="2000" dirty="0">
                    <a:solidFill>
                      <a:srgbClr val="FF0000"/>
                    </a:solidFill>
                    <a:cs typeface="Times New Roman"/>
                  </a:rPr>
                  <a:t> ) </a:t>
                </a:r>
                <a:r>
                  <a:rPr lang="ar-SA" sz="2000" dirty="0" smtClean="0">
                    <a:solidFill>
                      <a:srgbClr val="FF0000"/>
                    </a:solidFill>
                    <a:ea typeface="Calibri"/>
                    <a:cs typeface="Times New Roman"/>
                  </a:rPr>
                  <a:t>:</a:t>
                </a:r>
                <a:endParaRPr lang="ar-SA" sz="2000" dirty="0">
                  <a:solidFill>
                    <a:srgbClr val="FF0000"/>
                  </a:solidFill>
                  <a:ea typeface="Calibri"/>
                  <a:cs typeface="Times New Roman"/>
                </a:endParaRPr>
              </a:p>
              <a:p>
                <a:pPr marL="0" indent="0">
                  <a:lnSpc>
                    <a:spcPct val="115000"/>
                  </a:lnSpc>
                  <a:spcBef>
                    <a:spcPts val="0"/>
                  </a:spcBef>
                  <a:spcAft>
                    <a:spcPts val="1000"/>
                  </a:spcAft>
                  <a:buNone/>
                </a:pPr>
                <a:r>
                  <a:rPr lang="en-US" sz="2000" dirty="0" smtClean="0">
                    <a:solidFill>
                      <a:schemeClr val="tx1"/>
                    </a:solidFill>
                    <a:cs typeface="Times New Roman"/>
                  </a:rPr>
                  <a:t>1.  </a:t>
                </a:r>
                <a14:m>
                  <m:oMath xmlns:m="http://schemas.openxmlformats.org/officeDocument/2006/math">
                    <m:f>
                      <m:fPr>
                        <m:ctrlPr>
                          <a:rPr lang="en-US" sz="2000" i="1">
                            <a:solidFill>
                              <a:schemeClr val="tx1"/>
                            </a:solidFill>
                            <a:latin typeface="Cambria Math"/>
                            <a:cs typeface="Times New Roman"/>
                          </a:rPr>
                        </m:ctrlPr>
                      </m:fPr>
                      <m:num>
                        <m:r>
                          <a:rPr lang="en-US" sz="2000" i="1">
                            <a:solidFill>
                              <a:schemeClr val="tx1"/>
                            </a:solidFill>
                            <a:latin typeface="Cambria Math"/>
                            <a:cs typeface="Times New Roman"/>
                          </a:rPr>
                          <m:t>3</m:t>
                        </m:r>
                      </m:num>
                      <m:den>
                        <m:r>
                          <a:rPr lang="en-US" sz="2000" i="1">
                            <a:solidFill>
                              <a:schemeClr val="tx1"/>
                            </a:solidFill>
                            <a:latin typeface="Cambria Math"/>
                            <a:cs typeface="Times New Roman"/>
                          </a:rPr>
                          <m:t>21</m:t>
                        </m:r>
                      </m:den>
                    </m:f>
                    <m:r>
                      <a:rPr lang="en-US" sz="2000">
                        <a:solidFill>
                          <a:schemeClr val="tx1"/>
                        </a:solidFill>
                        <a:latin typeface="Cambria Math"/>
                        <a:cs typeface="Times New Roman"/>
                      </a:rPr>
                      <m:t>=</m:t>
                    </m:r>
                    <m:f>
                      <m:fPr>
                        <m:ctrlPr>
                          <a:rPr lang="en-US" sz="2000" i="1">
                            <a:solidFill>
                              <a:schemeClr val="tx1"/>
                            </a:solidFill>
                            <a:latin typeface="Cambria Math"/>
                            <a:cs typeface="Times New Roman"/>
                          </a:rPr>
                        </m:ctrlPr>
                      </m:fPr>
                      <m:num>
                        <m:r>
                          <a:rPr lang="en-US" sz="2000" i="1">
                            <a:solidFill>
                              <a:schemeClr val="tx1"/>
                            </a:solidFill>
                            <a:latin typeface="Cambria Math"/>
                            <a:cs typeface="Times New Roman"/>
                          </a:rPr>
                          <m:t>3</m:t>
                        </m:r>
                      </m:num>
                      <m:den>
                        <m:r>
                          <a:rPr lang="en-US" sz="2000" i="1">
                            <a:solidFill>
                              <a:schemeClr val="tx1"/>
                            </a:solidFill>
                            <a:latin typeface="Cambria Math"/>
                            <a:cs typeface="Times New Roman"/>
                          </a:rPr>
                          <m:t>3</m:t>
                        </m:r>
                        <m:r>
                          <a:rPr lang="en-US" sz="2000" i="1">
                            <a:solidFill>
                              <a:schemeClr val="tx1"/>
                            </a:solidFill>
                            <a:latin typeface="Cambria Math"/>
                            <a:ea typeface="Cambria Math"/>
                            <a:cs typeface="Times New Roman"/>
                          </a:rPr>
                          <m:t>×</m:t>
                        </m:r>
                        <m:r>
                          <a:rPr lang="en-US" sz="2000" i="1">
                            <a:solidFill>
                              <a:schemeClr val="tx1"/>
                            </a:solidFill>
                            <a:latin typeface="Cambria Math"/>
                            <a:ea typeface="Cambria Math"/>
                            <a:cs typeface="Times New Roman"/>
                          </a:rPr>
                          <m:t>7</m:t>
                        </m:r>
                      </m:den>
                    </m:f>
                    <m:r>
                      <a:rPr lang="en-US" sz="2000" i="1">
                        <a:solidFill>
                          <a:schemeClr val="tx1"/>
                        </a:solidFill>
                        <a:latin typeface="Cambria Math"/>
                        <a:cs typeface="Times New Roman"/>
                      </a:rPr>
                      <m:t>=</m:t>
                    </m:r>
                    <m:f>
                      <m:fPr>
                        <m:ctrlPr>
                          <a:rPr lang="en-US" sz="2000" i="1">
                            <a:solidFill>
                              <a:schemeClr val="tx1"/>
                            </a:solidFill>
                            <a:latin typeface="Cambria Math"/>
                            <a:cs typeface="Times New Roman"/>
                          </a:rPr>
                        </m:ctrlPr>
                      </m:fPr>
                      <m:num>
                        <m:r>
                          <a:rPr lang="en-US" sz="2000" i="1">
                            <a:solidFill>
                              <a:schemeClr val="tx1"/>
                            </a:solidFill>
                            <a:latin typeface="Cambria Math"/>
                            <a:cs typeface="Times New Roman"/>
                          </a:rPr>
                          <m:t>1</m:t>
                        </m:r>
                      </m:num>
                      <m:den>
                        <m:r>
                          <a:rPr lang="en-US" sz="2000" i="1">
                            <a:solidFill>
                              <a:schemeClr val="tx1"/>
                            </a:solidFill>
                            <a:latin typeface="Cambria Math"/>
                            <a:cs typeface="Times New Roman"/>
                          </a:rPr>
                          <m:t>7</m:t>
                        </m:r>
                      </m:den>
                    </m:f>
                  </m:oMath>
                </a14:m>
                <a:r>
                  <a:rPr lang="en-US" sz="2000" dirty="0">
                    <a:solidFill>
                      <a:schemeClr val="tx1"/>
                    </a:solidFill>
                    <a:ea typeface="Calibri"/>
                    <a:cs typeface="Times New Roman"/>
                  </a:rPr>
                  <a:t>                  2.  </a:t>
                </a:r>
                <a14:m>
                  <m:oMath xmlns:m="http://schemas.openxmlformats.org/officeDocument/2006/math">
                    <m:f>
                      <m:fPr>
                        <m:ctrlPr>
                          <a:rPr lang="en-US" sz="2000" i="1">
                            <a:solidFill>
                              <a:schemeClr val="tx1"/>
                            </a:solidFill>
                            <a:latin typeface="Cambria Math"/>
                            <a:cs typeface="Times New Roman"/>
                          </a:rPr>
                        </m:ctrlPr>
                      </m:fPr>
                      <m:num>
                        <m:r>
                          <a:rPr lang="en-US" sz="2000" i="1">
                            <a:solidFill>
                              <a:schemeClr val="tx1"/>
                            </a:solidFill>
                            <a:latin typeface="Cambria Math"/>
                            <a:cs typeface="Times New Roman"/>
                          </a:rPr>
                          <m:t>−</m:t>
                        </m:r>
                        <m:r>
                          <a:rPr lang="en-US" sz="2000" i="1">
                            <a:solidFill>
                              <a:schemeClr val="tx1"/>
                            </a:solidFill>
                            <a:latin typeface="Cambria Math"/>
                            <a:cs typeface="Times New Roman"/>
                          </a:rPr>
                          <m:t>28</m:t>
                        </m:r>
                      </m:num>
                      <m:den>
                        <m:r>
                          <a:rPr lang="en-US" sz="2000" i="1">
                            <a:solidFill>
                              <a:schemeClr val="tx1"/>
                            </a:solidFill>
                            <a:latin typeface="Cambria Math"/>
                            <a:cs typeface="Times New Roman"/>
                          </a:rPr>
                          <m:t>42</m:t>
                        </m:r>
                      </m:den>
                    </m:f>
                    <m:r>
                      <a:rPr lang="en-US" sz="2000" i="1">
                        <a:solidFill>
                          <a:schemeClr val="tx1"/>
                        </a:solidFill>
                        <a:latin typeface="Cambria Math"/>
                        <a:cs typeface="Times New Roman"/>
                      </a:rPr>
                      <m:t>=</m:t>
                    </m:r>
                    <m:f>
                      <m:fPr>
                        <m:ctrlPr>
                          <a:rPr lang="en-US" sz="2000" i="1">
                            <a:solidFill>
                              <a:schemeClr val="tx1"/>
                            </a:solidFill>
                            <a:latin typeface="Cambria Math"/>
                            <a:cs typeface="Times New Roman"/>
                          </a:rPr>
                        </m:ctrlPr>
                      </m:fPr>
                      <m:num>
                        <m:r>
                          <a:rPr lang="en-US" sz="2000" i="1">
                            <a:solidFill>
                              <a:schemeClr val="tx1"/>
                            </a:solidFill>
                            <a:latin typeface="Cambria Math"/>
                            <a:cs typeface="Times New Roman"/>
                          </a:rPr>
                          <m:t>−</m:t>
                        </m:r>
                        <m:r>
                          <a:rPr lang="en-US" sz="2000" i="1">
                            <a:solidFill>
                              <a:schemeClr val="tx1"/>
                            </a:solidFill>
                            <a:latin typeface="Cambria Math"/>
                            <a:cs typeface="Times New Roman"/>
                          </a:rPr>
                          <m:t>2</m:t>
                        </m:r>
                        <m:r>
                          <a:rPr lang="en-US" sz="2000" i="1">
                            <a:solidFill>
                              <a:schemeClr val="tx1"/>
                            </a:solidFill>
                            <a:latin typeface="Cambria Math"/>
                            <a:ea typeface="Cambria Math"/>
                            <a:cs typeface="Times New Roman"/>
                          </a:rPr>
                          <m:t>×</m:t>
                        </m:r>
                        <m:r>
                          <a:rPr lang="en-US" sz="2000" i="1">
                            <a:solidFill>
                              <a:schemeClr val="tx1"/>
                            </a:solidFill>
                            <a:latin typeface="Cambria Math"/>
                            <a:ea typeface="Cambria Math"/>
                            <a:cs typeface="Times New Roman"/>
                          </a:rPr>
                          <m:t>2</m:t>
                        </m:r>
                        <m:r>
                          <a:rPr lang="en-US" sz="2000" i="1">
                            <a:solidFill>
                              <a:schemeClr val="tx1"/>
                            </a:solidFill>
                            <a:latin typeface="Cambria Math"/>
                            <a:ea typeface="Cambria Math"/>
                            <a:cs typeface="Times New Roman"/>
                          </a:rPr>
                          <m:t>×</m:t>
                        </m:r>
                        <m:r>
                          <a:rPr lang="en-US" sz="2000" i="1">
                            <a:solidFill>
                              <a:schemeClr val="tx1"/>
                            </a:solidFill>
                            <a:latin typeface="Cambria Math"/>
                            <a:ea typeface="Cambria Math"/>
                            <a:cs typeface="Times New Roman"/>
                          </a:rPr>
                          <m:t>7</m:t>
                        </m:r>
                      </m:num>
                      <m:den>
                        <m:r>
                          <a:rPr lang="en-US" sz="2000" i="1">
                            <a:solidFill>
                              <a:schemeClr val="tx1"/>
                            </a:solidFill>
                            <a:latin typeface="Cambria Math"/>
                            <a:cs typeface="Times New Roman"/>
                          </a:rPr>
                          <m:t>2</m:t>
                        </m:r>
                        <m:r>
                          <a:rPr lang="en-US" sz="2000" i="1">
                            <a:solidFill>
                              <a:schemeClr val="tx1"/>
                            </a:solidFill>
                            <a:latin typeface="Cambria Math"/>
                            <a:ea typeface="Cambria Math"/>
                            <a:cs typeface="Times New Roman"/>
                          </a:rPr>
                          <m:t>×</m:t>
                        </m:r>
                        <m:r>
                          <a:rPr lang="en-US" sz="2000" i="1">
                            <a:solidFill>
                              <a:schemeClr val="tx1"/>
                            </a:solidFill>
                            <a:latin typeface="Cambria Math"/>
                            <a:ea typeface="Cambria Math"/>
                            <a:cs typeface="Times New Roman"/>
                          </a:rPr>
                          <m:t>3</m:t>
                        </m:r>
                        <m:r>
                          <a:rPr lang="en-US" sz="2000" i="1">
                            <a:solidFill>
                              <a:schemeClr val="tx1"/>
                            </a:solidFill>
                            <a:latin typeface="Cambria Math"/>
                            <a:ea typeface="Cambria Math"/>
                            <a:cs typeface="Times New Roman"/>
                          </a:rPr>
                          <m:t>×</m:t>
                        </m:r>
                        <m:r>
                          <a:rPr lang="en-US" sz="2000" i="1">
                            <a:solidFill>
                              <a:schemeClr val="tx1"/>
                            </a:solidFill>
                            <a:latin typeface="Cambria Math"/>
                            <a:ea typeface="Cambria Math"/>
                            <a:cs typeface="Times New Roman"/>
                          </a:rPr>
                          <m:t>7</m:t>
                        </m:r>
                      </m:den>
                    </m:f>
                    <m:r>
                      <a:rPr lang="en-US" sz="2000" i="1">
                        <a:solidFill>
                          <a:schemeClr val="tx1"/>
                        </a:solidFill>
                        <a:latin typeface="Cambria Math"/>
                        <a:cs typeface="Times New Roman"/>
                      </a:rPr>
                      <m:t>=</m:t>
                    </m:r>
                    <m:f>
                      <m:fPr>
                        <m:ctrlPr>
                          <a:rPr lang="en-US" sz="2000" i="1">
                            <a:solidFill>
                              <a:schemeClr val="tx1"/>
                            </a:solidFill>
                            <a:latin typeface="Cambria Math"/>
                            <a:cs typeface="Times New Roman"/>
                          </a:rPr>
                        </m:ctrlPr>
                      </m:fPr>
                      <m:num>
                        <m:r>
                          <a:rPr lang="en-US" sz="2000" i="1">
                            <a:solidFill>
                              <a:schemeClr val="tx1"/>
                            </a:solidFill>
                            <a:latin typeface="Cambria Math"/>
                            <a:cs typeface="Times New Roman"/>
                          </a:rPr>
                          <m:t>−</m:t>
                        </m:r>
                        <m:r>
                          <a:rPr lang="en-US" sz="2000" i="1">
                            <a:solidFill>
                              <a:schemeClr val="tx1"/>
                            </a:solidFill>
                            <a:latin typeface="Cambria Math"/>
                            <a:cs typeface="Times New Roman"/>
                          </a:rPr>
                          <m:t>2</m:t>
                        </m:r>
                      </m:num>
                      <m:den>
                        <m:r>
                          <a:rPr lang="en-US" sz="2000" i="1">
                            <a:solidFill>
                              <a:schemeClr val="tx1"/>
                            </a:solidFill>
                            <a:latin typeface="Cambria Math"/>
                            <a:cs typeface="Times New Roman"/>
                          </a:rPr>
                          <m:t>3</m:t>
                        </m:r>
                      </m:den>
                    </m:f>
                  </m:oMath>
                </a14:m>
                <a:r>
                  <a:rPr lang="en-US" sz="2000" dirty="0">
                    <a:solidFill>
                      <a:schemeClr val="tx1"/>
                    </a:solidFill>
                    <a:ea typeface="Calibri"/>
                    <a:cs typeface="Times New Roman"/>
                  </a:rPr>
                  <a:t>        3.  </a:t>
                </a:r>
                <a14:m>
                  <m:oMath xmlns:m="http://schemas.openxmlformats.org/officeDocument/2006/math">
                    <m:f>
                      <m:fPr>
                        <m:ctrlPr>
                          <a:rPr lang="en-US" sz="2000" i="1">
                            <a:solidFill>
                              <a:schemeClr val="tx1"/>
                            </a:solidFill>
                            <a:latin typeface="Cambria Math"/>
                            <a:cs typeface="Times New Roman"/>
                          </a:rPr>
                        </m:ctrlPr>
                      </m:fPr>
                      <m:num>
                        <m:r>
                          <a:rPr lang="en-US" sz="2000" i="1">
                            <a:solidFill>
                              <a:schemeClr val="tx1"/>
                            </a:solidFill>
                            <a:latin typeface="Cambria Math"/>
                            <a:cs typeface="Times New Roman"/>
                          </a:rPr>
                          <m:t>32</m:t>
                        </m:r>
                      </m:num>
                      <m:den>
                        <m:r>
                          <a:rPr lang="en-US" sz="2000" i="1">
                            <a:solidFill>
                              <a:schemeClr val="tx1"/>
                            </a:solidFill>
                            <a:latin typeface="Cambria Math"/>
                            <a:cs typeface="Times New Roman"/>
                          </a:rPr>
                          <m:t>120</m:t>
                        </m:r>
                      </m:den>
                    </m:f>
                    <m:r>
                      <a:rPr lang="en-US" sz="2000" i="1">
                        <a:solidFill>
                          <a:schemeClr val="tx1"/>
                        </a:solidFill>
                        <a:latin typeface="Cambria Math"/>
                        <a:cs typeface="Times New Roman"/>
                      </a:rPr>
                      <m:t>=</m:t>
                    </m:r>
                    <m:f>
                      <m:fPr>
                        <m:ctrlPr>
                          <a:rPr lang="en-US" sz="2000" i="1">
                            <a:solidFill>
                              <a:schemeClr val="tx1"/>
                            </a:solidFill>
                            <a:latin typeface="Cambria Math"/>
                            <a:cs typeface="Times New Roman"/>
                          </a:rPr>
                        </m:ctrlPr>
                      </m:fPr>
                      <m:num>
                        <m:r>
                          <a:rPr lang="en-US" sz="2000" i="1">
                            <a:solidFill>
                              <a:schemeClr val="tx1"/>
                            </a:solidFill>
                            <a:latin typeface="Cambria Math"/>
                            <a:cs typeface="Times New Roman"/>
                          </a:rPr>
                          <m:t>2</m:t>
                        </m:r>
                        <m:r>
                          <a:rPr lang="en-US" sz="2000" i="1">
                            <a:solidFill>
                              <a:schemeClr val="tx1"/>
                            </a:solidFill>
                            <a:latin typeface="Cambria Math"/>
                            <a:ea typeface="Cambria Math"/>
                            <a:cs typeface="Times New Roman"/>
                          </a:rPr>
                          <m:t>×</m:t>
                        </m:r>
                        <m:r>
                          <a:rPr lang="en-US" sz="2000" i="1">
                            <a:solidFill>
                              <a:schemeClr val="tx1"/>
                            </a:solidFill>
                            <a:latin typeface="Cambria Math"/>
                            <a:ea typeface="Cambria Math"/>
                            <a:cs typeface="Times New Roman"/>
                          </a:rPr>
                          <m:t>2</m:t>
                        </m:r>
                        <m:r>
                          <a:rPr lang="en-US" sz="2000" i="1">
                            <a:solidFill>
                              <a:schemeClr val="tx1"/>
                            </a:solidFill>
                            <a:latin typeface="Cambria Math"/>
                            <a:ea typeface="Cambria Math"/>
                            <a:cs typeface="Times New Roman"/>
                          </a:rPr>
                          <m:t>×</m:t>
                        </m:r>
                        <m:r>
                          <a:rPr lang="en-US" sz="2000" i="1">
                            <a:solidFill>
                              <a:schemeClr val="tx1"/>
                            </a:solidFill>
                            <a:latin typeface="Cambria Math"/>
                            <a:ea typeface="Cambria Math"/>
                            <a:cs typeface="Times New Roman"/>
                          </a:rPr>
                          <m:t>2</m:t>
                        </m:r>
                        <m:r>
                          <a:rPr lang="en-US" sz="2000" i="1">
                            <a:solidFill>
                              <a:schemeClr val="tx1"/>
                            </a:solidFill>
                            <a:latin typeface="Cambria Math"/>
                            <a:ea typeface="Cambria Math"/>
                            <a:cs typeface="Times New Roman"/>
                          </a:rPr>
                          <m:t>×</m:t>
                        </m:r>
                        <m:r>
                          <a:rPr lang="en-US" sz="2000" i="1">
                            <a:solidFill>
                              <a:schemeClr val="tx1"/>
                            </a:solidFill>
                            <a:latin typeface="Cambria Math"/>
                            <a:ea typeface="Cambria Math"/>
                            <a:cs typeface="Times New Roman"/>
                          </a:rPr>
                          <m:t>2</m:t>
                        </m:r>
                        <m:r>
                          <a:rPr lang="en-US" sz="2000" i="1">
                            <a:solidFill>
                              <a:schemeClr val="tx1"/>
                            </a:solidFill>
                            <a:latin typeface="Cambria Math"/>
                            <a:ea typeface="Cambria Math"/>
                            <a:cs typeface="Times New Roman"/>
                          </a:rPr>
                          <m:t>×</m:t>
                        </m:r>
                        <m:r>
                          <a:rPr lang="en-US" sz="2000" i="1">
                            <a:solidFill>
                              <a:schemeClr val="tx1"/>
                            </a:solidFill>
                            <a:latin typeface="Cambria Math"/>
                            <a:ea typeface="Cambria Math"/>
                            <a:cs typeface="Times New Roman"/>
                          </a:rPr>
                          <m:t>2</m:t>
                        </m:r>
                      </m:num>
                      <m:den>
                        <m:r>
                          <a:rPr lang="en-US" sz="2000" i="1">
                            <a:solidFill>
                              <a:schemeClr val="tx1"/>
                            </a:solidFill>
                            <a:latin typeface="Cambria Math"/>
                            <a:cs typeface="Times New Roman"/>
                          </a:rPr>
                          <m:t>2</m:t>
                        </m:r>
                        <m:r>
                          <a:rPr lang="en-US" sz="2000" i="1">
                            <a:solidFill>
                              <a:schemeClr val="tx1"/>
                            </a:solidFill>
                            <a:latin typeface="Cambria Math"/>
                            <a:ea typeface="Cambria Math"/>
                            <a:cs typeface="Times New Roman"/>
                          </a:rPr>
                          <m:t>×</m:t>
                        </m:r>
                        <m:r>
                          <a:rPr lang="en-US" sz="2000" i="1">
                            <a:solidFill>
                              <a:schemeClr val="tx1"/>
                            </a:solidFill>
                            <a:latin typeface="Cambria Math"/>
                            <a:ea typeface="Cambria Math"/>
                            <a:cs typeface="Times New Roman"/>
                          </a:rPr>
                          <m:t>2</m:t>
                        </m:r>
                        <m:r>
                          <a:rPr lang="en-US" sz="2000" i="1">
                            <a:solidFill>
                              <a:schemeClr val="tx1"/>
                            </a:solidFill>
                            <a:latin typeface="Cambria Math"/>
                            <a:ea typeface="Cambria Math"/>
                            <a:cs typeface="Times New Roman"/>
                          </a:rPr>
                          <m:t>×</m:t>
                        </m:r>
                        <m:r>
                          <a:rPr lang="en-US" sz="2000" i="1">
                            <a:solidFill>
                              <a:schemeClr val="tx1"/>
                            </a:solidFill>
                            <a:latin typeface="Cambria Math"/>
                            <a:ea typeface="Cambria Math"/>
                            <a:cs typeface="Times New Roman"/>
                          </a:rPr>
                          <m:t>2</m:t>
                        </m:r>
                        <m:r>
                          <a:rPr lang="en-US" sz="2000" i="1">
                            <a:solidFill>
                              <a:schemeClr val="tx1"/>
                            </a:solidFill>
                            <a:latin typeface="Cambria Math"/>
                            <a:ea typeface="Cambria Math"/>
                            <a:cs typeface="Times New Roman"/>
                          </a:rPr>
                          <m:t>×</m:t>
                        </m:r>
                        <m:r>
                          <a:rPr lang="en-US" sz="2000" i="1">
                            <a:solidFill>
                              <a:schemeClr val="tx1"/>
                            </a:solidFill>
                            <a:latin typeface="Cambria Math"/>
                            <a:ea typeface="Cambria Math"/>
                            <a:cs typeface="Times New Roman"/>
                          </a:rPr>
                          <m:t>3</m:t>
                        </m:r>
                        <m:r>
                          <a:rPr lang="en-US" sz="2000" i="1">
                            <a:solidFill>
                              <a:schemeClr val="tx1"/>
                            </a:solidFill>
                            <a:latin typeface="Cambria Math"/>
                            <a:ea typeface="Cambria Math"/>
                            <a:cs typeface="Times New Roman"/>
                          </a:rPr>
                          <m:t>×</m:t>
                        </m:r>
                        <m:r>
                          <a:rPr lang="en-US" sz="2000" i="1">
                            <a:solidFill>
                              <a:schemeClr val="tx1"/>
                            </a:solidFill>
                            <a:latin typeface="Cambria Math"/>
                            <a:ea typeface="Cambria Math"/>
                            <a:cs typeface="Times New Roman"/>
                          </a:rPr>
                          <m:t>5</m:t>
                        </m:r>
                      </m:den>
                    </m:f>
                    <m:r>
                      <a:rPr lang="en-US" sz="2000" i="1">
                        <a:solidFill>
                          <a:schemeClr val="tx1"/>
                        </a:solidFill>
                        <a:latin typeface="Cambria Math"/>
                        <a:cs typeface="Times New Roman"/>
                      </a:rPr>
                      <m:t>=</m:t>
                    </m:r>
                    <m:f>
                      <m:fPr>
                        <m:ctrlPr>
                          <a:rPr lang="en-US" sz="2000" i="1">
                            <a:solidFill>
                              <a:schemeClr val="tx1"/>
                            </a:solidFill>
                            <a:latin typeface="Cambria Math"/>
                            <a:cs typeface="Times New Roman"/>
                          </a:rPr>
                        </m:ctrlPr>
                      </m:fPr>
                      <m:num>
                        <m:r>
                          <a:rPr lang="en-US" sz="2000" i="1">
                            <a:solidFill>
                              <a:schemeClr val="tx1"/>
                            </a:solidFill>
                            <a:latin typeface="Cambria Math"/>
                            <a:cs typeface="Times New Roman"/>
                          </a:rPr>
                          <m:t>4</m:t>
                        </m:r>
                      </m:num>
                      <m:den>
                        <m:r>
                          <a:rPr lang="en-US" sz="2000" i="1">
                            <a:solidFill>
                              <a:schemeClr val="tx1"/>
                            </a:solidFill>
                            <a:latin typeface="Cambria Math"/>
                            <a:cs typeface="Times New Roman"/>
                          </a:rPr>
                          <m:t>15</m:t>
                        </m:r>
                      </m:den>
                    </m:f>
                  </m:oMath>
                </a14:m>
                <a:endParaRPr lang="en-US" sz="2000" dirty="0">
                  <a:solidFill>
                    <a:schemeClr val="tx1"/>
                  </a:solidFill>
                  <a:ea typeface="Calibri"/>
                  <a:cs typeface="Times New Roman"/>
                </a:endParaRPr>
              </a:p>
              <a:p>
                <a:pPr marL="0" indent="0" algn="r" rtl="1">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270" r="-7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15</a:t>
            </a:fld>
            <a:endParaRPr lang="en-US"/>
          </a:p>
        </p:txBody>
      </p:sp>
    </p:spTree>
    <p:extLst>
      <p:ext uri="{BB962C8B-B14F-4D97-AF65-F5344CB8AC3E}">
        <p14:creationId xmlns:p14="http://schemas.microsoft.com/office/powerpoint/2010/main" val="214563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57200" y="1036637"/>
                <a:ext cx="8229600" cy="5440363"/>
              </a:xfrm>
            </p:spPr>
            <p:txBody>
              <a:bodyPr>
                <a:normAutofit/>
              </a:bodyPr>
              <a:lstStyle/>
              <a:p>
                <a:pPr marL="0" indent="0" algn="r" rtl="1">
                  <a:buNone/>
                </a:pPr>
                <a:r>
                  <a:rPr lang="ar-SA" sz="2000" u="sng" dirty="0" smtClean="0">
                    <a:solidFill>
                      <a:srgbClr val="0070C0"/>
                    </a:solidFill>
                  </a:rPr>
                  <a:t>مقارنة</a:t>
                </a:r>
                <a:r>
                  <a:rPr lang="ar-SA" sz="2400" u="sng" dirty="0" smtClean="0">
                    <a:solidFill>
                      <a:srgbClr val="0070C0"/>
                    </a:solidFill>
                  </a:rPr>
                  <a:t> </a:t>
                </a:r>
                <a:r>
                  <a:rPr lang="ar-SA" sz="2000" u="sng" dirty="0" smtClean="0">
                    <a:solidFill>
                      <a:srgbClr val="0070C0"/>
                    </a:solidFill>
                  </a:rPr>
                  <a:t>الأعداد</a:t>
                </a:r>
                <a:r>
                  <a:rPr lang="ar-SA" sz="2400" u="sng" dirty="0" smtClean="0">
                    <a:solidFill>
                      <a:srgbClr val="0070C0"/>
                    </a:solidFill>
                  </a:rPr>
                  <a:t> </a:t>
                </a:r>
                <a:r>
                  <a:rPr lang="ar-SA" sz="2000" u="sng" dirty="0" smtClean="0">
                    <a:solidFill>
                      <a:srgbClr val="0070C0"/>
                    </a:solidFill>
                  </a:rPr>
                  <a:t>النسبية</a:t>
                </a:r>
                <a:r>
                  <a:rPr lang="en-US" sz="2400" u="sng" dirty="0" smtClean="0">
                    <a:solidFill>
                      <a:srgbClr val="0070C0"/>
                    </a:solidFill>
                  </a:rPr>
                  <a:t>(</a:t>
                </a:r>
                <a14:m>
                  <m:oMath xmlns:m="http://schemas.openxmlformats.org/officeDocument/2006/math">
                    <m:r>
                      <a:rPr lang="en-US" sz="2000" b="0" i="1" u="sng" smtClean="0">
                        <a:solidFill>
                          <a:srgbClr val="0070C0"/>
                        </a:solidFill>
                        <a:latin typeface="Cambria Math"/>
                      </a:rPr>
                      <m:t>𝐶𝑜𝑚𝑝𝑎𝑟𝑎𝑏𝑖𝑙𝑖𝑡𝑦</m:t>
                    </m:r>
                    <m:r>
                      <a:rPr lang="en-US" sz="2000" b="0" i="1" u="sng" smtClean="0">
                        <a:solidFill>
                          <a:srgbClr val="0070C0"/>
                        </a:solidFill>
                        <a:latin typeface="Cambria Math"/>
                      </a:rPr>
                      <m:t> </m:t>
                    </m:r>
                    <m:r>
                      <a:rPr lang="en-US" sz="2000" b="0" i="1" u="sng" smtClean="0">
                        <a:solidFill>
                          <a:srgbClr val="0070C0"/>
                        </a:solidFill>
                        <a:latin typeface="Cambria Math"/>
                      </a:rPr>
                      <m:t>𝑜𝑓</m:t>
                    </m:r>
                    <m:r>
                      <a:rPr lang="en-US" sz="2000" b="0" i="1" u="sng" smtClean="0">
                        <a:solidFill>
                          <a:srgbClr val="0070C0"/>
                        </a:solidFill>
                        <a:latin typeface="Cambria Math"/>
                      </a:rPr>
                      <m:t> </m:t>
                    </m:r>
                    <m:r>
                      <a:rPr lang="en-US" sz="2000" b="0" i="1" u="sng" smtClean="0">
                        <a:solidFill>
                          <a:srgbClr val="0070C0"/>
                        </a:solidFill>
                        <a:latin typeface="Cambria Math"/>
                      </a:rPr>
                      <m:t>𝑅𝑎𝑡𝑖𝑜𝑛𝑎𝑙𝑠</m:t>
                    </m:r>
                  </m:oMath>
                </a14:m>
                <a:r>
                  <a:rPr lang="en-US" sz="2400" u="sng" dirty="0" smtClean="0">
                    <a:solidFill>
                      <a:srgbClr val="0070C0"/>
                    </a:solidFill>
                  </a:rPr>
                  <a:t>) </a:t>
                </a:r>
                <a:r>
                  <a:rPr lang="ar-SA" sz="2400" dirty="0" smtClean="0">
                    <a:solidFill>
                      <a:srgbClr val="0070C0"/>
                    </a:solidFill>
                  </a:rPr>
                  <a:t>:</a:t>
                </a:r>
                <a:endParaRPr lang="ar-SA" sz="2400" u="sng" dirty="0">
                  <a:solidFill>
                    <a:srgbClr val="0070C0"/>
                  </a:solidFill>
                </a:endParaRPr>
              </a:p>
              <a:p>
                <a:pPr marL="0" indent="0" algn="r" rtl="1">
                  <a:buNone/>
                </a:pPr>
                <a:r>
                  <a:rPr lang="ar-SA" sz="2000" dirty="0"/>
                  <a:t>للمقارنة بين عددين نسبيين</a:t>
                </a:r>
                <a:r>
                  <a:rPr lang="en-US" sz="2000" dirty="0"/>
                  <a:t> </a:t>
                </a:r>
                <a:r>
                  <a:rPr lang="ar-SA" sz="2000" dirty="0"/>
                  <a:t> </a:t>
                </a:r>
                <a14:m>
                  <m:oMath xmlns:m="http://schemas.openxmlformats.org/officeDocument/2006/math">
                    <m:f>
                      <m:fPr>
                        <m:ctrlPr>
                          <a:rPr lang="ar-SA" sz="2000" i="1">
                            <a:solidFill>
                              <a:srgbClr val="002060"/>
                            </a:solidFill>
                            <a:latin typeface="Cambria Math"/>
                          </a:rPr>
                        </m:ctrlPr>
                      </m:fPr>
                      <m:num>
                        <m:r>
                          <a:rPr lang="en-US" sz="2000" i="1">
                            <a:solidFill>
                              <a:srgbClr val="002060"/>
                            </a:solidFill>
                            <a:latin typeface="Cambria Math"/>
                          </a:rPr>
                          <m:t>𝑐</m:t>
                        </m:r>
                      </m:num>
                      <m:den>
                        <m:r>
                          <a:rPr lang="en-US" sz="2000" i="1">
                            <a:solidFill>
                              <a:srgbClr val="002060"/>
                            </a:solidFill>
                            <a:latin typeface="Cambria Math"/>
                          </a:rPr>
                          <m:t>𝑑</m:t>
                        </m:r>
                      </m:den>
                    </m:f>
                    <m:r>
                      <a:rPr lang="en-US" sz="2000" i="1">
                        <a:solidFill>
                          <a:srgbClr val="002060"/>
                        </a:solidFill>
                        <a:latin typeface="Cambria Math"/>
                      </a:rPr>
                      <m:t> </m:t>
                    </m:r>
                    <m:r>
                      <a:rPr lang="ar-SA" sz="2000" i="1">
                        <a:solidFill>
                          <a:srgbClr val="002060"/>
                        </a:solidFill>
                        <a:latin typeface="Cambria Math"/>
                      </a:rPr>
                      <m:t>و</m:t>
                    </m:r>
                    <m:r>
                      <a:rPr lang="en-US" sz="2000" i="1">
                        <a:solidFill>
                          <a:srgbClr val="002060"/>
                        </a:solidFill>
                        <a:latin typeface="Cambria Math"/>
                      </a:rPr>
                      <m:t> </m:t>
                    </m:r>
                    <m:f>
                      <m:fPr>
                        <m:ctrlPr>
                          <a:rPr lang="ar-SA" sz="2000" i="1">
                            <a:solidFill>
                              <a:srgbClr val="002060"/>
                            </a:solidFill>
                            <a:latin typeface="Cambria Math"/>
                          </a:rPr>
                        </m:ctrlPr>
                      </m:fPr>
                      <m:num>
                        <m:r>
                          <a:rPr lang="en-US" sz="2000" i="1">
                            <a:solidFill>
                              <a:srgbClr val="002060"/>
                            </a:solidFill>
                            <a:latin typeface="Cambria Math"/>
                          </a:rPr>
                          <m:t>𝑎</m:t>
                        </m:r>
                      </m:num>
                      <m:den>
                        <m:r>
                          <a:rPr lang="en-US" sz="2000" i="1">
                            <a:solidFill>
                              <a:srgbClr val="002060"/>
                            </a:solidFill>
                            <a:latin typeface="Cambria Math"/>
                          </a:rPr>
                          <m:t>𝑏</m:t>
                        </m:r>
                      </m:den>
                    </m:f>
                  </m:oMath>
                </a14:m>
                <a:r>
                  <a:rPr lang="ar-SA" sz="2000" dirty="0"/>
                  <a:t> نتبع الخطوات التالية :</a:t>
                </a:r>
              </a:p>
              <a:p>
                <a:pPr marL="0" indent="0" algn="r" rtl="1">
                  <a:buNone/>
                </a:pPr>
                <a:r>
                  <a:rPr lang="en-US" sz="2000" dirty="0"/>
                  <a:t>.1</a:t>
                </a:r>
                <a:r>
                  <a:rPr lang="ar-SA" sz="2000" dirty="0"/>
                  <a:t> نجعل مقام كل كسر موجبة </a:t>
                </a:r>
                <a:r>
                  <a:rPr lang="ar-SA" sz="2000" dirty="0" smtClean="0"/>
                  <a:t>.</a:t>
                </a:r>
                <a:endParaRPr lang="en-US" sz="2000" dirty="0" smtClean="0"/>
              </a:p>
              <a:p>
                <a:pPr marL="0" indent="0" algn="r" rtl="1">
                  <a:buNone/>
                </a:pPr>
                <a:endParaRPr lang="ar-SA" sz="2000" dirty="0"/>
              </a:p>
              <a:p>
                <a:pPr marL="0" indent="0" algn="r" rtl="1">
                  <a:buNone/>
                </a:pPr>
                <a:r>
                  <a:rPr lang="en-US" sz="2000" dirty="0"/>
                  <a:t> .</a:t>
                </a:r>
                <a:r>
                  <a:rPr lang="en-US" sz="2000" dirty="0" smtClean="0"/>
                  <a:t>2</a:t>
                </a:r>
                <a:r>
                  <a:rPr lang="ar-SA" sz="2000" dirty="0" smtClean="0"/>
                  <a:t>نضرب </a:t>
                </a:r>
                <a:r>
                  <a:rPr lang="ar-SA" sz="2000" dirty="0"/>
                  <a:t>مقام الثاني في بسط الأول.                     </a:t>
                </a:r>
                <a14:m>
                  <m:oMath xmlns:m="http://schemas.openxmlformats.org/officeDocument/2006/math">
                    <m:r>
                      <a:rPr lang="en-US" sz="2000" i="1">
                        <a:solidFill>
                          <a:srgbClr val="FF0000"/>
                        </a:solidFill>
                        <a:latin typeface="Cambria Math"/>
                      </a:rPr>
                      <m:t>𝑎𝑑</m:t>
                    </m:r>
                    <m:r>
                      <a:rPr lang="en-US" sz="2000" i="1">
                        <a:solidFill>
                          <a:srgbClr val="FF0000"/>
                        </a:solidFill>
                        <a:latin typeface="Cambria Math"/>
                      </a:rPr>
                      <m:t>, </m:t>
                    </m:r>
                    <m:r>
                      <a:rPr lang="en-US" sz="2000" i="1">
                        <a:solidFill>
                          <a:srgbClr val="FF0000"/>
                        </a:solidFill>
                        <a:latin typeface="Cambria Math"/>
                      </a:rPr>
                      <m:t>𝑐𝑏</m:t>
                    </m:r>
                  </m:oMath>
                </a14:m>
                <a:r>
                  <a:rPr lang="ar-SA" sz="2000" dirty="0">
                    <a:solidFill>
                      <a:srgbClr val="FF0000"/>
                    </a:solidFill>
                  </a:rPr>
                  <a:t>   </a:t>
                </a:r>
                <a:r>
                  <a:rPr lang="ar-SA" sz="2000" dirty="0"/>
                  <a:t>       </a:t>
                </a:r>
                <a:r>
                  <a:rPr lang="en-US" sz="2000" dirty="0">
                    <a:latin typeface="Cambria Math"/>
                    <a:ea typeface="Cambria Math"/>
                  </a:rPr>
                  <a:t>⇒</a:t>
                </a:r>
                <a:r>
                  <a:rPr lang="ar-SA" sz="2000" dirty="0"/>
                  <a:t> </a:t>
                </a:r>
                <a14:m>
                  <m:oMath xmlns:m="http://schemas.openxmlformats.org/officeDocument/2006/math">
                    <m:f>
                      <m:fPr>
                        <m:ctrlPr>
                          <a:rPr lang="ar-SA" sz="2000" i="1">
                            <a:latin typeface="Cambria Math"/>
                          </a:rPr>
                        </m:ctrlPr>
                      </m:fPr>
                      <m:num>
                        <m:r>
                          <a:rPr lang="en-US" sz="2000" i="1">
                            <a:latin typeface="Cambria Math"/>
                          </a:rPr>
                          <m:t>𝑎</m:t>
                        </m:r>
                      </m:num>
                      <m:den>
                        <m:r>
                          <a:rPr lang="en-US" sz="2000" i="1">
                            <a:latin typeface="Cambria Math"/>
                          </a:rPr>
                          <m:t>𝑏</m:t>
                        </m:r>
                      </m:den>
                    </m:f>
                    <m:r>
                      <a:rPr lang="en-US" sz="2000" i="1">
                        <a:latin typeface="Cambria Math"/>
                      </a:rPr>
                      <m:t>       </m:t>
                    </m:r>
                    <m:f>
                      <m:fPr>
                        <m:ctrlPr>
                          <a:rPr lang="ar-SA" sz="2000" i="1">
                            <a:latin typeface="Cambria Math"/>
                          </a:rPr>
                        </m:ctrlPr>
                      </m:fPr>
                      <m:num>
                        <m:r>
                          <a:rPr lang="en-US" sz="2000" i="1">
                            <a:latin typeface="Cambria Math"/>
                          </a:rPr>
                          <m:t>𝑐</m:t>
                        </m:r>
                      </m:num>
                      <m:den>
                        <m:r>
                          <a:rPr lang="en-US" sz="2000" i="1">
                            <a:latin typeface="Cambria Math"/>
                          </a:rPr>
                          <m:t>𝑑</m:t>
                        </m:r>
                      </m:den>
                    </m:f>
                  </m:oMath>
                </a14:m>
                <a:endParaRPr lang="en-US" sz="2000" dirty="0" smtClean="0"/>
              </a:p>
              <a:p>
                <a:pPr marL="0" indent="0" algn="r" rtl="1">
                  <a:buNone/>
                </a:pPr>
                <a:endParaRPr lang="ar-SA" sz="2000" dirty="0"/>
              </a:p>
              <a:p>
                <a:pPr marL="0" indent="0" algn="r" rtl="1">
                  <a:buNone/>
                </a:pPr>
                <a:r>
                  <a:rPr lang="en-US" sz="2000" dirty="0"/>
                  <a:t>.3</a:t>
                </a:r>
                <a:r>
                  <a:rPr lang="ar-SA" sz="2000" dirty="0"/>
                  <a:t> نضرب مقام الأول في بسط الثاني</a:t>
                </a:r>
                <a:r>
                  <a:rPr lang="ar-SA" sz="2000" dirty="0" smtClean="0"/>
                  <a:t>.</a:t>
                </a:r>
                <a:endParaRPr lang="en-US" sz="2000" dirty="0" smtClean="0"/>
              </a:p>
              <a:p>
                <a:pPr marL="0" indent="0" algn="r" rtl="1">
                  <a:buNone/>
                </a:pPr>
                <a:endParaRPr lang="ar-SA" sz="2000" dirty="0"/>
              </a:p>
              <a:p>
                <a:pPr marL="0" indent="0" algn="r" rtl="1">
                  <a:buNone/>
                </a:pPr>
                <a:r>
                  <a:rPr lang="en-US" sz="2000" dirty="0"/>
                  <a:t>4</a:t>
                </a:r>
                <a:r>
                  <a:rPr lang="ar-SA" sz="2000" dirty="0"/>
                  <a:t>. نقارن الناتجين </a:t>
                </a:r>
                <a14:m>
                  <m:oMath xmlns:m="http://schemas.openxmlformats.org/officeDocument/2006/math">
                    <m:d>
                      <m:dPr>
                        <m:ctrlPr>
                          <a:rPr lang="ar-SA" sz="2000" i="1" dirty="0">
                            <a:solidFill>
                              <a:srgbClr val="FF0000"/>
                            </a:solidFill>
                            <a:latin typeface="Cambria Math"/>
                          </a:rPr>
                        </m:ctrlPr>
                      </m:dPr>
                      <m:e>
                        <m:r>
                          <a:rPr lang="en-US" sz="2000" i="1">
                            <a:solidFill>
                              <a:srgbClr val="FF0000"/>
                            </a:solidFill>
                            <a:latin typeface="Cambria Math"/>
                          </a:rPr>
                          <m:t>𝑎𝑑</m:t>
                        </m:r>
                        <m:r>
                          <a:rPr lang="en-US" sz="2000" i="1">
                            <a:solidFill>
                              <a:srgbClr val="FF0000"/>
                            </a:solidFill>
                            <a:latin typeface="Cambria Math"/>
                          </a:rPr>
                          <m:t>, </m:t>
                        </m:r>
                        <m:r>
                          <a:rPr lang="en-US" sz="2000" i="1">
                            <a:solidFill>
                              <a:srgbClr val="FF0000"/>
                            </a:solidFill>
                            <a:latin typeface="Cambria Math"/>
                          </a:rPr>
                          <m:t>𝑐𝑏</m:t>
                        </m:r>
                      </m:e>
                    </m:d>
                  </m:oMath>
                </a14:m>
                <a:r>
                  <a:rPr lang="ar-SA" sz="2000" dirty="0"/>
                  <a:t>:</a:t>
                </a:r>
              </a:p>
              <a:p>
                <a:pPr algn="r" rtl="1"/>
                <a:r>
                  <a:rPr lang="ar-SA" sz="2000" dirty="0"/>
                  <a:t>إذا كان </a:t>
                </a:r>
                <a14:m>
                  <m:oMath xmlns:m="http://schemas.openxmlformats.org/officeDocument/2006/math">
                    <m:r>
                      <a:rPr lang="en-US" sz="2000" i="1">
                        <a:latin typeface="Cambria Math"/>
                      </a:rPr>
                      <m:t>𝑎𝑑</m:t>
                    </m:r>
                    <m:r>
                      <a:rPr lang="en-US" sz="2000" i="1">
                        <a:latin typeface="Cambria Math"/>
                        <a:ea typeface="Cambria Math"/>
                      </a:rPr>
                      <m:t>&gt;</m:t>
                    </m:r>
                    <m:r>
                      <a:rPr lang="en-US" sz="2000" i="1">
                        <a:latin typeface="Cambria Math"/>
                      </a:rPr>
                      <m:t>𝑐𝑏</m:t>
                    </m:r>
                  </m:oMath>
                </a14:m>
                <a:r>
                  <a:rPr lang="ar-SA" sz="2000" dirty="0"/>
                  <a:t> فإن </a:t>
                </a:r>
                <a14:m>
                  <m:oMath xmlns:m="http://schemas.openxmlformats.org/officeDocument/2006/math">
                    <m:f>
                      <m:fPr>
                        <m:ctrlPr>
                          <a:rPr lang="ar-SA" sz="2000" i="1">
                            <a:latin typeface="Cambria Math"/>
                          </a:rPr>
                        </m:ctrlPr>
                      </m:fPr>
                      <m:num>
                        <m:r>
                          <a:rPr lang="en-US" sz="2000" i="1">
                            <a:latin typeface="Cambria Math"/>
                          </a:rPr>
                          <m:t>𝑎</m:t>
                        </m:r>
                      </m:num>
                      <m:den>
                        <m:r>
                          <a:rPr lang="en-US" sz="2000" i="1">
                            <a:latin typeface="Cambria Math"/>
                          </a:rPr>
                          <m:t>𝑏</m:t>
                        </m:r>
                      </m:den>
                    </m:f>
                    <m:r>
                      <a:rPr lang="en-US" sz="2000" i="1">
                        <a:latin typeface="Cambria Math"/>
                      </a:rPr>
                      <m:t> </m:t>
                    </m:r>
                    <m:r>
                      <a:rPr lang="en-US" sz="2000" i="1">
                        <a:latin typeface="Cambria Math"/>
                        <a:ea typeface="Cambria Math"/>
                      </a:rPr>
                      <m:t>&gt;</m:t>
                    </m:r>
                    <m:r>
                      <a:rPr lang="en-US" sz="2000" i="1">
                        <a:latin typeface="Cambria Math"/>
                      </a:rPr>
                      <m:t> </m:t>
                    </m:r>
                    <m:f>
                      <m:fPr>
                        <m:ctrlPr>
                          <a:rPr lang="ar-SA" sz="2000" i="1">
                            <a:latin typeface="Cambria Math"/>
                          </a:rPr>
                        </m:ctrlPr>
                      </m:fPr>
                      <m:num>
                        <m:r>
                          <a:rPr lang="en-US" sz="2000" i="1">
                            <a:latin typeface="Cambria Math"/>
                          </a:rPr>
                          <m:t>𝑐</m:t>
                        </m:r>
                      </m:num>
                      <m:den>
                        <m:r>
                          <a:rPr lang="en-US" sz="2000" i="1">
                            <a:latin typeface="Cambria Math"/>
                          </a:rPr>
                          <m:t>𝑑</m:t>
                        </m:r>
                      </m:den>
                    </m:f>
                  </m:oMath>
                </a14:m>
                <a:endParaRPr lang="en-US" sz="2000" dirty="0"/>
              </a:p>
              <a:p>
                <a:pPr algn="r" rtl="1"/>
                <a:r>
                  <a:rPr lang="ar-SA" sz="2000" dirty="0"/>
                  <a:t>إذا كان </a:t>
                </a:r>
                <a14:m>
                  <m:oMath xmlns:m="http://schemas.openxmlformats.org/officeDocument/2006/math">
                    <m:r>
                      <a:rPr lang="en-US" sz="2000" i="1">
                        <a:latin typeface="Cambria Math"/>
                      </a:rPr>
                      <m:t>𝑎𝑑</m:t>
                    </m:r>
                    <m:r>
                      <a:rPr lang="en-US" sz="2000" i="1">
                        <a:latin typeface="Cambria Math"/>
                        <a:ea typeface="Cambria Math"/>
                      </a:rPr>
                      <m:t>&lt;</m:t>
                    </m:r>
                    <m:r>
                      <a:rPr lang="en-US" sz="2000" i="1">
                        <a:latin typeface="Cambria Math"/>
                      </a:rPr>
                      <m:t>𝑐𝑏</m:t>
                    </m:r>
                  </m:oMath>
                </a14:m>
                <a:r>
                  <a:rPr lang="ar-SA" sz="2000" dirty="0"/>
                  <a:t> فإن </a:t>
                </a:r>
                <a14:m>
                  <m:oMath xmlns:m="http://schemas.openxmlformats.org/officeDocument/2006/math">
                    <m:f>
                      <m:fPr>
                        <m:ctrlPr>
                          <a:rPr lang="ar-SA" sz="2000" i="1">
                            <a:latin typeface="Cambria Math"/>
                          </a:rPr>
                        </m:ctrlPr>
                      </m:fPr>
                      <m:num>
                        <m:r>
                          <a:rPr lang="en-US" sz="2000" i="1">
                            <a:latin typeface="Cambria Math"/>
                          </a:rPr>
                          <m:t>𝑎</m:t>
                        </m:r>
                      </m:num>
                      <m:den>
                        <m:r>
                          <a:rPr lang="en-US" sz="2000" i="1">
                            <a:latin typeface="Cambria Math"/>
                          </a:rPr>
                          <m:t>𝑏</m:t>
                        </m:r>
                      </m:den>
                    </m:f>
                    <m:r>
                      <a:rPr lang="en-US" sz="2000" i="1">
                        <a:latin typeface="Cambria Math"/>
                      </a:rPr>
                      <m:t> </m:t>
                    </m:r>
                    <m:r>
                      <a:rPr lang="en-US" sz="2000" i="1">
                        <a:latin typeface="Cambria Math"/>
                        <a:ea typeface="Cambria Math"/>
                      </a:rPr>
                      <m:t>&lt;</m:t>
                    </m:r>
                    <m:r>
                      <a:rPr lang="en-US" sz="2000" i="1">
                        <a:latin typeface="Cambria Math"/>
                      </a:rPr>
                      <m:t> </m:t>
                    </m:r>
                    <m:f>
                      <m:fPr>
                        <m:ctrlPr>
                          <a:rPr lang="ar-SA" sz="2000" i="1">
                            <a:latin typeface="Cambria Math"/>
                          </a:rPr>
                        </m:ctrlPr>
                      </m:fPr>
                      <m:num>
                        <m:r>
                          <a:rPr lang="en-US" sz="2000" i="1">
                            <a:latin typeface="Cambria Math"/>
                          </a:rPr>
                          <m:t>𝑐</m:t>
                        </m:r>
                      </m:num>
                      <m:den>
                        <m:r>
                          <a:rPr lang="en-US" sz="2000" i="1">
                            <a:latin typeface="Cambria Math"/>
                          </a:rPr>
                          <m:t>𝑑</m:t>
                        </m:r>
                      </m:den>
                    </m:f>
                  </m:oMath>
                </a14:m>
                <a:endParaRPr lang="en-US" sz="2000" dirty="0"/>
              </a:p>
              <a:p>
                <a:pPr algn="r" rtl="1"/>
                <a:r>
                  <a:rPr lang="ar-SA" sz="2000" dirty="0"/>
                  <a:t>إذا كان </a:t>
                </a:r>
                <a14:m>
                  <m:oMath xmlns:m="http://schemas.openxmlformats.org/officeDocument/2006/math">
                    <m:r>
                      <a:rPr lang="en-US" sz="2000" i="1">
                        <a:latin typeface="Cambria Math"/>
                      </a:rPr>
                      <m:t>𝑎𝑑</m:t>
                    </m:r>
                    <m:r>
                      <a:rPr lang="en-US" sz="2000" i="1">
                        <a:latin typeface="Cambria Math"/>
                        <a:ea typeface="Cambria Math"/>
                      </a:rPr>
                      <m:t>=</m:t>
                    </m:r>
                    <m:r>
                      <a:rPr lang="en-US" sz="2000" i="1">
                        <a:latin typeface="Cambria Math"/>
                      </a:rPr>
                      <m:t>𝑐𝑏</m:t>
                    </m:r>
                  </m:oMath>
                </a14:m>
                <a:r>
                  <a:rPr lang="ar-SA" sz="2000" dirty="0"/>
                  <a:t> فإن </a:t>
                </a:r>
                <a14:m>
                  <m:oMath xmlns:m="http://schemas.openxmlformats.org/officeDocument/2006/math">
                    <m:f>
                      <m:fPr>
                        <m:ctrlPr>
                          <a:rPr lang="ar-SA" sz="2000" i="1">
                            <a:latin typeface="Cambria Math"/>
                          </a:rPr>
                        </m:ctrlPr>
                      </m:fPr>
                      <m:num>
                        <m:r>
                          <a:rPr lang="en-US" sz="2000" i="1">
                            <a:latin typeface="Cambria Math"/>
                          </a:rPr>
                          <m:t>𝑎</m:t>
                        </m:r>
                      </m:num>
                      <m:den>
                        <m:r>
                          <a:rPr lang="en-US" sz="2000" i="1">
                            <a:latin typeface="Cambria Math"/>
                          </a:rPr>
                          <m:t>𝑏</m:t>
                        </m:r>
                      </m:den>
                    </m:f>
                    <m:r>
                      <a:rPr lang="en-US" sz="2000" i="1">
                        <a:latin typeface="Cambria Math"/>
                        <a:ea typeface="Cambria Math"/>
                      </a:rPr>
                      <m:t>=</m:t>
                    </m:r>
                    <m:r>
                      <a:rPr lang="en-US" sz="2000" i="1">
                        <a:latin typeface="Cambria Math"/>
                      </a:rPr>
                      <m:t> </m:t>
                    </m:r>
                    <m:f>
                      <m:fPr>
                        <m:ctrlPr>
                          <a:rPr lang="ar-SA" sz="2000" i="1">
                            <a:latin typeface="Cambria Math"/>
                          </a:rPr>
                        </m:ctrlPr>
                      </m:fPr>
                      <m:num>
                        <m:r>
                          <a:rPr lang="en-US" sz="2000" i="1">
                            <a:latin typeface="Cambria Math"/>
                          </a:rPr>
                          <m:t>𝑐</m:t>
                        </m:r>
                      </m:num>
                      <m:den>
                        <m:r>
                          <a:rPr lang="en-US" sz="2000" i="1">
                            <a:latin typeface="Cambria Math"/>
                          </a:rPr>
                          <m:t>𝑑</m:t>
                        </m:r>
                      </m:den>
                    </m:f>
                  </m:oMath>
                </a14:m>
                <a:endParaRPr lang="en-US" sz="2000" dirty="0"/>
              </a:p>
              <a:p>
                <a:pPr marL="0" indent="0" algn="r" rtl="1">
                  <a:buNone/>
                </a:pPr>
                <a:endParaRPr lang="en-US" sz="20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57200" y="1036637"/>
                <a:ext cx="8229600" cy="5440363"/>
              </a:xfrm>
              <a:blipFill rotWithShape="1">
                <a:blip r:embed="rId2"/>
                <a:stretch>
                  <a:fillRect t="-1008" r="-81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16</a:t>
            </a:fld>
            <a:endParaRPr lang="en-US"/>
          </a:p>
        </p:txBody>
      </p:sp>
      <p:cxnSp>
        <p:nvCxnSpPr>
          <p:cNvPr id="8" name="Straight Connector 7"/>
          <p:cNvCxnSpPr/>
          <p:nvPr/>
        </p:nvCxnSpPr>
        <p:spPr>
          <a:xfrm>
            <a:off x="1981200" y="2895600"/>
            <a:ext cx="381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981200" y="2895600"/>
            <a:ext cx="381000" cy="228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847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36637"/>
                <a:ext cx="8229600" cy="5440363"/>
              </a:xfrm>
            </p:spPr>
            <p:txBody>
              <a:bodyPr>
                <a:normAutofit/>
              </a:bodyPr>
              <a:lstStyle/>
              <a:p>
                <a:pPr marL="0" indent="0" algn="r" rtl="1">
                  <a:buNone/>
                </a:pPr>
                <a:r>
                  <a:rPr lang="ar-SA" sz="2000" dirty="0" smtClean="0">
                    <a:solidFill>
                      <a:srgbClr val="FF0000"/>
                    </a:solidFill>
                  </a:rPr>
                  <a:t>مثال(</a:t>
                </a:r>
                <a:r>
                  <a:rPr lang="en-US" sz="2000" dirty="0">
                    <a:solidFill>
                      <a:srgbClr val="FF0000"/>
                    </a:solidFill>
                  </a:rPr>
                  <a:t>Example</a:t>
                </a:r>
                <a:r>
                  <a:rPr lang="ar-SA" sz="2000" dirty="0" smtClean="0">
                    <a:solidFill>
                      <a:srgbClr val="FF0000"/>
                    </a:solidFill>
                  </a:rPr>
                  <a:t>)</a:t>
                </a:r>
                <a:r>
                  <a:rPr lang="en-US" sz="2000" dirty="0" smtClean="0">
                    <a:solidFill>
                      <a:srgbClr val="FF0000"/>
                    </a:solidFill>
                  </a:rPr>
                  <a:t> </a:t>
                </a:r>
                <a:r>
                  <a:rPr lang="ar-JO" sz="2000" dirty="0" smtClean="0">
                    <a:solidFill>
                      <a:srgbClr val="FF0000"/>
                    </a:solidFill>
                  </a:rPr>
                  <a:t>4: </a:t>
                </a:r>
                <a:r>
                  <a:rPr lang="ar-SA" sz="2000" dirty="0" smtClean="0">
                    <a:solidFill>
                      <a:srgbClr val="FF0000"/>
                    </a:solidFill>
                  </a:rPr>
                  <a:t> </a:t>
                </a:r>
                <a:endParaRPr lang="ar-SA" sz="2000" dirty="0">
                  <a:solidFill>
                    <a:srgbClr val="FF0000"/>
                  </a:solidFill>
                </a:endParaRPr>
              </a:p>
              <a:p>
                <a:pPr marL="0" indent="0" algn="r" rtl="1">
                  <a:buNone/>
                </a:pPr>
                <a:r>
                  <a:rPr lang="ar-SA" sz="2000" dirty="0"/>
                  <a:t>قارن العددين النسبيين </a:t>
                </a:r>
                <a14:m>
                  <m:oMath xmlns:m="http://schemas.openxmlformats.org/officeDocument/2006/math">
                    <m:f>
                      <m:fPr>
                        <m:ctrlPr>
                          <a:rPr lang="ar-SA" sz="2000" i="1">
                            <a:latin typeface="Cambria Math"/>
                          </a:rPr>
                        </m:ctrlPr>
                      </m:fPr>
                      <m:num>
                        <m:r>
                          <a:rPr lang="ar-SA" sz="2000" i="1">
                            <a:latin typeface="Cambria Math"/>
                          </a:rPr>
                          <m:t>−</m:t>
                        </m:r>
                        <m:r>
                          <a:rPr lang="ar-SA" sz="2000" i="1">
                            <a:latin typeface="Cambria Math"/>
                          </a:rPr>
                          <m:t>2</m:t>
                        </m:r>
                      </m:num>
                      <m:den>
                        <m:r>
                          <a:rPr lang="ar-SA" sz="2000" i="1">
                            <a:latin typeface="Cambria Math"/>
                          </a:rPr>
                          <m:t>3</m:t>
                        </m:r>
                      </m:den>
                    </m:f>
                    <m:r>
                      <a:rPr lang="ar-SA" sz="2000" i="1">
                        <a:latin typeface="Cambria Math"/>
                      </a:rPr>
                      <m:t>  ,  </m:t>
                    </m:r>
                    <m:f>
                      <m:fPr>
                        <m:ctrlPr>
                          <a:rPr lang="ar-SA" sz="2000" i="1">
                            <a:latin typeface="Cambria Math"/>
                          </a:rPr>
                        </m:ctrlPr>
                      </m:fPr>
                      <m:num>
                        <m:r>
                          <a:rPr lang="ar-SA" sz="2000" i="1">
                            <a:latin typeface="Cambria Math"/>
                          </a:rPr>
                          <m:t>7</m:t>
                        </m:r>
                      </m:num>
                      <m:den>
                        <m:r>
                          <a:rPr lang="ar-SA" sz="2000" i="1">
                            <a:latin typeface="Cambria Math"/>
                          </a:rPr>
                          <m:t>−</m:t>
                        </m:r>
                        <m:r>
                          <a:rPr lang="ar-SA" sz="2000" i="1">
                            <a:latin typeface="Cambria Math"/>
                          </a:rPr>
                          <m:t>10</m:t>
                        </m:r>
                      </m:den>
                    </m:f>
                    <m:r>
                      <a:rPr lang="ar-SA" sz="2000">
                        <a:latin typeface="Cambria Math"/>
                      </a:rPr>
                      <m:t> </m:t>
                    </m:r>
                  </m:oMath>
                </a14:m>
                <a:r>
                  <a:rPr lang="ar-SA" sz="2000" dirty="0"/>
                  <a:t>  .</a:t>
                </a:r>
              </a:p>
              <a:p>
                <a:pPr marL="0" indent="0" algn="r" rtl="1">
                  <a:buNone/>
                </a:pPr>
                <a:r>
                  <a:rPr lang="ar-SA" sz="2000" dirty="0" smtClean="0">
                    <a:solidFill>
                      <a:srgbClr val="FF0000"/>
                    </a:solidFill>
                  </a:rPr>
                  <a:t>الحل</a:t>
                </a:r>
                <a:r>
                  <a:rPr lang="ar-JO" sz="2000" dirty="0">
                    <a:solidFill>
                      <a:srgbClr val="FF0000"/>
                    </a:solidFill>
                    <a:cs typeface="Times New Roman"/>
                  </a:rPr>
                  <a:t> ( </a:t>
                </a:r>
                <a:r>
                  <a:rPr lang="en-US" sz="2000" dirty="0">
                    <a:solidFill>
                      <a:srgbClr val="FF0000"/>
                    </a:solidFill>
                    <a:cs typeface="Times New Roman"/>
                  </a:rPr>
                  <a:t>Solution </a:t>
                </a:r>
                <a:r>
                  <a:rPr lang="ar-JO" sz="2000" dirty="0">
                    <a:solidFill>
                      <a:srgbClr val="FF0000"/>
                    </a:solidFill>
                    <a:cs typeface="Times New Roman"/>
                  </a:rPr>
                  <a:t> ) </a:t>
                </a:r>
                <a:r>
                  <a:rPr lang="ar-SA" sz="2000" dirty="0" smtClean="0">
                    <a:solidFill>
                      <a:srgbClr val="FF0000"/>
                    </a:solidFill>
                  </a:rPr>
                  <a:t>: </a:t>
                </a:r>
                <a:endParaRPr lang="en-US" sz="2000" dirty="0" smtClean="0">
                  <a:solidFill>
                    <a:srgbClr val="FF0000"/>
                  </a:solidFill>
                </a:endParaRPr>
              </a:p>
              <a:p>
                <a:pPr marL="0" indent="0" algn="r" rtl="1">
                  <a:buNone/>
                </a:pPr>
                <a:r>
                  <a:rPr lang="en-US" sz="2000" dirty="0" smtClean="0">
                    <a:solidFill>
                      <a:schemeClr val="tx1"/>
                    </a:solidFill>
                  </a:rPr>
                  <a:t>  </a:t>
                </a:r>
                <a:r>
                  <a:rPr lang="ar-SA" sz="2000" dirty="0" smtClean="0">
                    <a:solidFill>
                      <a:schemeClr val="tx1"/>
                    </a:solidFill>
                  </a:rPr>
                  <a:t>بما أن مقام الكسر </a:t>
                </a:r>
                <a14:m>
                  <m:oMath xmlns:m="http://schemas.openxmlformats.org/officeDocument/2006/math">
                    <m:f>
                      <m:fPr>
                        <m:ctrlPr>
                          <a:rPr lang="ar-SA" sz="2000" i="1">
                            <a:solidFill>
                              <a:schemeClr val="tx1"/>
                            </a:solidFill>
                            <a:latin typeface="Cambria Math"/>
                          </a:rPr>
                        </m:ctrlPr>
                      </m:fPr>
                      <m:num>
                        <m:r>
                          <a:rPr lang="ar-SA" sz="2000" i="1">
                            <a:solidFill>
                              <a:schemeClr val="tx1"/>
                            </a:solidFill>
                            <a:latin typeface="Cambria Math"/>
                          </a:rPr>
                          <m:t>7</m:t>
                        </m:r>
                      </m:num>
                      <m:den>
                        <m:r>
                          <a:rPr lang="ar-SA" sz="2000" i="1">
                            <a:solidFill>
                              <a:schemeClr val="tx1"/>
                            </a:solidFill>
                            <a:latin typeface="Cambria Math"/>
                          </a:rPr>
                          <m:t>−</m:t>
                        </m:r>
                        <m:r>
                          <a:rPr lang="ar-SA" sz="2000" i="1">
                            <a:solidFill>
                              <a:schemeClr val="tx1"/>
                            </a:solidFill>
                            <a:latin typeface="Cambria Math"/>
                          </a:rPr>
                          <m:t>10</m:t>
                        </m:r>
                      </m:den>
                    </m:f>
                    <m:r>
                      <a:rPr lang="ar-SA" sz="2000">
                        <a:solidFill>
                          <a:schemeClr val="tx1"/>
                        </a:solidFill>
                        <a:latin typeface="Cambria Math"/>
                      </a:rPr>
                      <m:t> </m:t>
                    </m:r>
                  </m:oMath>
                </a14:m>
                <a:r>
                  <a:rPr lang="ar-SA" sz="2000" dirty="0">
                    <a:solidFill>
                      <a:schemeClr val="tx1"/>
                    </a:solidFill>
                  </a:rPr>
                  <a:t> سالب نضرب البسط والمقام في (</a:t>
                </a:r>
                <a14:m>
                  <m:oMath xmlns:m="http://schemas.openxmlformats.org/officeDocument/2006/math">
                    <m:r>
                      <a:rPr lang="ar-SA" sz="2000" i="1">
                        <a:solidFill>
                          <a:schemeClr val="tx1"/>
                        </a:solidFill>
                        <a:latin typeface="Cambria Math"/>
                      </a:rPr>
                      <m:t>−</m:t>
                    </m:r>
                    <m:r>
                      <a:rPr lang="ar-SA" sz="2000" i="1">
                        <a:solidFill>
                          <a:schemeClr val="tx1"/>
                        </a:solidFill>
                        <a:latin typeface="Cambria Math"/>
                      </a:rPr>
                      <m:t>1</m:t>
                    </m:r>
                  </m:oMath>
                </a14:m>
                <a:r>
                  <a:rPr lang="ar-SA" sz="2000" dirty="0">
                    <a:solidFill>
                      <a:schemeClr val="tx1"/>
                    </a:solidFill>
                  </a:rPr>
                  <a:t>) فيصبح </a:t>
                </a:r>
                <a14:m>
                  <m:oMath xmlns:m="http://schemas.openxmlformats.org/officeDocument/2006/math">
                    <m:f>
                      <m:fPr>
                        <m:ctrlPr>
                          <a:rPr lang="ar-SA" sz="2000" i="1">
                            <a:solidFill>
                              <a:schemeClr val="tx1"/>
                            </a:solidFill>
                            <a:latin typeface="Cambria Math"/>
                          </a:rPr>
                        </m:ctrlPr>
                      </m:fPr>
                      <m:num>
                        <m:r>
                          <a:rPr lang="ar-SA" sz="2000" i="1">
                            <a:solidFill>
                              <a:schemeClr val="tx1"/>
                            </a:solidFill>
                            <a:latin typeface="Cambria Math"/>
                          </a:rPr>
                          <m:t>−</m:t>
                        </m:r>
                        <m:r>
                          <a:rPr lang="ar-SA" sz="2000" i="1">
                            <a:solidFill>
                              <a:schemeClr val="tx1"/>
                            </a:solidFill>
                            <a:latin typeface="Cambria Math"/>
                          </a:rPr>
                          <m:t>7</m:t>
                        </m:r>
                      </m:num>
                      <m:den>
                        <m:r>
                          <a:rPr lang="ar-SA" sz="2000" i="1">
                            <a:solidFill>
                              <a:schemeClr val="tx1"/>
                            </a:solidFill>
                            <a:latin typeface="Cambria Math"/>
                          </a:rPr>
                          <m:t>10</m:t>
                        </m:r>
                      </m:den>
                    </m:f>
                    <m:r>
                      <a:rPr lang="ar-SA" sz="2000">
                        <a:solidFill>
                          <a:schemeClr val="tx1"/>
                        </a:solidFill>
                        <a:latin typeface="Cambria Math"/>
                      </a:rPr>
                      <m:t> </m:t>
                    </m:r>
                  </m:oMath>
                </a14:m>
                <a:r>
                  <a:rPr lang="ar-SA" sz="2000" dirty="0">
                    <a:solidFill>
                      <a:schemeClr val="tx1"/>
                    </a:solidFill>
                  </a:rPr>
                  <a:t> وبعدها </a:t>
                </a:r>
              </a:p>
              <a:p>
                <a:pPr marL="0" indent="0" algn="r" rtl="1">
                  <a:buNone/>
                </a:pPr>
                <a:r>
                  <a:rPr lang="ar-SA" sz="2000" dirty="0" smtClean="0">
                    <a:solidFill>
                      <a:schemeClr val="tx1"/>
                    </a:solidFill>
                  </a:rPr>
                  <a:t>نطبق قاعدة الضرب التبادلي فينتج </a:t>
                </a:r>
                <a14:m>
                  <m:oMath xmlns:m="http://schemas.openxmlformats.org/officeDocument/2006/math">
                    <m:r>
                      <a:rPr lang="ar-SA" sz="2000" i="1">
                        <a:solidFill>
                          <a:schemeClr val="tx1"/>
                        </a:solidFill>
                        <a:latin typeface="Cambria Math"/>
                      </a:rPr>
                      <m:t>−</m:t>
                    </m:r>
                    <m:r>
                      <a:rPr lang="ar-SA" sz="2000" i="1">
                        <a:solidFill>
                          <a:schemeClr val="tx1"/>
                        </a:solidFill>
                        <a:latin typeface="Cambria Math"/>
                      </a:rPr>
                      <m:t>21</m:t>
                    </m:r>
                    <m:r>
                      <a:rPr lang="ar-SA" sz="2000" i="1">
                        <a:solidFill>
                          <a:schemeClr val="tx1"/>
                        </a:solidFill>
                        <a:latin typeface="Cambria Math"/>
                        <a:ea typeface="Cambria Math"/>
                      </a:rPr>
                      <m:t>&lt;−</m:t>
                    </m:r>
                    <m:r>
                      <a:rPr lang="ar-SA" sz="2000" i="1">
                        <a:solidFill>
                          <a:schemeClr val="tx1"/>
                        </a:solidFill>
                        <a:latin typeface="Cambria Math"/>
                        <a:ea typeface="Cambria Math"/>
                      </a:rPr>
                      <m:t>20</m:t>
                    </m:r>
                  </m:oMath>
                </a14:m>
                <a:r>
                  <a:rPr lang="ar-SA" sz="2000" dirty="0">
                    <a:solidFill>
                      <a:schemeClr val="tx1"/>
                    </a:solidFill>
                  </a:rPr>
                  <a:t> وهذا يعني أن  </a:t>
                </a:r>
                <a14:m>
                  <m:oMath xmlns:m="http://schemas.openxmlformats.org/officeDocument/2006/math">
                    <m:f>
                      <m:fPr>
                        <m:ctrlPr>
                          <a:rPr lang="ar-SA" sz="2000" i="1">
                            <a:solidFill>
                              <a:schemeClr val="tx1"/>
                            </a:solidFill>
                            <a:latin typeface="Cambria Math"/>
                          </a:rPr>
                        </m:ctrlPr>
                      </m:fPr>
                      <m:num>
                        <m:r>
                          <a:rPr lang="ar-SA" sz="2000" i="1">
                            <a:solidFill>
                              <a:schemeClr val="tx1"/>
                            </a:solidFill>
                            <a:latin typeface="Cambria Math"/>
                          </a:rPr>
                          <m:t>−</m:t>
                        </m:r>
                        <m:r>
                          <a:rPr lang="ar-SA" sz="2000" i="1">
                            <a:solidFill>
                              <a:schemeClr val="tx1"/>
                            </a:solidFill>
                            <a:latin typeface="Cambria Math"/>
                          </a:rPr>
                          <m:t>2</m:t>
                        </m:r>
                      </m:num>
                      <m:den>
                        <m:r>
                          <a:rPr lang="ar-SA" sz="2000" i="1">
                            <a:solidFill>
                              <a:schemeClr val="tx1"/>
                            </a:solidFill>
                            <a:latin typeface="Cambria Math"/>
                          </a:rPr>
                          <m:t>3</m:t>
                        </m:r>
                      </m:den>
                    </m:f>
                    <m:r>
                      <a:rPr lang="ar-SA" sz="2000" i="1">
                        <a:solidFill>
                          <a:schemeClr val="tx1"/>
                        </a:solidFill>
                        <a:latin typeface="Cambria Math"/>
                      </a:rPr>
                      <m:t>  </m:t>
                    </m:r>
                    <m:r>
                      <a:rPr lang="ar-SA" sz="2000" i="1">
                        <a:solidFill>
                          <a:schemeClr val="tx1"/>
                        </a:solidFill>
                        <a:latin typeface="Cambria Math"/>
                        <a:ea typeface="Cambria Math"/>
                      </a:rPr>
                      <m:t>&gt;</m:t>
                    </m:r>
                    <m:r>
                      <a:rPr lang="ar-SA" sz="2000" i="1">
                        <a:solidFill>
                          <a:schemeClr val="tx1"/>
                        </a:solidFill>
                        <a:latin typeface="Cambria Math"/>
                      </a:rPr>
                      <m:t>  </m:t>
                    </m:r>
                    <m:f>
                      <m:fPr>
                        <m:ctrlPr>
                          <a:rPr lang="ar-SA" sz="2000" i="1">
                            <a:solidFill>
                              <a:schemeClr val="tx1"/>
                            </a:solidFill>
                            <a:latin typeface="Cambria Math"/>
                          </a:rPr>
                        </m:ctrlPr>
                      </m:fPr>
                      <m:num>
                        <m:r>
                          <a:rPr lang="ar-SA" sz="2000" i="1">
                            <a:solidFill>
                              <a:schemeClr val="tx1"/>
                            </a:solidFill>
                            <a:latin typeface="Cambria Math"/>
                          </a:rPr>
                          <m:t>7</m:t>
                        </m:r>
                      </m:num>
                      <m:den>
                        <m:r>
                          <a:rPr lang="ar-SA" sz="2000" i="1">
                            <a:solidFill>
                              <a:schemeClr val="tx1"/>
                            </a:solidFill>
                            <a:latin typeface="Cambria Math"/>
                          </a:rPr>
                          <m:t>−</m:t>
                        </m:r>
                        <m:r>
                          <a:rPr lang="ar-SA" sz="2000" i="1">
                            <a:solidFill>
                              <a:schemeClr val="tx1"/>
                            </a:solidFill>
                            <a:latin typeface="Cambria Math"/>
                          </a:rPr>
                          <m:t>10</m:t>
                        </m:r>
                      </m:den>
                    </m:f>
                  </m:oMath>
                </a14:m>
                <a:r>
                  <a:rPr lang="ar-SA" sz="2000" dirty="0" smtClean="0">
                    <a:solidFill>
                      <a:schemeClr val="tx1"/>
                    </a:solidFill>
                  </a:rPr>
                  <a:t>.</a:t>
                </a:r>
                <a:endParaRPr lang="en-US" sz="2000" dirty="0">
                  <a:solidFill>
                    <a:schemeClr val="tx1"/>
                  </a:solidFill>
                </a:endParaRPr>
              </a:p>
              <a:p>
                <a:pPr marL="0" indent="0" algn="r" rtl="1">
                  <a:buNone/>
                </a:pPr>
                <a:endParaRPr lang="ar-SA" sz="2000" u="sng" dirty="0" smtClean="0">
                  <a:solidFill>
                    <a:srgbClr val="002060"/>
                  </a:solidFill>
                </a:endParaRPr>
              </a:p>
              <a:p>
                <a:pPr marL="0" indent="0" algn="r" rtl="1">
                  <a:buNone/>
                </a:pPr>
                <a:endParaRPr lang="ar-SA" sz="2000" u="sng" dirty="0" smtClean="0">
                  <a:solidFill>
                    <a:srgbClr val="002060"/>
                  </a:solidFill>
                </a:endParaRPr>
              </a:p>
              <a:p>
                <a:pPr marL="0" indent="0" algn="r" rtl="1">
                  <a:buNone/>
                </a:pPr>
                <a:r>
                  <a:rPr lang="ar-SA" sz="2000" u="sng" dirty="0" smtClean="0">
                    <a:solidFill>
                      <a:srgbClr val="0070C0"/>
                    </a:solidFill>
                  </a:rPr>
                  <a:t>كثافة </a:t>
                </a:r>
                <a:r>
                  <a:rPr lang="ar-SA" sz="2000" u="sng" dirty="0">
                    <a:solidFill>
                      <a:srgbClr val="0070C0"/>
                    </a:solidFill>
                  </a:rPr>
                  <a:t>الأعداد </a:t>
                </a:r>
                <a:r>
                  <a:rPr lang="ar-SA" sz="2000" u="sng" dirty="0" smtClean="0">
                    <a:solidFill>
                      <a:srgbClr val="0070C0"/>
                    </a:solidFill>
                  </a:rPr>
                  <a:t>النسبية</a:t>
                </a:r>
                <a:r>
                  <a:rPr lang="en-US" sz="2000" u="sng" dirty="0" smtClean="0">
                    <a:solidFill>
                      <a:srgbClr val="0070C0"/>
                    </a:solidFill>
                  </a:rPr>
                  <a:t>(</a:t>
                </a:r>
                <a14:m>
                  <m:oMath xmlns:m="http://schemas.openxmlformats.org/officeDocument/2006/math">
                    <m:r>
                      <a:rPr lang="en-US" sz="2000" b="0" i="1" u="sng" smtClean="0">
                        <a:solidFill>
                          <a:srgbClr val="0070C0"/>
                        </a:solidFill>
                        <a:latin typeface="Cambria Math"/>
                      </a:rPr>
                      <m:t>𝐷𝑒𝑛𝑠𝑖𝑡𝑦</m:t>
                    </m:r>
                    <m:r>
                      <a:rPr lang="en-US" sz="2000" b="0" i="1" u="sng" smtClean="0">
                        <a:solidFill>
                          <a:srgbClr val="0070C0"/>
                        </a:solidFill>
                        <a:latin typeface="Cambria Math"/>
                      </a:rPr>
                      <m:t> </m:t>
                    </m:r>
                    <m:r>
                      <a:rPr lang="en-US" sz="2000" b="0" i="1" u="sng" smtClean="0">
                        <a:solidFill>
                          <a:srgbClr val="0070C0"/>
                        </a:solidFill>
                        <a:latin typeface="Cambria Math"/>
                      </a:rPr>
                      <m:t>𝑜𝑓</m:t>
                    </m:r>
                    <m:r>
                      <a:rPr lang="en-US" sz="2000" b="0" i="1" u="sng" smtClean="0">
                        <a:solidFill>
                          <a:srgbClr val="0070C0"/>
                        </a:solidFill>
                        <a:latin typeface="Cambria Math"/>
                      </a:rPr>
                      <m:t> </m:t>
                    </m:r>
                    <m:r>
                      <a:rPr lang="en-US" sz="2000" b="0" i="1" u="sng" smtClean="0">
                        <a:solidFill>
                          <a:srgbClr val="0070C0"/>
                        </a:solidFill>
                        <a:latin typeface="Cambria Math"/>
                      </a:rPr>
                      <m:t>𝑅𝑎𝑡𝑖𝑜𝑛𝑎𝑙𝑠</m:t>
                    </m:r>
                  </m:oMath>
                </a14:m>
                <a:r>
                  <a:rPr lang="en-US" sz="2000" u="sng" dirty="0" smtClean="0">
                    <a:solidFill>
                      <a:srgbClr val="0070C0"/>
                    </a:solidFill>
                  </a:rPr>
                  <a:t>)</a:t>
                </a:r>
                <a:r>
                  <a:rPr lang="en-US" sz="2000" u="sng" dirty="0">
                    <a:solidFill>
                      <a:srgbClr val="0070C0"/>
                    </a:solidFill>
                  </a:rPr>
                  <a:t> </a:t>
                </a:r>
                <a:r>
                  <a:rPr lang="ar-SA" sz="2000" dirty="0">
                    <a:solidFill>
                      <a:srgbClr val="0070C0"/>
                    </a:solidFill>
                  </a:rPr>
                  <a:t>:</a:t>
                </a:r>
                <a:endParaRPr lang="ar-SA" sz="2000" u="sng" dirty="0">
                  <a:solidFill>
                    <a:srgbClr val="0070C0"/>
                  </a:solidFill>
                </a:endParaRPr>
              </a:p>
              <a:p>
                <a:pPr marL="0" indent="0" algn="r" rtl="1">
                  <a:buNone/>
                </a:pPr>
                <a:r>
                  <a:rPr lang="ar-SA" sz="2000" dirty="0"/>
                  <a:t>ليكن </a:t>
                </a:r>
                <a14:m>
                  <m:oMath xmlns:m="http://schemas.openxmlformats.org/officeDocument/2006/math">
                    <m:r>
                      <a:rPr lang="en-US" sz="2000" i="1">
                        <a:latin typeface="Cambria Math"/>
                      </a:rPr>
                      <m:t>𝑎</m:t>
                    </m:r>
                    <m:r>
                      <a:rPr lang="en-US" sz="2000" i="1">
                        <a:latin typeface="Cambria Math"/>
                      </a:rPr>
                      <m:t>, </m:t>
                    </m:r>
                    <m:r>
                      <a:rPr lang="en-US" sz="2000" i="1">
                        <a:latin typeface="Cambria Math"/>
                      </a:rPr>
                      <m:t>𝑏</m:t>
                    </m:r>
                  </m:oMath>
                </a14:m>
                <a:r>
                  <a:rPr lang="ar-SA" sz="2000" dirty="0"/>
                  <a:t> عددين نسبيين حيث أن </a:t>
                </a:r>
                <a14:m>
                  <m:oMath xmlns:m="http://schemas.openxmlformats.org/officeDocument/2006/math">
                    <m:r>
                      <a:rPr lang="en-US" sz="2000" i="1">
                        <a:latin typeface="Cambria Math"/>
                      </a:rPr>
                      <m:t>𝑎</m:t>
                    </m:r>
                    <m:r>
                      <a:rPr lang="en-US" sz="2000" i="1">
                        <a:latin typeface="Cambria Math"/>
                        <a:ea typeface="Cambria Math"/>
                      </a:rPr>
                      <m:t>&lt;</m:t>
                    </m:r>
                    <m:r>
                      <a:rPr lang="en-US" sz="2000" i="1">
                        <a:latin typeface="Cambria Math"/>
                      </a:rPr>
                      <m:t> </m:t>
                    </m:r>
                    <m:r>
                      <a:rPr lang="en-US" sz="2000" i="1">
                        <a:latin typeface="Cambria Math"/>
                      </a:rPr>
                      <m:t>𝑏</m:t>
                    </m:r>
                  </m:oMath>
                </a14:m>
                <a:r>
                  <a:rPr lang="ar-SA" sz="2000" dirty="0"/>
                  <a:t> يمكننا إيجاد عدد لا نهائي من الأعداد النسبية </a:t>
                </a:r>
              </a:p>
              <a:p>
                <a:pPr marL="0" indent="0" algn="r" rtl="1">
                  <a:buNone/>
                </a:pPr>
                <a:r>
                  <a:rPr lang="ar-SA" sz="2000" dirty="0"/>
                  <a:t>التي تقع بين العددين أي بعبارة أخرى يمكننا إيجاد عدد نسبي بين أي عددين نسبيين وهذه الخاصية تسمى خاصية الكثافة وهي غير متحققة للأعداد الصحيحة, فمثلاً لا يمكننا إيجاد عدد صحيح بين العددين الصحيحين </a:t>
                </a:r>
                <a:r>
                  <a:rPr lang="en-US" sz="2000" dirty="0"/>
                  <a:t>3 </a:t>
                </a:r>
                <a:r>
                  <a:rPr lang="ar-SA" sz="2000" dirty="0"/>
                  <a:t> و </a:t>
                </a:r>
                <a:r>
                  <a:rPr lang="en-US" sz="2000" dirty="0"/>
                  <a:t>4</a:t>
                </a:r>
                <a:r>
                  <a:rPr lang="ar-SA" sz="2000" dirty="0"/>
                  <a:t>.</a:t>
                </a:r>
              </a:p>
              <a:p>
                <a:pPr marL="0" indent="0" algn="r" rtl="1">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36637"/>
                <a:ext cx="8229600" cy="5440363"/>
              </a:xfrm>
              <a:blipFill rotWithShape="1">
                <a:blip r:embed="rId2"/>
                <a:stretch>
                  <a:fillRect t="-672" r="-7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17</a:t>
            </a:fld>
            <a:endParaRPr lang="en-US"/>
          </a:p>
        </p:txBody>
      </p:sp>
    </p:spTree>
    <p:extLst>
      <p:ext uri="{BB962C8B-B14F-4D97-AF65-F5344CB8AC3E}">
        <p14:creationId xmlns:p14="http://schemas.microsoft.com/office/powerpoint/2010/main" val="1664363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762000"/>
                <a:ext cx="8229600" cy="5562600"/>
              </a:xfrm>
            </p:spPr>
            <p:txBody>
              <a:bodyPr>
                <a:noAutofit/>
              </a:bodyPr>
              <a:lstStyle/>
              <a:p>
                <a:pPr marL="0" indent="0" algn="r" rtl="1">
                  <a:buNone/>
                </a:pPr>
                <a:r>
                  <a:rPr lang="ar-SA" sz="2000" dirty="0" smtClean="0">
                    <a:solidFill>
                      <a:srgbClr val="FF0000"/>
                    </a:solidFill>
                  </a:rPr>
                  <a:t>مثال(</a:t>
                </a:r>
                <a:r>
                  <a:rPr lang="en-US" sz="2000" dirty="0">
                    <a:solidFill>
                      <a:srgbClr val="FF0000"/>
                    </a:solidFill>
                  </a:rPr>
                  <a:t>Example</a:t>
                </a:r>
                <a:r>
                  <a:rPr lang="ar-SA" sz="2000" dirty="0" smtClean="0">
                    <a:solidFill>
                      <a:srgbClr val="FF0000"/>
                    </a:solidFill>
                  </a:rPr>
                  <a:t>)</a:t>
                </a:r>
                <a:r>
                  <a:rPr lang="en-US" sz="2000" dirty="0" smtClean="0">
                    <a:solidFill>
                      <a:srgbClr val="FF0000"/>
                    </a:solidFill>
                  </a:rPr>
                  <a:t> </a:t>
                </a:r>
                <a:r>
                  <a:rPr lang="ar-JO" sz="2000" dirty="0" smtClean="0">
                    <a:solidFill>
                      <a:srgbClr val="FF0000"/>
                    </a:solidFill>
                  </a:rPr>
                  <a:t>5: </a:t>
                </a:r>
                <a:r>
                  <a:rPr lang="ar-SA" sz="2000" dirty="0" smtClean="0">
                    <a:solidFill>
                      <a:srgbClr val="FF0000"/>
                    </a:solidFill>
                  </a:rPr>
                  <a:t> </a:t>
                </a:r>
              </a:p>
              <a:p>
                <a:pPr marL="0" indent="0" algn="r" rtl="1">
                  <a:buNone/>
                </a:pPr>
                <a:r>
                  <a:rPr lang="ar-SA" sz="2000" dirty="0" smtClean="0">
                    <a:solidFill>
                      <a:schemeClr val="tx1"/>
                    </a:solidFill>
                  </a:rPr>
                  <a:t>أوجد </a:t>
                </a:r>
                <a:r>
                  <a:rPr lang="ar-SA" sz="2000" dirty="0">
                    <a:solidFill>
                      <a:schemeClr val="tx1"/>
                    </a:solidFill>
                  </a:rPr>
                  <a:t>أربعة أعداد نسبية بين العددين </a:t>
                </a:r>
                <a14:m>
                  <m:oMath xmlns:m="http://schemas.openxmlformats.org/officeDocument/2006/math">
                    <m:f>
                      <m:fPr>
                        <m:ctrlPr>
                          <a:rPr lang="ar-SA" sz="2000" i="1">
                            <a:solidFill>
                              <a:schemeClr val="tx1"/>
                            </a:solidFill>
                            <a:latin typeface="Cambria Math"/>
                          </a:rPr>
                        </m:ctrlPr>
                      </m:fPr>
                      <m:num>
                        <m:r>
                          <a:rPr lang="ar-SA" sz="2000" i="1">
                            <a:solidFill>
                              <a:schemeClr val="tx1"/>
                            </a:solidFill>
                            <a:latin typeface="Cambria Math"/>
                          </a:rPr>
                          <m:t>1</m:t>
                        </m:r>
                      </m:num>
                      <m:den>
                        <m:r>
                          <a:rPr lang="ar-SA" sz="2000" i="1">
                            <a:solidFill>
                              <a:schemeClr val="tx1"/>
                            </a:solidFill>
                            <a:latin typeface="Cambria Math"/>
                          </a:rPr>
                          <m:t>2</m:t>
                        </m:r>
                      </m:den>
                    </m:f>
                    <m:r>
                      <a:rPr lang="ar-SA" sz="2000" i="1">
                        <a:solidFill>
                          <a:schemeClr val="tx1"/>
                        </a:solidFill>
                        <a:latin typeface="Cambria Math"/>
                      </a:rPr>
                      <m:t> ,  </m:t>
                    </m:r>
                    <m:f>
                      <m:fPr>
                        <m:ctrlPr>
                          <a:rPr lang="ar-SA" sz="2000" i="1">
                            <a:solidFill>
                              <a:schemeClr val="tx1"/>
                            </a:solidFill>
                            <a:latin typeface="Cambria Math"/>
                          </a:rPr>
                        </m:ctrlPr>
                      </m:fPr>
                      <m:num>
                        <m:r>
                          <a:rPr lang="ar-SA" sz="2000" i="1">
                            <a:solidFill>
                              <a:schemeClr val="tx1"/>
                            </a:solidFill>
                            <a:latin typeface="Cambria Math"/>
                          </a:rPr>
                          <m:t>1</m:t>
                        </m:r>
                      </m:num>
                      <m:den>
                        <m:r>
                          <a:rPr lang="ar-SA" sz="2000" i="1">
                            <a:solidFill>
                              <a:schemeClr val="tx1"/>
                            </a:solidFill>
                            <a:latin typeface="Cambria Math"/>
                          </a:rPr>
                          <m:t>3</m:t>
                        </m:r>
                      </m:den>
                    </m:f>
                  </m:oMath>
                </a14:m>
                <a:r>
                  <a:rPr lang="ar-SA" sz="2000" dirty="0">
                    <a:solidFill>
                      <a:schemeClr val="tx1"/>
                    </a:solidFill>
                  </a:rPr>
                  <a:t> .</a:t>
                </a:r>
              </a:p>
              <a:p>
                <a:pPr marL="0" indent="0" algn="r" rtl="1">
                  <a:buNone/>
                </a:pPr>
                <a:r>
                  <a:rPr lang="ar-SA" sz="2000" dirty="0" smtClean="0">
                    <a:solidFill>
                      <a:srgbClr val="FF0000"/>
                    </a:solidFill>
                  </a:rPr>
                  <a:t>الحل</a:t>
                </a:r>
                <a:r>
                  <a:rPr lang="ar-JO" sz="2000" dirty="0">
                    <a:solidFill>
                      <a:srgbClr val="FF0000"/>
                    </a:solidFill>
                    <a:cs typeface="Times New Roman"/>
                  </a:rPr>
                  <a:t> ( </a:t>
                </a:r>
                <a:r>
                  <a:rPr lang="en-US" sz="2000" dirty="0">
                    <a:solidFill>
                      <a:srgbClr val="FF0000"/>
                    </a:solidFill>
                    <a:cs typeface="Times New Roman"/>
                  </a:rPr>
                  <a:t>Solution </a:t>
                </a:r>
                <a:r>
                  <a:rPr lang="ar-JO" sz="2000" dirty="0">
                    <a:solidFill>
                      <a:srgbClr val="FF0000"/>
                    </a:solidFill>
                    <a:cs typeface="Times New Roman"/>
                  </a:rPr>
                  <a:t> ) </a:t>
                </a:r>
                <a:r>
                  <a:rPr lang="ar-SA" sz="2000" dirty="0" smtClean="0">
                    <a:solidFill>
                      <a:srgbClr val="FF0000"/>
                    </a:solidFill>
                  </a:rPr>
                  <a:t>: </a:t>
                </a:r>
              </a:p>
              <a:p>
                <a:pPr marL="0" indent="0" algn="r" rtl="1">
                  <a:buNone/>
                </a:pPr>
                <a:r>
                  <a:rPr lang="ar-SA" sz="2000" dirty="0">
                    <a:solidFill>
                      <a:schemeClr val="tx1"/>
                    </a:solidFill>
                  </a:rPr>
                  <a:t> </a:t>
                </a:r>
                <a:r>
                  <a:rPr lang="ar-SA" sz="2000" dirty="0" smtClean="0">
                    <a:solidFill>
                      <a:schemeClr val="tx1"/>
                    </a:solidFill>
                  </a:rPr>
                  <a:t>       بفرض </a:t>
                </a:r>
                <a:r>
                  <a:rPr lang="ar-SA" sz="2000" dirty="0">
                    <a:solidFill>
                      <a:schemeClr val="tx1"/>
                    </a:solidFill>
                  </a:rPr>
                  <a:t>أن الأعداد الأربعة المطلوب إيجادها هي: </a:t>
                </a:r>
                <a14:m>
                  <m:oMath xmlns:m="http://schemas.openxmlformats.org/officeDocument/2006/math">
                    <m:sSub>
                      <m:sSubPr>
                        <m:ctrlPr>
                          <a:rPr lang="ar-SA" sz="2000" i="1">
                            <a:solidFill>
                              <a:schemeClr val="tx1"/>
                            </a:solidFill>
                            <a:latin typeface="Cambria Math"/>
                          </a:rPr>
                        </m:ctrlPr>
                      </m:sSubPr>
                      <m:e>
                        <m:r>
                          <a:rPr lang="en-US" sz="2000" i="1">
                            <a:solidFill>
                              <a:schemeClr val="tx1"/>
                            </a:solidFill>
                            <a:latin typeface="Cambria Math"/>
                          </a:rPr>
                          <m:t>𝑐</m:t>
                        </m:r>
                      </m:e>
                      <m:sub>
                        <m:r>
                          <a:rPr lang="en-US" sz="2000" i="1">
                            <a:solidFill>
                              <a:schemeClr val="tx1"/>
                            </a:solidFill>
                            <a:latin typeface="Cambria Math"/>
                          </a:rPr>
                          <m:t>1</m:t>
                        </m:r>
                      </m:sub>
                    </m:sSub>
                    <m:r>
                      <a:rPr lang="en-US" sz="2000" i="1">
                        <a:solidFill>
                          <a:schemeClr val="tx1"/>
                        </a:solidFill>
                        <a:latin typeface="Cambria Math"/>
                      </a:rPr>
                      <m:t>,</m:t>
                    </m:r>
                    <m:sSub>
                      <m:sSubPr>
                        <m:ctrlPr>
                          <a:rPr lang="en-US" sz="2000" i="1">
                            <a:solidFill>
                              <a:schemeClr val="tx1"/>
                            </a:solidFill>
                            <a:latin typeface="Cambria Math"/>
                          </a:rPr>
                        </m:ctrlPr>
                      </m:sSubPr>
                      <m:e>
                        <m:r>
                          <a:rPr lang="en-US" sz="2000" i="1">
                            <a:solidFill>
                              <a:schemeClr val="tx1"/>
                            </a:solidFill>
                            <a:latin typeface="Cambria Math"/>
                          </a:rPr>
                          <m:t>𝑐</m:t>
                        </m:r>
                      </m:e>
                      <m:sub>
                        <m:r>
                          <a:rPr lang="en-US" sz="2000" i="1">
                            <a:solidFill>
                              <a:schemeClr val="tx1"/>
                            </a:solidFill>
                            <a:latin typeface="Cambria Math"/>
                          </a:rPr>
                          <m:t>2</m:t>
                        </m:r>
                      </m:sub>
                    </m:sSub>
                    <m:r>
                      <a:rPr lang="en-US" sz="2000" i="1">
                        <a:solidFill>
                          <a:schemeClr val="tx1"/>
                        </a:solidFill>
                        <a:latin typeface="Cambria Math"/>
                      </a:rPr>
                      <m:t>,</m:t>
                    </m:r>
                    <m:sSub>
                      <m:sSubPr>
                        <m:ctrlPr>
                          <a:rPr lang="en-US" sz="2000" i="1">
                            <a:solidFill>
                              <a:schemeClr val="tx1"/>
                            </a:solidFill>
                            <a:latin typeface="Cambria Math"/>
                          </a:rPr>
                        </m:ctrlPr>
                      </m:sSubPr>
                      <m:e>
                        <m:r>
                          <a:rPr lang="en-US" sz="2000" i="1">
                            <a:solidFill>
                              <a:schemeClr val="tx1"/>
                            </a:solidFill>
                            <a:latin typeface="Cambria Math"/>
                          </a:rPr>
                          <m:t>𝑐</m:t>
                        </m:r>
                      </m:e>
                      <m:sub>
                        <m:r>
                          <a:rPr lang="en-US" sz="2000" i="1">
                            <a:solidFill>
                              <a:schemeClr val="tx1"/>
                            </a:solidFill>
                            <a:latin typeface="Cambria Math"/>
                          </a:rPr>
                          <m:t>3</m:t>
                        </m:r>
                      </m:sub>
                    </m:sSub>
                    <m:r>
                      <a:rPr lang="en-US" sz="2000" i="1">
                        <a:solidFill>
                          <a:schemeClr val="tx1"/>
                        </a:solidFill>
                        <a:latin typeface="Cambria Math"/>
                      </a:rPr>
                      <m:t>,</m:t>
                    </m:r>
                    <m:sSub>
                      <m:sSubPr>
                        <m:ctrlPr>
                          <a:rPr lang="en-US" sz="2000" i="1">
                            <a:solidFill>
                              <a:schemeClr val="tx1"/>
                            </a:solidFill>
                            <a:latin typeface="Cambria Math"/>
                          </a:rPr>
                        </m:ctrlPr>
                      </m:sSubPr>
                      <m:e>
                        <m:r>
                          <a:rPr lang="en-US" sz="2000" i="1">
                            <a:solidFill>
                              <a:schemeClr val="tx1"/>
                            </a:solidFill>
                            <a:latin typeface="Cambria Math"/>
                          </a:rPr>
                          <m:t>𝑐</m:t>
                        </m:r>
                      </m:e>
                      <m:sub>
                        <m:r>
                          <a:rPr lang="en-US" sz="2000" i="1">
                            <a:solidFill>
                              <a:schemeClr val="tx1"/>
                            </a:solidFill>
                            <a:latin typeface="Cambria Math"/>
                          </a:rPr>
                          <m:t>4</m:t>
                        </m:r>
                      </m:sub>
                    </m:sSub>
                  </m:oMath>
                </a14:m>
                <a:endParaRPr lang="en-US" sz="2000" dirty="0">
                  <a:solidFill>
                    <a:schemeClr val="tx1"/>
                  </a:solidFill>
                </a:endParaRPr>
              </a:p>
              <a:p>
                <a14:m>
                  <m:oMath xmlns:m="http://schemas.openxmlformats.org/officeDocument/2006/math">
                    <m:sSub>
                      <m:sSubPr>
                        <m:ctrlPr>
                          <a:rPr lang="ar-SA" sz="2000" i="1">
                            <a:solidFill>
                              <a:schemeClr val="tx1"/>
                            </a:solidFill>
                            <a:latin typeface="Cambria Math"/>
                          </a:rPr>
                        </m:ctrlPr>
                      </m:sSubPr>
                      <m:e>
                        <m:r>
                          <a:rPr lang="en-US" sz="2000" i="1">
                            <a:solidFill>
                              <a:schemeClr val="tx1"/>
                            </a:solidFill>
                            <a:latin typeface="Cambria Math"/>
                          </a:rPr>
                          <m:t>𝑐</m:t>
                        </m:r>
                      </m:e>
                      <m:sub>
                        <m:r>
                          <a:rPr lang="en-US" sz="2000" i="1">
                            <a:solidFill>
                              <a:schemeClr val="tx1"/>
                            </a:solidFill>
                            <a:latin typeface="Cambria Math"/>
                          </a:rPr>
                          <m:t>1</m:t>
                        </m:r>
                      </m:sub>
                    </m:sSub>
                    <m:r>
                      <a:rPr lang="en-US" sz="2000" i="1">
                        <a:solidFill>
                          <a:schemeClr val="tx1"/>
                        </a:solidFill>
                        <a:latin typeface="Cambria Math"/>
                      </a:rPr>
                      <m:t>=</m:t>
                    </m:r>
                    <m:f>
                      <m:fPr>
                        <m:ctrlPr>
                          <a:rPr lang="en-US" sz="2000" i="1">
                            <a:solidFill>
                              <a:schemeClr val="tx1"/>
                            </a:solidFill>
                            <a:latin typeface="Cambria Math"/>
                          </a:rPr>
                        </m:ctrlPr>
                      </m:fPr>
                      <m:num>
                        <m:f>
                          <m:fPr>
                            <m:ctrlPr>
                              <a:rPr lang="en-US" sz="2000" i="1">
                                <a:solidFill>
                                  <a:schemeClr val="tx1"/>
                                </a:solidFill>
                                <a:latin typeface="Cambria Math"/>
                              </a:rPr>
                            </m:ctrlPr>
                          </m:fPr>
                          <m:num>
                            <m:r>
                              <a:rPr lang="en-US" sz="2000" i="1">
                                <a:solidFill>
                                  <a:schemeClr val="tx1"/>
                                </a:solidFill>
                                <a:latin typeface="Cambria Math"/>
                              </a:rPr>
                              <m:t>1</m:t>
                            </m:r>
                          </m:num>
                          <m:den>
                            <m:r>
                              <a:rPr lang="en-US" sz="2000" i="1">
                                <a:solidFill>
                                  <a:schemeClr val="tx1"/>
                                </a:solidFill>
                                <a:latin typeface="Cambria Math"/>
                              </a:rPr>
                              <m:t>2</m:t>
                            </m:r>
                          </m:den>
                        </m:f>
                        <m:r>
                          <a:rPr lang="en-US"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1</m:t>
                            </m:r>
                          </m:num>
                          <m:den>
                            <m:r>
                              <a:rPr lang="en-US" sz="2000" i="1">
                                <a:solidFill>
                                  <a:schemeClr val="tx1"/>
                                </a:solidFill>
                                <a:latin typeface="Cambria Math"/>
                              </a:rPr>
                              <m:t>3</m:t>
                            </m:r>
                          </m:den>
                        </m:f>
                      </m:num>
                      <m:den>
                        <m:r>
                          <a:rPr lang="en-US" sz="2000" i="1">
                            <a:solidFill>
                              <a:schemeClr val="tx1"/>
                            </a:solidFill>
                            <a:latin typeface="Cambria Math"/>
                          </a:rPr>
                          <m:t>2</m:t>
                        </m:r>
                      </m:den>
                    </m:f>
                    <m:r>
                      <a:rPr lang="en-US" sz="2000">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5</m:t>
                        </m:r>
                      </m:num>
                      <m:den>
                        <m:r>
                          <a:rPr lang="en-US" sz="2000" i="1">
                            <a:solidFill>
                              <a:schemeClr val="tx1"/>
                            </a:solidFill>
                            <a:latin typeface="Cambria Math"/>
                          </a:rPr>
                          <m:t>12</m:t>
                        </m:r>
                      </m:den>
                    </m:f>
                  </m:oMath>
                </a14:m>
                <a:endParaRPr lang="en-US" sz="2000" dirty="0">
                  <a:solidFill>
                    <a:schemeClr val="tx1"/>
                  </a:solidFill>
                </a:endParaRPr>
              </a:p>
              <a:p>
                <a14:m>
                  <m:oMath xmlns:m="http://schemas.openxmlformats.org/officeDocument/2006/math">
                    <m:sSub>
                      <m:sSubPr>
                        <m:ctrlPr>
                          <a:rPr lang="en-US" sz="2000" i="1">
                            <a:solidFill>
                              <a:schemeClr val="tx1"/>
                            </a:solidFill>
                            <a:latin typeface="Cambria Math"/>
                          </a:rPr>
                        </m:ctrlPr>
                      </m:sSubPr>
                      <m:e>
                        <m:r>
                          <a:rPr lang="en-US" sz="2000" i="1">
                            <a:solidFill>
                              <a:schemeClr val="tx1"/>
                            </a:solidFill>
                            <a:latin typeface="Cambria Math"/>
                          </a:rPr>
                          <m:t>𝑐</m:t>
                        </m:r>
                      </m:e>
                      <m:sub>
                        <m:r>
                          <a:rPr lang="en-US" sz="2000" i="1">
                            <a:solidFill>
                              <a:schemeClr val="tx1"/>
                            </a:solidFill>
                            <a:latin typeface="Cambria Math"/>
                          </a:rPr>
                          <m:t>2</m:t>
                        </m:r>
                      </m:sub>
                    </m:sSub>
                    <m:r>
                      <a:rPr lang="en-US" sz="2000" i="1">
                        <a:solidFill>
                          <a:schemeClr val="tx1"/>
                        </a:solidFill>
                        <a:latin typeface="Cambria Math"/>
                      </a:rPr>
                      <m:t>=</m:t>
                    </m:r>
                    <m:f>
                      <m:fPr>
                        <m:ctrlPr>
                          <a:rPr lang="en-US" sz="2000" i="1">
                            <a:solidFill>
                              <a:schemeClr val="tx1"/>
                            </a:solidFill>
                            <a:latin typeface="Cambria Math"/>
                          </a:rPr>
                        </m:ctrlPr>
                      </m:fPr>
                      <m:num>
                        <m:sSub>
                          <m:sSubPr>
                            <m:ctrlPr>
                              <a:rPr lang="en-US" sz="2000" i="1">
                                <a:solidFill>
                                  <a:schemeClr val="tx1"/>
                                </a:solidFill>
                                <a:latin typeface="Cambria Math"/>
                              </a:rPr>
                            </m:ctrlPr>
                          </m:sSubPr>
                          <m:e>
                            <m:r>
                              <a:rPr lang="en-US" sz="2000" i="1">
                                <a:solidFill>
                                  <a:schemeClr val="tx1"/>
                                </a:solidFill>
                                <a:latin typeface="Cambria Math"/>
                              </a:rPr>
                              <m:t>𝑐</m:t>
                            </m:r>
                          </m:e>
                          <m:sub>
                            <m:r>
                              <a:rPr lang="en-US" sz="2000" i="1">
                                <a:solidFill>
                                  <a:schemeClr val="tx1"/>
                                </a:solidFill>
                                <a:latin typeface="Cambria Math"/>
                              </a:rPr>
                              <m:t>1</m:t>
                            </m:r>
                          </m:sub>
                        </m:sSub>
                        <m:r>
                          <a:rPr lang="en-US"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1</m:t>
                            </m:r>
                          </m:num>
                          <m:den>
                            <m:r>
                              <a:rPr lang="en-US" sz="2000" i="1">
                                <a:solidFill>
                                  <a:schemeClr val="tx1"/>
                                </a:solidFill>
                                <a:latin typeface="Cambria Math"/>
                              </a:rPr>
                              <m:t>2</m:t>
                            </m:r>
                          </m:den>
                        </m:f>
                      </m:num>
                      <m:den>
                        <m:r>
                          <a:rPr lang="en-US" sz="2000" i="1">
                            <a:solidFill>
                              <a:schemeClr val="tx1"/>
                            </a:solidFill>
                            <a:latin typeface="Cambria Math"/>
                          </a:rPr>
                          <m:t>2</m:t>
                        </m:r>
                      </m:den>
                    </m:f>
                    <m:r>
                      <a:rPr lang="en-US" sz="2000" i="1">
                        <a:solidFill>
                          <a:schemeClr val="tx1"/>
                        </a:solidFill>
                        <a:latin typeface="Cambria Math"/>
                      </a:rPr>
                      <m:t>=</m:t>
                    </m:r>
                    <m:f>
                      <m:fPr>
                        <m:ctrlPr>
                          <a:rPr lang="en-US" sz="2000" i="1">
                            <a:solidFill>
                              <a:schemeClr val="tx1"/>
                            </a:solidFill>
                            <a:latin typeface="Cambria Math"/>
                          </a:rPr>
                        </m:ctrlPr>
                      </m:fPr>
                      <m:num>
                        <m:f>
                          <m:fPr>
                            <m:ctrlPr>
                              <a:rPr lang="en-US" sz="2000" i="1">
                                <a:solidFill>
                                  <a:schemeClr val="tx1"/>
                                </a:solidFill>
                                <a:latin typeface="Cambria Math"/>
                              </a:rPr>
                            </m:ctrlPr>
                          </m:fPr>
                          <m:num>
                            <m:r>
                              <a:rPr lang="en-US" sz="2000" i="1">
                                <a:solidFill>
                                  <a:schemeClr val="tx1"/>
                                </a:solidFill>
                                <a:latin typeface="Cambria Math"/>
                              </a:rPr>
                              <m:t>5</m:t>
                            </m:r>
                          </m:num>
                          <m:den>
                            <m:r>
                              <a:rPr lang="en-US" sz="2000" i="1">
                                <a:solidFill>
                                  <a:schemeClr val="tx1"/>
                                </a:solidFill>
                                <a:latin typeface="Cambria Math"/>
                              </a:rPr>
                              <m:t>12</m:t>
                            </m:r>
                          </m:den>
                        </m:f>
                        <m:r>
                          <a:rPr lang="en-US"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1</m:t>
                            </m:r>
                          </m:num>
                          <m:den>
                            <m:r>
                              <a:rPr lang="en-US" sz="2000" i="1">
                                <a:solidFill>
                                  <a:schemeClr val="tx1"/>
                                </a:solidFill>
                                <a:latin typeface="Cambria Math"/>
                              </a:rPr>
                              <m:t>2</m:t>
                            </m:r>
                          </m:den>
                        </m:f>
                      </m:num>
                      <m:den>
                        <m:r>
                          <a:rPr lang="en-US" sz="2000" i="1">
                            <a:solidFill>
                              <a:schemeClr val="tx1"/>
                            </a:solidFill>
                            <a:latin typeface="Cambria Math"/>
                          </a:rPr>
                          <m:t>2</m:t>
                        </m:r>
                      </m:den>
                    </m:f>
                    <m:r>
                      <a:rPr lang="en-US"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11</m:t>
                        </m:r>
                      </m:num>
                      <m:den>
                        <m:r>
                          <a:rPr lang="en-US" sz="2000" i="1">
                            <a:solidFill>
                              <a:schemeClr val="tx1"/>
                            </a:solidFill>
                            <a:latin typeface="Cambria Math"/>
                          </a:rPr>
                          <m:t>24</m:t>
                        </m:r>
                      </m:den>
                    </m:f>
                  </m:oMath>
                </a14:m>
                <a:endParaRPr lang="en-US" sz="2000" dirty="0">
                  <a:solidFill>
                    <a:schemeClr val="tx1"/>
                  </a:solidFill>
                </a:endParaRPr>
              </a:p>
              <a:p>
                <a14:m>
                  <m:oMath xmlns:m="http://schemas.openxmlformats.org/officeDocument/2006/math">
                    <m:sSub>
                      <m:sSubPr>
                        <m:ctrlPr>
                          <a:rPr lang="en-US" sz="2000" i="1">
                            <a:solidFill>
                              <a:schemeClr val="tx1"/>
                            </a:solidFill>
                            <a:latin typeface="Cambria Math"/>
                          </a:rPr>
                        </m:ctrlPr>
                      </m:sSubPr>
                      <m:e>
                        <m:r>
                          <a:rPr lang="en-US" sz="2000" i="1">
                            <a:solidFill>
                              <a:schemeClr val="tx1"/>
                            </a:solidFill>
                            <a:latin typeface="Cambria Math"/>
                          </a:rPr>
                          <m:t>𝑐</m:t>
                        </m:r>
                      </m:e>
                      <m:sub>
                        <m:r>
                          <a:rPr lang="en-US" sz="2000" i="1">
                            <a:solidFill>
                              <a:schemeClr val="tx1"/>
                            </a:solidFill>
                            <a:latin typeface="Cambria Math"/>
                          </a:rPr>
                          <m:t>3</m:t>
                        </m:r>
                      </m:sub>
                    </m:sSub>
                    <m:r>
                      <a:rPr lang="en-US" sz="2000" i="1">
                        <a:solidFill>
                          <a:schemeClr val="tx1"/>
                        </a:solidFill>
                        <a:latin typeface="Cambria Math"/>
                      </a:rPr>
                      <m:t>=</m:t>
                    </m:r>
                    <m:f>
                      <m:fPr>
                        <m:ctrlPr>
                          <a:rPr lang="en-US" sz="2000" i="1">
                            <a:solidFill>
                              <a:schemeClr val="tx1"/>
                            </a:solidFill>
                            <a:latin typeface="Cambria Math"/>
                          </a:rPr>
                        </m:ctrlPr>
                      </m:fPr>
                      <m:num>
                        <m:sSub>
                          <m:sSubPr>
                            <m:ctrlPr>
                              <a:rPr lang="en-US" sz="2000" i="1">
                                <a:solidFill>
                                  <a:schemeClr val="tx1"/>
                                </a:solidFill>
                                <a:latin typeface="Cambria Math"/>
                              </a:rPr>
                            </m:ctrlPr>
                          </m:sSubPr>
                          <m:e>
                            <m:r>
                              <a:rPr lang="en-US" sz="2000" i="1">
                                <a:solidFill>
                                  <a:schemeClr val="tx1"/>
                                </a:solidFill>
                                <a:latin typeface="Cambria Math"/>
                              </a:rPr>
                              <m:t>𝑐</m:t>
                            </m:r>
                          </m:e>
                          <m:sub>
                            <m:r>
                              <a:rPr lang="en-US" sz="2000" i="1">
                                <a:solidFill>
                                  <a:schemeClr val="tx1"/>
                                </a:solidFill>
                                <a:latin typeface="Cambria Math"/>
                              </a:rPr>
                              <m:t>2</m:t>
                            </m:r>
                          </m:sub>
                        </m:sSub>
                        <m:r>
                          <a:rPr lang="en-US"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1</m:t>
                            </m:r>
                          </m:num>
                          <m:den>
                            <m:r>
                              <a:rPr lang="en-US" sz="2000" i="1">
                                <a:solidFill>
                                  <a:schemeClr val="tx1"/>
                                </a:solidFill>
                                <a:latin typeface="Cambria Math"/>
                              </a:rPr>
                              <m:t>2</m:t>
                            </m:r>
                          </m:den>
                        </m:f>
                      </m:num>
                      <m:den>
                        <m:r>
                          <a:rPr lang="en-US" sz="2000" i="1">
                            <a:solidFill>
                              <a:schemeClr val="tx1"/>
                            </a:solidFill>
                            <a:latin typeface="Cambria Math"/>
                          </a:rPr>
                          <m:t>2</m:t>
                        </m:r>
                      </m:den>
                    </m:f>
                    <m:r>
                      <a:rPr lang="en-US" sz="2000" i="1">
                        <a:solidFill>
                          <a:schemeClr val="tx1"/>
                        </a:solidFill>
                        <a:latin typeface="Cambria Math"/>
                      </a:rPr>
                      <m:t>=</m:t>
                    </m:r>
                    <m:f>
                      <m:fPr>
                        <m:ctrlPr>
                          <a:rPr lang="en-US" sz="2000" i="1">
                            <a:solidFill>
                              <a:schemeClr val="tx1"/>
                            </a:solidFill>
                            <a:latin typeface="Cambria Math"/>
                          </a:rPr>
                        </m:ctrlPr>
                      </m:fPr>
                      <m:num>
                        <m:f>
                          <m:fPr>
                            <m:ctrlPr>
                              <a:rPr lang="en-US" sz="2000" i="1">
                                <a:solidFill>
                                  <a:schemeClr val="tx1"/>
                                </a:solidFill>
                                <a:latin typeface="Cambria Math"/>
                              </a:rPr>
                            </m:ctrlPr>
                          </m:fPr>
                          <m:num>
                            <m:r>
                              <a:rPr lang="en-US" sz="2000" i="1">
                                <a:solidFill>
                                  <a:schemeClr val="tx1"/>
                                </a:solidFill>
                                <a:latin typeface="Cambria Math"/>
                              </a:rPr>
                              <m:t>11</m:t>
                            </m:r>
                          </m:num>
                          <m:den>
                            <m:r>
                              <a:rPr lang="en-US" sz="2000" i="1">
                                <a:solidFill>
                                  <a:schemeClr val="tx1"/>
                                </a:solidFill>
                                <a:latin typeface="Cambria Math"/>
                              </a:rPr>
                              <m:t>24</m:t>
                            </m:r>
                          </m:den>
                        </m:f>
                        <m:r>
                          <a:rPr lang="en-US"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1</m:t>
                            </m:r>
                          </m:num>
                          <m:den>
                            <m:r>
                              <a:rPr lang="en-US" sz="2000" i="1">
                                <a:solidFill>
                                  <a:schemeClr val="tx1"/>
                                </a:solidFill>
                                <a:latin typeface="Cambria Math"/>
                              </a:rPr>
                              <m:t>2</m:t>
                            </m:r>
                          </m:den>
                        </m:f>
                      </m:num>
                      <m:den>
                        <m:r>
                          <a:rPr lang="en-US" sz="2000" i="1">
                            <a:solidFill>
                              <a:schemeClr val="tx1"/>
                            </a:solidFill>
                            <a:latin typeface="Cambria Math"/>
                          </a:rPr>
                          <m:t>2</m:t>
                        </m:r>
                      </m:den>
                    </m:f>
                    <m:r>
                      <a:rPr lang="en-US" sz="2000" i="1">
                        <a:solidFill>
                          <a:schemeClr val="tx1"/>
                        </a:solidFill>
                        <a:latin typeface="Cambria Math"/>
                      </a:rPr>
                      <m:t>=</m:t>
                    </m:r>
                    <m:f>
                      <m:fPr>
                        <m:ctrlPr>
                          <a:rPr lang="en-US" sz="2000" i="1">
                            <a:solidFill>
                              <a:schemeClr val="tx1"/>
                            </a:solidFill>
                            <a:latin typeface="Cambria Math"/>
                          </a:rPr>
                        </m:ctrlPr>
                      </m:fPr>
                      <m:num>
                        <m:r>
                          <a:rPr lang="ar-SA" sz="2000" i="1">
                            <a:solidFill>
                              <a:schemeClr val="tx1"/>
                            </a:solidFill>
                            <a:latin typeface="Cambria Math"/>
                          </a:rPr>
                          <m:t>2</m:t>
                        </m:r>
                        <m:r>
                          <a:rPr lang="en-US" sz="2000" i="1">
                            <a:solidFill>
                              <a:schemeClr val="tx1"/>
                            </a:solidFill>
                            <a:latin typeface="Cambria Math"/>
                          </a:rPr>
                          <m:t>3</m:t>
                        </m:r>
                      </m:num>
                      <m:den>
                        <m:r>
                          <a:rPr lang="en-US" sz="2000" i="1">
                            <a:solidFill>
                              <a:schemeClr val="tx1"/>
                            </a:solidFill>
                            <a:latin typeface="Cambria Math"/>
                          </a:rPr>
                          <m:t>48</m:t>
                        </m:r>
                      </m:den>
                    </m:f>
                  </m:oMath>
                </a14:m>
                <a:endParaRPr lang="en-US" sz="2000" dirty="0">
                  <a:solidFill>
                    <a:schemeClr val="tx1"/>
                  </a:solidFill>
                </a:endParaRPr>
              </a:p>
              <a:p>
                <a14:m>
                  <m:oMath xmlns:m="http://schemas.openxmlformats.org/officeDocument/2006/math">
                    <m:sSub>
                      <m:sSubPr>
                        <m:ctrlPr>
                          <a:rPr lang="en-US" sz="2000" i="1">
                            <a:solidFill>
                              <a:schemeClr val="tx1"/>
                            </a:solidFill>
                            <a:latin typeface="Cambria Math"/>
                          </a:rPr>
                        </m:ctrlPr>
                      </m:sSubPr>
                      <m:e>
                        <m:r>
                          <a:rPr lang="en-US" sz="2000" i="1">
                            <a:solidFill>
                              <a:schemeClr val="tx1"/>
                            </a:solidFill>
                            <a:latin typeface="Cambria Math"/>
                          </a:rPr>
                          <m:t>𝑐</m:t>
                        </m:r>
                      </m:e>
                      <m:sub>
                        <m:r>
                          <a:rPr lang="en-US" sz="2000" i="1">
                            <a:solidFill>
                              <a:schemeClr val="tx1"/>
                            </a:solidFill>
                            <a:latin typeface="Cambria Math"/>
                          </a:rPr>
                          <m:t>4</m:t>
                        </m:r>
                      </m:sub>
                    </m:sSub>
                    <m:r>
                      <a:rPr lang="en-US" sz="2000" i="1">
                        <a:solidFill>
                          <a:schemeClr val="tx1"/>
                        </a:solidFill>
                        <a:latin typeface="Cambria Math"/>
                      </a:rPr>
                      <m:t>=</m:t>
                    </m:r>
                    <m:f>
                      <m:fPr>
                        <m:ctrlPr>
                          <a:rPr lang="en-US" sz="2000" i="1">
                            <a:solidFill>
                              <a:schemeClr val="tx1"/>
                            </a:solidFill>
                            <a:latin typeface="Cambria Math"/>
                          </a:rPr>
                        </m:ctrlPr>
                      </m:fPr>
                      <m:num>
                        <m:sSub>
                          <m:sSubPr>
                            <m:ctrlPr>
                              <a:rPr lang="en-US" sz="2000" i="1">
                                <a:solidFill>
                                  <a:schemeClr val="tx1"/>
                                </a:solidFill>
                                <a:latin typeface="Cambria Math"/>
                              </a:rPr>
                            </m:ctrlPr>
                          </m:sSubPr>
                          <m:e>
                            <m:r>
                              <a:rPr lang="en-US" sz="2000" i="1">
                                <a:solidFill>
                                  <a:schemeClr val="tx1"/>
                                </a:solidFill>
                                <a:latin typeface="Cambria Math"/>
                              </a:rPr>
                              <m:t>𝑐</m:t>
                            </m:r>
                          </m:e>
                          <m:sub>
                            <m:r>
                              <a:rPr lang="en-US" sz="2000" i="1">
                                <a:solidFill>
                                  <a:schemeClr val="tx1"/>
                                </a:solidFill>
                                <a:latin typeface="Cambria Math"/>
                              </a:rPr>
                              <m:t>3</m:t>
                            </m:r>
                          </m:sub>
                        </m:sSub>
                        <m:r>
                          <a:rPr lang="en-US"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1</m:t>
                            </m:r>
                          </m:num>
                          <m:den>
                            <m:r>
                              <a:rPr lang="en-US" sz="2000" i="1">
                                <a:solidFill>
                                  <a:schemeClr val="tx1"/>
                                </a:solidFill>
                                <a:latin typeface="Cambria Math"/>
                              </a:rPr>
                              <m:t>2</m:t>
                            </m:r>
                          </m:den>
                        </m:f>
                      </m:num>
                      <m:den>
                        <m:r>
                          <a:rPr lang="en-US" sz="2000" i="1">
                            <a:solidFill>
                              <a:schemeClr val="tx1"/>
                            </a:solidFill>
                            <a:latin typeface="Cambria Math"/>
                          </a:rPr>
                          <m:t>2</m:t>
                        </m:r>
                      </m:den>
                    </m:f>
                    <m:r>
                      <a:rPr lang="en-US" sz="2000" i="1">
                        <a:solidFill>
                          <a:schemeClr val="tx1"/>
                        </a:solidFill>
                        <a:latin typeface="Cambria Math"/>
                      </a:rPr>
                      <m:t>=</m:t>
                    </m:r>
                    <m:f>
                      <m:fPr>
                        <m:ctrlPr>
                          <a:rPr lang="en-US" sz="2000" i="1">
                            <a:solidFill>
                              <a:schemeClr val="tx1"/>
                            </a:solidFill>
                            <a:latin typeface="Cambria Math"/>
                          </a:rPr>
                        </m:ctrlPr>
                      </m:fPr>
                      <m:num>
                        <m:f>
                          <m:fPr>
                            <m:ctrlPr>
                              <a:rPr lang="en-US" sz="2000" i="1">
                                <a:solidFill>
                                  <a:schemeClr val="tx1"/>
                                </a:solidFill>
                                <a:latin typeface="Cambria Math"/>
                              </a:rPr>
                            </m:ctrlPr>
                          </m:fPr>
                          <m:num>
                            <m:r>
                              <a:rPr lang="en-US" sz="2000" i="1">
                                <a:solidFill>
                                  <a:schemeClr val="tx1"/>
                                </a:solidFill>
                                <a:latin typeface="Cambria Math"/>
                              </a:rPr>
                              <m:t>33</m:t>
                            </m:r>
                          </m:num>
                          <m:den>
                            <m:r>
                              <a:rPr lang="en-US" sz="2000" i="1">
                                <a:solidFill>
                                  <a:schemeClr val="tx1"/>
                                </a:solidFill>
                                <a:latin typeface="Cambria Math"/>
                              </a:rPr>
                              <m:t>48</m:t>
                            </m:r>
                          </m:den>
                        </m:f>
                        <m:r>
                          <a:rPr lang="en-US"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1</m:t>
                            </m:r>
                          </m:num>
                          <m:den>
                            <m:r>
                              <a:rPr lang="en-US" sz="2000" i="1">
                                <a:solidFill>
                                  <a:schemeClr val="tx1"/>
                                </a:solidFill>
                                <a:latin typeface="Cambria Math"/>
                              </a:rPr>
                              <m:t>2</m:t>
                            </m:r>
                          </m:den>
                        </m:f>
                      </m:num>
                      <m:den>
                        <m:r>
                          <a:rPr lang="en-US" sz="2000" i="1">
                            <a:solidFill>
                              <a:schemeClr val="tx1"/>
                            </a:solidFill>
                            <a:latin typeface="Cambria Math"/>
                          </a:rPr>
                          <m:t>2</m:t>
                        </m:r>
                      </m:den>
                    </m:f>
                    <m:r>
                      <a:rPr lang="en-US"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47</m:t>
                        </m:r>
                      </m:num>
                      <m:den>
                        <m:r>
                          <a:rPr lang="en-US" sz="2000" i="1">
                            <a:solidFill>
                              <a:schemeClr val="tx1"/>
                            </a:solidFill>
                            <a:latin typeface="Cambria Math"/>
                          </a:rPr>
                          <m:t>96</m:t>
                        </m:r>
                      </m:den>
                    </m:f>
                    <m:r>
                      <a:rPr lang="en-US" sz="2000" i="1">
                        <a:solidFill>
                          <a:schemeClr val="tx1"/>
                        </a:solidFill>
                        <a:latin typeface="Cambria Math"/>
                      </a:rPr>
                      <m:t>  .</m:t>
                    </m:r>
                  </m:oMath>
                </a14:m>
                <a:endParaRPr lang="ar-SA" sz="2000" dirty="0" smtClean="0">
                  <a:solidFill>
                    <a:schemeClr val="tx1"/>
                  </a:solidFill>
                </a:endParaRPr>
              </a:p>
              <a:p>
                <a:pPr marL="0" indent="0">
                  <a:buNone/>
                </a:pPr>
                <a:endParaRPr lang="ar-SA" sz="2000" dirty="0">
                  <a:solidFill>
                    <a:schemeClr val="tx1"/>
                  </a:solidFill>
                </a:endParaRPr>
              </a:p>
              <a:p>
                <a:pPr marL="0" indent="0" algn="r" rtl="1">
                  <a:buNone/>
                </a:pPr>
                <a14:m>
                  <m:oMathPara xmlns:m="http://schemas.openxmlformats.org/officeDocument/2006/math">
                    <m:oMathParaPr>
                      <m:jc m:val="left"/>
                    </m:oMathParaPr>
                    <m:oMath xmlns:m="http://schemas.openxmlformats.org/officeDocument/2006/math">
                      <m:r>
                        <a:rPr lang="en-US" sz="2000" i="1">
                          <a:solidFill>
                            <a:schemeClr val="tx1"/>
                          </a:solidFill>
                          <a:latin typeface="Cambria Math"/>
                          <a:ea typeface="Cambria Math"/>
                        </a:rPr>
                        <m:t>⇒</m:t>
                      </m:r>
                      <m:f>
                        <m:fPr>
                          <m:ctrlPr>
                            <a:rPr lang="en-US" sz="2000" i="1">
                              <a:solidFill>
                                <a:schemeClr val="tx1"/>
                              </a:solidFill>
                              <a:latin typeface="Cambria Math"/>
                            </a:rPr>
                          </m:ctrlPr>
                        </m:fPr>
                        <m:num>
                          <m:r>
                            <a:rPr lang="ar-SA" sz="2000" i="1">
                              <a:solidFill>
                                <a:schemeClr val="tx1"/>
                              </a:solidFill>
                              <a:latin typeface="Cambria Math"/>
                            </a:rPr>
                            <m:t>1</m:t>
                          </m:r>
                        </m:num>
                        <m:den>
                          <m:r>
                            <a:rPr lang="ar-SA" sz="2000" i="1">
                              <a:solidFill>
                                <a:schemeClr val="tx1"/>
                              </a:solidFill>
                              <a:latin typeface="Cambria Math"/>
                            </a:rPr>
                            <m:t>3</m:t>
                          </m:r>
                        </m:den>
                      </m:f>
                      <m:r>
                        <a:rPr lang="en-US" sz="2000" i="1">
                          <a:solidFill>
                            <a:schemeClr val="tx1"/>
                          </a:solidFill>
                          <a:latin typeface="Cambria Math"/>
                          <a:ea typeface="Cambria Math"/>
                        </a:rPr>
                        <m:t>&lt;</m:t>
                      </m:r>
                      <m:f>
                        <m:fPr>
                          <m:ctrlPr>
                            <a:rPr lang="en-US" sz="2000" i="1">
                              <a:solidFill>
                                <a:schemeClr val="tx1"/>
                              </a:solidFill>
                              <a:latin typeface="Cambria Math"/>
                              <a:ea typeface="Cambria Math"/>
                            </a:rPr>
                          </m:ctrlPr>
                        </m:fPr>
                        <m:num>
                          <m:r>
                            <a:rPr lang="ar-SA" sz="2000" i="1">
                              <a:solidFill>
                                <a:schemeClr val="tx1"/>
                              </a:solidFill>
                              <a:latin typeface="Cambria Math"/>
                              <a:ea typeface="Cambria Math"/>
                            </a:rPr>
                            <m:t>5</m:t>
                          </m:r>
                        </m:num>
                        <m:den>
                          <m:r>
                            <a:rPr lang="ar-SA" sz="2000" i="1">
                              <a:solidFill>
                                <a:schemeClr val="tx1"/>
                              </a:solidFill>
                              <a:latin typeface="Cambria Math"/>
                              <a:ea typeface="Cambria Math"/>
                            </a:rPr>
                            <m:t>12</m:t>
                          </m:r>
                        </m:den>
                      </m:f>
                      <m:r>
                        <a:rPr lang="en-US" sz="2000" i="1">
                          <a:solidFill>
                            <a:schemeClr val="tx1"/>
                          </a:solidFill>
                          <a:latin typeface="Cambria Math"/>
                          <a:ea typeface="Cambria Math"/>
                        </a:rPr>
                        <m:t>&lt;</m:t>
                      </m:r>
                      <m:f>
                        <m:fPr>
                          <m:ctrlPr>
                            <a:rPr lang="en-US" sz="2000" i="1">
                              <a:solidFill>
                                <a:schemeClr val="tx1"/>
                              </a:solidFill>
                              <a:latin typeface="Cambria Math"/>
                              <a:ea typeface="Cambria Math"/>
                            </a:rPr>
                          </m:ctrlPr>
                        </m:fPr>
                        <m:num>
                          <m:r>
                            <a:rPr lang="ar-SA" sz="2000" i="1">
                              <a:solidFill>
                                <a:schemeClr val="tx1"/>
                              </a:solidFill>
                              <a:latin typeface="Cambria Math"/>
                              <a:ea typeface="Cambria Math"/>
                            </a:rPr>
                            <m:t>11</m:t>
                          </m:r>
                        </m:num>
                        <m:den>
                          <m:r>
                            <a:rPr lang="ar-SA" sz="2000" i="1">
                              <a:solidFill>
                                <a:schemeClr val="tx1"/>
                              </a:solidFill>
                              <a:latin typeface="Cambria Math"/>
                              <a:ea typeface="Cambria Math"/>
                            </a:rPr>
                            <m:t>24</m:t>
                          </m:r>
                        </m:den>
                      </m:f>
                      <m:r>
                        <a:rPr lang="en-US" sz="2000" i="1">
                          <a:solidFill>
                            <a:schemeClr val="tx1"/>
                          </a:solidFill>
                          <a:latin typeface="Cambria Math"/>
                          <a:ea typeface="Cambria Math"/>
                        </a:rPr>
                        <m:t>&lt;</m:t>
                      </m:r>
                      <m:f>
                        <m:fPr>
                          <m:ctrlPr>
                            <a:rPr lang="en-US" sz="2000" i="1">
                              <a:solidFill>
                                <a:schemeClr val="tx1"/>
                              </a:solidFill>
                              <a:latin typeface="Cambria Math"/>
                              <a:ea typeface="Cambria Math"/>
                            </a:rPr>
                          </m:ctrlPr>
                        </m:fPr>
                        <m:num>
                          <m:r>
                            <a:rPr lang="ar-SA" sz="2000" i="1">
                              <a:solidFill>
                                <a:schemeClr val="tx1"/>
                              </a:solidFill>
                              <a:latin typeface="Cambria Math"/>
                              <a:ea typeface="Cambria Math"/>
                            </a:rPr>
                            <m:t>23</m:t>
                          </m:r>
                        </m:num>
                        <m:den>
                          <m:r>
                            <a:rPr lang="ar-SA" sz="2000" i="1">
                              <a:solidFill>
                                <a:schemeClr val="tx1"/>
                              </a:solidFill>
                              <a:latin typeface="Cambria Math"/>
                              <a:ea typeface="Cambria Math"/>
                            </a:rPr>
                            <m:t>48</m:t>
                          </m:r>
                        </m:den>
                      </m:f>
                      <m:r>
                        <a:rPr lang="en-US" sz="2000" i="1">
                          <a:solidFill>
                            <a:schemeClr val="tx1"/>
                          </a:solidFill>
                          <a:latin typeface="Cambria Math"/>
                          <a:ea typeface="Cambria Math"/>
                        </a:rPr>
                        <m:t>&lt;</m:t>
                      </m:r>
                      <m:f>
                        <m:fPr>
                          <m:ctrlPr>
                            <a:rPr lang="en-US" sz="2000" i="1">
                              <a:solidFill>
                                <a:schemeClr val="tx1"/>
                              </a:solidFill>
                              <a:latin typeface="Cambria Math"/>
                              <a:ea typeface="Cambria Math"/>
                            </a:rPr>
                          </m:ctrlPr>
                        </m:fPr>
                        <m:num>
                          <m:r>
                            <a:rPr lang="ar-SA" sz="2000" i="1">
                              <a:solidFill>
                                <a:schemeClr val="tx1"/>
                              </a:solidFill>
                              <a:latin typeface="Cambria Math"/>
                              <a:ea typeface="Cambria Math"/>
                            </a:rPr>
                            <m:t>47</m:t>
                          </m:r>
                        </m:num>
                        <m:den>
                          <m:r>
                            <a:rPr lang="ar-SA" sz="2000" i="1">
                              <a:solidFill>
                                <a:schemeClr val="tx1"/>
                              </a:solidFill>
                              <a:latin typeface="Cambria Math"/>
                              <a:ea typeface="Cambria Math"/>
                            </a:rPr>
                            <m:t>96</m:t>
                          </m:r>
                        </m:den>
                      </m:f>
                      <m:r>
                        <a:rPr lang="en-US" sz="2000" i="1">
                          <a:solidFill>
                            <a:schemeClr val="tx1"/>
                          </a:solidFill>
                          <a:latin typeface="Cambria Math"/>
                          <a:ea typeface="Cambria Math"/>
                        </a:rPr>
                        <m:t>&lt;</m:t>
                      </m:r>
                      <m:f>
                        <m:fPr>
                          <m:ctrlPr>
                            <a:rPr lang="en-US" sz="2000" i="1">
                              <a:solidFill>
                                <a:schemeClr val="tx1"/>
                              </a:solidFill>
                              <a:latin typeface="Cambria Math"/>
                              <a:ea typeface="Cambria Math"/>
                            </a:rPr>
                          </m:ctrlPr>
                        </m:fPr>
                        <m:num>
                          <m:r>
                            <a:rPr lang="ar-SA" sz="2000" i="1">
                              <a:solidFill>
                                <a:schemeClr val="tx1"/>
                              </a:solidFill>
                              <a:latin typeface="Cambria Math"/>
                              <a:ea typeface="Cambria Math"/>
                            </a:rPr>
                            <m:t>1</m:t>
                          </m:r>
                        </m:num>
                        <m:den>
                          <m:r>
                            <a:rPr lang="ar-SA" sz="2000" i="1">
                              <a:solidFill>
                                <a:schemeClr val="tx1"/>
                              </a:solidFill>
                              <a:latin typeface="Cambria Math"/>
                              <a:ea typeface="Cambria Math"/>
                            </a:rPr>
                            <m:t>2</m:t>
                          </m:r>
                        </m:den>
                      </m:f>
                    </m:oMath>
                  </m:oMathPara>
                </a14:m>
                <a:endParaRPr lang="en-US" sz="2000" dirty="0">
                  <a:solidFill>
                    <a:schemeClr val="tx1"/>
                  </a:solidFill>
                </a:endParaRPr>
              </a:p>
              <a:p>
                <a:pPr marL="0" indent="0" algn="r" rtl="1">
                  <a:buNone/>
                </a:pPr>
                <a:endParaRPr lang="en-US" sz="2000" dirty="0">
                  <a:solidFill>
                    <a:schemeClr val="tx1"/>
                  </a:solidFill>
                </a:endParaRPr>
              </a:p>
              <a:p>
                <a:endParaRPr lang="en-US" sz="2000" dirty="0">
                  <a:solidFill>
                    <a:schemeClr val="tx1"/>
                  </a:solidFill>
                </a:endParaRPr>
              </a:p>
              <a:p>
                <a:endParaRPr lang="ar-SA" sz="2000" dirty="0">
                  <a:solidFill>
                    <a:schemeClr val="tx1"/>
                  </a:solidFill>
                </a:endParaRPr>
              </a:p>
              <a:p>
                <a:pPr marL="0" indent="0" algn="r" rtl="1">
                  <a:buNone/>
                </a:pPr>
                <a:endParaRPr lang="en-US" sz="20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762000"/>
                <a:ext cx="8229600" cy="5562600"/>
              </a:xfrm>
              <a:blipFill rotWithShape="1">
                <a:blip r:embed="rId2"/>
                <a:stretch>
                  <a:fillRect t="-657" r="-7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18</a:t>
            </a:fld>
            <a:endParaRPr lang="en-US"/>
          </a:p>
        </p:txBody>
      </p:sp>
    </p:spTree>
    <p:extLst>
      <p:ext uri="{BB962C8B-B14F-4D97-AF65-F5344CB8AC3E}">
        <p14:creationId xmlns:p14="http://schemas.microsoft.com/office/powerpoint/2010/main" val="3908877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89037"/>
                <a:ext cx="8229600" cy="5440363"/>
              </a:xfrm>
            </p:spPr>
            <p:txBody>
              <a:bodyPr>
                <a:normAutofit/>
              </a:bodyPr>
              <a:lstStyle/>
              <a:p>
                <a:pPr marL="0" indent="0" algn="r" rtl="1">
                  <a:buNone/>
                </a:pPr>
                <a:r>
                  <a:rPr lang="ar-SA" sz="2000" u="sng" dirty="0" smtClean="0">
                    <a:solidFill>
                      <a:srgbClr val="002060"/>
                    </a:solidFill>
                  </a:rPr>
                  <a:t>تحويل الأعداد من الصورة الكسرية إلى الصورة العشرية والعكس:</a:t>
                </a:r>
              </a:p>
              <a:p>
                <a:pPr marL="0" indent="0" algn="r" rtl="1">
                  <a:buNone/>
                </a:pPr>
                <a:r>
                  <a:rPr lang="ar-SA" sz="2000" dirty="0"/>
                  <a:t>الكسر </a:t>
                </a:r>
                <a:r>
                  <a:rPr lang="ar-SA" sz="2000" dirty="0" smtClean="0"/>
                  <a:t>العشري</a:t>
                </a:r>
                <a:r>
                  <a:rPr lang="en-US" sz="2000" dirty="0" smtClean="0"/>
                  <a:t> </a:t>
                </a:r>
                <a:r>
                  <a:rPr lang="ar-SA" sz="2000" dirty="0" smtClean="0"/>
                  <a:t>(</a:t>
                </a:r>
                <a14:m>
                  <m:oMath xmlns:m="http://schemas.openxmlformats.org/officeDocument/2006/math">
                    <m:r>
                      <a:rPr lang="en-US" sz="2000" b="0" i="1" smtClean="0">
                        <a:latin typeface="Cambria Math"/>
                      </a:rPr>
                      <m:t>𝐷𝑒𝑐𝑖𝑚𝑎𝑙</m:t>
                    </m:r>
                    <m:r>
                      <a:rPr lang="en-US" sz="2000" b="0" i="1" smtClean="0">
                        <a:latin typeface="Cambria Math"/>
                      </a:rPr>
                      <m:t> </m:t>
                    </m:r>
                    <m:r>
                      <a:rPr lang="en-US" sz="2000" b="0" i="1" smtClean="0">
                        <a:latin typeface="Cambria Math"/>
                      </a:rPr>
                      <m:t>𝐹𝑟𝑎𝑐𝑡𝑖𝑜𝑛</m:t>
                    </m:r>
                  </m:oMath>
                </a14:m>
                <a:r>
                  <a:rPr lang="ar-SA" sz="2000" dirty="0" smtClean="0"/>
                  <a:t>)</a:t>
                </a:r>
                <a:r>
                  <a:rPr lang="en-US" sz="2000" dirty="0" smtClean="0"/>
                  <a:t>:</a:t>
                </a:r>
                <a:r>
                  <a:rPr lang="ar-SA" sz="2000" dirty="0" smtClean="0"/>
                  <a:t> </a:t>
                </a:r>
                <a:endParaRPr lang="en-US" sz="2000" dirty="0" smtClean="0"/>
              </a:p>
              <a:p>
                <a:pPr marL="0" indent="0" algn="r" rtl="1">
                  <a:buNone/>
                </a:pPr>
                <a:r>
                  <a:rPr lang="ar-SA" sz="2000" dirty="0" smtClean="0"/>
                  <a:t>كل </a:t>
                </a:r>
                <a:r>
                  <a:rPr lang="ar-SA" sz="2000" dirty="0"/>
                  <a:t>كسر مقامه </a:t>
                </a:r>
                <a14:m>
                  <m:oMath xmlns:m="http://schemas.openxmlformats.org/officeDocument/2006/math">
                    <m:r>
                      <a:rPr lang="en-US" sz="2000" i="1">
                        <a:latin typeface="Cambria Math"/>
                      </a:rPr>
                      <m:t>…,</m:t>
                    </m:r>
                    <m:r>
                      <a:rPr lang="en-US" sz="2000" i="1">
                        <a:latin typeface="Cambria Math"/>
                      </a:rPr>
                      <m:t>1000</m:t>
                    </m:r>
                    <m:r>
                      <a:rPr lang="en-US" sz="2000" i="1">
                        <a:latin typeface="Cambria Math"/>
                      </a:rPr>
                      <m:t>, </m:t>
                    </m:r>
                    <m:r>
                      <a:rPr lang="en-US" sz="2000" i="1">
                        <a:latin typeface="Cambria Math"/>
                      </a:rPr>
                      <m:t>100</m:t>
                    </m:r>
                    <m:r>
                      <a:rPr lang="en-US" sz="2000" i="1">
                        <a:latin typeface="Cambria Math"/>
                      </a:rPr>
                      <m:t>, </m:t>
                    </m:r>
                    <m:r>
                      <a:rPr lang="en-US" sz="2000" i="1">
                        <a:latin typeface="Cambria Math"/>
                      </a:rPr>
                      <m:t>10</m:t>
                    </m:r>
                  </m:oMath>
                </a14:m>
                <a:r>
                  <a:rPr lang="ar-SA" sz="2000" dirty="0"/>
                  <a:t>يمكن كتابته على صورة أخرى تسمى </a:t>
                </a:r>
              </a:p>
              <a:p>
                <a:pPr marL="0" indent="0" algn="r" rtl="1">
                  <a:buNone/>
                </a:pPr>
                <a:r>
                  <a:rPr lang="ar-SA" sz="2000" dirty="0"/>
                  <a:t>الصورة العشرية مثلاً </a:t>
                </a:r>
                <a14:m>
                  <m:oMath xmlns:m="http://schemas.openxmlformats.org/officeDocument/2006/math">
                    <m:f>
                      <m:fPr>
                        <m:ctrlPr>
                          <a:rPr lang="ar-SA" sz="2000" i="1">
                            <a:latin typeface="Cambria Math"/>
                          </a:rPr>
                        </m:ctrlPr>
                      </m:fPr>
                      <m:num>
                        <m:r>
                          <a:rPr lang="ar-SA" sz="2000" i="1">
                            <a:latin typeface="Cambria Math"/>
                          </a:rPr>
                          <m:t>2</m:t>
                        </m:r>
                      </m:num>
                      <m:den>
                        <m:r>
                          <a:rPr lang="ar-SA" sz="2000" i="1">
                            <a:latin typeface="Cambria Math"/>
                          </a:rPr>
                          <m:t>10</m:t>
                        </m:r>
                      </m:den>
                    </m:f>
                  </m:oMath>
                </a14:m>
                <a:r>
                  <a:rPr lang="ar-SA" sz="2000" dirty="0"/>
                  <a:t> يكتب بالصورة </a:t>
                </a:r>
                <a14:m>
                  <m:oMath xmlns:m="http://schemas.openxmlformats.org/officeDocument/2006/math">
                    <m:r>
                      <a:rPr lang="en-US" sz="2000" i="1">
                        <a:latin typeface="Cambria Math"/>
                      </a:rPr>
                      <m:t>0</m:t>
                    </m:r>
                    <m:r>
                      <a:rPr lang="en-US" sz="2000" i="1">
                        <a:latin typeface="Cambria Math"/>
                      </a:rPr>
                      <m:t>.</m:t>
                    </m:r>
                    <m:r>
                      <a:rPr lang="en-US" sz="2000" i="1">
                        <a:latin typeface="Cambria Math"/>
                      </a:rPr>
                      <m:t>2</m:t>
                    </m:r>
                    <m:r>
                      <a:rPr lang="en-US" sz="2000">
                        <a:latin typeface="Cambria Math"/>
                      </a:rPr>
                      <m:t> </m:t>
                    </m:r>
                  </m:oMath>
                </a14:m>
                <a:r>
                  <a:rPr lang="ar-SA" sz="2000" dirty="0"/>
                  <a:t> والكسر  </a:t>
                </a:r>
                <a14:m>
                  <m:oMath xmlns:m="http://schemas.openxmlformats.org/officeDocument/2006/math">
                    <m:f>
                      <m:fPr>
                        <m:ctrlPr>
                          <a:rPr lang="ar-SA" sz="2000" i="1">
                            <a:latin typeface="Cambria Math"/>
                          </a:rPr>
                        </m:ctrlPr>
                      </m:fPr>
                      <m:num>
                        <m:r>
                          <a:rPr lang="ar-SA" sz="2000" i="1">
                            <a:latin typeface="Cambria Math"/>
                          </a:rPr>
                          <m:t>2</m:t>
                        </m:r>
                      </m:num>
                      <m:den>
                        <m:r>
                          <a:rPr lang="ar-SA" sz="2000" i="1">
                            <a:latin typeface="Cambria Math"/>
                          </a:rPr>
                          <m:t>100</m:t>
                        </m:r>
                      </m:den>
                    </m:f>
                  </m:oMath>
                </a14:m>
                <a:r>
                  <a:rPr lang="ar-SA" sz="2000" dirty="0"/>
                  <a:t> يكتب بالصورة </a:t>
                </a:r>
                <a14:m>
                  <m:oMath xmlns:m="http://schemas.openxmlformats.org/officeDocument/2006/math">
                    <m:r>
                      <a:rPr lang="en-US" sz="2000" i="1">
                        <a:latin typeface="Cambria Math"/>
                      </a:rPr>
                      <m:t>0</m:t>
                    </m:r>
                    <m:r>
                      <a:rPr lang="en-US" sz="2000" i="1">
                        <a:latin typeface="Cambria Math"/>
                      </a:rPr>
                      <m:t>.</m:t>
                    </m:r>
                    <m:r>
                      <a:rPr lang="ar-SA" sz="2000" i="1">
                        <a:latin typeface="Cambria Math"/>
                      </a:rPr>
                      <m:t>0</m:t>
                    </m:r>
                    <m:r>
                      <a:rPr lang="en-US" sz="2000" i="1">
                        <a:latin typeface="Cambria Math"/>
                      </a:rPr>
                      <m:t>2</m:t>
                    </m:r>
                    <m:r>
                      <a:rPr lang="en-US" sz="2000">
                        <a:latin typeface="Cambria Math"/>
                      </a:rPr>
                      <m:t> </m:t>
                    </m:r>
                  </m:oMath>
                </a14:m>
                <a:r>
                  <a:rPr lang="ar-SA" sz="2000" dirty="0"/>
                  <a:t> وهكذا</a:t>
                </a:r>
              </a:p>
              <a:p>
                <a:pPr marL="0" indent="0" algn="r" rtl="1">
                  <a:buNone/>
                </a:pPr>
                <a:r>
                  <a:rPr lang="ar-SA" sz="2000" dirty="0">
                    <a:solidFill>
                      <a:srgbClr val="FF0000"/>
                    </a:solidFill>
                  </a:rPr>
                  <a:t>مثال(</a:t>
                </a:r>
                <a:r>
                  <a:rPr lang="en-US" sz="2000" dirty="0">
                    <a:solidFill>
                      <a:srgbClr val="FF0000"/>
                    </a:solidFill>
                  </a:rPr>
                  <a:t>Example</a:t>
                </a:r>
                <a:r>
                  <a:rPr lang="ar-SA" sz="2000" dirty="0" smtClean="0">
                    <a:solidFill>
                      <a:srgbClr val="FF0000"/>
                    </a:solidFill>
                  </a:rPr>
                  <a:t>)</a:t>
                </a:r>
                <a:r>
                  <a:rPr lang="en-US" sz="2000" dirty="0" smtClean="0">
                    <a:solidFill>
                      <a:srgbClr val="FF0000"/>
                    </a:solidFill>
                  </a:rPr>
                  <a:t> </a:t>
                </a:r>
                <a:r>
                  <a:rPr lang="ar-JO" sz="2000" dirty="0" smtClean="0">
                    <a:solidFill>
                      <a:srgbClr val="FF0000"/>
                    </a:solidFill>
                  </a:rPr>
                  <a:t>6</a:t>
                </a:r>
                <a:r>
                  <a:rPr lang="ar-JO" sz="2000" dirty="0" smtClean="0">
                    <a:solidFill>
                      <a:schemeClr val="tx1"/>
                    </a:solidFill>
                  </a:rPr>
                  <a:t>: </a:t>
                </a:r>
                <a:r>
                  <a:rPr lang="ar-SA" sz="2000" dirty="0" smtClean="0">
                    <a:solidFill>
                      <a:schemeClr val="tx1"/>
                    </a:solidFill>
                  </a:rPr>
                  <a:t> </a:t>
                </a:r>
                <a:r>
                  <a:rPr lang="ar-SA" sz="2000" dirty="0">
                    <a:solidFill>
                      <a:schemeClr val="tx1"/>
                    </a:solidFill>
                  </a:rPr>
                  <a:t>عبر عن الكسور </a:t>
                </a:r>
                <a14:m>
                  <m:oMath xmlns:m="http://schemas.openxmlformats.org/officeDocument/2006/math">
                    <m:r>
                      <a:rPr lang="en-US" sz="2000">
                        <a:solidFill>
                          <a:schemeClr val="tx1"/>
                        </a:solidFill>
                        <a:latin typeface="Cambria Math"/>
                      </a:rPr>
                      <m:t>  </m:t>
                    </m:r>
                    <m:f>
                      <m:fPr>
                        <m:ctrlPr>
                          <a:rPr lang="ar-SA" sz="2000" i="1" dirty="0">
                            <a:solidFill>
                              <a:schemeClr val="tx1"/>
                            </a:solidFill>
                            <a:latin typeface="Cambria Math"/>
                          </a:rPr>
                        </m:ctrlPr>
                      </m:fPr>
                      <m:num>
                        <m:r>
                          <a:rPr lang="en-US" sz="2000" i="1" dirty="0">
                            <a:solidFill>
                              <a:schemeClr val="tx1"/>
                            </a:solidFill>
                            <a:latin typeface="Cambria Math"/>
                          </a:rPr>
                          <m:t>13</m:t>
                        </m:r>
                      </m:num>
                      <m:den>
                        <m:r>
                          <a:rPr lang="en-US" sz="2000" i="1" dirty="0">
                            <a:solidFill>
                              <a:schemeClr val="tx1"/>
                            </a:solidFill>
                            <a:latin typeface="Cambria Math"/>
                          </a:rPr>
                          <m:t>4</m:t>
                        </m:r>
                      </m:den>
                    </m:f>
                    <m:r>
                      <a:rPr lang="en-US" sz="2000">
                        <a:solidFill>
                          <a:schemeClr val="tx1"/>
                        </a:solidFill>
                        <a:latin typeface="Cambria Math"/>
                      </a:rPr>
                      <m:t>  , </m:t>
                    </m:r>
                    <m:f>
                      <m:fPr>
                        <m:ctrlPr>
                          <a:rPr lang="ar-SA" sz="2000" i="1">
                            <a:solidFill>
                              <a:schemeClr val="tx1"/>
                            </a:solidFill>
                            <a:latin typeface="Cambria Math"/>
                          </a:rPr>
                        </m:ctrlPr>
                      </m:fPr>
                      <m:num>
                        <m:r>
                          <a:rPr lang="ar-SA" sz="2000" i="1">
                            <a:solidFill>
                              <a:schemeClr val="tx1"/>
                            </a:solidFill>
                            <a:latin typeface="Cambria Math"/>
                          </a:rPr>
                          <m:t>1</m:t>
                        </m:r>
                      </m:num>
                      <m:den>
                        <m:r>
                          <a:rPr lang="ar-SA" sz="2000" i="1">
                            <a:solidFill>
                              <a:schemeClr val="tx1"/>
                            </a:solidFill>
                            <a:latin typeface="Cambria Math"/>
                          </a:rPr>
                          <m:t>8</m:t>
                        </m:r>
                      </m:den>
                    </m:f>
                    <m:r>
                      <a:rPr lang="en-US" sz="2000" i="1">
                        <a:solidFill>
                          <a:schemeClr val="tx1"/>
                        </a:solidFill>
                        <a:latin typeface="Cambria Math"/>
                      </a:rPr>
                      <m:t> , </m:t>
                    </m:r>
                    <m:r>
                      <a:rPr lang="ar-SA" sz="2000" i="1">
                        <a:solidFill>
                          <a:schemeClr val="tx1"/>
                        </a:solidFill>
                        <a:latin typeface="Cambria Math"/>
                      </a:rPr>
                      <m:t> </m:t>
                    </m:r>
                    <m:f>
                      <m:fPr>
                        <m:ctrlPr>
                          <a:rPr lang="ar-SA" sz="2000" i="1">
                            <a:solidFill>
                              <a:schemeClr val="tx1"/>
                            </a:solidFill>
                            <a:latin typeface="Cambria Math"/>
                          </a:rPr>
                        </m:ctrlPr>
                      </m:fPr>
                      <m:num>
                        <m:r>
                          <a:rPr lang="ar-SA" sz="2000" i="1">
                            <a:solidFill>
                              <a:schemeClr val="tx1"/>
                            </a:solidFill>
                            <a:latin typeface="Cambria Math"/>
                          </a:rPr>
                          <m:t>1</m:t>
                        </m:r>
                      </m:num>
                      <m:den>
                        <m:r>
                          <a:rPr lang="ar-SA" sz="2000" i="1">
                            <a:solidFill>
                              <a:schemeClr val="tx1"/>
                            </a:solidFill>
                            <a:latin typeface="Cambria Math"/>
                          </a:rPr>
                          <m:t>5</m:t>
                        </m:r>
                      </m:den>
                    </m:f>
                  </m:oMath>
                </a14:m>
                <a:r>
                  <a:rPr lang="ar-SA" sz="2000" dirty="0">
                    <a:solidFill>
                      <a:schemeClr val="tx1"/>
                    </a:solidFill>
                  </a:rPr>
                  <a:t> بالصورة العشرية:</a:t>
                </a:r>
                <a:endParaRPr lang="en-US" sz="2000" dirty="0">
                  <a:solidFill>
                    <a:schemeClr val="tx1"/>
                  </a:solidFill>
                </a:endParaRPr>
              </a:p>
              <a:p>
                <a:pPr marL="0" indent="0" algn="r" rtl="1">
                  <a:buNone/>
                </a:pPr>
                <a:endParaRPr lang="ar-SA" sz="20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f>
                        <m:fPr>
                          <m:ctrlPr>
                            <a:rPr lang="en-US" sz="2000" i="1">
                              <a:solidFill>
                                <a:schemeClr val="tx1"/>
                              </a:solidFill>
                              <a:latin typeface="Cambria Math"/>
                            </a:rPr>
                          </m:ctrlPr>
                        </m:fPr>
                        <m:num>
                          <m:r>
                            <a:rPr lang="ar-SA" sz="2000" i="1">
                              <a:solidFill>
                                <a:schemeClr val="tx1"/>
                              </a:solidFill>
                              <a:latin typeface="Cambria Math"/>
                            </a:rPr>
                            <m:t>1</m:t>
                          </m:r>
                        </m:num>
                        <m:den>
                          <m:r>
                            <a:rPr lang="ar-SA" sz="2000" i="1">
                              <a:solidFill>
                                <a:schemeClr val="tx1"/>
                              </a:solidFill>
                              <a:latin typeface="Cambria Math"/>
                            </a:rPr>
                            <m:t>5</m:t>
                          </m:r>
                        </m:den>
                      </m:f>
                      <m:r>
                        <a:rPr lang="ar-SA" sz="2000" i="1">
                          <a:solidFill>
                            <a:schemeClr val="tx1"/>
                          </a:solidFill>
                          <a:latin typeface="Cambria Math"/>
                        </a:rPr>
                        <m:t>=</m:t>
                      </m:r>
                      <m:f>
                        <m:fPr>
                          <m:ctrlPr>
                            <a:rPr lang="en-US" sz="2000" i="1">
                              <a:solidFill>
                                <a:schemeClr val="tx1"/>
                              </a:solidFill>
                              <a:latin typeface="Cambria Math"/>
                            </a:rPr>
                          </m:ctrlPr>
                        </m:fPr>
                        <m:num>
                          <m:r>
                            <a:rPr lang="ar-SA" sz="2000" i="1">
                              <a:solidFill>
                                <a:schemeClr val="tx1"/>
                              </a:solidFill>
                              <a:latin typeface="Cambria Math"/>
                            </a:rPr>
                            <m:t>1</m:t>
                          </m:r>
                          <m:r>
                            <a:rPr lang="ar-SA" sz="2000" i="1">
                              <a:solidFill>
                                <a:schemeClr val="tx1"/>
                              </a:solidFill>
                              <a:latin typeface="Cambria Math"/>
                              <a:ea typeface="Cambria Math"/>
                            </a:rPr>
                            <m:t>×</m:t>
                          </m:r>
                          <m:r>
                            <a:rPr lang="ar-SA" sz="2000" i="1">
                              <a:solidFill>
                                <a:schemeClr val="tx1"/>
                              </a:solidFill>
                              <a:latin typeface="Cambria Math"/>
                              <a:ea typeface="Cambria Math"/>
                            </a:rPr>
                            <m:t>20</m:t>
                          </m:r>
                        </m:num>
                        <m:den>
                          <m:r>
                            <a:rPr lang="ar-SA" sz="2000" i="1">
                              <a:solidFill>
                                <a:schemeClr val="tx1"/>
                              </a:solidFill>
                              <a:latin typeface="Cambria Math"/>
                            </a:rPr>
                            <m:t>5</m:t>
                          </m:r>
                          <m:r>
                            <a:rPr lang="ar-SA" sz="2000" i="1">
                              <a:solidFill>
                                <a:schemeClr val="tx1"/>
                              </a:solidFill>
                              <a:latin typeface="Cambria Math"/>
                              <a:ea typeface="Cambria Math"/>
                            </a:rPr>
                            <m:t>×</m:t>
                          </m:r>
                          <m:r>
                            <a:rPr lang="ar-SA" sz="2000" i="1">
                              <a:solidFill>
                                <a:schemeClr val="tx1"/>
                              </a:solidFill>
                              <a:latin typeface="Cambria Math"/>
                              <a:ea typeface="Cambria Math"/>
                            </a:rPr>
                            <m:t>20</m:t>
                          </m:r>
                        </m:den>
                      </m:f>
                      <m:r>
                        <a:rPr lang="ar-SA" sz="2000" i="1">
                          <a:solidFill>
                            <a:schemeClr val="tx1"/>
                          </a:solidFill>
                          <a:latin typeface="Cambria Math"/>
                        </a:rPr>
                        <m:t>=</m:t>
                      </m:r>
                      <m:f>
                        <m:fPr>
                          <m:ctrlPr>
                            <a:rPr lang="en-US" sz="2000" i="1">
                              <a:solidFill>
                                <a:schemeClr val="tx1"/>
                              </a:solidFill>
                              <a:latin typeface="Cambria Math"/>
                            </a:rPr>
                          </m:ctrlPr>
                        </m:fPr>
                        <m:num>
                          <m:r>
                            <a:rPr lang="ar-SA" sz="2000" i="1">
                              <a:solidFill>
                                <a:schemeClr val="tx1"/>
                              </a:solidFill>
                              <a:latin typeface="Cambria Math"/>
                            </a:rPr>
                            <m:t>20</m:t>
                          </m:r>
                        </m:num>
                        <m:den>
                          <m:r>
                            <a:rPr lang="ar-SA" sz="2000" i="1">
                              <a:solidFill>
                                <a:schemeClr val="tx1"/>
                              </a:solidFill>
                              <a:latin typeface="Cambria Math"/>
                            </a:rPr>
                            <m:t>100</m:t>
                          </m:r>
                        </m:den>
                      </m:f>
                      <m:r>
                        <a:rPr lang="ar-SA" sz="2000" i="1">
                          <a:solidFill>
                            <a:schemeClr val="tx1"/>
                          </a:solidFill>
                          <a:latin typeface="Cambria Math"/>
                        </a:rPr>
                        <m:t>=</m:t>
                      </m:r>
                      <m:r>
                        <a:rPr lang="ar-SA" sz="2000" i="1">
                          <a:solidFill>
                            <a:schemeClr val="tx1"/>
                          </a:solidFill>
                          <a:latin typeface="Cambria Math"/>
                        </a:rPr>
                        <m:t>0</m:t>
                      </m:r>
                      <m:r>
                        <a:rPr lang="ar-SA" sz="2000" i="1">
                          <a:solidFill>
                            <a:schemeClr val="tx1"/>
                          </a:solidFill>
                          <a:latin typeface="Cambria Math"/>
                        </a:rPr>
                        <m:t>.</m:t>
                      </m:r>
                      <m:r>
                        <a:rPr lang="ar-SA" sz="2000" i="1">
                          <a:solidFill>
                            <a:schemeClr val="tx1"/>
                          </a:solidFill>
                          <a:latin typeface="Cambria Math"/>
                        </a:rPr>
                        <m:t>20</m:t>
                      </m:r>
                      <m:r>
                        <a:rPr lang="ar-SA" sz="2000" i="1">
                          <a:solidFill>
                            <a:schemeClr val="tx1"/>
                          </a:solidFill>
                          <a:latin typeface="Cambria Math"/>
                        </a:rPr>
                        <m:t>=</m:t>
                      </m:r>
                      <m:r>
                        <a:rPr lang="ar-SA" sz="2000" i="1">
                          <a:solidFill>
                            <a:schemeClr val="tx1"/>
                          </a:solidFill>
                          <a:latin typeface="Cambria Math"/>
                        </a:rPr>
                        <m:t>0</m:t>
                      </m:r>
                      <m:r>
                        <a:rPr lang="ar-SA" sz="2000" i="1">
                          <a:solidFill>
                            <a:schemeClr val="tx1"/>
                          </a:solidFill>
                          <a:latin typeface="Cambria Math"/>
                        </a:rPr>
                        <m:t>.</m:t>
                      </m:r>
                      <m:r>
                        <a:rPr lang="ar-SA" sz="2000" i="1">
                          <a:solidFill>
                            <a:schemeClr val="tx1"/>
                          </a:solidFill>
                          <a:latin typeface="Cambria Math"/>
                        </a:rPr>
                        <m:t>2</m:t>
                      </m:r>
                    </m:oMath>
                  </m:oMathPara>
                </a14:m>
                <a:endParaRPr lang="en-US" sz="2000" dirty="0">
                  <a:solidFill>
                    <a:schemeClr val="tx1"/>
                  </a:solidFill>
                </a:endParaRPr>
              </a:p>
              <a:p>
                <a:pPr marL="0" indent="0" algn="ctr">
                  <a:buNone/>
                </a:pPr>
                <a:endParaRPr lang="ar-SA" sz="2000" dirty="0">
                  <a:solidFill>
                    <a:schemeClr val="tx1"/>
                  </a:solidFill>
                </a:endParaRPr>
              </a:p>
              <a:p>
                <a:pPr marL="0" indent="0" algn="r" rtl="1">
                  <a:buNone/>
                </a:pPr>
                <a14:m>
                  <m:oMathPara xmlns:m="http://schemas.openxmlformats.org/officeDocument/2006/math">
                    <m:oMathParaPr>
                      <m:jc m:val="centerGroup"/>
                    </m:oMathParaPr>
                    <m:oMath xmlns:m="http://schemas.openxmlformats.org/officeDocument/2006/math">
                      <m:f>
                        <m:fPr>
                          <m:ctrlPr>
                            <a:rPr lang="en-US" sz="2000" i="1">
                              <a:solidFill>
                                <a:schemeClr val="tx1"/>
                              </a:solidFill>
                              <a:latin typeface="Cambria Math"/>
                            </a:rPr>
                          </m:ctrlPr>
                        </m:fPr>
                        <m:num>
                          <m:r>
                            <a:rPr lang="ar-SA" sz="2000" i="1">
                              <a:solidFill>
                                <a:schemeClr val="tx1"/>
                              </a:solidFill>
                              <a:latin typeface="Cambria Math"/>
                            </a:rPr>
                            <m:t>1</m:t>
                          </m:r>
                        </m:num>
                        <m:den>
                          <m:r>
                            <a:rPr lang="en-US" sz="2000" i="1">
                              <a:solidFill>
                                <a:schemeClr val="tx1"/>
                              </a:solidFill>
                              <a:latin typeface="Cambria Math"/>
                            </a:rPr>
                            <m:t>8</m:t>
                          </m:r>
                        </m:den>
                      </m:f>
                      <m:r>
                        <a:rPr lang="ar-SA" sz="2000" i="1">
                          <a:solidFill>
                            <a:schemeClr val="tx1"/>
                          </a:solidFill>
                          <a:latin typeface="Cambria Math"/>
                        </a:rPr>
                        <m:t>=</m:t>
                      </m:r>
                      <m:f>
                        <m:fPr>
                          <m:ctrlPr>
                            <a:rPr lang="en-US" sz="2000" i="1">
                              <a:solidFill>
                                <a:schemeClr val="tx1"/>
                              </a:solidFill>
                              <a:latin typeface="Cambria Math"/>
                            </a:rPr>
                          </m:ctrlPr>
                        </m:fPr>
                        <m:num>
                          <m:r>
                            <a:rPr lang="ar-SA" sz="2000" i="1">
                              <a:solidFill>
                                <a:schemeClr val="tx1"/>
                              </a:solidFill>
                              <a:latin typeface="Cambria Math"/>
                            </a:rPr>
                            <m:t>1</m:t>
                          </m:r>
                          <m:r>
                            <a:rPr lang="ar-SA" sz="2000" i="1">
                              <a:solidFill>
                                <a:schemeClr val="tx1"/>
                              </a:solidFill>
                              <a:latin typeface="Cambria Math"/>
                              <a:ea typeface="Cambria Math"/>
                            </a:rPr>
                            <m:t>×</m:t>
                          </m:r>
                          <m:r>
                            <a:rPr lang="en-US" sz="2000" i="1">
                              <a:solidFill>
                                <a:schemeClr val="tx1"/>
                              </a:solidFill>
                              <a:latin typeface="Cambria Math"/>
                              <a:ea typeface="Cambria Math"/>
                            </a:rPr>
                            <m:t>1</m:t>
                          </m:r>
                          <m:r>
                            <a:rPr lang="ar-SA" sz="2000" i="1">
                              <a:solidFill>
                                <a:schemeClr val="tx1"/>
                              </a:solidFill>
                              <a:latin typeface="Cambria Math"/>
                              <a:ea typeface="Cambria Math"/>
                            </a:rPr>
                            <m:t>2</m:t>
                          </m:r>
                          <m:r>
                            <a:rPr lang="en-US" sz="2000" i="1">
                              <a:solidFill>
                                <a:schemeClr val="tx1"/>
                              </a:solidFill>
                              <a:latin typeface="Cambria Math"/>
                              <a:ea typeface="Cambria Math"/>
                            </a:rPr>
                            <m:t>5</m:t>
                          </m:r>
                        </m:num>
                        <m:den>
                          <m:r>
                            <a:rPr lang="en-US" sz="2000" i="1">
                              <a:solidFill>
                                <a:schemeClr val="tx1"/>
                              </a:solidFill>
                              <a:latin typeface="Cambria Math"/>
                              <a:ea typeface="Cambria Math"/>
                            </a:rPr>
                            <m:t>8</m:t>
                          </m:r>
                          <m:r>
                            <a:rPr lang="ar-SA" sz="2000" i="1">
                              <a:solidFill>
                                <a:schemeClr val="tx1"/>
                              </a:solidFill>
                              <a:latin typeface="Cambria Math"/>
                              <a:ea typeface="Cambria Math"/>
                            </a:rPr>
                            <m:t>×</m:t>
                          </m:r>
                          <m:r>
                            <a:rPr lang="en-US" sz="2000" i="1">
                              <a:solidFill>
                                <a:schemeClr val="tx1"/>
                              </a:solidFill>
                              <a:latin typeface="Cambria Math"/>
                              <a:ea typeface="Cambria Math"/>
                            </a:rPr>
                            <m:t>1</m:t>
                          </m:r>
                          <m:r>
                            <a:rPr lang="ar-SA" sz="2000" i="1">
                              <a:solidFill>
                                <a:schemeClr val="tx1"/>
                              </a:solidFill>
                              <a:latin typeface="Cambria Math"/>
                              <a:ea typeface="Cambria Math"/>
                            </a:rPr>
                            <m:t>2</m:t>
                          </m:r>
                          <m:r>
                            <a:rPr lang="en-US" sz="2000" i="1">
                              <a:solidFill>
                                <a:schemeClr val="tx1"/>
                              </a:solidFill>
                              <a:latin typeface="Cambria Math"/>
                              <a:ea typeface="Cambria Math"/>
                            </a:rPr>
                            <m:t>5</m:t>
                          </m:r>
                        </m:den>
                      </m:f>
                      <m:r>
                        <a:rPr lang="ar-SA"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125</m:t>
                          </m:r>
                        </m:num>
                        <m:den>
                          <m:r>
                            <a:rPr lang="ar-SA" sz="2000" i="1">
                              <a:solidFill>
                                <a:schemeClr val="tx1"/>
                              </a:solidFill>
                              <a:latin typeface="Cambria Math"/>
                            </a:rPr>
                            <m:t>10</m:t>
                          </m:r>
                          <m:r>
                            <a:rPr lang="en-US" sz="2000" i="1">
                              <a:solidFill>
                                <a:schemeClr val="tx1"/>
                              </a:solidFill>
                              <a:latin typeface="Cambria Math"/>
                            </a:rPr>
                            <m:t>0</m:t>
                          </m:r>
                          <m:r>
                            <a:rPr lang="ar-SA" sz="2000" i="1">
                              <a:solidFill>
                                <a:schemeClr val="tx1"/>
                              </a:solidFill>
                              <a:latin typeface="Cambria Math"/>
                            </a:rPr>
                            <m:t>0</m:t>
                          </m:r>
                        </m:den>
                      </m:f>
                      <m:r>
                        <a:rPr lang="ar-SA" sz="2000" i="1">
                          <a:solidFill>
                            <a:schemeClr val="tx1"/>
                          </a:solidFill>
                          <a:latin typeface="Cambria Math"/>
                        </a:rPr>
                        <m:t>=</m:t>
                      </m:r>
                      <m:r>
                        <a:rPr lang="en-US" sz="2000" i="1">
                          <a:solidFill>
                            <a:schemeClr val="tx1"/>
                          </a:solidFill>
                          <a:latin typeface="Cambria Math"/>
                        </a:rPr>
                        <m:t>0</m:t>
                      </m:r>
                      <m:r>
                        <a:rPr lang="en-US" sz="2000" i="1">
                          <a:solidFill>
                            <a:schemeClr val="tx1"/>
                          </a:solidFill>
                          <a:latin typeface="Cambria Math"/>
                        </a:rPr>
                        <m:t>.</m:t>
                      </m:r>
                      <m:r>
                        <a:rPr lang="en-US" sz="2000" i="1">
                          <a:solidFill>
                            <a:schemeClr val="tx1"/>
                          </a:solidFill>
                          <a:latin typeface="Cambria Math"/>
                        </a:rPr>
                        <m:t>125</m:t>
                      </m:r>
                    </m:oMath>
                  </m:oMathPara>
                </a14:m>
                <a:endParaRPr lang="en-US" sz="2000" dirty="0">
                  <a:solidFill>
                    <a:schemeClr val="tx1"/>
                  </a:solidFill>
                </a:endParaRPr>
              </a:p>
              <a:p>
                <a:pPr marL="0" indent="0" algn="r" rtl="1">
                  <a:buNone/>
                </a:pPr>
                <a:endParaRPr lang="ar-SA" sz="20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f>
                        <m:fPr>
                          <m:ctrlPr>
                            <a:rPr lang="en-US" sz="2000" i="1">
                              <a:solidFill>
                                <a:schemeClr val="tx1"/>
                              </a:solidFill>
                              <a:latin typeface="Cambria Math"/>
                            </a:rPr>
                          </m:ctrlPr>
                        </m:fPr>
                        <m:num>
                          <m:r>
                            <a:rPr lang="en-US" sz="2000" i="1">
                              <a:solidFill>
                                <a:schemeClr val="tx1"/>
                              </a:solidFill>
                              <a:latin typeface="Cambria Math"/>
                            </a:rPr>
                            <m:t>13</m:t>
                          </m:r>
                        </m:num>
                        <m:den>
                          <m:r>
                            <a:rPr lang="en-US" sz="2000" i="1">
                              <a:solidFill>
                                <a:schemeClr val="tx1"/>
                              </a:solidFill>
                              <a:latin typeface="Cambria Math"/>
                            </a:rPr>
                            <m:t>4</m:t>
                          </m:r>
                        </m:den>
                      </m:f>
                      <m:r>
                        <a:rPr lang="ar-SA"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13</m:t>
                          </m:r>
                          <m:r>
                            <a:rPr lang="ar-SA" sz="2000" i="1">
                              <a:solidFill>
                                <a:schemeClr val="tx1"/>
                              </a:solidFill>
                              <a:latin typeface="Cambria Math"/>
                              <a:ea typeface="Cambria Math"/>
                            </a:rPr>
                            <m:t>×</m:t>
                          </m:r>
                          <m:r>
                            <a:rPr lang="ar-SA" sz="2000" i="1">
                              <a:solidFill>
                                <a:schemeClr val="tx1"/>
                              </a:solidFill>
                              <a:latin typeface="Cambria Math"/>
                              <a:ea typeface="Cambria Math"/>
                            </a:rPr>
                            <m:t>2</m:t>
                          </m:r>
                          <m:r>
                            <a:rPr lang="en-US" sz="2000" i="1">
                              <a:solidFill>
                                <a:schemeClr val="tx1"/>
                              </a:solidFill>
                              <a:latin typeface="Cambria Math"/>
                              <a:ea typeface="Cambria Math"/>
                            </a:rPr>
                            <m:t>5</m:t>
                          </m:r>
                        </m:num>
                        <m:den>
                          <m:r>
                            <a:rPr lang="en-US" sz="2000" i="1">
                              <a:solidFill>
                                <a:schemeClr val="tx1"/>
                              </a:solidFill>
                              <a:latin typeface="Cambria Math"/>
                              <a:ea typeface="Cambria Math"/>
                            </a:rPr>
                            <m:t>4</m:t>
                          </m:r>
                          <m:r>
                            <a:rPr lang="ar-SA" sz="2000" i="1">
                              <a:solidFill>
                                <a:schemeClr val="tx1"/>
                              </a:solidFill>
                              <a:latin typeface="Cambria Math"/>
                              <a:ea typeface="Cambria Math"/>
                            </a:rPr>
                            <m:t>×</m:t>
                          </m:r>
                          <m:r>
                            <a:rPr lang="en-US" sz="2000" i="1">
                              <a:solidFill>
                                <a:schemeClr val="tx1"/>
                              </a:solidFill>
                              <a:latin typeface="Cambria Math"/>
                              <a:ea typeface="Cambria Math"/>
                            </a:rPr>
                            <m:t>25</m:t>
                          </m:r>
                        </m:den>
                      </m:f>
                      <m:r>
                        <a:rPr lang="ar-SA"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325</m:t>
                          </m:r>
                        </m:num>
                        <m:den>
                          <m:r>
                            <a:rPr lang="ar-SA" sz="2000" i="1">
                              <a:solidFill>
                                <a:schemeClr val="tx1"/>
                              </a:solidFill>
                              <a:latin typeface="Cambria Math"/>
                            </a:rPr>
                            <m:t>100</m:t>
                          </m:r>
                        </m:den>
                      </m:f>
                      <m:r>
                        <a:rPr lang="ar-SA" sz="2000" i="1">
                          <a:solidFill>
                            <a:schemeClr val="tx1"/>
                          </a:solidFill>
                          <a:latin typeface="Cambria Math"/>
                        </a:rPr>
                        <m:t>=</m:t>
                      </m:r>
                      <m:r>
                        <a:rPr lang="en-US" sz="2000" i="1">
                          <a:solidFill>
                            <a:schemeClr val="tx1"/>
                          </a:solidFill>
                          <a:latin typeface="Cambria Math"/>
                        </a:rPr>
                        <m:t>3</m:t>
                      </m:r>
                      <m:r>
                        <a:rPr lang="en-US" sz="2000" i="1">
                          <a:solidFill>
                            <a:schemeClr val="tx1"/>
                          </a:solidFill>
                          <a:latin typeface="Cambria Math"/>
                        </a:rPr>
                        <m:t>.</m:t>
                      </m:r>
                      <m:r>
                        <a:rPr lang="en-US" sz="2000" i="1">
                          <a:solidFill>
                            <a:schemeClr val="tx1"/>
                          </a:solidFill>
                          <a:latin typeface="Cambria Math"/>
                        </a:rPr>
                        <m:t>25</m:t>
                      </m:r>
                    </m:oMath>
                  </m:oMathPara>
                </a14:m>
                <a:endParaRPr lang="en-US" sz="2000" dirty="0">
                  <a:solidFill>
                    <a:schemeClr val="tx1"/>
                  </a:solidFill>
                </a:endParaRPr>
              </a:p>
              <a:p>
                <a:pPr marL="0" indent="0">
                  <a:buNone/>
                </a:pPr>
                <a:endParaRPr lang="en-US" sz="2000" dirty="0"/>
              </a:p>
              <a:p>
                <a:pPr marL="0" indent="0" algn="r" rtl="1">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89037"/>
                <a:ext cx="8229600" cy="5440363"/>
              </a:xfrm>
              <a:blipFill rotWithShape="1">
                <a:blip r:embed="rId2"/>
                <a:stretch>
                  <a:fillRect t="-448" r="-7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19</a:t>
            </a:fld>
            <a:endParaRPr lang="en-US"/>
          </a:p>
        </p:txBody>
      </p:sp>
    </p:spTree>
    <p:extLst>
      <p:ext uri="{BB962C8B-B14F-4D97-AF65-F5344CB8AC3E}">
        <p14:creationId xmlns:p14="http://schemas.microsoft.com/office/powerpoint/2010/main" val="36700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ar-SA" sz="4000" dirty="0" smtClean="0">
                <a:effectLst/>
              </a:rPr>
              <a:t>المحتوى</a:t>
            </a:r>
            <a:r>
              <a:rPr lang="ar-SA" dirty="0" smtClean="0"/>
              <a:t>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2332037"/>
                <a:ext cx="8229600" cy="4068763"/>
              </a:xfrm>
            </p:spPr>
            <p:txBody>
              <a:bodyPr>
                <a:normAutofit fontScale="92500" lnSpcReduction="20000"/>
              </a:bodyPr>
              <a:lstStyle/>
              <a:p>
                <a:pPr algn="r" rtl="1"/>
                <a:r>
                  <a:rPr lang="ar-SA" sz="2800" dirty="0" smtClean="0"/>
                  <a:t>الخواص </a:t>
                </a:r>
                <a:r>
                  <a:rPr lang="ar-SA" sz="2800" dirty="0"/>
                  <a:t>الحسابية لمجموعة الأعداد الصحيحة </a:t>
                </a:r>
                <a:endParaRPr lang="en-US" sz="2800" dirty="0"/>
              </a:p>
              <a:p>
                <a:pPr algn="r" rtl="1"/>
                <a:r>
                  <a:rPr lang="ar-SA" sz="2800" dirty="0"/>
                  <a:t>المضاعفات والقواسم </a:t>
                </a:r>
              </a:p>
              <a:p>
                <a:pPr algn="r" rtl="1"/>
                <a:r>
                  <a:rPr lang="en-US" sz="2800" dirty="0"/>
                  <a:t> </a:t>
                </a:r>
                <a:r>
                  <a:rPr lang="ar-SA" sz="2800" dirty="0"/>
                  <a:t>القاسم المشترك الأكبر </a:t>
                </a:r>
              </a:p>
              <a:p>
                <a:pPr algn="r" rtl="1"/>
                <a:r>
                  <a:rPr lang="en-US" sz="2800" dirty="0"/>
                  <a:t> </a:t>
                </a:r>
                <a:r>
                  <a:rPr lang="ar-SA" sz="2800" dirty="0"/>
                  <a:t>المضاعف المشترك الأصغر </a:t>
                </a:r>
                <a:endParaRPr lang="ar-SA" sz="2800" dirty="0" smtClean="0"/>
              </a:p>
              <a:p>
                <a:pPr algn="r" rtl="1"/>
                <a14:m>
                  <m:oMath xmlns:m="http://schemas.openxmlformats.org/officeDocument/2006/math">
                    <m:r>
                      <a:rPr lang="en-US" sz="2800" i="1">
                        <a:latin typeface="Cambria Math"/>
                      </a:rPr>
                      <m:t>(</m:t>
                    </m:r>
                    <m:r>
                      <a:rPr lang="en-US" sz="2800" i="1">
                        <a:latin typeface="Cambria Math"/>
                        <a:ea typeface="Cambria Math"/>
                      </a:rPr>
                      <m:t>ℚ</m:t>
                    </m:r>
                    <m:r>
                      <a:rPr lang="en-US" sz="2800" i="1">
                        <a:latin typeface="Cambria Math"/>
                      </a:rPr>
                      <m:t>)</m:t>
                    </m:r>
                  </m:oMath>
                </a14:m>
                <a:r>
                  <a:rPr lang="ar-SA" sz="2800" dirty="0"/>
                  <a:t> مجموعة الأعداد النسبية </a:t>
                </a:r>
                <a:endParaRPr lang="en-US" sz="2800" dirty="0"/>
              </a:p>
              <a:p>
                <a:pPr algn="r" rtl="1"/>
                <a:r>
                  <a:rPr lang="ar-SA" sz="2800" dirty="0"/>
                  <a:t>العمليات الحسابية على الأعداد النسبية </a:t>
                </a:r>
              </a:p>
              <a:p>
                <a:pPr algn="r" rtl="1"/>
                <a:r>
                  <a:rPr lang="ar-SA" sz="2800" dirty="0"/>
                  <a:t>النسبة المئوية </a:t>
                </a:r>
              </a:p>
              <a:p>
                <a:pPr algn="r" rtl="1"/>
                <a:r>
                  <a:rPr lang="ar-SA" sz="2800" dirty="0"/>
                  <a:t>مجموعة الأعداد غير النسبية (</a:t>
                </a:r>
                <a14:m>
                  <m:oMath xmlns:m="http://schemas.openxmlformats.org/officeDocument/2006/math">
                    <m:r>
                      <a:rPr lang="en-US" sz="2800" i="1">
                        <a:latin typeface="Cambria Math"/>
                      </a:rPr>
                      <m:t>𝐼</m:t>
                    </m:r>
                  </m:oMath>
                </a14:m>
                <a:r>
                  <a:rPr lang="ar-SA" sz="2800" dirty="0"/>
                  <a:t>)</a:t>
                </a:r>
              </a:p>
              <a:p>
                <a:pPr algn="r" rtl="1"/>
                <a:endParaRPr lang="ar-SA" sz="2800" dirty="0"/>
              </a:p>
              <a:p>
                <a:pPr marL="0" indent="0" algn="r" rtl="1">
                  <a:buNone/>
                </a:pPr>
                <a:r>
                  <a:rPr lang="ar-SA" sz="2800" dirty="0"/>
                  <a:t> </a:t>
                </a:r>
              </a:p>
              <a:p>
                <a:pPr marL="0" indent="0" algn="r" rtl="1">
                  <a:buNone/>
                </a:pPr>
                <a:endParaRPr lang="en-US" sz="2800" dirty="0"/>
              </a:p>
              <a:p>
                <a:pPr marL="0" indent="0" algn="r" rtl="1">
                  <a:buNone/>
                </a:pPr>
                <a:endParaRPr lang="en-US" sz="2800" dirty="0"/>
              </a:p>
              <a:p>
                <a:pPr algn="r" rtl="1"/>
                <a:endParaRPr lang="ar-SA" sz="2800" dirty="0" smtClean="0"/>
              </a:p>
              <a:p>
                <a:pPr algn="r" rtl="1"/>
                <a:endParaRPr lang="en-US" sz="28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2332037"/>
                <a:ext cx="8229600" cy="4068763"/>
              </a:xfrm>
              <a:blipFill rotWithShape="1">
                <a:blip r:embed="rId2"/>
                <a:stretch>
                  <a:fillRect t="-3448" r="-1333" b="-149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2</a:t>
            </a:fld>
            <a:endParaRPr lang="en-US"/>
          </a:p>
        </p:txBody>
      </p:sp>
    </p:spTree>
    <p:extLst>
      <p:ext uri="{BB962C8B-B14F-4D97-AF65-F5344CB8AC3E}">
        <p14:creationId xmlns:p14="http://schemas.microsoft.com/office/powerpoint/2010/main" val="1877637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229600" cy="4906963"/>
              </a:xfrm>
            </p:spPr>
            <p:txBody>
              <a:bodyPr>
                <a:noAutofit/>
              </a:bodyPr>
              <a:lstStyle/>
              <a:p>
                <a:pPr marL="0" indent="0" algn="r" rtl="1">
                  <a:buNone/>
                </a:pPr>
                <a:r>
                  <a:rPr lang="ar-SA" sz="2000" u="sng" dirty="0" smtClean="0">
                    <a:solidFill>
                      <a:srgbClr val="0070C0"/>
                    </a:solidFill>
                  </a:rPr>
                  <a:t>النسبة المئوية</a:t>
                </a:r>
                <a:r>
                  <a:rPr lang="en-US" sz="2000" u="sng" dirty="0" smtClean="0">
                    <a:solidFill>
                      <a:srgbClr val="0070C0"/>
                    </a:solidFill>
                  </a:rPr>
                  <a:t>(</a:t>
                </a:r>
                <a14:m>
                  <m:oMath xmlns:m="http://schemas.openxmlformats.org/officeDocument/2006/math">
                    <m:r>
                      <a:rPr lang="en-US" sz="2000" b="0" i="1" u="sng" smtClean="0">
                        <a:solidFill>
                          <a:srgbClr val="0070C0"/>
                        </a:solidFill>
                        <a:latin typeface="Cambria Math"/>
                      </a:rPr>
                      <m:t>𝑃𝑒𝑟𝑐𝑒𝑛𝑡𝑎𝑔𝑒</m:t>
                    </m:r>
                  </m:oMath>
                </a14:m>
                <a:r>
                  <a:rPr lang="en-US" sz="2000" u="sng" dirty="0" smtClean="0">
                    <a:solidFill>
                      <a:srgbClr val="0070C0"/>
                    </a:solidFill>
                  </a:rPr>
                  <a:t>) </a:t>
                </a:r>
                <a:r>
                  <a:rPr lang="ar-SA" sz="2000" u="sng" dirty="0" smtClean="0">
                    <a:solidFill>
                      <a:srgbClr val="0070C0"/>
                    </a:solidFill>
                  </a:rPr>
                  <a:t>:</a:t>
                </a:r>
                <a:endParaRPr lang="en-US" sz="2000" u="sng" dirty="0" smtClean="0">
                  <a:solidFill>
                    <a:srgbClr val="0070C0"/>
                  </a:solidFill>
                </a:endParaRPr>
              </a:p>
              <a:p>
                <a:pPr marL="0" indent="0" algn="r" rtl="1">
                  <a:buNone/>
                </a:pPr>
                <a:r>
                  <a:rPr lang="ar-SA" sz="2000" dirty="0" smtClean="0"/>
                  <a:t>هي </a:t>
                </a:r>
                <a:r>
                  <a:rPr lang="ar-SA" sz="2000" dirty="0"/>
                  <a:t>طريقة للتعبير عن عدد على شكل كسر مقامه يساوي  </a:t>
                </a:r>
                <a:r>
                  <a:rPr lang="en-US" sz="2000" dirty="0"/>
                  <a:t>100</a:t>
                </a:r>
                <a:r>
                  <a:rPr lang="ar-SA" sz="2000" dirty="0"/>
                  <a:t> ويرمز للنسبة المئوية بالرمز % على سبيل المثال </a:t>
                </a:r>
                <a:r>
                  <a:rPr lang="en-US" sz="2000" dirty="0"/>
                  <a:t>45%</a:t>
                </a:r>
                <a:r>
                  <a:rPr lang="ar-SA" sz="2000" dirty="0"/>
                  <a:t> (تقرأ خمسة وأربعين بالمائة</a:t>
                </a:r>
                <a:r>
                  <a:rPr lang="ar-SA" sz="2000" dirty="0" smtClean="0"/>
                  <a:t>).</a:t>
                </a:r>
                <a:endParaRPr lang="en-US" sz="2000" dirty="0" smtClean="0"/>
              </a:p>
              <a:p>
                <a:pPr marL="0" indent="0" algn="r" rtl="1">
                  <a:buNone/>
                </a:pPr>
                <a:endParaRPr lang="ar-SA" sz="2000" dirty="0">
                  <a:solidFill>
                    <a:srgbClr val="002060"/>
                  </a:solidFill>
                </a:endParaRPr>
              </a:p>
              <a:p>
                <a:pPr marL="0" indent="0" algn="r" rtl="1">
                  <a:buNone/>
                </a:pPr>
                <a:r>
                  <a:rPr lang="ar-SA" sz="2000" dirty="0">
                    <a:solidFill>
                      <a:srgbClr val="FF0000"/>
                    </a:solidFill>
                  </a:rPr>
                  <a:t>مثال(ُ</a:t>
                </a:r>
                <a:r>
                  <a:rPr lang="en-US" sz="2000" dirty="0" smtClean="0">
                    <a:solidFill>
                      <a:srgbClr val="FF0000"/>
                    </a:solidFill>
                  </a:rPr>
                  <a:t>Example</a:t>
                </a:r>
                <a:r>
                  <a:rPr lang="ar-SA" sz="2000" dirty="0" smtClean="0">
                    <a:solidFill>
                      <a:srgbClr val="FF0000"/>
                    </a:solidFill>
                  </a:rPr>
                  <a:t>)</a:t>
                </a:r>
                <a:r>
                  <a:rPr lang="ar-JO" sz="2000" dirty="0" smtClean="0">
                    <a:solidFill>
                      <a:srgbClr val="FF0000"/>
                    </a:solidFill>
                  </a:rPr>
                  <a:t>7</a:t>
                </a:r>
                <a:r>
                  <a:rPr lang="en-US" sz="2000" dirty="0" smtClean="0">
                    <a:solidFill>
                      <a:srgbClr val="FF0000"/>
                    </a:solidFill>
                  </a:rPr>
                  <a:t> :</a:t>
                </a:r>
              </a:p>
              <a:p>
                <a:pPr marL="0" indent="0" algn="r" rtl="1">
                  <a:buNone/>
                </a:pPr>
                <a:r>
                  <a:rPr lang="ar-SA" sz="2000" dirty="0" smtClean="0"/>
                  <a:t>حول </a:t>
                </a:r>
                <a:r>
                  <a:rPr lang="ar-SA" sz="2000" dirty="0"/>
                  <a:t>النسب المئوية التالية إلى كسور اعتيادية في أبسط صورة.</a:t>
                </a:r>
              </a:p>
              <a:p>
                <a:pPr marL="457200" indent="-457200">
                  <a:buFont typeface="+mj-lt"/>
                  <a:buAutoNum type="arabicPeriod"/>
                </a:pPr>
                <a14:m>
                  <m:oMath xmlns:m="http://schemas.openxmlformats.org/officeDocument/2006/math">
                    <m:r>
                      <a:rPr lang="ar-SA" sz="2000" i="1" smtClean="0">
                        <a:solidFill>
                          <a:schemeClr val="tx1"/>
                        </a:solidFill>
                        <a:latin typeface="Cambria Math"/>
                      </a:rPr>
                      <m:t>7</m:t>
                    </m:r>
                    <m:r>
                      <a:rPr lang="en-US" sz="2000" i="1">
                        <a:solidFill>
                          <a:schemeClr val="tx1"/>
                        </a:solidFill>
                        <a:latin typeface="Cambria Math"/>
                      </a:rPr>
                      <m:t>.</m:t>
                    </m:r>
                    <m:r>
                      <a:rPr lang="en-US" sz="2000" i="1">
                        <a:solidFill>
                          <a:schemeClr val="tx1"/>
                        </a:solidFill>
                        <a:latin typeface="Cambria Math"/>
                      </a:rPr>
                      <m:t>5</m:t>
                    </m:r>
                    <m:r>
                      <a:rPr lang="en-US" sz="2000" i="1">
                        <a:solidFill>
                          <a:schemeClr val="tx1"/>
                        </a:solidFill>
                        <a:latin typeface="Cambria Math"/>
                      </a:rPr>
                      <m:t>%</m:t>
                    </m:r>
                    <m:r>
                      <a:rPr lang="en-US" sz="2000" i="1">
                        <a:solidFill>
                          <a:schemeClr val="tx1"/>
                        </a:solidFill>
                        <a:latin typeface="Cambria Math"/>
                      </a:rPr>
                      <m:t> </m:t>
                    </m:r>
                  </m:oMath>
                </a14:m>
                <a:r>
                  <a:rPr lang="en-US" sz="2000" dirty="0">
                    <a:solidFill>
                      <a:schemeClr val="tx1"/>
                    </a:solidFill>
                  </a:rPr>
                  <a:t>                                   2.    </a:t>
                </a:r>
                <a14:m>
                  <m:oMath xmlns:m="http://schemas.openxmlformats.org/officeDocument/2006/math">
                    <m:r>
                      <a:rPr lang="en-US" sz="2000" i="1" dirty="0">
                        <a:solidFill>
                          <a:schemeClr val="tx1"/>
                        </a:solidFill>
                        <a:latin typeface="Cambria Math"/>
                      </a:rPr>
                      <m:t>35</m:t>
                    </m:r>
                    <m:r>
                      <a:rPr lang="en-US" sz="2000" i="1" dirty="0">
                        <a:solidFill>
                          <a:schemeClr val="tx1"/>
                        </a:solidFill>
                        <a:latin typeface="Cambria Math"/>
                      </a:rPr>
                      <m:t>%</m:t>
                    </m:r>
                  </m:oMath>
                </a14:m>
                <a:r>
                  <a:rPr lang="en-US" sz="2000" dirty="0">
                    <a:solidFill>
                      <a:schemeClr val="tx1"/>
                    </a:solidFill>
                  </a:rPr>
                  <a:t>                           3.    45%</a:t>
                </a:r>
              </a:p>
              <a:p>
                <a:pPr marL="0" indent="0" algn="r" rtl="1">
                  <a:buNone/>
                </a:pPr>
                <a:r>
                  <a:rPr lang="ar-SA" sz="2000" dirty="0" smtClean="0">
                    <a:solidFill>
                      <a:srgbClr val="FF0000"/>
                    </a:solidFill>
                  </a:rPr>
                  <a:t>الحل</a:t>
                </a:r>
                <a:r>
                  <a:rPr lang="ar-JO" sz="2000" dirty="0">
                    <a:solidFill>
                      <a:srgbClr val="FF0000"/>
                    </a:solidFill>
                    <a:cs typeface="Times New Roman"/>
                  </a:rPr>
                  <a:t> ( </a:t>
                </a:r>
                <a:r>
                  <a:rPr lang="en-US" sz="2000" dirty="0">
                    <a:solidFill>
                      <a:srgbClr val="FF0000"/>
                    </a:solidFill>
                    <a:cs typeface="Times New Roman"/>
                  </a:rPr>
                  <a:t>Solution </a:t>
                </a:r>
                <a:r>
                  <a:rPr lang="ar-JO" sz="2000" dirty="0">
                    <a:solidFill>
                      <a:srgbClr val="FF0000"/>
                    </a:solidFill>
                    <a:cs typeface="Times New Roman"/>
                  </a:rPr>
                  <a:t> ) </a:t>
                </a:r>
                <a:r>
                  <a:rPr lang="ar-SA" sz="2000" dirty="0" smtClean="0">
                    <a:solidFill>
                      <a:srgbClr val="FF0000"/>
                    </a:solidFill>
                  </a:rPr>
                  <a:t>: </a:t>
                </a:r>
                <a:endParaRPr lang="ar-SA" sz="2000" dirty="0">
                  <a:solidFill>
                    <a:srgbClr val="FF0000"/>
                  </a:solidFill>
                </a:endParaRPr>
              </a:p>
              <a:p>
                <a:pPr marL="457200" indent="-457200">
                  <a:buAutoNum type="arabicPeriod"/>
                </a:pPr>
                <a14:m>
                  <m:oMath xmlns:m="http://schemas.openxmlformats.org/officeDocument/2006/math">
                    <m:r>
                      <a:rPr lang="ar-SA" sz="2000" i="1" smtClean="0">
                        <a:solidFill>
                          <a:schemeClr val="tx1"/>
                        </a:solidFill>
                        <a:latin typeface="Cambria Math"/>
                      </a:rPr>
                      <m:t>7</m:t>
                    </m:r>
                    <m:r>
                      <a:rPr lang="en-US" sz="2000" i="1">
                        <a:solidFill>
                          <a:schemeClr val="tx1"/>
                        </a:solidFill>
                        <a:latin typeface="Cambria Math"/>
                      </a:rPr>
                      <m:t>.</m:t>
                    </m:r>
                    <m:r>
                      <a:rPr lang="en-US" sz="2000" i="1">
                        <a:solidFill>
                          <a:schemeClr val="tx1"/>
                        </a:solidFill>
                        <a:latin typeface="Cambria Math"/>
                      </a:rPr>
                      <m:t>5</m:t>
                    </m:r>
                    <m:r>
                      <a:rPr lang="en-US" sz="2000" i="1">
                        <a:solidFill>
                          <a:schemeClr val="tx1"/>
                        </a:solidFill>
                        <a:latin typeface="Cambria Math"/>
                      </a:rPr>
                      <m:t>%</m:t>
                    </m:r>
                    <m:r>
                      <a:rPr lang="en-US"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7</m:t>
                        </m:r>
                        <m:r>
                          <a:rPr lang="en-US" sz="2000" i="1">
                            <a:solidFill>
                              <a:schemeClr val="tx1"/>
                            </a:solidFill>
                            <a:latin typeface="Cambria Math"/>
                          </a:rPr>
                          <m:t>.</m:t>
                        </m:r>
                        <m:r>
                          <a:rPr lang="en-US" sz="2000" i="1">
                            <a:solidFill>
                              <a:schemeClr val="tx1"/>
                            </a:solidFill>
                            <a:latin typeface="Cambria Math"/>
                          </a:rPr>
                          <m:t>5</m:t>
                        </m:r>
                      </m:num>
                      <m:den>
                        <m:r>
                          <a:rPr lang="en-US" sz="2000" i="1">
                            <a:solidFill>
                              <a:schemeClr val="tx1"/>
                            </a:solidFill>
                            <a:latin typeface="Cambria Math"/>
                          </a:rPr>
                          <m:t>100</m:t>
                        </m:r>
                      </m:den>
                    </m:f>
                    <m:r>
                      <a:rPr lang="en-US"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75</m:t>
                        </m:r>
                      </m:num>
                      <m:den>
                        <m:r>
                          <a:rPr lang="en-US" sz="2000" i="1">
                            <a:solidFill>
                              <a:schemeClr val="tx1"/>
                            </a:solidFill>
                            <a:latin typeface="Cambria Math"/>
                          </a:rPr>
                          <m:t>1000</m:t>
                        </m:r>
                      </m:den>
                    </m:f>
                    <m:r>
                      <a:rPr lang="en-US"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3</m:t>
                        </m:r>
                      </m:num>
                      <m:den>
                        <m:r>
                          <a:rPr lang="en-US" sz="2000" i="1">
                            <a:solidFill>
                              <a:schemeClr val="tx1"/>
                            </a:solidFill>
                            <a:latin typeface="Cambria Math"/>
                          </a:rPr>
                          <m:t>40</m:t>
                        </m:r>
                      </m:den>
                    </m:f>
                  </m:oMath>
                </a14:m>
                <a:endParaRPr lang="en-US" sz="2000" dirty="0">
                  <a:solidFill>
                    <a:schemeClr val="tx1"/>
                  </a:solidFill>
                </a:endParaRPr>
              </a:p>
              <a:p>
                <a:pPr marL="457200" indent="-457200">
                  <a:buAutoNum type="arabicPeriod"/>
                </a:pPr>
                <a14:m>
                  <m:oMath xmlns:m="http://schemas.openxmlformats.org/officeDocument/2006/math">
                    <m:r>
                      <a:rPr lang="en-US" sz="2000" i="1" dirty="0">
                        <a:solidFill>
                          <a:schemeClr val="tx1"/>
                        </a:solidFill>
                        <a:latin typeface="Cambria Math"/>
                      </a:rPr>
                      <m:t>35</m:t>
                    </m:r>
                    <m:r>
                      <a:rPr lang="en-US" sz="2000" i="1" dirty="0">
                        <a:solidFill>
                          <a:schemeClr val="tx1"/>
                        </a:solidFill>
                        <a:latin typeface="Cambria Math"/>
                      </a:rPr>
                      <m:t>%</m:t>
                    </m:r>
                    <m:r>
                      <a:rPr lang="en-US" sz="2000" i="1" dirty="0">
                        <a:solidFill>
                          <a:schemeClr val="tx1"/>
                        </a:solidFill>
                        <a:latin typeface="Cambria Math"/>
                      </a:rPr>
                      <m:t>=</m:t>
                    </m:r>
                    <m:f>
                      <m:fPr>
                        <m:ctrlPr>
                          <a:rPr lang="en-US" sz="2000" i="1" dirty="0">
                            <a:solidFill>
                              <a:schemeClr val="tx1"/>
                            </a:solidFill>
                            <a:latin typeface="Cambria Math"/>
                          </a:rPr>
                        </m:ctrlPr>
                      </m:fPr>
                      <m:num>
                        <m:r>
                          <a:rPr lang="en-US" sz="2000" i="1" dirty="0">
                            <a:solidFill>
                              <a:schemeClr val="tx1"/>
                            </a:solidFill>
                            <a:latin typeface="Cambria Math"/>
                          </a:rPr>
                          <m:t>35</m:t>
                        </m:r>
                      </m:num>
                      <m:den>
                        <m:r>
                          <a:rPr lang="en-US" sz="2000" i="1" dirty="0">
                            <a:solidFill>
                              <a:schemeClr val="tx1"/>
                            </a:solidFill>
                            <a:latin typeface="Cambria Math"/>
                          </a:rPr>
                          <m:t>100</m:t>
                        </m:r>
                      </m:den>
                    </m:f>
                    <m:r>
                      <a:rPr lang="en-US" sz="2000" i="1" dirty="0">
                        <a:solidFill>
                          <a:schemeClr val="tx1"/>
                        </a:solidFill>
                        <a:latin typeface="Cambria Math"/>
                      </a:rPr>
                      <m:t>=</m:t>
                    </m:r>
                    <m:f>
                      <m:fPr>
                        <m:ctrlPr>
                          <a:rPr lang="en-US" sz="2000" i="1" dirty="0">
                            <a:solidFill>
                              <a:schemeClr val="tx1"/>
                            </a:solidFill>
                            <a:latin typeface="Cambria Math"/>
                          </a:rPr>
                        </m:ctrlPr>
                      </m:fPr>
                      <m:num>
                        <m:r>
                          <a:rPr lang="en-US" sz="2000" i="1" dirty="0">
                            <a:solidFill>
                              <a:schemeClr val="tx1"/>
                            </a:solidFill>
                            <a:latin typeface="Cambria Math"/>
                          </a:rPr>
                          <m:t>7</m:t>
                        </m:r>
                      </m:num>
                      <m:den>
                        <m:r>
                          <a:rPr lang="en-US" sz="2000" i="1" dirty="0">
                            <a:solidFill>
                              <a:schemeClr val="tx1"/>
                            </a:solidFill>
                            <a:latin typeface="Cambria Math"/>
                          </a:rPr>
                          <m:t>20</m:t>
                        </m:r>
                      </m:den>
                    </m:f>
                  </m:oMath>
                </a14:m>
                <a:endParaRPr lang="en-US" sz="2000" dirty="0">
                  <a:solidFill>
                    <a:schemeClr val="tx1"/>
                  </a:solidFill>
                </a:endParaRPr>
              </a:p>
              <a:p>
                <a:pPr marL="457200" indent="-457200">
                  <a:buFont typeface="Arial" pitchFamily="34" charset="0"/>
                  <a:buAutoNum type="arabicPeriod"/>
                </a:pPr>
                <a14:m>
                  <m:oMath xmlns:m="http://schemas.openxmlformats.org/officeDocument/2006/math">
                    <m:r>
                      <a:rPr lang="en-US" sz="2000" i="1">
                        <a:solidFill>
                          <a:schemeClr val="tx1"/>
                        </a:solidFill>
                        <a:latin typeface="Cambria Math"/>
                      </a:rPr>
                      <m:t>45</m:t>
                    </m:r>
                    <m:r>
                      <a:rPr lang="en-US" sz="2000" i="1">
                        <a:solidFill>
                          <a:schemeClr val="tx1"/>
                        </a:solidFill>
                        <a:latin typeface="Cambria Math"/>
                      </a:rPr>
                      <m:t>%</m:t>
                    </m:r>
                    <m:r>
                      <a:rPr lang="en-US"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45</m:t>
                        </m:r>
                      </m:num>
                      <m:den>
                        <m:r>
                          <a:rPr lang="en-US" sz="2000" i="1">
                            <a:solidFill>
                              <a:schemeClr val="tx1"/>
                            </a:solidFill>
                            <a:latin typeface="Cambria Math"/>
                          </a:rPr>
                          <m:t>100</m:t>
                        </m:r>
                      </m:den>
                    </m:f>
                    <m:r>
                      <a:rPr lang="en-US"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9</m:t>
                        </m:r>
                      </m:num>
                      <m:den>
                        <m:r>
                          <a:rPr lang="en-US" sz="2000" i="1">
                            <a:solidFill>
                              <a:schemeClr val="tx1"/>
                            </a:solidFill>
                            <a:latin typeface="Cambria Math"/>
                          </a:rPr>
                          <m:t>20</m:t>
                        </m:r>
                      </m:den>
                    </m:f>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229600" cy="4906963"/>
              </a:xfrm>
              <a:blipFill rotWithShape="1">
                <a:blip r:embed="rId2"/>
                <a:stretch>
                  <a:fillRect l="-1185" t="-745" r="-7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20</a:t>
            </a:fld>
            <a:endParaRPr lang="en-US"/>
          </a:p>
        </p:txBody>
      </p:sp>
    </p:spTree>
    <p:extLst>
      <p:ext uri="{BB962C8B-B14F-4D97-AF65-F5344CB8AC3E}">
        <p14:creationId xmlns:p14="http://schemas.microsoft.com/office/powerpoint/2010/main" val="3023428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14400"/>
                <a:ext cx="8229600" cy="5211763"/>
              </a:xfrm>
            </p:spPr>
            <p:txBody>
              <a:bodyPr>
                <a:normAutofit/>
              </a:bodyPr>
              <a:lstStyle/>
              <a:p>
                <a:pPr marL="0" indent="0">
                  <a:buNone/>
                </a:pPr>
                <a:endParaRPr lang="en-US" sz="2000" dirty="0">
                  <a:solidFill>
                    <a:srgbClr val="FF0000"/>
                  </a:solidFill>
                </a:endParaRPr>
              </a:p>
              <a:p>
                <a:pPr marL="0" indent="0" algn="r" rtl="1">
                  <a:buNone/>
                </a:pPr>
                <a:r>
                  <a:rPr lang="ar-SA" sz="2000" dirty="0">
                    <a:solidFill>
                      <a:srgbClr val="FF0000"/>
                    </a:solidFill>
                  </a:rPr>
                  <a:t>مثال(</a:t>
                </a:r>
                <a:r>
                  <a:rPr lang="en-US" sz="2000" dirty="0">
                    <a:solidFill>
                      <a:srgbClr val="FF0000"/>
                    </a:solidFill>
                  </a:rPr>
                  <a:t>Example</a:t>
                </a:r>
                <a:r>
                  <a:rPr lang="ar-SA" sz="2000" dirty="0" smtClean="0">
                    <a:solidFill>
                      <a:srgbClr val="FF0000"/>
                    </a:solidFill>
                  </a:rPr>
                  <a:t>)</a:t>
                </a:r>
                <a:r>
                  <a:rPr lang="ar-JO" sz="2000" dirty="0" smtClean="0">
                    <a:solidFill>
                      <a:srgbClr val="FF0000"/>
                    </a:solidFill>
                  </a:rPr>
                  <a:t>8</a:t>
                </a:r>
                <a:r>
                  <a:rPr lang="en-US" sz="2000" dirty="0" smtClean="0">
                    <a:solidFill>
                      <a:srgbClr val="FF0000"/>
                    </a:solidFill>
                  </a:rPr>
                  <a:t>:</a:t>
                </a:r>
                <a:r>
                  <a:rPr lang="ar-SA" sz="2000" dirty="0" smtClean="0">
                    <a:solidFill>
                      <a:srgbClr val="FF0000"/>
                    </a:solidFill>
                  </a:rPr>
                  <a:t> </a:t>
                </a:r>
                <a:endParaRPr lang="en-US" sz="2000" dirty="0" smtClean="0">
                  <a:solidFill>
                    <a:srgbClr val="FF0000"/>
                  </a:solidFill>
                </a:endParaRPr>
              </a:p>
              <a:p>
                <a:pPr marL="0" indent="0" algn="r" rtl="1">
                  <a:buNone/>
                </a:pPr>
                <a:r>
                  <a:rPr lang="en-US" sz="2000" dirty="0">
                    <a:solidFill>
                      <a:srgbClr val="FF0000"/>
                    </a:solidFill>
                  </a:rPr>
                  <a:t> </a:t>
                </a:r>
                <a:r>
                  <a:rPr lang="en-US" sz="2000" dirty="0" smtClean="0">
                    <a:solidFill>
                      <a:srgbClr val="FF0000"/>
                    </a:solidFill>
                  </a:rPr>
                  <a:t> </a:t>
                </a:r>
                <a:r>
                  <a:rPr lang="ar-SA" sz="2000" dirty="0" smtClean="0"/>
                  <a:t>حول </a:t>
                </a:r>
                <a:r>
                  <a:rPr lang="ar-SA" sz="2000" dirty="0"/>
                  <a:t>النسب المئوية التالية إلى كسر عشري.</a:t>
                </a:r>
              </a:p>
              <a:p>
                <a:pPr marL="457200" indent="-457200">
                  <a:buFont typeface="+mj-lt"/>
                  <a:buAutoNum type="arabicPeriod"/>
                </a:pPr>
                <a14:m>
                  <m:oMath xmlns:m="http://schemas.openxmlformats.org/officeDocument/2006/math">
                    <m:r>
                      <a:rPr lang="ar-SA" sz="2000" i="1">
                        <a:latin typeface="Cambria Math"/>
                      </a:rPr>
                      <m:t>7</m:t>
                    </m:r>
                    <m:r>
                      <a:rPr lang="en-US" sz="2000" i="1">
                        <a:latin typeface="Cambria Math"/>
                      </a:rPr>
                      <m:t>.</m:t>
                    </m:r>
                    <m:r>
                      <a:rPr lang="en-US" sz="2000" i="1">
                        <a:latin typeface="Cambria Math"/>
                      </a:rPr>
                      <m:t>5</m:t>
                    </m:r>
                    <m:r>
                      <a:rPr lang="en-US" sz="2000" i="1">
                        <a:latin typeface="Cambria Math"/>
                      </a:rPr>
                      <m:t>%</m:t>
                    </m:r>
                    <m:r>
                      <a:rPr lang="en-US" sz="2000" i="1">
                        <a:latin typeface="Cambria Math"/>
                      </a:rPr>
                      <m:t> </m:t>
                    </m:r>
                  </m:oMath>
                </a14:m>
                <a:r>
                  <a:rPr lang="en-US" sz="2000" dirty="0"/>
                  <a:t>                                  </a:t>
                </a:r>
                <a:r>
                  <a:rPr lang="en-US" sz="2000" i="1" dirty="0"/>
                  <a:t> 2</a:t>
                </a:r>
                <a:r>
                  <a:rPr lang="en-US" sz="2000" dirty="0"/>
                  <a:t>.    </a:t>
                </a:r>
                <a14:m>
                  <m:oMath xmlns:m="http://schemas.openxmlformats.org/officeDocument/2006/math">
                    <m:r>
                      <a:rPr lang="en-US" sz="2000" i="1" dirty="0">
                        <a:latin typeface="Cambria Math"/>
                      </a:rPr>
                      <m:t>35</m:t>
                    </m:r>
                    <m:r>
                      <a:rPr lang="en-US" sz="2000" i="1" dirty="0">
                        <a:latin typeface="Cambria Math"/>
                      </a:rPr>
                      <m:t>%</m:t>
                    </m:r>
                  </m:oMath>
                </a14:m>
                <a:r>
                  <a:rPr lang="en-US" sz="2000" dirty="0"/>
                  <a:t>                          </a:t>
                </a:r>
                <a:r>
                  <a:rPr lang="en-US" sz="2000" i="1" dirty="0"/>
                  <a:t> 3.    </a:t>
                </a:r>
                <a:r>
                  <a:rPr lang="en-US" sz="2000" dirty="0"/>
                  <a:t>45</a:t>
                </a:r>
                <a:r>
                  <a:rPr lang="en-US" sz="2000" dirty="0" smtClean="0"/>
                  <a:t>%</a:t>
                </a:r>
              </a:p>
              <a:p>
                <a:pPr marL="0" indent="0">
                  <a:buNone/>
                </a:pPr>
                <a:endParaRPr lang="en-US" sz="2000" dirty="0"/>
              </a:p>
              <a:p>
                <a:pPr marL="0" indent="0" algn="r" rtl="1">
                  <a:buNone/>
                </a:pPr>
                <a:r>
                  <a:rPr lang="ar-SA" sz="2000" dirty="0" smtClean="0">
                    <a:solidFill>
                      <a:srgbClr val="FF0000"/>
                    </a:solidFill>
                  </a:rPr>
                  <a:t>الحل</a:t>
                </a:r>
                <a:r>
                  <a:rPr lang="ar-JO" sz="2000" dirty="0">
                    <a:solidFill>
                      <a:srgbClr val="FF0000"/>
                    </a:solidFill>
                    <a:cs typeface="Times New Roman"/>
                  </a:rPr>
                  <a:t> ( </a:t>
                </a:r>
                <a:r>
                  <a:rPr lang="en-US" sz="2000" dirty="0">
                    <a:solidFill>
                      <a:srgbClr val="FF0000"/>
                    </a:solidFill>
                    <a:cs typeface="Times New Roman"/>
                  </a:rPr>
                  <a:t>Solution </a:t>
                </a:r>
                <a:r>
                  <a:rPr lang="ar-JO" sz="2000" dirty="0">
                    <a:solidFill>
                      <a:srgbClr val="FF0000"/>
                    </a:solidFill>
                    <a:cs typeface="Times New Roman"/>
                  </a:rPr>
                  <a:t> ) </a:t>
                </a:r>
                <a:r>
                  <a:rPr lang="ar-SA" sz="2000" dirty="0" smtClean="0">
                    <a:solidFill>
                      <a:srgbClr val="FF0000"/>
                    </a:solidFill>
                  </a:rPr>
                  <a:t>:</a:t>
                </a:r>
                <a:endParaRPr lang="en-US" sz="2000" dirty="0" smtClean="0">
                  <a:solidFill>
                    <a:schemeClr val="tx1"/>
                  </a:solidFill>
                </a:endParaRPr>
              </a:p>
              <a:p>
                <a:pPr marL="457200" indent="-457200">
                  <a:buAutoNum type="arabicPeriod"/>
                </a:pPr>
                <a14:m>
                  <m:oMath xmlns:m="http://schemas.openxmlformats.org/officeDocument/2006/math">
                    <m:r>
                      <a:rPr lang="ar-SA" sz="2000" i="1">
                        <a:solidFill>
                          <a:schemeClr val="tx1"/>
                        </a:solidFill>
                        <a:latin typeface="Cambria Math"/>
                      </a:rPr>
                      <m:t>7</m:t>
                    </m:r>
                    <m:r>
                      <a:rPr lang="en-US" sz="2000" i="1">
                        <a:solidFill>
                          <a:schemeClr val="tx1"/>
                        </a:solidFill>
                        <a:latin typeface="Cambria Math"/>
                      </a:rPr>
                      <m:t>.</m:t>
                    </m:r>
                    <m:r>
                      <a:rPr lang="en-US" sz="2000" i="1">
                        <a:solidFill>
                          <a:schemeClr val="tx1"/>
                        </a:solidFill>
                        <a:latin typeface="Cambria Math"/>
                      </a:rPr>
                      <m:t>5</m:t>
                    </m:r>
                    <m:r>
                      <a:rPr lang="en-US" sz="2000" i="1">
                        <a:solidFill>
                          <a:schemeClr val="tx1"/>
                        </a:solidFill>
                        <a:latin typeface="Cambria Math"/>
                      </a:rPr>
                      <m:t>%</m:t>
                    </m:r>
                  </m:oMath>
                </a14:m>
                <a:r>
                  <a:rPr lang="ar-SA" sz="2000" dirty="0">
                    <a:solidFill>
                      <a:schemeClr val="tx1"/>
                    </a:solidFill>
                  </a:rPr>
                  <a:t> </a:t>
                </a:r>
                <a14:m>
                  <m:oMath xmlns:m="http://schemas.openxmlformats.org/officeDocument/2006/math">
                    <m:r>
                      <a:rPr lang="ar-SA" sz="2000" dirty="0">
                        <a:solidFill>
                          <a:schemeClr val="tx1"/>
                        </a:solidFill>
                        <a:latin typeface="Cambria Math"/>
                      </a:rPr>
                      <m:t>=</m:t>
                    </m:r>
                    <m:r>
                      <a:rPr lang="ar-SA" sz="2000" i="1" dirty="0">
                        <a:solidFill>
                          <a:schemeClr val="tx1"/>
                        </a:solidFill>
                        <a:latin typeface="Cambria Math"/>
                      </a:rPr>
                      <m:t>0</m:t>
                    </m:r>
                    <m:r>
                      <a:rPr lang="ar-SA" sz="2000" i="1" dirty="0">
                        <a:solidFill>
                          <a:schemeClr val="tx1"/>
                        </a:solidFill>
                        <a:latin typeface="Cambria Math"/>
                      </a:rPr>
                      <m:t>.</m:t>
                    </m:r>
                    <m:r>
                      <a:rPr lang="ar-SA" sz="2000" i="1" dirty="0">
                        <a:solidFill>
                          <a:schemeClr val="tx1"/>
                        </a:solidFill>
                        <a:latin typeface="Cambria Math"/>
                      </a:rPr>
                      <m:t>075</m:t>
                    </m:r>
                  </m:oMath>
                </a14:m>
                <a:endParaRPr lang="en-US" sz="2000" dirty="0" smtClean="0">
                  <a:solidFill>
                    <a:schemeClr val="tx1"/>
                  </a:solidFill>
                </a:endParaRPr>
              </a:p>
              <a:p>
                <a:pPr marL="0" indent="0">
                  <a:buNone/>
                </a:pPr>
                <a:endParaRPr lang="ar-SA" sz="2000" dirty="0">
                  <a:solidFill>
                    <a:schemeClr val="tx1"/>
                  </a:solidFill>
                </a:endParaRPr>
              </a:p>
              <a:p>
                <a:pPr marL="0" indent="0">
                  <a:buNone/>
                </a:pPr>
                <a:r>
                  <a:rPr lang="en-US" sz="2000" i="1" dirty="0" smtClean="0">
                    <a:solidFill>
                      <a:schemeClr val="tx1"/>
                    </a:solidFill>
                  </a:rPr>
                  <a:t>2.    </a:t>
                </a:r>
                <a14:m>
                  <m:oMath xmlns:m="http://schemas.openxmlformats.org/officeDocument/2006/math">
                    <m:r>
                      <a:rPr lang="ar-SA" sz="2000" i="1">
                        <a:solidFill>
                          <a:schemeClr val="tx1"/>
                        </a:solidFill>
                        <a:latin typeface="Cambria Math"/>
                      </a:rPr>
                      <m:t>35</m:t>
                    </m:r>
                    <m:r>
                      <a:rPr lang="ar-SA" sz="2000" i="1">
                        <a:solidFill>
                          <a:schemeClr val="tx1"/>
                        </a:solidFill>
                        <a:latin typeface="Cambria Math"/>
                      </a:rPr>
                      <m:t>%=</m:t>
                    </m:r>
                    <m:r>
                      <a:rPr lang="ar-SA" sz="2000" i="1">
                        <a:solidFill>
                          <a:schemeClr val="tx1"/>
                        </a:solidFill>
                        <a:latin typeface="Cambria Math"/>
                      </a:rPr>
                      <m:t>0</m:t>
                    </m:r>
                    <m:r>
                      <a:rPr lang="ar-SA" sz="2000" i="1">
                        <a:solidFill>
                          <a:schemeClr val="tx1"/>
                        </a:solidFill>
                        <a:latin typeface="Cambria Math"/>
                      </a:rPr>
                      <m:t>.</m:t>
                    </m:r>
                    <m:r>
                      <a:rPr lang="ar-SA" sz="2000" i="1">
                        <a:solidFill>
                          <a:schemeClr val="tx1"/>
                        </a:solidFill>
                        <a:latin typeface="Cambria Math"/>
                      </a:rPr>
                      <m:t>35</m:t>
                    </m:r>
                  </m:oMath>
                </a14:m>
                <a:endParaRPr lang="en-US" sz="2000" dirty="0" smtClean="0">
                  <a:solidFill>
                    <a:schemeClr val="tx1"/>
                  </a:solidFill>
                </a:endParaRPr>
              </a:p>
              <a:p>
                <a:pPr marL="0" indent="0">
                  <a:buNone/>
                </a:pPr>
                <a:endParaRPr lang="ar-SA" sz="2000" dirty="0">
                  <a:solidFill>
                    <a:schemeClr val="tx1"/>
                  </a:solidFill>
                </a:endParaRPr>
              </a:p>
              <a:p>
                <a:pPr marL="0" indent="0">
                  <a:buNone/>
                </a:pPr>
                <a:r>
                  <a:rPr lang="en-US" sz="2000" i="1" dirty="0" smtClean="0">
                    <a:solidFill>
                      <a:schemeClr val="tx1"/>
                    </a:solidFill>
                  </a:rPr>
                  <a:t>3.    </a:t>
                </a:r>
                <a14:m>
                  <m:oMath xmlns:m="http://schemas.openxmlformats.org/officeDocument/2006/math">
                    <m:r>
                      <a:rPr lang="en-US" sz="2000" i="1">
                        <a:solidFill>
                          <a:schemeClr val="tx1"/>
                        </a:solidFill>
                        <a:latin typeface="Cambria Math"/>
                      </a:rPr>
                      <m:t>45</m:t>
                    </m:r>
                    <m:r>
                      <a:rPr lang="en-US" sz="2000" i="1">
                        <a:solidFill>
                          <a:schemeClr val="tx1"/>
                        </a:solidFill>
                        <a:latin typeface="Cambria Math"/>
                      </a:rPr>
                      <m:t>%=</m:t>
                    </m:r>
                    <m:r>
                      <a:rPr lang="en-US" sz="2000" i="1">
                        <a:solidFill>
                          <a:schemeClr val="tx1"/>
                        </a:solidFill>
                        <a:latin typeface="Cambria Math"/>
                      </a:rPr>
                      <m:t>0</m:t>
                    </m:r>
                    <m:r>
                      <a:rPr lang="en-US" sz="2000" i="1">
                        <a:solidFill>
                          <a:schemeClr val="tx1"/>
                        </a:solidFill>
                        <a:latin typeface="Cambria Math"/>
                      </a:rPr>
                      <m:t>.</m:t>
                    </m:r>
                    <m:r>
                      <a:rPr lang="en-US" sz="2000" i="1">
                        <a:solidFill>
                          <a:schemeClr val="tx1"/>
                        </a:solidFill>
                        <a:latin typeface="Cambria Math"/>
                      </a:rPr>
                      <m:t>45</m:t>
                    </m:r>
                  </m:oMath>
                </a14:m>
                <a:endParaRPr lang="en-US" sz="2000" dirty="0">
                  <a:solidFill>
                    <a:schemeClr val="tx1"/>
                  </a:solidFill>
                </a:endParaRPr>
              </a:p>
              <a:p>
                <a:pPr marL="0" indent="0" algn="r" rtl="1">
                  <a:buNone/>
                </a:pPr>
                <a:endParaRPr lang="en-US" sz="2000" dirty="0"/>
              </a:p>
              <a:p>
                <a:pPr marL="0" indent="0" algn="r" rtl="1">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14400"/>
                <a:ext cx="8229600" cy="5211763"/>
              </a:xfrm>
              <a:blipFill rotWithShape="1">
                <a:blip r:embed="rId2"/>
                <a:stretch>
                  <a:fillRect l="-741" r="-7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21</a:t>
            </a:fld>
            <a:endParaRPr lang="en-US"/>
          </a:p>
        </p:txBody>
      </p:sp>
    </p:spTree>
    <p:extLst>
      <p:ext uri="{BB962C8B-B14F-4D97-AF65-F5344CB8AC3E}">
        <p14:creationId xmlns:p14="http://schemas.microsoft.com/office/powerpoint/2010/main" val="257517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304800"/>
                <a:ext cx="8229600" cy="6400800"/>
              </a:xfrm>
            </p:spPr>
            <p:txBody>
              <a:bodyPr>
                <a:noAutofit/>
              </a:bodyPr>
              <a:lstStyle/>
              <a:p>
                <a:pPr marL="0" indent="0" algn="r" rtl="1">
                  <a:buNone/>
                </a:pPr>
                <a:endParaRPr lang="ar-SA" sz="2000" dirty="0" smtClean="0">
                  <a:solidFill>
                    <a:schemeClr val="tx1"/>
                  </a:solidFill>
                </a:endParaRPr>
              </a:p>
              <a:p>
                <a:pPr marL="0" indent="0" algn="r" rtl="1">
                  <a:buNone/>
                </a:pPr>
                <a:r>
                  <a:rPr lang="ar-SA" sz="2000" dirty="0" smtClean="0">
                    <a:solidFill>
                      <a:srgbClr val="FF0000"/>
                    </a:solidFill>
                  </a:rPr>
                  <a:t>مثال(</a:t>
                </a:r>
                <a:r>
                  <a:rPr lang="en-US" sz="2000" dirty="0" smtClean="0">
                    <a:solidFill>
                      <a:srgbClr val="FF0000"/>
                    </a:solidFill>
                  </a:rPr>
                  <a:t>Example</a:t>
                </a:r>
                <a:r>
                  <a:rPr lang="ar-SA" sz="2000" dirty="0" smtClean="0">
                    <a:solidFill>
                      <a:srgbClr val="FF0000"/>
                    </a:solidFill>
                  </a:rPr>
                  <a:t>)</a:t>
                </a:r>
                <a:r>
                  <a:rPr lang="ar-JO" sz="2000" dirty="0" smtClean="0">
                    <a:solidFill>
                      <a:srgbClr val="FF0000"/>
                    </a:solidFill>
                  </a:rPr>
                  <a:t>9</a:t>
                </a:r>
                <a:r>
                  <a:rPr lang="en-US" sz="2000" dirty="0" smtClean="0">
                    <a:solidFill>
                      <a:srgbClr val="FF0000"/>
                    </a:solidFill>
                  </a:rPr>
                  <a:t>:</a:t>
                </a:r>
                <a:endParaRPr lang="ar-SA" sz="2000" dirty="0" smtClean="0">
                  <a:solidFill>
                    <a:srgbClr val="FF0000"/>
                  </a:solidFill>
                </a:endParaRPr>
              </a:p>
              <a:p>
                <a:pPr marL="0" indent="0" algn="r" rtl="1">
                  <a:buNone/>
                </a:pPr>
                <a:r>
                  <a:rPr lang="ar-SA" sz="2000" dirty="0" smtClean="0">
                    <a:solidFill>
                      <a:schemeClr val="tx1"/>
                    </a:solidFill>
                  </a:rPr>
                  <a:t> حول الكسور التالية إلى نسب مئوية.</a:t>
                </a:r>
              </a:p>
              <a:p>
                <a:pPr marL="457200" indent="-457200" algn="l">
                  <a:buFont typeface="+mj-lt"/>
                  <a:buAutoNum type="arabicPeriod"/>
                </a:pPr>
                <a14:m>
                  <m:oMath xmlns:m="http://schemas.openxmlformats.org/officeDocument/2006/math">
                    <m:f>
                      <m:fPr>
                        <m:ctrlPr>
                          <a:rPr lang="ar-SA" sz="2000" i="1" smtClean="0">
                            <a:solidFill>
                              <a:schemeClr val="tx1"/>
                            </a:solidFill>
                            <a:latin typeface="Cambria Math"/>
                          </a:rPr>
                        </m:ctrlPr>
                      </m:fPr>
                      <m:num>
                        <m:r>
                          <a:rPr lang="ar-SA" sz="2000" b="0" i="1" smtClean="0">
                            <a:solidFill>
                              <a:schemeClr val="tx1"/>
                            </a:solidFill>
                            <a:latin typeface="Cambria Math"/>
                          </a:rPr>
                          <m:t>2</m:t>
                        </m:r>
                      </m:num>
                      <m:den>
                        <m:r>
                          <a:rPr lang="ar-SA" sz="2000" b="0" i="1" smtClean="0">
                            <a:solidFill>
                              <a:schemeClr val="tx1"/>
                            </a:solidFill>
                            <a:latin typeface="Cambria Math"/>
                          </a:rPr>
                          <m:t>5</m:t>
                        </m:r>
                      </m:den>
                    </m:f>
                  </m:oMath>
                </a14:m>
                <a:r>
                  <a:rPr lang="en-US" sz="2000" dirty="0" smtClean="0">
                    <a:solidFill>
                      <a:schemeClr val="tx1"/>
                    </a:solidFill>
                  </a:rPr>
                  <a:t>           </a:t>
                </a:r>
                <a:r>
                  <a:rPr lang="ar-SA" sz="2000" dirty="0" smtClean="0">
                    <a:solidFill>
                      <a:schemeClr val="tx1"/>
                    </a:solidFill>
                  </a:rPr>
                  <a:t>       </a:t>
                </a:r>
                <a:r>
                  <a:rPr lang="en-US" sz="2000" dirty="0" smtClean="0">
                    <a:solidFill>
                      <a:schemeClr val="tx1"/>
                    </a:solidFill>
                  </a:rPr>
                  <a:t>        </a:t>
                </a:r>
                <a14:m>
                  <m:oMath xmlns:m="http://schemas.openxmlformats.org/officeDocument/2006/math">
                    <m:r>
                      <a:rPr lang="en-US" sz="2000" b="0" i="1" dirty="0" smtClean="0">
                        <a:solidFill>
                          <a:schemeClr val="tx1"/>
                        </a:solidFill>
                        <a:latin typeface="Cambria Math"/>
                      </a:rPr>
                      <m:t>2</m:t>
                    </m:r>
                    <m:r>
                      <a:rPr lang="en-US" sz="2000" b="0" i="1" dirty="0" smtClean="0">
                        <a:solidFill>
                          <a:schemeClr val="tx1"/>
                        </a:solidFill>
                        <a:latin typeface="Cambria Math"/>
                      </a:rPr>
                      <m:t>.   </m:t>
                    </m:r>
                    <m:f>
                      <m:fPr>
                        <m:ctrlPr>
                          <a:rPr lang="en-US" sz="2000" b="0" i="1" dirty="0" smtClean="0">
                            <a:solidFill>
                              <a:schemeClr val="tx1"/>
                            </a:solidFill>
                            <a:latin typeface="Cambria Math"/>
                          </a:rPr>
                        </m:ctrlPr>
                      </m:fPr>
                      <m:num>
                        <m:r>
                          <a:rPr lang="en-US" sz="2000" b="0" i="1" dirty="0" smtClean="0">
                            <a:solidFill>
                              <a:schemeClr val="tx1"/>
                            </a:solidFill>
                            <a:latin typeface="Cambria Math"/>
                          </a:rPr>
                          <m:t>16</m:t>
                        </m:r>
                      </m:num>
                      <m:den>
                        <m:r>
                          <a:rPr lang="en-US" sz="2000" b="0" i="1" dirty="0" smtClean="0">
                            <a:solidFill>
                              <a:schemeClr val="tx1"/>
                            </a:solidFill>
                            <a:latin typeface="Cambria Math"/>
                          </a:rPr>
                          <m:t>25</m:t>
                        </m:r>
                      </m:den>
                    </m:f>
                  </m:oMath>
                </a14:m>
                <a:r>
                  <a:rPr lang="en-US" sz="2000" dirty="0" smtClean="0">
                    <a:solidFill>
                      <a:schemeClr val="tx1"/>
                    </a:solidFill>
                  </a:rPr>
                  <a:t>                               </a:t>
                </a:r>
                <a14:m>
                  <m:oMath xmlns:m="http://schemas.openxmlformats.org/officeDocument/2006/math">
                    <m:r>
                      <a:rPr lang="en-US" sz="2000" i="1" dirty="0" smtClean="0">
                        <a:solidFill>
                          <a:schemeClr val="tx1"/>
                        </a:solidFill>
                        <a:latin typeface="Cambria Math"/>
                      </a:rPr>
                      <m:t> </m:t>
                    </m:r>
                    <m:r>
                      <a:rPr lang="en-US" sz="2000" i="1" dirty="0" smtClean="0">
                        <a:solidFill>
                          <a:schemeClr val="tx1"/>
                        </a:solidFill>
                        <a:latin typeface="Cambria Math"/>
                      </a:rPr>
                      <m:t>3</m:t>
                    </m:r>
                    <m:r>
                      <a:rPr lang="en-US" sz="2000" b="0" i="1" dirty="0" smtClean="0">
                        <a:solidFill>
                          <a:schemeClr val="tx1"/>
                        </a:solidFill>
                        <a:latin typeface="Cambria Math"/>
                      </a:rPr>
                      <m:t>.    </m:t>
                    </m:r>
                    <m:r>
                      <a:rPr lang="en-US" sz="2000" b="0" i="1" dirty="0" smtClean="0">
                        <a:solidFill>
                          <a:schemeClr val="tx1"/>
                        </a:solidFill>
                        <a:latin typeface="Cambria Math"/>
                      </a:rPr>
                      <m:t>0</m:t>
                    </m:r>
                    <m:r>
                      <a:rPr lang="en-US" sz="2000" b="0" i="1" dirty="0" smtClean="0">
                        <a:solidFill>
                          <a:schemeClr val="tx1"/>
                        </a:solidFill>
                        <a:latin typeface="Cambria Math"/>
                      </a:rPr>
                      <m:t>.</m:t>
                    </m:r>
                    <m:r>
                      <a:rPr lang="en-US" sz="2000" b="0" i="1" dirty="0" smtClean="0">
                        <a:solidFill>
                          <a:schemeClr val="tx1"/>
                        </a:solidFill>
                        <a:latin typeface="Cambria Math"/>
                      </a:rPr>
                      <m:t>43</m:t>
                    </m:r>
                  </m:oMath>
                </a14:m>
                <a:r>
                  <a:rPr lang="en-US" sz="2000" dirty="0" smtClean="0">
                    <a:solidFill>
                      <a:schemeClr val="tx1"/>
                    </a:solidFill>
                  </a:rPr>
                  <a:t>              </a:t>
                </a:r>
                <a14:m>
                  <m:oMath xmlns:m="http://schemas.openxmlformats.org/officeDocument/2006/math">
                    <m:r>
                      <a:rPr lang="en-US" sz="2000" i="1" dirty="0" smtClean="0">
                        <a:solidFill>
                          <a:schemeClr val="tx1"/>
                        </a:solidFill>
                        <a:latin typeface="Cambria Math"/>
                      </a:rPr>
                      <m:t>4</m:t>
                    </m:r>
                    <m:r>
                      <a:rPr lang="en-US" sz="2000" b="0" i="1" dirty="0" smtClean="0">
                        <a:solidFill>
                          <a:schemeClr val="tx1"/>
                        </a:solidFill>
                        <a:latin typeface="Cambria Math"/>
                      </a:rPr>
                      <m:t>.     </m:t>
                    </m:r>
                    <m:r>
                      <a:rPr lang="en-US" sz="2000" b="0" i="1" dirty="0" smtClean="0">
                        <a:solidFill>
                          <a:schemeClr val="tx1"/>
                        </a:solidFill>
                        <a:latin typeface="Cambria Math"/>
                      </a:rPr>
                      <m:t>0</m:t>
                    </m:r>
                    <m:r>
                      <a:rPr lang="en-US" sz="2000" b="0" i="1" dirty="0" smtClean="0">
                        <a:solidFill>
                          <a:schemeClr val="tx1"/>
                        </a:solidFill>
                        <a:latin typeface="Cambria Math"/>
                      </a:rPr>
                      <m:t>.</m:t>
                    </m:r>
                    <m:r>
                      <a:rPr lang="en-US" sz="2000" b="0" i="1" dirty="0" smtClean="0">
                        <a:solidFill>
                          <a:schemeClr val="tx1"/>
                        </a:solidFill>
                        <a:latin typeface="Cambria Math"/>
                      </a:rPr>
                      <m:t>007</m:t>
                    </m:r>
                  </m:oMath>
                </a14:m>
                <a:endParaRPr lang="ar-SA" sz="2000" dirty="0" smtClean="0">
                  <a:solidFill>
                    <a:schemeClr val="tx1"/>
                  </a:solidFill>
                </a:endParaRPr>
              </a:p>
              <a:p>
                <a:pPr marL="0" indent="0" algn="r" rtl="1">
                  <a:buNone/>
                </a:pPr>
                <a:r>
                  <a:rPr lang="ar-SA" sz="2000" dirty="0" smtClean="0">
                    <a:solidFill>
                      <a:srgbClr val="FF0000"/>
                    </a:solidFill>
                  </a:rPr>
                  <a:t>الحل</a:t>
                </a:r>
                <a:r>
                  <a:rPr lang="ar-JO" sz="2000" dirty="0">
                    <a:solidFill>
                      <a:srgbClr val="FF0000"/>
                    </a:solidFill>
                    <a:cs typeface="Times New Roman"/>
                  </a:rPr>
                  <a:t> ( </a:t>
                </a:r>
                <a:r>
                  <a:rPr lang="en-US" sz="2000" dirty="0">
                    <a:solidFill>
                      <a:srgbClr val="FF0000"/>
                    </a:solidFill>
                    <a:cs typeface="Times New Roman"/>
                  </a:rPr>
                  <a:t>Solution </a:t>
                </a:r>
                <a:r>
                  <a:rPr lang="ar-JO" sz="2000" dirty="0">
                    <a:solidFill>
                      <a:srgbClr val="FF0000"/>
                    </a:solidFill>
                    <a:cs typeface="Times New Roman"/>
                  </a:rPr>
                  <a:t> ) </a:t>
                </a:r>
                <a:r>
                  <a:rPr lang="ar-SA" sz="2000" dirty="0" smtClean="0">
                    <a:solidFill>
                      <a:srgbClr val="FF0000"/>
                    </a:solidFill>
                  </a:rPr>
                  <a:t>:</a:t>
                </a:r>
              </a:p>
              <a:p>
                <a:pPr marL="457200" indent="-457200" algn="l">
                  <a:buFont typeface="+mj-lt"/>
                  <a:buAutoNum type="arabicPeriod"/>
                </a:pPr>
                <a:r>
                  <a:rPr lang="en-US" sz="2000" i="1" dirty="0" smtClean="0">
                    <a:solidFill>
                      <a:schemeClr val="tx1"/>
                    </a:solidFill>
                  </a:rPr>
                  <a:t> </a:t>
                </a:r>
                <a14:m>
                  <m:oMath xmlns:m="http://schemas.openxmlformats.org/officeDocument/2006/math">
                    <m:f>
                      <m:fPr>
                        <m:ctrlPr>
                          <a:rPr lang="ar-SA" sz="2000" i="1">
                            <a:solidFill>
                              <a:schemeClr val="tx1"/>
                            </a:solidFill>
                            <a:latin typeface="Cambria Math"/>
                          </a:rPr>
                        </m:ctrlPr>
                      </m:fPr>
                      <m:num>
                        <m:r>
                          <a:rPr lang="ar-SA" sz="2000" i="1">
                            <a:solidFill>
                              <a:schemeClr val="tx1"/>
                            </a:solidFill>
                            <a:latin typeface="Cambria Math"/>
                          </a:rPr>
                          <m:t>2</m:t>
                        </m:r>
                      </m:num>
                      <m:den>
                        <m:r>
                          <a:rPr lang="ar-SA" sz="2000" i="1">
                            <a:solidFill>
                              <a:schemeClr val="tx1"/>
                            </a:solidFill>
                            <a:latin typeface="Cambria Math"/>
                          </a:rPr>
                          <m:t>5</m:t>
                        </m:r>
                      </m:den>
                    </m:f>
                    <m:r>
                      <a:rPr lang="ar-SA" sz="2000" i="1" smtClean="0">
                        <a:solidFill>
                          <a:schemeClr val="tx1"/>
                        </a:solidFill>
                        <a:latin typeface="Cambria Math"/>
                        <a:ea typeface="Cambria Math"/>
                      </a:rPr>
                      <m:t>×</m:t>
                    </m:r>
                    <m:r>
                      <a:rPr lang="en-US" sz="2000" b="0" i="0" smtClean="0">
                        <a:solidFill>
                          <a:schemeClr val="tx1"/>
                        </a:solidFill>
                        <a:latin typeface="Cambria Math"/>
                        <a:ea typeface="Cambria Math"/>
                      </a:rPr>
                      <m:t>100</m:t>
                    </m:r>
                    <m:r>
                      <a:rPr lang="en-US" sz="2000" b="0" i="1" smtClean="0">
                        <a:solidFill>
                          <a:schemeClr val="tx1"/>
                        </a:solidFill>
                        <a:latin typeface="Cambria Math"/>
                        <a:ea typeface="Cambria Math"/>
                      </a:rPr>
                      <m:t>%</m:t>
                    </m:r>
                    <m:r>
                      <a:rPr lang="en-US" sz="2000" b="0" i="0" smtClean="0">
                        <a:solidFill>
                          <a:schemeClr val="tx1"/>
                        </a:solidFill>
                        <a:latin typeface="Cambria Math"/>
                      </a:rPr>
                      <m:t>=</m:t>
                    </m:r>
                    <m:r>
                      <a:rPr lang="en-US" sz="2000" b="0" i="0" smtClean="0">
                        <a:solidFill>
                          <a:schemeClr val="tx1"/>
                        </a:solidFill>
                        <a:latin typeface="Cambria Math"/>
                      </a:rPr>
                      <m:t>40</m:t>
                    </m:r>
                    <m:r>
                      <a:rPr lang="en-US" sz="2000" b="0" i="0" smtClean="0">
                        <a:solidFill>
                          <a:schemeClr val="tx1"/>
                        </a:solidFill>
                        <a:latin typeface="Cambria Math"/>
                      </a:rPr>
                      <m:t>%</m:t>
                    </m:r>
                  </m:oMath>
                </a14:m>
                <a:r>
                  <a:rPr lang="en-US" sz="2000" dirty="0">
                    <a:solidFill>
                      <a:schemeClr val="tx1"/>
                    </a:solidFill>
                  </a:rPr>
                  <a:t>           </a:t>
                </a:r>
                <a:r>
                  <a:rPr lang="ar-SA" sz="2000" dirty="0">
                    <a:solidFill>
                      <a:schemeClr val="tx1"/>
                    </a:solidFill>
                  </a:rPr>
                  <a:t> </a:t>
                </a:r>
                <a:r>
                  <a:rPr lang="en-US" sz="2000" dirty="0" smtClean="0">
                    <a:solidFill>
                      <a:schemeClr val="tx1"/>
                    </a:solidFill>
                  </a:rPr>
                  <a:t>                             </a:t>
                </a:r>
                <a14:m>
                  <m:oMath xmlns:m="http://schemas.openxmlformats.org/officeDocument/2006/math">
                    <m:r>
                      <a:rPr lang="en-US" sz="2000" i="1" dirty="0">
                        <a:solidFill>
                          <a:schemeClr val="tx1"/>
                        </a:solidFill>
                        <a:latin typeface="Cambria Math"/>
                      </a:rPr>
                      <m:t>2</m:t>
                    </m:r>
                    <m:r>
                      <a:rPr lang="en-US" sz="2000" i="1" dirty="0">
                        <a:solidFill>
                          <a:schemeClr val="tx1"/>
                        </a:solidFill>
                        <a:latin typeface="Cambria Math"/>
                      </a:rPr>
                      <m:t>.   </m:t>
                    </m:r>
                    <m:f>
                      <m:fPr>
                        <m:ctrlPr>
                          <a:rPr lang="en-US" sz="2000" i="1" dirty="0">
                            <a:solidFill>
                              <a:schemeClr val="tx1"/>
                            </a:solidFill>
                            <a:latin typeface="Cambria Math"/>
                          </a:rPr>
                        </m:ctrlPr>
                      </m:fPr>
                      <m:num>
                        <m:r>
                          <a:rPr lang="en-US" sz="2000" i="1" dirty="0">
                            <a:solidFill>
                              <a:schemeClr val="tx1"/>
                            </a:solidFill>
                            <a:latin typeface="Cambria Math"/>
                          </a:rPr>
                          <m:t>16</m:t>
                        </m:r>
                      </m:num>
                      <m:den>
                        <m:r>
                          <a:rPr lang="en-US" sz="2000" i="1" dirty="0">
                            <a:solidFill>
                              <a:schemeClr val="tx1"/>
                            </a:solidFill>
                            <a:latin typeface="Cambria Math"/>
                          </a:rPr>
                          <m:t>25</m:t>
                        </m:r>
                      </m:den>
                    </m:f>
                    <m:r>
                      <a:rPr lang="en-US" sz="2000" i="1" dirty="0" smtClean="0">
                        <a:solidFill>
                          <a:schemeClr val="tx1"/>
                        </a:solidFill>
                        <a:latin typeface="Cambria Math"/>
                        <a:ea typeface="Cambria Math"/>
                      </a:rPr>
                      <m:t>×</m:t>
                    </m:r>
                    <m:r>
                      <a:rPr lang="en-US" sz="2000" b="0" i="1" dirty="0" smtClean="0">
                        <a:solidFill>
                          <a:schemeClr val="tx1"/>
                        </a:solidFill>
                        <a:latin typeface="Cambria Math"/>
                        <a:ea typeface="Cambria Math"/>
                      </a:rPr>
                      <m:t>100</m:t>
                    </m:r>
                    <m:r>
                      <a:rPr lang="en-US" sz="2000" b="0" i="1" dirty="0" smtClean="0">
                        <a:solidFill>
                          <a:schemeClr val="tx1"/>
                        </a:solidFill>
                        <a:latin typeface="Cambria Math"/>
                        <a:ea typeface="Cambria Math"/>
                      </a:rPr>
                      <m:t>%</m:t>
                    </m:r>
                    <m:r>
                      <a:rPr lang="en-US" sz="2000" b="0" i="1" dirty="0" smtClean="0">
                        <a:solidFill>
                          <a:schemeClr val="tx1"/>
                        </a:solidFill>
                        <a:latin typeface="Cambria Math"/>
                        <a:ea typeface="Cambria Math"/>
                      </a:rPr>
                      <m:t>=</m:t>
                    </m:r>
                    <m:r>
                      <a:rPr lang="en-US" sz="2000" b="0" i="1" dirty="0" smtClean="0">
                        <a:solidFill>
                          <a:schemeClr val="tx1"/>
                        </a:solidFill>
                        <a:latin typeface="Cambria Math"/>
                      </a:rPr>
                      <m:t>64</m:t>
                    </m:r>
                    <m:r>
                      <a:rPr lang="en-US" sz="2000" b="0" i="1" dirty="0" smtClean="0">
                        <a:solidFill>
                          <a:schemeClr val="tx1"/>
                        </a:solidFill>
                        <a:latin typeface="Cambria Math"/>
                      </a:rPr>
                      <m:t>%</m:t>
                    </m:r>
                  </m:oMath>
                </a14:m>
                <a:endParaRPr lang="en-US" sz="2000" b="0" i="1" dirty="0" smtClean="0">
                  <a:solidFill>
                    <a:schemeClr val="tx1"/>
                  </a:solidFill>
                  <a:latin typeface="Cambria Math"/>
                </a:endParaRPr>
              </a:p>
              <a:p>
                <a:pPr marL="457200" indent="-457200" algn="l">
                  <a:buAutoNum type="arabicPeriod" startAt="3"/>
                </a:pPr>
                <a14:m>
                  <m:oMath xmlns:m="http://schemas.openxmlformats.org/officeDocument/2006/math">
                    <m:r>
                      <a:rPr lang="en-US" sz="2000" i="1" dirty="0">
                        <a:solidFill>
                          <a:schemeClr val="tx1"/>
                        </a:solidFill>
                        <a:latin typeface="Cambria Math"/>
                      </a:rPr>
                      <m:t>0</m:t>
                    </m:r>
                    <m:r>
                      <a:rPr lang="en-US" sz="2000" i="1" dirty="0">
                        <a:solidFill>
                          <a:schemeClr val="tx1"/>
                        </a:solidFill>
                        <a:latin typeface="Cambria Math"/>
                      </a:rPr>
                      <m:t>.</m:t>
                    </m:r>
                    <m:r>
                      <a:rPr lang="en-US" sz="2000" i="1" dirty="0">
                        <a:solidFill>
                          <a:schemeClr val="tx1"/>
                        </a:solidFill>
                        <a:latin typeface="Cambria Math"/>
                      </a:rPr>
                      <m:t>43</m:t>
                    </m:r>
                    <m:r>
                      <a:rPr lang="en-US" sz="2000" dirty="0" smtClean="0">
                        <a:solidFill>
                          <a:schemeClr val="tx1"/>
                        </a:solidFill>
                        <a:latin typeface="Cambria Math"/>
                        <a:ea typeface="Cambria Math"/>
                      </a:rPr>
                      <m:t>×</m:t>
                    </m:r>
                    <m:r>
                      <a:rPr lang="en-US" sz="2000" b="0" i="0" dirty="0" smtClean="0">
                        <a:solidFill>
                          <a:schemeClr val="tx1"/>
                        </a:solidFill>
                        <a:latin typeface="Cambria Math"/>
                        <a:ea typeface="Cambria Math"/>
                      </a:rPr>
                      <m:t>100</m:t>
                    </m:r>
                    <m:r>
                      <a:rPr lang="en-US" sz="2000" b="0" i="1" dirty="0" smtClean="0">
                        <a:solidFill>
                          <a:schemeClr val="tx1"/>
                        </a:solidFill>
                        <a:latin typeface="Cambria Math"/>
                        <a:ea typeface="Cambria Math"/>
                      </a:rPr>
                      <m:t>%=</m:t>
                    </m:r>
                    <m:r>
                      <a:rPr lang="en-US" sz="2000" b="0" i="1" dirty="0" smtClean="0">
                        <a:solidFill>
                          <a:schemeClr val="tx1"/>
                        </a:solidFill>
                        <a:latin typeface="Cambria Math"/>
                        <a:ea typeface="Cambria Math"/>
                      </a:rPr>
                      <m:t>43</m:t>
                    </m:r>
                    <m:r>
                      <a:rPr lang="en-US" sz="2000" b="0" i="1" dirty="0" smtClean="0">
                        <a:solidFill>
                          <a:schemeClr val="tx1"/>
                        </a:solidFill>
                        <a:latin typeface="Cambria Math"/>
                        <a:ea typeface="Cambria Math"/>
                      </a:rPr>
                      <m:t>%</m:t>
                    </m:r>
                  </m:oMath>
                </a14:m>
                <a:r>
                  <a:rPr lang="en-US" sz="2000" dirty="0" smtClean="0">
                    <a:solidFill>
                      <a:schemeClr val="tx1"/>
                    </a:solidFill>
                  </a:rPr>
                  <a:t>                                     </a:t>
                </a:r>
                <a14:m>
                  <m:oMath xmlns:m="http://schemas.openxmlformats.org/officeDocument/2006/math">
                    <m:r>
                      <a:rPr lang="en-US" sz="2000" i="1" dirty="0">
                        <a:solidFill>
                          <a:schemeClr val="tx1"/>
                        </a:solidFill>
                        <a:latin typeface="Cambria Math"/>
                      </a:rPr>
                      <m:t>4</m:t>
                    </m:r>
                    <m:r>
                      <a:rPr lang="en-US" sz="2000" i="1" dirty="0">
                        <a:solidFill>
                          <a:schemeClr val="tx1"/>
                        </a:solidFill>
                        <a:latin typeface="Cambria Math"/>
                      </a:rPr>
                      <m:t>.     </m:t>
                    </m:r>
                    <m:r>
                      <a:rPr lang="en-US" sz="2000" i="1" dirty="0">
                        <a:solidFill>
                          <a:schemeClr val="tx1"/>
                        </a:solidFill>
                        <a:latin typeface="Cambria Math"/>
                      </a:rPr>
                      <m:t>0</m:t>
                    </m:r>
                    <m:r>
                      <a:rPr lang="en-US" sz="2000" i="1" dirty="0">
                        <a:solidFill>
                          <a:schemeClr val="tx1"/>
                        </a:solidFill>
                        <a:latin typeface="Cambria Math"/>
                      </a:rPr>
                      <m:t>.</m:t>
                    </m:r>
                    <m:r>
                      <a:rPr lang="en-US" sz="2000" i="1" dirty="0">
                        <a:solidFill>
                          <a:schemeClr val="tx1"/>
                        </a:solidFill>
                        <a:latin typeface="Cambria Math"/>
                      </a:rPr>
                      <m:t>007</m:t>
                    </m:r>
                    <m:r>
                      <a:rPr lang="en-US" sz="2000" i="1" dirty="0" smtClean="0">
                        <a:solidFill>
                          <a:schemeClr val="tx1"/>
                        </a:solidFill>
                        <a:latin typeface="Cambria Math"/>
                        <a:ea typeface="Cambria Math"/>
                      </a:rPr>
                      <m:t>×</m:t>
                    </m:r>
                    <m:r>
                      <a:rPr lang="en-US" sz="2000" b="0" i="1" dirty="0" smtClean="0">
                        <a:solidFill>
                          <a:schemeClr val="tx1"/>
                        </a:solidFill>
                        <a:latin typeface="Cambria Math"/>
                        <a:ea typeface="Cambria Math"/>
                      </a:rPr>
                      <m:t>100</m:t>
                    </m:r>
                    <m:r>
                      <a:rPr lang="en-US" sz="2000" b="0" i="1" dirty="0" smtClean="0">
                        <a:solidFill>
                          <a:schemeClr val="tx1"/>
                        </a:solidFill>
                        <a:latin typeface="Cambria Math"/>
                        <a:ea typeface="Cambria Math"/>
                      </a:rPr>
                      <m:t>%=</m:t>
                    </m:r>
                    <m:r>
                      <a:rPr lang="en-US" sz="2000" b="0" i="1" dirty="0" smtClean="0">
                        <a:solidFill>
                          <a:schemeClr val="tx1"/>
                        </a:solidFill>
                        <a:latin typeface="Cambria Math"/>
                        <a:ea typeface="Cambria Math"/>
                      </a:rPr>
                      <m:t>0</m:t>
                    </m:r>
                    <m:r>
                      <a:rPr lang="en-US" sz="2000" b="0" i="1" dirty="0" smtClean="0">
                        <a:solidFill>
                          <a:schemeClr val="tx1"/>
                        </a:solidFill>
                        <a:latin typeface="Cambria Math"/>
                        <a:ea typeface="Cambria Math"/>
                      </a:rPr>
                      <m:t>.</m:t>
                    </m:r>
                    <m:r>
                      <a:rPr lang="en-US" sz="2000" b="0" i="1" dirty="0" smtClean="0">
                        <a:solidFill>
                          <a:schemeClr val="tx1"/>
                        </a:solidFill>
                        <a:latin typeface="Cambria Math"/>
                        <a:ea typeface="Cambria Math"/>
                      </a:rPr>
                      <m:t>7</m:t>
                    </m:r>
                    <m:r>
                      <a:rPr lang="en-US" sz="2000" b="0" i="1" dirty="0" smtClean="0">
                        <a:solidFill>
                          <a:schemeClr val="tx1"/>
                        </a:solidFill>
                        <a:latin typeface="Cambria Math"/>
                        <a:ea typeface="Cambria Math"/>
                      </a:rPr>
                      <m:t>%</m:t>
                    </m:r>
                  </m:oMath>
                </a14:m>
                <a:endParaRPr lang="en-US" sz="2000" dirty="0" smtClean="0">
                  <a:solidFill>
                    <a:schemeClr val="tx1"/>
                  </a:solidFill>
                </a:endParaRPr>
              </a:p>
              <a:p>
                <a:pPr marL="0" indent="0" algn="r">
                  <a:buNone/>
                </a:pPr>
                <a:endParaRPr lang="ar-SA" sz="2000" u="sng" dirty="0" smtClean="0">
                  <a:solidFill>
                    <a:srgbClr val="002060"/>
                  </a:solidFill>
                </a:endParaRPr>
              </a:p>
              <a:p>
                <a:pPr marL="0" indent="0" algn="r">
                  <a:buNone/>
                </a:pPr>
                <a:r>
                  <a:rPr lang="ar-SA" sz="2000" u="sng" dirty="0" smtClean="0">
                    <a:solidFill>
                      <a:srgbClr val="0070C0"/>
                    </a:solidFill>
                  </a:rPr>
                  <a:t>تطبيقات على النسبة المئوية:</a:t>
                </a:r>
              </a:p>
              <a:p>
                <a:pPr marL="0" indent="0" algn="r" rtl="1">
                  <a:buNone/>
                </a:pPr>
                <a:r>
                  <a:rPr lang="ar-SA" sz="2000" dirty="0" smtClean="0">
                    <a:solidFill>
                      <a:srgbClr val="FF0000"/>
                    </a:solidFill>
                  </a:rPr>
                  <a:t>مثال(</a:t>
                </a:r>
                <a:r>
                  <a:rPr lang="en-US" sz="2000" dirty="0" smtClean="0">
                    <a:solidFill>
                      <a:srgbClr val="FF0000"/>
                    </a:solidFill>
                  </a:rPr>
                  <a:t>Example</a:t>
                </a:r>
                <a:r>
                  <a:rPr lang="ar-SA" sz="2000" dirty="0" smtClean="0">
                    <a:solidFill>
                      <a:srgbClr val="FF0000"/>
                    </a:solidFill>
                  </a:rPr>
                  <a:t>)</a:t>
                </a:r>
                <a:r>
                  <a:rPr lang="ar-JO" sz="2000" dirty="0" smtClean="0">
                    <a:solidFill>
                      <a:srgbClr val="FF0000"/>
                    </a:solidFill>
                  </a:rPr>
                  <a:t>10</a:t>
                </a:r>
                <a:r>
                  <a:rPr lang="en-US" sz="2000" dirty="0" smtClean="0">
                    <a:solidFill>
                      <a:srgbClr val="FF0000"/>
                    </a:solidFill>
                  </a:rPr>
                  <a:t>:</a:t>
                </a:r>
                <a:endParaRPr lang="ar-SA" sz="2000" dirty="0" smtClean="0">
                  <a:solidFill>
                    <a:srgbClr val="FF0000"/>
                  </a:solidFill>
                </a:endParaRPr>
              </a:p>
              <a:p>
                <a:pPr marL="0" indent="0" algn="r" rtl="1">
                  <a:buNone/>
                </a:pPr>
                <a:r>
                  <a:rPr lang="ar-SA" sz="2000" dirty="0" smtClean="0"/>
                  <a:t>إذا كانت نسبة النجاح في اختبار الرياضيات </a:t>
                </a:r>
                <a:r>
                  <a:rPr lang="en-US" sz="2000" dirty="0" smtClean="0"/>
                  <a:t>73%</a:t>
                </a:r>
                <a:r>
                  <a:rPr lang="ar-SA" sz="2000" dirty="0" smtClean="0"/>
                  <a:t> وكان عدد الطلاب الذين تقدموا للاختبار </a:t>
                </a:r>
                <a:r>
                  <a:rPr lang="en-US" sz="2000" dirty="0" smtClean="0"/>
                  <a:t>200</a:t>
                </a:r>
                <a:r>
                  <a:rPr lang="ar-SA" sz="2000" dirty="0" smtClean="0"/>
                  <a:t> طالباً</a:t>
                </a:r>
                <a:r>
                  <a:rPr lang="en-US" sz="2000" dirty="0" smtClean="0"/>
                  <a:t> .</a:t>
                </a:r>
                <a:r>
                  <a:rPr lang="ar-SA" sz="2000" dirty="0" smtClean="0"/>
                  <a:t>أوجد عدد الطلبة الناجحين في هذا الاختبار.</a:t>
                </a:r>
              </a:p>
              <a:p>
                <a:pPr marL="0" indent="0" algn="r" rtl="1">
                  <a:buNone/>
                </a:pPr>
                <a:r>
                  <a:rPr lang="ar-SA" sz="2000" dirty="0" smtClean="0">
                    <a:solidFill>
                      <a:srgbClr val="FF0000"/>
                    </a:solidFill>
                  </a:rPr>
                  <a:t>الحل</a:t>
                </a:r>
                <a:r>
                  <a:rPr lang="ar-JO" sz="2000" dirty="0">
                    <a:solidFill>
                      <a:srgbClr val="FF0000"/>
                    </a:solidFill>
                    <a:cs typeface="Times New Roman"/>
                  </a:rPr>
                  <a:t> ( </a:t>
                </a:r>
                <a:r>
                  <a:rPr lang="en-US" sz="2000" dirty="0">
                    <a:solidFill>
                      <a:srgbClr val="FF0000"/>
                    </a:solidFill>
                    <a:cs typeface="Times New Roman"/>
                  </a:rPr>
                  <a:t>Solution </a:t>
                </a:r>
                <a:r>
                  <a:rPr lang="ar-JO" sz="2000" dirty="0">
                    <a:solidFill>
                      <a:srgbClr val="FF0000"/>
                    </a:solidFill>
                    <a:cs typeface="Times New Roman"/>
                  </a:rPr>
                  <a:t> ) </a:t>
                </a:r>
                <a:r>
                  <a:rPr lang="ar-SA" sz="2000" dirty="0" smtClean="0">
                    <a:solidFill>
                      <a:srgbClr val="FF0000"/>
                    </a:solidFill>
                  </a:rPr>
                  <a:t>: </a:t>
                </a:r>
                <a:r>
                  <a:rPr lang="ar-SA" sz="2000" dirty="0" smtClean="0">
                    <a:solidFill>
                      <a:schemeClr val="tx1"/>
                    </a:solidFill>
                  </a:rPr>
                  <a:t>عدد الطلاب الناجحين في الاختبار </a:t>
                </a:r>
                <a14:m>
                  <m:oMath xmlns:m="http://schemas.openxmlformats.org/officeDocument/2006/math">
                    <m:r>
                      <a:rPr lang="ar-SA" sz="2000" b="0" i="1" smtClean="0">
                        <a:solidFill>
                          <a:schemeClr val="tx1"/>
                        </a:solidFill>
                        <a:latin typeface="Cambria Math"/>
                      </a:rPr>
                      <m:t>73</m:t>
                    </m:r>
                    <m:r>
                      <a:rPr lang="ar-SA" sz="2000" b="0" i="1" smtClean="0">
                        <a:solidFill>
                          <a:schemeClr val="tx1"/>
                        </a:solidFill>
                        <a:latin typeface="Cambria Math"/>
                      </a:rPr>
                      <m:t>%</m:t>
                    </m:r>
                    <m:r>
                      <a:rPr lang="ar-SA" sz="2000" b="0" i="1" smtClean="0">
                        <a:solidFill>
                          <a:schemeClr val="tx1"/>
                        </a:solidFill>
                        <a:latin typeface="Cambria Math"/>
                      </a:rPr>
                      <m:t>×</m:t>
                    </m:r>
                    <m:r>
                      <a:rPr lang="ar-SA" sz="2000" b="0" i="1" smtClean="0">
                        <a:solidFill>
                          <a:schemeClr val="tx1"/>
                        </a:solidFill>
                        <a:latin typeface="Cambria Math"/>
                        <a:ea typeface="Cambria Math"/>
                      </a:rPr>
                      <m:t>200</m:t>
                    </m:r>
                    <m:r>
                      <a:rPr lang="en-US" sz="2000" b="0" i="0" smtClean="0">
                        <a:solidFill>
                          <a:schemeClr val="tx1"/>
                        </a:solidFill>
                        <a:latin typeface="Cambria Math"/>
                        <a:ea typeface="Cambria Math"/>
                      </a:rPr>
                      <m:t>=     </m:t>
                    </m:r>
                  </m:oMath>
                </a14:m>
                <a:endParaRPr lang="ar-SA" sz="2000" dirty="0" smtClean="0">
                  <a:solidFill>
                    <a:schemeClr val="tx1"/>
                  </a:solidFill>
                </a:endParaRPr>
              </a:p>
              <a:p>
                <a:pPr marL="0" indent="0" algn="ctr" rtl="1">
                  <a:buNone/>
                </a:pPr>
                <a14:m>
                  <m:oMathPara xmlns:m="http://schemas.openxmlformats.org/officeDocument/2006/math">
                    <m:oMathParaPr>
                      <m:jc m:val="centerGroup"/>
                    </m:oMathParaPr>
                    <m:oMath xmlns:m="http://schemas.openxmlformats.org/officeDocument/2006/math">
                      <m:f>
                        <m:fPr>
                          <m:ctrlPr>
                            <a:rPr lang="ar-SA" sz="2000" i="1" smtClean="0">
                              <a:solidFill>
                                <a:schemeClr val="tx1"/>
                              </a:solidFill>
                              <a:latin typeface="Cambria Math"/>
                            </a:rPr>
                          </m:ctrlPr>
                        </m:fPr>
                        <m:num>
                          <m:r>
                            <a:rPr lang="ar-SA" sz="2000" b="0" i="1" smtClean="0">
                              <a:solidFill>
                                <a:schemeClr val="tx1"/>
                              </a:solidFill>
                              <a:latin typeface="Cambria Math"/>
                            </a:rPr>
                            <m:t>73</m:t>
                          </m:r>
                        </m:num>
                        <m:den>
                          <m:r>
                            <a:rPr lang="ar-SA" sz="2000" b="0" i="1" smtClean="0">
                              <a:solidFill>
                                <a:schemeClr val="tx1"/>
                              </a:solidFill>
                              <a:latin typeface="Cambria Math"/>
                            </a:rPr>
                            <m:t>100</m:t>
                          </m:r>
                        </m:den>
                      </m:f>
                      <m:r>
                        <a:rPr lang="ar-SA" sz="2000" i="1" smtClean="0">
                          <a:solidFill>
                            <a:schemeClr val="tx1"/>
                          </a:solidFill>
                          <a:latin typeface="Cambria Math"/>
                          <a:ea typeface="Cambria Math"/>
                        </a:rPr>
                        <m:t>×</m:t>
                      </m:r>
                      <m:r>
                        <a:rPr lang="ar-SA" sz="2000" b="0" i="1" smtClean="0">
                          <a:solidFill>
                            <a:schemeClr val="tx1"/>
                          </a:solidFill>
                          <a:latin typeface="Cambria Math"/>
                          <a:ea typeface="Cambria Math"/>
                        </a:rPr>
                        <m:t>200</m:t>
                      </m:r>
                      <m:r>
                        <a:rPr lang="ar-SA" sz="2000" b="0" i="1" smtClean="0">
                          <a:solidFill>
                            <a:schemeClr val="tx1"/>
                          </a:solidFill>
                          <a:latin typeface="Cambria Math"/>
                          <a:ea typeface="Cambria Math"/>
                        </a:rPr>
                        <m:t>=</m:t>
                      </m:r>
                    </m:oMath>
                  </m:oMathPara>
                </a14:m>
                <a:endParaRPr lang="ar-SA" sz="2000" b="0" dirty="0" smtClean="0">
                  <a:solidFill>
                    <a:schemeClr val="tx1"/>
                  </a:solidFill>
                  <a:ea typeface="Cambria Math"/>
                </a:endParaRPr>
              </a:p>
              <a:p>
                <a:pPr marL="0" indent="0" algn="ctr" rtl="1">
                  <a:buNone/>
                </a:pPr>
                <a14:m>
                  <m:oMathPara xmlns:m="http://schemas.openxmlformats.org/officeDocument/2006/math">
                    <m:oMathParaPr>
                      <m:jc m:val="centerGroup"/>
                    </m:oMathParaPr>
                    <m:oMath xmlns:m="http://schemas.openxmlformats.org/officeDocument/2006/math">
                      <m:r>
                        <a:rPr lang="ar-SA" sz="2000" i="1" smtClean="0">
                          <a:solidFill>
                            <a:schemeClr val="tx1"/>
                          </a:solidFill>
                          <a:latin typeface="Cambria Math"/>
                        </a:rPr>
                        <m:t>ط</m:t>
                      </m:r>
                      <m:r>
                        <a:rPr lang="ar-SA" sz="2000" b="0" i="1" smtClean="0">
                          <a:solidFill>
                            <a:schemeClr val="tx1"/>
                          </a:solidFill>
                          <a:latin typeface="Cambria Math"/>
                        </a:rPr>
                        <m:t>الباً</m:t>
                      </m:r>
                      <m:r>
                        <a:rPr lang="ar-SA" sz="2000" b="0" i="1" smtClean="0">
                          <a:solidFill>
                            <a:schemeClr val="tx1"/>
                          </a:solidFill>
                          <a:latin typeface="Cambria Math"/>
                        </a:rPr>
                        <m:t>   </m:t>
                      </m:r>
                      <m:r>
                        <a:rPr lang="ar-SA" sz="2000" b="0" i="1" smtClean="0">
                          <a:solidFill>
                            <a:schemeClr val="tx1"/>
                          </a:solidFill>
                          <a:latin typeface="Cambria Math"/>
                        </a:rPr>
                        <m:t>146</m:t>
                      </m:r>
                      <m:r>
                        <a:rPr lang="ar-SA" sz="2000" b="0" i="1" smtClean="0">
                          <a:solidFill>
                            <a:schemeClr val="tx1"/>
                          </a:solidFill>
                          <a:latin typeface="Cambria Math"/>
                        </a:rPr>
                        <m:t>   =</m:t>
                      </m:r>
                    </m:oMath>
                  </m:oMathPara>
                </a14:m>
                <a:endParaRPr lang="ar-SA" sz="2000" dirty="0" smtClean="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304800"/>
                <a:ext cx="8229600" cy="6400800"/>
              </a:xfrm>
              <a:blipFill rotWithShape="1">
                <a:blip r:embed="rId2"/>
                <a:stretch>
                  <a:fillRect l="-815" r="-7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22</a:t>
            </a:fld>
            <a:endParaRPr lang="en-US"/>
          </a:p>
        </p:txBody>
      </p:sp>
    </p:spTree>
    <p:extLst>
      <p:ext uri="{BB962C8B-B14F-4D97-AF65-F5344CB8AC3E}">
        <p14:creationId xmlns:p14="http://schemas.microsoft.com/office/powerpoint/2010/main" val="1814506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60437"/>
                <a:ext cx="8229600" cy="5364163"/>
              </a:xfrm>
            </p:spPr>
            <p:txBody>
              <a:bodyPr>
                <a:normAutofit/>
              </a:bodyPr>
              <a:lstStyle/>
              <a:p>
                <a:pPr marL="0" indent="0" algn="r" rtl="1">
                  <a:buNone/>
                </a:pPr>
                <a:r>
                  <a:rPr lang="ar-SA" sz="2000" dirty="0">
                    <a:solidFill>
                      <a:srgbClr val="FF0000"/>
                    </a:solidFill>
                  </a:rPr>
                  <a:t>مثال(</a:t>
                </a:r>
                <a:r>
                  <a:rPr lang="en-US" sz="2000" dirty="0">
                    <a:solidFill>
                      <a:srgbClr val="FF0000"/>
                    </a:solidFill>
                  </a:rPr>
                  <a:t>Example</a:t>
                </a:r>
                <a:r>
                  <a:rPr lang="ar-SA" sz="2000" dirty="0" smtClean="0">
                    <a:solidFill>
                      <a:srgbClr val="FF0000"/>
                    </a:solidFill>
                  </a:rPr>
                  <a:t>)</a:t>
                </a:r>
                <a:r>
                  <a:rPr lang="en-US" sz="2000" dirty="0" smtClean="0">
                    <a:solidFill>
                      <a:srgbClr val="FF0000"/>
                    </a:solidFill>
                  </a:rPr>
                  <a:t> </a:t>
                </a:r>
                <a:r>
                  <a:rPr lang="ar-JO" sz="2000" dirty="0" smtClean="0">
                    <a:solidFill>
                      <a:srgbClr val="FF0000"/>
                    </a:solidFill>
                  </a:rPr>
                  <a:t>11: </a:t>
                </a:r>
                <a:r>
                  <a:rPr lang="ar-SA" sz="2000" dirty="0" smtClean="0">
                    <a:solidFill>
                      <a:srgbClr val="FF0000"/>
                    </a:solidFill>
                  </a:rPr>
                  <a:t> </a:t>
                </a:r>
                <a:endParaRPr lang="ar-SA" sz="2000" dirty="0">
                  <a:solidFill>
                    <a:srgbClr val="FF0000"/>
                  </a:solidFill>
                </a:endParaRPr>
              </a:p>
              <a:p>
                <a:pPr marL="0" indent="0" algn="r" rtl="1">
                  <a:buNone/>
                </a:pPr>
                <a:r>
                  <a:rPr lang="ar-SA" sz="2000" dirty="0"/>
                  <a:t>يتقاضى خالد راتباً شهرياً مقدارهُ </a:t>
                </a:r>
                <a:r>
                  <a:rPr lang="en-US" sz="2000" dirty="0"/>
                  <a:t>7000</a:t>
                </a:r>
                <a:r>
                  <a:rPr lang="ar-SA" sz="2000" dirty="0"/>
                  <a:t> ريال, وفي أحد الشهور قررت الشركة التي يعمل بها خالد زيادة رواتب موظفيها, فإذا أصبح راتب خالد بعد الزيادة </a:t>
                </a:r>
                <a:r>
                  <a:rPr lang="en-US" sz="2000" dirty="0"/>
                  <a:t>7630</a:t>
                </a:r>
                <a:r>
                  <a:rPr lang="ar-SA" sz="2000" dirty="0"/>
                  <a:t> ريال, فما هي النسبة المئوية للزيادة</a:t>
                </a:r>
                <a:r>
                  <a:rPr lang="ar-SA" sz="2000" dirty="0" smtClean="0"/>
                  <a:t>؟</a:t>
                </a:r>
                <a:endParaRPr lang="en-US" sz="2000" dirty="0" smtClean="0"/>
              </a:p>
              <a:p>
                <a:pPr marL="0" indent="0" algn="r" rtl="1">
                  <a:buNone/>
                </a:pPr>
                <a:endParaRPr lang="ar-SA" sz="2000" dirty="0"/>
              </a:p>
              <a:p>
                <a:pPr marL="0" indent="0" algn="r" rtl="1">
                  <a:buNone/>
                </a:pPr>
                <a:r>
                  <a:rPr lang="ar-SA" sz="2000" dirty="0" smtClean="0">
                    <a:solidFill>
                      <a:srgbClr val="FF0000"/>
                    </a:solidFill>
                  </a:rPr>
                  <a:t>الحل</a:t>
                </a:r>
                <a:r>
                  <a:rPr lang="ar-JO" sz="2000" dirty="0">
                    <a:solidFill>
                      <a:srgbClr val="FF0000"/>
                    </a:solidFill>
                    <a:cs typeface="Times New Roman"/>
                  </a:rPr>
                  <a:t> ( </a:t>
                </a:r>
                <a:r>
                  <a:rPr lang="en-US" sz="2000" dirty="0">
                    <a:solidFill>
                      <a:srgbClr val="FF0000"/>
                    </a:solidFill>
                    <a:cs typeface="Times New Roman"/>
                  </a:rPr>
                  <a:t>Solution </a:t>
                </a:r>
                <a:r>
                  <a:rPr lang="ar-JO" sz="2000" dirty="0">
                    <a:solidFill>
                      <a:srgbClr val="FF0000"/>
                    </a:solidFill>
                    <a:cs typeface="Times New Roman"/>
                  </a:rPr>
                  <a:t> ) </a:t>
                </a:r>
                <a:r>
                  <a:rPr lang="ar-SA" sz="2000" dirty="0" smtClean="0">
                    <a:solidFill>
                      <a:srgbClr val="FF0000"/>
                    </a:solidFill>
                  </a:rPr>
                  <a:t>: </a:t>
                </a:r>
              </a:p>
              <a:p>
                <a:pPr marL="0" indent="0" algn="r" rtl="1">
                  <a:buNone/>
                </a:pPr>
                <a:r>
                  <a:rPr lang="ar-SA" sz="2000" dirty="0">
                    <a:solidFill>
                      <a:srgbClr val="FF0000"/>
                    </a:solidFill>
                  </a:rPr>
                  <a:t> </a:t>
                </a:r>
                <a:r>
                  <a:rPr lang="ar-SA" sz="2000" dirty="0" smtClean="0">
                    <a:solidFill>
                      <a:srgbClr val="FF0000"/>
                    </a:solidFill>
                  </a:rPr>
                  <a:t>      </a:t>
                </a:r>
                <a:r>
                  <a:rPr lang="ar-SA" sz="2000" dirty="0" smtClean="0">
                    <a:solidFill>
                      <a:schemeClr val="tx1"/>
                    </a:solidFill>
                  </a:rPr>
                  <a:t>مقدار </a:t>
                </a:r>
                <a:r>
                  <a:rPr lang="ar-SA" sz="2000" dirty="0">
                    <a:solidFill>
                      <a:schemeClr val="tx1"/>
                    </a:solidFill>
                  </a:rPr>
                  <a:t>الزيادة في الراتب</a:t>
                </a:r>
                <a14:m>
                  <m:oMath xmlns:m="http://schemas.openxmlformats.org/officeDocument/2006/math">
                    <m:r>
                      <a:rPr lang="en-US" sz="2000">
                        <a:solidFill>
                          <a:schemeClr val="tx1"/>
                        </a:solidFill>
                        <a:latin typeface="Cambria Math"/>
                      </a:rPr>
                      <m:t>7</m:t>
                    </m:r>
                    <m:r>
                      <a:rPr lang="en-US" sz="2000" i="1">
                        <a:solidFill>
                          <a:schemeClr val="tx1"/>
                        </a:solidFill>
                        <a:latin typeface="Cambria Math"/>
                      </a:rPr>
                      <m:t>630</m:t>
                    </m:r>
                    <m:r>
                      <a:rPr lang="en-US" sz="2000" i="1">
                        <a:solidFill>
                          <a:schemeClr val="tx1"/>
                        </a:solidFill>
                        <a:latin typeface="Cambria Math"/>
                      </a:rPr>
                      <m:t>−</m:t>
                    </m:r>
                    <m:r>
                      <a:rPr lang="en-US" sz="2000" i="1">
                        <a:solidFill>
                          <a:schemeClr val="tx1"/>
                        </a:solidFill>
                        <a:latin typeface="Cambria Math"/>
                      </a:rPr>
                      <m:t>7000</m:t>
                    </m:r>
                    <m:r>
                      <a:rPr lang="en-US" sz="2000" i="1">
                        <a:solidFill>
                          <a:schemeClr val="tx1"/>
                        </a:solidFill>
                        <a:latin typeface="Cambria Math"/>
                      </a:rPr>
                      <m:t>=</m:t>
                    </m:r>
                  </m:oMath>
                </a14:m>
                <a:r>
                  <a:rPr lang="en-US" sz="2000" dirty="0">
                    <a:solidFill>
                      <a:schemeClr val="tx1"/>
                    </a:solidFill>
                  </a:rPr>
                  <a:t> </a:t>
                </a:r>
                <a:r>
                  <a:rPr lang="ar-SA" sz="2000" dirty="0">
                    <a:solidFill>
                      <a:schemeClr val="tx1"/>
                    </a:solidFill>
                  </a:rPr>
                  <a:t> </a:t>
                </a:r>
              </a:p>
              <a:p>
                <a:pPr marL="0" indent="0" algn="r" rtl="1">
                  <a:buNone/>
                </a:pPr>
                <a14:m>
                  <m:oMathPara xmlns:m="http://schemas.openxmlformats.org/officeDocument/2006/math">
                    <m:oMathParaPr>
                      <m:jc m:val="right"/>
                    </m:oMathParaPr>
                    <m:oMath xmlns:m="http://schemas.openxmlformats.org/officeDocument/2006/math">
                      <m:r>
                        <a:rPr lang="en-US" sz="2000" i="1">
                          <a:solidFill>
                            <a:schemeClr val="tx1"/>
                          </a:solidFill>
                          <a:latin typeface="Cambria Math"/>
                          <a:ea typeface="Cambria Math"/>
                        </a:rPr>
                        <m:t> </m:t>
                      </m:r>
                      <m:r>
                        <a:rPr lang="ar-SA" sz="2000" i="1">
                          <a:solidFill>
                            <a:schemeClr val="tx1"/>
                          </a:solidFill>
                          <a:latin typeface="Cambria Math"/>
                          <a:ea typeface="Cambria Math"/>
                        </a:rPr>
                        <m:t>  </m:t>
                      </m:r>
                      <m:r>
                        <a:rPr lang="ar-SA" sz="2000" i="1">
                          <a:solidFill>
                            <a:schemeClr val="tx1"/>
                          </a:solidFill>
                          <a:latin typeface="Cambria Math"/>
                          <a:ea typeface="Cambria Math"/>
                        </a:rPr>
                        <m:t>ريال</m:t>
                      </m:r>
                      <m:r>
                        <a:rPr lang="ar-SA" sz="2000" i="1">
                          <a:solidFill>
                            <a:schemeClr val="tx1"/>
                          </a:solidFill>
                          <a:latin typeface="Cambria Math"/>
                          <a:ea typeface="Cambria Math"/>
                        </a:rPr>
                        <m:t> </m:t>
                      </m:r>
                      <m:r>
                        <a:rPr lang="ar-SA" sz="2000" i="1">
                          <a:solidFill>
                            <a:schemeClr val="tx1"/>
                          </a:solidFill>
                          <a:latin typeface="Cambria Math"/>
                          <a:ea typeface="Cambria Math"/>
                        </a:rPr>
                        <m:t>630</m:t>
                      </m:r>
                      <m:r>
                        <a:rPr lang="ar-SA" sz="2000" i="1">
                          <a:solidFill>
                            <a:schemeClr val="tx1"/>
                          </a:solidFill>
                          <a:latin typeface="Cambria Math"/>
                          <a:ea typeface="Cambria Math"/>
                        </a:rPr>
                        <m:t>=                                           </m:t>
                      </m:r>
                    </m:oMath>
                  </m:oMathPara>
                </a14:m>
                <a:endParaRPr lang="ar-SA" sz="2000" dirty="0">
                  <a:solidFill>
                    <a:schemeClr val="tx1"/>
                  </a:solidFill>
                </a:endParaRPr>
              </a:p>
              <a:p>
                <a:pPr marL="0" indent="0" algn="r" rtl="1">
                  <a:buNone/>
                </a:pPr>
                <a:r>
                  <a:rPr lang="ar-SA" sz="2000" dirty="0">
                    <a:solidFill>
                      <a:schemeClr val="tx1"/>
                    </a:solidFill>
                  </a:rPr>
                  <a:t>لنفرض أن النسبة المئوية للزيادة</a:t>
                </a:r>
                <a:r>
                  <a:rPr lang="en-US" sz="2000" dirty="0">
                    <a:solidFill>
                      <a:schemeClr val="tx1"/>
                    </a:solidFill>
                  </a:rPr>
                  <a:t> </a:t>
                </a:r>
                <a:r>
                  <a:rPr lang="ar-SA" sz="2000" dirty="0">
                    <a:solidFill>
                      <a:schemeClr val="tx1"/>
                    </a:solidFill>
                  </a:rPr>
                  <a:t>التي حصل عليها خالد </a:t>
                </a:r>
                <a:r>
                  <a:rPr lang="en-US" sz="2000" dirty="0">
                    <a:solidFill>
                      <a:schemeClr val="tx1"/>
                    </a:solidFill>
                  </a:rPr>
                  <a:t> </a:t>
                </a:r>
                <a14:m>
                  <m:oMath xmlns:m="http://schemas.openxmlformats.org/officeDocument/2006/math">
                    <m:r>
                      <a:rPr lang="en-US" sz="2000" i="1">
                        <a:solidFill>
                          <a:schemeClr val="tx1"/>
                        </a:solidFill>
                        <a:latin typeface="Cambria Math"/>
                      </a:rPr>
                      <m:t>𝑥</m:t>
                    </m:r>
                    <m:r>
                      <a:rPr lang="en-US" sz="2000" i="1">
                        <a:solidFill>
                          <a:schemeClr val="tx1"/>
                        </a:solidFill>
                        <a:latin typeface="Cambria Math"/>
                      </a:rPr>
                      <m:t>%</m:t>
                    </m:r>
                  </m:oMath>
                </a14:m>
                <a:endParaRPr lang="ar-SA" sz="2000" dirty="0">
                  <a:solidFill>
                    <a:schemeClr val="tx1"/>
                  </a:solidFill>
                </a:endParaRPr>
              </a:p>
              <a:p>
                <a:pPr marL="0" indent="0" algn="r" rtl="1">
                  <a:buNone/>
                </a:pPr>
                <a14:m>
                  <m:oMathPara xmlns:m="http://schemas.openxmlformats.org/officeDocument/2006/math">
                    <m:oMathParaPr>
                      <m:jc m:val="centerGroup"/>
                    </m:oMathParaPr>
                    <m:oMath xmlns:m="http://schemas.openxmlformats.org/officeDocument/2006/math">
                      <m:f>
                        <m:fPr>
                          <m:ctrlPr>
                            <a:rPr lang="ar-SA" sz="2000" i="1">
                              <a:solidFill>
                                <a:schemeClr val="tx1"/>
                              </a:solidFill>
                              <a:latin typeface="Cambria Math"/>
                            </a:rPr>
                          </m:ctrlPr>
                        </m:fPr>
                        <m:num>
                          <m:r>
                            <a:rPr lang="en-US" sz="2000" i="1">
                              <a:solidFill>
                                <a:schemeClr val="tx1"/>
                              </a:solidFill>
                              <a:latin typeface="Cambria Math"/>
                            </a:rPr>
                            <m:t>𝑥</m:t>
                          </m:r>
                        </m:num>
                        <m:den>
                          <m:r>
                            <a:rPr lang="en-US" sz="2000" i="1">
                              <a:solidFill>
                                <a:schemeClr val="tx1"/>
                              </a:solidFill>
                              <a:latin typeface="Cambria Math"/>
                            </a:rPr>
                            <m:t>100</m:t>
                          </m:r>
                        </m:den>
                      </m:f>
                      <m:r>
                        <a:rPr lang="ar-SA" sz="2000" i="1">
                          <a:solidFill>
                            <a:schemeClr val="tx1"/>
                          </a:solidFill>
                          <a:latin typeface="Cambria Math"/>
                          <a:ea typeface="Cambria Math"/>
                        </a:rPr>
                        <m:t>×</m:t>
                      </m:r>
                      <m:r>
                        <a:rPr lang="en-US" sz="2000" i="1">
                          <a:solidFill>
                            <a:schemeClr val="tx1"/>
                          </a:solidFill>
                          <a:latin typeface="Cambria Math"/>
                          <a:ea typeface="Cambria Math"/>
                        </a:rPr>
                        <m:t>7000</m:t>
                      </m:r>
                      <m:r>
                        <a:rPr lang="en-US" sz="2000" i="1">
                          <a:solidFill>
                            <a:schemeClr val="tx1"/>
                          </a:solidFill>
                          <a:latin typeface="Cambria Math"/>
                          <a:ea typeface="Cambria Math"/>
                        </a:rPr>
                        <m:t>=</m:t>
                      </m:r>
                      <m:r>
                        <a:rPr lang="en-US" sz="2000" i="1">
                          <a:solidFill>
                            <a:schemeClr val="tx1"/>
                          </a:solidFill>
                          <a:latin typeface="Cambria Math"/>
                          <a:ea typeface="Cambria Math"/>
                        </a:rPr>
                        <m:t>630</m:t>
                      </m:r>
                    </m:oMath>
                  </m:oMathPara>
                </a14:m>
                <a:endParaRPr lang="en-US" sz="2000" dirty="0">
                  <a:solidFill>
                    <a:schemeClr val="tx1"/>
                  </a:solidFill>
                  <a:ea typeface="Cambria Math"/>
                </a:endParaRPr>
              </a:p>
              <a:p>
                <a:pPr marL="0" indent="0" algn="r" rtl="1">
                  <a:buNone/>
                </a:pPr>
                <a14:m>
                  <m:oMathPara xmlns:m="http://schemas.openxmlformats.org/officeDocument/2006/math">
                    <m:oMathParaPr>
                      <m:jc m:val="centerGroup"/>
                    </m:oMathParaPr>
                    <m:oMath xmlns:m="http://schemas.openxmlformats.org/officeDocument/2006/math">
                      <m:r>
                        <a:rPr lang="en-US" sz="2000" i="1">
                          <a:solidFill>
                            <a:schemeClr val="tx1"/>
                          </a:solidFill>
                          <a:latin typeface="Cambria Math"/>
                        </a:rPr>
                        <m:t>𝑥</m:t>
                      </m:r>
                      <m:r>
                        <a:rPr lang="en-US" sz="2000" i="1">
                          <a:solidFill>
                            <a:schemeClr val="tx1"/>
                          </a:solidFill>
                          <a:latin typeface="Cambria Math"/>
                        </a:rPr>
                        <m:t>=</m:t>
                      </m:r>
                      <m:r>
                        <a:rPr lang="en-US" sz="2000" i="1">
                          <a:solidFill>
                            <a:schemeClr val="tx1"/>
                          </a:solidFill>
                          <a:latin typeface="Cambria Math"/>
                        </a:rPr>
                        <m:t>9</m:t>
                      </m:r>
                    </m:oMath>
                  </m:oMathPara>
                </a14:m>
                <a:endParaRPr lang="en-US" sz="2000" dirty="0">
                  <a:solidFill>
                    <a:schemeClr val="tx1"/>
                  </a:solidFill>
                </a:endParaRPr>
              </a:p>
              <a:p>
                <a:pPr marL="0" indent="0" algn="r" rtl="1">
                  <a:buNone/>
                </a:pPr>
                <a:r>
                  <a:rPr lang="ar-SA" sz="2000" dirty="0" smtClean="0">
                    <a:solidFill>
                      <a:schemeClr val="tx1"/>
                    </a:solidFill>
                  </a:rPr>
                  <a:t>هذا يعني أن مقدار النسبة المئوية للزيادة التي حصل عليها خالد كانت </a:t>
                </a:r>
                <a14:m>
                  <m:oMath xmlns:m="http://schemas.openxmlformats.org/officeDocument/2006/math">
                    <m:r>
                      <a:rPr lang="en-US" sz="2000" i="1">
                        <a:solidFill>
                          <a:schemeClr val="tx1"/>
                        </a:solidFill>
                        <a:latin typeface="Cambria Math"/>
                      </a:rPr>
                      <m:t>9</m:t>
                    </m:r>
                    <m:r>
                      <a:rPr lang="en-US" sz="2000" i="1">
                        <a:solidFill>
                          <a:schemeClr val="tx1"/>
                        </a:solidFill>
                        <a:latin typeface="Cambria Math"/>
                      </a:rPr>
                      <m:t>%</m:t>
                    </m:r>
                    <m:r>
                      <a:rPr lang="en-US" sz="2000" i="1">
                        <a:solidFill>
                          <a:schemeClr val="tx1"/>
                        </a:solidFill>
                        <a:latin typeface="Cambria Math"/>
                      </a:rPr>
                      <m:t> </m:t>
                    </m:r>
                  </m:oMath>
                </a14:m>
                <a:endParaRPr lang="ar-SA" sz="2000" dirty="0">
                  <a:solidFill>
                    <a:schemeClr val="tx1"/>
                  </a:solidFill>
                </a:endParaRPr>
              </a:p>
              <a:p>
                <a:pPr marL="0" indent="0" algn="r" rtl="1">
                  <a:buNone/>
                </a:pPr>
                <a:endParaRPr lang="en-US" sz="2000" dirty="0">
                  <a:solidFill>
                    <a:srgbClr val="FF0000"/>
                  </a:solidFill>
                </a:endParaRPr>
              </a:p>
              <a:p>
                <a:pPr marL="0" indent="0" algn="r" rtl="1">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60437"/>
                <a:ext cx="8229600" cy="5364163"/>
              </a:xfrm>
              <a:blipFill rotWithShape="1">
                <a:blip r:embed="rId2"/>
                <a:stretch>
                  <a:fillRect t="-682" r="-7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23</a:t>
            </a:fld>
            <a:endParaRPr lang="en-US"/>
          </a:p>
        </p:txBody>
      </p:sp>
    </p:spTree>
    <p:extLst>
      <p:ext uri="{BB962C8B-B14F-4D97-AF65-F5344CB8AC3E}">
        <p14:creationId xmlns:p14="http://schemas.microsoft.com/office/powerpoint/2010/main" val="2169461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12837"/>
                <a:ext cx="8229600" cy="5745163"/>
              </a:xfrm>
            </p:spPr>
            <p:txBody>
              <a:bodyPr>
                <a:normAutofit/>
              </a:bodyPr>
              <a:lstStyle/>
              <a:p>
                <a:pPr marL="0" indent="0" algn="r" rtl="1">
                  <a:buNone/>
                </a:pPr>
                <a:r>
                  <a:rPr lang="ar-SA" sz="2000" dirty="0" smtClean="0">
                    <a:solidFill>
                      <a:srgbClr val="FF0000"/>
                    </a:solidFill>
                  </a:rPr>
                  <a:t>مثال(</a:t>
                </a:r>
                <a:r>
                  <a:rPr lang="en-US" sz="2000" dirty="0">
                    <a:solidFill>
                      <a:srgbClr val="FF0000"/>
                    </a:solidFill>
                  </a:rPr>
                  <a:t>Example</a:t>
                </a:r>
                <a:r>
                  <a:rPr lang="ar-SA" sz="2000" dirty="0" smtClean="0">
                    <a:solidFill>
                      <a:srgbClr val="FF0000"/>
                    </a:solidFill>
                  </a:rPr>
                  <a:t>)</a:t>
                </a:r>
                <a:r>
                  <a:rPr lang="ar-JO" sz="2000" dirty="0" smtClean="0">
                    <a:solidFill>
                      <a:srgbClr val="FF0000"/>
                    </a:solidFill>
                  </a:rPr>
                  <a:t>12</a:t>
                </a:r>
                <a:r>
                  <a:rPr lang="en-US" sz="2000" dirty="0" smtClean="0">
                    <a:solidFill>
                      <a:srgbClr val="FF0000"/>
                    </a:solidFill>
                  </a:rPr>
                  <a:t>:</a:t>
                </a:r>
                <a:r>
                  <a:rPr lang="ar-SA" sz="2000" dirty="0" smtClean="0">
                    <a:solidFill>
                      <a:srgbClr val="FF0000"/>
                    </a:solidFill>
                  </a:rPr>
                  <a:t> </a:t>
                </a:r>
              </a:p>
              <a:p>
                <a:pPr marL="0" indent="0" algn="r" rtl="1">
                  <a:buNone/>
                </a:pPr>
                <a:r>
                  <a:rPr lang="ar-SA" sz="2000" dirty="0" smtClean="0"/>
                  <a:t> إذا قام أحد المحلات التجارية بعمل تخفيضات بنسبة </a:t>
                </a:r>
                <a:r>
                  <a:rPr lang="en-US" sz="2000" dirty="0" smtClean="0"/>
                  <a:t>20%</a:t>
                </a:r>
                <a:r>
                  <a:rPr lang="ar-SA" sz="2000" dirty="0" smtClean="0"/>
                  <a:t>, وقمت بشراء سلعة سعرها الأصلي قبل التخفيض </a:t>
                </a:r>
                <a:r>
                  <a:rPr lang="en-US" sz="2000" dirty="0" smtClean="0"/>
                  <a:t>80 </a:t>
                </a:r>
                <a:r>
                  <a:rPr lang="ar-SA" sz="2000" dirty="0" smtClean="0"/>
                  <a:t> ريال, فاحسب ما يلي:</a:t>
                </a:r>
                <a:endParaRPr lang="en-US" sz="2000" dirty="0" smtClean="0"/>
              </a:p>
              <a:p>
                <a:pPr marL="0" indent="0" algn="r" rtl="1">
                  <a:buNone/>
                </a:pPr>
                <a:r>
                  <a:rPr lang="en-US" sz="2000" dirty="0" smtClean="0"/>
                  <a:t>.1</a:t>
                </a:r>
                <a:r>
                  <a:rPr lang="ar-SA" sz="2000" dirty="0" smtClean="0"/>
                  <a:t>  مقدار التخفيض في سعر السلعة.</a:t>
                </a:r>
              </a:p>
              <a:p>
                <a:pPr marL="0" indent="0" algn="r" rtl="1">
                  <a:buNone/>
                </a:pPr>
                <a:r>
                  <a:rPr lang="en-US" sz="2000" dirty="0" smtClean="0"/>
                  <a:t>.2</a:t>
                </a:r>
                <a:r>
                  <a:rPr lang="ar-SA" sz="2000" dirty="0" smtClean="0"/>
                  <a:t>  سعر السلعة بعد التخفيض.</a:t>
                </a:r>
                <a:endParaRPr lang="en-US" sz="2000" dirty="0" smtClean="0"/>
              </a:p>
              <a:p>
                <a:pPr marL="0" indent="0" algn="r" rtl="1">
                  <a:buNone/>
                </a:pPr>
                <a:endParaRPr lang="ar-SA" sz="2000" dirty="0" smtClean="0"/>
              </a:p>
              <a:p>
                <a:pPr marL="0" indent="0" algn="r" rtl="1">
                  <a:buNone/>
                </a:pPr>
                <a:r>
                  <a:rPr lang="ar-SA" sz="2000" dirty="0" smtClean="0">
                    <a:solidFill>
                      <a:srgbClr val="FF0000"/>
                    </a:solidFill>
                  </a:rPr>
                  <a:t>الحل</a:t>
                </a:r>
                <a:r>
                  <a:rPr lang="ar-JO" sz="2000" dirty="0">
                    <a:solidFill>
                      <a:srgbClr val="FF0000"/>
                    </a:solidFill>
                    <a:cs typeface="Times New Roman"/>
                  </a:rPr>
                  <a:t> ( </a:t>
                </a:r>
                <a:r>
                  <a:rPr lang="en-US" sz="2000" dirty="0">
                    <a:solidFill>
                      <a:srgbClr val="FF0000"/>
                    </a:solidFill>
                    <a:cs typeface="Times New Roman"/>
                  </a:rPr>
                  <a:t>Solution </a:t>
                </a:r>
                <a:r>
                  <a:rPr lang="ar-JO" sz="2000" dirty="0">
                    <a:solidFill>
                      <a:srgbClr val="FF0000"/>
                    </a:solidFill>
                    <a:cs typeface="Times New Roman"/>
                  </a:rPr>
                  <a:t> ) </a:t>
                </a:r>
                <a:r>
                  <a:rPr lang="ar-SA" sz="2000" dirty="0" smtClean="0">
                    <a:solidFill>
                      <a:srgbClr val="FF0000"/>
                    </a:solidFill>
                  </a:rPr>
                  <a:t>: </a:t>
                </a:r>
              </a:p>
              <a:p>
                <a:pPr marL="0" indent="0" algn="r" rtl="1">
                  <a:buNone/>
                </a:pPr>
                <a:r>
                  <a:rPr lang="en-US" sz="2000" dirty="0">
                    <a:solidFill>
                      <a:srgbClr val="FF0000"/>
                    </a:solidFill>
                  </a:rPr>
                  <a:t>.</a:t>
                </a:r>
                <a:r>
                  <a:rPr lang="en-US" sz="2000" dirty="0" smtClean="0">
                    <a:solidFill>
                      <a:srgbClr val="FF0000"/>
                    </a:solidFill>
                  </a:rPr>
                  <a:t>1</a:t>
                </a:r>
                <a:r>
                  <a:rPr lang="ar-SA" sz="2000" dirty="0" smtClean="0">
                    <a:solidFill>
                      <a:schemeClr val="tx1"/>
                    </a:solidFill>
                  </a:rPr>
                  <a:t>مقدار التخفيض </a:t>
                </a:r>
                <a14:m>
                  <m:oMath xmlns:m="http://schemas.openxmlformats.org/officeDocument/2006/math">
                    <m:f>
                      <m:fPr>
                        <m:ctrlPr>
                          <a:rPr lang="ar-SA" sz="2000" i="1" smtClean="0">
                            <a:solidFill>
                              <a:schemeClr val="tx1"/>
                            </a:solidFill>
                            <a:latin typeface="Cambria Math"/>
                          </a:rPr>
                        </m:ctrlPr>
                      </m:fPr>
                      <m:num>
                        <m:r>
                          <a:rPr lang="ar-SA" sz="2000" b="0" i="1" smtClean="0">
                            <a:solidFill>
                              <a:schemeClr val="tx1"/>
                            </a:solidFill>
                            <a:latin typeface="Cambria Math"/>
                          </a:rPr>
                          <m:t>20</m:t>
                        </m:r>
                      </m:num>
                      <m:den>
                        <m:r>
                          <a:rPr lang="ar-SA" sz="2000" b="0" i="1" smtClean="0">
                            <a:solidFill>
                              <a:schemeClr val="tx1"/>
                            </a:solidFill>
                            <a:latin typeface="Cambria Math"/>
                          </a:rPr>
                          <m:t>100</m:t>
                        </m:r>
                      </m:den>
                    </m:f>
                    <m:r>
                      <a:rPr lang="ar-SA" sz="2000" i="1" smtClean="0">
                        <a:solidFill>
                          <a:schemeClr val="tx1"/>
                        </a:solidFill>
                        <a:latin typeface="Cambria Math"/>
                        <a:ea typeface="Cambria Math"/>
                      </a:rPr>
                      <m:t>×</m:t>
                    </m:r>
                    <m:r>
                      <a:rPr lang="ar-SA" sz="2000" b="0" i="1" smtClean="0">
                        <a:solidFill>
                          <a:schemeClr val="tx1"/>
                        </a:solidFill>
                        <a:latin typeface="Cambria Math"/>
                        <a:ea typeface="Cambria Math"/>
                      </a:rPr>
                      <m:t>80</m:t>
                    </m:r>
                    <m:r>
                      <a:rPr lang="ar-SA" sz="2000" b="0" i="1" smtClean="0">
                        <a:solidFill>
                          <a:schemeClr val="tx1"/>
                        </a:solidFill>
                        <a:latin typeface="Cambria Math"/>
                        <a:ea typeface="Cambria Math"/>
                      </a:rPr>
                      <m:t>= </m:t>
                    </m:r>
                  </m:oMath>
                </a14:m>
                <a:endParaRPr lang="ar-SA" sz="2000" dirty="0" smtClean="0">
                  <a:solidFill>
                    <a:schemeClr val="tx1"/>
                  </a:solidFill>
                </a:endParaRPr>
              </a:p>
              <a:p>
                <a:pPr marL="0" indent="0" algn="r" rtl="1">
                  <a:buNone/>
                </a:pPr>
                <a:r>
                  <a:rPr lang="ar-SA" sz="2000" dirty="0">
                    <a:solidFill>
                      <a:schemeClr val="tx1"/>
                    </a:solidFill>
                  </a:rPr>
                  <a:t> </a:t>
                </a:r>
                <a:r>
                  <a:rPr lang="ar-SA" sz="2000" dirty="0" smtClean="0">
                    <a:solidFill>
                      <a:schemeClr val="tx1"/>
                    </a:solidFill>
                  </a:rPr>
                  <a:t>                  </a:t>
                </a:r>
                <a14:m>
                  <m:oMath xmlns:m="http://schemas.openxmlformats.org/officeDocument/2006/math">
                    <m:r>
                      <a:rPr lang="en-US" sz="2000" b="0" i="1" smtClean="0">
                        <a:solidFill>
                          <a:schemeClr val="tx1"/>
                        </a:solidFill>
                        <a:latin typeface="Cambria Math"/>
                      </a:rPr>
                      <m:t>16</m:t>
                    </m:r>
                    <m:r>
                      <a:rPr lang="ar-SA" sz="2000" b="0" i="1" smtClean="0">
                        <a:solidFill>
                          <a:schemeClr val="tx1"/>
                        </a:solidFill>
                        <a:latin typeface="Cambria Math"/>
                      </a:rPr>
                      <m:t> </m:t>
                    </m:r>
                    <m:r>
                      <a:rPr lang="en-US" sz="2000" b="0" i="1" smtClean="0">
                        <a:solidFill>
                          <a:schemeClr val="tx1"/>
                        </a:solidFill>
                        <a:latin typeface="Cambria Math"/>
                      </a:rPr>
                      <m:t>=</m:t>
                    </m:r>
                  </m:oMath>
                </a14:m>
                <a:r>
                  <a:rPr lang="ar-SA" sz="2000" dirty="0" smtClean="0">
                    <a:solidFill>
                      <a:schemeClr val="tx1"/>
                    </a:solidFill>
                  </a:rPr>
                  <a:t>ريال </a:t>
                </a:r>
                <a:endParaRPr lang="en-US" sz="2000" dirty="0" smtClean="0">
                  <a:solidFill>
                    <a:schemeClr val="tx1"/>
                  </a:solidFill>
                </a:endParaRPr>
              </a:p>
              <a:p>
                <a:pPr marL="0" indent="0" algn="r" rtl="1">
                  <a:buNone/>
                </a:pPr>
                <a:endParaRPr lang="en-US" sz="2000" dirty="0" smtClean="0">
                  <a:solidFill>
                    <a:schemeClr val="tx1"/>
                  </a:solidFill>
                </a:endParaRPr>
              </a:p>
              <a:p>
                <a:pPr marL="0" indent="0" algn="r" rtl="1">
                  <a:buNone/>
                </a:pPr>
                <a:r>
                  <a:rPr lang="en-US" sz="2000" dirty="0" smtClean="0">
                    <a:solidFill>
                      <a:schemeClr val="tx1"/>
                    </a:solidFill>
                  </a:rPr>
                  <a:t>2</a:t>
                </a:r>
                <a:r>
                  <a:rPr lang="ar-SA" sz="2000" dirty="0" smtClean="0">
                    <a:solidFill>
                      <a:schemeClr val="tx1"/>
                    </a:solidFill>
                  </a:rPr>
                  <a:t>.سعر السلعة بعد التخفيض </a:t>
                </a:r>
                <a14:m>
                  <m:oMath xmlns:m="http://schemas.openxmlformats.org/officeDocument/2006/math">
                    <m:r>
                      <a:rPr lang="ar-SA" sz="2000" b="0" i="1" smtClean="0">
                        <a:solidFill>
                          <a:schemeClr val="tx1"/>
                        </a:solidFill>
                        <a:latin typeface="Cambria Math"/>
                      </a:rPr>
                      <m:t>80</m:t>
                    </m:r>
                    <m:r>
                      <a:rPr lang="ar-SA" sz="2000" b="0" i="1" smtClean="0">
                        <a:solidFill>
                          <a:schemeClr val="tx1"/>
                        </a:solidFill>
                        <a:latin typeface="Cambria Math"/>
                      </a:rPr>
                      <m:t>−</m:t>
                    </m:r>
                    <m:r>
                      <a:rPr lang="ar-SA" sz="2000" b="0" i="1" smtClean="0">
                        <a:solidFill>
                          <a:schemeClr val="tx1"/>
                        </a:solidFill>
                        <a:latin typeface="Cambria Math"/>
                      </a:rPr>
                      <m:t>16</m:t>
                    </m:r>
                    <m:r>
                      <a:rPr lang="ar-SA" sz="2000" b="0" i="1" smtClean="0">
                        <a:solidFill>
                          <a:schemeClr val="tx1"/>
                        </a:solidFill>
                        <a:latin typeface="Cambria Math"/>
                      </a:rPr>
                      <m:t>=</m:t>
                    </m:r>
                  </m:oMath>
                </a14:m>
                <a:endParaRPr lang="ar-SA" sz="2000" dirty="0" smtClean="0">
                  <a:solidFill>
                    <a:schemeClr val="tx1"/>
                  </a:solidFill>
                </a:endParaRPr>
              </a:p>
              <a:p>
                <a:pPr marL="0" indent="0" algn="ctr" rtl="1">
                  <a:buNone/>
                </a:pPr>
                <a14:m>
                  <m:oMathPara xmlns:m="http://schemas.openxmlformats.org/officeDocument/2006/math">
                    <m:oMathParaPr>
                      <m:jc m:val="right"/>
                    </m:oMathParaPr>
                    <m:oMath xmlns:m="http://schemas.openxmlformats.org/officeDocument/2006/math">
                      <m:r>
                        <a:rPr lang="ar-SA" sz="2000" b="0" i="1" smtClean="0">
                          <a:solidFill>
                            <a:schemeClr val="tx1"/>
                          </a:solidFill>
                          <a:latin typeface="Cambria Math"/>
                        </a:rPr>
                        <m:t>ريال</m:t>
                      </m:r>
                      <m:r>
                        <a:rPr lang="ar-SA" sz="2000" b="0" i="1" smtClean="0">
                          <a:solidFill>
                            <a:schemeClr val="tx1"/>
                          </a:solidFill>
                          <a:latin typeface="Cambria Math"/>
                        </a:rPr>
                        <m:t> </m:t>
                      </m:r>
                      <m:r>
                        <a:rPr lang="ar-SA" sz="2000" b="0" i="1" smtClean="0">
                          <a:solidFill>
                            <a:schemeClr val="tx1"/>
                          </a:solidFill>
                          <a:latin typeface="Cambria Math"/>
                        </a:rPr>
                        <m:t>64</m:t>
                      </m:r>
                      <m:r>
                        <a:rPr lang="ar-SA" sz="2000" b="0" i="1" smtClean="0">
                          <a:solidFill>
                            <a:schemeClr val="tx1"/>
                          </a:solidFill>
                          <a:latin typeface="Cambria Math"/>
                        </a:rPr>
                        <m:t>=                                         </m:t>
                      </m:r>
                    </m:oMath>
                  </m:oMathPara>
                </a14:m>
                <a:endParaRPr lang="ar-SA" sz="2000" dirty="0" smtClean="0">
                  <a:solidFill>
                    <a:srgbClr val="FF0000"/>
                  </a:solidFill>
                </a:endParaRPr>
              </a:p>
              <a:p>
                <a:pPr marL="0" indent="0" algn="r" rtl="1">
                  <a:buNone/>
                </a:pPr>
                <a:endParaRPr lang="en-US" sz="2000"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12837"/>
                <a:ext cx="8229600" cy="5745163"/>
              </a:xfrm>
              <a:blipFill rotWithShape="1">
                <a:blip r:embed="rId2"/>
                <a:stretch>
                  <a:fillRect t="-637" r="-81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24</a:t>
            </a:fld>
            <a:endParaRPr lang="en-US"/>
          </a:p>
        </p:txBody>
      </p:sp>
    </p:spTree>
    <p:extLst>
      <p:ext uri="{BB962C8B-B14F-4D97-AF65-F5344CB8AC3E}">
        <p14:creationId xmlns:p14="http://schemas.microsoft.com/office/powerpoint/2010/main" val="292981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685800"/>
                <a:ext cx="8229600" cy="1219200"/>
              </a:xfrm>
            </p:spPr>
            <p:txBody>
              <a:bodyPr>
                <a:normAutofit/>
              </a:bodyPr>
              <a:lstStyle/>
              <a:p>
                <a:pPr rtl="1"/>
                <a:r>
                  <a:rPr lang="ar-SA" sz="3200" dirty="0" smtClean="0">
                    <a:solidFill>
                      <a:srgbClr val="002060"/>
                    </a:solidFill>
                    <a:effectLst/>
                  </a:rPr>
                  <a:t>مجموعة الأعداد غير النسبية (</a:t>
                </a:r>
                <a14:m>
                  <m:oMath xmlns:m="http://schemas.openxmlformats.org/officeDocument/2006/math">
                    <m:r>
                      <a:rPr lang="en-US" sz="3200" i="1">
                        <a:solidFill>
                          <a:srgbClr val="002060"/>
                        </a:solidFill>
                        <a:effectLst/>
                        <a:latin typeface="Cambria Math"/>
                      </a:rPr>
                      <m:t>𝐼</m:t>
                    </m:r>
                  </m:oMath>
                </a14:m>
                <a:r>
                  <a:rPr lang="ar-SA" sz="3200" dirty="0">
                    <a:solidFill>
                      <a:srgbClr val="002060"/>
                    </a:solidFill>
                    <a:effectLst/>
                  </a:rPr>
                  <a:t>)</a:t>
                </a:r>
                <a:br>
                  <a:rPr lang="ar-SA" sz="3200" dirty="0">
                    <a:solidFill>
                      <a:srgbClr val="002060"/>
                    </a:solidFill>
                    <a:effectLst/>
                  </a:rPr>
                </a:br>
                <a14:m>
                  <m:oMathPara xmlns:m="http://schemas.openxmlformats.org/officeDocument/2006/math">
                    <m:oMathParaPr>
                      <m:jc m:val="centerGroup"/>
                    </m:oMathParaPr>
                    <m:oMath xmlns:m="http://schemas.openxmlformats.org/officeDocument/2006/math">
                      <m:r>
                        <a:rPr lang="en-US" sz="3200" b="0" i="1" smtClean="0">
                          <a:solidFill>
                            <a:srgbClr val="002060"/>
                          </a:solidFill>
                          <a:effectLst/>
                          <a:latin typeface="Cambria Math"/>
                        </a:rPr>
                        <m:t>𝑆𝑒𝑡</m:t>
                      </m:r>
                      <m:r>
                        <a:rPr lang="en-US" sz="3200" b="0" i="1" smtClean="0">
                          <a:solidFill>
                            <a:srgbClr val="002060"/>
                          </a:solidFill>
                          <a:effectLst/>
                          <a:latin typeface="Cambria Math"/>
                        </a:rPr>
                        <m:t> </m:t>
                      </m:r>
                      <m:r>
                        <a:rPr lang="en-US" sz="3200" b="0" i="1" smtClean="0">
                          <a:solidFill>
                            <a:srgbClr val="002060"/>
                          </a:solidFill>
                          <a:effectLst/>
                          <a:latin typeface="Cambria Math"/>
                        </a:rPr>
                        <m:t>𝑜𝑓</m:t>
                      </m:r>
                      <m:r>
                        <a:rPr lang="en-US" sz="3200" b="0" i="1" smtClean="0">
                          <a:solidFill>
                            <a:srgbClr val="002060"/>
                          </a:solidFill>
                          <a:effectLst/>
                          <a:latin typeface="Cambria Math"/>
                        </a:rPr>
                        <m:t> </m:t>
                      </m:r>
                      <m:r>
                        <a:rPr lang="en-US" sz="3200" b="0" i="1" smtClean="0">
                          <a:solidFill>
                            <a:srgbClr val="002060"/>
                          </a:solidFill>
                          <a:effectLst/>
                          <a:latin typeface="Cambria Math"/>
                        </a:rPr>
                        <m:t>𝐼𝑟𝑟𝑎𝑡𝑖𝑜𝑛𝑎𝑙</m:t>
                      </m:r>
                      <m:r>
                        <a:rPr lang="en-US" sz="3200" b="0" i="1" smtClean="0">
                          <a:solidFill>
                            <a:srgbClr val="002060"/>
                          </a:solidFill>
                          <a:effectLst/>
                          <a:latin typeface="Cambria Math"/>
                        </a:rPr>
                        <m:t> </m:t>
                      </m:r>
                      <m:r>
                        <a:rPr lang="en-US" sz="3200" b="0" i="1" smtClean="0">
                          <a:solidFill>
                            <a:srgbClr val="002060"/>
                          </a:solidFill>
                          <a:effectLst/>
                          <a:latin typeface="Cambria Math"/>
                        </a:rPr>
                        <m:t>𝑁𝑢𝑚𝑏𝑒𝑟𝑠</m:t>
                      </m:r>
                    </m:oMath>
                  </m:oMathPara>
                </a14:m>
                <a:endParaRPr lang="en-US" sz="3200" i="1" dirty="0">
                  <a:solidFill>
                    <a:srgbClr val="002060"/>
                  </a:solidFill>
                  <a:effectLst/>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685800"/>
                <a:ext cx="8229600" cy="1219200"/>
              </a:xfrm>
              <a:blipFill rotWithShape="1">
                <a:blip r:embed="rId2"/>
                <a:stretch>
                  <a:fillRect t="-1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2133600"/>
                <a:ext cx="8458200" cy="3992563"/>
              </a:xfrm>
            </p:spPr>
            <p:txBody>
              <a:bodyPr>
                <a:normAutofit lnSpcReduction="10000"/>
              </a:bodyPr>
              <a:lstStyle/>
              <a:p>
                <a:pPr marL="0" indent="0" algn="r" rtl="1">
                  <a:buNone/>
                </a:pPr>
                <a:r>
                  <a:rPr lang="ar-SA" sz="2000" dirty="0" smtClean="0"/>
                  <a:t>ويرمز لها بالرمز </a:t>
                </a:r>
                <a14:m>
                  <m:oMath xmlns:m="http://schemas.openxmlformats.org/officeDocument/2006/math">
                    <m:r>
                      <a:rPr lang="en-US" sz="2000" i="1">
                        <a:latin typeface="Cambria Math"/>
                      </a:rPr>
                      <m:t>𝐼</m:t>
                    </m:r>
                  </m:oMath>
                </a14:m>
                <a:r>
                  <a:rPr lang="ar-SA" sz="2000" i="1" dirty="0" smtClean="0"/>
                  <a:t> , وهي الأعداد التي لا يمكن كتابتها على صورة بسط و مقام من الأعداد</a:t>
                </a:r>
                <a:r>
                  <a:rPr lang="en-US" sz="2000" i="1" dirty="0" smtClean="0"/>
                  <a:t>                 </a:t>
                </a:r>
                <a:endParaRPr lang="ar-SA" sz="2000" i="1" dirty="0" smtClean="0"/>
              </a:p>
              <a:p>
                <a:pPr marL="0" indent="0" algn="r" rtl="1">
                  <a:buNone/>
                </a:pPr>
                <a:r>
                  <a:rPr lang="ar-SA" sz="2000" i="1" dirty="0" smtClean="0"/>
                  <a:t>الصحيحة و من أمثلة الأعداد الغير نسبية:</a:t>
                </a:r>
                <a:endParaRPr lang="en-US" sz="2000" i="1" dirty="0" smtClean="0"/>
              </a:p>
              <a:p>
                <a:pPr marL="0" indent="0" algn="r" rtl="1">
                  <a:buNone/>
                </a:pPr>
                <a:endParaRPr lang="ar-SA" sz="2000" i="1" dirty="0" smtClean="0"/>
              </a:p>
              <a:p>
                <a:pPr marL="0" indent="0" algn="ctr" rtl="1">
                  <a:buNone/>
                </a:pPr>
                <a14:m>
                  <m:oMathPara xmlns:m="http://schemas.openxmlformats.org/officeDocument/2006/math">
                    <m:oMathParaPr>
                      <m:jc m:val="center"/>
                    </m:oMathParaPr>
                    <m:oMath xmlns:m="http://schemas.openxmlformats.org/officeDocument/2006/math">
                      <m:rad>
                        <m:radPr>
                          <m:degHide m:val="on"/>
                          <m:ctrlPr>
                            <a:rPr lang="en-US" sz="2000" i="1" smtClean="0">
                              <a:latin typeface="Cambria Math"/>
                            </a:rPr>
                          </m:ctrlPr>
                        </m:radPr>
                        <m:deg/>
                        <m:e>
                          <m:r>
                            <a:rPr lang="en-US" sz="2000" b="0" i="1" smtClean="0">
                              <a:latin typeface="Cambria Math"/>
                            </a:rPr>
                            <m:t>2</m:t>
                          </m:r>
                        </m:e>
                      </m:rad>
                      <m:r>
                        <a:rPr lang="en-US" sz="2000" b="0" i="1" smtClean="0">
                          <a:latin typeface="Cambria Math"/>
                        </a:rPr>
                        <m:t>, </m:t>
                      </m:r>
                      <m:rad>
                        <m:radPr>
                          <m:degHide m:val="on"/>
                          <m:ctrlPr>
                            <a:rPr lang="en-US" sz="2000" b="0" i="1" smtClean="0">
                              <a:latin typeface="Cambria Math"/>
                            </a:rPr>
                          </m:ctrlPr>
                        </m:radPr>
                        <m:deg/>
                        <m:e>
                          <m:r>
                            <a:rPr lang="en-US" sz="2000" b="0" i="1" smtClean="0">
                              <a:latin typeface="Cambria Math"/>
                            </a:rPr>
                            <m:t>5</m:t>
                          </m:r>
                        </m:e>
                      </m:rad>
                      <m:r>
                        <a:rPr lang="en-US" sz="2000" b="0" i="1" smtClean="0">
                          <a:latin typeface="Cambria Math"/>
                        </a:rPr>
                        <m:t>, </m:t>
                      </m:r>
                      <m:rad>
                        <m:radPr>
                          <m:degHide m:val="on"/>
                          <m:ctrlPr>
                            <a:rPr lang="en-US" sz="2000" b="0" i="1" smtClean="0">
                              <a:latin typeface="Cambria Math"/>
                            </a:rPr>
                          </m:ctrlPr>
                        </m:radPr>
                        <m:deg/>
                        <m:e>
                          <m:r>
                            <a:rPr lang="en-US" sz="2000" b="0" i="1" smtClean="0">
                              <a:latin typeface="Cambria Math"/>
                            </a:rPr>
                            <m:t>7</m:t>
                          </m:r>
                        </m:e>
                      </m:rad>
                      <m:r>
                        <a:rPr lang="en-US" sz="2000" b="0" i="1" smtClean="0">
                          <a:latin typeface="Cambria Math"/>
                        </a:rPr>
                        <m:t>, </m:t>
                      </m:r>
                      <m:rad>
                        <m:radPr>
                          <m:degHide m:val="on"/>
                          <m:ctrlPr>
                            <a:rPr lang="en-US" sz="2000" b="0" i="1" smtClean="0">
                              <a:latin typeface="Cambria Math"/>
                            </a:rPr>
                          </m:ctrlPr>
                        </m:radPr>
                        <m:deg/>
                        <m:e>
                          <m:r>
                            <a:rPr lang="en-US" sz="2000" b="0" i="1" smtClean="0">
                              <a:latin typeface="Cambria Math"/>
                            </a:rPr>
                            <m:t>3</m:t>
                          </m:r>
                        </m:e>
                      </m:rad>
                      <m:r>
                        <a:rPr lang="en-US" sz="2000" b="0" i="1" smtClean="0">
                          <a:latin typeface="Cambria Math"/>
                        </a:rPr>
                        <m:t>+</m:t>
                      </m:r>
                      <m:r>
                        <a:rPr lang="en-US" sz="2000" b="0" i="1" smtClean="0">
                          <a:latin typeface="Cambria Math"/>
                        </a:rPr>
                        <m:t>1</m:t>
                      </m:r>
                      <m:r>
                        <a:rPr lang="en-US" sz="2000" b="0" i="1" smtClean="0">
                          <a:latin typeface="Cambria Math"/>
                        </a:rPr>
                        <m:t>, </m:t>
                      </m:r>
                      <m:r>
                        <a:rPr lang="en-US" sz="2000" b="0" i="1" smtClean="0">
                          <a:latin typeface="Cambria Math"/>
                          <a:ea typeface="Cambria Math"/>
                        </a:rPr>
                        <m:t>𝜋</m:t>
                      </m:r>
                      <m:r>
                        <a:rPr lang="en-US" sz="2000" b="0" i="1" smtClean="0">
                          <a:latin typeface="Cambria Math"/>
                          <a:ea typeface="Cambria Math"/>
                        </a:rPr>
                        <m:t>, </m:t>
                      </m:r>
                      <m:r>
                        <a:rPr lang="en-US" sz="2000" b="0" i="1" smtClean="0">
                          <a:latin typeface="Cambria Math"/>
                          <a:ea typeface="Cambria Math"/>
                        </a:rPr>
                        <m:t>𝑒</m:t>
                      </m:r>
                      <m:r>
                        <a:rPr lang="en-US" sz="2000" b="0" i="1" smtClean="0">
                          <a:latin typeface="Cambria Math"/>
                          <a:ea typeface="Cambria Math"/>
                        </a:rPr>
                        <m:t> , </m:t>
                      </m:r>
                      <m:r>
                        <a:rPr lang="en-US" sz="2000" b="0" i="1" smtClean="0">
                          <a:latin typeface="Cambria Math"/>
                          <a:ea typeface="Cambria Math"/>
                        </a:rPr>
                        <m:t>0</m:t>
                      </m:r>
                      <m:r>
                        <a:rPr lang="en-US" sz="2000" b="0" i="1" smtClean="0">
                          <a:latin typeface="Cambria Math"/>
                          <a:ea typeface="Cambria Math"/>
                        </a:rPr>
                        <m:t>.</m:t>
                      </m:r>
                      <m:r>
                        <a:rPr lang="en-US" sz="2000" b="0" i="1" smtClean="0">
                          <a:latin typeface="Cambria Math"/>
                          <a:ea typeface="Cambria Math"/>
                        </a:rPr>
                        <m:t>23135</m:t>
                      </m:r>
                      <m:r>
                        <a:rPr lang="en-US" sz="2000" b="0" i="1" smtClean="0">
                          <a:latin typeface="Cambria Math"/>
                          <a:ea typeface="Cambria Math"/>
                        </a:rPr>
                        <m:t>…</m:t>
                      </m:r>
                    </m:oMath>
                  </m:oMathPara>
                </a14:m>
                <a:endParaRPr lang="ar-SA" sz="2000" b="0" i="1" dirty="0" smtClean="0">
                  <a:latin typeface="Cambria Math"/>
                  <a:ea typeface="Cambria Math"/>
                </a:endParaRPr>
              </a:p>
              <a:p>
                <a:pPr marL="0" indent="0" algn="ctr" rtl="1">
                  <a:buNone/>
                </a:pPr>
                <a:endParaRPr lang="en-US" sz="2000" b="0" i="1" dirty="0" smtClean="0">
                  <a:solidFill>
                    <a:schemeClr val="tx1"/>
                  </a:solidFill>
                  <a:latin typeface="Cambria Math"/>
                  <a:ea typeface="Cambria Math"/>
                </a:endParaRPr>
              </a:p>
              <a:p>
                <a:pPr marL="0" indent="0" algn="ctr" rtl="1">
                  <a:buNone/>
                </a:pPr>
                <a:r>
                  <a:rPr lang="ar-SA" sz="2000" i="1" dirty="0" smtClean="0">
                    <a:solidFill>
                      <a:srgbClr val="0070C0"/>
                    </a:solidFill>
                    <a:latin typeface="Cambria Math"/>
                    <a:ea typeface="Cambria Math"/>
                  </a:rPr>
                  <a:t>ملاحظة</a:t>
                </a:r>
                <a:r>
                  <a:rPr lang="ar-SA" sz="2000" i="1" dirty="0" smtClean="0">
                    <a:solidFill>
                      <a:schemeClr val="tx1"/>
                    </a:solidFill>
                    <a:latin typeface="Cambria Math"/>
                    <a:ea typeface="Cambria Math"/>
                  </a:rPr>
                  <a:t>: ليس كل كسر عشري غير منتهي يعتبر عدد غير نسبي ومثال ذلك الكسور العشرية غير الدورية </a:t>
                </a:r>
              </a:p>
              <a:p>
                <a:pPr marL="0" indent="0" algn="r" rtl="1">
                  <a:buNone/>
                </a:pPr>
                <a:r>
                  <a:rPr lang="ar-SA" sz="2000" b="0" i="1" dirty="0" smtClean="0">
                    <a:solidFill>
                      <a:schemeClr val="tx1"/>
                    </a:solidFill>
                    <a:latin typeface="Cambria Math"/>
                    <a:ea typeface="Cambria Math"/>
                  </a:rPr>
                  <a:t>فمثلاَ العدد </a:t>
                </a:r>
                <a14:m>
                  <m:oMath xmlns:m="http://schemas.openxmlformats.org/officeDocument/2006/math">
                    <m:r>
                      <a:rPr lang="en-US" sz="2000" b="0" i="1" smtClean="0">
                        <a:solidFill>
                          <a:schemeClr val="tx1"/>
                        </a:solidFill>
                        <a:latin typeface="Cambria Math"/>
                        <a:ea typeface="Cambria Math"/>
                      </a:rPr>
                      <m:t>0</m:t>
                    </m:r>
                    <m:r>
                      <a:rPr lang="en-US" sz="2000" b="0" i="1" smtClean="0">
                        <a:solidFill>
                          <a:schemeClr val="tx1"/>
                        </a:solidFill>
                        <a:latin typeface="Cambria Math"/>
                        <a:ea typeface="Cambria Math"/>
                      </a:rPr>
                      <m:t>.</m:t>
                    </m:r>
                    <m:r>
                      <a:rPr lang="en-US" sz="2000" b="0" i="1" smtClean="0">
                        <a:solidFill>
                          <a:schemeClr val="tx1"/>
                        </a:solidFill>
                        <a:latin typeface="Cambria Math"/>
                        <a:ea typeface="Cambria Math"/>
                      </a:rPr>
                      <m:t>333333</m:t>
                    </m:r>
                    <m:r>
                      <a:rPr lang="en-US" sz="2000" b="0" i="1" smtClean="0">
                        <a:solidFill>
                          <a:schemeClr val="tx1"/>
                        </a:solidFill>
                        <a:latin typeface="Cambria Math"/>
                        <a:ea typeface="Cambria Math"/>
                      </a:rPr>
                      <m:t>…</m:t>
                    </m:r>
                  </m:oMath>
                </a14:m>
                <a:r>
                  <a:rPr lang="en-US" sz="2000" b="0" i="1" dirty="0" smtClean="0">
                    <a:solidFill>
                      <a:schemeClr val="tx1"/>
                    </a:solidFill>
                    <a:latin typeface="Cambria Math"/>
                    <a:ea typeface="Cambria Math"/>
                  </a:rPr>
                  <a:t> </a:t>
                </a:r>
                <a:r>
                  <a:rPr lang="ar-SA" sz="2000" b="0" i="1" dirty="0" smtClean="0">
                    <a:solidFill>
                      <a:schemeClr val="tx1"/>
                    </a:solidFill>
                    <a:latin typeface="Cambria Math"/>
                    <a:ea typeface="Cambria Math"/>
                  </a:rPr>
                  <a:t>  و يكتب  بالصورة  </a:t>
                </a:r>
                <a14:m>
                  <m:oMath xmlns:m="http://schemas.openxmlformats.org/officeDocument/2006/math">
                    <m:r>
                      <a:rPr lang="en-US" sz="2000" i="1" dirty="0" smtClean="0">
                        <a:solidFill>
                          <a:schemeClr val="tx1"/>
                        </a:solidFill>
                        <a:latin typeface="Cambria Math"/>
                        <a:ea typeface="Cambria Math"/>
                      </a:rPr>
                      <m:t>0</m:t>
                    </m:r>
                    <m:r>
                      <a:rPr lang="en-US" sz="2000" b="0" i="1" dirty="0" smtClean="0">
                        <a:solidFill>
                          <a:schemeClr val="tx1"/>
                        </a:solidFill>
                        <a:latin typeface="Cambria Math"/>
                        <a:ea typeface="Cambria Math"/>
                      </a:rPr>
                      <m:t>.</m:t>
                    </m:r>
                    <m:acc>
                      <m:accPr>
                        <m:chr m:val="̅"/>
                        <m:ctrlPr>
                          <a:rPr lang="ar-SA" sz="2000" b="0" i="1" smtClean="0">
                            <a:solidFill>
                              <a:schemeClr val="tx1"/>
                            </a:solidFill>
                            <a:latin typeface="Cambria Math"/>
                            <a:ea typeface="Cambria Math"/>
                          </a:rPr>
                        </m:ctrlPr>
                      </m:accPr>
                      <m:e>
                        <m:r>
                          <a:rPr lang="en-US" sz="2000" b="0" i="1" smtClean="0">
                            <a:solidFill>
                              <a:schemeClr val="tx1"/>
                            </a:solidFill>
                            <a:latin typeface="Cambria Math"/>
                            <a:ea typeface="Cambria Math"/>
                          </a:rPr>
                          <m:t>3</m:t>
                        </m:r>
                      </m:e>
                    </m:acc>
                  </m:oMath>
                </a14:m>
                <a:r>
                  <a:rPr lang="ar-SA" sz="2000" b="0" i="1" dirty="0" smtClean="0">
                    <a:solidFill>
                      <a:schemeClr val="tx1"/>
                    </a:solidFill>
                    <a:latin typeface="Cambria Math"/>
                    <a:ea typeface="Cambria Math"/>
                  </a:rPr>
                  <a:t> وهو كسر عشري دوري غير منتهي يمكننا كتابته على صورة بسط ومقام من الأعداد الصحيحة كما يلي :</a:t>
                </a:r>
                <a:endParaRPr lang="ar-SA" sz="2000" i="1" dirty="0" smtClean="0">
                  <a:solidFill>
                    <a:schemeClr val="tx1"/>
                  </a:solidFill>
                  <a:latin typeface="Cambria Math"/>
                  <a:ea typeface="Cambria Math"/>
                </a:endParaRPr>
              </a:p>
              <a:p>
                <a:pPr marL="0" indent="0" algn="r" rtl="1">
                  <a:buNone/>
                </a:pPr>
                <a:endParaRPr lang="ar-SA" sz="2000" i="1" dirty="0" smtClean="0">
                  <a:solidFill>
                    <a:schemeClr val="tx1"/>
                  </a:solidFill>
                  <a:latin typeface="Cambria Math"/>
                  <a:ea typeface="Cambria Math"/>
                </a:endParaRPr>
              </a:p>
              <a:p>
                <a:pPr marL="0" indent="0" algn="ctr" rtl="1">
                  <a:buNone/>
                </a:pPr>
                <a14:m>
                  <m:oMathPara xmlns:m="http://schemas.openxmlformats.org/officeDocument/2006/math">
                    <m:oMathParaPr>
                      <m:jc m:val="centerGroup"/>
                    </m:oMathParaPr>
                    <m:oMath xmlns:m="http://schemas.openxmlformats.org/officeDocument/2006/math">
                      <m:r>
                        <a:rPr lang="en-US" sz="2000" i="1">
                          <a:solidFill>
                            <a:schemeClr val="tx1"/>
                          </a:solidFill>
                          <a:latin typeface="Cambria Math"/>
                          <a:ea typeface="Cambria Math"/>
                        </a:rPr>
                        <m:t>0</m:t>
                      </m:r>
                      <m:r>
                        <a:rPr lang="en-US" sz="2000" i="1">
                          <a:solidFill>
                            <a:schemeClr val="tx1"/>
                          </a:solidFill>
                          <a:latin typeface="Cambria Math"/>
                          <a:ea typeface="Cambria Math"/>
                        </a:rPr>
                        <m:t>.</m:t>
                      </m:r>
                      <m:r>
                        <a:rPr lang="en-US" sz="2000" i="1">
                          <a:solidFill>
                            <a:schemeClr val="tx1"/>
                          </a:solidFill>
                          <a:latin typeface="Cambria Math"/>
                          <a:ea typeface="Cambria Math"/>
                        </a:rPr>
                        <m:t>333333</m:t>
                      </m:r>
                      <m:r>
                        <a:rPr lang="en-US" sz="2000" b="0" i="1" smtClean="0">
                          <a:solidFill>
                            <a:schemeClr val="tx1"/>
                          </a:solidFill>
                          <a:latin typeface="Cambria Math"/>
                          <a:ea typeface="Cambria Math"/>
                        </a:rPr>
                        <m:t>… =</m:t>
                      </m:r>
                      <m:r>
                        <a:rPr lang="en-US" sz="2000" b="0" i="1" smtClean="0">
                          <a:solidFill>
                            <a:schemeClr val="tx1"/>
                          </a:solidFill>
                          <a:latin typeface="Cambria Math"/>
                          <a:ea typeface="Cambria Math"/>
                        </a:rPr>
                        <m:t>0</m:t>
                      </m:r>
                      <m:r>
                        <a:rPr lang="en-US" sz="2000" b="0" i="1" smtClean="0">
                          <a:solidFill>
                            <a:schemeClr val="tx1"/>
                          </a:solidFill>
                          <a:latin typeface="Cambria Math"/>
                          <a:ea typeface="Cambria Math"/>
                        </a:rPr>
                        <m:t>.</m:t>
                      </m:r>
                      <m:acc>
                        <m:accPr>
                          <m:chr m:val="̅"/>
                          <m:ctrlPr>
                            <a:rPr lang="en-US" sz="2000" b="0" i="1" smtClean="0">
                              <a:solidFill>
                                <a:schemeClr val="tx1"/>
                              </a:solidFill>
                              <a:latin typeface="Cambria Math"/>
                              <a:ea typeface="Cambria Math"/>
                            </a:rPr>
                          </m:ctrlPr>
                        </m:accPr>
                        <m:e>
                          <m:r>
                            <a:rPr lang="en-US" sz="2000" b="0" i="1" smtClean="0">
                              <a:solidFill>
                                <a:schemeClr val="tx1"/>
                              </a:solidFill>
                              <a:latin typeface="Cambria Math"/>
                              <a:ea typeface="Cambria Math"/>
                            </a:rPr>
                            <m:t>3</m:t>
                          </m:r>
                        </m:e>
                      </m:acc>
                      <m:r>
                        <a:rPr lang="en-US" sz="2000" b="0" i="1" smtClean="0">
                          <a:solidFill>
                            <a:schemeClr val="tx1"/>
                          </a:solidFill>
                          <a:latin typeface="Cambria Math"/>
                          <a:ea typeface="Cambria Math"/>
                        </a:rPr>
                        <m:t>=</m:t>
                      </m:r>
                      <m:f>
                        <m:fPr>
                          <m:ctrlPr>
                            <a:rPr lang="en-US" sz="2000" b="0" i="1" smtClean="0">
                              <a:solidFill>
                                <a:schemeClr val="tx1"/>
                              </a:solidFill>
                              <a:latin typeface="Cambria Math"/>
                              <a:ea typeface="Cambria Math"/>
                            </a:rPr>
                          </m:ctrlPr>
                        </m:fPr>
                        <m:num>
                          <m:r>
                            <a:rPr lang="en-US" sz="2000" b="0" i="1" smtClean="0">
                              <a:solidFill>
                                <a:schemeClr val="tx1"/>
                              </a:solidFill>
                              <a:latin typeface="Cambria Math"/>
                              <a:ea typeface="Cambria Math"/>
                            </a:rPr>
                            <m:t>1</m:t>
                          </m:r>
                        </m:num>
                        <m:den>
                          <m:r>
                            <a:rPr lang="en-US" sz="2000" b="0" i="1" smtClean="0">
                              <a:solidFill>
                                <a:schemeClr val="tx1"/>
                              </a:solidFill>
                              <a:latin typeface="Cambria Math"/>
                              <a:ea typeface="Cambria Math"/>
                            </a:rPr>
                            <m:t>3</m:t>
                          </m:r>
                        </m:den>
                      </m:f>
                    </m:oMath>
                  </m:oMathPara>
                </a14:m>
                <a:endParaRPr lang="en-US" sz="2000" b="0" i="1" dirty="0" smtClean="0">
                  <a:solidFill>
                    <a:srgbClr val="FF0000"/>
                  </a:solidFill>
                  <a:latin typeface="Cambria Math"/>
                  <a:ea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2133600"/>
                <a:ext cx="8458200" cy="3992563"/>
              </a:xfrm>
              <a:blipFill rotWithShape="1">
                <a:blip r:embed="rId3"/>
                <a:stretch>
                  <a:fillRect t="-1679" r="-6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25</a:t>
            </a:fld>
            <a:endParaRPr lang="en-US"/>
          </a:p>
        </p:txBody>
      </p:sp>
    </p:spTree>
    <p:extLst>
      <p:ext uri="{BB962C8B-B14F-4D97-AF65-F5344CB8AC3E}">
        <p14:creationId xmlns:p14="http://schemas.microsoft.com/office/powerpoint/2010/main" val="860476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ar-SA" dirty="0">
                <a:effectLst/>
              </a:rPr>
              <a:t>ا</a:t>
            </a:r>
            <a:r>
              <a:rPr lang="ar-SA" dirty="0" smtClean="0">
                <a:effectLst/>
              </a:rPr>
              <a:t>سئلة عامة و إجابات </a:t>
            </a:r>
            <a:endParaRPr lang="en-US" dirty="0">
              <a:effectLst/>
            </a:endParaRPr>
          </a:p>
        </p:txBody>
      </p:sp>
      <p:sp>
        <p:nvSpPr>
          <p:cNvPr id="3" name="Content Placeholder 2"/>
          <p:cNvSpPr>
            <a:spLocks noGrp="1"/>
          </p:cNvSpPr>
          <p:nvPr>
            <p:ph idx="1"/>
          </p:nvPr>
        </p:nvSpPr>
        <p:spPr>
          <a:xfrm>
            <a:off x="457200" y="2133600"/>
            <a:ext cx="8229600" cy="4525963"/>
          </a:xfrm>
        </p:spPr>
        <p:txBody>
          <a:bodyPr/>
          <a:lstStyle/>
          <a:p>
            <a:pPr algn="r" rtl="1"/>
            <a:r>
              <a:rPr lang="ar-SA" dirty="0">
                <a:cs typeface="+mj-cs"/>
              </a:rPr>
              <a:t>ا</a:t>
            </a:r>
            <a:r>
              <a:rPr lang="ar-SA" dirty="0" smtClean="0">
                <a:cs typeface="+mj-cs"/>
              </a:rPr>
              <a:t>سئلة </a:t>
            </a:r>
          </a:p>
          <a:p>
            <a:pPr algn="r" rtl="1"/>
            <a:r>
              <a:rPr lang="ar-SA" dirty="0" smtClean="0">
                <a:cs typeface="+mj-cs"/>
              </a:rPr>
              <a:t>تعليقات </a:t>
            </a:r>
          </a:p>
          <a:p>
            <a:pPr algn="r" rtl="1"/>
            <a:r>
              <a:rPr lang="ar-SA" dirty="0" smtClean="0">
                <a:cs typeface="+mj-cs"/>
              </a:rPr>
              <a:t>اهتمامات </a:t>
            </a:r>
            <a:endParaRPr lang="en-US" dirty="0">
              <a:cs typeface="+mj-cs"/>
            </a:endParaRPr>
          </a:p>
        </p:txBody>
      </p:sp>
      <p:sp>
        <p:nvSpPr>
          <p:cNvPr id="4" name="Slide Number Placeholder 3"/>
          <p:cNvSpPr>
            <a:spLocks noGrp="1"/>
          </p:cNvSpPr>
          <p:nvPr>
            <p:ph type="sldNum" sz="quarter" idx="12"/>
          </p:nvPr>
        </p:nvSpPr>
        <p:spPr/>
        <p:txBody>
          <a:bodyPr/>
          <a:lstStyle/>
          <a:p>
            <a:fld id="{FFFEC41E-BB75-4A1B-997F-00F994A87BFD}" type="slidenum">
              <a:rPr lang="en-US" smtClean="0"/>
              <a:pPr/>
              <a:t>26</a:t>
            </a:fld>
            <a:endParaRPr lang="en-US" dirty="0"/>
          </a:p>
        </p:txBody>
      </p:sp>
    </p:spTree>
    <p:extLst>
      <p:ext uri="{BB962C8B-B14F-4D97-AF65-F5344CB8AC3E}">
        <p14:creationId xmlns:p14="http://schemas.microsoft.com/office/powerpoint/2010/main" val="1373146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1066800"/>
                <a:ext cx="8229600" cy="762000"/>
              </a:xfrm>
            </p:spPr>
            <p:txBody>
              <a:bodyPr>
                <a:normAutofit fontScale="90000"/>
              </a:bodyPr>
              <a:lstStyle/>
              <a:p>
                <a:pPr rtl="1"/>
                <a:r>
                  <a:rPr lang="ar-SA" dirty="0" smtClean="0">
                    <a:effectLst/>
                  </a:rPr>
                  <a:t>الخواص </a:t>
                </a:r>
                <a:r>
                  <a:rPr lang="ar-SA" dirty="0">
                    <a:effectLst/>
                  </a:rPr>
                  <a:t>الحسابية </a:t>
                </a:r>
                <a:r>
                  <a:rPr lang="ar-SA" sz="3600" dirty="0">
                    <a:effectLst/>
                  </a:rPr>
                  <a:t>لمجموعة</a:t>
                </a:r>
                <a:r>
                  <a:rPr lang="ar-SA" dirty="0">
                    <a:effectLst/>
                  </a:rPr>
                  <a:t> الأعداد الصحيحة </a:t>
                </a:r>
                <a:r>
                  <a:rPr lang="en-US" dirty="0" smtClean="0">
                    <a:effectLst/>
                  </a:rPr>
                  <a:t/>
                </a:r>
                <a:br>
                  <a:rPr lang="en-US" dirty="0" smtClean="0">
                    <a:effectLst/>
                  </a:rPr>
                </a:br>
                <a14:m>
                  <m:oMathPara xmlns:m="http://schemas.openxmlformats.org/officeDocument/2006/math">
                    <m:oMathParaPr>
                      <m:jc m:val="centerGroup"/>
                    </m:oMathParaPr>
                    <m:oMath xmlns:m="http://schemas.openxmlformats.org/officeDocument/2006/math">
                      <m:r>
                        <a:rPr lang="en-US" sz="3600" b="0" i="1" smtClean="0">
                          <a:effectLst/>
                          <a:latin typeface="Cambria Math"/>
                        </a:rPr>
                        <m:t>(</m:t>
                      </m:r>
                      <m:r>
                        <a:rPr lang="en-US" sz="3600" b="0" i="1" smtClean="0">
                          <a:effectLst/>
                          <a:latin typeface="Cambria Math"/>
                        </a:rPr>
                        <m:t>𝐴𝑟𝑖𝑡</m:t>
                      </m:r>
                      <m:r>
                        <a:rPr lang="en-US" sz="3600" b="0" i="1" smtClean="0">
                          <a:effectLst/>
                          <a:latin typeface="Cambria Math"/>
                        </a:rPr>
                        <m:t>h</m:t>
                      </m:r>
                      <m:r>
                        <a:rPr lang="en-US" sz="3600" b="0" i="1" smtClean="0">
                          <a:effectLst/>
                          <a:latin typeface="Cambria Math"/>
                        </a:rPr>
                        <m:t>𝑚𝑒𝑡𝑖𝑐</m:t>
                      </m:r>
                      <m:r>
                        <a:rPr lang="en-US" sz="3600" b="0" i="1" smtClean="0">
                          <a:effectLst/>
                          <a:latin typeface="Cambria Math"/>
                        </a:rPr>
                        <m:t> </m:t>
                      </m:r>
                      <m:r>
                        <a:rPr lang="en-US" sz="3600" b="0" i="1" smtClean="0">
                          <a:effectLst/>
                          <a:latin typeface="Cambria Math"/>
                        </a:rPr>
                        <m:t>𝑜𝑛</m:t>
                      </m:r>
                      <m:r>
                        <a:rPr lang="en-US" sz="3600" b="0" i="1" smtClean="0">
                          <a:effectLst/>
                          <a:latin typeface="Cambria Math"/>
                        </a:rPr>
                        <m:t> </m:t>
                      </m:r>
                      <m:r>
                        <a:rPr lang="en-US" sz="3600" b="0" i="1" smtClean="0">
                          <a:effectLst/>
                          <a:latin typeface="Cambria Math"/>
                        </a:rPr>
                        <m:t>𝐼𝑛𝑡𝑒𝑔𝑒𝑟𝑠</m:t>
                      </m:r>
                      <m:r>
                        <a:rPr lang="en-US" sz="3600" b="0" i="1" smtClean="0">
                          <a:effectLst/>
                          <a:latin typeface="Cambria Math"/>
                        </a:rPr>
                        <m:t>)</m:t>
                      </m:r>
                    </m:oMath>
                  </m:oMathPara>
                </a14:m>
                <a:endParaRPr lang="en-US" sz="3600" dirty="0">
                  <a:effectLst/>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1066800"/>
                <a:ext cx="8229600" cy="762000"/>
              </a:xfrm>
              <a:blipFill rotWithShape="1">
                <a:blip r:embed="rId2"/>
                <a:stretch>
                  <a:fillRect t="-43200" b="-552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209800"/>
                <a:ext cx="8229600" cy="4373563"/>
              </a:xfrm>
            </p:spPr>
            <p:txBody>
              <a:bodyPr>
                <a:normAutofit fontScale="92500" lnSpcReduction="20000"/>
              </a:bodyPr>
              <a:lstStyle/>
              <a:p>
                <a:pPr marL="0" indent="0" algn="r" rtl="1">
                  <a:buNone/>
                </a:pPr>
                <a:r>
                  <a:rPr lang="ar-SA" sz="2000" dirty="0" smtClean="0"/>
                  <a:t>مجموعة الأعداد الصحيحة هي  </a:t>
                </a:r>
                <a14:m>
                  <m:oMath xmlns:m="http://schemas.openxmlformats.org/officeDocument/2006/math">
                    <m:r>
                      <a:rPr lang="ar-SA" sz="2000" i="1" smtClean="0">
                        <a:latin typeface="Cambria Math"/>
                        <a:ea typeface="Cambria Math"/>
                      </a:rPr>
                      <m:t>ℤ</m:t>
                    </m:r>
                    <m:r>
                      <a:rPr lang="ar-SA" sz="2000" b="0" i="1" smtClean="0">
                        <a:latin typeface="Cambria Math"/>
                        <a:ea typeface="Cambria Math"/>
                      </a:rPr>
                      <m:t>=</m:t>
                    </m:r>
                    <m:d>
                      <m:dPr>
                        <m:begChr m:val="{"/>
                        <m:endChr m:val=""/>
                        <m:ctrlPr>
                          <a:rPr lang="ar-SA" sz="2000" b="0" i="1" smtClean="0">
                            <a:latin typeface="Cambria Math"/>
                            <a:ea typeface="Cambria Math"/>
                          </a:rPr>
                        </m:ctrlPr>
                      </m:dPr>
                      <m:e>
                        <m:r>
                          <a:rPr lang="ar-SA" sz="2000" b="0" i="1" smtClean="0">
                            <a:latin typeface="Cambria Math"/>
                            <a:ea typeface="Cambria Math"/>
                          </a:rPr>
                          <m:t>..., −</m:t>
                        </m:r>
                        <m:r>
                          <a:rPr lang="ar-SA" sz="2000" b="0" i="1" smtClean="0">
                            <a:latin typeface="Cambria Math"/>
                            <a:ea typeface="Cambria Math"/>
                          </a:rPr>
                          <m:t>3</m:t>
                        </m:r>
                        <m:r>
                          <a:rPr lang="ar-SA" sz="2000" b="0" i="1" smtClean="0">
                            <a:latin typeface="Cambria Math"/>
                            <a:ea typeface="Cambria Math"/>
                          </a:rPr>
                          <m:t>,−</m:t>
                        </m:r>
                        <m:r>
                          <a:rPr lang="ar-SA" sz="2000" b="0" i="1" smtClean="0">
                            <a:latin typeface="Cambria Math"/>
                            <a:ea typeface="Cambria Math"/>
                          </a:rPr>
                          <m:t>2</m:t>
                        </m:r>
                        <m:r>
                          <a:rPr lang="ar-SA" sz="2000" b="0" i="1" smtClean="0">
                            <a:latin typeface="Cambria Math"/>
                            <a:ea typeface="Cambria Math"/>
                          </a:rPr>
                          <m:t>,−</m:t>
                        </m:r>
                        <m:r>
                          <a:rPr lang="ar-SA" sz="2000" b="0" i="1" smtClean="0">
                            <a:latin typeface="Cambria Math"/>
                            <a:ea typeface="Cambria Math"/>
                          </a:rPr>
                          <m:t>1</m:t>
                        </m:r>
                        <m:r>
                          <a:rPr lang="ar-SA" sz="2000" b="0" i="1" smtClean="0">
                            <a:latin typeface="Cambria Math"/>
                            <a:ea typeface="Cambria Math"/>
                          </a:rPr>
                          <m:t>,</m:t>
                        </m:r>
                        <m:r>
                          <a:rPr lang="ar-SA" sz="2000" b="0" i="1" smtClean="0">
                            <a:latin typeface="Cambria Math"/>
                            <a:ea typeface="Cambria Math"/>
                          </a:rPr>
                          <m:t>0</m:t>
                        </m:r>
                        <m:r>
                          <a:rPr lang="ar-SA" sz="2000" b="0" i="1" smtClean="0">
                            <a:latin typeface="Cambria Math"/>
                            <a:ea typeface="Cambria Math"/>
                          </a:rPr>
                          <m:t>,</m:t>
                        </m:r>
                        <m:r>
                          <a:rPr lang="ar-SA" sz="2000" b="0" i="1" smtClean="0">
                            <a:latin typeface="Cambria Math"/>
                            <a:ea typeface="Cambria Math"/>
                          </a:rPr>
                          <m:t>1</m:t>
                        </m:r>
                        <m:r>
                          <a:rPr lang="ar-SA" sz="2000" b="0" i="1" smtClean="0">
                            <a:latin typeface="Cambria Math"/>
                            <a:ea typeface="Cambria Math"/>
                          </a:rPr>
                          <m:t>,</m:t>
                        </m:r>
                        <m:r>
                          <a:rPr lang="ar-SA" sz="2000" b="0" i="1" smtClean="0">
                            <a:latin typeface="Cambria Math"/>
                            <a:ea typeface="Cambria Math"/>
                          </a:rPr>
                          <m:t>2</m:t>
                        </m:r>
                        <m:r>
                          <a:rPr lang="ar-SA" sz="2000" b="0" i="1" smtClean="0">
                            <a:latin typeface="Cambria Math"/>
                            <a:ea typeface="Cambria Math"/>
                          </a:rPr>
                          <m:t>,</m:t>
                        </m:r>
                        <m:r>
                          <a:rPr lang="ar-SA" sz="2000" b="0" i="1" smtClean="0">
                            <a:latin typeface="Cambria Math"/>
                            <a:ea typeface="Cambria Math"/>
                          </a:rPr>
                          <m:t>3</m:t>
                        </m:r>
                        <m:r>
                          <a:rPr lang="ar-SA" sz="2000" b="0" i="1" smtClean="0">
                            <a:latin typeface="Cambria Math"/>
                            <a:ea typeface="Cambria Math"/>
                          </a:rPr>
                          <m:t>,</m:t>
                        </m:r>
                      </m:e>
                    </m:d>
                    <m:d>
                      <m:dPr>
                        <m:begChr m:val=""/>
                        <m:endChr m:val="}"/>
                        <m:ctrlPr>
                          <a:rPr lang="ar-SA" sz="2000" b="0" i="1" smtClean="0">
                            <a:latin typeface="Cambria Math"/>
                            <a:ea typeface="Cambria Math"/>
                          </a:rPr>
                        </m:ctrlPr>
                      </m:dPr>
                      <m:e>
                        <m:r>
                          <a:rPr lang="ar-SA" sz="2000" b="0" i="1" smtClean="0">
                            <a:latin typeface="Cambria Math"/>
                            <a:ea typeface="Cambria Math"/>
                          </a:rPr>
                          <m:t>…</m:t>
                        </m:r>
                      </m:e>
                    </m:d>
                  </m:oMath>
                </a14:m>
                <a:r>
                  <a:rPr lang="ar-SA" sz="2000" dirty="0" smtClean="0"/>
                  <a:t> </a:t>
                </a:r>
              </a:p>
              <a:p>
                <a:pPr marL="0" indent="0" algn="r" rtl="1">
                  <a:buNone/>
                </a:pPr>
                <a:endParaRPr lang="en-US" sz="2000" u="sng" dirty="0" smtClean="0">
                  <a:solidFill>
                    <a:srgbClr val="002060"/>
                  </a:solidFill>
                </a:endParaRPr>
              </a:p>
              <a:p>
                <a:pPr marL="0" indent="0" algn="r" rtl="1">
                  <a:buNone/>
                </a:pPr>
                <a:r>
                  <a:rPr lang="ar-SA" sz="2000" u="sng" dirty="0" smtClean="0">
                    <a:solidFill>
                      <a:srgbClr val="7030A0"/>
                    </a:solidFill>
                  </a:rPr>
                  <a:t>مجموعة مضاعفات عدد صحيح (</a:t>
                </a:r>
                <a:r>
                  <a:rPr lang="en-US" sz="2000" u="sng" dirty="0" smtClean="0">
                    <a:solidFill>
                      <a:srgbClr val="7030A0"/>
                    </a:solidFill>
                  </a:rPr>
                  <a:t>Multiples of an Integer</a:t>
                </a:r>
                <a:r>
                  <a:rPr lang="ar-SA" sz="2000" u="sng" dirty="0" smtClean="0">
                    <a:solidFill>
                      <a:srgbClr val="7030A0"/>
                    </a:solidFill>
                  </a:rPr>
                  <a:t>)</a:t>
                </a:r>
                <a:r>
                  <a:rPr lang="en-US" sz="2000" dirty="0">
                    <a:solidFill>
                      <a:srgbClr val="7030A0"/>
                    </a:solidFill>
                  </a:rPr>
                  <a:t>:</a:t>
                </a:r>
                <a:endParaRPr lang="en-US" sz="2000" u="sng" dirty="0" smtClean="0">
                  <a:solidFill>
                    <a:srgbClr val="7030A0"/>
                  </a:solidFill>
                </a:endParaRPr>
              </a:p>
              <a:p>
                <a:pPr marL="0" indent="0" algn="r" rtl="1">
                  <a:buNone/>
                </a:pPr>
                <a:r>
                  <a:rPr lang="ar-SA" sz="2000" dirty="0" smtClean="0"/>
                  <a:t>ليكن </a:t>
                </a:r>
                <a14:m>
                  <m:oMath xmlns:m="http://schemas.openxmlformats.org/officeDocument/2006/math">
                    <m:r>
                      <a:rPr lang="en-US" sz="2000" b="0" i="1" smtClean="0">
                        <a:latin typeface="Cambria Math"/>
                      </a:rPr>
                      <m:t>𝑘</m:t>
                    </m:r>
                    <m:r>
                      <a:rPr lang="en-US" sz="2000" b="0" i="1" smtClean="0">
                        <a:latin typeface="Cambria Math"/>
                        <a:ea typeface="Cambria Math"/>
                      </a:rPr>
                      <m:t>∈</m:t>
                    </m:r>
                    <m:r>
                      <a:rPr lang="en-US" sz="2000" b="0" i="1" smtClean="0">
                        <a:latin typeface="Cambria Math"/>
                        <a:ea typeface="Cambria Math"/>
                      </a:rPr>
                      <m:t>ℤ</m:t>
                    </m:r>
                    <m:r>
                      <a:rPr lang="en-US" sz="2000" b="0" i="1" smtClean="0">
                        <a:latin typeface="Cambria Math"/>
                        <a:ea typeface="Cambria Math"/>
                      </a:rPr>
                      <m:t> </m:t>
                    </m:r>
                  </m:oMath>
                </a14:m>
                <a:r>
                  <a:rPr lang="ar-SA" sz="2000" dirty="0" smtClean="0"/>
                  <a:t> فإن </a:t>
                </a:r>
                <a:r>
                  <a:rPr lang="ar-SA" sz="2000" dirty="0" smtClean="0">
                    <a:solidFill>
                      <a:srgbClr val="FF0000"/>
                    </a:solidFill>
                  </a:rPr>
                  <a:t>مجموعة مضاعفات العدد الصحيح </a:t>
                </a:r>
                <a14:m>
                  <m:oMath xmlns:m="http://schemas.openxmlformats.org/officeDocument/2006/math">
                    <m:r>
                      <a:rPr lang="en-US" sz="2000" i="1">
                        <a:latin typeface="Cambria Math"/>
                      </a:rPr>
                      <m:t>𝑘</m:t>
                    </m:r>
                  </m:oMath>
                </a14:m>
                <a:r>
                  <a:rPr lang="ar-SA" sz="2000" dirty="0" smtClean="0"/>
                  <a:t> تعرف بأنها </a:t>
                </a:r>
                <a14:m>
                  <m:oMath xmlns:m="http://schemas.openxmlformats.org/officeDocument/2006/math">
                    <m:sSub>
                      <m:sSubPr>
                        <m:ctrlPr>
                          <a:rPr lang="ar-SA" sz="2000" i="1" smtClean="0">
                            <a:latin typeface="Cambria Math"/>
                          </a:rPr>
                        </m:ctrlPr>
                      </m:sSubPr>
                      <m:e>
                        <m:r>
                          <m:rPr>
                            <m:sty m:val="p"/>
                          </m:rPr>
                          <a:rPr lang="el-GR" sz="2000" i="1" smtClean="0">
                            <a:latin typeface="Cambria Math"/>
                            <a:ea typeface="Cambria Math"/>
                          </a:rPr>
                          <m:t>Μ</m:t>
                        </m:r>
                      </m:e>
                      <m:sub>
                        <m:r>
                          <a:rPr lang="en-US" sz="2000" b="0" i="1" smtClean="0">
                            <a:latin typeface="Cambria Math"/>
                          </a:rPr>
                          <m:t>𝑘</m:t>
                        </m:r>
                      </m:sub>
                    </m:sSub>
                  </m:oMath>
                </a14:m>
                <a:r>
                  <a:rPr lang="ar-SA" sz="2000" dirty="0" smtClean="0"/>
                  <a:t> حيث</a:t>
                </a:r>
                <a:r>
                  <a:rPr lang="en-US" sz="2000" dirty="0" smtClean="0"/>
                  <a:t>: </a:t>
                </a:r>
                <a:endParaRPr lang="ar-SA" sz="2000" dirty="0" smtClean="0"/>
              </a:p>
              <a:p>
                <a:pPr marL="0" indent="0" algn="r" rtl="1">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m:rPr>
                              <m:sty m:val="p"/>
                            </m:rPr>
                            <a:rPr lang="el-GR" sz="2000" i="1" smtClean="0">
                              <a:latin typeface="Cambria Math"/>
                              <a:ea typeface="Cambria Math"/>
                            </a:rPr>
                            <m:t>Μ</m:t>
                          </m:r>
                        </m:e>
                        <m:sub>
                          <m:r>
                            <a:rPr lang="en-US" sz="2000" b="0" i="1" smtClean="0">
                              <a:latin typeface="Cambria Math"/>
                            </a:rPr>
                            <m:t>𝑘</m:t>
                          </m:r>
                        </m:sub>
                      </m:sSub>
                      <m:r>
                        <a:rPr lang="en-US" sz="2000" b="0" i="1" smtClean="0">
                          <a:latin typeface="Cambria Math"/>
                        </a:rPr>
                        <m:t>={</m:t>
                      </m:r>
                      <m:r>
                        <a:rPr lang="en-US" sz="2000" b="0" i="1" smtClean="0">
                          <a:latin typeface="Cambria Math"/>
                        </a:rPr>
                        <m:t>𝑛𝑘</m:t>
                      </m:r>
                      <m:d>
                        <m:dPr>
                          <m:begChr m:val="|"/>
                          <m:endChr m:val=""/>
                          <m:ctrlPr>
                            <a:rPr lang="en-US" sz="2000" b="0" i="1" smtClean="0">
                              <a:latin typeface="Cambria Math"/>
                            </a:rPr>
                          </m:ctrlPr>
                        </m:dPr>
                        <m:e>
                          <m:r>
                            <a:rPr lang="en-US" sz="2000" b="0" i="1" smtClean="0">
                              <a:latin typeface="Cambria Math"/>
                            </a:rPr>
                            <m:t>𝑛</m:t>
                          </m:r>
                          <m:r>
                            <a:rPr lang="en-US" sz="2000" b="0" i="1" smtClean="0">
                              <a:latin typeface="Cambria Math"/>
                              <a:ea typeface="Cambria Math"/>
                            </a:rPr>
                            <m:t>𝜖</m:t>
                          </m:r>
                          <m:r>
                            <a:rPr lang="en-US" sz="2000" b="0" i="1" smtClean="0">
                              <a:latin typeface="Cambria Math"/>
                              <a:ea typeface="Cambria Math"/>
                            </a:rPr>
                            <m:t>ℤ</m:t>
                          </m:r>
                          <m:r>
                            <a:rPr lang="en-US" sz="2000" b="0" i="1" smtClean="0">
                              <a:latin typeface="Cambria Math"/>
                              <a:ea typeface="Cambria Math"/>
                            </a:rPr>
                            <m:t>}={</m:t>
                          </m:r>
                          <m:r>
                            <a:rPr lang="en-US" sz="2000" b="0" i="1" smtClean="0">
                              <a:latin typeface="Cambria Math"/>
                              <a:ea typeface="Cambria Math"/>
                            </a:rPr>
                            <m:t>0</m:t>
                          </m:r>
                          <m:r>
                            <a:rPr lang="en-US" sz="2000" b="0" i="1" smtClean="0">
                              <a:latin typeface="Cambria Math"/>
                              <a:ea typeface="Cambria Math"/>
                            </a:rPr>
                            <m:t>,±</m:t>
                          </m:r>
                          <m:r>
                            <a:rPr lang="en-US" sz="2000" b="0" i="1" smtClean="0">
                              <a:latin typeface="Cambria Math"/>
                              <a:ea typeface="Cambria Math"/>
                            </a:rPr>
                            <m:t>𝑘</m:t>
                          </m:r>
                          <m:r>
                            <a:rPr lang="en-US" sz="2000" b="0" i="1" smtClean="0">
                              <a:latin typeface="Cambria Math"/>
                              <a:ea typeface="Cambria Math"/>
                            </a:rPr>
                            <m:t>,±</m:t>
                          </m:r>
                          <m:r>
                            <a:rPr lang="en-US" sz="2000" b="0" i="1" smtClean="0">
                              <a:latin typeface="Cambria Math"/>
                              <a:ea typeface="Cambria Math"/>
                            </a:rPr>
                            <m:t>2</m:t>
                          </m:r>
                          <m:r>
                            <a:rPr lang="en-US" sz="2000" b="0" i="1" smtClean="0">
                              <a:latin typeface="Cambria Math"/>
                              <a:ea typeface="Cambria Math"/>
                            </a:rPr>
                            <m:t>𝑘</m:t>
                          </m:r>
                          <m:r>
                            <a:rPr lang="en-US" sz="2000" b="0" i="1" smtClean="0">
                              <a:latin typeface="Cambria Math"/>
                              <a:ea typeface="Cambria Math"/>
                            </a:rPr>
                            <m:t>,±</m:t>
                          </m:r>
                          <m:r>
                            <a:rPr lang="en-US" sz="2000" b="0" i="1" smtClean="0">
                              <a:latin typeface="Cambria Math"/>
                              <a:ea typeface="Cambria Math"/>
                            </a:rPr>
                            <m:t>3</m:t>
                          </m:r>
                          <m:r>
                            <a:rPr lang="en-US" sz="2000" b="0" i="1" smtClean="0">
                              <a:latin typeface="Cambria Math"/>
                              <a:ea typeface="Cambria Math"/>
                            </a:rPr>
                            <m:t>𝑘</m:t>
                          </m:r>
                          <m:r>
                            <a:rPr lang="en-US" sz="2000" b="0" i="1" smtClean="0">
                              <a:latin typeface="Cambria Math"/>
                              <a:ea typeface="Cambria Math"/>
                            </a:rPr>
                            <m:t>,…}</m:t>
                          </m:r>
                        </m:e>
                      </m:d>
                    </m:oMath>
                  </m:oMathPara>
                </a14:m>
                <a:endParaRPr lang="ar-SA" sz="2000" dirty="0" smtClean="0"/>
              </a:p>
              <a:p>
                <a:pPr marL="0" indent="0" algn="r" rtl="1">
                  <a:buNone/>
                </a:pPr>
                <a:endParaRPr lang="en-US" sz="2000" dirty="0" smtClean="0"/>
              </a:p>
              <a:p>
                <a:pPr marL="0" indent="0" algn="r" rtl="1">
                  <a:buNone/>
                </a:pPr>
                <a:r>
                  <a:rPr lang="ar-SA" sz="2000" u="sng" dirty="0" smtClean="0">
                    <a:solidFill>
                      <a:srgbClr val="7030A0"/>
                    </a:solidFill>
                  </a:rPr>
                  <a:t>خصائص مجموعة المضاعفات:</a:t>
                </a:r>
              </a:p>
              <a:p>
                <a:pPr marL="0" indent="0" algn="r" rtl="1">
                  <a:buNone/>
                </a:pPr>
                <a:r>
                  <a:rPr lang="ar-SA" sz="2000" dirty="0" smtClean="0">
                    <a:solidFill>
                      <a:schemeClr val="tx1"/>
                    </a:solidFill>
                  </a:rPr>
                  <a:t>ليكن </a:t>
                </a:r>
                <a14:m>
                  <m:oMath xmlns:m="http://schemas.openxmlformats.org/officeDocument/2006/math">
                    <m:r>
                      <a:rPr lang="en-US" sz="2000" b="0" i="1" smtClean="0">
                        <a:solidFill>
                          <a:schemeClr val="tx1"/>
                        </a:solidFill>
                        <a:latin typeface="Cambria Math"/>
                      </a:rPr>
                      <m:t>𝑘</m:t>
                    </m:r>
                    <m:r>
                      <a:rPr lang="en-US" sz="2000" b="0" i="1" smtClean="0">
                        <a:solidFill>
                          <a:schemeClr val="tx1"/>
                        </a:solidFill>
                        <a:latin typeface="Cambria Math"/>
                        <a:ea typeface="Cambria Math"/>
                      </a:rPr>
                      <m:t>∈</m:t>
                    </m:r>
                    <m:r>
                      <a:rPr lang="en-US" sz="2000" b="0" i="1" smtClean="0">
                        <a:solidFill>
                          <a:schemeClr val="tx1"/>
                        </a:solidFill>
                        <a:latin typeface="Cambria Math"/>
                        <a:ea typeface="Cambria Math"/>
                      </a:rPr>
                      <m:t>ℤ</m:t>
                    </m:r>
                  </m:oMath>
                </a14:m>
                <a:r>
                  <a:rPr lang="en-US" sz="2000" dirty="0" smtClean="0">
                    <a:solidFill>
                      <a:schemeClr val="tx1"/>
                    </a:solidFill>
                  </a:rPr>
                  <a:t> </a:t>
                </a:r>
                <a:r>
                  <a:rPr lang="ar-SA" sz="2000" dirty="0" smtClean="0">
                    <a:solidFill>
                      <a:schemeClr val="tx1"/>
                    </a:solidFill>
                  </a:rPr>
                  <a:t>عندئذٍ:</a:t>
                </a:r>
              </a:p>
              <a:p>
                <a:pPr marL="0" indent="0" algn="r" rtl="1">
                  <a:buNone/>
                </a:pPr>
                <a:r>
                  <a:rPr lang="en-US" sz="2000" dirty="0" smtClean="0"/>
                  <a:t>.1</a:t>
                </a:r>
                <a:r>
                  <a:rPr lang="ar-SA" sz="2000" dirty="0" smtClean="0"/>
                  <a:t>إذا كان  </a:t>
                </a:r>
                <a14:m>
                  <m:oMath xmlns:m="http://schemas.openxmlformats.org/officeDocument/2006/math">
                    <m:r>
                      <a:rPr lang="en-US" sz="2000" b="0" i="1" smtClean="0">
                        <a:latin typeface="Cambria Math"/>
                      </a:rPr>
                      <m:t>𝑘</m:t>
                    </m:r>
                    <m:r>
                      <a:rPr lang="en-US" sz="2000" b="0" i="1" smtClean="0">
                        <a:latin typeface="Cambria Math"/>
                        <a:ea typeface="Cambria Math"/>
                      </a:rPr>
                      <m:t>≠</m:t>
                    </m:r>
                    <m:r>
                      <a:rPr lang="en-US" sz="2000" b="0" i="1" smtClean="0">
                        <a:latin typeface="Cambria Math"/>
                        <a:ea typeface="Cambria Math"/>
                      </a:rPr>
                      <m:t>0</m:t>
                    </m:r>
                  </m:oMath>
                </a14:m>
                <a:r>
                  <a:rPr lang="ar-SA" sz="2000" dirty="0" smtClean="0"/>
                  <a:t> فإن </a:t>
                </a:r>
                <a14:m>
                  <m:oMath xmlns:m="http://schemas.openxmlformats.org/officeDocument/2006/math">
                    <m:sSub>
                      <m:sSubPr>
                        <m:ctrlPr>
                          <a:rPr lang="en-US" sz="2000" i="1">
                            <a:latin typeface="Cambria Math"/>
                          </a:rPr>
                        </m:ctrlPr>
                      </m:sSubPr>
                      <m:e>
                        <m:r>
                          <m:rPr>
                            <m:sty m:val="p"/>
                          </m:rPr>
                          <a:rPr lang="el-GR" sz="2000" i="1">
                            <a:latin typeface="Cambria Math"/>
                            <a:ea typeface="Cambria Math"/>
                          </a:rPr>
                          <m:t>Μ</m:t>
                        </m:r>
                      </m:e>
                      <m:sub>
                        <m:r>
                          <a:rPr lang="en-US" sz="2000" i="1">
                            <a:latin typeface="Cambria Math"/>
                          </a:rPr>
                          <m:t>𝑘</m:t>
                        </m:r>
                      </m:sub>
                    </m:sSub>
                  </m:oMath>
                </a14:m>
                <a:r>
                  <a:rPr lang="ar-SA" sz="2000" dirty="0" smtClean="0"/>
                  <a:t> مجموعة غير منهية. </a:t>
                </a:r>
              </a:p>
              <a:p>
                <a:pPr marL="0" indent="0" algn="r" rtl="1">
                  <a:buNone/>
                </a:pPr>
                <a:r>
                  <a:rPr lang="en-US" sz="2000" dirty="0"/>
                  <a:t> </a:t>
                </a:r>
                <a:r>
                  <a:rPr lang="en-US" sz="2000" dirty="0" smtClean="0"/>
                  <a:t> .2</a:t>
                </a:r>
                <a:r>
                  <a:rPr lang="ar-SA" sz="2000" dirty="0" smtClean="0"/>
                  <a:t>إذا كان </a:t>
                </a:r>
                <a14:m>
                  <m:oMath xmlns:m="http://schemas.openxmlformats.org/officeDocument/2006/math">
                    <m:r>
                      <a:rPr lang="en-US" sz="2000" b="0" i="0" smtClean="0">
                        <a:latin typeface="Cambria Math"/>
                      </a:rPr>
                      <m:t> </m:t>
                    </m:r>
                    <m:r>
                      <a:rPr lang="en-US" sz="2000" i="1">
                        <a:latin typeface="Cambria Math"/>
                      </a:rPr>
                      <m:t>𝑘</m:t>
                    </m:r>
                    <m:r>
                      <a:rPr lang="en-US" sz="2000" b="0" i="1" smtClean="0">
                        <a:latin typeface="Cambria Math"/>
                      </a:rPr>
                      <m:t>=</m:t>
                    </m:r>
                    <m:r>
                      <a:rPr lang="en-US" sz="2000" i="1">
                        <a:latin typeface="Cambria Math"/>
                        <a:ea typeface="Cambria Math"/>
                      </a:rPr>
                      <m:t>0</m:t>
                    </m:r>
                    <m:r>
                      <a:rPr lang="en-US" sz="2000" b="0" i="0" smtClean="0">
                        <a:latin typeface="Cambria Math"/>
                        <a:ea typeface="Cambria Math"/>
                      </a:rPr>
                      <m:t> </m:t>
                    </m:r>
                  </m:oMath>
                </a14:m>
                <a:r>
                  <a:rPr lang="ar-SA" sz="2000" dirty="0" smtClean="0"/>
                  <a:t>فإن </a:t>
                </a:r>
                <a:r>
                  <a:rPr lang="en-US" sz="2000" dirty="0" smtClean="0"/>
                  <a:t> </a:t>
                </a:r>
                <a14:m>
                  <m:oMath xmlns:m="http://schemas.openxmlformats.org/officeDocument/2006/math">
                    <m:sSub>
                      <m:sSubPr>
                        <m:ctrlPr>
                          <a:rPr lang="en-US" sz="2000" i="1">
                            <a:latin typeface="Cambria Math"/>
                          </a:rPr>
                        </m:ctrlPr>
                      </m:sSubPr>
                      <m:e>
                        <m:r>
                          <m:rPr>
                            <m:sty m:val="p"/>
                          </m:rPr>
                          <a:rPr lang="el-GR" sz="2000" i="1">
                            <a:latin typeface="Cambria Math"/>
                            <a:ea typeface="Cambria Math"/>
                          </a:rPr>
                          <m:t>Μ</m:t>
                        </m:r>
                      </m:e>
                      <m:sub>
                        <m:r>
                          <a:rPr lang="en-US" sz="2000" i="1">
                            <a:latin typeface="Cambria Math"/>
                          </a:rPr>
                          <m:t>𝑘</m:t>
                        </m:r>
                      </m:sub>
                    </m:sSub>
                    <m:r>
                      <a:rPr lang="en-US" sz="2000" i="1">
                        <a:latin typeface="Cambria Math"/>
                      </a:rPr>
                      <m:t>={</m:t>
                    </m:r>
                    <m:r>
                      <a:rPr lang="en-US" sz="2000" b="0" i="1" smtClean="0">
                        <a:latin typeface="Cambria Math"/>
                      </a:rPr>
                      <m:t>0</m:t>
                    </m:r>
                  </m:oMath>
                </a14:m>
                <a:r>
                  <a:rPr lang="en-US" sz="2000" dirty="0" smtClean="0"/>
                  <a:t>} </a:t>
                </a:r>
                <a:r>
                  <a:rPr lang="ar-SA" sz="2000" dirty="0"/>
                  <a:t>.</a:t>
                </a:r>
                <a:endParaRPr lang="en-US" sz="2000" dirty="0" smtClean="0"/>
              </a:p>
              <a:p>
                <a:pPr marL="0" indent="0" algn="r" rtl="1">
                  <a:buNone/>
                </a:pPr>
                <a:r>
                  <a:rPr lang="ar-SA" sz="2000" dirty="0" smtClean="0"/>
                  <a:t>مثال</a:t>
                </a:r>
                <a:r>
                  <a:rPr lang="en-US" sz="2000" dirty="0" smtClean="0"/>
                  <a:t>1</a:t>
                </a:r>
                <a:r>
                  <a:rPr lang="ar-SA" sz="2000" dirty="0" smtClean="0"/>
                  <a:t>: أوجد</a:t>
                </a:r>
                <a:r>
                  <a:rPr lang="en-US" sz="2000" dirty="0" smtClean="0"/>
                  <a:t> </a:t>
                </a:r>
                <a:r>
                  <a:rPr lang="ar-SA" sz="2000" dirty="0" smtClean="0"/>
                  <a:t> </a:t>
                </a:r>
                <a14:m>
                  <m:oMath xmlns:m="http://schemas.openxmlformats.org/officeDocument/2006/math">
                    <m:sSub>
                      <m:sSubPr>
                        <m:ctrlPr>
                          <a:rPr lang="ar-SA" sz="2000" i="1" smtClean="0">
                            <a:latin typeface="Cambria Math"/>
                          </a:rPr>
                        </m:ctrlPr>
                      </m:sSubPr>
                      <m:e>
                        <m:r>
                          <a:rPr lang="en-US" sz="2000" b="0" i="1" smtClean="0">
                            <a:latin typeface="Cambria Math"/>
                          </a:rPr>
                          <m:t>𝑀</m:t>
                        </m:r>
                      </m:e>
                      <m:sub>
                        <m:r>
                          <a:rPr lang="en-US" sz="2000" b="0" i="1" smtClean="0">
                            <a:latin typeface="Cambria Math"/>
                          </a:rPr>
                          <m:t>3</m:t>
                        </m:r>
                      </m:sub>
                    </m:sSub>
                    <m:r>
                      <a:rPr lang="en-US" sz="2000" b="0" i="1" smtClean="0">
                        <a:latin typeface="Cambria Math"/>
                      </a:rPr>
                      <m:t>,</m:t>
                    </m:r>
                    <m:sSub>
                      <m:sSubPr>
                        <m:ctrlPr>
                          <a:rPr lang="ar-SA" sz="2000" i="1" smtClean="0">
                            <a:latin typeface="Cambria Math"/>
                          </a:rPr>
                        </m:ctrlPr>
                      </m:sSubPr>
                      <m:e>
                        <m:r>
                          <a:rPr lang="en-US" sz="2000" b="0" i="1" smtClean="0">
                            <a:latin typeface="Cambria Math"/>
                          </a:rPr>
                          <m:t> </m:t>
                        </m:r>
                        <m:r>
                          <a:rPr lang="en-US" sz="2000" b="0" i="1" smtClean="0">
                            <a:latin typeface="Cambria Math"/>
                          </a:rPr>
                          <m:t>𝑀</m:t>
                        </m:r>
                      </m:e>
                      <m:sub>
                        <m:r>
                          <a:rPr lang="en-US" sz="2000" b="0" i="1" smtClean="0">
                            <a:latin typeface="Cambria Math"/>
                          </a:rPr>
                          <m:t>5</m:t>
                        </m:r>
                      </m:sub>
                    </m:sSub>
                    <m:r>
                      <a:rPr lang="en-US" sz="2000" b="0" i="1" smtClean="0">
                        <a:latin typeface="Cambria Math"/>
                      </a:rPr>
                      <m:t>,  </m:t>
                    </m:r>
                    <m:sSub>
                      <m:sSubPr>
                        <m:ctrlPr>
                          <a:rPr lang="ar-SA" sz="2000" i="1" smtClean="0">
                            <a:latin typeface="Cambria Math"/>
                          </a:rPr>
                        </m:ctrlPr>
                      </m:sSubPr>
                      <m:e>
                        <m:r>
                          <a:rPr lang="en-US" sz="2000" b="0" i="1" smtClean="0">
                            <a:latin typeface="Cambria Math"/>
                          </a:rPr>
                          <m:t>𝑀</m:t>
                        </m:r>
                      </m:e>
                      <m:sub>
                        <m:r>
                          <a:rPr lang="en-US" sz="2000" b="0" i="1" smtClean="0">
                            <a:latin typeface="Cambria Math"/>
                          </a:rPr>
                          <m:t>−</m:t>
                        </m:r>
                        <m:r>
                          <a:rPr lang="en-US" sz="2000" b="0" i="1" smtClean="0">
                            <a:latin typeface="Cambria Math"/>
                          </a:rPr>
                          <m:t>4</m:t>
                        </m:r>
                      </m:sub>
                    </m:sSub>
                  </m:oMath>
                </a14:m>
                <a:r>
                  <a:rPr lang="en-US" sz="2000" dirty="0" smtClean="0"/>
                  <a:t> </a:t>
                </a:r>
                <a:r>
                  <a:rPr lang="ar-SA" sz="2000" dirty="0" smtClean="0"/>
                  <a:t> .</a:t>
                </a:r>
                <a:endParaRPr lang="en-US" sz="2000" dirty="0" smtClean="0"/>
              </a:p>
              <a:p>
                <a:pPr marL="0" indent="0" algn="ctr" rtl="1">
                  <a:buNone/>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m:rPr>
                              <m:sty m:val="p"/>
                            </m:rPr>
                            <a:rPr lang="el-GR" sz="2000" i="1">
                              <a:latin typeface="Cambria Math"/>
                              <a:ea typeface="Cambria Math"/>
                            </a:rPr>
                            <m:t>Μ</m:t>
                          </m:r>
                        </m:e>
                        <m:sub>
                          <m:r>
                            <a:rPr lang="en-US" sz="2000" b="0" i="1" smtClean="0">
                              <a:latin typeface="Cambria Math"/>
                              <a:ea typeface="Cambria Math"/>
                            </a:rPr>
                            <m:t>3</m:t>
                          </m:r>
                        </m:sub>
                      </m:sSub>
                      <m:r>
                        <a:rPr lang="en-US" sz="2000" i="1">
                          <a:latin typeface="Cambria Math"/>
                          <a:ea typeface="Cambria Math"/>
                        </a:rPr>
                        <m:t>={</m:t>
                      </m:r>
                      <m:r>
                        <a:rPr lang="en-US" sz="2000" i="1">
                          <a:latin typeface="Cambria Math"/>
                          <a:ea typeface="Cambria Math"/>
                        </a:rPr>
                        <m:t>0</m:t>
                      </m:r>
                      <m:r>
                        <a:rPr lang="en-US" sz="2000" i="1">
                          <a:latin typeface="Cambria Math"/>
                          <a:ea typeface="Cambria Math"/>
                        </a:rPr>
                        <m:t>,±</m:t>
                      </m:r>
                      <m:r>
                        <a:rPr lang="en-US" sz="2000" b="0" i="1" smtClean="0">
                          <a:latin typeface="Cambria Math"/>
                          <a:ea typeface="Cambria Math"/>
                        </a:rPr>
                        <m:t>3</m:t>
                      </m:r>
                      <m:r>
                        <a:rPr lang="en-US" sz="2000" i="1">
                          <a:latin typeface="Cambria Math"/>
                          <a:ea typeface="Cambria Math"/>
                        </a:rPr>
                        <m:t>,±</m:t>
                      </m:r>
                      <m:r>
                        <a:rPr lang="en-US" sz="2000" b="0" i="1" smtClean="0">
                          <a:latin typeface="Cambria Math"/>
                          <a:ea typeface="Cambria Math"/>
                        </a:rPr>
                        <m:t>6</m:t>
                      </m:r>
                      <m:r>
                        <a:rPr lang="en-US" sz="2000" i="1">
                          <a:latin typeface="Cambria Math"/>
                          <a:ea typeface="Cambria Math"/>
                        </a:rPr>
                        <m:t>,±</m:t>
                      </m:r>
                      <m:r>
                        <a:rPr lang="en-US" sz="2000" b="0" i="1" smtClean="0">
                          <a:latin typeface="Cambria Math"/>
                          <a:ea typeface="Cambria Math"/>
                        </a:rPr>
                        <m:t>9</m:t>
                      </m:r>
                      <m:r>
                        <a:rPr lang="en-US" sz="2000" i="1">
                          <a:latin typeface="Cambria Math"/>
                          <a:ea typeface="Cambria Math"/>
                        </a:rPr>
                        <m:t>,</m:t>
                      </m:r>
                      <m:r>
                        <a:rPr lang="en-US" sz="2000" i="1" smtClean="0">
                          <a:latin typeface="Cambria Math"/>
                          <a:ea typeface="Cambria Math"/>
                        </a:rPr>
                        <m:t>±</m:t>
                      </m:r>
                      <m:r>
                        <a:rPr lang="ar-SA" sz="2000" b="0" i="1" smtClean="0">
                          <a:latin typeface="Cambria Math"/>
                          <a:ea typeface="Cambria Math"/>
                        </a:rPr>
                        <m:t>12</m:t>
                      </m:r>
                      <m:r>
                        <a:rPr lang="en-US" sz="2000" b="0" i="1" smtClean="0">
                          <a:latin typeface="Cambria Math"/>
                          <a:ea typeface="Cambria Math"/>
                        </a:rPr>
                        <m:t>,</m:t>
                      </m:r>
                      <m:r>
                        <a:rPr lang="en-US" sz="2000" i="1">
                          <a:latin typeface="Cambria Math"/>
                          <a:ea typeface="Cambria Math"/>
                        </a:rPr>
                        <m:t>…}</m:t>
                      </m:r>
                    </m:oMath>
                  </m:oMathPara>
                </a14:m>
                <a:endParaRPr lang="en-US" sz="2000" dirty="0" smtClean="0"/>
              </a:p>
              <a:p>
                <a:pPr marL="0" indent="0" algn="ctr" rtl="1">
                  <a:buNone/>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m:rPr>
                              <m:sty m:val="p"/>
                            </m:rPr>
                            <a:rPr lang="el-GR" sz="2000" i="1">
                              <a:latin typeface="Cambria Math"/>
                              <a:ea typeface="Cambria Math"/>
                            </a:rPr>
                            <m:t>Μ</m:t>
                          </m:r>
                        </m:e>
                        <m:sub>
                          <m:r>
                            <a:rPr lang="en-US" sz="2000" b="0" i="1" smtClean="0">
                              <a:latin typeface="Cambria Math"/>
                              <a:ea typeface="Cambria Math"/>
                            </a:rPr>
                            <m:t>5</m:t>
                          </m:r>
                        </m:sub>
                      </m:sSub>
                      <m:r>
                        <a:rPr lang="en-US" sz="2000" i="1">
                          <a:latin typeface="Cambria Math"/>
                          <a:ea typeface="Cambria Math"/>
                        </a:rPr>
                        <m:t>={</m:t>
                      </m:r>
                      <m:r>
                        <a:rPr lang="en-US" sz="2000" i="1">
                          <a:latin typeface="Cambria Math"/>
                          <a:ea typeface="Cambria Math"/>
                        </a:rPr>
                        <m:t>0</m:t>
                      </m:r>
                      <m:r>
                        <a:rPr lang="en-US" sz="2000" i="1">
                          <a:latin typeface="Cambria Math"/>
                          <a:ea typeface="Cambria Math"/>
                        </a:rPr>
                        <m:t>,±</m:t>
                      </m:r>
                      <m:r>
                        <a:rPr lang="en-US" sz="2000" b="0" i="1" smtClean="0">
                          <a:latin typeface="Cambria Math"/>
                          <a:ea typeface="Cambria Math"/>
                        </a:rPr>
                        <m:t>5</m:t>
                      </m:r>
                      <m:r>
                        <a:rPr lang="en-US" sz="2000" i="1">
                          <a:latin typeface="Cambria Math"/>
                          <a:ea typeface="Cambria Math"/>
                        </a:rPr>
                        <m:t>,±</m:t>
                      </m:r>
                      <m:r>
                        <a:rPr lang="en-US" sz="2000" b="0" i="1" smtClean="0">
                          <a:latin typeface="Cambria Math"/>
                          <a:ea typeface="Cambria Math"/>
                        </a:rPr>
                        <m:t>10</m:t>
                      </m:r>
                      <m:r>
                        <a:rPr lang="en-US" sz="2000" i="1">
                          <a:latin typeface="Cambria Math"/>
                          <a:ea typeface="Cambria Math"/>
                        </a:rPr>
                        <m:t>,±</m:t>
                      </m:r>
                      <m:r>
                        <a:rPr lang="en-US" sz="2000" b="0" i="1" smtClean="0">
                          <a:latin typeface="Cambria Math"/>
                          <a:ea typeface="Cambria Math"/>
                        </a:rPr>
                        <m:t>15</m:t>
                      </m:r>
                      <m:r>
                        <a:rPr lang="en-US" sz="2000" i="1">
                          <a:latin typeface="Cambria Math"/>
                          <a:ea typeface="Cambria Math"/>
                        </a:rPr>
                        <m:t>,…}</m:t>
                      </m:r>
                    </m:oMath>
                  </m:oMathPara>
                </a14:m>
                <a:endParaRPr lang="en-US" sz="2000" dirty="0" smtClean="0"/>
              </a:p>
              <a:p>
                <a:pPr marL="0" indent="0" algn="ctr" rtl="1">
                  <a:buNone/>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m:rPr>
                              <m:sty m:val="p"/>
                            </m:rPr>
                            <a:rPr lang="el-GR" sz="2000" i="1">
                              <a:latin typeface="Cambria Math"/>
                              <a:ea typeface="Cambria Math"/>
                            </a:rPr>
                            <m:t>Μ</m:t>
                          </m:r>
                        </m:e>
                        <m:sub>
                          <m:r>
                            <a:rPr lang="en-US" sz="2000" b="0" i="1" smtClean="0">
                              <a:latin typeface="Cambria Math"/>
                              <a:ea typeface="Cambria Math"/>
                            </a:rPr>
                            <m:t>−</m:t>
                          </m:r>
                          <m:r>
                            <a:rPr lang="en-US" sz="2000" b="0" i="1" smtClean="0">
                              <a:latin typeface="Cambria Math"/>
                              <a:ea typeface="Cambria Math"/>
                            </a:rPr>
                            <m:t>4</m:t>
                          </m:r>
                        </m:sub>
                      </m:sSub>
                      <m:r>
                        <a:rPr lang="en-US" sz="2000" i="1">
                          <a:latin typeface="Cambria Math"/>
                          <a:ea typeface="Cambria Math"/>
                        </a:rPr>
                        <m:t>={</m:t>
                      </m:r>
                      <m:r>
                        <a:rPr lang="en-US" sz="2000" i="1">
                          <a:latin typeface="Cambria Math"/>
                          <a:ea typeface="Cambria Math"/>
                        </a:rPr>
                        <m:t>0</m:t>
                      </m:r>
                      <m:r>
                        <a:rPr lang="en-US" sz="2000" i="1">
                          <a:latin typeface="Cambria Math"/>
                          <a:ea typeface="Cambria Math"/>
                        </a:rPr>
                        <m:t>,±</m:t>
                      </m:r>
                      <m:r>
                        <a:rPr lang="en-US" sz="2000" b="0" i="1" smtClean="0">
                          <a:latin typeface="Cambria Math"/>
                          <a:ea typeface="Cambria Math"/>
                        </a:rPr>
                        <m:t>4</m:t>
                      </m:r>
                      <m:r>
                        <a:rPr lang="en-US" sz="2000" i="1">
                          <a:latin typeface="Cambria Math"/>
                          <a:ea typeface="Cambria Math"/>
                        </a:rPr>
                        <m:t>,±</m:t>
                      </m:r>
                      <m:r>
                        <a:rPr lang="en-US" sz="2000" b="0" i="1" smtClean="0">
                          <a:latin typeface="Cambria Math"/>
                          <a:ea typeface="Cambria Math"/>
                        </a:rPr>
                        <m:t>8</m:t>
                      </m:r>
                      <m:r>
                        <a:rPr lang="en-US" sz="2000" i="1">
                          <a:latin typeface="Cambria Math"/>
                          <a:ea typeface="Cambria Math"/>
                        </a:rPr>
                        <m:t>,±</m:t>
                      </m:r>
                      <m:r>
                        <a:rPr lang="en-US" sz="2000" b="0" i="1" smtClean="0">
                          <a:latin typeface="Cambria Math"/>
                          <a:ea typeface="Cambria Math"/>
                        </a:rPr>
                        <m:t>12</m:t>
                      </m:r>
                      <m:r>
                        <a:rPr lang="en-US" sz="2000" i="1">
                          <a:latin typeface="Cambria Math"/>
                          <a:ea typeface="Cambria Math"/>
                        </a:rPr>
                        <m:t>,…</m:t>
                      </m:r>
                      <m:r>
                        <a:rPr lang="en-US" sz="2000" i="1" smtClean="0">
                          <a:latin typeface="Cambria Math"/>
                          <a:ea typeface="Cambria Math"/>
                        </a:rPr>
                        <m:t>}</m:t>
                      </m:r>
                    </m:oMath>
                  </m:oMathPara>
                </a14:m>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209800"/>
                <a:ext cx="8229600" cy="4373563"/>
              </a:xfrm>
              <a:blipFill rotWithShape="1">
                <a:blip r:embed="rId3"/>
                <a:stretch>
                  <a:fillRect t="-11855" r="-7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3</a:t>
            </a:fld>
            <a:endParaRPr lang="en-US" dirty="0"/>
          </a:p>
        </p:txBody>
      </p:sp>
    </p:spTree>
    <p:extLst>
      <p:ext uri="{BB962C8B-B14F-4D97-AF65-F5344CB8AC3E}">
        <p14:creationId xmlns:p14="http://schemas.microsoft.com/office/powerpoint/2010/main" val="160322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14400"/>
                <a:ext cx="8229600" cy="5211763"/>
              </a:xfrm>
            </p:spPr>
            <p:txBody>
              <a:bodyPr>
                <a:normAutofit lnSpcReduction="10000"/>
              </a:bodyPr>
              <a:lstStyle/>
              <a:p>
                <a:pPr marL="0" indent="0" algn="r" rtl="1">
                  <a:buNone/>
                </a:pPr>
                <a:r>
                  <a:rPr lang="ar-SA" sz="2000" u="sng" dirty="0" smtClean="0">
                    <a:solidFill>
                      <a:srgbClr val="002060"/>
                    </a:solidFill>
                  </a:rPr>
                  <a:t>قابلية القسمة</a:t>
                </a:r>
                <a:r>
                  <a:rPr lang="en-US" sz="2000" u="sng" dirty="0" smtClean="0">
                    <a:solidFill>
                      <a:srgbClr val="002060"/>
                    </a:solidFill>
                  </a:rPr>
                  <a:t>(Divisibility) </a:t>
                </a:r>
                <a:r>
                  <a:rPr lang="ar-SA" sz="2000" dirty="0" smtClean="0">
                    <a:solidFill>
                      <a:srgbClr val="002060"/>
                    </a:solidFill>
                  </a:rPr>
                  <a:t>:</a:t>
                </a:r>
                <a:endParaRPr lang="en-US" sz="2000" dirty="0" smtClean="0">
                  <a:solidFill>
                    <a:srgbClr val="002060"/>
                  </a:solidFill>
                </a:endParaRPr>
              </a:p>
              <a:p>
                <a:pPr marL="0" indent="0" algn="r" rtl="1">
                  <a:buNone/>
                </a:pPr>
                <a:r>
                  <a:rPr lang="en-US" sz="2000" dirty="0" smtClean="0"/>
                  <a:t>    </a:t>
                </a:r>
                <a:r>
                  <a:rPr lang="ar-SA" sz="2000" dirty="0" smtClean="0"/>
                  <a:t>العدد</a:t>
                </a:r>
                <a14:m>
                  <m:oMath xmlns:m="http://schemas.openxmlformats.org/officeDocument/2006/math">
                    <m:r>
                      <a:rPr lang="en-US" sz="2000" i="1">
                        <a:latin typeface="Cambria Math"/>
                      </a:rPr>
                      <m:t>𝑏</m:t>
                    </m:r>
                    <m:r>
                      <a:rPr lang="en-US" sz="2000" i="1">
                        <a:latin typeface="Cambria Math"/>
                      </a:rPr>
                      <m:t> </m:t>
                    </m:r>
                  </m:oMath>
                </a14:m>
                <a:r>
                  <a:rPr lang="ar-SA" sz="2000" dirty="0"/>
                  <a:t> يقبل القسمة على العدد </a:t>
                </a:r>
                <a:r>
                  <a:rPr lang="ar-SA" sz="2000" dirty="0">
                    <a:solidFill>
                      <a:srgbClr val="002060"/>
                    </a:solidFill>
                  </a:rPr>
                  <a:t> </a:t>
                </a:r>
                <a14:m>
                  <m:oMath xmlns:m="http://schemas.openxmlformats.org/officeDocument/2006/math">
                    <m:r>
                      <a:rPr lang="en-US" sz="2000" i="1">
                        <a:latin typeface="Cambria Math"/>
                      </a:rPr>
                      <m:t>𝑎</m:t>
                    </m:r>
                  </m:oMath>
                </a14:m>
                <a:r>
                  <a:rPr lang="ar-SA" sz="2000" dirty="0"/>
                  <a:t> إذا كان العدد </a:t>
                </a:r>
                <a:r>
                  <a:rPr lang="en-US" sz="2000" dirty="0"/>
                  <a:t> </a:t>
                </a:r>
                <a14:m>
                  <m:oMath xmlns:m="http://schemas.openxmlformats.org/officeDocument/2006/math">
                    <m:r>
                      <a:rPr lang="en-US" sz="2000" i="1">
                        <a:latin typeface="Cambria Math"/>
                      </a:rPr>
                      <m:t>𝑏</m:t>
                    </m:r>
                  </m:oMath>
                </a14:m>
                <a:r>
                  <a:rPr lang="ar-SA" sz="2000" dirty="0"/>
                  <a:t>هو مضاعف للعدد</a:t>
                </a:r>
                <a:r>
                  <a:rPr lang="en-US" sz="2000" dirty="0"/>
                  <a:t> </a:t>
                </a:r>
                <a14:m>
                  <m:oMath xmlns:m="http://schemas.openxmlformats.org/officeDocument/2006/math">
                    <m:r>
                      <a:rPr lang="en-US" sz="2000" i="1">
                        <a:latin typeface="Cambria Math"/>
                      </a:rPr>
                      <m:t>𝑎</m:t>
                    </m:r>
                    <m:r>
                      <a:rPr lang="en-US" sz="2000" i="1">
                        <a:latin typeface="Cambria Math"/>
                      </a:rPr>
                      <m:t> </m:t>
                    </m:r>
                  </m:oMath>
                </a14:m>
                <a:r>
                  <a:rPr lang="ar-SA" sz="2000" dirty="0"/>
                  <a:t>حيث</a:t>
                </a:r>
                <a14:m>
                  <m:oMath xmlns:m="http://schemas.openxmlformats.org/officeDocument/2006/math">
                    <m:r>
                      <a:rPr lang="en-US" sz="2000" i="1">
                        <a:latin typeface="Cambria Math"/>
                      </a:rPr>
                      <m:t>𝑎</m:t>
                    </m:r>
                    <m:r>
                      <a:rPr lang="en-US" sz="2000" i="1">
                        <a:latin typeface="Cambria Math"/>
                        <a:ea typeface="Cambria Math"/>
                      </a:rPr>
                      <m:t>≠</m:t>
                    </m:r>
                    <m:r>
                      <a:rPr lang="en-US" sz="2000" i="1">
                        <a:latin typeface="Cambria Math"/>
                        <a:ea typeface="Cambria Math"/>
                      </a:rPr>
                      <m:t>0</m:t>
                    </m:r>
                  </m:oMath>
                </a14:m>
                <a:r>
                  <a:rPr lang="en-US" sz="2000" dirty="0"/>
                  <a:t> </a:t>
                </a:r>
                <a:r>
                  <a:rPr lang="ar-SA" sz="2000" dirty="0"/>
                  <a:t> فإن ناتج قسمة </a:t>
                </a:r>
                <a14:m>
                  <m:oMath xmlns:m="http://schemas.openxmlformats.org/officeDocument/2006/math">
                    <m:d>
                      <m:dPr>
                        <m:ctrlPr>
                          <a:rPr lang="en-US" sz="2000" i="1">
                            <a:latin typeface="Cambria Math"/>
                          </a:rPr>
                        </m:ctrlPr>
                      </m:dPr>
                      <m:e>
                        <m:r>
                          <a:rPr lang="en-US" sz="2000" i="1">
                            <a:latin typeface="Cambria Math"/>
                          </a:rPr>
                          <m:t>𝑏</m:t>
                        </m:r>
                        <m:r>
                          <a:rPr lang="en-US" sz="2000" i="1">
                            <a:latin typeface="Cambria Math"/>
                            <a:ea typeface="Cambria Math"/>
                          </a:rPr>
                          <m:t>÷</m:t>
                        </m:r>
                        <m:r>
                          <a:rPr lang="en-US" sz="2000" i="1">
                            <a:latin typeface="Cambria Math"/>
                            <a:ea typeface="Cambria Math"/>
                          </a:rPr>
                          <m:t>𝑎</m:t>
                        </m:r>
                        <m:r>
                          <a:rPr lang="en-US" sz="2000" i="1">
                            <a:latin typeface="Cambria Math"/>
                            <a:ea typeface="Cambria Math"/>
                          </a:rPr>
                          <m:t>=</m:t>
                        </m:r>
                        <m:f>
                          <m:fPr>
                            <m:ctrlPr>
                              <a:rPr lang="en-US" sz="2000" i="1">
                                <a:latin typeface="Cambria Math"/>
                                <a:ea typeface="Cambria Math"/>
                              </a:rPr>
                            </m:ctrlPr>
                          </m:fPr>
                          <m:num>
                            <m:r>
                              <a:rPr lang="en-US" sz="2000" i="1">
                                <a:latin typeface="Cambria Math"/>
                                <a:ea typeface="Cambria Math"/>
                              </a:rPr>
                              <m:t>𝑏</m:t>
                            </m:r>
                          </m:num>
                          <m:den>
                            <m:r>
                              <a:rPr lang="en-US" sz="2000" i="1">
                                <a:latin typeface="Cambria Math"/>
                                <a:ea typeface="Cambria Math"/>
                              </a:rPr>
                              <m:t>𝑎</m:t>
                            </m:r>
                          </m:den>
                        </m:f>
                      </m:e>
                    </m:d>
                  </m:oMath>
                </a14:m>
                <a:r>
                  <a:rPr lang="ar-SA" sz="2000" dirty="0">
                    <a:solidFill>
                      <a:srgbClr val="002060"/>
                    </a:solidFill>
                  </a:rPr>
                  <a:t> </a:t>
                </a:r>
                <a:r>
                  <a:rPr lang="ar-SA" sz="2000" dirty="0"/>
                  <a:t>هو</a:t>
                </a:r>
                <a:r>
                  <a:rPr lang="ar-SA" sz="2000" dirty="0">
                    <a:solidFill>
                      <a:srgbClr val="002060"/>
                    </a:solidFill>
                  </a:rPr>
                  <a:t> </a:t>
                </a:r>
                <a:r>
                  <a:rPr lang="ar-SA" sz="2000" dirty="0"/>
                  <a:t>عدد صحيح دون </a:t>
                </a:r>
                <a:r>
                  <a:rPr lang="ar-SA" sz="2000" dirty="0" smtClean="0"/>
                  <a:t>باقي.</a:t>
                </a:r>
                <a:endParaRPr lang="en-US" sz="2000" dirty="0" smtClean="0"/>
              </a:p>
              <a:p>
                <a:pPr marL="0" indent="0" algn="r" rtl="1">
                  <a:buNone/>
                </a:pPr>
                <a:endParaRPr lang="en-US" sz="2000" dirty="0" smtClean="0"/>
              </a:p>
              <a:p>
                <a:pPr marL="0" indent="0" algn="r" rtl="1">
                  <a:buNone/>
                </a:pPr>
                <a:r>
                  <a:rPr lang="ar-SA" sz="2000" dirty="0" smtClean="0"/>
                  <a:t>وبعبارة </a:t>
                </a:r>
                <a:r>
                  <a:rPr lang="ar-SA" sz="2000" dirty="0"/>
                  <a:t>أخرى نقول أن العدد </a:t>
                </a:r>
                <a14:m>
                  <m:oMath xmlns:m="http://schemas.openxmlformats.org/officeDocument/2006/math">
                    <m:r>
                      <a:rPr lang="en-US" sz="2000" i="1">
                        <a:latin typeface="Cambria Math"/>
                      </a:rPr>
                      <m:t>𝑎</m:t>
                    </m:r>
                  </m:oMath>
                </a14:m>
                <a:r>
                  <a:rPr lang="ar-SA" sz="2000" dirty="0" smtClean="0">
                    <a:solidFill>
                      <a:srgbClr val="002060"/>
                    </a:solidFill>
                  </a:rPr>
                  <a:t> </a:t>
                </a:r>
                <a:r>
                  <a:rPr lang="ar-SA" sz="2000" dirty="0" smtClean="0"/>
                  <a:t>قاسم </a:t>
                </a:r>
                <a:r>
                  <a:rPr lang="ar-SA" sz="2000" dirty="0"/>
                  <a:t>للعدد </a:t>
                </a:r>
                <a14:m>
                  <m:oMath xmlns:m="http://schemas.openxmlformats.org/officeDocument/2006/math">
                    <m:r>
                      <a:rPr lang="en-US" sz="2000" i="1">
                        <a:latin typeface="Cambria Math"/>
                      </a:rPr>
                      <m:t>𝑏</m:t>
                    </m:r>
                  </m:oMath>
                </a14:m>
                <a:r>
                  <a:rPr lang="ar-SA" sz="2000" dirty="0">
                    <a:solidFill>
                      <a:srgbClr val="002060"/>
                    </a:solidFill>
                  </a:rPr>
                  <a:t> </a:t>
                </a:r>
                <a:r>
                  <a:rPr lang="ar-SA" sz="2000" dirty="0"/>
                  <a:t>ونكتب ذلك بالعبارة </a:t>
                </a:r>
                <a14:m>
                  <m:oMath xmlns:m="http://schemas.openxmlformats.org/officeDocument/2006/math">
                    <m:d>
                      <m:dPr>
                        <m:ctrlPr>
                          <a:rPr lang="en-US" sz="2000" i="1">
                            <a:latin typeface="Cambria Math"/>
                          </a:rPr>
                        </m:ctrlPr>
                      </m:dPr>
                      <m:e>
                        <m:r>
                          <a:rPr lang="en-US" sz="2000" i="1">
                            <a:latin typeface="Cambria Math"/>
                          </a:rPr>
                          <m:t>𝑎</m:t>
                        </m:r>
                        <m:r>
                          <a:rPr lang="en-US" sz="2000" i="1">
                            <a:latin typeface="Cambria Math"/>
                          </a:rPr>
                          <m:t>|</m:t>
                        </m:r>
                        <m:r>
                          <a:rPr lang="en-US" sz="2000" i="1">
                            <a:latin typeface="Cambria Math"/>
                          </a:rPr>
                          <m:t>𝑏</m:t>
                        </m:r>
                      </m:e>
                    </m:d>
                  </m:oMath>
                </a14:m>
                <a:r>
                  <a:rPr lang="ar-SA" sz="2000" dirty="0">
                    <a:solidFill>
                      <a:srgbClr val="002060"/>
                    </a:solidFill>
                  </a:rPr>
                  <a:t> </a:t>
                </a:r>
                <a:r>
                  <a:rPr lang="ar-SA" sz="2000" dirty="0"/>
                  <a:t>وإذا لم يكن العدد </a:t>
                </a:r>
                <a14:m>
                  <m:oMath xmlns:m="http://schemas.openxmlformats.org/officeDocument/2006/math">
                    <m:r>
                      <a:rPr lang="en-US" sz="2000" i="1">
                        <a:latin typeface="Cambria Math"/>
                      </a:rPr>
                      <m:t>𝑎</m:t>
                    </m:r>
                  </m:oMath>
                </a14:m>
                <a:r>
                  <a:rPr lang="ar-SA" sz="2000" dirty="0"/>
                  <a:t> يقسم العدد </a:t>
                </a:r>
                <a14:m>
                  <m:oMath xmlns:m="http://schemas.openxmlformats.org/officeDocument/2006/math">
                    <m:r>
                      <a:rPr lang="en-US" sz="2000" i="1">
                        <a:latin typeface="Cambria Math"/>
                      </a:rPr>
                      <m:t>𝑏</m:t>
                    </m:r>
                  </m:oMath>
                </a14:m>
                <a:r>
                  <a:rPr lang="ar-SA" sz="2000" dirty="0">
                    <a:solidFill>
                      <a:srgbClr val="002060"/>
                    </a:solidFill>
                  </a:rPr>
                  <a:t> </a:t>
                </a:r>
                <a:r>
                  <a:rPr lang="ar-SA" sz="2000" dirty="0"/>
                  <a:t>نكتب ذلك بالعبارة </a:t>
                </a:r>
                <a14:m>
                  <m:oMath xmlns:m="http://schemas.openxmlformats.org/officeDocument/2006/math">
                    <m:r>
                      <a:rPr lang="en-US" sz="2000" i="1">
                        <a:latin typeface="Cambria Math"/>
                      </a:rPr>
                      <m:t>(</m:t>
                    </m:r>
                    <m:r>
                      <a:rPr lang="en-US" sz="2000" i="1">
                        <a:latin typeface="Cambria Math"/>
                      </a:rPr>
                      <m:t>𝑎</m:t>
                    </m:r>
                    <m:r>
                      <a:rPr lang="en-US" sz="2000" i="1">
                        <a:latin typeface="Cambria Math"/>
                        <a:ea typeface="Cambria Math"/>
                      </a:rPr>
                      <m:t>∤</m:t>
                    </m:r>
                    <m:r>
                      <a:rPr lang="en-US" sz="2000" i="1">
                        <a:latin typeface="Cambria Math"/>
                        <a:ea typeface="Cambria Math"/>
                      </a:rPr>
                      <m:t>𝑏</m:t>
                    </m:r>
                    <m:r>
                      <a:rPr lang="en-US" sz="2000" i="1">
                        <a:latin typeface="Cambria Math"/>
                      </a:rPr>
                      <m:t>)</m:t>
                    </m:r>
                  </m:oMath>
                </a14:m>
                <a:r>
                  <a:rPr lang="ar-SA" sz="2000" dirty="0" smtClean="0">
                    <a:solidFill>
                      <a:srgbClr val="002060"/>
                    </a:solidFill>
                  </a:rPr>
                  <a:t>.</a:t>
                </a:r>
              </a:p>
              <a:p>
                <a:pPr marL="0" indent="0" algn="r" rtl="1">
                  <a:buNone/>
                </a:pPr>
                <a:endParaRPr lang="ar-SA" sz="2000" dirty="0">
                  <a:solidFill>
                    <a:srgbClr val="002060"/>
                  </a:solidFill>
                </a:endParaRPr>
              </a:p>
              <a:p>
                <a:pPr marL="0" indent="0" algn="r" rtl="1">
                  <a:buNone/>
                </a:pPr>
                <a:r>
                  <a:rPr lang="ar-SA" sz="2000" u="sng" dirty="0">
                    <a:solidFill>
                      <a:srgbClr val="002060"/>
                    </a:solidFill>
                  </a:rPr>
                  <a:t>مجموعة قواسم عدد </a:t>
                </a:r>
                <a:r>
                  <a:rPr lang="ar-SA" sz="2000" u="sng" dirty="0" smtClean="0">
                    <a:solidFill>
                      <a:srgbClr val="002060"/>
                    </a:solidFill>
                  </a:rPr>
                  <a:t>صحيح</a:t>
                </a:r>
                <a:r>
                  <a:rPr lang="en-US" sz="2000" u="sng" dirty="0" smtClean="0">
                    <a:solidFill>
                      <a:srgbClr val="002060"/>
                    </a:solidFill>
                  </a:rPr>
                  <a:t> </a:t>
                </a:r>
                <a:r>
                  <a:rPr lang="ar-SA" sz="2000" u="sng" dirty="0" smtClean="0">
                    <a:solidFill>
                      <a:srgbClr val="002060"/>
                    </a:solidFill>
                  </a:rPr>
                  <a:t>(</a:t>
                </a:r>
                <a:r>
                  <a:rPr lang="en-US" sz="2000" u="sng" dirty="0" smtClean="0">
                    <a:solidFill>
                      <a:srgbClr val="002060"/>
                    </a:solidFill>
                  </a:rPr>
                  <a:t>Divisors of an Integer</a:t>
                </a:r>
                <a:r>
                  <a:rPr lang="ar-SA" sz="2000" u="sng" dirty="0" smtClean="0">
                    <a:solidFill>
                      <a:srgbClr val="002060"/>
                    </a:solidFill>
                  </a:rPr>
                  <a:t>): </a:t>
                </a:r>
                <a:endParaRPr lang="ar-SA" sz="2000" u="sng" dirty="0">
                  <a:solidFill>
                    <a:srgbClr val="002060"/>
                  </a:solidFill>
                </a:endParaRPr>
              </a:p>
              <a:p>
                <a:pPr marL="0" indent="0" algn="r" rtl="1">
                  <a:buNone/>
                </a:pPr>
                <a:r>
                  <a:rPr lang="en-US" sz="2000" dirty="0" smtClean="0"/>
                  <a:t>    </a:t>
                </a:r>
                <a:r>
                  <a:rPr lang="ar-SA" sz="2000" dirty="0" smtClean="0"/>
                  <a:t>يرمز </a:t>
                </a:r>
                <a:r>
                  <a:rPr lang="ar-SA" sz="2000" dirty="0"/>
                  <a:t>لمجموعة قواسم العدد الصحيح </a:t>
                </a:r>
                <a14:m>
                  <m:oMath xmlns:m="http://schemas.openxmlformats.org/officeDocument/2006/math">
                    <m:r>
                      <m:rPr>
                        <m:sty m:val="p"/>
                      </m:rPr>
                      <a:rPr lang="en-US" sz="2000">
                        <a:latin typeface="Cambria Math"/>
                      </a:rPr>
                      <m:t>b</m:t>
                    </m:r>
                    <m:r>
                      <a:rPr lang="en-US" sz="2000" i="1">
                        <a:latin typeface="Cambria Math"/>
                      </a:rPr>
                      <m:t> </m:t>
                    </m:r>
                  </m:oMath>
                </a14:m>
                <a:r>
                  <a:rPr lang="ar-SA" sz="2000" dirty="0"/>
                  <a:t> بالرمز </a:t>
                </a:r>
                <a14:m>
                  <m:oMath xmlns:m="http://schemas.openxmlformats.org/officeDocument/2006/math">
                    <m:sSub>
                      <m:sSubPr>
                        <m:ctrlPr>
                          <a:rPr lang="ar-SA" sz="2000" i="1">
                            <a:latin typeface="Cambria Math"/>
                          </a:rPr>
                        </m:ctrlPr>
                      </m:sSubPr>
                      <m:e>
                        <m:r>
                          <a:rPr lang="en-US" sz="2000" i="1">
                            <a:latin typeface="Cambria Math"/>
                          </a:rPr>
                          <m:t>𝐷</m:t>
                        </m:r>
                      </m:e>
                      <m:sub>
                        <m:r>
                          <a:rPr lang="en-US" sz="2000" i="1">
                            <a:latin typeface="Cambria Math"/>
                          </a:rPr>
                          <m:t>𝑏</m:t>
                        </m:r>
                      </m:sub>
                    </m:sSub>
                  </m:oMath>
                </a14:m>
                <a:r>
                  <a:rPr lang="ar-SA" sz="2000" dirty="0"/>
                  <a:t> حيث</a:t>
                </a:r>
                <a:r>
                  <a:rPr lang="ar-SA" sz="2000" dirty="0" smtClean="0"/>
                  <a:t>:</a:t>
                </a:r>
                <a:endParaRPr lang="en-US" sz="2000" dirty="0" smtClean="0"/>
              </a:p>
              <a:p>
                <a:pPr marL="0" indent="0" algn="r" rtl="1">
                  <a:buNone/>
                </a:pPr>
                <a:endParaRPr lang="ar-SA" sz="2000" dirty="0"/>
              </a:p>
              <a:p>
                <a:pPr marL="0" indent="0" algn="ctr" rtl="1">
                  <a:buNone/>
                </a:pPr>
                <a14:m>
                  <m:oMathPara xmlns:m="http://schemas.openxmlformats.org/officeDocument/2006/math">
                    <m:oMathParaPr>
                      <m:jc m:val="centerGroup"/>
                    </m:oMathParaPr>
                    <m:oMath xmlns:m="http://schemas.openxmlformats.org/officeDocument/2006/math">
                      <m:sSub>
                        <m:sSubPr>
                          <m:ctrlPr>
                            <a:rPr lang="ar-SA" sz="2000" i="1">
                              <a:latin typeface="Cambria Math"/>
                            </a:rPr>
                          </m:ctrlPr>
                        </m:sSubPr>
                        <m:e>
                          <m:r>
                            <a:rPr lang="en-US" sz="2000" i="1">
                              <a:latin typeface="Cambria Math"/>
                            </a:rPr>
                            <m:t>𝐷</m:t>
                          </m:r>
                        </m:e>
                        <m:sub>
                          <m:r>
                            <a:rPr lang="en-US" sz="2000" i="1">
                              <a:latin typeface="Cambria Math"/>
                            </a:rPr>
                            <m:t>𝑏</m:t>
                          </m:r>
                        </m:sub>
                      </m:sSub>
                      <m:r>
                        <a:rPr lang="en-US" sz="2000" i="1">
                          <a:latin typeface="Cambria Math"/>
                        </a:rPr>
                        <m:t>=</m:t>
                      </m:r>
                      <m:d>
                        <m:dPr>
                          <m:begChr m:val="{"/>
                          <m:endChr m:val="}"/>
                          <m:ctrlPr>
                            <a:rPr lang="en-US" sz="2000" i="1">
                              <a:latin typeface="Cambria Math"/>
                            </a:rPr>
                          </m:ctrlPr>
                        </m:dPr>
                        <m:e>
                          <m:r>
                            <a:rPr lang="en-US" sz="2000" i="1">
                              <a:latin typeface="Cambria Math"/>
                            </a:rPr>
                            <m:t>𝑎</m:t>
                          </m:r>
                          <m:r>
                            <a:rPr lang="en-US" sz="2000" i="1">
                              <a:latin typeface="Cambria Math"/>
                              <a:ea typeface="Cambria Math"/>
                            </a:rPr>
                            <m:t>𝜖</m:t>
                          </m:r>
                          <m:r>
                            <a:rPr lang="en-US" sz="2000" i="1">
                              <a:latin typeface="Cambria Math"/>
                              <a:ea typeface="Cambria Math"/>
                            </a:rPr>
                            <m:t>ℤ</m:t>
                          </m:r>
                        </m:e>
                        <m:e>
                          <m:r>
                            <a:rPr lang="en-US" sz="2000" i="1">
                              <a:latin typeface="Cambria Math"/>
                            </a:rPr>
                            <m:t> </m:t>
                          </m:r>
                          <m:r>
                            <a:rPr lang="en-US" sz="2000" i="1">
                              <a:latin typeface="Cambria Math"/>
                            </a:rPr>
                            <m:t>𝑎</m:t>
                          </m:r>
                          <m:r>
                            <a:rPr lang="en-US" sz="2000" i="1">
                              <a:latin typeface="Cambria Math"/>
                              <a:ea typeface="Cambria Math"/>
                            </a:rPr>
                            <m:t>≠</m:t>
                          </m:r>
                          <m:r>
                            <a:rPr lang="en-US" sz="2000" i="1">
                              <a:latin typeface="Cambria Math"/>
                              <a:ea typeface="Cambria Math"/>
                            </a:rPr>
                            <m:t>0</m:t>
                          </m:r>
                          <m:r>
                            <a:rPr lang="en-US" sz="2000" i="1">
                              <a:latin typeface="Cambria Math"/>
                              <a:ea typeface="Cambria Math"/>
                            </a:rPr>
                            <m:t>,</m:t>
                          </m:r>
                          <m:r>
                            <a:rPr lang="en-US" sz="2000" i="1">
                              <a:latin typeface="Cambria Math"/>
                            </a:rPr>
                            <m:t> </m:t>
                          </m:r>
                          <m:r>
                            <a:rPr lang="en-US" sz="2000" i="1">
                              <a:latin typeface="Cambria Math"/>
                            </a:rPr>
                            <m:t>𝑎</m:t>
                          </m:r>
                          <m:r>
                            <a:rPr lang="en-US" sz="2000" i="1">
                              <a:latin typeface="Cambria Math"/>
                            </a:rPr>
                            <m:t>|</m:t>
                          </m:r>
                          <m:r>
                            <a:rPr lang="en-US" sz="2000" i="1">
                              <a:latin typeface="Cambria Math"/>
                            </a:rPr>
                            <m:t>𝑏</m:t>
                          </m:r>
                        </m:e>
                      </m:d>
                    </m:oMath>
                  </m:oMathPara>
                </a14:m>
                <a:endParaRPr lang="en-US" sz="2000" dirty="0"/>
              </a:p>
              <a:p>
                <a:pPr marL="0" indent="0" algn="r" rtl="1">
                  <a:buNone/>
                </a:pPr>
                <a:endParaRPr lang="en-US" sz="2000" dirty="0" smtClean="0">
                  <a:solidFill>
                    <a:srgbClr val="FF0000"/>
                  </a:solidFill>
                </a:endParaRPr>
              </a:p>
              <a:p>
                <a:pPr marL="0" indent="0" algn="r" rtl="1">
                  <a:buNone/>
                </a:pPr>
                <a:r>
                  <a:rPr lang="ar-SA" sz="2000" dirty="0" smtClean="0">
                    <a:solidFill>
                      <a:srgbClr val="FF0000"/>
                    </a:solidFill>
                  </a:rPr>
                  <a:t>مثال(</a:t>
                </a:r>
                <a:r>
                  <a:rPr lang="en-US" sz="2000" dirty="0" smtClean="0">
                    <a:solidFill>
                      <a:srgbClr val="FF0000"/>
                    </a:solidFill>
                  </a:rPr>
                  <a:t>Example</a:t>
                </a:r>
                <a:r>
                  <a:rPr lang="ar-SA" sz="2000" dirty="0" smtClean="0">
                    <a:solidFill>
                      <a:srgbClr val="FF0000"/>
                    </a:solidFill>
                  </a:rPr>
                  <a:t>)</a:t>
                </a:r>
                <a:r>
                  <a:rPr lang="en-US" sz="2000" dirty="0" smtClean="0">
                    <a:solidFill>
                      <a:srgbClr val="FF0000"/>
                    </a:solidFill>
                  </a:rPr>
                  <a:t>:</a:t>
                </a:r>
                <a:r>
                  <a:rPr lang="ar-SA" sz="2000" dirty="0" smtClean="0">
                    <a:solidFill>
                      <a:srgbClr val="FF0000"/>
                    </a:solidFill>
                  </a:rPr>
                  <a:t> </a:t>
                </a:r>
                <a:r>
                  <a:rPr lang="ar-SA" sz="2000" dirty="0" smtClean="0"/>
                  <a:t>أوجد قواسم العدد </a:t>
                </a:r>
                <a:r>
                  <a:rPr lang="en-US" sz="2000" dirty="0" smtClean="0"/>
                  <a:t>18</a:t>
                </a:r>
                <a:r>
                  <a:rPr lang="ar-SA" sz="2000" dirty="0" smtClean="0"/>
                  <a:t>.</a:t>
                </a:r>
              </a:p>
              <a:p>
                <a:pPr marL="0" indent="0" algn="r" rtl="1">
                  <a:buNone/>
                </a:pPr>
                <a:r>
                  <a:rPr lang="ar-SA" sz="2000" dirty="0" smtClean="0">
                    <a:solidFill>
                      <a:srgbClr val="FF0000"/>
                    </a:solidFill>
                    <a:latin typeface="Cambria Math"/>
                  </a:rPr>
                  <a:t>الحل</a:t>
                </a:r>
                <a14:m>
                  <m:oMath xmlns:m="http://schemas.openxmlformats.org/officeDocument/2006/math">
                    <m:d>
                      <m:dPr>
                        <m:ctrlPr>
                          <a:rPr lang="en-US" sz="2000" b="0" i="1" smtClean="0">
                            <a:solidFill>
                              <a:srgbClr val="FF0000"/>
                            </a:solidFill>
                            <a:latin typeface="Cambria Math"/>
                          </a:rPr>
                        </m:ctrlPr>
                      </m:dPr>
                      <m:e>
                        <m:r>
                          <a:rPr lang="en-US" sz="2000" b="0" i="1" smtClean="0">
                            <a:solidFill>
                              <a:srgbClr val="FF0000"/>
                            </a:solidFill>
                            <a:latin typeface="Cambria Math"/>
                          </a:rPr>
                          <m:t>𝑠𝑜𝑙𝑢𝑡𝑖𝑜𝑛</m:t>
                        </m:r>
                      </m:e>
                    </m:d>
                  </m:oMath>
                </a14:m>
                <a:r>
                  <a:rPr lang="ar-SA" sz="2000" dirty="0" smtClean="0">
                    <a:solidFill>
                      <a:srgbClr val="FF0000"/>
                    </a:solidFill>
                    <a:latin typeface="Cambria Math"/>
                  </a:rPr>
                  <a:t>:</a:t>
                </a:r>
                <a:endParaRPr lang="en-US" sz="2000" dirty="0" smtClean="0">
                  <a:solidFill>
                    <a:srgbClr val="FF0000"/>
                  </a:solidFill>
                  <a:latin typeface="Cambria Math"/>
                </a:endParaRPr>
              </a:p>
              <a:p>
                <a:pPr marL="0" indent="0" algn="r" rtl="1">
                  <a:buNone/>
                </a:pPr>
                <a14:m>
                  <m:oMathPara xmlns:m="http://schemas.openxmlformats.org/officeDocument/2006/math">
                    <m:oMathParaPr>
                      <m:jc m:val="centerGroup"/>
                    </m:oMathParaPr>
                    <m:oMath xmlns:m="http://schemas.openxmlformats.org/officeDocument/2006/math">
                      <m:sSub>
                        <m:sSubPr>
                          <m:ctrlPr>
                            <a:rPr lang="ar-SA" sz="2000" i="1">
                              <a:latin typeface="Cambria Math"/>
                            </a:rPr>
                          </m:ctrlPr>
                        </m:sSubPr>
                        <m:e>
                          <m:r>
                            <a:rPr lang="en-US" sz="2000" i="1">
                              <a:latin typeface="Cambria Math"/>
                            </a:rPr>
                            <m:t>𝐷</m:t>
                          </m:r>
                        </m:e>
                        <m:sub>
                          <m:r>
                            <a:rPr lang="en-US" sz="2000" i="1">
                              <a:latin typeface="Cambria Math"/>
                            </a:rPr>
                            <m:t>𝑏</m:t>
                          </m:r>
                        </m:sub>
                      </m:sSub>
                      <m:r>
                        <a:rPr lang="en-US" sz="2000" i="1">
                          <a:latin typeface="Cambria Math"/>
                        </a:rPr>
                        <m:t>=</m:t>
                      </m:r>
                      <m:r>
                        <a:rPr lang="en-US" sz="2000" b="0" i="0" smtClean="0">
                          <a:latin typeface="Cambria Math"/>
                        </a:rPr>
                        <m:t>{</m:t>
                      </m:r>
                      <m:r>
                        <a:rPr lang="en-US" sz="2000" b="0" i="1" smtClean="0">
                          <a:latin typeface="Cambria Math"/>
                        </a:rPr>
                        <m:t>±</m:t>
                      </m:r>
                      <m:r>
                        <a:rPr lang="en-US" sz="2000" b="0" i="1" smtClean="0">
                          <a:latin typeface="Cambria Math"/>
                        </a:rPr>
                        <m:t>1</m:t>
                      </m:r>
                      <m:r>
                        <a:rPr lang="en-US" sz="2000" b="0" i="1" smtClean="0">
                          <a:latin typeface="Cambria Math"/>
                        </a:rPr>
                        <m:t>,±</m:t>
                      </m:r>
                      <m:r>
                        <a:rPr lang="en-US" sz="2000" b="0" i="1" smtClean="0">
                          <a:latin typeface="Cambria Math"/>
                        </a:rPr>
                        <m:t>2</m:t>
                      </m:r>
                      <m:r>
                        <a:rPr lang="en-US" sz="2000" b="0" i="1" smtClean="0">
                          <a:latin typeface="Cambria Math"/>
                        </a:rPr>
                        <m:t>,±</m:t>
                      </m:r>
                      <m:r>
                        <a:rPr lang="en-US" sz="2000" b="0" i="1" smtClean="0">
                          <a:latin typeface="Cambria Math"/>
                        </a:rPr>
                        <m:t>3</m:t>
                      </m:r>
                      <m:r>
                        <a:rPr lang="en-US" sz="2000" b="0" i="1" smtClean="0">
                          <a:latin typeface="Cambria Math"/>
                        </a:rPr>
                        <m:t>,±</m:t>
                      </m:r>
                      <m:r>
                        <a:rPr lang="en-US" sz="2000" b="0" i="1" smtClean="0">
                          <a:latin typeface="Cambria Math"/>
                        </a:rPr>
                        <m:t>6</m:t>
                      </m:r>
                      <m:r>
                        <a:rPr lang="en-US" sz="2000" b="0" i="1" smtClean="0">
                          <a:latin typeface="Cambria Math"/>
                        </a:rPr>
                        <m:t>,±</m:t>
                      </m:r>
                      <m:r>
                        <a:rPr lang="en-US" sz="2000" b="0" i="1" smtClean="0">
                          <a:latin typeface="Cambria Math"/>
                        </a:rPr>
                        <m:t>9</m:t>
                      </m:r>
                      <m:r>
                        <a:rPr lang="en-US" sz="2000" b="0" i="1" smtClean="0">
                          <a:latin typeface="Cambria Math"/>
                        </a:rPr>
                        <m:t>,</m:t>
                      </m:r>
                      <m:r>
                        <a:rPr lang="en-US" sz="2000" b="0" i="1" smtClean="0">
                          <a:latin typeface="Cambria Math"/>
                          <a:ea typeface="Cambria Math"/>
                        </a:rPr>
                        <m:t>±</m:t>
                      </m:r>
                      <m:r>
                        <a:rPr lang="en-US" sz="2000" b="0" i="1" smtClean="0">
                          <a:latin typeface="Cambria Math"/>
                          <a:ea typeface="Cambria Math"/>
                        </a:rPr>
                        <m:t>18</m:t>
                      </m:r>
                      <m:r>
                        <a:rPr lang="en-US" sz="2000" b="0" i="1" smtClean="0">
                          <a:latin typeface="Cambria Math"/>
                          <a:ea typeface="Cambria Math"/>
                        </a:rPr>
                        <m:t>}</m:t>
                      </m:r>
                    </m:oMath>
                  </m:oMathPara>
                </a14:m>
                <a:endParaRPr lang="en-US" sz="2000" dirty="0" smtClean="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14400"/>
                <a:ext cx="8229600" cy="5211763"/>
              </a:xfrm>
              <a:blipFill rotWithShape="1">
                <a:blip r:embed="rId2"/>
                <a:stretch>
                  <a:fillRect t="-1287" r="-81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4</a:t>
            </a:fld>
            <a:endParaRPr lang="en-US" dirty="0"/>
          </a:p>
        </p:txBody>
      </p:sp>
    </p:spTree>
    <p:extLst>
      <p:ext uri="{BB962C8B-B14F-4D97-AF65-F5344CB8AC3E}">
        <p14:creationId xmlns:p14="http://schemas.microsoft.com/office/powerpoint/2010/main" val="1806983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983163"/>
              </a:xfrm>
            </p:spPr>
            <p:txBody>
              <a:bodyPr>
                <a:normAutofit/>
              </a:bodyPr>
              <a:lstStyle/>
              <a:p>
                <a:pPr marL="0" indent="0" algn="r" rtl="1">
                  <a:buNone/>
                </a:pPr>
                <a:r>
                  <a:rPr lang="ar-SA" sz="2000" u="sng" dirty="0" smtClean="0">
                    <a:solidFill>
                      <a:srgbClr val="002060"/>
                    </a:solidFill>
                  </a:rPr>
                  <a:t>خصائص مجموعة القواسم:</a:t>
                </a:r>
              </a:p>
              <a:p>
                <a:pPr marL="0" indent="0" algn="r" rtl="1">
                  <a:buNone/>
                </a:pPr>
                <a:r>
                  <a:rPr lang="ar-SA" sz="2000" dirty="0" smtClean="0"/>
                  <a:t>إذا كان </a:t>
                </a:r>
                <a14:m>
                  <m:oMath xmlns:m="http://schemas.openxmlformats.org/officeDocument/2006/math">
                    <m:r>
                      <a:rPr lang="en-US" sz="2000" i="1">
                        <a:latin typeface="Cambria Math"/>
                      </a:rPr>
                      <m:t>𝑎</m:t>
                    </m:r>
                    <m:r>
                      <a:rPr lang="en-US" sz="2000" i="1">
                        <a:latin typeface="Cambria Math"/>
                        <a:ea typeface="Cambria Math"/>
                      </a:rPr>
                      <m:t>𝜖</m:t>
                    </m:r>
                    <m:r>
                      <a:rPr lang="en-US" sz="2000" i="1">
                        <a:latin typeface="Cambria Math"/>
                        <a:ea typeface="Cambria Math"/>
                      </a:rPr>
                      <m:t>ℤ</m:t>
                    </m:r>
                  </m:oMath>
                </a14:m>
                <a:r>
                  <a:rPr lang="ar-SA" sz="2000" dirty="0" smtClean="0"/>
                  <a:t> فإن:</a:t>
                </a:r>
              </a:p>
              <a:p>
                <a:pPr marL="0" indent="0" algn="r" rtl="1">
                  <a:buNone/>
                </a:pPr>
                <a:r>
                  <a:rPr lang="en-US" sz="2000" dirty="0"/>
                  <a:t>.</a:t>
                </a:r>
                <a:r>
                  <a:rPr lang="en-US" sz="2000" dirty="0" smtClean="0"/>
                  <a:t>1</a:t>
                </a:r>
                <a:r>
                  <a:rPr lang="ar-SA" sz="2000" dirty="0" smtClean="0"/>
                  <a:t> إذا كان </a:t>
                </a:r>
                <a14:m>
                  <m:oMath xmlns:m="http://schemas.openxmlformats.org/officeDocument/2006/math">
                    <m:r>
                      <a:rPr lang="en-US" sz="2000" i="1">
                        <a:latin typeface="Cambria Math"/>
                      </a:rPr>
                      <m:t>𝑎</m:t>
                    </m:r>
                    <m:r>
                      <a:rPr lang="en-US" sz="2000" i="1">
                        <a:latin typeface="Cambria Math"/>
                        <a:ea typeface="Cambria Math"/>
                      </a:rPr>
                      <m:t>≠</m:t>
                    </m:r>
                    <m:r>
                      <a:rPr lang="en-US" sz="2000" i="1">
                        <a:latin typeface="Cambria Math"/>
                        <a:ea typeface="Cambria Math"/>
                      </a:rPr>
                      <m:t>0</m:t>
                    </m:r>
                  </m:oMath>
                </a14:m>
                <a:r>
                  <a:rPr lang="ar-SA" sz="2000" dirty="0" smtClean="0"/>
                  <a:t> فإن </a:t>
                </a:r>
                <a14:m>
                  <m:oMath xmlns:m="http://schemas.openxmlformats.org/officeDocument/2006/math">
                    <m:sSub>
                      <m:sSubPr>
                        <m:ctrlPr>
                          <a:rPr lang="ar-SA" sz="2000" i="1">
                            <a:latin typeface="Cambria Math"/>
                          </a:rPr>
                        </m:ctrlPr>
                      </m:sSubPr>
                      <m:e>
                        <m:r>
                          <a:rPr lang="en-US" sz="2000" i="1">
                            <a:latin typeface="Cambria Math"/>
                          </a:rPr>
                          <m:t>𝐷</m:t>
                        </m:r>
                      </m:e>
                      <m:sub>
                        <m:r>
                          <a:rPr lang="en-US" sz="2000" b="0" i="1" smtClean="0">
                            <a:latin typeface="Cambria Math"/>
                          </a:rPr>
                          <m:t>𝑎</m:t>
                        </m:r>
                      </m:sub>
                    </m:sSub>
                  </m:oMath>
                </a14:m>
                <a:r>
                  <a:rPr lang="ar-SA" sz="2000" dirty="0" smtClean="0"/>
                  <a:t> مجموعة منتهية.</a:t>
                </a:r>
              </a:p>
              <a:p>
                <a:pPr marL="0" indent="0" algn="r" rtl="1">
                  <a:buNone/>
                </a:pPr>
                <a:r>
                  <a:rPr lang="en-US" sz="2000" dirty="0" smtClean="0"/>
                  <a:t>.2</a:t>
                </a:r>
                <a:r>
                  <a:rPr lang="ar-SA" sz="2000" dirty="0" smtClean="0"/>
                  <a:t> إذا كان </a:t>
                </a:r>
                <a14:m>
                  <m:oMath xmlns:m="http://schemas.openxmlformats.org/officeDocument/2006/math">
                    <m:r>
                      <a:rPr lang="en-US" sz="2000" i="1">
                        <a:latin typeface="Cambria Math"/>
                      </a:rPr>
                      <m:t>𝑎</m:t>
                    </m:r>
                    <m:r>
                      <a:rPr lang="ar-SA" sz="2000" b="0" i="1" smtClean="0">
                        <a:latin typeface="Cambria Math"/>
                      </a:rPr>
                      <m:t>=</m:t>
                    </m:r>
                    <m:r>
                      <a:rPr lang="en-US" sz="2000" i="1">
                        <a:latin typeface="Cambria Math"/>
                        <a:ea typeface="Cambria Math"/>
                      </a:rPr>
                      <m:t>0</m:t>
                    </m:r>
                  </m:oMath>
                </a14:m>
                <a:r>
                  <a:rPr lang="ar-SA" sz="2000" dirty="0"/>
                  <a:t> </a:t>
                </a:r>
                <a:r>
                  <a:rPr lang="ar-SA" sz="2000" dirty="0" smtClean="0"/>
                  <a:t>فإن </a:t>
                </a:r>
                <a:r>
                  <a:rPr lang="en-US" sz="2000" dirty="0" smtClean="0"/>
                  <a:t> </a:t>
                </a:r>
                <a:r>
                  <a:rPr lang="en-US" sz="2000" dirty="0" smtClean="0">
                    <a:ea typeface="Cambria Math"/>
                  </a:rPr>
                  <a:t> </a:t>
                </a:r>
                <a14:m>
                  <m:oMath xmlns:m="http://schemas.openxmlformats.org/officeDocument/2006/math">
                    <m:sSub>
                      <m:sSubPr>
                        <m:ctrlPr>
                          <a:rPr lang="ar-SA" sz="2000" i="1">
                            <a:latin typeface="Cambria Math"/>
                          </a:rPr>
                        </m:ctrlPr>
                      </m:sSubPr>
                      <m:e>
                        <m:r>
                          <a:rPr lang="ar-SA" sz="2000" b="0" i="1" smtClean="0">
                            <a:latin typeface="Cambria Math"/>
                          </a:rPr>
                          <m:t>.</m:t>
                        </m:r>
                        <m:r>
                          <a:rPr lang="en-US" sz="2000" i="1">
                            <a:latin typeface="Cambria Math"/>
                          </a:rPr>
                          <m:t>𝐷</m:t>
                        </m:r>
                      </m:e>
                      <m:sub>
                        <m:r>
                          <a:rPr lang="en-US" sz="2000" i="1">
                            <a:latin typeface="Cambria Math"/>
                          </a:rPr>
                          <m:t>𝑎</m:t>
                        </m:r>
                      </m:sub>
                    </m:sSub>
                  </m:oMath>
                </a14:m>
                <a:r>
                  <a:rPr lang="en-US" sz="2000" dirty="0" smtClean="0"/>
                  <a:t> =</a:t>
                </a:r>
                <a:r>
                  <a:rPr lang="en-US" sz="2000" dirty="0">
                    <a:ea typeface="Cambria Math"/>
                  </a:rPr>
                  <a:t> </a:t>
                </a:r>
                <a14:m>
                  <m:oMath xmlns:m="http://schemas.openxmlformats.org/officeDocument/2006/math">
                    <m:r>
                      <a:rPr lang="en-US" sz="2000" i="1">
                        <a:latin typeface="Cambria Math"/>
                        <a:ea typeface="Cambria Math"/>
                      </a:rPr>
                      <m:t>ℤ</m:t>
                    </m:r>
                  </m:oMath>
                </a14:m>
                <a:r>
                  <a:rPr lang="en-US" sz="2000" dirty="0" smtClean="0"/>
                  <a:t> </a:t>
                </a:r>
                <a14:m>
                  <m:oMath xmlns:m="http://schemas.openxmlformats.org/officeDocument/2006/math">
                    <m:r>
                      <a:rPr lang="en-US" sz="2000" b="0" i="0" smtClean="0">
                        <a:latin typeface="Cambria Math"/>
                      </a:rPr>
                      <m:t>−</m:t>
                    </m:r>
                    <m:d>
                      <m:dPr>
                        <m:begChr m:val="{"/>
                        <m:endChr m:val="}"/>
                        <m:ctrlPr>
                          <a:rPr lang="en-US" sz="2000" b="0" i="1" smtClean="0">
                            <a:latin typeface="Cambria Math"/>
                          </a:rPr>
                        </m:ctrlPr>
                      </m:dPr>
                      <m:e>
                        <m:r>
                          <a:rPr lang="en-US" sz="2000" b="0" i="1" smtClean="0">
                            <a:latin typeface="Cambria Math"/>
                          </a:rPr>
                          <m:t>0</m:t>
                        </m:r>
                      </m:e>
                    </m:d>
                  </m:oMath>
                </a14:m>
                <a:endParaRPr lang="ar-SA" sz="2000" dirty="0" smtClean="0"/>
              </a:p>
              <a:p>
                <a:pPr marL="0" indent="0" algn="r" rtl="1">
                  <a:buNone/>
                </a:pPr>
                <a:endParaRPr lang="ar-SA" sz="2000" u="sng" dirty="0" smtClean="0">
                  <a:solidFill>
                    <a:srgbClr val="002060"/>
                  </a:solidFill>
                </a:endParaRPr>
              </a:p>
              <a:p>
                <a:pPr marL="0" indent="0" algn="r" rtl="1">
                  <a:buNone/>
                </a:pPr>
                <a:r>
                  <a:rPr lang="ar-SA" sz="2000" u="sng" dirty="0" smtClean="0">
                    <a:solidFill>
                      <a:srgbClr val="002060"/>
                    </a:solidFill>
                  </a:rPr>
                  <a:t>نظرية (</a:t>
                </a:r>
                <a:r>
                  <a:rPr lang="en-US" sz="2000" u="sng" dirty="0" smtClean="0">
                    <a:solidFill>
                      <a:srgbClr val="002060"/>
                    </a:solidFill>
                  </a:rPr>
                  <a:t>Theorem</a:t>
                </a:r>
                <a:r>
                  <a:rPr lang="ar-SA" sz="2000" u="sng" dirty="0" smtClean="0">
                    <a:solidFill>
                      <a:srgbClr val="002060"/>
                    </a:solidFill>
                  </a:rPr>
                  <a:t>):</a:t>
                </a:r>
                <a:r>
                  <a:rPr lang="ar-SA" sz="2000" dirty="0" smtClean="0">
                    <a:solidFill>
                      <a:srgbClr val="FF0000"/>
                    </a:solidFill>
                  </a:rPr>
                  <a:t> </a:t>
                </a:r>
                <a:r>
                  <a:rPr lang="ar-SA" sz="2000" dirty="0" smtClean="0"/>
                  <a:t>لتكن </a:t>
                </a:r>
                <a14:m>
                  <m:oMath xmlns:m="http://schemas.openxmlformats.org/officeDocument/2006/math">
                    <m:r>
                      <a:rPr lang="en-US" sz="2000" b="0" i="1" smtClean="0">
                        <a:latin typeface="Cambria Math"/>
                      </a:rPr>
                      <m:t>𝑎</m:t>
                    </m:r>
                    <m:r>
                      <a:rPr lang="en-US" sz="2000" b="0" i="1" smtClean="0">
                        <a:latin typeface="Cambria Math"/>
                      </a:rPr>
                      <m:t>,</m:t>
                    </m:r>
                    <m:r>
                      <a:rPr lang="en-US" sz="2000" b="0" i="1" smtClean="0">
                        <a:latin typeface="Cambria Math"/>
                      </a:rPr>
                      <m:t>𝑏</m:t>
                    </m:r>
                    <m:r>
                      <a:rPr lang="en-US" sz="2000" b="0" i="1" smtClean="0">
                        <a:latin typeface="Cambria Math"/>
                      </a:rPr>
                      <m:t>,</m:t>
                    </m:r>
                    <m:r>
                      <a:rPr lang="en-US" sz="2000" b="0" i="1" smtClean="0">
                        <a:latin typeface="Cambria Math"/>
                      </a:rPr>
                      <m:t>𝑐</m:t>
                    </m:r>
                    <m:r>
                      <a:rPr lang="en-US" sz="2000" b="0" i="1" smtClean="0">
                        <a:latin typeface="Cambria Math"/>
                        <a:ea typeface="Cambria Math"/>
                      </a:rPr>
                      <m:t>∈</m:t>
                    </m:r>
                    <m:r>
                      <a:rPr lang="en-US" sz="2000" b="0" i="1" smtClean="0">
                        <a:latin typeface="Cambria Math"/>
                        <a:ea typeface="Cambria Math"/>
                      </a:rPr>
                      <m:t>ℤ</m:t>
                    </m:r>
                    <m:r>
                      <a:rPr lang="en-US" sz="2000" b="0" i="1" smtClean="0">
                        <a:latin typeface="Cambria Math"/>
                        <a:ea typeface="Cambria Math"/>
                      </a:rPr>
                      <m:t> </m:t>
                    </m:r>
                  </m:oMath>
                </a14:m>
                <a:r>
                  <a:rPr lang="ar-SA" sz="2000" dirty="0" smtClean="0">
                    <a:solidFill>
                      <a:srgbClr val="FF0000"/>
                    </a:solidFill>
                  </a:rPr>
                  <a:t> </a:t>
                </a:r>
                <a:r>
                  <a:rPr lang="ar-SA" sz="2000" dirty="0" smtClean="0"/>
                  <a:t>فإن:</a:t>
                </a:r>
              </a:p>
              <a:p>
                <a:pPr marL="0" indent="0" algn="r" rtl="1">
                  <a:buNone/>
                </a:pPr>
                <a:r>
                  <a:rPr lang="en-US" sz="2000" dirty="0" smtClean="0"/>
                  <a:t>  </a:t>
                </a:r>
                <a14:m>
                  <m:oMath xmlns:m="http://schemas.openxmlformats.org/officeDocument/2006/math">
                    <m:r>
                      <a:rPr lang="en-US" sz="2000" b="0" i="0" smtClean="0">
                        <a:latin typeface="Cambria Math"/>
                      </a:rPr>
                      <m:t>1</m:t>
                    </m:r>
                    <m:r>
                      <a:rPr lang="en-US" sz="2000" i="1">
                        <a:latin typeface="Cambria Math"/>
                      </a:rPr>
                      <m:t>|</m:t>
                    </m:r>
                    <m:r>
                      <a:rPr lang="en-US" sz="2000" i="1">
                        <a:latin typeface="Cambria Math"/>
                      </a:rPr>
                      <m:t>𝑏</m:t>
                    </m:r>
                    <m:r>
                      <a:rPr lang="ar-SA" sz="2000" b="0" i="1" smtClean="0">
                        <a:latin typeface="Cambria Math"/>
                      </a:rPr>
                      <m:t> </m:t>
                    </m:r>
                    <m:r>
                      <a:rPr lang="en-US" sz="2000" b="0" i="1" smtClean="0">
                        <a:latin typeface="Cambria Math"/>
                      </a:rPr>
                      <m:t>  </m:t>
                    </m:r>
                    <m:r>
                      <a:rPr lang="ar-SA" sz="2000" b="0" i="1" smtClean="0">
                        <a:latin typeface="Cambria Math"/>
                      </a:rPr>
                      <m:t>.</m:t>
                    </m:r>
                    <m:r>
                      <a:rPr lang="ar-SA" sz="2000" b="0" i="1" smtClean="0">
                        <a:latin typeface="Cambria Math"/>
                      </a:rPr>
                      <m:t>1</m:t>
                    </m:r>
                  </m:oMath>
                </a14:m>
                <a:r>
                  <a:rPr lang="ar-SA" sz="2000" dirty="0" smtClean="0"/>
                  <a:t>و </a:t>
                </a:r>
                <a14:m>
                  <m:oMath xmlns:m="http://schemas.openxmlformats.org/officeDocument/2006/math">
                    <m:r>
                      <a:rPr lang="en-US" sz="2000" i="1">
                        <a:latin typeface="Cambria Math"/>
                      </a:rPr>
                      <m:t>𝑎</m:t>
                    </m:r>
                    <m:r>
                      <a:rPr lang="en-US" sz="2000" i="1">
                        <a:latin typeface="Cambria Math"/>
                      </a:rPr>
                      <m:t>|</m:t>
                    </m:r>
                    <m:r>
                      <a:rPr lang="en-US" sz="2000" b="0" i="1" smtClean="0">
                        <a:latin typeface="Cambria Math"/>
                      </a:rPr>
                      <m:t>𝑎</m:t>
                    </m:r>
                  </m:oMath>
                </a14:m>
                <a:r>
                  <a:rPr lang="en-US" sz="2000" dirty="0" smtClean="0"/>
                  <a:t> </a:t>
                </a:r>
                <a:r>
                  <a:rPr lang="ar-SA" sz="2000" dirty="0" smtClean="0"/>
                  <a:t>  </a:t>
                </a:r>
                <a:r>
                  <a:rPr lang="ar-SA" sz="2000" dirty="0" smtClean="0">
                    <a:solidFill>
                      <a:schemeClr val="tx1"/>
                    </a:solidFill>
                  </a:rPr>
                  <a:t>و</a:t>
                </a:r>
                <a:r>
                  <a:rPr lang="en-US" sz="2000" dirty="0" smtClean="0">
                    <a:solidFill>
                      <a:schemeClr val="tx1"/>
                    </a:solidFill>
                  </a:rPr>
                  <a:t> </a:t>
                </a:r>
                <a:r>
                  <a:rPr lang="ar-SA" sz="2000" dirty="0" smtClean="0">
                    <a:solidFill>
                      <a:schemeClr val="tx1"/>
                    </a:solidFill>
                  </a:rPr>
                  <a:t> </a:t>
                </a:r>
                <a14:m>
                  <m:oMath xmlns:m="http://schemas.openxmlformats.org/officeDocument/2006/math">
                    <m:r>
                      <a:rPr lang="en-US" sz="2000" i="1">
                        <a:solidFill>
                          <a:schemeClr val="tx1"/>
                        </a:solidFill>
                        <a:latin typeface="Cambria Math"/>
                      </a:rPr>
                      <m:t>0</m:t>
                    </m:r>
                    <m:r>
                      <a:rPr lang="en-US" sz="2000" i="1">
                        <a:solidFill>
                          <a:schemeClr val="tx1"/>
                        </a:solidFill>
                        <a:latin typeface="Cambria Math"/>
                        <a:ea typeface="Cambria Math"/>
                      </a:rPr>
                      <m:t>∤</m:t>
                    </m:r>
                    <m:r>
                      <a:rPr lang="en-US" sz="2000" b="0" i="1" smtClean="0">
                        <a:solidFill>
                          <a:schemeClr val="tx1"/>
                        </a:solidFill>
                        <a:latin typeface="Cambria Math"/>
                        <a:ea typeface="Cambria Math"/>
                      </a:rPr>
                      <m:t>𝑎</m:t>
                    </m:r>
                  </m:oMath>
                </a14:m>
                <a:r>
                  <a:rPr lang="en-US" sz="2000" dirty="0" smtClean="0">
                    <a:solidFill>
                      <a:schemeClr val="tx1"/>
                    </a:solidFill>
                  </a:rPr>
                  <a:t> </a:t>
                </a:r>
                <a:r>
                  <a:rPr lang="ar-SA" sz="2000" dirty="0" smtClean="0">
                    <a:solidFill>
                      <a:schemeClr val="tx1"/>
                    </a:solidFill>
                  </a:rPr>
                  <a:t> لأي عدد صحيح </a:t>
                </a:r>
                <a14:m>
                  <m:oMath xmlns:m="http://schemas.openxmlformats.org/officeDocument/2006/math">
                    <m:r>
                      <a:rPr lang="en-US" sz="2000" i="1">
                        <a:latin typeface="Cambria Math"/>
                      </a:rPr>
                      <m:t>𝑎</m:t>
                    </m:r>
                    <m:r>
                      <a:rPr lang="en-US" sz="2000" i="1">
                        <a:latin typeface="Cambria Math"/>
                        <a:ea typeface="Cambria Math"/>
                      </a:rPr>
                      <m:t>≠</m:t>
                    </m:r>
                    <m:r>
                      <a:rPr lang="en-US" sz="2000" i="1">
                        <a:latin typeface="Cambria Math"/>
                        <a:ea typeface="Cambria Math"/>
                      </a:rPr>
                      <m:t>0</m:t>
                    </m:r>
                  </m:oMath>
                </a14:m>
                <a:r>
                  <a:rPr lang="ar-SA" sz="2000" dirty="0"/>
                  <a:t> </a:t>
                </a:r>
                <a:r>
                  <a:rPr lang="en-US" sz="2000" dirty="0" smtClean="0"/>
                  <a:t>.</a:t>
                </a:r>
              </a:p>
              <a:p>
                <a:pPr marL="0" indent="0" algn="r" rtl="1">
                  <a:buNone/>
                </a:pPr>
                <a:r>
                  <a:rPr lang="en-US" sz="2000" dirty="0"/>
                  <a:t>.</a:t>
                </a:r>
                <a:r>
                  <a:rPr lang="en-US" sz="2000" dirty="0" smtClean="0">
                    <a:solidFill>
                      <a:schemeClr val="tx1"/>
                    </a:solidFill>
                  </a:rPr>
                  <a:t>2</a:t>
                </a:r>
                <a:r>
                  <a:rPr lang="ar-SA" sz="2000" dirty="0" smtClean="0">
                    <a:solidFill>
                      <a:schemeClr val="tx1"/>
                    </a:solidFill>
                  </a:rPr>
                  <a:t> إذا كان </a:t>
                </a:r>
                <a14:m>
                  <m:oMath xmlns:m="http://schemas.openxmlformats.org/officeDocument/2006/math">
                    <m:r>
                      <a:rPr lang="en-US" sz="2000" i="1">
                        <a:latin typeface="Cambria Math"/>
                      </a:rPr>
                      <m:t>𝑎</m:t>
                    </m:r>
                    <m:r>
                      <a:rPr lang="en-US" sz="2000" i="1">
                        <a:latin typeface="Cambria Math"/>
                      </a:rPr>
                      <m:t>|−</m:t>
                    </m:r>
                    <m:r>
                      <a:rPr lang="en-US" sz="2000" i="1">
                        <a:latin typeface="Cambria Math"/>
                      </a:rPr>
                      <m:t>𝑏</m:t>
                    </m:r>
                  </m:oMath>
                </a14:m>
                <a:r>
                  <a:rPr lang="en-US" sz="2000" dirty="0"/>
                  <a:t> </a:t>
                </a:r>
                <a14:m>
                  <m:oMath xmlns:m="http://schemas.openxmlformats.org/officeDocument/2006/math">
                    <m:r>
                      <a:rPr lang="ar-SA" sz="2000" b="0" i="0" smtClean="0">
                        <a:latin typeface="Cambria Math"/>
                      </a:rPr>
                      <m:t>فإن</m:t>
                    </m:r>
                    <m:r>
                      <a:rPr lang="ar-SA" sz="2000" b="0" i="1" smtClean="0">
                        <a:latin typeface="Cambria Math"/>
                      </a:rPr>
                      <m:t> </m:t>
                    </m:r>
                    <m:r>
                      <a:rPr lang="en-US" sz="2000" i="1">
                        <a:latin typeface="Cambria Math"/>
                      </a:rPr>
                      <m:t>𝑎</m:t>
                    </m:r>
                    <m:r>
                      <a:rPr lang="en-US" sz="2000" i="1">
                        <a:latin typeface="Cambria Math"/>
                      </a:rPr>
                      <m:t>|</m:t>
                    </m:r>
                    <m:r>
                      <a:rPr lang="en-US" sz="2000" i="1">
                        <a:latin typeface="Cambria Math"/>
                      </a:rPr>
                      <m:t>𝑏</m:t>
                    </m:r>
                  </m:oMath>
                </a14:m>
                <a:r>
                  <a:rPr lang="ar-SA" sz="2000" dirty="0" smtClean="0">
                    <a:solidFill>
                      <a:schemeClr val="tx1"/>
                    </a:solidFill>
                  </a:rPr>
                  <a:t> .</a:t>
                </a:r>
              </a:p>
              <a:p>
                <a:pPr marL="0" indent="0" algn="r" rtl="1">
                  <a:buNone/>
                </a:pPr>
                <a:r>
                  <a:rPr lang="en-US" sz="2000" dirty="0" smtClean="0"/>
                  <a:t> .3</a:t>
                </a:r>
                <a:r>
                  <a:rPr lang="ar-SA" sz="2000" dirty="0" smtClean="0"/>
                  <a:t> إذا كان </a:t>
                </a:r>
                <a14:m>
                  <m:oMath xmlns:m="http://schemas.openxmlformats.org/officeDocument/2006/math">
                    <m:r>
                      <a:rPr lang="en-US" sz="2000" i="1">
                        <a:latin typeface="Cambria Math"/>
                      </a:rPr>
                      <m:t>𝑎</m:t>
                    </m:r>
                    <m:r>
                      <a:rPr lang="en-US" sz="2000" i="1">
                        <a:latin typeface="Cambria Math"/>
                      </a:rPr>
                      <m:t>|</m:t>
                    </m:r>
                    <m:r>
                      <a:rPr lang="en-US" sz="2000" i="1">
                        <a:latin typeface="Cambria Math"/>
                      </a:rPr>
                      <m:t>𝑏</m:t>
                    </m:r>
                  </m:oMath>
                </a14:m>
                <a:r>
                  <a:rPr lang="en-US" sz="2000" dirty="0" smtClean="0"/>
                  <a:t> </a:t>
                </a:r>
                <a:r>
                  <a:rPr lang="ar-SA" sz="2000" dirty="0" smtClean="0"/>
                  <a:t> و </a:t>
                </a:r>
                <a:r>
                  <a:rPr lang="en-US" sz="2000" dirty="0" smtClean="0"/>
                  <a:t>b</a:t>
                </a:r>
                <a14:m>
                  <m:oMath xmlns:m="http://schemas.openxmlformats.org/officeDocument/2006/math">
                    <m:r>
                      <a:rPr lang="en-US" sz="2000" i="1">
                        <a:latin typeface="Cambria Math"/>
                      </a:rPr>
                      <m:t>|</m:t>
                    </m:r>
                    <m:r>
                      <a:rPr lang="en-US" sz="2000" b="0" i="1" smtClean="0">
                        <a:latin typeface="Cambria Math"/>
                      </a:rPr>
                      <m:t>𝑎</m:t>
                    </m:r>
                  </m:oMath>
                </a14:m>
                <a:r>
                  <a:rPr lang="ar-SA" sz="2000" dirty="0"/>
                  <a:t> </a:t>
                </a:r>
                <a:r>
                  <a:rPr lang="ar-SA" sz="2000" dirty="0" smtClean="0"/>
                  <a:t>فإما </a:t>
                </a:r>
                <a14:m>
                  <m:oMath xmlns:m="http://schemas.openxmlformats.org/officeDocument/2006/math">
                    <m:r>
                      <a:rPr lang="en-US" sz="2000" i="1">
                        <a:latin typeface="Cambria Math"/>
                      </a:rPr>
                      <m:t>𝑎</m:t>
                    </m:r>
                    <m:r>
                      <a:rPr lang="ar-SA" sz="2000" i="1">
                        <a:latin typeface="Cambria Math"/>
                      </a:rPr>
                      <m:t>=</m:t>
                    </m:r>
                    <m:r>
                      <a:rPr lang="ar-SA" sz="2000" b="0" i="1" smtClean="0">
                        <a:latin typeface="Cambria Math"/>
                      </a:rPr>
                      <m:t>−</m:t>
                    </m:r>
                    <m:r>
                      <a:rPr lang="en-US" sz="2000" b="0" i="1" smtClean="0">
                        <a:latin typeface="Cambria Math"/>
                      </a:rPr>
                      <m:t>𝑏</m:t>
                    </m:r>
                    <m:r>
                      <a:rPr lang="ar-SA" sz="2000" b="0" i="1" smtClean="0">
                        <a:latin typeface="Cambria Math"/>
                        <a:ea typeface="Cambria Math"/>
                      </a:rPr>
                      <m:t>  </m:t>
                    </m:r>
                    <m:r>
                      <a:rPr lang="ar-SA" sz="2000" b="0" i="1" smtClean="0">
                        <a:latin typeface="Cambria Math"/>
                        <a:ea typeface="Cambria Math"/>
                      </a:rPr>
                      <m:t>أو</m:t>
                    </m:r>
                    <m:r>
                      <a:rPr lang="ar-SA" sz="2000" b="0" i="1" smtClean="0">
                        <a:latin typeface="Cambria Math"/>
                        <a:ea typeface="Cambria Math"/>
                      </a:rPr>
                      <m:t> </m:t>
                    </m:r>
                  </m:oMath>
                </a14:m>
                <a:r>
                  <a:rPr lang="en-US" sz="2000" dirty="0"/>
                  <a:t> </a:t>
                </a:r>
                <a14:m>
                  <m:oMath xmlns:m="http://schemas.openxmlformats.org/officeDocument/2006/math">
                    <m:r>
                      <a:rPr lang="en-US" sz="2000" i="1">
                        <a:latin typeface="Cambria Math"/>
                      </a:rPr>
                      <m:t>𝑎</m:t>
                    </m:r>
                    <m:r>
                      <a:rPr lang="ar-SA" sz="2000" i="1">
                        <a:latin typeface="Cambria Math"/>
                      </a:rPr>
                      <m:t>=</m:t>
                    </m:r>
                    <m:r>
                      <a:rPr lang="en-US" sz="2000" b="0" i="1" smtClean="0">
                        <a:latin typeface="Cambria Math"/>
                      </a:rPr>
                      <m:t>𝑏</m:t>
                    </m:r>
                    <m:r>
                      <a:rPr lang="ar-SA" sz="2000" b="0" i="1" smtClean="0">
                        <a:latin typeface="Cambria Math"/>
                      </a:rPr>
                      <m:t> </m:t>
                    </m:r>
                  </m:oMath>
                </a14:m>
                <a:r>
                  <a:rPr lang="ar-SA" sz="2000" dirty="0" smtClean="0">
                    <a:solidFill>
                      <a:schemeClr val="tx1"/>
                    </a:solidFill>
                  </a:rPr>
                  <a:t> .</a:t>
                </a:r>
              </a:p>
              <a:p>
                <a:pPr marL="0" indent="0" algn="r" rtl="1">
                  <a:buNone/>
                </a:pPr>
                <a:r>
                  <a:rPr lang="en-US" sz="2000" dirty="0" smtClean="0"/>
                  <a:t>  .4</a:t>
                </a:r>
                <a:r>
                  <a:rPr lang="ar-SA" sz="2000" dirty="0" smtClean="0"/>
                  <a:t>إذا كان </a:t>
                </a:r>
                <a14:m>
                  <m:oMath xmlns:m="http://schemas.openxmlformats.org/officeDocument/2006/math">
                    <m:r>
                      <m:rPr>
                        <m:sty m:val="p"/>
                      </m:rPr>
                      <a:rPr lang="en-US" sz="2000" b="0" i="0" smtClean="0">
                        <a:latin typeface="Cambria Math"/>
                      </a:rPr>
                      <m:t>b</m:t>
                    </m:r>
                    <m:r>
                      <a:rPr lang="en-US" sz="2000" i="1">
                        <a:latin typeface="Cambria Math"/>
                      </a:rPr>
                      <m:t>|</m:t>
                    </m:r>
                    <m:r>
                      <a:rPr lang="en-US" sz="2000" b="0" i="1" smtClean="0">
                        <a:latin typeface="Cambria Math"/>
                      </a:rPr>
                      <m:t>𝑐</m:t>
                    </m:r>
                    <m:r>
                      <a:rPr lang="en-US" sz="2000" b="0" i="1" smtClean="0">
                        <a:latin typeface="Cambria Math"/>
                      </a:rPr>
                      <m:t> </m:t>
                    </m:r>
                    <m:r>
                      <a:rPr lang="ar-SA" sz="2000" b="0" i="1" smtClean="0">
                        <a:latin typeface="Cambria Math"/>
                      </a:rPr>
                      <m:t>و</m:t>
                    </m:r>
                    <m:r>
                      <a:rPr lang="ar-SA" sz="2000" b="0" i="1" smtClean="0">
                        <a:latin typeface="Cambria Math"/>
                      </a:rPr>
                      <m:t>   </m:t>
                    </m:r>
                    <m:r>
                      <a:rPr lang="en-US" sz="2000" i="1">
                        <a:latin typeface="Cambria Math"/>
                      </a:rPr>
                      <m:t>𝑎</m:t>
                    </m:r>
                    <m:r>
                      <a:rPr lang="en-US" sz="2000" i="1">
                        <a:latin typeface="Cambria Math"/>
                      </a:rPr>
                      <m:t>|</m:t>
                    </m:r>
                    <m:r>
                      <a:rPr lang="en-US" sz="2000" i="1">
                        <a:latin typeface="Cambria Math"/>
                      </a:rPr>
                      <m:t>𝑏</m:t>
                    </m:r>
                  </m:oMath>
                </a14:m>
                <a:r>
                  <a:rPr lang="ar-SA" sz="2000" dirty="0" smtClean="0">
                    <a:solidFill>
                      <a:schemeClr val="tx1"/>
                    </a:solidFill>
                  </a:rPr>
                  <a:t> فإن</a:t>
                </a:r>
                <a:r>
                  <a:rPr lang="en-US" sz="2000" dirty="0" smtClean="0">
                    <a:solidFill>
                      <a:schemeClr val="tx1"/>
                    </a:solidFill>
                  </a:rPr>
                  <a:t>. </a:t>
                </a:r>
                <a:r>
                  <a:rPr lang="en-US" sz="2000" dirty="0" smtClean="0"/>
                  <a:t> </a:t>
                </a:r>
                <a14:m>
                  <m:oMath xmlns:m="http://schemas.openxmlformats.org/officeDocument/2006/math">
                    <m:r>
                      <a:rPr lang="en-US" sz="2000" i="1">
                        <a:latin typeface="Cambria Math"/>
                      </a:rPr>
                      <m:t>𝑎</m:t>
                    </m:r>
                    <m:r>
                      <a:rPr lang="en-US" sz="2000" i="1">
                        <a:latin typeface="Cambria Math"/>
                      </a:rPr>
                      <m:t>|</m:t>
                    </m:r>
                    <m:r>
                      <a:rPr lang="en-US" sz="2000" b="0" i="1" smtClean="0">
                        <a:latin typeface="Cambria Math"/>
                      </a:rPr>
                      <m:t>𝑐</m:t>
                    </m:r>
                    <m:r>
                      <a:rPr lang="ar-SA" sz="2000" b="0" i="1" smtClean="0">
                        <a:latin typeface="Cambria Math"/>
                      </a:rPr>
                      <m:t> </m:t>
                    </m:r>
                  </m:oMath>
                </a14:m>
                <a:endParaRPr lang="ar-SA" sz="2000" dirty="0" smtClean="0">
                  <a:solidFill>
                    <a:schemeClr val="tx1"/>
                  </a:solidFill>
                </a:endParaRPr>
              </a:p>
              <a:p>
                <a:pPr marL="0" indent="0" algn="r" rtl="1">
                  <a:buNone/>
                </a:pPr>
                <a:r>
                  <a:rPr lang="en-US" sz="2000" dirty="0" smtClean="0"/>
                  <a:t> .5</a:t>
                </a:r>
                <a:r>
                  <a:rPr lang="ar-SA" sz="2000" dirty="0" smtClean="0"/>
                  <a:t>إذا كان </a:t>
                </a:r>
                <a14:m>
                  <m:oMath xmlns:m="http://schemas.openxmlformats.org/officeDocument/2006/math">
                    <m:r>
                      <a:rPr lang="en-US" sz="2000" i="1">
                        <a:latin typeface="Cambria Math"/>
                      </a:rPr>
                      <m:t>𝑎</m:t>
                    </m:r>
                    <m:r>
                      <a:rPr lang="en-US" sz="2000" i="1">
                        <a:latin typeface="Cambria Math"/>
                      </a:rPr>
                      <m:t>|</m:t>
                    </m:r>
                    <m:r>
                      <a:rPr lang="en-US" sz="2000" i="1">
                        <a:latin typeface="Cambria Math"/>
                      </a:rPr>
                      <m:t>𝑏</m:t>
                    </m:r>
                  </m:oMath>
                </a14:m>
                <a:r>
                  <a:rPr lang="ar-SA" sz="2000" dirty="0" smtClean="0">
                    <a:solidFill>
                      <a:schemeClr val="tx1"/>
                    </a:solidFill>
                  </a:rPr>
                  <a:t> فإن </a:t>
                </a:r>
                <a14:m>
                  <m:oMath xmlns:m="http://schemas.openxmlformats.org/officeDocument/2006/math">
                    <m:r>
                      <a:rPr lang="en-US" sz="2000" i="1">
                        <a:latin typeface="Cambria Math"/>
                      </a:rPr>
                      <m:t>𝑎</m:t>
                    </m:r>
                    <m:r>
                      <a:rPr lang="en-US" sz="2000" b="0" i="1" smtClean="0">
                        <a:latin typeface="Cambria Math"/>
                      </a:rPr>
                      <m:t>𝑐</m:t>
                    </m:r>
                    <m:r>
                      <a:rPr lang="en-US" sz="2000" i="1">
                        <a:latin typeface="Cambria Math"/>
                      </a:rPr>
                      <m:t>|</m:t>
                    </m:r>
                    <m:r>
                      <a:rPr lang="en-US" sz="2000" b="0" i="1" smtClean="0">
                        <a:latin typeface="Cambria Math"/>
                      </a:rPr>
                      <m:t>𝑏𝑐</m:t>
                    </m:r>
                  </m:oMath>
                </a14:m>
                <a:r>
                  <a:rPr lang="en-US" sz="2000" dirty="0" smtClean="0">
                    <a:solidFill>
                      <a:schemeClr val="tx1"/>
                    </a:solidFill>
                  </a:rPr>
                  <a:t> </a:t>
                </a:r>
                <a:r>
                  <a:rPr lang="ar-SA" sz="2000" dirty="0" smtClean="0">
                    <a:solidFill>
                      <a:schemeClr val="tx1"/>
                    </a:solidFill>
                  </a:rPr>
                  <a:t> لكل </a:t>
                </a:r>
                <a14:m>
                  <m:oMath xmlns:m="http://schemas.openxmlformats.org/officeDocument/2006/math">
                    <m:r>
                      <a:rPr lang="en-US" sz="2000" b="0" i="1" smtClean="0">
                        <a:solidFill>
                          <a:schemeClr val="tx1"/>
                        </a:solidFill>
                        <a:latin typeface="Cambria Math"/>
                      </a:rPr>
                      <m:t>𝑐</m:t>
                    </m:r>
                    <m:r>
                      <a:rPr lang="en-US" sz="2000" b="0" i="1" smtClean="0">
                        <a:solidFill>
                          <a:schemeClr val="tx1"/>
                        </a:solidFill>
                        <a:latin typeface="Cambria Math"/>
                        <a:ea typeface="Cambria Math"/>
                      </a:rPr>
                      <m:t>≠</m:t>
                    </m:r>
                    <m:r>
                      <a:rPr lang="en-US" sz="2000" b="0" i="1" smtClean="0">
                        <a:solidFill>
                          <a:schemeClr val="tx1"/>
                        </a:solidFill>
                        <a:latin typeface="Cambria Math"/>
                        <a:ea typeface="Cambria Math"/>
                      </a:rPr>
                      <m:t>0</m:t>
                    </m:r>
                  </m:oMath>
                </a14:m>
                <a:r>
                  <a:rPr lang="ar-SA" sz="2000" dirty="0" smtClean="0">
                    <a:solidFill>
                      <a:schemeClr val="tx1"/>
                    </a:solidFill>
                  </a:rPr>
                  <a:t> .</a:t>
                </a:r>
              </a:p>
              <a:p>
                <a:pPr marL="0" indent="0" algn="r" rtl="1">
                  <a:buNone/>
                </a:pPr>
                <a:r>
                  <a:rPr lang="en-US" sz="2000" dirty="0" smtClean="0"/>
                  <a:t>6</a:t>
                </a:r>
                <a:r>
                  <a:rPr lang="ar-SA" sz="2000" dirty="0" smtClean="0"/>
                  <a:t>. </a:t>
                </a:r>
                <a:r>
                  <a:rPr lang="ar-SA" sz="2000" dirty="0"/>
                  <a:t>إذا كان </a:t>
                </a:r>
                <a14:m>
                  <m:oMath xmlns:m="http://schemas.openxmlformats.org/officeDocument/2006/math">
                    <m:r>
                      <m:rPr>
                        <m:sty m:val="p"/>
                      </m:rPr>
                      <a:rPr lang="en-US" sz="2000" dirty="0" smtClean="0">
                        <a:latin typeface="Cambria Math"/>
                      </a:rPr>
                      <m:t>a</m:t>
                    </m:r>
                    <m:r>
                      <a:rPr lang="en-US" sz="2000" i="1">
                        <a:latin typeface="Cambria Math"/>
                      </a:rPr>
                      <m:t>|</m:t>
                    </m:r>
                    <m:r>
                      <a:rPr lang="en-US" sz="2000" i="1">
                        <a:latin typeface="Cambria Math"/>
                      </a:rPr>
                      <m:t>𝑐</m:t>
                    </m:r>
                    <m:r>
                      <a:rPr lang="en-US" sz="2000" i="1">
                        <a:latin typeface="Cambria Math"/>
                      </a:rPr>
                      <m:t> </m:t>
                    </m:r>
                    <m:r>
                      <a:rPr lang="ar-SA" sz="2000" i="1">
                        <a:latin typeface="Cambria Math"/>
                      </a:rPr>
                      <m:t>و</m:t>
                    </m:r>
                    <m:r>
                      <a:rPr lang="ar-SA" sz="2000" i="1">
                        <a:latin typeface="Cambria Math"/>
                      </a:rPr>
                      <m:t>   </m:t>
                    </m:r>
                    <m:r>
                      <a:rPr lang="en-US" sz="2000" i="1">
                        <a:latin typeface="Cambria Math"/>
                      </a:rPr>
                      <m:t>𝑎</m:t>
                    </m:r>
                    <m:r>
                      <a:rPr lang="en-US" sz="2000" i="1">
                        <a:latin typeface="Cambria Math"/>
                      </a:rPr>
                      <m:t>|</m:t>
                    </m:r>
                    <m:r>
                      <a:rPr lang="en-US" sz="2000" i="1">
                        <a:latin typeface="Cambria Math"/>
                      </a:rPr>
                      <m:t>𝑏</m:t>
                    </m:r>
                  </m:oMath>
                </a14:m>
                <a:r>
                  <a:rPr lang="en-US" sz="2000" dirty="0" smtClean="0">
                    <a:solidFill>
                      <a:schemeClr val="tx1"/>
                    </a:solidFill>
                  </a:rPr>
                  <a:t> </a:t>
                </a:r>
                <a:r>
                  <a:rPr lang="ar-SA" sz="2000" dirty="0" smtClean="0">
                    <a:solidFill>
                      <a:schemeClr val="tx1"/>
                    </a:solidFill>
                  </a:rPr>
                  <a:t> فإن </a:t>
                </a:r>
                <a14:m>
                  <m:oMath xmlns:m="http://schemas.openxmlformats.org/officeDocument/2006/math">
                    <m:r>
                      <a:rPr lang="en-US" sz="2000" i="1">
                        <a:latin typeface="Cambria Math"/>
                      </a:rPr>
                      <m:t>𝑎</m:t>
                    </m:r>
                    <m:r>
                      <a:rPr lang="en-US" sz="2000" i="1">
                        <a:latin typeface="Cambria Math"/>
                      </a:rPr>
                      <m:t>|</m:t>
                    </m:r>
                    <m:d>
                      <m:dPr>
                        <m:ctrlPr>
                          <a:rPr lang="en-US" sz="2000" b="0" i="1" smtClean="0">
                            <a:latin typeface="Cambria Math"/>
                          </a:rPr>
                        </m:ctrlPr>
                      </m:dPr>
                      <m:e>
                        <m:r>
                          <a:rPr lang="en-US" sz="2000" b="0" i="1" smtClean="0">
                            <a:latin typeface="Cambria Math"/>
                          </a:rPr>
                          <m:t>𝑏</m:t>
                        </m:r>
                        <m:r>
                          <a:rPr lang="en-US" sz="2000" b="0" i="1" smtClean="0">
                            <a:latin typeface="Cambria Math"/>
                          </a:rPr>
                          <m:t>±</m:t>
                        </m:r>
                        <m:r>
                          <a:rPr lang="en-US" sz="2000" b="0" i="1" smtClean="0">
                            <a:latin typeface="Cambria Math"/>
                          </a:rPr>
                          <m:t>𝑐</m:t>
                        </m:r>
                      </m:e>
                    </m:d>
                  </m:oMath>
                </a14:m>
                <a:r>
                  <a:rPr lang="en-US" sz="2000" dirty="0" smtClean="0">
                    <a:solidFill>
                      <a:schemeClr val="tx1"/>
                    </a:solidFill>
                  </a:rPr>
                  <a:t> </a:t>
                </a:r>
                <a:r>
                  <a:rPr lang="ar-SA" sz="2000" dirty="0" smtClean="0">
                    <a:solidFill>
                      <a:schemeClr val="tx1"/>
                    </a:solidFill>
                  </a:rPr>
                  <a:t> .</a:t>
                </a:r>
              </a:p>
              <a:p>
                <a:pPr marL="0" indent="0" algn="r" rtl="1">
                  <a:buNone/>
                </a:pPr>
                <a:endParaRPr lang="en-US" sz="2000"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983163"/>
              </a:xfrm>
              <a:blipFill rotWithShape="1">
                <a:blip r:embed="rId2"/>
                <a:stretch>
                  <a:fillRect t="-490" r="-815" b="-17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5</a:t>
            </a:fld>
            <a:endParaRPr lang="en-US" dirty="0"/>
          </a:p>
        </p:txBody>
      </p:sp>
    </p:spTree>
    <p:extLst>
      <p:ext uri="{BB962C8B-B14F-4D97-AF65-F5344CB8AC3E}">
        <p14:creationId xmlns:p14="http://schemas.microsoft.com/office/powerpoint/2010/main" val="1545033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762000"/>
                <a:ext cx="8229600" cy="5364163"/>
              </a:xfrm>
            </p:spPr>
            <p:txBody>
              <a:bodyPr>
                <a:normAutofit/>
              </a:bodyPr>
              <a:lstStyle/>
              <a:p>
                <a:pPr marL="0" indent="0" algn="r" rtl="1">
                  <a:buNone/>
                </a:pPr>
                <a:r>
                  <a:rPr lang="ar-SA" sz="2000" dirty="0" smtClean="0">
                    <a:solidFill>
                      <a:srgbClr val="FF0000"/>
                    </a:solidFill>
                  </a:rPr>
                  <a:t>مثال</a:t>
                </a:r>
                <a:r>
                  <a:rPr lang="ar-SA" sz="2000" dirty="0">
                    <a:solidFill>
                      <a:srgbClr val="FF0000"/>
                    </a:solidFill>
                  </a:rPr>
                  <a:t> </a:t>
                </a:r>
                <a:r>
                  <a:rPr lang="ar-SA" sz="2000" dirty="0" smtClean="0">
                    <a:solidFill>
                      <a:srgbClr val="FF0000"/>
                    </a:solidFill>
                  </a:rPr>
                  <a:t>(</a:t>
                </a:r>
                <a:r>
                  <a:rPr lang="en-US" sz="2000" dirty="0" smtClean="0">
                    <a:solidFill>
                      <a:srgbClr val="FF0000"/>
                    </a:solidFill>
                  </a:rPr>
                  <a:t>Example</a:t>
                </a:r>
                <a:r>
                  <a:rPr lang="ar-SA" sz="2000" dirty="0" smtClean="0">
                    <a:solidFill>
                      <a:srgbClr val="FF0000"/>
                    </a:solidFill>
                  </a:rPr>
                  <a:t>)</a:t>
                </a:r>
                <a:r>
                  <a:rPr lang="en-US" sz="2000" dirty="0" smtClean="0">
                    <a:solidFill>
                      <a:srgbClr val="FF0000"/>
                    </a:solidFill>
                  </a:rPr>
                  <a:t>:</a:t>
                </a:r>
                <a:endParaRPr lang="ar-SA" sz="2000" dirty="0" smtClean="0">
                  <a:solidFill>
                    <a:srgbClr val="FF0000"/>
                  </a:solidFill>
                </a:endParaRPr>
              </a:p>
              <a:p>
                <a:pPr marL="0" indent="0" algn="ctr" rtl="1">
                  <a:buNone/>
                </a:pPr>
                <a:r>
                  <a:rPr lang="ar-SA" sz="2000" dirty="0" smtClean="0">
                    <a:solidFill>
                      <a:srgbClr val="FF0000"/>
                    </a:solidFill>
                  </a:rPr>
                  <a:t> </a:t>
                </a:r>
                <a14:m>
                  <m:oMath xmlns:m="http://schemas.openxmlformats.org/officeDocument/2006/math">
                    <m:r>
                      <a:rPr lang="en-US" sz="2000">
                        <a:solidFill>
                          <a:srgbClr val="FF0000"/>
                        </a:solidFill>
                        <a:latin typeface="Cambria Math"/>
                      </a:rPr>
                      <m:t>4</m:t>
                    </m:r>
                    <m:r>
                      <a:rPr lang="en-US" sz="2000" i="1">
                        <a:solidFill>
                          <a:srgbClr val="FF0000"/>
                        </a:solidFill>
                        <a:latin typeface="Cambria Math"/>
                        <a:ea typeface="Cambria Math"/>
                      </a:rPr>
                      <m:t>∤</m:t>
                    </m:r>
                    <m:r>
                      <a:rPr lang="ar-SA" sz="2000" i="1">
                        <a:solidFill>
                          <a:srgbClr val="FF0000"/>
                        </a:solidFill>
                        <a:latin typeface="Cambria Math"/>
                      </a:rPr>
                      <m:t>9</m:t>
                    </m:r>
                  </m:oMath>
                </a14:m>
                <a:r>
                  <a:rPr lang="en-US" sz="2000" dirty="0">
                    <a:solidFill>
                      <a:srgbClr val="FF0000"/>
                    </a:solidFill>
                  </a:rPr>
                  <a:t>,       </a:t>
                </a:r>
                <a:r>
                  <a:rPr lang="en-US" sz="2000" dirty="0" smtClean="0">
                    <a:solidFill>
                      <a:srgbClr val="FF0000"/>
                    </a:solidFill>
                  </a:rPr>
                  <a:t>           </a:t>
                </a:r>
                <a14:m>
                  <m:oMath xmlns:m="http://schemas.openxmlformats.org/officeDocument/2006/math">
                    <m:r>
                      <a:rPr lang="en-US" sz="2000">
                        <a:solidFill>
                          <a:srgbClr val="FF0000"/>
                        </a:solidFill>
                        <a:latin typeface="Cambria Math"/>
                      </a:rPr>
                      <m:t>2</m:t>
                    </m:r>
                    <m:r>
                      <a:rPr lang="en-US" sz="2000" i="1">
                        <a:solidFill>
                          <a:srgbClr val="FF0000"/>
                        </a:solidFill>
                        <a:latin typeface="Cambria Math"/>
                      </a:rPr>
                      <m:t>|</m:t>
                    </m:r>
                    <m:r>
                      <a:rPr lang="en-US" sz="2000" i="1">
                        <a:solidFill>
                          <a:srgbClr val="FF0000"/>
                        </a:solidFill>
                        <a:latin typeface="Cambria Math"/>
                      </a:rPr>
                      <m:t>8</m:t>
                    </m:r>
                    <m:r>
                      <a:rPr lang="en-US" sz="2000">
                        <a:solidFill>
                          <a:srgbClr val="FF0000"/>
                        </a:solidFill>
                        <a:latin typeface="Cambria Math"/>
                      </a:rPr>
                      <m:t>,</m:t>
                    </m:r>
                  </m:oMath>
                </a14:m>
                <a:r>
                  <a:rPr lang="en-US" sz="2000" dirty="0">
                    <a:solidFill>
                      <a:srgbClr val="FF0000"/>
                    </a:solidFill>
                  </a:rPr>
                  <a:t>       </a:t>
                </a:r>
                <a:r>
                  <a:rPr lang="en-US" sz="2000" dirty="0" smtClean="0">
                    <a:solidFill>
                      <a:srgbClr val="FF0000"/>
                    </a:solidFill>
                  </a:rPr>
                  <a:t>            </a:t>
                </a:r>
                <a14:m>
                  <m:oMath xmlns:m="http://schemas.openxmlformats.org/officeDocument/2006/math">
                    <m:r>
                      <a:rPr lang="en-US" sz="2000" dirty="0">
                        <a:solidFill>
                          <a:srgbClr val="FF0000"/>
                        </a:solidFill>
                        <a:latin typeface="Cambria Math"/>
                      </a:rPr>
                      <m:t>5</m:t>
                    </m:r>
                    <m:r>
                      <a:rPr lang="en-US" sz="2000" i="1">
                        <a:solidFill>
                          <a:srgbClr val="FF0000"/>
                        </a:solidFill>
                        <a:latin typeface="Cambria Math"/>
                      </a:rPr>
                      <m:t>|</m:t>
                    </m:r>
                    <m:r>
                      <a:rPr lang="en-US" sz="2000">
                        <a:solidFill>
                          <a:srgbClr val="FF0000"/>
                        </a:solidFill>
                        <a:latin typeface="Cambria Math"/>
                      </a:rPr>
                      <m:t>0</m:t>
                    </m:r>
                    <m:r>
                      <a:rPr lang="en-US" sz="2000">
                        <a:solidFill>
                          <a:srgbClr val="FF0000"/>
                        </a:solidFill>
                        <a:latin typeface="Cambria Math"/>
                      </a:rPr>
                      <m:t>,                    </m:t>
                    </m:r>
                    <m:r>
                      <a:rPr lang="en-US" sz="2000" i="1">
                        <a:solidFill>
                          <a:srgbClr val="FF0000"/>
                        </a:solidFill>
                        <a:latin typeface="Cambria Math"/>
                      </a:rPr>
                      <m:t>,</m:t>
                    </m:r>
                    <m:r>
                      <a:rPr lang="en-US" sz="2000" i="1">
                        <a:solidFill>
                          <a:srgbClr val="FF0000"/>
                        </a:solidFill>
                        <a:latin typeface="Cambria Math"/>
                      </a:rPr>
                      <m:t>0</m:t>
                    </m:r>
                    <m:r>
                      <a:rPr lang="en-US" sz="2000" i="1">
                        <a:solidFill>
                          <a:srgbClr val="FF0000"/>
                        </a:solidFill>
                        <a:latin typeface="Cambria Math"/>
                        <a:ea typeface="Cambria Math"/>
                      </a:rPr>
                      <m:t>∤</m:t>
                    </m:r>
                    <m:r>
                      <a:rPr lang="en-US" sz="2000" i="1">
                        <a:solidFill>
                          <a:srgbClr val="FF0000"/>
                        </a:solidFill>
                        <a:latin typeface="Cambria Math"/>
                      </a:rPr>
                      <m:t>7</m:t>
                    </m:r>
                  </m:oMath>
                </a14:m>
                <a:endParaRPr lang="en-US" sz="2000" dirty="0">
                  <a:solidFill>
                    <a:srgbClr val="FF0000"/>
                  </a:solidFill>
                </a:endParaRPr>
              </a:p>
              <a:p>
                <a:pPr marL="0" indent="0" algn="r" rtl="1">
                  <a:buNone/>
                </a:pPr>
                <a:endParaRPr lang="en-US" sz="2000" dirty="0" smtClean="0">
                  <a:solidFill>
                    <a:srgbClr val="FF0000"/>
                  </a:solidFill>
                </a:endParaRPr>
              </a:p>
              <a:p>
                <a:pPr marL="0" indent="0" algn="r" rtl="1">
                  <a:buNone/>
                </a:pPr>
                <a:endParaRPr lang="ar-SA" sz="2000" dirty="0" smtClean="0">
                  <a:solidFill>
                    <a:srgbClr val="FF0000"/>
                  </a:solidFill>
                </a:endParaRPr>
              </a:p>
              <a:p>
                <a:pPr marL="0" indent="0" algn="r" rtl="1">
                  <a:buNone/>
                </a:pPr>
                <a:r>
                  <a:rPr lang="ar-SA" sz="2000" dirty="0" smtClean="0">
                    <a:solidFill>
                      <a:srgbClr val="FF0000"/>
                    </a:solidFill>
                  </a:rPr>
                  <a:t>مثال (</a:t>
                </a:r>
                <a:r>
                  <a:rPr lang="en-US" sz="2000" dirty="0" smtClean="0">
                    <a:solidFill>
                      <a:srgbClr val="FF0000"/>
                    </a:solidFill>
                  </a:rPr>
                  <a:t>Example</a:t>
                </a:r>
                <a:r>
                  <a:rPr lang="ar-SA" sz="2000" dirty="0" smtClean="0">
                    <a:solidFill>
                      <a:srgbClr val="FF0000"/>
                    </a:solidFill>
                  </a:rPr>
                  <a:t>): </a:t>
                </a:r>
                <a:r>
                  <a:rPr lang="ar-SA" sz="2000" dirty="0" smtClean="0"/>
                  <a:t>أوجد مجموعة قواسم كلاً من الأعداد</a:t>
                </a:r>
                <a:r>
                  <a:rPr lang="en-US" sz="2000" dirty="0" smtClean="0"/>
                  <a:t> </a:t>
                </a:r>
                <a:r>
                  <a:rPr lang="ar-SA" sz="2000" dirty="0" smtClean="0"/>
                  <a:t> </a:t>
                </a:r>
                <a:r>
                  <a:rPr lang="en-US" sz="2000" dirty="0" smtClean="0"/>
                  <a:t>7</a:t>
                </a:r>
                <a:r>
                  <a:rPr lang="ar-SA" sz="2000" dirty="0" smtClean="0"/>
                  <a:t> و </a:t>
                </a:r>
                <a:r>
                  <a:rPr lang="en-US" sz="2000" dirty="0" smtClean="0"/>
                  <a:t> 10</a:t>
                </a:r>
                <a:r>
                  <a:rPr lang="ar-SA" sz="2000" dirty="0" smtClean="0"/>
                  <a:t>و</a:t>
                </a:r>
                <a:r>
                  <a:rPr lang="en-US" sz="2000" dirty="0" smtClean="0"/>
                  <a:t> </a:t>
                </a:r>
                <a:r>
                  <a:rPr lang="ar-SA" sz="2000" dirty="0" smtClean="0"/>
                  <a:t> </a:t>
                </a:r>
                <a:r>
                  <a:rPr lang="en-US" sz="2000" dirty="0" smtClean="0"/>
                  <a:t>9</a:t>
                </a:r>
                <a:r>
                  <a:rPr lang="ar-SA" sz="2000" dirty="0" smtClean="0"/>
                  <a:t>.</a:t>
                </a:r>
                <a:endParaRPr lang="en-US" sz="2000" dirty="0" smtClean="0"/>
              </a:p>
              <a:p>
                <a:pPr marL="0" indent="0" algn="r" rtl="1">
                  <a:buNone/>
                </a:pPr>
                <a:r>
                  <a:rPr lang="ar-SA" sz="2000" dirty="0" smtClean="0">
                    <a:solidFill>
                      <a:srgbClr val="FF0000"/>
                    </a:solidFill>
                  </a:rPr>
                  <a:t>الحل</a:t>
                </a:r>
                <a14:m>
                  <m:oMath xmlns:m="http://schemas.openxmlformats.org/officeDocument/2006/math">
                    <m:d>
                      <m:dPr>
                        <m:ctrlPr>
                          <a:rPr lang="en-US" sz="2000" b="0" i="1" smtClean="0">
                            <a:solidFill>
                              <a:srgbClr val="FF0000"/>
                            </a:solidFill>
                            <a:latin typeface="Cambria Math"/>
                          </a:rPr>
                        </m:ctrlPr>
                      </m:dPr>
                      <m:e>
                        <m:r>
                          <a:rPr lang="en-US" sz="2000" b="0" i="1" smtClean="0">
                            <a:solidFill>
                              <a:srgbClr val="FF0000"/>
                            </a:solidFill>
                            <a:latin typeface="Cambria Math"/>
                          </a:rPr>
                          <m:t>𝑆𝑜𝑙𝑢𝑡𝑖𝑜𝑛</m:t>
                        </m:r>
                      </m:e>
                    </m:d>
                  </m:oMath>
                </a14:m>
                <a:r>
                  <a:rPr lang="ar-SA" sz="2000" dirty="0" smtClean="0">
                    <a:solidFill>
                      <a:srgbClr val="FF0000"/>
                    </a:solidFill>
                  </a:rPr>
                  <a:t>: </a:t>
                </a:r>
              </a:p>
              <a:p>
                <a:pPr marL="0" indent="0" algn="ctr" rtl="1">
                  <a:buNone/>
                </a:pPr>
                <a:r>
                  <a:rPr lang="ar-SA" sz="2000" dirty="0" smtClean="0">
                    <a:solidFill>
                      <a:srgbClr val="FF0000"/>
                    </a:solidFill>
                  </a:rPr>
                  <a:t> </a:t>
                </a:r>
                <a:r>
                  <a:rPr lang="en-US" sz="2000" dirty="0" smtClean="0">
                    <a:solidFill>
                      <a:srgbClr val="FF0000"/>
                    </a:solidFill>
                  </a:rPr>
                  <a:t>  </a:t>
                </a:r>
                <a14:m>
                  <m:oMath xmlns:m="http://schemas.openxmlformats.org/officeDocument/2006/math">
                    <m:sSub>
                      <m:sSubPr>
                        <m:ctrlPr>
                          <a:rPr lang="ar-SA" sz="2000" i="1">
                            <a:solidFill>
                              <a:srgbClr val="FF0000"/>
                            </a:solidFill>
                            <a:latin typeface="Cambria Math"/>
                          </a:rPr>
                        </m:ctrlPr>
                      </m:sSubPr>
                      <m:e>
                        <m:r>
                          <a:rPr lang="en-US" sz="2000" i="1">
                            <a:solidFill>
                              <a:srgbClr val="FF0000"/>
                            </a:solidFill>
                            <a:latin typeface="Cambria Math"/>
                          </a:rPr>
                          <m:t>𝐷</m:t>
                        </m:r>
                      </m:e>
                      <m:sub>
                        <m:r>
                          <a:rPr lang="ar-SA" sz="2000" i="1">
                            <a:solidFill>
                              <a:srgbClr val="FF0000"/>
                            </a:solidFill>
                            <a:latin typeface="Cambria Math"/>
                          </a:rPr>
                          <m:t>7</m:t>
                        </m:r>
                      </m:sub>
                    </m:sSub>
                    <m:r>
                      <a:rPr lang="en-US" sz="2000" i="1">
                        <a:solidFill>
                          <a:srgbClr val="FF0000"/>
                        </a:solidFill>
                        <a:latin typeface="Cambria Math"/>
                      </a:rPr>
                      <m:t>={±</m:t>
                    </m:r>
                    <m:r>
                      <a:rPr lang="en-US" sz="2000" i="1">
                        <a:solidFill>
                          <a:srgbClr val="FF0000"/>
                        </a:solidFill>
                        <a:latin typeface="Cambria Math"/>
                      </a:rPr>
                      <m:t>1</m:t>
                    </m:r>
                    <m:r>
                      <a:rPr lang="en-US" sz="2000" i="1">
                        <a:solidFill>
                          <a:srgbClr val="FF0000"/>
                        </a:solidFill>
                        <a:latin typeface="Cambria Math"/>
                      </a:rPr>
                      <m:t>,±</m:t>
                    </m:r>
                    <m:r>
                      <a:rPr lang="en-US" sz="2000" i="1">
                        <a:solidFill>
                          <a:srgbClr val="FF0000"/>
                        </a:solidFill>
                        <a:latin typeface="Cambria Math"/>
                      </a:rPr>
                      <m:t>7</m:t>
                    </m:r>
                    <m:r>
                      <a:rPr lang="en-US" sz="2000" i="1">
                        <a:solidFill>
                          <a:srgbClr val="FF0000"/>
                        </a:solidFill>
                        <a:latin typeface="Cambria Math"/>
                      </a:rPr>
                      <m:t>}</m:t>
                    </m:r>
                  </m:oMath>
                </a14:m>
                <a:r>
                  <a:rPr lang="en-US" sz="2000" dirty="0">
                    <a:solidFill>
                      <a:srgbClr val="FF0000"/>
                    </a:solidFill>
                  </a:rPr>
                  <a:t>    </a:t>
                </a:r>
                <a:endParaRPr lang="ar-SA" sz="2000" dirty="0" smtClean="0">
                  <a:solidFill>
                    <a:srgbClr val="FF0000"/>
                  </a:solidFill>
                </a:endParaRPr>
              </a:p>
              <a:p>
                <a:pPr marL="0" indent="0" algn="ctr" rtl="1">
                  <a:buNone/>
                </a:pPr>
                <a:endParaRPr lang="ar-SA" sz="2000" dirty="0" smtClean="0">
                  <a:solidFill>
                    <a:srgbClr val="FF0000"/>
                  </a:solidFill>
                </a:endParaRPr>
              </a:p>
              <a:p>
                <a:pPr marL="0" indent="0" algn="ctr" rtl="1">
                  <a:buNone/>
                </a:pPr>
                <a:r>
                  <a:rPr lang="en-US" sz="2000" dirty="0" smtClean="0">
                    <a:solidFill>
                      <a:srgbClr val="FF0000"/>
                    </a:solidFill>
                  </a:rPr>
                  <a:t>   </a:t>
                </a:r>
                <a14:m>
                  <m:oMath xmlns:m="http://schemas.openxmlformats.org/officeDocument/2006/math">
                    <m:sSub>
                      <m:sSubPr>
                        <m:ctrlPr>
                          <a:rPr lang="ar-SA" sz="2000" i="1">
                            <a:solidFill>
                              <a:srgbClr val="FF0000"/>
                            </a:solidFill>
                            <a:latin typeface="Cambria Math"/>
                          </a:rPr>
                        </m:ctrlPr>
                      </m:sSubPr>
                      <m:e>
                        <m:r>
                          <a:rPr lang="en-US" sz="2000" i="1">
                            <a:solidFill>
                              <a:srgbClr val="FF0000"/>
                            </a:solidFill>
                            <a:latin typeface="Cambria Math"/>
                          </a:rPr>
                          <m:t>𝐷</m:t>
                        </m:r>
                      </m:e>
                      <m:sub>
                        <m:r>
                          <a:rPr lang="en-US" sz="2000" i="1">
                            <a:solidFill>
                              <a:srgbClr val="FF0000"/>
                            </a:solidFill>
                            <a:latin typeface="Cambria Math"/>
                          </a:rPr>
                          <m:t>10</m:t>
                        </m:r>
                      </m:sub>
                    </m:sSub>
                    <m:r>
                      <a:rPr lang="en-US" sz="2000" i="1">
                        <a:solidFill>
                          <a:srgbClr val="FF0000"/>
                        </a:solidFill>
                        <a:latin typeface="Cambria Math"/>
                      </a:rPr>
                      <m:t>=</m:t>
                    </m:r>
                    <m:d>
                      <m:dPr>
                        <m:begChr m:val="{"/>
                        <m:endChr m:val="}"/>
                        <m:ctrlPr>
                          <a:rPr lang="en-US" sz="2000" i="1">
                            <a:solidFill>
                              <a:srgbClr val="FF0000"/>
                            </a:solidFill>
                            <a:latin typeface="Cambria Math"/>
                          </a:rPr>
                        </m:ctrlPr>
                      </m:dPr>
                      <m:e>
                        <m:r>
                          <a:rPr lang="en-US" sz="2000" i="1">
                            <a:solidFill>
                              <a:srgbClr val="FF0000"/>
                            </a:solidFill>
                            <a:latin typeface="Cambria Math"/>
                          </a:rPr>
                          <m:t>±</m:t>
                        </m:r>
                        <m:r>
                          <a:rPr lang="en-US" sz="2000" i="1">
                            <a:solidFill>
                              <a:srgbClr val="FF0000"/>
                            </a:solidFill>
                            <a:latin typeface="Cambria Math"/>
                          </a:rPr>
                          <m:t>1</m:t>
                        </m:r>
                        <m:r>
                          <a:rPr lang="en-US" sz="2000" i="1">
                            <a:solidFill>
                              <a:srgbClr val="FF0000"/>
                            </a:solidFill>
                            <a:latin typeface="Cambria Math"/>
                          </a:rPr>
                          <m:t>,±</m:t>
                        </m:r>
                        <m:r>
                          <a:rPr lang="en-US" sz="2000" i="1">
                            <a:solidFill>
                              <a:srgbClr val="FF0000"/>
                            </a:solidFill>
                            <a:latin typeface="Cambria Math"/>
                          </a:rPr>
                          <m:t>2</m:t>
                        </m:r>
                        <m:r>
                          <a:rPr lang="en-US" sz="2000" i="1">
                            <a:solidFill>
                              <a:srgbClr val="FF0000"/>
                            </a:solidFill>
                            <a:latin typeface="Cambria Math"/>
                          </a:rPr>
                          <m:t>,±</m:t>
                        </m:r>
                        <m:r>
                          <a:rPr lang="en-US" sz="2000" i="1">
                            <a:solidFill>
                              <a:srgbClr val="FF0000"/>
                            </a:solidFill>
                            <a:latin typeface="Cambria Math"/>
                          </a:rPr>
                          <m:t>5</m:t>
                        </m:r>
                        <m:r>
                          <a:rPr lang="en-US" sz="2000" i="1">
                            <a:solidFill>
                              <a:srgbClr val="FF0000"/>
                            </a:solidFill>
                            <a:latin typeface="Cambria Math"/>
                          </a:rPr>
                          <m:t>,±</m:t>
                        </m:r>
                        <m:r>
                          <a:rPr lang="en-US" sz="2000" i="1">
                            <a:solidFill>
                              <a:srgbClr val="FF0000"/>
                            </a:solidFill>
                            <a:latin typeface="Cambria Math"/>
                          </a:rPr>
                          <m:t>10</m:t>
                        </m:r>
                      </m:e>
                    </m:d>
                  </m:oMath>
                </a14:m>
                <a:endParaRPr lang="ar-SA" sz="2000" dirty="0" smtClean="0"/>
              </a:p>
              <a:p>
                <a:pPr marL="0" indent="0" algn="ctr" rtl="1">
                  <a:buNone/>
                </a:pPr>
                <a:endParaRPr lang="ar-SA" sz="2000" dirty="0"/>
              </a:p>
              <a:p>
                <a:pPr marL="0" indent="0" algn="ctr" rtl="1">
                  <a:buNone/>
                </a:pPr>
                <a14:m>
                  <m:oMathPara xmlns:m="http://schemas.openxmlformats.org/officeDocument/2006/math">
                    <m:oMathParaPr>
                      <m:jc m:val="centerGroup"/>
                    </m:oMathParaPr>
                    <m:oMath xmlns:m="http://schemas.openxmlformats.org/officeDocument/2006/math">
                      <m:sSub>
                        <m:sSubPr>
                          <m:ctrlPr>
                            <a:rPr lang="ar-SA" sz="2000" i="1">
                              <a:solidFill>
                                <a:srgbClr val="FF0000"/>
                              </a:solidFill>
                              <a:latin typeface="Cambria Math"/>
                            </a:rPr>
                          </m:ctrlPr>
                        </m:sSubPr>
                        <m:e>
                          <m:r>
                            <a:rPr lang="en-US" sz="2000" i="1">
                              <a:solidFill>
                                <a:srgbClr val="FF0000"/>
                              </a:solidFill>
                              <a:latin typeface="Cambria Math"/>
                            </a:rPr>
                            <m:t>𝐷</m:t>
                          </m:r>
                        </m:e>
                        <m:sub>
                          <m:r>
                            <a:rPr lang="ar-SA" sz="2000" b="0" i="1" smtClean="0">
                              <a:solidFill>
                                <a:srgbClr val="FF0000"/>
                              </a:solidFill>
                              <a:latin typeface="Cambria Math"/>
                            </a:rPr>
                            <m:t>12</m:t>
                          </m:r>
                        </m:sub>
                      </m:sSub>
                      <m:r>
                        <a:rPr lang="en-US" sz="2000" i="1">
                          <a:solidFill>
                            <a:srgbClr val="FF0000"/>
                          </a:solidFill>
                          <a:latin typeface="Cambria Math"/>
                        </a:rPr>
                        <m:t>=</m:t>
                      </m:r>
                      <m:d>
                        <m:dPr>
                          <m:begChr m:val="{"/>
                          <m:endChr m:val="}"/>
                          <m:ctrlPr>
                            <a:rPr lang="en-US" sz="2000" i="1">
                              <a:solidFill>
                                <a:srgbClr val="FF0000"/>
                              </a:solidFill>
                              <a:latin typeface="Cambria Math"/>
                            </a:rPr>
                          </m:ctrlPr>
                        </m:dPr>
                        <m:e>
                          <m:r>
                            <a:rPr lang="en-US" sz="2000" i="1">
                              <a:solidFill>
                                <a:srgbClr val="FF0000"/>
                              </a:solidFill>
                              <a:latin typeface="Cambria Math"/>
                            </a:rPr>
                            <m:t>±</m:t>
                          </m:r>
                          <m:r>
                            <a:rPr lang="en-US" sz="2000" i="1">
                              <a:solidFill>
                                <a:srgbClr val="FF0000"/>
                              </a:solidFill>
                              <a:latin typeface="Cambria Math"/>
                            </a:rPr>
                            <m:t>1</m:t>
                          </m:r>
                          <m:r>
                            <a:rPr lang="en-US" sz="2000" i="1">
                              <a:solidFill>
                                <a:srgbClr val="FF0000"/>
                              </a:solidFill>
                              <a:latin typeface="Cambria Math"/>
                            </a:rPr>
                            <m:t>,±</m:t>
                          </m:r>
                          <m:r>
                            <a:rPr lang="en-US" sz="2000" i="1">
                              <a:solidFill>
                                <a:srgbClr val="FF0000"/>
                              </a:solidFill>
                              <a:latin typeface="Cambria Math"/>
                            </a:rPr>
                            <m:t>2</m:t>
                          </m:r>
                          <m:r>
                            <a:rPr lang="en-US" sz="2000" i="1">
                              <a:solidFill>
                                <a:srgbClr val="FF0000"/>
                              </a:solidFill>
                              <a:latin typeface="Cambria Math"/>
                            </a:rPr>
                            <m:t>,±</m:t>
                          </m:r>
                          <m:r>
                            <a:rPr lang="ar-SA" sz="2000" b="0" i="1" smtClean="0">
                              <a:solidFill>
                                <a:srgbClr val="FF0000"/>
                              </a:solidFill>
                              <a:latin typeface="Cambria Math"/>
                            </a:rPr>
                            <m:t>3</m:t>
                          </m:r>
                          <m:r>
                            <a:rPr lang="en-US" sz="2000" i="1">
                              <a:solidFill>
                                <a:srgbClr val="FF0000"/>
                              </a:solidFill>
                              <a:latin typeface="Cambria Math"/>
                            </a:rPr>
                            <m:t>,±</m:t>
                          </m:r>
                          <m:r>
                            <a:rPr lang="ar-SA" sz="2000" b="0" i="1" smtClean="0">
                              <a:solidFill>
                                <a:srgbClr val="FF0000"/>
                              </a:solidFill>
                              <a:latin typeface="Cambria Math"/>
                            </a:rPr>
                            <m:t>4</m:t>
                          </m:r>
                          <m:r>
                            <a:rPr lang="en-US" sz="2000" b="0" i="1" smtClean="0">
                              <a:solidFill>
                                <a:srgbClr val="FF0000"/>
                              </a:solidFill>
                              <a:latin typeface="Cambria Math"/>
                            </a:rPr>
                            <m:t>,</m:t>
                          </m:r>
                          <m:r>
                            <a:rPr lang="en-US" sz="2000" b="0" i="1" smtClean="0">
                              <a:solidFill>
                                <a:srgbClr val="FF0000"/>
                              </a:solidFill>
                              <a:latin typeface="Cambria Math"/>
                              <a:ea typeface="Cambria Math"/>
                            </a:rPr>
                            <m:t>±</m:t>
                          </m:r>
                          <m:r>
                            <a:rPr lang="en-US" sz="2000" b="0" i="1" smtClean="0">
                              <a:solidFill>
                                <a:srgbClr val="FF0000"/>
                              </a:solidFill>
                              <a:latin typeface="Cambria Math"/>
                              <a:ea typeface="Cambria Math"/>
                            </a:rPr>
                            <m:t>6</m:t>
                          </m:r>
                          <m:r>
                            <a:rPr lang="en-US" sz="2000" b="0" i="1" smtClean="0">
                              <a:solidFill>
                                <a:srgbClr val="FF0000"/>
                              </a:solidFill>
                              <a:latin typeface="Cambria Math"/>
                              <a:ea typeface="Cambria Math"/>
                            </a:rPr>
                            <m:t>,±</m:t>
                          </m:r>
                          <m:r>
                            <a:rPr lang="en-US" sz="2000" b="0" i="1" smtClean="0">
                              <a:solidFill>
                                <a:srgbClr val="FF0000"/>
                              </a:solidFill>
                              <a:latin typeface="Cambria Math"/>
                              <a:ea typeface="Cambria Math"/>
                            </a:rPr>
                            <m:t>12</m:t>
                          </m:r>
                        </m:e>
                      </m:d>
                    </m:oMath>
                  </m:oMathPara>
                </a14:m>
                <a:endParaRPr lang="ar-SA" sz="2000" dirty="0"/>
              </a:p>
              <a:p>
                <a:pPr marL="0" indent="0" algn="ctr" rtl="1">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762000"/>
                <a:ext cx="8229600" cy="5364163"/>
              </a:xfrm>
              <a:blipFill rotWithShape="1">
                <a:blip r:embed="rId2"/>
                <a:stretch>
                  <a:fillRect t="-682" r="-7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6</a:t>
            </a:fld>
            <a:endParaRPr lang="en-US" dirty="0"/>
          </a:p>
        </p:txBody>
      </p:sp>
    </p:spTree>
    <p:extLst>
      <p:ext uri="{BB962C8B-B14F-4D97-AF65-F5344CB8AC3E}">
        <p14:creationId xmlns:p14="http://schemas.microsoft.com/office/powerpoint/2010/main" val="2106817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r"/>
            <a:r>
              <a:rPr lang="ar-SA" sz="3200" u="sng" dirty="0" smtClean="0">
                <a:solidFill>
                  <a:srgbClr val="7030A0"/>
                </a:solidFill>
                <a:effectLst/>
              </a:rPr>
              <a:t>اختبارات </a:t>
            </a:r>
            <a:r>
              <a:rPr lang="ar-SA" sz="3200" u="sng" dirty="0">
                <a:solidFill>
                  <a:srgbClr val="7030A0"/>
                </a:solidFill>
                <a:effectLst/>
              </a:rPr>
              <a:t>قابلية القسمة:</a:t>
            </a:r>
            <a:endParaRPr lang="en-US" sz="3200" dirty="0">
              <a:effectLst/>
            </a:endParaRPr>
          </a:p>
        </p:txBody>
      </p:sp>
      <p:sp>
        <p:nvSpPr>
          <p:cNvPr id="3" name="Content Placeholder 2"/>
          <p:cNvSpPr>
            <a:spLocks noGrp="1"/>
          </p:cNvSpPr>
          <p:nvPr>
            <p:ph idx="1"/>
          </p:nvPr>
        </p:nvSpPr>
        <p:spPr>
          <a:xfrm>
            <a:off x="381000" y="914400"/>
            <a:ext cx="8229600" cy="5410200"/>
          </a:xfrm>
        </p:spPr>
        <p:txBody>
          <a:bodyPr>
            <a:noAutofit/>
          </a:bodyPr>
          <a:lstStyle/>
          <a:p>
            <a:pPr marL="0" indent="0" algn="r" rtl="1">
              <a:buNone/>
            </a:pPr>
            <a:endParaRPr lang="ar-SA" sz="2000" dirty="0" smtClean="0">
              <a:solidFill>
                <a:srgbClr val="7030A0"/>
              </a:solidFill>
            </a:endParaRPr>
          </a:p>
          <a:p>
            <a:pPr marL="0" indent="0" algn="r" rtl="1">
              <a:buNone/>
            </a:pPr>
            <a:r>
              <a:rPr lang="en-US" sz="2000" dirty="0" smtClean="0">
                <a:solidFill>
                  <a:srgbClr val="7030A0"/>
                </a:solidFill>
              </a:rPr>
              <a:t>.1</a:t>
            </a:r>
            <a:r>
              <a:rPr lang="ar-SA" sz="2000" dirty="0" smtClean="0">
                <a:solidFill>
                  <a:srgbClr val="7030A0"/>
                </a:solidFill>
              </a:rPr>
              <a:t> قابلية القسمة على </a:t>
            </a:r>
            <a:r>
              <a:rPr lang="en-US" sz="2000" dirty="0" smtClean="0">
                <a:solidFill>
                  <a:srgbClr val="7030A0"/>
                </a:solidFill>
              </a:rPr>
              <a:t>2</a:t>
            </a:r>
            <a:r>
              <a:rPr lang="ar-SA" sz="2000" dirty="0" smtClean="0">
                <a:solidFill>
                  <a:srgbClr val="7030A0"/>
                </a:solidFill>
              </a:rPr>
              <a:t>:</a:t>
            </a:r>
            <a:r>
              <a:rPr lang="ar-SA" sz="2000" dirty="0" smtClean="0"/>
              <a:t> يقبل العدد الصحيح القسمة على العدد </a:t>
            </a:r>
            <a:r>
              <a:rPr lang="en-US" sz="2000" dirty="0" smtClean="0"/>
              <a:t>2</a:t>
            </a:r>
            <a:r>
              <a:rPr lang="ar-SA" sz="2000" dirty="0" smtClean="0"/>
              <a:t> إذا كان رقم أحاده أحد الأرقام التالية:</a:t>
            </a:r>
          </a:p>
          <a:p>
            <a:pPr marL="0" indent="0" algn="r" rtl="1">
              <a:buNone/>
            </a:pPr>
            <a:r>
              <a:rPr lang="en-US" sz="2000" dirty="0" smtClean="0"/>
              <a:t>0,2,4,6,8 </a:t>
            </a:r>
            <a:r>
              <a:rPr lang="ar-SA" sz="2000" dirty="0" smtClean="0"/>
              <a:t> ويسمى العدد في هذه الحالة عدداً زوجياً </a:t>
            </a:r>
          </a:p>
          <a:p>
            <a:pPr marL="0" indent="0" algn="r" rtl="1">
              <a:buNone/>
            </a:pPr>
            <a:endParaRPr lang="ar-SA" sz="2000" dirty="0" smtClean="0">
              <a:solidFill>
                <a:srgbClr val="FF0000"/>
              </a:solidFill>
            </a:endParaRPr>
          </a:p>
          <a:p>
            <a:pPr marL="0" indent="0" algn="r" rtl="1">
              <a:buNone/>
            </a:pPr>
            <a:r>
              <a:rPr lang="ar-SA" sz="2000" dirty="0" smtClean="0">
                <a:solidFill>
                  <a:srgbClr val="FF0000"/>
                </a:solidFill>
              </a:rPr>
              <a:t>مثال(</a:t>
            </a:r>
            <a:r>
              <a:rPr lang="en-US" sz="2000" dirty="0">
                <a:solidFill>
                  <a:srgbClr val="FF0000"/>
                </a:solidFill>
              </a:rPr>
              <a:t>Example</a:t>
            </a:r>
            <a:r>
              <a:rPr lang="ar-SA" sz="2000" dirty="0" smtClean="0">
                <a:solidFill>
                  <a:srgbClr val="FF0000"/>
                </a:solidFill>
              </a:rPr>
              <a:t>): </a:t>
            </a:r>
          </a:p>
          <a:p>
            <a:pPr marL="0" indent="0" algn="r" rtl="1">
              <a:buNone/>
            </a:pPr>
            <a:r>
              <a:rPr lang="ar-SA" sz="2000" dirty="0" smtClean="0"/>
              <a:t>الأعداد </a:t>
            </a:r>
            <a:r>
              <a:rPr lang="en-US" sz="2000" dirty="0" smtClean="0"/>
              <a:t>168, 504, 210, 152,916</a:t>
            </a:r>
            <a:r>
              <a:rPr lang="ar-SA" sz="2000" dirty="0" smtClean="0"/>
              <a:t>, كلها أعداد زوجية تقبل القسمة على </a:t>
            </a:r>
            <a:r>
              <a:rPr lang="en-US" sz="2000" dirty="0" smtClean="0"/>
              <a:t>2 </a:t>
            </a:r>
            <a:r>
              <a:rPr lang="ar-SA" sz="2000" dirty="0" smtClean="0"/>
              <a:t> بينما العدد </a:t>
            </a:r>
            <a:r>
              <a:rPr lang="en-US" sz="2000" dirty="0" smtClean="0"/>
              <a:t>453</a:t>
            </a:r>
            <a:r>
              <a:rPr lang="ar-SA" sz="2000" dirty="0" smtClean="0"/>
              <a:t> لا يقبل القسمة على </a:t>
            </a:r>
            <a:r>
              <a:rPr lang="en-US" sz="2000" dirty="0" smtClean="0"/>
              <a:t>2</a:t>
            </a:r>
            <a:r>
              <a:rPr lang="ar-SA" sz="2000" dirty="0" smtClean="0"/>
              <a:t> لأن رقم أحاده </a:t>
            </a:r>
            <a:r>
              <a:rPr lang="en-US" sz="2000" dirty="0" smtClean="0"/>
              <a:t>3</a:t>
            </a:r>
            <a:r>
              <a:rPr lang="ar-SA" sz="2000" dirty="0" smtClean="0"/>
              <a:t>.</a:t>
            </a:r>
          </a:p>
          <a:p>
            <a:pPr marL="0" indent="0" algn="r" rtl="1">
              <a:buNone/>
            </a:pPr>
            <a:endParaRPr lang="en-US" sz="2000" dirty="0" smtClean="0">
              <a:solidFill>
                <a:srgbClr val="FF0000"/>
              </a:solidFill>
            </a:endParaRPr>
          </a:p>
          <a:p>
            <a:pPr marL="0" indent="0" algn="r" rtl="1">
              <a:buNone/>
            </a:pPr>
            <a:r>
              <a:rPr lang="en-US" sz="2000" dirty="0" smtClean="0">
                <a:solidFill>
                  <a:srgbClr val="7030A0"/>
                </a:solidFill>
              </a:rPr>
              <a:t>2</a:t>
            </a:r>
            <a:r>
              <a:rPr lang="ar-SA" sz="2000" dirty="0" smtClean="0">
                <a:solidFill>
                  <a:srgbClr val="7030A0"/>
                </a:solidFill>
              </a:rPr>
              <a:t>. </a:t>
            </a:r>
            <a:r>
              <a:rPr lang="ar-SA" sz="2000" dirty="0">
                <a:solidFill>
                  <a:srgbClr val="7030A0"/>
                </a:solidFill>
              </a:rPr>
              <a:t>قابلية القسمة على </a:t>
            </a:r>
            <a:r>
              <a:rPr lang="en-US" sz="2000" dirty="0">
                <a:solidFill>
                  <a:srgbClr val="7030A0"/>
                </a:solidFill>
              </a:rPr>
              <a:t>3</a:t>
            </a:r>
            <a:r>
              <a:rPr lang="ar-SA" sz="2000" dirty="0" smtClean="0">
                <a:solidFill>
                  <a:srgbClr val="7030A0"/>
                </a:solidFill>
              </a:rPr>
              <a:t>:</a:t>
            </a:r>
            <a:r>
              <a:rPr lang="ar-SA" sz="2000" dirty="0" smtClean="0"/>
              <a:t> </a:t>
            </a:r>
            <a:r>
              <a:rPr lang="ar-SA" sz="2000" dirty="0"/>
              <a:t>يقبل العدد الصحيح القسمة على العدد </a:t>
            </a:r>
            <a:r>
              <a:rPr lang="en-US" sz="2000" dirty="0" smtClean="0"/>
              <a:t>3</a:t>
            </a:r>
            <a:r>
              <a:rPr lang="ar-SA" sz="2000" dirty="0" smtClean="0"/>
              <a:t> </a:t>
            </a:r>
            <a:r>
              <a:rPr lang="ar-SA" sz="2000" dirty="0"/>
              <a:t>إذا كان </a:t>
            </a:r>
            <a:r>
              <a:rPr lang="ar-SA" sz="2000" dirty="0" smtClean="0"/>
              <a:t>مجموع أرقامه يقبل القسمة على</a:t>
            </a:r>
            <a:r>
              <a:rPr lang="en-US" sz="2000" dirty="0" smtClean="0"/>
              <a:t>3  </a:t>
            </a:r>
            <a:r>
              <a:rPr lang="ar-SA" sz="2000" dirty="0" smtClean="0"/>
              <a:t>.</a:t>
            </a:r>
          </a:p>
          <a:p>
            <a:pPr marL="0" indent="0" algn="r" rtl="1">
              <a:buNone/>
            </a:pPr>
            <a:endParaRPr lang="ar-SA" sz="2000" dirty="0" smtClean="0">
              <a:solidFill>
                <a:srgbClr val="FF0000"/>
              </a:solidFill>
            </a:endParaRPr>
          </a:p>
          <a:p>
            <a:pPr marL="0" indent="0" algn="r" rtl="1">
              <a:buNone/>
            </a:pPr>
            <a:r>
              <a:rPr lang="ar-SA" sz="2000" dirty="0" smtClean="0">
                <a:solidFill>
                  <a:srgbClr val="FF0000"/>
                </a:solidFill>
              </a:rPr>
              <a:t>مثال(</a:t>
            </a:r>
            <a:r>
              <a:rPr lang="en-US" sz="2000" dirty="0">
                <a:solidFill>
                  <a:srgbClr val="FF0000"/>
                </a:solidFill>
              </a:rPr>
              <a:t>Example</a:t>
            </a:r>
            <a:r>
              <a:rPr lang="ar-SA" sz="2000" dirty="0" smtClean="0">
                <a:solidFill>
                  <a:srgbClr val="FF0000"/>
                </a:solidFill>
              </a:rPr>
              <a:t>): </a:t>
            </a:r>
          </a:p>
          <a:p>
            <a:pPr marL="0" indent="0" algn="r" rtl="1">
              <a:buNone/>
            </a:pPr>
            <a:r>
              <a:rPr lang="ar-SA" sz="2000" dirty="0" smtClean="0"/>
              <a:t>العدد </a:t>
            </a:r>
            <a:r>
              <a:rPr lang="en-US" sz="2000" dirty="0" smtClean="0"/>
              <a:t>2352</a:t>
            </a:r>
            <a:r>
              <a:rPr lang="ar-SA" sz="2000" dirty="0" smtClean="0"/>
              <a:t> يقبل القسمة على العدد </a:t>
            </a:r>
            <a:r>
              <a:rPr lang="en-US" sz="2000" dirty="0" smtClean="0"/>
              <a:t>3 </a:t>
            </a:r>
            <a:r>
              <a:rPr lang="ar-SA" sz="2000" dirty="0"/>
              <a:t> </a:t>
            </a:r>
            <a:r>
              <a:rPr lang="ar-SA" sz="2000" dirty="0" smtClean="0"/>
              <a:t>وذلك لأن مجموع أرقامه </a:t>
            </a:r>
            <a:r>
              <a:rPr lang="en-US" sz="2000" dirty="0" smtClean="0"/>
              <a:t>12 </a:t>
            </a:r>
            <a:r>
              <a:rPr lang="ar-SA" sz="2000" dirty="0" smtClean="0"/>
              <a:t> وهو من مضاعفات العدد </a:t>
            </a:r>
            <a:r>
              <a:rPr lang="en-US" sz="2000" dirty="0" smtClean="0"/>
              <a:t> 3</a:t>
            </a:r>
            <a:r>
              <a:rPr lang="ar-SA" sz="2000" dirty="0"/>
              <a:t>.</a:t>
            </a:r>
            <a:endParaRPr lang="en-US" sz="2000" dirty="0" smtClean="0"/>
          </a:p>
          <a:p>
            <a:pPr marL="0" indent="0" algn="r" rtl="1">
              <a:buNone/>
            </a:pPr>
            <a:endParaRPr lang="ar-SA" sz="2000" dirty="0"/>
          </a:p>
          <a:p>
            <a:pPr marL="0" indent="0" algn="ctr" rtl="1">
              <a:buNone/>
            </a:pPr>
            <a:endParaRPr lang="en-US" sz="2000" dirty="0">
              <a:solidFill>
                <a:srgbClr val="7030A0"/>
              </a:solidFill>
            </a:endParaRPr>
          </a:p>
        </p:txBody>
      </p:sp>
      <p:sp>
        <p:nvSpPr>
          <p:cNvPr id="4" name="Slide Number Placeholder 3"/>
          <p:cNvSpPr>
            <a:spLocks noGrp="1"/>
          </p:cNvSpPr>
          <p:nvPr>
            <p:ph type="sldNum" sz="quarter" idx="12"/>
          </p:nvPr>
        </p:nvSpPr>
        <p:spPr/>
        <p:txBody>
          <a:bodyPr/>
          <a:lstStyle/>
          <a:p>
            <a:fld id="{FFFEC41E-BB75-4A1B-997F-00F994A87BFD}" type="slidenum">
              <a:rPr lang="en-US" smtClean="0"/>
              <a:pPr/>
              <a:t>7</a:t>
            </a:fld>
            <a:endParaRPr lang="en-US" dirty="0"/>
          </a:p>
        </p:txBody>
      </p:sp>
    </p:spTree>
    <p:extLst>
      <p:ext uri="{BB962C8B-B14F-4D97-AF65-F5344CB8AC3E}">
        <p14:creationId xmlns:p14="http://schemas.microsoft.com/office/powerpoint/2010/main" val="2845039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marL="0" indent="0" algn="r" rtl="1">
              <a:buNone/>
            </a:pPr>
            <a:endParaRPr lang="ar-SA" sz="2000" dirty="0" smtClean="0">
              <a:solidFill>
                <a:srgbClr val="7030A0"/>
              </a:solidFill>
            </a:endParaRPr>
          </a:p>
          <a:p>
            <a:pPr marL="0" indent="0" algn="r" rtl="1">
              <a:buNone/>
            </a:pPr>
            <a:r>
              <a:rPr lang="en-US" sz="2000" dirty="0" smtClean="0">
                <a:solidFill>
                  <a:srgbClr val="7030A0"/>
                </a:solidFill>
              </a:rPr>
              <a:t>3</a:t>
            </a:r>
            <a:r>
              <a:rPr lang="ar-SA" sz="2000" dirty="0" smtClean="0">
                <a:solidFill>
                  <a:srgbClr val="7030A0"/>
                </a:solidFill>
              </a:rPr>
              <a:t>. </a:t>
            </a:r>
            <a:r>
              <a:rPr lang="ar-SA" sz="2000" dirty="0">
                <a:solidFill>
                  <a:srgbClr val="7030A0"/>
                </a:solidFill>
              </a:rPr>
              <a:t>قابلية القسمة على</a:t>
            </a:r>
            <a:r>
              <a:rPr lang="en-US" sz="2000" dirty="0">
                <a:solidFill>
                  <a:srgbClr val="7030A0"/>
                </a:solidFill>
              </a:rPr>
              <a:t>4</a:t>
            </a:r>
            <a:r>
              <a:rPr lang="ar-SA" sz="2000" dirty="0">
                <a:solidFill>
                  <a:srgbClr val="7030A0"/>
                </a:solidFill>
              </a:rPr>
              <a:t>:</a:t>
            </a:r>
            <a:r>
              <a:rPr lang="ar-SA" sz="2000" dirty="0"/>
              <a:t> يقبل العدد الصحيح القسمة على العدد </a:t>
            </a:r>
            <a:r>
              <a:rPr lang="en-US" sz="2000" dirty="0"/>
              <a:t>4</a:t>
            </a:r>
            <a:r>
              <a:rPr lang="ar-SA" sz="2000" dirty="0"/>
              <a:t> إذا كان العدد الناتج من رقمي أحاده وعشراته يقبل القسمة على </a:t>
            </a:r>
            <a:r>
              <a:rPr lang="en-US" sz="2000" dirty="0"/>
              <a:t>4</a:t>
            </a:r>
            <a:r>
              <a:rPr lang="ar-SA" sz="2000" dirty="0" smtClean="0"/>
              <a:t>.</a:t>
            </a:r>
          </a:p>
          <a:p>
            <a:pPr marL="0" indent="0" algn="r" rtl="1">
              <a:buNone/>
            </a:pPr>
            <a:endParaRPr lang="ar-SA" sz="2000" dirty="0" smtClean="0">
              <a:solidFill>
                <a:srgbClr val="FF0000"/>
              </a:solidFill>
            </a:endParaRPr>
          </a:p>
          <a:p>
            <a:pPr marL="0" indent="0" algn="r" rtl="1">
              <a:buNone/>
            </a:pPr>
            <a:r>
              <a:rPr lang="ar-SA" sz="2000" dirty="0" smtClean="0">
                <a:solidFill>
                  <a:srgbClr val="FF0000"/>
                </a:solidFill>
              </a:rPr>
              <a:t>مثال(</a:t>
            </a:r>
            <a:r>
              <a:rPr lang="en-US" sz="2000" dirty="0">
                <a:solidFill>
                  <a:srgbClr val="FF0000"/>
                </a:solidFill>
              </a:rPr>
              <a:t>Example</a:t>
            </a:r>
            <a:r>
              <a:rPr lang="ar-SA" sz="2000" dirty="0">
                <a:solidFill>
                  <a:srgbClr val="FF0000"/>
                </a:solidFill>
              </a:rPr>
              <a:t>): </a:t>
            </a:r>
            <a:endParaRPr lang="ar-SA" sz="2000" dirty="0" smtClean="0">
              <a:solidFill>
                <a:srgbClr val="FF0000"/>
              </a:solidFill>
            </a:endParaRPr>
          </a:p>
          <a:p>
            <a:pPr marL="0" indent="0" algn="r" rtl="1">
              <a:buNone/>
            </a:pPr>
            <a:r>
              <a:rPr lang="ar-SA" sz="2000" dirty="0" smtClean="0"/>
              <a:t>العدد </a:t>
            </a:r>
            <a:r>
              <a:rPr lang="en-US" sz="2000" dirty="0"/>
              <a:t>5124 </a:t>
            </a:r>
            <a:r>
              <a:rPr lang="ar-SA" sz="2000" dirty="0"/>
              <a:t> يقبل القسمة على العدد </a:t>
            </a:r>
            <a:r>
              <a:rPr lang="en-US" sz="2000" dirty="0"/>
              <a:t>4</a:t>
            </a:r>
            <a:r>
              <a:rPr lang="ar-SA" sz="2000" dirty="0"/>
              <a:t> وذلك لأن العدد الناتج من رقمي آحاده وعشراته </a:t>
            </a:r>
            <a:r>
              <a:rPr lang="en-US" sz="2000" dirty="0"/>
              <a:t>24</a:t>
            </a:r>
            <a:r>
              <a:rPr lang="ar-SA" sz="2000" dirty="0"/>
              <a:t> وهو من مضاعفات العدد </a:t>
            </a:r>
            <a:r>
              <a:rPr lang="en-US" sz="2000" dirty="0"/>
              <a:t>4</a:t>
            </a:r>
            <a:r>
              <a:rPr lang="ar-SA" sz="2000" dirty="0"/>
              <a:t>, بينما العدد </a:t>
            </a:r>
            <a:r>
              <a:rPr lang="en-US" sz="2000" dirty="0"/>
              <a:t>1318</a:t>
            </a:r>
            <a:r>
              <a:rPr lang="ar-SA" sz="2000" dirty="0"/>
              <a:t> لا يقبل القسمة على </a:t>
            </a:r>
            <a:r>
              <a:rPr lang="en-US" sz="2000" dirty="0"/>
              <a:t>4</a:t>
            </a:r>
            <a:r>
              <a:rPr lang="ar-SA" sz="2000" dirty="0"/>
              <a:t> وذلك لأن العدد الناتج من رقمي آحاده وعشراته </a:t>
            </a:r>
            <a:r>
              <a:rPr lang="en-US" sz="2000" dirty="0"/>
              <a:t>18 </a:t>
            </a:r>
            <a:r>
              <a:rPr lang="ar-SA" sz="2000" dirty="0"/>
              <a:t> وهو ليس من مضاعفات العدد </a:t>
            </a:r>
            <a:r>
              <a:rPr lang="en-US" sz="2000" dirty="0"/>
              <a:t>4</a:t>
            </a:r>
            <a:r>
              <a:rPr lang="ar-SA" sz="2000" dirty="0" smtClean="0"/>
              <a:t>.</a:t>
            </a:r>
          </a:p>
          <a:p>
            <a:pPr marL="0" indent="0" algn="r" rtl="1">
              <a:buNone/>
            </a:pPr>
            <a:endParaRPr lang="en-US" sz="2000" dirty="0">
              <a:solidFill>
                <a:srgbClr val="FF0000"/>
              </a:solidFill>
            </a:endParaRPr>
          </a:p>
          <a:p>
            <a:pPr marL="0" indent="0" algn="r" rtl="1">
              <a:buNone/>
            </a:pPr>
            <a:r>
              <a:rPr lang="en-US" sz="2000" dirty="0">
                <a:solidFill>
                  <a:srgbClr val="7030A0"/>
                </a:solidFill>
              </a:rPr>
              <a:t>4</a:t>
            </a:r>
            <a:r>
              <a:rPr lang="ar-SA" sz="2000" dirty="0">
                <a:solidFill>
                  <a:srgbClr val="7030A0"/>
                </a:solidFill>
              </a:rPr>
              <a:t>. قابلية القسمة على </a:t>
            </a:r>
            <a:r>
              <a:rPr lang="en-US" sz="2000" dirty="0">
                <a:solidFill>
                  <a:srgbClr val="7030A0"/>
                </a:solidFill>
              </a:rPr>
              <a:t>5</a:t>
            </a:r>
            <a:r>
              <a:rPr lang="ar-SA" sz="2000" dirty="0">
                <a:solidFill>
                  <a:srgbClr val="7030A0"/>
                </a:solidFill>
              </a:rPr>
              <a:t>:</a:t>
            </a:r>
            <a:r>
              <a:rPr lang="ar-SA" sz="2000" dirty="0"/>
              <a:t> يقبل العدد الصحيح القسمة على العدد </a:t>
            </a:r>
            <a:r>
              <a:rPr lang="en-US" sz="2000" dirty="0"/>
              <a:t>5</a:t>
            </a:r>
            <a:r>
              <a:rPr lang="ar-SA" sz="2000" dirty="0"/>
              <a:t> إذا كان</a:t>
            </a:r>
            <a:r>
              <a:rPr lang="en-US" sz="2000" dirty="0"/>
              <a:t> </a:t>
            </a:r>
            <a:r>
              <a:rPr lang="ar-SA" sz="2000" dirty="0"/>
              <a:t> رقم أحاده صفر أو خمسة.</a:t>
            </a:r>
          </a:p>
          <a:p>
            <a:pPr marL="0" indent="0" algn="r" rtl="1">
              <a:buNone/>
            </a:pPr>
            <a:endParaRPr lang="ar-SA" sz="2000" dirty="0" smtClean="0">
              <a:solidFill>
                <a:srgbClr val="FF0000"/>
              </a:solidFill>
            </a:endParaRPr>
          </a:p>
          <a:p>
            <a:pPr marL="0" indent="0" algn="r" rtl="1">
              <a:buNone/>
            </a:pPr>
            <a:r>
              <a:rPr lang="ar-SA" sz="2000" dirty="0" smtClean="0">
                <a:solidFill>
                  <a:srgbClr val="FF0000"/>
                </a:solidFill>
              </a:rPr>
              <a:t>مثال(</a:t>
            </a:r>
            <a:r>
              <a:rPr lang="en-US" sz="2000" dirty="0">
                <a:solidFill>
                  <a:srgbClr val="FF0000"/>
                </a:solidFill>
              </a:rPr>
              <a:t>Example</a:t>
            </a:r>
            <a:r>
              <a:rPr lang="ar-SA" sz="2000" dirty="0">
                <a:solidFill>
                  <a:srgbClr val="FF0000"/>
                </a:solidFill>
              </a:rPr>
              <a:t>)</a:t>
            </a:r>
            <a:r>
              <a:rPr lang="en-US" sz="2000" dirty="0">
                <a:solidFill>
                  <a:srgbClr val="FF0000"/>
                </a:solidFill>
              </a:rPr>
              <a:t>:</a:t>
            </a:r>
            <a:r>
              <a:rPr lang="ar-SA" sz="2000" dirty="0">
                <a:solidFill>
                  <a:srgbClr val="FF0000"/>
                </a:solidFill>
              </a:rPr>
              <a:t> </a:t>
            </a:r>
            <a:endParaRPr lang="ar-SA" sz="2000" dirty="0" smtClean="0">
              <a:solidFill>
                <a:srgbClr val="FF0000"/>
              </a:solidFill>
            </a:endParaRPr>
          </a:p>
          <a:p>
            <a:pPr marL="0" indent="0" algn="r" rtl="1">
              <a:buNone/>
            </a:pPr>
            <a:r>
              <a:rPr lang="ar-SA" sz="2000" dirty="0" smtClean="0"/>
              <a:t>العددان </a:t>
            </a:r>
            <a:r>
              <a:rPr lang="en-US" sz="2000" dirty="0"/>
              <a:t>35</a:t>
            </a:r>
            <a:r>
              <a:rPr lang="ar-SA" sz="2000" dirty="0"/>
              <a:t> و </a:t>
            </a:r>
            <a:r>
              <a:rPr lang="en-US" sz="2000" dirty="0"/>
              <a:t>310</a:t>
            </a:r>
            <a:r>
              <a:rPr lang="ar-SA" sz="2000" dirty="0"/>
              <a:t> يقبلان القسمة على </a:t>
            </a:r>
            <a:r>
              <a:rPr lang="en-US" sz="2000" dirty="0"/>
              <a:t>5</a:t>
            </a:r>
            <a:r>
              <a:rPr lang="ar-SA" sz="2000" dirty="0"/>
              <a:t> لأن أحاديهما </a:t>
            </a:r>
            <a:r>
              <a:rPr lang="en-US" sz="2000" dirty="0"/>
              <a:t>5 </a:t>
            </a:r>
            <a:r>
              <a:rPr lang="ar-SA" sz="2000" dirty="0"/>
              <a:t> و </a:t>
            </a:r>
            <a:r>
              <a:rPr lang="en-US" sz="2000" dirty="0"/>
              <a:t>0</a:t>
            </a:r>
            <a:r>
              <a:rPr lang="ar-SA" sz="2000" dirty="0"/>
              <a:t> على </a:t>
            </a:r>
            <a:r>
              <a:rPr lang="ar-SA" sz="2000" dirty="0" smtClean="0"/>
              <a:t>التوالي .</a:t>
            </a:r>
          </a:p>
          <a:p>
            <a:pPr marL="0" indent="0" algn="r" rtl="1">
              <a:buNone/>
            </a:pPr>
            <a:r>
              <a:rPr lang="ar-SA" sz="2000" dirty="0" smtClean="0"/>
              <a:t>بينما </a:t>
            </a:r>
            <a:r>
              <a:rPr lang="ar-SA" sz="2000" dirty="0"/>
              <a:t>العدد </a:t>
            </a:r>
            <a:r>
              <a:rPr lang="en-US" sz="2000" dirty="0"/>
              <a:t>306</a:t>
            </a:r>
            <a:r>
              <a:rPr lang="ar-SA" sz="2000" dirty="0"/>
              <a:t> لا يقبل القسمة على </a:t>
            </a:r>
            <a:r>
              <a:rPr lang="en-US" sz="2000" dirty="0"/>
              <a:t>5 </a:t>
            </a:r>
            <a:r>
              <a:rPr lang="ar-SA" sz="2000" dirty="0"/>
              <a:t> لأن أحاده </a:t>
            </a:r>
            <a:r>
              <a:rPr lang="en-US" sz="2000" dirty="0"/>
              <a:t>4</a:t>
            </a:r>
            <a:r>
              <a:rPr lang="ar-SA" sz="2000" dirty="0"/>
              <a:t>.</a:t>
            </a:r>
            <a:endParaRPr lang="en-US" sz="2000" dirty="0"/>
          </a:p>
          <a:p>
            <a:endParaRPr lang="en-US" sz="2000" dirty="0"/>
          </a:p>
        </p:txBody>
      </p:sp>
      <p:sp>
        <p:nvSpPr>
          <p:cNvPr id="4" name="Slide Number Placeholder 3"/>
          <p:cNvSpPr>
            <a:spLocks noGrp="1"/>
          </p:cNvSpPr>
          <p:nvPr>
            <p:ph type="sldNum" sz="quarter" idx="12"/>
          </p:nvPr>
        </p:nvSpPr>
        <p:spPr/>
        <p:txBody>
          <a:bodyPr/>
          <a:lstStyle/>
          <a:p>
            <a:fld id="{FFFEC41E-BB75-4A1B-997F-00F994A87BFD}" type="slidenum">
              <a:rPr lang="en-US" smtClean="0"/>
              <a:pPr/>
              <a:t>8</a:t>
            </a:fld>
            <a:endParaRPr lang="en-US" dirty="0"/>
          </a:p>
        </p:txBody>
      </p:sp>
    </p:spTree>
    <p:extLst>
      <p:ext uri="{BB962C8B-B14F-4D97-AF65-F5344CB8AC3E}">
        <p14:creationId xmlns:p14="http://schemas.microsoft.com/office/powerpoint/2010/main" val="2311542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229600" cy="5715000"/>
              </a:xfrm>
            </p:spPr>
            <p:txBody>
              <a:bodyPr>
                <a:normAutofit/>
              </a:bodyPr>
              <a:lstStyle/>
              <a:p>
                <a:pPr marL="0" indent="0" algn="r" rtl="1">
                  <a:buNone/>
                </a:pPr>
                <a:r>
                  <a:rPr lang="ar-SA" sz="2000" u="sng" dirty="0" smtClean="0">
                    <a:solidFill>
                      <a:srgbClr val="002060"/>
                    </a:solidFill>
                  </a:rPr>
                  <a:t>الأعداد الأولية </a:t>
                </a:r>
                <a:r>
                  <a:rPr lang="en-US" sz="2000" u="sng" dirty="0" smtClean="0">
                    <a:solidFill>
                      <a:srgbClr val="002060"/>
                    </a:solidFill>
                  </a:rPr>
                  <a:t>(Prime Numbers)</a:t>
                </a:r>
                <a:r>
                  <a:rPr lang="ar-SA" sz="2000" dirty="0">
                    <a:solidFill>
                      <a:srgbClr val="002060"/>
                    </a:solidFill>
                  </a:rPr>
                  <a:t>:</a:t>
                </a:r>
                <a:endParaRPr lang="ar-SA" sz="2000" u="sng" dirty="0" smtClean="0">
                  <a:solidFill>
                    <a:srgbClr val="002060"/>
                  </a:solidFill>
                </a:endParaRPr>
              </a:p>
              <a:p>
                <a:pPr marL="0" indent="0" algn="r" rtl="1">
                  <a:buNone/>
                </a:pPr>
                <a:r>
                  <a:rPr lang="ar-SA" sz="2000" dirty="0"/>
                  <a:t> ليكن</a:t>
                </a:r>
                <a:r>
                  <a:rPr lang="en-US" sz="2000" dirty="0"/>
                  <a:t> </a:t>
                </a:r>
                <a14:m>
                  <m:oMath xmlns:m="http://schemas.openxmlformats.org/officeDocument/2006/math">
                    <m:r>
                      <a:rPr lang="en-US" sz="2000" i="1">
                        <a:latin typeface="Cambria Math"/>
                      </a:rPr>
                      <m:t>𝑝</m:t>
                    </m:r>
                  </m:oMath>
                </a14:m>
                <a:r>
                  <a:rPr lang="en-US" sz="2000" dirty="0"/>
                  <a:t> </a:t>
                </a:r>
                <a:r>
                  <a:rPr lang="ar-SA" sz="2000" dirty="0"/>
                  <a:t>عدداً طبيعياً أكبر من واحد</a:t>
                </a:r>
                <a:r>
                  <a:rPr lang="en-US" sz="2000" dirty="0"/>
                  <a:t> </a:t>
                </a:r>
                <a:r>
                  <a:rPr lang="ar-SA" sz="2000" dirty="0"/>
                  <a:t>, يسمى</a:t>
                </a:r>
                <a:r>
                  <a:rPr lang="en-US" sz="2000" dirty="0"/>
                  <a:t> </a:t>
                </a:r>
                <a14:m>
                  <m:oMath xmlns:m="http://schemas.openxmlformats.org/officeDocument/2006/math">
                    <m:r>
                      <a:rPr lang="en-US" sz="2000" i="1">
                        <a:latin typeface="Cambria Math"/>
                      </a:rPr>
                      <m:t>𝑝</m:t>
                    </m:r>
                    <m:r>
                      <a:rPr lang="ar-SA" sz="2000" i="1">
                        <a:latin typeface="Cambria Math"/>
                      </a:rPr>
                      <m:t> </m:t>
                    </m:r>
                  </m:oMath>
                </a14:m>
                <a:r>
                  <a:rPr lang="ar-SA" sz="2000" dirty="0" smtClean="0"/>
                  <a:t>عدد </a:t>
                </a:r>
                <a:r>
                  <a:rPr lang="ar-SA" sz="2000" dirty="0"/>
                  <a:t>أولياً إذا كان لا يقبل </a:t>
                </a:r>
                <a:r>
                  <a:rPr lang="ar-SA" sz="2000" dirty="0" smtClean="0"/>
                  <a:t>القسمة إلا على </a:t>
                </a:r>
              </a:p>
              <a:p>
                <a:pPr marL="0" indent="0" algn="r" rtl="1">
                  <a:buNone/>
                </a:pPr>
                <a:r>
                  <a:rPr lang="ar-SA" sz="2000" dirty="0" smtClean="0"/>
                  <a:t>نفسه والواحد بمعنى أخر:</a:t>
                </a:r>
              </a:p>
              <a:p>
                <a:pPr marL="0" indent="0" algn="ctr" rtl="1">
                  <a:buNone/>
                </a:pPr>
                <a14:m>
                  <m:oMathPara xmlns:m="http://schemas.openxmlformats.org/officeDocument/2006/math">
                    <m:oMathParaPr>
                      <m:jc m:val="centerGroup"/>
                    </m:oMathParaPr>
                    <m:oMath xmlns:m="http://schemas.openxmlformats.org/officeDocument/2006/math">
                      <m:sSub>
                        <m:sSubPr>
                          <m:ctrlPr>
                            <a:rPr lang="ar-SA" sz="2000" i="1" smtClean="0">
                              <a:latin typeface="Cambria Math"/>
                            </a:rPr>
                          </m:ctrlPr>
                        </m:sSubPr>
                        <m:e>
                          <m:r>
                            <a:rPr lang="en-US" sz="2000" b="0" i="1" smtClean="0">
                              <a:latin typeface="Cambria Math"/>
                            </a:rPr>
                            <m:t>𝐷</m:t>
                          </m:r>
                        </m:e>
                        <m:sub>
                          <m:r>
                            <a:rPr lang="en-US" sz="2000" b="0" i="1" smtClean="0">
                              <a:latin typeface="Cambria Math"/>
                            </a:rPr>
                            <m:t>𝑝</m:t>
                          </m:r>
                        </m:sub>
                      </m:sSub>
                      <m:r>
                        <a:rPr lang="en-US" sz="2000" b="0" i="0" smtClean="0">
                          <a:latin typeface="Cambria Math"/>
                        </a:rPr>
                        <m:t>=</m:t>
                      </m:r>
                      <m:d>
                        <m:dPr>
                          <m:begChr m:val="{"/>
                          <m:endChr m:val="}"/>
                          <m:ctrlPr>
                            <a:rPr lang="en-US" sz="2000" b="0" i="1" smtClean="0">
                              <a:latin typeface="Cambria Math"/>
                            </a:rPr>
                          </m:ctrlPr>
                        </m:dPr>
                        <m:e>
                          <m:r>
                            <a:rPr lang="en-US" sz="2000" b="0" i="1" smtClean="0">
                              <a:latin typeface="Cambria Math"/>
                            </a:rPr>
                            <m:t>±</m:t>
                          </m:r>
                          <m:r>
                            <a:rPr lang="en-US" sz="2000" b="0" i="1" smtClean="0">
                              <a:latin typeface="Cambria Math"/>
                            </a:rPr>
                            <m:t>1</m:t>
                          </m:r>
                          <m:r>
                            <a:rPr lang="en-US" sz="2000" b="0" i="1" smtClean="0">
                              <a:latin typeface="Cambria Math"/>
                            </a:rPr>
                            <m:t>,±</m:t>
                          </m:r>
                          <m:r>
                            <a:rPr lang="en-US" sz="2000" b="0" i="1" smtClean="0">
                              <a:latin typeface="Cambria Math"/>
                            </a:rPr>
                            <m:t>𝑝</m:t>
                          </m:r>
                        </m:e>
                      </m:d>
                      <m:r>
                        <a:rPr lang="en-US" sz="2000" b="0" i="0" smtClean="0">
                          <a:latin typeface="Cambria Math"/>
                        </a:rPr>
                        <m:t>.</m:t>
                      </m:r>
                    </m:oMath>
                  </m:oMathPara>
                </a14:m>
                <a:endParaRPr lang="ar-SA" sz="2000" dirty="0" smtClean="0">
                  <a:solidFill>
                    <a:schemeClr val="tx1"/>
                  </a:solidFill>
                </a:endParaRPr>
              </a:p>
              <a:p>
                <a:pPr marL="0" indent="0" algn="ctr" rtl="1">
                  <a:buNone/>
                </a:pPr>
                <a:endParaRPr lang="en-US" sz="2000" dirty="0" smtClean="0">
                  <a:solidFill>
                    <a:schemeClr val="tx1"/>
                  </a:solidFill>
                </a:endParaRPr>
              </a:p>
              <a:p>
                <a:pPr marL="0" indent="0" algn="ctr" rtl="1">
                  <a:buNone/>
                </a:pPr>
                <a:r>
                  <a:rPr lang="ar-SA" sz="2000" dirty="0" smtClean="0"/>
                  <a:t>الأعداد الأولية =</a:t>
                </a:r>
                <a14:m>
                  <m:oMath xmlns:m="http://schemas.openxmlformats.org/officeDocument/2006/math">
                    <m:d>
                      <m:dPr>
                        <m:begChr m:val="{"/>
                        <m:endChr m:val="}"/>
                        <m:ctrlPr>
                          <a:rPr lang="en-US" sz="2000" b="0" i="1" smtClean="0">
                            <a:latin typeface="Cambria Math"/>
                          </a:rPr>
                        </m:ctrlPr>
                      </m:dPr>
                      <m:e>
                        <m:r>
                          <a:rPr lang="en-US" sz="2000" b="0" i="1" smtClean="0">
                            <a:latin typeface="Cambria Math"/>
                          </a:rPr>
                          <m:t>2</m:t>
                        </m:r>
                        <m:r>
                          <a:rPr lang="en-US" sz="2000" b="0" i="1" smtClean="0">
                            <a:latin typeface="Cambria Math"/>
                          </a:rPr>
                          <m:t>,</m:t>
                        </m:r>
                        <m:r>
                          <a:rPr lang="en-US" sz="2000" b="0" i="1" smtClean="0">
                            <a:latin typeface="Cambria Math"/>
                          </a:rPr>
                          <m:t>3</m:t>
                        </m:r>
                        <m:r>
                          <a:rPr lang="en-US" sz="2000" b="0" i="1" smtClean="0">
                            <a:latin typeface="Cambria Math"/>
                          </a:rPr>
                          <m:t>,</m:t>
                        </m:r>
                        <m:r>
                          <a:rPr lang="en-US" sz="2000" b="0" i="1" smtClean="0">
                            <a:latin typeface="Cambria Math"/>
                          </a:rPr>
                          <m:t>5</m:t>
                        </m:r>
                        <m:r>
                          <a:rPr lang="en-US" sz="2000" b="0" i="1" smtClean="0">
                            <a:latin typeface="Cambria Math"/>
                          </a:rPr>
                          <m:t>,</m:t>
                        </m:r>
                        <m:r>
                          <a:rPr lang="en-US" sz="2000" b="0" i="1" smtClean="0">
                            <a:latin typeface="Cambria Math"/>
                          </a:rPr>
                          <m:t>7</m:t>
                        </m:r>
                        <m:r>
                          <a:rPr lang="en-US" sz="2000" b="0" i="1" smtClean="0">
                            <a:latin typeface="Cambria Math"/>
                          </a:rPr>
                          <m:t>,</m:t>
                        </m:r>
                        <m:r>
                          <a:rPr lang="en-US" sz="2000" b="0" i="1" smtClean="0">
                            <a:latin typeface="Cambria Math"/>
                          </a:rPr>
                          <m:t>11</m:t>
                        </m:r>
                        <m:r>
                          <a:rPr lang="en-US" sz="2000" b="0" i="1" smtClean="0">
                            <a:latin typeface="Cambria Math"/>
                          </a:rPr>
                          <m:t>,</m:t>
                        </m:r>
                        <m:r>
                          <a:rPr lang="en-US" sz="2000" b="0" i="1" smtClean="0">
                            <a:latin typeface="Cambria Math"/>
                          </a:rPr>
                          <m:t>13</m:t>
                        </m:r>
                        <m:r>
                          <a:rPr lang="en-US" sz="2000" b="0" i="1" smtClean="0">
                            <a:latin typeface="Cambria Math"/>
                          </a:rPr>
                          <m:t>,</m:t>
                        </m:r>
                        <m:r>
                          <a:rPr lang="en-US" sz="2000" b="0" i="1" smtClean="0">
                            <a:latin typeface="Cambria Math"/>
                          </a:rPr>
                          <m:t>17</m:t>
                        </m:r>
                        <m:r>
                          <a:rPr lang="en-US" sz="2000" b="0" i="1" smtClean="0">
                            <a:latin typeface="Cambria Math"/>
                          </a:rPr>
                          <m:t>,</m:t>
                        </m:r>
                        <m:r>
                          <a:rPr lang="en-US" sz="2000" b="0" i="1" smtClean="0">
                            <a:latin typeface="Cambria Math"/>
                          </a:rPr>
                          <m:t>19</m:t>
                        </m:r>
                        <m:r>
                          <a:rPr lang="en-US" sz="2000" b="0" i="1" smtClean="0">
                            <a:latin typeface="Cambria Math"/>
                          </a:rPr>
                          <m:t>,</m:t>
                        </m:r>
                        <m:r>
                          <a:rPr lang="en-US" sz="2000" b="0" i="1" smtClean="0">
                            <a:latin typeface="Cambria Math"/>
                          </a:rPr>
                          <m:t>23</m:t>
                        </m:r>
                        <m:r>
                          <a:rPr lang="en-US" sz="2000" b="0" i="1" smtClean="0">
                            <a:latin typeface="Cambria Math"/>
                          </a:rPr>
                          <m:t>,…</m:t>
                        </m:r>
                      </m:e>
                    </m:d>
                  </m:oMath>
                </a14:m>
                <a:endParaRPr lang="ar-SA" sz="2000" dirty="0" smtClean="0">
                  <a:solidFill>
                    <a:schemeClr val="tx1"/>
                  </a:solidFill>
                </a:endParaRPr>
              </a:p>
              <a:p>
                <a:pPr marL="0" indent="0" algn="ctr" rtl="1">
                  <a:buNone/>
                </a:pPr>
                <a:endParaRPr lang="en-US" sz="2000" dirty="0" smtClean="0">
                  <a:solidFill>
                    <a:schemeClr val="tx1"/>
                  </a:solidFill>
                </a:endParaRPr>
              </a:p>
              <a:p>
                <a:pPr marL="0" indent="0" algn="r" rtl="1">
                  <a:buNone/>
                </a:pPr>
                <a:r>
                  <a:rPr lang="ar-SA" sz="2000" dirty="0" smtClean="0">
                    <a:solidFill>
                      <a:srgbClr val="002060"/>
                    </a:solidFill>
                  </a:rPr>
                  <a:t>نظرية (</a:t>
                </a:r>
                <a:r>
                  <a:rPr lang="en-US" sz="2000" dirty="0" smtClean="0">
                    <a:solidFill>
                      <a:srgbClr val="002060"/>
                    </a:solidFill>
                  </a:rPr>
                  <a:t>Theorem</a:t>
                </a:r>
                <a:r>
                  <a:rPr lang="ar-SA" sz="2000" dirty="0" smtClean="0">
                    <a:solidFill>
                      <a:srgbClr val="002060"/>
                    </a:solidFill>
                  </a:rPr>
                  <a:t>): </a:t>
                </a:r>
                <a:r>
                  <a:rPr lang="ar-SA" sz="2000" dirty="0" smtClean="0"/>
                  <a:t>كل عدد صحيح يمكن تحليله إلى حاصل ضرب أعداد أولية تسمى عوامله الأولية.</a:t>
                </a:r>
              </a:p>
              <a:p>
                <a:pPr marL="0" indent="0" algn="r" rtl="1">
                  <a:buNone/>
                </a:pPr>
                <a:r>
                  <a:rPr lang="ar-SA" sz="2000" dirty="0" smtClean="0">
                    <a:solidFill>
                      <a:srgbClr val="FF0000"/>
                    </a:solidFill>
                  </a:rPr>
                  <a:t>مثال</a:t>
                </a:r>
                <a:r>
                  <a:rPr lang="en-US" sz="2000" dirty="0" smtClean="0">
                    <a:solidFill>
                      <a:srgbClr val="FF0000"/>
                    </a:solidFill>
                  </a:rPr>
                  <a:t>(</a:t>
                </a:r>
                <a14:m>
                  <m:oMath xmlns:m="http://schemas.openxmlformats.org/officeDocument/2006/math">
                    <m:r>
                      <a:rPr lang="en-US" sz="2000" b="0" i="1" smtClean="0">
                        <a:solidFill>
                          <a:srgbClr val="FF0000"/>
                        </a:solidFill>
                        <a:latin typeface="Cambria Math"/>
                      </a:rPr>
                      <m:t>𝐸𝑥𝑎𝑚𝑝𝑙𝑒</m:t>
                    </m:r>
                  </m:oMath>
                </a14:m>
                <a:r>
                  <a:rPr lang="en-US" sz="2000" dirty="0" smtClean="0">
                    <a:solidFill>
                      <a:srgbClr val="FF0000"/>
                    </a:solidFill>
                  </a:rPr>
                  <a:t>)</a:t>
                </a:r>
                <a:r>
                  <a:rPr lang="ar-SA" sz="2000" dirty="0" smtClean="0">
                    <a:solidFill>
                      <a:srgbClr val="FF0000"/>
                    </a:solidFill>
                  </a:rPr>
                  <a:t>: </a:t>
                </a:r>
                <a:endParaRPr lang="en-US" sz="2000" dirty="0" smtClean="0">
                  <a:solidFill>
                    <a:srgbClr val="FF0000"/>
                  </a:solidFill>
                </a:endParaRPr>
              </a:p>
              <a:p>
                <a:pPr marL="0" indent="0" algn="r" rtl="1">
                  <a:buNone/>
                </a:pPr>
                <a:r>
                  <a:rPr lang="ar-SA" sz="2000" dirty="0" smtClean="0">
                    <a:solidFill>
                      <a:schemeClr val="tx1"/>
                    </a:solidFill>
                  </a:rPr>
                  <a:t>حلل الأعداد التالية إلى عواملها الأولية :</a:t>
                </a:r>
                <a:r>
                  <a:rPr lang="en-US" sz="2000" dirty="0" smtClean="0">
                    <a:solidFill>
                      <a:schemeClr val="tx1"/>
                    </a:solidFill>
                  </a:rPr>
                  <a:t>42,  51,  60, 24   </a:t>
                </a:r>
                <a:r>
                  <a:rPr lang="ar-SA" sz="2000" dirty="0" smtClean="0">
                    <a:solidFill>
                      <a:schemeClr val="tx1"/>
                    </a:solidFill>
                  </a:rPr>
                  <a:t>.</a:t>
                </a:r>
              </a:p>
              <a:p>
                <a:pPr marL="0" indent="0" algn="r" rtl="1">
                  <a:buNone/>
                </a:pPr>
                <a:r>
                  <a:rPr lang="ar-SA" sz="2000" dirty="0" smtClean="0">
                    <a:solidFill>
                      <a:schemeClr val="tx1"/>
                    </a:solidFill>
                  </a:rPr>
                  <a:t>الحل:</a:t>
                </a:r>
                <a:endParaRPr lang="en-US" sz="2000" dirty="0" smtClean="0">
                  <a:solidFill>
                    <a:schemeClr val="tx1"/>
                  </a:solidFill>
                </a:endParaRPr>
              </a:p>
              <a:p>
                <a:pPr marL="0" indent="0" algn="r" rtl="1">
                  <a:buNone/>
                </a:pPr>
                <a:r>
                  <a:rPr lang="en-US" sz="2000" b="0" dirty="0" smtClean="0">
                    <a:solidFill>
                      <a:schemeClr val="tx1"/>
                    </a:solidFill>
                  </a:rPr>
                  <a:t> </a:t>
                </a:r>
                <a14:m>
                  <m:oMath xmlns:m="http://schemas.openxmlformats.org/officeDocument/2006/math">
                    <m:r>
                      <a:rPr lang="en-US" sz="2000" b="0" i="1" smtClean="0">
                        <a:solidFill>
                          <a:schemeClr val="tx1"/>
                        </a:solidFill>
                        <a:latin typeface="Cambria Math"/>
                      </a:rPr>
                      <m:t>24</m:t>
                    </m:r>
                    <m:r>
                      <a:rPr lang="en-US" sz="2000" b="0" i="1" smtClean="0">
                        <a:solidFill>
                          <a:schemeClr val="tx1"/>
                        </a:solidFill>
                        <a:latin typeface="Cambria Math"/>
                      </a:rPr>
                      <m:t>=</m:t>
                    </m:r>
                    <m:r>
                      <a:rPr lang="en-US" sz="2000" b="0" i="1" smtClean="0">
                        <a:solidFill>
                          <a:schemeClr val="tx1"/>
                        </a:solidFill>
                        <a:latin typeface="Cambria Math"/>
                      </a:rPr>
                      <m:t>2</m:t>
                    </m:r>
                    <m:r>
                      <a:rPr lang="en-US" sz="2000" b="0" i="1" smtClean="0">
                        <a:solidFill>
                          <a:schemeClr val="tx1"/>
                        </a:solidFill>
                        <a:latin typeface="Cambria Math"/>
                        <a:ea typeface="Cambria Math"/>
                      </a:rPr>
                      <m:t>×</m:t>
                    </m:r>
                    <m:r>
                      <a:rPr lang="en-US" sz="2000" b="0" i="1" smtClean="0">
                        <a:solidFill>
                          <a:schemeClr val="tx1"/>
                        </a:solidFill>
                        <a:latin typeface="Cambria Math"/>
                        <a:ea typeface="Cambria Math"/>
                      </a:rPr>
                      <m:t>2</m:t>
                    </m:r>
                    <m:r>
                      <a:rPr lang="en-US" sz="2000" b="0" i="1" smtClean="0">
                        <a:solidFill>
                          <a:schemeClr val="tx1"/>
                        </a:solidFill>
                        <a:latin typeface="Cambria Math"/>
                        <a:ea typeface="Cambria Math"/>
                      </a:rPr>
                      <m:t>×</m:t>
                    </m:r>
                    <m:r>
                      <a:rPr lang="en-US" sz="2000" b="0" i="1" smtClean="0">
                        <a:solidFill>
                          <a:schemeClr val="tx1"/>
                        </a:solidFill>
                        <a:latin typeface="Cambria Math"/>
                        <a:ea typeface="Cambria Math"/>
                      </a:rPr>
                      <m:t>2</m:t>
                    </m:r>
                    <m:r>
                      <a:rPr lang="en-US" sz="2000" b="0" i="1" smtClean="0">
                        <a:solidFill>
                          <a:schemeClr val="tx1"/>
                        </a:solidFill>
                        <a:latin typeface="Cambria Math"/>
                        <a:ea typeface="Cambria Math"/>
                      </a:rPr>
                      <m:t>×</m:t>
                    </m:r>
                    <m:r>
                      <a:rPr lang="en-US" sz="2000" b="0" i="1" smtClean="0">
                        <a:solidFill>
                          <a:schemeClr val="tx1"/>
                        </a:solidFill>
                        <a:latin typeface="Cambria Math"/>
                        <a:ea typeface="Cambria Math"/>
                      </a:rPr>
                      <m:t>3</m:t>
                    </m:r>
                  </m:oMath>
                </a14:m>
                <a:r>
                  <a:rPr lang="en-US" sz="2000" dirty="0" smtClean="0">
                    <a:solidFill>
                      <a:schemeClr val="tx1"/>
                    </a:solidFill>
                  </a:rPr>
                  <a:t>                                      </a:t>
                </a:r>
                <a14:m>
                  <m:oMath xmlns:m="http://schemas.openxmlformats.org/officeDocument/2006/math">
                    <m:r>
                      <a:rPr lang="en-US" sz="2000" b="0" i="0" dirty="0" smtClean="0">
                        <a:solidFill>
                          <a:schemeClr val="tx1"/>
                        </a:solidFill>
                        <a:latin typeface="Cambria Math"/>
                      </a:rPr>
                      <m:t>   </m:t>
                    </m:r>
                    <m:r>
                      <a:rPr lang="en-US" sz="2000" i="1" dirty="0">
                        <a:solidFill>
                          <a:schemeClr val="tx1"/>
                        </a:solidFill>
                        <a:latin typeface="Cambria Math"/>
                      </a:rPr>
                      <m:t>6</m:t>
                    </m:r>
                    <m:r>
                      <a:rPr lang="en-US" sz="2000" b="0" i="1" dirty="0" smtClean="0">
                        <a:solidFill>
                          <a:schemeClr val="tx1"/>
                        </a:solidFill>
                        <a:latin typeface="Cambria Math"/>
                      </a:rPr>
                      <m:t>0</m:t>
                    </m:r>
                    <m:r>
                      <a:rPr lang="en-US" sz="2000" b="0" i="1" dirty="0" smtClean="0">
                        <a:solidFill>
                          <a:schemeClr val="tx1"/>
                        </a:solidFill>
                        <a:latin typeface="Cambria Math"/>
                      </a:rPr>
                      <m:t>=</m:t>
                    </m:r>
                    <m:r>
                      <a:rPr lang="en-US" sz="2000" b="0" i="1" dirty="0" smtClean="0">
                        <a:solidFill>
                          <a:schemeClr val="tx1"/>
                        </a:solidFill>
                        <a:latin typeface="Cambria Math"/>
                      </a:rPr>
                      <m:t>2</m:t>
                    </m:r>
                    <m:r>
                      <a:rPr lang="en-US" sz="2000" b="0" i="1" dirty="0" smtClean="0">
                        <a:solidFill>
                          <a:schemeClr val="tx1"/>
                        </a:solidFill>
                        <a:latin typeface="Cambria Math"/>
                        <a:ea typeface="Cambria Math"/>
                      </a:rPr>
                      <m:t>×</m:t>
                    </m:r>
                    <m:r>
                      <a:rPr lang="en-US" sz="2000" b="0" i="1" dirty="0" smtClean="0">
                        <a:solidFill>
                          <a:schemeClr val="tx1"/>
                        </a:solidFill>
                        <a:latin typeface="Cambria Math"/>
                        <a:ea typeface="Cambria Math"/>
                      </a:rPr>
                      <m:t>2</m:t>
                    </m:r>
                    <m:r>
                      <a:rPr lang="en-US" sz="2000" b="0" i="1" dirty="0" smtClean="0">
                        <a:solidFill>
                          <a:schemeClr val="tx1"/>
                        </a:solidFill>
                        <a:latin typeface="Cambria Math"/>
                        <a:ea typeface="Cambria Math"/>
                      </a:rPr>
                      <m:t>×</m:t>
                    </m:r>
                    <m:r>
                      <a:rPr lang="en-US" sz="2000" b="0" i="1" dirty="0" smtClean="0">
                        <a:solidFill>
                          <a:schemeClr val="tx1"/>
                        </a:solidFill>
                        <a:latin typeface="Cambria Math"/>
                        <a:ea typeface="Cambria Math"/>
                      </a:rPr>
                      <m:t>3</m:t>
                    </m:r>
                    <m:r>
                      <a:rPr lang="en-US" sz="2000" b="0" i="1" dirty="0" smtClean="0">
                        <a:solidFill>
                          <a:schemeClr val="tx1"/>
                        </a:solidFill>
                        <a:latin typeface="Cambria Math"/>
                        <a:ea typeface="Cambria Math"/>
                      </a:rPr>
                      <m:t>×</m:t>
                    </m:r>
                    <m:r>
                      <a:rPr lang="en-US" sz="2000" b="0" i="1" dirty="0" smtClean="0">
                        <a:solidFill>
                          <a:schemeClr val="tx1"/>
                        </a:solidFill>
                        <a:latin typeface="Cambria Math"/>
                        <a:ea typeface="Cambria Math"/>
                      </a:rPr>
                      <m:t>5</m:t>
                    </m:r>
                  </m:oMath>
                </a14:m>
                <a:endParaRPr lang="en-US" sz="2000" b="0" dirty="0" smtClean="0">
                  <a:solidFill>
                    <a:schemeClr val="tx1"/>
                  </a:solidFill>
                  <a:ea typeface="Cambria Math"/>
                </a:endParaRPr>
              </a:p>
              <a:p>
                <a:pPr marL="0" indent="0" algn="r" rtl="1">
                  <a:buNone/>
                </a:pPr>
                <a14:m>
                  <m:oMath xmlns:m="http://schemas.openxmlformats.org/officeDocument/2006/math">
                    <m:r>
                      <a:rPr lang="en-US" sz="2000" b="0" i="1" smtClean="0">
                        <a:solidFill>
                          <a:schemeClr val="tx1"/>
                        </a:solidFill>
                        <a:latin typeface="Cambria Math"/>
                      </a:rPr>
                      <m:t>51</m:t>
                    </m:r>
                    <m:r>
                      <a:rPr lang="en-US" sz="2000" b="0" i="1" smtClean="0">
                        <a:solidFill>
                          <a:schemeClr val="tx1"/>
                        </a:solidFill>
                        <a:latin typeface="Cambria Math"/>
                      </a:rPr>
                      <m:t>=</m:t>
                    </m:r>
                    <m:r>
                      <a:rPr lang="en-US" sz="2000" b="0" i="1" smtClean="0">
                        <a:solidFill>
                          <a:schemeClr val="tx1"/>
                        </a:solidFill>
                        <a:latin typeface="Cambria Math"/>
                      </a:rPr>
                      <m:t>3</m:t>
                    </m:r>
                    <m:r>
                      <a:rPr lang="en-US" sz="2000" b="0" i="1" smtClean="0">
                        <a:solidFill>
                          <a:schemeClr val="tx1"/>
                        </a:solidFill>
                        <a:latin typeface="Cambria Math"/>
                        <a:ea typeface="Cambria Math"/>
                      </a:rPr>
                      <m:t>×</m:t>
                    </m:r>
                    <m:r>
                      <a:rPr lang="en-US" sz="2000" b="0" i="1" smtClean="0">
                        <a:solidFill>
                          <a:schemeClr val="tx1"/>
                        </a:solidFill>
                        <a:latin typeface="Cambria Math"/>
                        <a:ea typeface="Cambria Math"/>
                      </a:rPr>
                      <m:t>17</m:t>
                    </m:r>
                    <m:r>
                      <a:rPr lang="en-US" sz="2000" b="0" i="1" smtClean="0">
                        <a:solidFill>
                          <a:schemeClr val="tx1"/>
                        </a:solidFill>
                        <a:latin typeface="Cambria Math"/>
                        <a:ea typeface="Cambria Math"/>
                      </a:rPr>
                      <m:t>                                                       </m:t>
                    </m:r>
                  </m:oMath>
                </a14:m>
                <a:r>
                  <a:rPr lang="en-US" sz="2000" dirty="0" smtClean="0">
                    <a:solidFill>
                      <a:schemeClr val="tx1"/>
                    </a:solidFill>
                  </a:rPr>
                  <a:t> </a:t>
                </a:r>
                <a14:m>
                  <m:oMath xmlns:m="http://schemas.openxmlformats.org/officeDocument/2006/math">
                    <m:r>
                      <a:rPr lang="en-US" sz="2000" b="0" i="1" dirty="0" smtClean="0">
                        <a:solidFill>
                          <a:schemeClr val="tx1"/>
                        </a:solidFill>
                        <a:latin typeface="Cambria Math"/>
                      </a:rPr>
                      <m:t>42</m:t>
                    </m:r>
                    <m:r>
                      <a:rPr lang="en-US" sz="2000" b="0" i="1" dirty="0" smtClean="0">
                        <a:solidFill>
                          <a:schemeClr val="tx1"/>
                        </a:solidFill>
                        <a:latin typeface="Cambria Math"/>
                      </a:rPr>
                      <m:t>=</m:t>
                    </m:r>
                    <m:r>
                      <a:rPr lang="en-US" sz="2000" b="0" i="1" dirty="0" smtClean="0">
                        <a:solidFill>
                          <a:schemeClr val="tx1"/>
                        </a:solidFill>
                        <a:latin typeface="Cambria Math"/>
                      </a:rPr>
                      <m:t>2</m:t>
                    </m:r>
                    <m:r>
                      <a:rPr lang="en-US" sz="2000" b="0" i="1" dirty="0" smtClean="0">
                        <a:solidFill>
                          <a:schemeClr val="tx1"/>
                        </a:solidFill>
                        <a:latin typeface="Cambria Math"/>
                        <a:ea typeface="Cambria Math"/>
                      </a:rPr>
                      <m:t>×</m:t>
                    </m:r>
                    <m:r>
                      <a:rPr lang="en-US" sz="2000" b="0" i="1" dirty="0" smtClean="0">
                        <a:solidFill>
                          <a:schemeClr val="tx1"/>
                        </a:solidFill>
                        <a:latin typeface="Cambria Math"/>
                        <a:ea typeface="Cambria Math"/>
                      </a:rPr>
                      <m:t>3</m:t>
                    </m:r>
                    <m:r>
                      <a:rPr lang="en-US" sz="2000" b="0" i="1" dirty="0" smtClean="0">
                        <a:solidFill>
                          <a:schemeClr val="tx1"/>
                        </a:solidFill>
                        <a:latin typeface="Cambria Math"/>
                        <a:ea typeface="Cambria Math"/>
                      </a:rPr>
                      <m:t>×</m:t>
                    </m:r>
                    <m:r>
                      <a:rPr lang="en-US" sz="2000" b="0" i="1" dirty="0" smtClean="0">
                        <a:solidFill>
                          <a:schemeClr val="tx1"/>
                        </a:solidFill>
                        <a:latin typeface="Cambria Math"/>
                        <a:ea typeface="Cambria Math"/>
                      </a:rPr>
                      <m:t>7</m:t>
                    </m:r>
                    <m:r>
                      <a:rPr lang="en-US" sz="2000" b="0" i="1" dirty="0" smtClean="0">
                        <a:solidFill>
                          <a:schemeClr val="tx1"/>
                        </a:solidFill>
                        <a:latin typeface="Cambria Math"/>
                        <a:ea typeface="Cambria Math"/>
                      </a:rPr>
                      <m:t>       </m:t>
                    </m:r>
                  </m:oMath>
                </a14:m>
                <a:endParaRPr lang="en-US" sz="2000" dirty="0" smtClean="0">
                  <a:solidFill>
                    <a:schemeClr val="tx1"/>
                  </a:solidFill>
                </a:endParaRPr>
              </a:p>
              <a:p>
                <a:pPr marL="0" indent="0" algn="ctr" rtl="1">
                  <a:buNone/>
                </a:pPr>
                <a:endParaRPr lang="en-US" sz="2000" dirty="0" smtClean="0"/>
              </a:p>
              <a:p>
                <a:pPr marL="0" indent="0" algn="r" rtl="1">
                  <a:buNone/>
                </a:pPr>
                <a:endParaRPr lang="en-US" sz="2000" dirty="0"/>
              </a:p>
              <a:p>
                <a:pPr marL="0" indent="0" algn="ctr" rtl="1">
                  <a:buNone/>
                </a:pPr>
                <a:endParaRPr lang="en-US" sz="2000" dirty="0">
                  <a:solidFill>
                    <a:srgbClr val="FF0000"/>
                  </a:solidFill>
                </a:endParaRPr>
              </a:p>
              <a:p>
                <a:pPr marL="0" indent="0" algn="ctr" rtl="1">
                  <a:buNone/>
                </a:pPr>
                <a:endParaRPr lang="ar-SA" sz="2000" dirty="0" smtClean="0">
                  <a:solidFill>
                    <a:srgbClr val="00B05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715000"/>
              </a:xfrm>
              <a:blipFill rotWithShape="1">
                <a:blip r:embed="rId2"/>
                <a:stretch>
                  <a:fillRect t="-640" r="-741" b="-1590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FFEC41E-BB75-4A1B-997F-00F994A87BFD}" type="slidenum">
              <a:rPr lang="en-US" smtClean="0"/>
              <a:pPr/>
              <a:t>9</a:t>
            </a:fld>
            <a:endParaRPr lang="en-US" dirty="0"/>
          </a:p>
        </p:txBody>
      </p:sp>
    </p:spTree>
    <p:extLst>
      <p:ext uri="{BB962C8B-B14F-4D97-AF65-F5344CB8AC3E}">
        <p14:creationId xmlns:p14="http://schemas.microsoft.com/office/powerpoint/2010/main" val="3676058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ranklin Title Page">
  <a:themeElements>
    <a:clrScheme name="Franklin Titl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anklin Title Page">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anklin Titl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anklin Title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anklin Title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anklin Title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anklin Title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anklin Title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anklin Title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anklin Title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anklin Title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anklin Title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anklin Title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anklin Title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ranklin Page">
  <a:themeElements>
    <a:clrScheme name="Frankli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anklin Page">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ankli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anklin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anklin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anklin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anklin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anklin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anklin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anklin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anklin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anklin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anklin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anklin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ranklin Title Page">
  <a:themeElements>
    <a:clrScheme name="1_Franklin Titl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Franklin Title Page">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ranklin Titl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Franklin Title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Franklin Title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Franklin Title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Franklin Title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Franklin Title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Franklin Title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Franklin Title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Franklin Title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Franklin Title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Franklin Title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Franklin Title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ranklin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7893</TotalTime>
  <Words>2857</Words>
  <Application>Microsoft Office PowerPoint</Application>
  <PresentationFormat>On-screen Show (4:3)</PresentationFormat>
  <Paragraphs>303</Paragraphs>
  <Slides>26</Slides>
  <Notes>1</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Franklin Title Page</vt:lpstr>
      <vt:lpstr>Franklin Page</vt:lpstr>
      <vt:lpstr>1_Franklin Title Page</vt:lpstr>
      <vt:lpstr>Franklin3</vt:lpstr>
      <vt:lpstr>مبادئ الرياضيات </vt:lpstr>
      <vt:lpstr>المحتوى </vt:lpstr>
      <vt:lpstr>الخواص الحسابية لمجموعة الأعداد الصحيحة  (Arithmetic on Integers)</vt:lpstr>
      <vt:lpstr>PowerPoint Presentation</vt:lpstr>
      <vt:lpstr>PowerPoint Presentation</vt:lpstr>
      <vt:lpstr>PowerPoint Presentation</vt:lpstr>
      <vt:lpstr>اختبارات قابلية القسمة:</vt:lpstr>
      <vt:lpstr>PowerPoint Presentation</vt:lpstr>
      <vt:lpstr>PowerPoint Presentation</vt:lpstr>
      <vt:lpstr>PowerPoint Presentation</vt:lpstr>
      <vt:lpstr>PowerPoint Presentation</vt:lpstr>
      <vt:lpstr>(Q) مجموعة الأعداد النسبية Set of Rational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مجموعة الأعداد غير النسبية (I) Set of Irrational Numbers</vt:lpstr>
      <vt:lpstr>اسئلة عامة و إجابات </vt:lpstr>
    </vt:vector>
  </TitlesOfParts>
  <Company>Manifest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ITEC 136-V2WW</dc:title>
  <dc:creator>Manifest</dc:creator>
  <cp:lastModifiedBy>lenovo</cp:lastModifiedBy>
  <cp:revision>738</cp:revision>
  <dcterms:created xsi:type="dcterms:W3CDTF">2006-09-11T22:09:20Z</dcterms:created>
  <dcterms:modified xsi:type="dcterms:W3CDTF">2016-06-09T00:11:24Z</dcterms:modified>
</cp:coreProperties>
</file>