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423" r:id="rId2"/>
    <p:sldId id="382" r:id="rId3"/>
    <p:sldId id="366" r:id="rId4"/>
    <p:sldId id="384" r:id="rId5"/>
    <p:sldId id="385" r:id="rId6"/>
    <p:sldId id="386" r:id="rId7"/>
    <p:sldId id="362" r:id="rId8"/>
    <p:sldId id="258" r:id="rId9"/>
    <p:sldId id="387" r:id="rId10"/>
    <p:sldId id="388" r:id="rId11"/>
    <p:sldId id="389" r:id="rId12"/>
    <p:sldId id="390" r:id="rId13"/>
    <p:sldId id="391" r:id="rId14"/>
    <p:sldId id="361" r:id="rId15"/>
    <p:sldId id="392" r:id="rId16"/>
    <p:sldId id="393" r:id="rId17"/>
    <p:sldId id="394" r:id="rId18"/>
    <p:sldId id="395" r:id="rId19"/>
    <p:sldId id="397" r:id="rId20"/>
    <p:sldId id="398" r:id="rId21"/>
    <p:sldId id="400" r:id="rId22"/>
    <p:sldId id="399" r:id="rId23"/>
    <p:sldId id="401" r:id="rId24"/>
    <p:sldId id="402" r:id="rId25"/>
    <p:sldId id="403" r:id="rId26"/>
    <p:sldId id="404" r:id="rId27"/>
    <p:sldId id="405" r:id="rId28"/>
    <p:sldId id="406" r:id="rId29"/>
    <p:sldId id="407" r:id="rId30"/>
    <p:sldId id="408" r:id="rId31"/>
    <p:sldId id="409" r:id="rId32"/>
    <p:sldId id="410" r:id="rId33"/>
    <p:sldId id="412" r:id="rId34"/>
    <p:sldId id="411" r:id="rId35"/>
    <p:sldId id="413" r:id="rId36"/>
    <p:sldId id="414" r:id="rId37"/>
    <p:sldId id="415" r:id="rId38"/>
    <p:sldId id="359" r:id="rId39"/>
    <p:sldId id="418" r:id="rId40"/>
    <p:sldId id="419" r:id="rId41"/>
    <p:sldId id="420" r:id="rId42"/>
    <p:sldId id="421" r:id="rId43"/>
    <p:sldId id="416" r:id="rId44"/>
    <p:sldId id="375" r:id="rId45"/>
    <p:sldId id="417" r:id="rId46"/>
    <p:sldId id="422" r:id="rId4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00FF"/>
    <a:srgbClr val="FF99FF"/>
    <a:srgbClr val="FF0066"/>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9352" autoAdjust="0"/>
  </p:normalViewPr>
  <p:slideViewPr>
    <p:cSldViewPr>
      <p:cViewPr varScale="1">
        <p:scale>
          <a:sx n="41" d="100"/>
          <a:sy n="41" d="100"/>
        </p:scale>
        <p:origin x="-30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26E8F-A77D-48BF-8455-93B434664189}" type="datetimeFigureOut">
              <a:rPr lang="ar-EG" smtClean="0"/>
              <a:pPr/>
              <a:t>25/12/1437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7CE7D74-19C0-434F-BBD7-886E6EA918FD}"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326E8F-A77D-48BF-8455-93B434664189}" type="datetimeFigureOut">
              <a:rPr lang="ar-EG" smtClean="0"/>
              <a:pPr/>
              <a:t>25/12/1437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7CE7D74-19C0-434F-BBD7-886E6EA918FD}"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0.wav"/><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0.wav"/><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0.wav"/><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8.wav"/></Relationships>
</file>

<file path=ppt/slides/_rels/slide1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audio" Target="../media/audio7.wav"/></Relationships>
</file>

<file path=ppt/slides/_rels/slide3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8.wav"/></Relationships>
</file>

<file path=ppt/slides/_rels/slide3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8.wav"/></Relationships>
</file>

<file path=ppt/slides/_rels/slide36.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5.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5.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21.wav"/><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9.wav"/><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6.wav"/></Relationships>
</file>

<file path=ppt/slides/_rels/slide4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43.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21.wav"/><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21.wav"/><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5.wav"/><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18.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6.jpe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audio" Target="../media/audio12.wav"/></Relationships>
</file>

<file path=ppt/slides/_rels/slide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0.wav"/><Relationship Id="rId1" Type="http://schemas.openxmlformats.org/officeDocument/2006/relationships/slideLayout" Target="../slideLayouts/slideLayout1.xml"/><Relationship Id="rId5" Type="http://schemas.openxmlformats.org/officeDocument/2006/relationships/image" Target="../media/image9.w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85744" y="3189926"/>
            <a:ext cx="7572428" cy="3429024"/>
            <a:chOff x="714348" y="1857364"/>
            <a:chExt cx="7572428" cy="3429024"/>
          </a:xfrm>
        </p:grpSpPr>
        <p:grpSp>
          <p:nvGrpSpPr>
            <p:cNvPr id="3" name="Group 4"/>
            <p:cNvGrpSpPr/>
            <p:nvPr/>
          </p:nvGrpSpPr>
          <p:grpSpPr>
            <a:xfrm>
              <a:off x="714348" y="1857364"/>
              <a:ext cx="7572428" cy="3429024"/>
              <a:chOff x="857224" y="2000240"/>
              <a:chExt cx="7572428" cy="3429024"/>
            </a:xfrm>
            <a:scene3d>
              <a:camera prst="orthographicFront">
                <a:rot lat="0" lon="0" rev="0"/>
              </a:camera>
              <a:lightRig rig="glow" dir="t">
                <a:rot lat="0" lon="0" rev="14100000"/>
              </a:lightRig>
            </a:scene3d>
          </p:grpSpPr>
          <p:sp>
            <p:nvSpPr>
              <p:cNvPr id="11" name="Flowchart: Terminator 10"/>
              <p:cNvSpPr/>
              <p:nvPr/>
            </p:nvSpPr>
            <p:spPr>
              <a:xfrm>
                <a:off x="857224" y="2000240"/>
                <a:ext cx="7572428" cy="3429024"/>
              </a:xfrm>
              <a:prstGeom prst="flowChartTerminator">
                <a:avLst/>
              </a:prstGeom>
              <a:gradFill flip="none" rotWithShape="1">
                <a:gsLst>
                  <a:gs pos="0">
                    <a:srgbClr val="FF0000"/>
                  </a:gs>
                  <a:gs pos="50000">
                    <a:schemeClr val="bg1">
                      <a:lumMod val="95000"/>
                    </a:schemeClr>
                  </a:gs>
                  <a:gs pos="100000">
                    <a:schemeClr val="accent2">
                      <a:lumMod val="75000"/>
                    </a:schemeClr>
                  </a:gs>
                </a:gsLst>
                <a:lin ang="135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2" name="Snip Same Side Corner Rectangle 2"/>
              <p:cNvSpPr/>
              <p:nvPr/>
            </p:nvSpPr>
            <p:spPr>
              <a:xfrm>
                <a:off x="1285852" y="2214554"/>
                <a:ext cx="6786610" cy="2928958"/>
              </a:xfrm>
              <a:prstGeom prst="snip2SameRect">
                <a:avLst>
                  <a:gd name="adj1" fmla="val 30766"/>
                  <a:gd name="adj2" fmla="val 11581"/>
                </a:avLst>
              </a:prstGeom>
              <a:gradFill flip="none" rotWithShape="1">
                <a:gsLst>
                  <a:gs pos="0">
                    <a:schemeClr val="accent5">
                      <a:lumMod val="20000"/>
                      <a:lumOff val="80000"/>
                      <a:shade val="30000"/>
                      <a:satMod val="115000"/>
                    </a:schemeClr>
                  </a:gs>
                  <a:gs pos="50000">
                    <a:schemeClr val="bg1"/>
                  </a:gs>
                  <a:gs pos="100000">
                    <a:srgbClr val="FFC000"/>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0" name="Picture 9" descr="2de0d41888181a8baa557cd1c778f619.gif"/>
            <p:cNvPicPr>
              <a:picLocks noChangeAspect="1"/>
            </p:cNvPicPr>
            <p:nvPr/>
          </p:nvPicPr>
          <p:blipFill>
            <a:blip r:embed="rId5"/>
            <a:stretch>
              <a:fillRect/>
            </a:stretch>
          </p:blipFill>
          <p:spPr>
            <a:xfrm rot="20147855">
              <a:off x="897309" y="1913558"/>
              <a:ext cx="1905000" cy="952500"/>
            </a:xfrm>
            <a:prstGeom prst="rect">
              <a:avLst/>
            </a:prstGeom>
          </p:spPr>
        </p:pic>
      </p:grpSp>
      <p:sp>
        <p:nvSpPr>
          <p:cNvPr id="13" name="Rectangle 1"/>
          <p:cNvSpPr>
            <a:spLocks noChangeArrowheads="1"/>
          </p:cNvSpPr>
          <p:nvPr/>
        </p:nvSpPr>
        <p:spPr bwMode="auto">
          <a:xfrm>
            <a:off x="1524000" y="4419600"/>
            <a:ext cx="557216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6600" b="1" dirty="0" smtClean="0">
                <a:ln>
                  <a:solidFill>
                    <a:srgbClr val="C00000"/>
                  </a:solidFill>
                </a:ln>
                <a:solidFill>
                  <a:srgbClr val="0000CC"/>
                </a:solidFill>
              </a:rPr>
              <a:t>الكتابة الوظيفية</a:t>
            </a:r>
            <a:endParaRPr lang="ar-EG" sz="6600" b="1" dirty="0">
              <a:ln>
                <a:solidFill>
                  <a:srgbClr val="C00000"/>
                </a:solidFill>
              </a:ln>
              <a:solidFill>
                <a:srgbClr val="0000CC"/>
              </a:solidFill>
            </a:endParaRPr>
          </a:p>
        </p:txBody>
      </p:sp>
      <p:grpSp>
        <p:nvGrpSpPr>
          <p:cNvPr id="4" name="Group 2"/>
          <p:cNvGrpSpPr>
            <a:grpSpLocks/>
          </p:cNvGrpSpPr>
          <p:nvPr/>
        </p:nvGrpSpPr>
        <p:grpSpPr bwMode="auto">
          <a:xfrm rot="1883222">
            <a:off x="3035242" y="-500594"/>
            <a:ext cx="5362267" cy="4469662"/>
            <a:chOff x="3035" y="-173"/>
            <a:chExt cx="3035" cy="2101"/>
          </a:xfrm>
        </p:grpSpPr>
        <p:pic>
          <p:nvPicPr>
            <p:cNvPr id="6" name="Picture 3" descr="leaf_vector_test"/>
            <p:cNvPicPr>
              <a:picLocks noChangeAspect="1" noChangeArrowheads="1"/>
            </p:cNvPicPr>
            <p:nvPr/>
          </p:nvPicPr>
          <p:blipFill>
            <a:blip r:embed="rId6"/>
            <a:srcRect/>
            <a:stretch>
              <a:fillRect/>
            </a:stretch>
          </p:blipFill>
          <p:spPr bwMode="auto">
            <a:xfrm>
              <a:off x="3035" y="-173"/>
              <a:ext cx="3035" cy="2101"/>
            </a:xfrm>
            <a:prstGeom prst="rect">
              <a:avLst/>
            </a:prstGeom>
            <a:noFill/>
            <a:ln w="9525">
              <a:noFill/>
              <a:miter lim="800000"/>
              <a:headEnd/>
              <a:tailEnd/>
            </a:ln>
          </p:spPr>
        </p:pic>
        <p:sp>
          <p:nvSpPr>
            <p:cNvPr id="7" name="Rectangle 4"/>
            <p:cNvSpPr>
              <a:spLocks noChangeArrowheads="1"/>
            </p:cNvSpPr>
            <p:nvPr/>
          </p:nvSpPr>
          <p:spPr bwMode="auto">
            <a:xfrm rot="19716778">
              <a:off x="3629" y="542"/>
              <a:ext cx="1333" cy="635"/>
            </a:xfrm>
            <a:prstGeom prst="rect">
              <a:avLst/>
            </a:prstGeom>
            <a:noFill/>
            <a:ln w="9525">
              <a:noFill/>
              <a:miter lim="800000"/>
              <a:headEnd/>
              <a:tailEnd/>
            </a:ln>
          </p:spPr>
          <p:txBody>
            <a:bodyPr wrap="none" anchor="ctr"/>
            <a:lstStyle/>
            <a:p>
              <a:pPr algn="ctr"/>
              <a:r>
                <a:rPr lang="ar-EG" sz="6600" b="1"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الوحدة الثانية</a:t>
              </a:r>
              <a:endParaRPr lang="ar-EG" sz="6600" b="1" dirty="0">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4052503358"/>
      </p:ext>
    </p:extLst>
  </p:cSld>
  <p:clrMapOvr>
    <a:masterClrMapping/>
  </p:clrMapOvr>
  <mc:AlternateContent xmlns:mc="http://schemas.openxmlformats.org/markup-compatibility/2006">
    <mc:Choice xmlns="" xmlns:p14="http://schemas.microsoft.com/office/powerpoint/2010/main" Requires="p14">
      <p:transition>
        <p14:gallery dir="r"/>
        <p:sndAc>
          <p:stSnd>
            <p:snd r:embed="rId7" name="Gen_sberry_getpoints.wav"/>
          </p:stSnd>
        </p:sndAc>
      </p:transition>
    </mc:Choice>
    <mc:Fallback>
      <p:transition>
        <p:fade/>
        <p:sndAc>
          <p:stSnd>
            <p:snd r:embed="rId2" name="Gen_sberry_getpoint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par>
                          <p:cTn id="13" fill="hold">
                            <p:stCondLst>
                              <p:cond delay="500"/>
                            </p:stCondLst>
                            <p:childTnLst>
                              <p:par>
                                <p:cTn id="14" presetID="50" presetClass="entr" presetSubtype="0" decel="10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3"/>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0084 - arcade game sound.wav"/>
                                        </p:tgtEl>
                                      </p:cMediaNode>
                                    </p:audio>
                                  </p:subTnLst>
                                </p:cTn>
                              </p:par>
                              <p:par>
                                <p:cTn id="19" presetID="50" presetClass="entr" presetSubtype="0" decel="10000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3"/>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subTnLst>
                                    <p:audio>
                                      <p:cMediaNode>
                                        <p:cTn display="0" masterRel="sameClick">
                                          <p:stCondLst>
                                            <p:cond evt="begin" delay="0">
                                              <p:tn val="19"/>
                                            </p:cond>
                                          </p:stCondLst>
                                          <p:endCondLst>
                                            <p:cond evt="onStopAudio" delay="0">
                                              <p:tgtEl>
                                                <p:sldTgt/>
                                              </p:tgtEl>
                                            </p:cond>
                                          </p:endCondLst>
                                        </p:cTn>
                                        <p:tgtEl>
                                          <p:sndTgt r:embed="rId4" name="0084 - arcade game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4"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إرشادات المتعلم</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5" cstate="print"/>
          <a:stretch>
            <a:fillRect/>
          </a:stretch>
        </p:blipFill>
        <p:spPr>
          <a:xfrm>
            <a:off x="214282" y="1928802"/>
            <a:ext cx="8678198" cy="4286280"/>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2938533"/>
            <a:ext cx="6912767" cy="2062103"/>
          </a:xfrm>
          <a:prstGeom prst="rect">
            <a:avLst/>
          </a:prstGeom>
          <a:noFill/>
          <a:ln w="9525">
            <a:noFill/>
            <a:miter lim="800000"/>
            <a:headEnd/>
            <a:tailEnd/>
          </a:ln>
        </p:spPr>
        <p:txBody>
          <a:bodyPr wrap="square">
            <a:spAutoFit/>
          </a:bodyPr>
          <a:lstStyle/>
          <a:p>
            <a:r>
              <a:rPr lang="ar-EG" sz="3200" b="1" dirty="0" smtClean="0">
                <a:solidFill>
                  <a:schemeClr val="accent2">
                    <a:lumMod val="50000"/>
                  </a:schemeClr>
                </a:solidFill>
              </a:rPr>
              <a:t>3- تذكر – قبل بدء الكتابة – أن تصمم مخططاً لموضوعك، وتحدد عناصره الرئيسة ومحتويات كل عنصر، ثم أكتب متقيداً بالشكل البناء الصحيح المتعارف عليه في موضوعك.</a:t>
            </a:r>
            <a:endParaRPr lang="en-US" sz="3200" dirty="0" smtClean="0">
              <a:solidFill>
                <a:schemeClr val="accent2">
                  <a:lumMod val="50000"/>
                </a:schemeClr>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Logon Sound.wav"/>
                                        </p:tgtEl>
                                      </p:cMediaNode>
                                    </p:audio>
                                  </p:sub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4"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إرشادات المتعلم</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5" cstate="print"/>
          <a:stretch>
            <a:fillRect/>
          </a:stretch>
        </p:blipFill>
        <p:spPr>
          <a:xfrm>
            <a:off x="214282" y="1714488"/>
            <a:ext cx="8678198" cy="4357718"/>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2938533"/>
            <a:ext cx="6912767" cy="1569660"/>
          </a:xfrm>
          <a:prstGeom prst="rect">
            <a:avLst/>
          </a:prstGeom>
          <a:noFill/>
          <a:ln w="9525">
            <a:noFill/>
            <a:miter lim="800000"/>
            <a:headEnd/>
            <a:tailEnd/>
          </a:ln>
        </p:spPr>
        <p:txBody>
          <a:bodyPr wrap="square">
            <a:spAutoFit/>
          </a:bodyPr>
          <a:lstStyle/>
          <a:p>
            <a:pPr lvl="0"/>
            <a:r>
              <a:rPr lang="ar-EG" sz="3200" b="1" dirty="0" smtClean="0">
                <a:solidFill>
                  <a:schemeClr val="accent2">
                    <a:lumMod val="50000"/>
                  </a:schemeClr>
                </a:solidFill>
              </a:rPr>
              <a:t>4- إن تجنب الأخطاء النحوية والإملائية، والدقة في استخدام علامات الترقيم، والالتزام بأعراف الكتابة – مطلب ضروري في أي كتابة تمارسها.</a:t>
            </a:r>
            <a:endParaRPr lang="en-US" sz="3200" dirty="0" smtClean="0">
              <a:solidFill>
                <a:schemeClr val="accent2">
                  <a:lumMod val="50000"/>
                </a:schemeClr>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Logon Sound.wav"/>
                                        </p:tgtEl>
                                      </p:cMediaNode>
                                    </p:audio>
                                  </p:sub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4"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إرشادات المتعلم</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5" cstate="print"/>
          <a:stretch>
            <a:fillRect/>
          </a:stretch>
        </p:blipFill>
        <p:spPr>
          <a:xfrm>
            <a:off x="214282" y="1714488"/>
            <a:ext cx="8678198" cy="4357718"/>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3073786"/>
            <a:ext cx="6912767" cy="1569660"/>
          </a:xfrm>
          <a:prstGeom prst="rect">
            <a:avLst/>
          </a:prstGeom>
          <a:noFill/>
          <a:ln w="9525">
            <a:noFill/>
            <a:miter lim="800000"/>
            <a:headEnd/>
            <a:tailEnd/>
          </a:ln>
        </p:spPr>
        <p:txBody>
          <a:bodyPr wrap="square">
            <a:spAutoFit/>
          </a:bodyPr>
          <a:lstStyle/>
          <a:p>
            <a:r>
              <a:rPr lang="ar-EG" sz="3200" b="1" dirty="0" smtClean="0">
                <a:solidFill>
                  <a:schemeClr val="accent2">
                    <a:lumMod val="50000"/>
                  </a:schemeClr>
                </a:solidFill>
              </a:rPr>
              <a:t>5- تذكر أنك تحتاج إلى الرجوع إلى (وحدة الاتصال الكتابي) في كتاب اللغة العربية (1) لتنفيذ بعض نشاطات هذه الوحدة.</a:t>
            </a:r>
            <a:endParaRPr lang="en-US" sz="3200" dirty="0" smtClean="0">
              <a:solidFill>
                <a:schemeClr val="accent2">
                  <a:lumMod val="50000"/>
                </a:schemeClr>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Logon Sound.wav"/>
                                        </p:tgtEl>
                                      </p:cMediaNode>
                                    </p:audio>
                                  </p:sub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5"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مشروع الوحدة</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6" cstate="print"/>
          <a:stretch>
            <a:fillRect/>
          </a:stretch>
        </p:blipFill>
        <p:spPr>
          <a:xfrm>
            <a:off x="214282" y="1500174"/>
            <a:ext cx="8678198" cy="5357826"/>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2596590"/>
            <a:ext cx="6912767" cy="3046988"/>
          </a:xfrm>
          <a:prstGeom prst="rect">
            <a:avLst/>
          </a:prstGeom>
          <a:noFill/>
          <a:ln w="9525">
            <a:noFill/>
            <a:miter lim="800000"/>
            <a:headEnd/>
            <a:tailEnd/>
          </a:ln>
        </p:spPr>
        <p:txBody>
          <a:bodyPr wrap="square">
            <a:spAutoFit/>
          </a:bodyPr>
          <a:lstStyle/>
          <a:p>
            <a:r>
              <a:rPr lang="ar-EG" sz="3200" b="1" dirty="0" smtClean="0">
                <a:solidFill>
                  <a:srgbClr val="006600"/>
                </a:solidFill>
              </a:rPr>
              <a:t>أنت مسئول العلاقات العامة بإحدى الشركات، طلب منك المدير العام للشركة تقريراً عن الزيادة التي قام بها منسوبو الشركة لإحدى الدول لتبادل الخبرات، وأن ترسل بريداً إلكترونياًّ لمديري الفروع تدعموهم لاجتماع ستكون أنت مقرره، وسُيعرض في بداية الاجتماع تقريرك عن الزيارة.</a:t>
            </a:r>
            <a:endParaRPr lang="en-US" sz="3200" dirty="0">
              <a:solidFill>
                <a:srgbClr val="006600"/>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gtEl>
                                      </p:cBhvr>
                                      <p:to x="100000" y="60000"/>
                                    </p:animScale>
                                    <p:animScale>
                                      <p:cBhvr>
                                        <p:cTn id="14" dur="42"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2" decel="50000">
                                          <p:stCondLst>
                                            <p:cond delay="335"/>
                                          </p:stCondLst>
                                        </p:cTn>
                                        <p:tgtEl>
                                          <p:spTgt spid="3"/>
                                        </p:tgtEl>
                                      </p:cBhvr>
                                      <p:to x="100000" y="100000"/>
                                    </p:animScale>
                                    <p:animScale>
                                      <p:cBhvr>
                                        <p:cTn id="17" dur="7">
                                          <p:stCondLst>
                                            <p:cond delay="411"/>
                                          </p:stCondLst>
                                        </p:cTn>
                                        <p:tgtEl>
                                          <p:spTgt spid="3"/>
                                        </p:tgtEl>
                                      </p:cBhvr>
                                      <p:to x="100000" y="90000"/>
                                    </p:animScale>
                                    <p:animScale>
                                      <p:cBhvr>
                                        <p:cTn id="18" dur="42"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2" decel="50000">
                                          <p:stCondLst>
                                            <p:cond delay="459"/>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ached_endoflevelpop1.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3"/>
                                          </p:stCondLst>
                                        </p:cTn>
                                        <p:tgtEl>
                                          <p:spTgt spid="4"/>
                                        </p:tgtEl>
                                      </p:cBhvr>
                                      <p:to x="100000" y="60000"/>
                                    </p:animScale>
                                    <p:animScale>
                                      <p:cBhvr>
                                        <p:cTn id="30" dur="42"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2" decel="50000">
                                          <p:stCondLst>
                                            <p:cond delay="335"/>
                                          </p:stCondLst>
                                        </p:cTn>
                                        <p:tgtEl>
                                          <p:spTgt spid="4"/>
                                        </p:tgtEl>
                                      </p:cBhvr>
                                      <p:to x="100000" y="100000"/>
                                    </p:animScale>
                                    <p:animScale>
                                      <p:cBhvr>
                                        <p:cTn id="33" dur="7">
                                          <p:stCondLst>
                                            <p:cond delay="411"/>
                                          </p:stCondLst>
                                        </p:cTn>
                                        <p:tgtEl>
                                          <p:spTgt spid="4"/>
                                        </p:tgtEl>
                                      </p:cBhvr>
                                      <p:to x="100000" y="90000"/>
                                    </p:animScale>
                                    <p:animScale>
                                      <p:cBhvr>
                                        <p:cTn id="34" dur="42"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2" decel="50000">
                                          <p:stCondLst>
                                            <p:cond delay="459"/>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edge">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Windows XP Logon Sound.wav"/>
                                        </p:tgtEl>
                                      </p:cMediaNode>
                                    </p:audio>
                                  </p:subTnLst>
                                </p:cTn>
                              </p:par>
                              <p:par>
                                <p:cTn id="42" presetID="2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edg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 computer.png"/>
          <p:cNvPicPr>
            <a:picLocks noChangeAspect="1"/>
          </p:cNvPicPr>
          <p:nvPr/>
        </p:nvPicPr>
        <p:blipFill>
          <a:blip r:embed="rId4" cstate="print"/>
          <a:stretch>
            <a:fillRect/>
          </a:stretch>
        </p:blipFill>
        <p:spPr>
          <a:xfrm>
            <a:off x="0" y="1556792"/>
            <a:ext cx="7360212" cy="4060324"/>
          </a:xfrm>
          <a:prstGeom prst="rect">
            <a:avLst/>
          </a:prstGeom>
        </p:spPr>
      </p:pic>
      <p:sp>
        <p:nvSpPr>
          <p:cNvPr id="5" name="Rectangle 1"/>
          <p:cNvSpPr>
            <a:spLocks noChangeArrowheads="1"/>
          </p:cNvSpPr>
          <p:nvPr/>
        </p:nvSpPr>
        <p:spPr bwMode="auto">
          <a:xfrm>
            <a:off x="2771800" y="2132856"/>
            <a:ext cx="396044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EG" sz="6600" b="1" dirty="0" smtClean="0">
                <a:solidFill>
                  <a:srgbClr val="006600"/>
                </a:solidFill>
              </a:rPr>
              <a:t>النشاطات التمهيدية </a:t>
            </a:r>
            <a:endParaRPr kumimoji="0" lang="ar-EG" sz="7200" b="0" i="0" u="none" strike="noStrike" cap="none" normalizeH="0" baseline="0" dirty="0" smtClean="0">
              <a:ln>
                <a:noFill/>
              </a:ln>
              <a:solidFill>
                <a:srgbClr val="006600"/>
              </a:solidFill>
              <a:effectLst/>
              <a:latin typeface="Arial" pitchFamily="34" charset="0"/>
              <a:cs typeface="Arial" pitchFamily="34" charset="0"/>
            </a:endParaRPr>
          </a:p>
        </p:txBody>
      </p:sp>
    </p:spTree>
  </p:cSld>
  <p:clrMapOvr>
    <a:masterClrMapping/>
  </p:clrMapOvr>
  <p:transition>
    <p:zo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button1.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ched_butt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LC053.jpg"/>
          <p:cNvPicPr>
            <a:picLocks noChangeAspect="1"/>
          </p:cNvPicPr>
          <p:nvPr/>
        </p:nvPicPr>
        <p:blipFill>
          <a:blip r:embed="rId4" cstate="print"/>
          <a:stretch>
            <a:fillRect/>
          </a:stretch>
        </p:blipFill>
        <p:spPr>
          <a:xfrm>
            <a:off x="326850" y="2357430"/>
            <a:ext cx="8421614" cy="2572018"/>
          </a:xfrm>
          <a:prstGeom prst="flowChartAlternateProcess">
            <a:avLst/>
          </a:prstGeom>
          <a:ln>
            <a:noFill/>
          </a:ln>
          <a:effectLst/>
        </p:spPr>
      </p:pic>
      <p:sp>
        <p:nvSpPr>
          <p:cNvPr id="5" name="Rectangle 4"/>
          <p:cNvSpPr>
            <a:spLocks noChangeArrowheads="1"/>
          </p:cNvSpPr>
          <p:nvPr/>
        </p:nvSpPr>
        <p:spPr bwMode="auto">
          <a:xfrm>
            <a:off x="857224" y="3143248"/>
            <a:ext cx="7414398" cy="1446550"/>
          </a:xfrm>
          <a:prstGeom prst="rect">
            <a:avLst/>
          </a:prstGeom>
          <a:noFill/>
          <a:ln w="9525">
            <a:noFill/>
            <a:miter lim="800000"/>
            <a:headEnd/>
            <a:tailEnd/>
          </a:ln>
          <a:effectLst/>
        </p:spPr>
        <p:txBody>
          <a:bodyPr wrap="square">
            <a:spAutoFit/>
          </a:bodyPr>
          <a:lstStyle/>
          <a:p>
            <a:pPr lvl="0" algn="ctr"/>
            <a:r>
              <a:rPr lang="ar-EG" sz="4400" b="1" dirty="0" smtClean="0">
                <a:solidFill>
                  <a:schemeClr val="accent4">
                    <a:lumMod val="50000"/>
                  </a:schemeClr>
                </a:solidFill>
              </a:rPr>
              <a:t>1) أعط تعليلاً منطقياًّ يفسر أهمية القيام بالأعمال التخطيطية التالية قبل الكتابة:</a:t>
            </a:r>
            <a:endParaRPr lang="en-US" sz="4400" dirty="0">
              <a:solidFill>
                <a:schemeClr val="accent4">
                  <a:lumMod val="50000"/>
                </a:schemeClr>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300" fill="hold">
                                          <p:stCondLst>
                                            <p:cond delay="0"/>
                                          </p:stCondLst>
                                        </p:cTn>
                                        <p:tgtEl>
                                          <p:spTgt spid="4"/>
                                        </p:tgtEl>
                                        <p:attrNameLst>
                                          <p:attrName>ppt_x</p:attrName>
                                        </p:attrNameLst>
                                      </p:cBhvr>
                                    </p:anim>
                                    <p:anim from="0" to="-1.0" calcmode="lin" valueType="num">
                                      <p:cBhvr>
                                        <p:cTn id="14" dur="100" decel="50000" autoRev="1" fill="hold">
                                          <p:stCondLst>
                                            <p:cond delay="300"/>
                                          </p:stCondLst>
                                        </p:cTn>
                                        <p:tgtEl>
                                          <p:spTgt spid="4"/>
                                        </p:tgtEl>
                                        <p:attrNameLst>
                                          <p:attrName>xshear</p:attrName>
                                        </p:attrNameLst>
                                      </p:cBhvr>
                                    </p:anim>
                                    <p:animScale>
                                      <p:cBhvr>
                                        <p:cTn id="15" dur="100" decel="100000" autoRev="1" fill="hold">
                                          <p:stCondLst>
                                            <p:cond delay="300"/>
                                          </p:stCondLst>
                                        </p:cTn>
                                        <p:tgtEl>
                                          <p:spTgt spid="4"/>
                                        </p:tgtEl>
                                      </p:cBhvr>
                                      <p:from x="100000" y="100000"/>
                                      <p:to x="80000" y="100000"/>
                                    </p:animScale>
                                    <p:anim by="(#ppt_h/3+#ppt_w*0.1)" calcmode="lin" valueType="num">
                                      <p:cBhvr additive="sum">
                                        <p:cTn id="16"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357166"/>
          <a:ext cx="8358246" cy="6326417"/>
        </p:xfrm>
        <a:graphic>
          <a:graphicData uri="http://schemas.openxmlformats.org/drawingml/2006/table">
            <a:tbl>
              <a:tblPr rtl="1">
                <a:tableStyleId>{284E427A-3D55-4303-BF80-6455036E1DE7}</a:tableStyleId>
              </a:tblPr>
              <a:tblGrid>
                <a:gridCol w="3286160"/>
                <a:gridCol w="507208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1838835">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2077243">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1838835">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150361" y="357168"/>
            <a:ext cx="1127232" cy="584775"/>
          </a:xfrm>
          <a:prstGeom prst="rect">
            <a:avLst/>
          </a:prstGeom>
        </p:spPr>
        <p:txBody>
          <a:bodyPr wrap="none">
            <a:spAutoFit/>
          </a:bodyPr>
          <a:lstStyle/>
          <a:p>
            <a:pPr algn="ctr"/>
            <a:r>
              <a:rPr lang="ar-EG" sz="3200" b="1" dirty="0" smtClean="0">
                <a:solidFill>
                  <a:schemeClr val="accent3">
                    <a:lumMod val="50000"/>
                  </a:schemeClr>
                </a:solidFill>
              </a:rPr>
              <a:t>الخطوة</a:t>
            </a:r>
            <a:endParaRPr lang="en-US" b="1" dirty="0">
              <a:solidFill>
                <a:schemeClr val="accent3">
                  <a:lumMod val="50000"/>
                </a:schemeClr>
              </a:solidFill>
              <a:ea typeface="Calibri"/>
              <a:cs typeface="Arial"/>
            </a:endParaRPr>
          </a:p>
        </p:txBody>
      </p:sp>
      <p:sp>
        <p:nvSpPr>
          <p:cNvPr id="8" name="Rectangle 7"/>
          <p:cNvSpPr/>
          <p:nvPr/>
        </p:nvSpPr>
        <p:spPr>
          <a:xfrm>
            <a:off x="1958764" y="357168"/>
            <a:ext cx="1024639" cy="584775"/>
          </a:xfrm>
          <a:prstGeom prst="rect">
            <a:avLst/>
          </a:prstGeom>
        </p:spPr>
        <p:txBody>
          <a:bodyPr wrap="none">
            <a:spAutoFit/>
          </a:bodyPr>
          <a:lstStyle/>
          <a:p>
            <a:pPr algn="ctr"/>
            <a:r>
              <a:rPr lang="ar-EG" sz="3200" b="1" dirty="0" smtClean="0">
                <a:solidFill>
                  <a:schemeClr val="accent3">
                    <a:lumMod val="50000"/>
                  </a:schemeClr>
                </a:solidFill>
              </a:rPr>
              <a:t>التعليل</a:t>
            </a:r>
            <a:endParaRPr lang="en-US" b="1" dirty="0">
              <a:solidFill>
                <a:schemeClr val="accent3">
                  <a:lumMod val="50000"/>
                </a:schemeClr>
              </a:solidFill>
              <a:ea typeface="Calibri"/>
              <a:cs typeface="Arial"/>
            </a:endParaRPr>
          </a:p>
        </p:txBody>
      </p:sp>
      <p:sp>
        <p:nvSpPr>
          <p:cNvPr id="9" name="Rectangle 8"/>
          <p:cNvSpPr/>
          <p:nvPr/>
        </p:nvSpPr>
        <p:spPr>
          <a:xfrm>
            <a:off x="5715008" y="1142984"/>
            <a:ext cx="2897924" cy="954107"/>
          </a:xfrm>
          <a:prstGeom prst="rect">
            <a:avLst/>
          </a:prstGeom>
        </p:spPr>
        <p:txBody>
          <a:bodyPr wrap="square">
            <a:spAutoFit/>
          </a:bodyPr>
          <a:lstStyle/>
          <a:p>
            <a:pPr algn="ctr"/>
            <a:r>
              <a:rPr lang="ar-EG" sz="2800" b="1" dirty="0" smtClean="0">
                <a:solidFill>
                  <a:srgbClr val="000099"/>
                </a:solidFill>
              </a:rPr>
              <a:t>تحديد الأفكار الرئيسة والفرعية للموضوع.</a:t>
            </a:r>
            <a:endParaRPr lang="en-US" sz="1600" b="1" dirty="0">
              <a:solidFill>
                <a:srgbClr val="000099"/>
              </a:solidFill>
              <a:ea typeface="Calibri"/>
              <a:cs typeface="Arial"/>
            </a:endParaRPr>
          </a:p>
        </p:txBody>
      </p:sp>
      <p:sp>
        <p:nvSpPr>
          <p:cNvPr id="10" name="Rectangle 9"/>
          <p:cNvSpPr/>
          <p:nvPr/>
        </p:nvSpPr>
        <p:spPr>
          <a:xfrm>
            <a:off x="5643570" y="3143250"/>
            <a:ext cx="3000396" cy="1384995"/>
          </a:xfrm>
          <a:prstGeom prst="rect">
            <a:avLst/>
          </a:prstGeom>
        </p:spPr>
        <p:txBody>
          <a:bodyPr wrap="square">
            <a:spAutoFit/>
          </a:bodyPr>
          <a:lstStyle/>
          <a:p>
            <a:pPr algn="ctr"/>
            <a:r>
              <a:rPr lang="ar-EG" sz="2800" b="1" dirty="0" smtClean="0">
                <a:solidFill>
                  <a:srgbClr val="000099"/>
                </a:solidFill>
              </a:rPr>
              <a:t>جمع المعلومات والأدلة والشواهد والأمثلة وتصنيفها.</a:t>
            </a:r>
            <a:endParaRPr lang="en-US" sz="1600" b="1" dirty="0">
              <a:solidFill>
                <a:srgbClr val="000099"/>
              </a:solidFill>
              <a:ea typeface="Calibri"/>
              <a:cs typeface="Arial"/>
            </a:endParaRPr>
          </a:p>
        </p:txBody>
      </p:sp>
      <p:sp>
        <p:nvSpPr>
          <p:cNvPr id="11" name="Rectangle 10"/>
          <p:cNvSpPr/>
          <p:nvPr/>
        </p:nvSpPr>
        <p:spPr>
          <a:xfrm>
            <a:off x="5643570" y="5143512"/>
            <a:ext cx="2975423" cy="954107"/>
          </a:xfrm>
          <a:prstGeom prst="rect">
            <a:avLst/>
          </a:prstGeom>
        </p:spPr>
        <p:txBody>
          <a:bodyPr wrap="square">
            <a:spAutoFit/>
          </a:bodyPr>
          <a:lstStyle/>
          <a:p>
            <a:pPr algn="ctr"/>
            <a:r>
              <a:rPr lang="ar-EG" sz="2800" b="1" dirty="0" smtClean="0">
                <a:solidFill>
                  <a:srgbClr val="000099"/>
                </a:solidFill>
              </a:rPr>
              <a:t>رسم مخطط تنظيمي للموضوع.</a:t>
            </a:r>
            <a:endParaRPr lang="en-US" sz="1600" b="1" dirty="0">
              <a:solidFill>
                <a:srgbClr val="000099"/>
              </a:solidFill>
              <a:ea typeface="Calibri"/>
              <a:cs typeface="Arial"/>
            </a:endParaRPr>
          </a:p>
        </p:txBody>
      </p:sp>
      <p:sp>
        <p:nvSpPr>
          <p:cNvPr id="12" name="Rectangle 11"/>
          <p:cNvSpPr/>
          <p:nvPr/>
        </p:nvSpPr>
        <p:spPr>
          <a:xfrm>
            <a:off x="642910" y="1428736"/>
            <a:ext cx="4357718" cy="954107"/>
          </a:xfrm>
          <a:prstGeom prst="rect">
            <a:avLst/>
          </a:prstGeom>
        </p:spPr>
        <p:txBody>
          <a:bodyPr wrap="square">
            <a:spAutoFit/>
          </a:bodyPr>
          <a:lstStyle/>
          <a:p>
            <a:pPr algn="ctr"/>
            <a:r>
              <a:rPr lang="ar-SA" sz="2800" b="1" dirty="0" smtClean="0">
                <a:solidFill>
                  <a:srgbClr val="C00000"/>
                </a:solidFill>
              </a:rPr>
              <a:t>لأن العمل الناجح هو نتيجة طبيعية لتخطيط جيد</a:t>
            </a:r>
            <a:endParaRPr lang="en-US" sz="2800" dirty="0">
              <a:solidFill>
                <a:srgbClr val="C00000"/>
              </a:solidFill>
            </a:endParaRPr>
          </a:p>
        </p:txBody>
      </p:sp>
      <p:sp>
        <p:nvSpPr>
          <p:cNvPr id="13" name="Rectangle 12"/>
          <p:cNvSpPr/>
          <p:nvPr/>
        </p:nvSpPr>
        <p:spPr>
          <a:xfrm>
            <a:off x="642910" y="3143248"/>
            <a:ext cx="4572032" cy="1384995"/>
          </a:xfrm>
          <a:prstGeom prst="rect">
            <a:avLst/>
          </a:prstGeom>
        </p:spPr>
        <p:txBody>
          <a:bodyPr wrap="square">
            <a:spAutoFit/>
          </a:bodyPr>
          <a:lstStyle/>
          <a:p>
            <a:pPr algn="ctr"/>
            <a:r>
              <a:rPr lang="ar-SA" sz="2800" b="1" dirty="0" smtClean="0">
                <a:solidFill>
                  <a:srgbClr val="C00000"/>
                </a:solidFill>
              </a:rPr>
              <a:t>لتكون أساليبهم بلاغية مؤثرة وللتنظيم المنطقي للمعلومات والبيانات والتحليل والاستنتاج</a:t>
            </a:r>
            <a:endParaRPr lang="en-US" sz="2800" dirty="0">
              <a:solidFill>
                <a:srgbClr val="C00000"/>
              </a:solidFill>
            </a:endParaRPr>
          </a:p>
        </p:txBody>
      </p:sp>
      <p:sp>
        <p:nvSpPr>
          <p:cNvPr id="14" name="Rectangle 13"/>
          <p:cNvSpPr/>
          <p:nvPr/>
        </p:nvSpPr>
        <p:spPr>
          <a:xfrm>
            <a:off x="642910" y="5143512"/>
            <a:ext cx="4572032" cy="1384995"/>
          </a:xfrm>
          <a:prstGeom prst="rect">
            <a:avLst/>
          </a:prstGeom>
        </p:spPr>
        <p:txBody>
          <a:bodyPr wrap="square">
            <a:spAutoFit/>
          </a:bodyPr>
          <a:lstStyle/>
          <a:p>
            <a:pPr algn="ctr"/>
            <a:r>
              <a:rPr lang="ar-SA" sz="2800" b="1" dirty="0" smtClean="0">
                <a:solidFill>
                  <a:srgbClr val="C00000"/>
                </a:solidFill>
              </a:rPr>
              <a:t>للتنظيم المنطقي وإعطاء كل عنصر من عناصر الموضوع ما يستحقه من الاهتمام</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whoosh.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whoosh.wav"/>
                                        </p:tgtEl>
                                      </p:cMediaNode>
                                    </p:audio>
                                  </p:sub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LC053.jpg"/>
          <p:cNvPicPr>
            <a:picLocks noChangeAspect="1"/>
          </p:cNvPicPr>
          <p:nvPr/>
        </p:nvPicPr>
        <p:blipFill>
          <a:blip r:embed="rId4" cstate="print"/>
          <a:stretch>
            <a:fillRect/>
          </a:stretch>
        </p:blipFill>
        <p:spPr>
          <a:xfrm>
            <a:off x="326850" y="2357430"/>
            <a:ext cx="8421614" cy="2572018"/>
          </a:xfrm>
          <a:prstGeom prst="flowChartAlternateProcess">
            <a:avLst/>
          </a:prstGeom>
          <a:ln>
            <a:noFill/>
          </a:ln>
          <a:effectLst/>
        </p:spPr>
      </p:pic>
      <p:sp>
        <p:nvSpPr>
          <p:cNvPr id="5" name="Rectangle 4"/>
          <p:cNvSpPr>
            <a:spLocks noChangeArrowheads="1"/>
          </p:cNvSpPr>
          <p:nvPr/>
        </p:nvSpPr>
        <p:spPr bwMode="auto">
          <a:xfrm>
            <a:off x="785786" y="3143248"/>
            <a:ext cx="7414398" cy="1446550"/>
          </a:xfrm>
          <a:prstGeom prst="rect">
            <a:avLst/>
          </a:prstGeom>
          <a:noFill/>
          <a:ln w="9525">
            <a:noFill/>
            <a:miter lim="800000"/>
            <a:headEnd/>
            <a:tailEnd/>
          </a:ln>
          <a:effectLst/>
        </p:spPr>
        <p:txBody>
          <a:bodyPr wrap="square">
            <a:spAutoFit/>
          </a:bodyPr>
          <a:lstStyle/>
          <a:p>
            <a:pPr lvl="0" algn="ctr"/>
            <a:r>
              <a:rPr lang="ar-EG" sz="4400" b="1" dirty="0" smtClean="0">
                <a:solidFill>
                  <a:schemeClr val="accent4">
                    <a:lumMod val="50000"/>
                  </a:schemeClr>
                </a:solidFill>
              </a:rPr>
              <a:t>2) يتبع الكتّاب إجراءات تجعل الأسلوب بليغاً مؤثراً</a:t>
            </a:r>
            <a:endParaRPr lang="en-US" sz="4400" dirty="0">
              <a:solidFill>
                <a:schemeClr val="accent4">
                  <a:lumMod val="50000"/>
                </a:schemeClr>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300" fill="hold">
                                          <p:stCondLst>
                                            <p:cond delay="0"/>
                                          </p:stCondLst>
                                        </p:cTn>
                                        <p:tgtEl>
                                          <p:spTgt spid="4"/>
                                        </p:tgtEl>
                                        <p:attrNameLst>
                                          <p:attrName>ppt_x</p:attrName>
                                        </p:attrNameLst>
                                      </p:cBhvr>
                                    </p:anim>
                                    <p:anim from="0" to="-1.0" calcmode="lin" valueType="num">
                                      <p:cBhvr>
                                        <p:cTn id="14" dur="100" decel="50000" autoRev="1" fill="hold">
                                          <p:stCondLst>
                                            <p:cond delay="300"/>
                                          </p:stCondLst>
                                        </p:cTn>
                                        <p:tgtEl>
                                          <p:spTgt spid="4"/>
                                        </p:tgtEl>
                                        <p:attrNameLst>
                                          <p:attrName>xshear</p:attrName>
                                        </p:attrNameLst>
                                      </p:cBhvr>
                                    </p:anim>
                                    <p:animScale>
                                      <p:cBhvr>
                                        <p:cTn id="15" dur="100" decel="100000" autoRev="1" fill="hold">
                                          <p:stCondLst>
                                            <p:cond delay="300"/>
                                          </p:stCondLst>
                                        </p:cTn>
                                        <p:tgtEl>
                                          <p:spTgt spid="4"/>
                                        </p:tgtEl>
                                      </p:cBhvr>
                                      <p:from x="100000" y="100000"/>
                                      <p:to x="80000" y="100000"/>
                                    </p:animScale>
                                    <p:anim by="(#ppt_h/3+#ppt_w*0.1)" calcmode="lin" valueType="num">
                                      <p:cBhvr additive="sum">
                                        <p:cTn id="16"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Stored Data 12"/>
          <p:cNvSpPr/>
          <p:nvPr/>
        </p:nvSpPr>
        <p:spPr bwMode="auto">
          <a:xfrm>
            <a:off x="534973" y="2284282"/>
            <a:ext cx="8299519" cy="1644784"/>
          </a:xfrm>
          <a:prstGeom prst="flowChartOnlineStorage">
            <a:avLst/>
          </a:prstGeom>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3600" b="1" dirty="0">
              <a:ln w="18415" cmpd="sng">
                <a:solidFill>
                  <a:srgbClr val="FF0000"/>
                </a:solidFill>
                <a:prstDash val="solid"/>
              </a:ln>
              <a:solidFill>
                <a:srgbClr val="0000FF"/>
              </a:solidFill>
              <a:effectLst>
                <a:outerShdw blurRad="63500" dir="3600000" algn="tl" rotWithShape="0">
                  <a:srgbClr val="000000">
                    <a:alpha val="70000"/>
                  </a:srgbClr>
                </a:outerShdw>
              </a:effectLst>
            </a:endParaRPr>
          </a:p>
        </p:txBody>
      </p:sp>
      <p:sp>
        <p:nvSpPr>
          <p:cNvPr id="15" name="Rectangle 14"/>
          <p:cNvSpPr/>
          <p:nvPr/>
        </p:nvSpPr>
        <p:spPr>
          <a:xfrm>
            <a:off x="1285852" y="2428868"/>
            <a:ext cx="6099020" cy="1446550"/>
          </a:xfrm>
          <a:prstGeom prst="rect">
            <a:avLst/>
          </a:prstGeom>
        </p:spPr>
        <p:txBody>
          <a:bodyPr wrap="square">
            <a:spAutoFit/>
          </a:bodyPr>
          <a:lstStyle/>
          <a:p>
            <a:pPr algn="ctr"/>
            <a:r>
              <a:rPr lang="ar-EG" sz="4400" b="1" dirty="0" smtClean="0">
                <a:solidFill>
                  <a:srgbClr val="FF0066"/>
                </a:solidFill>
              </a:rPr>
              <a:t>أ- لاحظ كيف يوظف الكتاّب تلك الإجراءات لإنشاء نصوص جيدة</a:t>
            </a:r>
            <a:endParaRPr lang="en-US" sz="4400" dirty="0">
              <a:solidFill>
                <a:srgbClr val="FF0066"/>
              </a:solidFill>
            </a:endParaRPr>
          </a:p>
        </p:txBody>
      </p:sp>
    </p:spTree>
  </p:cSld>
  <p:clrMapOvr>
    <a:masterClrMapping/>
  </p:clrMapOvr>
  <p:transition>
    <p:pull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597304"/>
            <a:ext cx="3786214" cy="4832092"/>
          </a:xfrm>
          <a:prstGeom prst="rect">
            <a:avLst/>
          </a:prstGeom>
        </p:spPr>
        <p:txBody>
          <a:bodyPr wrap="square">
            <a:spAutoFit/>
          </a:bodyPr>
          <a:lstStyle/>
          <a:p>
            <a:pPr algn="ctr"/>
            <a:r>
              <a:rPr lang="ar-EG" sz="2800" b="1" dirty="0" smtClean="0">
                <a:solidFill>
                  <a:schemeClr val="accent2">
                    <a:lumMod val="75000"/>
                  </a:schemeClr>
                </a:solidFill>
              </a:rPr>
              <a:t>(</a:t>
            </a:r>
            <a:r>
              <a:rPr lang="ar-SA" sz="2800" b="1" dirty="0" smtClean="0">
                <a:solidFill>
                  <a:schemeClr val="accent2">
                    <a:lumMod val="75000"/>
                  </a:schemeClr>
                </a:solidFill>
              </a:rPr>
              <a:t>سُبْحانَ الَّذِي سَخَّرَ لَنَا هَذَا وَمَا كُنَّا لَهُ مُقْرِنِينَ) الزخرف 13</a:t>
            </a:r>
            <a:endParaRPr lang="en-US" sz="2800" b="1" dirty="0" smtClean="0">
              <a:solidFill>
                <a:schemeClr val="accent2">
                  <a:lumMod val="75000"/>
                </a:schemeClr>
              </a:solidFill>
            </a:endParaRPr>
          </a:p>
          <a:p>
            <a:pPr algn="ctr"/>
            <a:r>
              <a:rPr lang="ar-SA" sz="2800" b="1" dirty="0" smtClean="0">
                <a:solidFill>
                  <a:srgbClr val="000099"/>
                </a:solidFill>
              </a:rPr>
              <a:t>بفضل من الله عز وجل حقق الإنسان في مجال الطيران وغزو الفضاء تقدماً هائلاً في العقود الأخيرة، فبالإضافة إلى النجاح العظيم الذي حققه بالهبوط على سطح القمر، والرحلات المكوكية لاستكشاف الكواكب الأخرى والأقمار الصناعية التي وضعها.</a:t>
            </a:r>
            <a:endParaRPr lang="en-US" sz="1600" b="1" dirty="0">
              <a:solidFill>
                <a:srgbClr val="000099"/>
              </a:solidFill>
              <a:ea typeface="Calibri"/>
              <a:cs typeface="Arial"/>
            </a:endParaRPr>
          </a:p>
        </p:txBody>
      </p:sp>
      <p:sp>
        <p:nvSpPr>
          <p:cNvPr id="15" name="Rectangle 14"/>
          <p:cNvSpPr/>
          <p:nvPr/>
        </p:nvSpPr>
        <p:spPr>
          <a:xfrm>
            <a:off x="714348" y="1428736"/>
            <a:ext cx="3786214" cy="954107"/>
          </a:xfrm>
          <a:prstGeom prst="rect">
            <a:avLst/>
          </a:prstGeom>
        </p:spPr>
        <p:txBody>
          <a:bodyPr wrap="square">
            <a:spAutoFit/>
          </a:bodyPr>
          <a:lstStyle/>
          <a:p>
            <a:pPr algn="ctr"/>
            <a:r>
              <a:rPr lang="ar-EG" sz="2800" b="1" dirty="0" smtClean="0">
                <a:solidFill>
                  <a:srgbClr val="000099"/>
                </a:solidFill>
              </a:rPr>
              <a:t>الألفاظ المؤثرة تقدماً هائلاً.  النجاح العظيم</a:t>
            </a:r>
            <a:endParaRPr lang="en-US" sz="2800" dirty="0">
              <a:solidFill>
                <a:srgbClr val="000099"/>
              </a:solidFill>
            </a:endParaRPr>
          </a:p>
        </p:txBody>
      </p:sp>
      <p:sp>
        <p:nvSpPr>
          <p:cNvPr id="16" name="Rectangle 15"/>
          <p:cNvSpPr/>
          <p:nvPr/>
        </p:nvSpPr>
        <p:spPr>
          <a:xfrm>
            <a:off x="714348" y="3857628"/>
            <a:ext cx="4000528" cy="954107"/>
          </a:xfrm>
          <a:prstGeom prst="rect">
            <a:avLst/>
          </a:prstGeom>
        </p:spPr>
        <p:txBody>
          <a:bodyPr wrap="square">
            <a:spAutoFit/>
          </a:bodyPr>
          <a:lstStyle/>
          <a:p>
            <a:pPr algn="ctr"/>
            <a:r>
              <a:rPr lang="ar-SA" sz="2800" b="1" dirty="0" smtClean="0">
                <a:solidFill>
                  <a:srgbClr val="C00000"/>
                </a:solidFill>
              </a:rPr>
              <a:t>سرعة فائقة. سمك صغير. الرحلات المكوكية</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n&amp;pad.wmf"/>
          <p:cNvPicPr>
            <a:picLocks noChangeAspect="1"/>
          </p:cNvPicPr>
          <p:nvPr/>
        </p:nvPicPr>
        <p:blipFill>
          <a:blip r:embed="rId4" cstate="print"/>
          <a:srcRect/>
          <a:stretch>
            <a:fillRect/>
          </a:stretch>
        </p:blipFill>
        <p:spPr bwMode="auto">
          <a:xfrm>
            <a:off x="429092" y="548680"/>
            <a:ext cx="8031339" cy="5616624"/>
          </a:xfrm>
          <a:prstGeom prst="rect">
            <a:avLst/>
          </a:prstGeom>
          <a:noFill/>
          <a:ln w="9525">
            <a:noFill/>
            <a:miter lim="800000"/>
            <a:headEnd/>
            <a:tailEnd/>
          </a:ln>
        </p:spPr>
      </p:pic>
      <p:sp>
        <p:nvSpPr>
          <p:cNvPr id="7" name="Rectangle 2"/>
          <p:cNvSpPr>
            <a:spLocks noChangeArrowheads="1"/>
          </p:cNvSpPr>
          <p:nvPr/>
        </p:nvSpPr>
        <p:spPr bwMode="auto">
          <a:xfrm rot="21554365">
            <a:off x="572819" y="1765128"/>
            <a:ext cx="7217184" cy="3416320"/>
          </a:xfrm>
          <a:prstGeom prst="rect">
            <a:avLst/>
          </a:prstGeom>
          <a:noFill/>
          <a:ln w="9525">
            <a:noFill/>
            <a:miter lim="800000"/>
            <a:headEnd/>
            <a:tailEnd/>
          </a:ln>
        </p:spPr>
        <p:txBody>
          <a:bodyPr wrap="square" anchor="ctr">
            <a:spAutoFit/>
          </a:bodyPr>
          <a:lstStyle/>
          <a:p>
            <a:pPr algn="ctr"/>
            <a:r>
              <a:rPr lang="ar-EG" sz="3600" b="1" dirty="0" smtClean="0">
                <a:solidFill>
                  <a:srgbClr val="0000FF"/>
                </a:solidFill>
              </a:rPr>
              <a:t>تعلًّم الكتابة الوظيفية ليس ترفاً بل ضرورة، والحاجة إليها كبيرة؛ فهي تهم قطاعاً كبيراً من الناس..</a:t>
            </a:r>
            <a:endParaRPr lang="en-US" sz="3600" dirty="0" smtClean="0">
              <a:solidFill>
                <a:srgbClr val="0000FF"/>
              </a:solidFill>
            </a:endParaRPr>
          </a:p>
          <a:p>
            <a:pPr algn="ctr"/>
            <a:r>
              <a:rPr lang="ar-EG" sz="3600" b="1" dirty="0" smtClean="0">
                <a:solidFill>
                  <a:srgbClr val="0000FF"/>
                </a:solidFill>
              </a:rPr>
              <a:t>ومؤكد أنك ستحتاج إلى ممارستها يوماً ما... فبدلاً من البحث عمَن يقوم بها نيابة عنك، تدرّب على كتابتها بنفسك.</a:t>
            </a:r>
            <a:endParaRPr lang="en-US" sz="3600" dirty="0">
              <a:solidFill>
                <a:srgbClr val="0000FF"/>
              </a:solidFill>
            </a:endParaRPr>
          </a:p>
        </p:txBody>
      </p:sp>
    </p:spTree>
  </p:cSld>
  <p:clrMapOvr>
    <a:masterClrMapping/>
  </p:clrMapOvr>
  <p:transition>
    <p:dissolve/>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7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813877"/>
            <a:ext cx="3786214" cy="4401205"/>
          </a:xfrm>
          <a:prstGeom prst="rect">
            <a:avLst/>
          </a:prstGeom>
        </p:spPr>
        <p:txBody>
          <a:bodyPr wrap="square">
            <a:spAutoFit/>
          </a:bodyPr>
          <a:lstStyle/>
          <a:p>
            <a:pPr algn="ctr"/>
            <a:r>
              <a:rPr lang="ar-EG" sz="2800" b="1" dirty="0" smtClean="0">
                <a:solidFill>
                  <a:srgbClr val="000099"/>
                </a:solidFill>
              </a:rPr>
              <a:t>على مدارات حول الأرض لنقل المعلومات بين سكان الأرض جميعاً بسرعة فائقة.... فقد تطورت طائرات الركاب، فزادت أحمالها إلى مئات الركاب وعشرات الأطنان، وزادت سرعتها إلى ما يقارب سرعة الصوت (1225 ك / س) بل وزادت عليها بعدة أمثال في الطائرات العسكرية.</a:t>
            </a:r>
            <a:endParaRPr lang="en-US" sz="1600" b="1" dirty="0">
              <a:solidFill>
                <a:srgbClr val="000099"/>
              </a:solidFill>
              <a:ea typeface="Calibri"/>
              <a:cs typeface="Arial"/>
            </a:endParaRPr>
          </a:p>
        </p:txBody>
      </p:sp>
      <p:sp>
        <p:nvSpPr>
          <p:cNvPr id="15" name="Rectangle 14"/>
          <p:cNvSpPr/>
          <p:nvPr/>
        </p:nvSpPr>
        <p:spPr>
          <a:xfrm>
            <a:off x="714348" y="1428736"/>
            <a:ext cx="3786214" cy="954107"/>
          </a:xfrm>
          <a:prstGeom prst="rect">
            <a:avLst/>
          </a:prstGeom>
        </p:spPr>
        <p:txBody>
          <a:bodyPr wrap="square">
            <a:spAutoFit/>
          </a:bodyPr>
          <a:lstStyle/>
          <a:p>
            <a:pPr algn="ctr"/>
            <a:r>
              <a:rPr lang="ar-EG" sz="2800" b="1" dirty="0" smtClean="0">
                <a:solidFill>
                  <a:srgbClr val="000099"/>
                </a:solidFill>
              </a:rPr>
              <a:t>الألفاظ المؤثرة تقدماً هائلاً.  النجاح العظيم</a:t>
            </a:r>
            <a:endParaRPr lang="en-US" sz="2800" dirty="0">
              <a:solidFill>
                <a:srgbClr val="000099"/>
              </a:solidFill>
            </a:endParaRPr>
          </a:p>
        </p:txBody>
      </p:sp>
      <p:sp>
        <p:nvSpPr>
          <p:cNvPr id="16" name="Rectangle 15"/>
          <p:cNvSpPr/>
          <p:nvPr/>
        </p:nvSpPr>
        <p:spPr>
          <a:xfrm>
            <a:off x="714348" y="3857628"/>
            <a:ext cx="4000528" cy="954107"/>
          </a:xfrm>
          <a:prstGeom prst="rect">
            <a:avLst/>
          </a:prstGeom>
        </p:spPr>
        <p:txBody>
          <a:bodyPr wrap="square">
            <a:spAutoFit/>
          </a:bodyPr>
          <a:lstStyle/>
          <a:p>
            <a:pPr algn="ctr"/>
            <a:r>
              <a:rPr lang="ar-SA" sz="2800" b="1" dirty="0" smtClean="0">
                <a:solidFill>
                  <a:srgbClr val="C00000"/>
                </a:solidFill>
              </a:rPr>
              <a:t>سرعة فائقة. سمك صغير. الرحلات المكوكية</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813877"/>
            <a:ext cx="3786214" cy="3108543"/>
          </a:xfrm>
          <a:prstGeom prst="rect">
            <a:avLst/>
          </a:prstGeom>
        </p:spPr>
        <p:txBody>
          <a:bodyPr wrap="square">
            <a:spAutoFit/>
          </a:bodyPr>
          <a:lstStyle/>
          <a:p>
            <a:r>
              <a:rPr lang="ar-EG" sz="2800" b="1" dirty="0" smtClean="0">
                <a:solidFill>
                  <a:srgbClr val="000099"/>
                </a:solidFill>
              </a:rPr>
              <a:t>ويستند فن الطيران على ستة علوم أساسية هي: علم تصميم هياكل الطائرات، وعلم تصميم المحركات النفاثة، وعلم المعادن وعلم المرونة، وعلم التحكم والاستقرار، وعلم الديناميكا الهوائية.</a:t>
            </a:r>
            <a:endParaRPr lang="en-US" sz="2800" dirty="0">
              <a:solidFill>
                <a:srgbClr val="000099"/>
              </a:solidFill>
            </a:endParaRPr>
          </a:p>
        </p:txBody>
      </p:sp>
      <p:sp>
        <p:nvSpPr>
          <p:cNvPr id="15" name="Rectangle 14"/>
          <p:cNvSpPr/>
          <p:nvPr/>
        </p:nvSpPr>
        <p:spPr>
          <a:xfrm>
            <a:off x="714348" y="1428736"/>
            <a:ext cx="3786214" cy="954107"/>
          </a:xfrm>
          <a:prstGeom prst="rect">
            <a:avLst/>
          </a:prstGeom>
        </p:spPr>
        <p:txBody>
          <a:bodyPr wrap="square">
            <a:spAutoFit/>
          </a:bodyPr>
          <a:lstStyle/>
          <a:p>
            <a:pPr algn="ctr"/>
            <a:r>
              <a:rPr lang="ar-EG" sz="2800" b="1" dirty="0" smtClean="0">
                <a:solidFill>
                  <a:srgbClr val="000099"/>
                </a:solidFill>
              </a:rPr>
              <a:t>الألفاظ المؤثرة تقدماً هائلاً.  النجاح العظيم</a:t>
            </a:r>
            <a:endParaRPr lang="en-US" sz="2800" dirty="0">
              <a:solidFill>
                <a:srgbClr val="000099"/>
              </a:solidFill>
            </a:endParaRPr>
          </a:p>
        </p:txBody>
      </p:sp>
      <p:sp>
        <p:nvSpPr>
          <p:cNvPr id="16" name="Rectangle 15"/>
          <p:cNvSpPr/>
          <p:nvPr/>
        </p:nvSpPr>
        <p:spPr>
          <a:xfrm>
            <a:off x="714348" y="3857628"/>
            <a:ext cx="4000528" cy="954107"/>
          </a:xfrm>
          <a:prstGeom prst="rect">
            <a:avLst/>
          </a:prstGeom>
        </p:spPr>
        <p:txBody>
          <a:bodyPr wrap="square">
            <a:spAutoFit/>
          </a:bodyPr>
          <a:lstStyle/>
          <a:p>
            <a:pPr algn="ctr"/>
            <a:r>
              <a:rPr lang="ar-SA" sz="2800" b="1" dirty="0" smtClean="0">
                <a:solidFill>
                  <a:srgbClr val="C00000"/>
                </a:solidFill>
              </a:rPr>
              <a:t>سرعة فائقة. سمك صغير. الرحلات المكوكية</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597304"/>
            <a:ext cx="3786214" cy="4832092"/>
          </a:xfrm>
          <a:prstGeom prst="rect">
            <a:avLst/>
          </a:prstGeom>
        </p:spPr>
        <p:txBody>
          <a:bodyPr wrap="square">
            <a:spAutoFit/>
          </a:bodyPr>
          <a:lstStyle/>
          <a:p>
            <a:pPr algn="ctr"/>
            <a:r>
              <a:rPr lang="ar-EG" sz="2800" b="1" dirty="0" smtClean="0">
                <a:solidFill>
                  <a:srgbClr val="000099"/>
                </a:solidFill>
              </a:rPr>
              <a:t>ونسوق مثالاً بسيطاً لتوضيح نظرية الطيران: فإذا تخيلنا أن قطعة مستطيلة من الورق المقوى أو الخشب ذات سمك صغير يتم دفعها في الهواء أفقياًّ بسرعة عالية بحيث يظل سطحها أفقياًّ، فإننا نتوقع أن الهواء سيؤثر عليها بقوة إلى الخلف، أي أنه سيحاول إعاقة حركتها، ولكنه لن يؤثر عليها بقوة إلى الأعلى أو إلى الأسفل. </a:t>
            </a:r>
            <a:endParaRPr lang="en-US" sz="1600" b="1" dirty="0">
              <a:solidFill>
                <a:srgbClr val="000099"/>
              </a:solidFill>
              <a:ea typeface="Calibri"/>
              <a:cs typeface="Arial"/>
            </a:endParaRPr>
          </a:p>
        </p:txBody>
      </p:sp>
      <p:sp>
        <p:nvSpPr>
          <p:cNvPr id="15" name="Rectangle 14"/>
          <p:cNvSpPr/>
          <p:nvPr/>
        </p:nvSpPr>
        <p:spPr>
          <a:xfrm>
            <a:off x="1214414" y="1428736"/>
            <a:ext cx="2857520" cy="523220"/>
          </a:xfrm>
          <a:prstGeom prst="rect">
            <a:avLst/>
          </a:prstGeom>
        </p:spPr>
        <p:txBody>
          <a:bodyPr wrap="square">
            <a:spAutoFit/>
          </a:bodyPr>
          <a:lstStyle/>
          <a:p>
            <a:pPr algn="ctr"/>
            <a:r>
              <a:rPr lang="ar-EG" sz="2800" b="1" dirty="0" smtClean="0">
                <a:solidFill>
                  <a:srgbClr val="000099"/>
                </a:solidFill>
              </a:rPr>
              <a:t>المثال أو الاستعارة</a:t>
            </a:r>
            <a:endParaRPr lang="en-US" sz="2800" dirty="0">
              <a:solidFill>
                <a:srgbClr val="000099"/>
              </a:solidFill>
            </a:endParaRPr>
          </a:p>
        </p:txBody>
      </p:sp>
      <p:sp>
        <p:nvSpPr>
          <p:cNvPr id="16" name="Rectangle 15"/>
          <p:cNvSpPr/>
          <p:nvPr/>
        </p:nvSpPr>
        <p:spPr>
          <a:xfrm>
            <a:off x="714348" y="3857628"/>
            <a:ext cx="4000528" cy="954107"/>
          </a:xfrm>
          <a:prstGeom prst="rect">
            <a:avLst/>
          </a:prstGeom>
        </p:spPr>
        <p:txBody>
          <a:bodyPr wrap="square">
            <a:spAutoFit/>
          </a:bodyPr>
          <a:lstStyle/>
          <a:p>
            <a:r>
              <a:rPr lang="ar-SA" sz="2800" b="1" dirty="0" smtClean="0">
                <a:solidFill>
                  <a:srgbClr val="C00000"/>
                </a:solidFill>
              </a:rPr>
              <a:t>قطعة من الورق مستطيلة ذات سمك صغير يتم دفعها في الهواء.</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380731"/>
            <a:ext cx="3857652" cy="5262979"/>
          </a:xfrm>
          <a:prstGeom prst="rect">
            <a:avLst/>
          </a:prstGeom>
        </p:spPr>
        <p:txBody>
          <a:bodyPr wrap="square">
            <a:spAutoFit/>
          </a:bodyPr>
          <a:lstStyle/>
          <a:p>
            <a:pPr algn="ctr"/>
            <a:r>
              <a:rPr lang="ar-EG" sz="2800" b="1" dirty="0" smtClean="0">
                <a:solidFill>
                  <a:srgbClr val="000099"/>
                </a:solidFill>
              </a:rPr>
              <a:t>مرة أخرى تخيل قطعة المستطيل نفسها تتحرك أفقياًّ بحيث أن سطحها يميل قليلاً غلى الأسفل، في هذه الحالة سيختلف النتائج تماماً، حيث إن الهواء المار أسفل السطح السفلي سيضغط بسبب نقصان الضغط الذي يسير فيه، وهذا الفارق في ضغط الهواء مضروباً في مساحة المستطيل يعطي قوة تؤثر على المستطيل إلى الأعلى وتسمى هذه القوة بقوة الرفع، </a:t>
            </a:r>
            <a:endParaRPr lang="en-US" sz="1600" b="1" dirty="0">
              <a:solidFill>
                <a:srgbClr val="000099"/>
              </a:solidFill>
              <a:ea typeface="Calibri"/>
              <a:cs typeface="Arial"/>
            </a:endParaRPr>
          </a:p>
        </p:txBody>
      </p:sp>
      <p:sp>
        <p:nvSpPr>
          <p:cNvPr id="15" name="Rectangle 14"/>
          <p:cNvSpPr/>
          <p:nvPr/>
        </p:nvSpPr>
        <p:spPr>
          <a:xfrm>
            <a:off x="1214414" y="1428736"/>
            <a:ext cx="2857520" cy="523220"/>
          </a:xfrm>
          <a:prstGeom prst="rect">
            <a:avLst/>
          </a:prstGeom>
        </p:spPr>
        <p:txBody>
          <a:bodyPr wrap="square">
            <a:spAutoFit/>
          </a:bodyPr>
          <a:lstStyle/>
          <a:p>
            <a:pPr algn="ctr"/>
            <a:r>
              <a:rPr lang="ar-EG" sz="2800" b="1" dirty="0" smtClean="0">
                <a:solidFill>
                  <a:srgbClr val="000099"/>
                </a:solidFill>
              </a:rPr>
              <a:t>الاستشهاد</a:t>
            </a:r>
            <a:endParaRPr lang="en-US" sz="2800" dirty="0">
              <a:solidFill>
                <a:srgbClr val="000099"/>
              </a:solidFill>
            </a:endParaRPr>
          </a:p>
        </p:txBody>
      </p:sp>
      <p:sp>
        <p:nvSpPr>
          <p:cNvPr id="16" name="Rectangle 15"/>
          <p:cNvSpPr/>
          <p:nvPr/>
        </p:nvSpPr>
        <p:spPr>
          <a:xfrm>
            <a:off x="714348" y="3857628"/>
            <a:ext cx="4000528" cy="523220"/>
          </a:xfrm>
          <a:prstGeom prst="rect">
            <a:avLst/>
          </a:prstGeom>
        </p:spPr>
        <p:txBody>
          <a:bodyPr wrap="square">
            <a:spAutoFit/>
          </a:bodyPr>
          <a:lstStyle/>
          <a:p>
            <a:pPr algn="ctr"/>
            <a:r>
              <a:rPr lang="ar-SA" sz="2800" b="1" dirty="0" smtClean="0">
                <a:solidFill>
                  <a:srgbClr val="C00000"/>
                </a:solidFill>
              </a:rPr>
              <a:t>القرآن الكريم – القصة التخيلية</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3852894"/>
                <a:gridCol w="4505352"/>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6072198" y="691202"/>
            <a:ext cx="1571636" cy="523220"/>
          </a:xfrm>
          <a:prstGeom prst="rect">
            <a:avLst/>
          </a:prstGeom>
        </p:spPr>
        <p:txBody>
          <a:bodyPr wrap="square">
            <a:spAutoFit/>
          </a:bodyPr>
          <a:lstStyle/>
          <a:p>
            <a:pPr algn="ctr"/>
            <a:r>
              <a:rPr lang="ar-EG" sz="2800" b="1" dirty="0" smtClean="0">
                <a:solidFill>
                  <a:schemeClr val="accent6">
                    <a:lumMod val="75000"/>
                  </a:schemeClr>
                </a:solidFill>
              </a:rPr>
              <a:t>فن الطيران</a:t>
            </a:r>
            <a:endParaRPr lang="en-US" sz="1600" b="1" dirty="0">
              <a:solidFill>
                <a:schemeClr val="accent6">
                  <a:lumMod val="75000"/>
                </a:schemeClr>
              </a:solidFill>
              <a:ea typeface="Calibri"/>
              <a:cs typeface="Arial"/>
            </a:endParaRPr>
          </a:p>
        </p:txBody>
      </p:sp>
      <p:sp>
        <p:nvSpPr>
          <p:cNvPr id="10" name="Rectangle 9"/>
          <p:cNvSpPr/>
          <p:nvPr/>
        </p:nvSpPr>
        <p:spPr>
          <a:xfrm>
            <a:off x="4857752" y="1742439"/>
            <a:ext cx="3857652" cy="4401205"/>
          </a:xfrm>
          <a:prstGeom prst="rect">
            <a:avLst/>
          </a:prstGeom>
        </p:spPr>
        <p:txBody>
          <a:bodyPr wrap="square">
            <a:spAutoFit/>
          </a:bodyPr>
          <a:lstStyle/>
          <a:p>
            <a:pPr algn="ctr"/>
            <a:r>
              <a:rPr lang="ar-EG" sz="2800" b="1" dirty="0" smtClean="0">
                <a:solidFill>
                  <a:srgbClr val="000099"/>
                </a:solidFill>
              </a:rPr>
              <a:t>وبالنظر إلى المساحة الكبيرة لسطح جناح الطائرة والسرعة العالية التي تتحرك بها الطائرة، فإن قوة الرفع تكون كبيرة بالقدر الذي يساوي أو يزيد عن وزن الطائرة.</a:t>
            </a:r>
            <a:endParaRPr lang="en-US" sz="2800" dirty="0" smtClean="0">
              <a:solidFill>
                <a:srgbClr val="000099"/>
              </a:solidFill>
            </a:endParaRPr>
          </a:p>
          <a:p>
            <a:pPr algn="ctr"/>
            <a:r>
              <a:rPr lang="ar-EG" sz="2800" b="1" dirty="0" smtClean="0">
                <a:solidFill>
                  <a:srgbClr val="000099"/>
                </a:solidFill>
              </a:rPr>
              <a:t>أ.د. حمدي توفيق حمدان، قسم الرياضيات، جامعة الملك سعود، مجلة أفكار، العدد الثالث جمادي الأولى 1415هـ.</a:t>
            </a:r>
            <a:endParaRPr lang="en-US" sz="1600" b="1" dirty="0">
              <a:solidFill>
                <a:srgbClr val="000099"/>
              </a:solidFill>
              <a:ea typeface="Calibri"/>
              <a:cs typeface="Arial"/>
            </a:endParaRPr>
          </a:p>
        </p:txBody>
      </p:sp>
      <p:sp>
        <p:nvSpPr>
          <p:cNvPr id="15" name="Rectangle 14"/>
          <p:cNvSpPr/>
          <p:nvPr/>
        </p:nvSpPr>
        <p:spPr>
          <a:xfrm>
            <a:off x="1214414" y="785794"/>
            <a:ext cx="2857520" cy="523220"/>
          </a:xfrm>
          <a:prstGeom prst="rect">
            <a:avLst/>
          </a:prstGeom>
        </p:spPr>
        <p:txBody>
          <a:bodyPr wrap="square">
            <a:spAutoFit/>
          </a:bodyPr>
          <a:lstStyle/>
          <a:p>
            <a:pPr algn="ctr"/>
            <a:r>
              <a:rPr lang="ar-EG" sz="2800" b="1" dirty="0" smtClean="0">
                <a:solidFill>
                  <a:srgbClr val="000099"/>
                </a:solidFill>
              </a:rPr>
              <a:t>المصداقية</a:t>
            </a:r>
            <a:endParaRPr lang="en-US" sz="2800" dirty="0">
              <a:solidFill>
                <a:srgbClr val="000099"/>
              </a:solidFill>
            </a:endParaRPr>
          </a:p>
        </p:txBody>
      </p:sp>
      <p:sp>
        <p:nvSpPr>
          <p:cNvPr id="16" name="Rectangle 15"/>
          <p:cNvSpPr/>
          <p:nvPr/>
        </p:nvSpPr>
        <p:spPr>
          <a:xfrm>
            <a:off x="428596" y="1500174"/>
            <a:ext cx="4357718" cy="5262979"/>
          </a:xfrm>
          <a:prstGeom prst="rect">
            <a:avLst/>
          </a:prstGeom>
        </p:spPr>
        <p:txBody>
          <a:bodyPr wrap="square">
            <a:spAutoFit/>
          </a:bodyPr>
          <a:lstStyle/>
          <a:p>
            <a:pPr algn="ctr"/>
            <a:r>
              <a:rPr lang="ar-SA" sz="2800" b="1" dirty="0" smtClean="0">
                <a:solidFill>
                  <a:srgbClr val="C00000"/>
                </a:solidFill>
              </a:rPr>
              <a:t>متحققة في النص صحة جميع المعلومات فالمتحدث متخصص في المجال</a:t>
            </a:r>
            <a:endParaRPr lang="en-US" sz="2800" dirty="0" smtClean="0">
              <a:solidFill>
                <a:srgbClr val="C00000"/>
              </a:solidFill>
            </a:endParaRPr>
          </a:p>
          <a:p>
            <a:pPr algn="ctr"/>
            <a:r>
              <a:rPr lang="ar-SA" sz="2800" b="1" dirty="0" smtClean="0">
                <a:solidFill>
                  <a:srgbClr val="C00000"/>
                </a:solidFill>
              </a:rPr>
              <a:t>الألفاظ المؤثرة قوة مبددة ومعيقة شغلاً ضائعاً المنظر المروع</a:t>
            </a:r>
            <a:endParaRPr lang="en-US" sz="2800" dirty="0" smtClean="0">
              <a:solidFill>
                <a:srgbClr val="C00000"/>
              </a:solidFill>
            </a:endParaRPr>
          </a:p>
          <a:p>
            <a:pPr algn="ctr"/>
            <a:r>
              <a:rPr lang="ar-SA" sz="2800" b="1" dirty="0" smtClean="0">
                <a:solidFill>
                  <a:srgbClr val="C00000"/>
                </a:solidFill>
              </a:rPr>
              <a:t>المثال</a:t>
            </a:r>
            <a:endParaRPr lang="en-US" sz="2800" dirty="0" smtClean="0">
              <a:solidFill>
                <a:srgbClr val="C00000"/>
              </a:solidFill>
            </a:endParaRPr>
          </a:p>
          <a:p>
            <a:pPr algn="ctr"/>
            <a:r>
              <a:rPr lang="ar-SA" sz="2800" b="1" dirty="0" smtClean="0">
                <a:solidFill>
                  <a:srgbClr val="C00000"/>
                </a:solidFill>
              </a:rPr>
              <a:t>مجموعة مشاهد وأحداث رآها الكاتب بخياله</a:t>
            </a:r>
            <a:endParaRPr lang="en-US" sz="2800" dirty="0" smtClean="0">
              <a:solidFill>
                <a:srgbClr val="C00000"/>
              </a:solidFill>
            </a:endParaRPr>
          </a:p>
          <a:p>
            <a:pPr algn="ctr"/>
            <a:r>
              <a:rPr lang="ar-SA" sz="2800" b="1" dirty="0" smtClean="0">
                <a:solidFill>
                  <a:srgbClr val="C00000"/>
                </a:solidFill>
              </a:rPr>
              <a:t>الاستشهاد تأمل الأحداث من حوله والربط بينها</a:t>
            </a:r>
            <a:endParaRPr lang="en-US" sz="2800" dirty="0" smtClean="0">
              <a:solidFill>
                <a:srgbClr val="C00000"/>
              </a:solidFill>
            </a:endParaRPr>
          </a:p>
          <a:p>
            <a:pPr algn="ctr"/>
            <a:r>
              <a:rPr lang="ar-SA" sz="2800" b="1" dirty="0" smtClean="0">
                <a:solidFill>
                  <a:srgbClr val="C00000"/>
                </a:solidFill>
              </a:rPr>
              <a:t>المصداقية</a:t>
            </a:r>
            <a:endParaRPr lang="en-US" sz="2800" dirty="0" smtClean="0">
              <a:solidFill>
                <a:srgbClr val="C00000"/>
              </a:solidFill>
            </a:endParaRPr>
          </a:p>
          <a:p>
            <a:pPr algn="ctr"/>
            <a:r>
              <a:rPr lang="ar-SA" sz="2800" b="1" dirty="0" smtClean="0">
                <a:solidFill>
                  <a:srgbClr val="C00000"/>
                </a:solidFill>
              </a:rPr>
              <a:t>متحققة النص</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4753000"/>
                <a:gridCol w="360524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4000496" y="1597304"/>
            <a:ext cx="4643470" cy="4524315"/>
          </a:xfrm>
          <a:prstGeom prst="rect">
            <a:avLst/>
          </a:prstGeom>
        </p:spPr>
        <p:txBody>
          <a:bodyPr wrap="square">
            <a:spAutoFit/>
          </a:bodyPr>
          <a:lstStyle/>
          <a:p>
            <a:pPr algn="ctr"/>
            <a:r>
              <a:rPr lang="ar-EG" sz="3200" b="1" dirty="0" smtClean="0">
                <a:solidFill>
                  <a:srgbClr val="000099"/>
                </a:solidFill>
              </a:rPr>
              <a:t>كثيراً ما ننظر إلى قوة الاحتكاك على أنها قوة مبددة، ومعيقة لحركات الأجسام وعندما نحسب الشغل المبذول ضد الاحتكاك نعده شغلاً ضائعاً........</a:t>
            </a:r>
            <a:endParaRPr lang="en-US" sz="3200" dirty="0" smtClean="0">
              <a:solidFill>
                <a:srgbClr val="000099"/>
              </a:solidFill>
            </a:endParaRPr>
          </a:p>
          <a:p>
            <a:pPr algn="ctr"/>
            <a:r>
              <a:rPr lang="ar-EG" sz="3200" b="1" dirty="0" smtClean="0">
                <a:solidFill>
                  <a:srgbClr val="000099"/>
                </a:solidFill>
              </a:rPr>
              <a:t>ولكن ما الذي سيحدث لو أن الاحتكاك في لحظة ما قد اختفى من العالم؟ دعنا نرسم صورة لما يمكن أن يحدث: </a:t>
            </a:r>
            <a:endParaRPr lang="en-US" sz="32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4753000"/>
                <a:gridCol w="360524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929058" y="1205948"/>
            <a:ext cx="4857784" cy="5509200"/>
          </a:xfrm>
          <a:prstGeom prst="rect">
            <a:avLst/>
          </a:prstGeom>
        </p:spPr>
        <p:txBody>
          <a:bodyPr wrap="square">
            <a:spAutoFit/>
          </a:bodyPr>
          <a:lstStyle/>
          <a:p>
            <a:pPr algn="ctr"/>
            <a:r>
              <a:rPr lang="ar-EG" sz="3200" b="1" dirty="0" smtClean="0">
                <a:solidFill>
                  <a:srgbClr val="000099"/>
                </a:solidFill>
              </a:rPr>
              <a:t>في تمام الساعة (س) من يوم (ص) وبينما كنت أراقب سير الأمور في مدينة (م) وكنت تحديداً أراقب تقاطعاً للسير في شمال المدينة، لاحظت أن السير بقي مستمراً،وتابعت بنظري تلك السيارات التي استمرت متجاوزة الإشارة الحمراء، فإذا هي لم تنعطف مع الشارع الذي يلي الإشارة بل استمرت في خط مستقيم داخلة في العمارة الواقعة على منعطف.</a:t>
            </a:r>
            <a:endParaRPr lang="en-US" sz="32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4753000"/>
                <a:gridCol w="360524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929058" y="1277386"/>
            <a:ext cx="4857784" cy="5509200"/>
          </a:xfrm>
          <a:prstGeom prst="rect">
            <a:avLst/>
          </a:prstGeom>
        </p:spPr>
        <p:txBody>
          <a:bodyPr wrap="square">
            <a:spAutoFit/>
          </a:bodyPr>
          <a:lstStyle/>
          <a:p>
            <a:pPr algn="ctr"/>
            <a:r>
              <a:rPr lang="ar-EG" sz="3200" b="1" dirty="0" smtClean="0">
                <a:solidFill>
                  <a:srgbClr val="000099"/>
                </a:solidFill>
              </a:rPr>
              <a:t>أشحت بوجهي أسفاً واستغراباً من هذا المنظر المروّع لأرى منظراً أشد غرابة، فقد كان المشاة على الرصيف المجاور ينزلقون على الشارع وعلى الرصيف كما لو كانت تحتهم طبقة من الصابون أو الجليد. وكان بعضهم يرتطم ببعض ليسقط الجميع ولكن لا ليسكنوا بل ليواصلوا الانزلاق على الأرض حتى يرتطم أحدهم بالآخر أو بجدار فيرتد ثانية.</a:t>
            </a:r>
            <a:endParaRPr lang="en-US" sz="32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4753000"/>
                <a:gridCol w="360524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929058" y="1277386"/>
            <a:ext cx="4857784" cy="5262979"/>
          </a:xfrm>
          <a:prstGeom prst="rect">
            <a:avLst/>
          </a:prstGeom>
        </p:spPr>
        <p:txBody>
          <a:bodyPr wrap="square">
            <a:spAutoFit/>
          </a:bodyPr>
          <a:lstStyle/>
          <a:p>
            <a:pPr algn="ctr"/>
            <a:r>
              <a:rPr lang="ar-EG" sz="2800" b="1" dirty="0" smtClean="0">
                <a:solidFill>
                  <a:srgbClr val="000099"/>
                </a:solidFill>
              </a:rPr>
              <a:t>أمر عجيب! وعلى مقربة من المكان صبي جالس على الأرض يحاول الإمساك بكرة قدم لكنها كانت تنزلق من يديه كما لو كانت مطلية بالشحم، ويعيد المحاولة ولكن لا جدوى، ورأيت الكثيرين غيره ممن جلسوا على الأرض يحاولون الإمساك بأشياء لينهضوا ولكن لا فائدة، فالانزلاق هو سيد الموقف.... وبعد قليل لم أعد أرى شيئاً ساكناً في الشارع، فكل ما تقع عليه العين من الأشياء السائبة يتحرك، إما لأنه كان متحركاً أصلاً أو لأنه اصطدم بشيء متحرك فدفعه للحركة.</a:t>
            </a:r>
            <a:endParaRPr lang="en-US" sz="28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358246" cy="6572296"/>
        </p:xfrm>
        <a:graphic>
          <a:graphicData uri="http://schemas.openxmlformats.org/drawingml/2006/table">
            <a:tbl>
              <a:tblPr rtl="1">
                <a:tableStyleId>{69C7853C-536D-4A76-A0AE-DD22124D55A5}</a:tableStyleId>
              </a:tblPr>
              <a:tblGrid>
                <a:gridCol w="4753000"/>
                <a:gridCol w="3605246"/>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986543"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929058" y="1412638"/>
            <a:ext cx="4857784" cy="5016758"/>
          </a:xfrm>
          <a:prstGeom prst="rect">
            <a:avLst/>
          </a:prstGeom>
        </p:spPr>
        <p:txBody>
          <a:bodyPr wrap="square">
            <a:spAutoFit/>
          </a:bodyPr>
          <a:lstStyle/>
          <a:p>
            <a:pPr algn="ctr"/>
            <a:r>
              <a:rPr lang="ar-EG" sz="3200" b="1" dirty="0" smtClean="0">
                <a:solidFill>
                  <a:srgbClr val="000099"/>
                </a:solidFill>
              </a:rPr>
              <a:t>وبعد مرور عدة ساعات هذا كل شيء. وعدت أتفقد الخسائر والأضرار فكان وسط المدينة الذي تتعرف عليه الجبال من جميع النواحي ممتلئاً بمزيج عجيب من الأشياء من بينها صخور، وهياكل سيارات، وأجزاء من بنايات، وجثث آدمية محطمة، وكميات من التراب وقطع الأثاث، فيما كانت جوانب الجبال عارية من التراب تقريباً،</a:t>
            </a:r>
            <a:endParaRPr lang="en-US" sz="32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LN064.WMF"/>
          <p:cNvPicPr>
            <a:picLocks noChangeAspect="1"/>
          </p:cNvPicPr>
          <p:nvPr/>
        </p:nvPicPr>
        <p:blipFill>
          <a:blip r:embed="rId5" cstate="print"/>
          <a:stretch>
            <a:fillRect/>
          </a:stretch>
        </p:blipFill>
        <p:spPr>
          <a:xfrm>
            <a:off x="4071934" y="260648"/>
            <a:ext cx="4460506" cy="1098360"/>
          </a:xfrm>
          <a:prstGeom prst="rect">
            <a:avLst/>
          </a:prstGeom>
          <a:effectLst>
            <a:glow rad="139700">
              <a:schemeClr val="accent2">
                <a:satMod val="175000"/>
                <a:alpha val="40000"/>
              </a:schemeClr>
            </a:glow>
          </a:effectLst>
        </p:spPr>
      </p:pic>
      <p:sp>
        <p:nvSpPr>
          <p:cNvPr id="6" name="Rectangle 5"/>
          <p:cNvSpPr>
            <a:spLocks noChangeArrowheads="1"/>
          </p:cNvSpPr>
          <p:nvPr/>
        </p:nvSpPr>
        <p:spPr bwMode="auto">
          <a:xfrm>
            <a:off x="4786314" y="488866"/>
            <a:ext cx="3312368" cy="707886"/>
          </a:xfrm>
          <a:prstGeom prst="rect">
            <a:avLst/>
          </a:prstGeom>
          <a:noFill/>
          <a:ln w="9525">
            <a:noFill/>
            <a:miter lim="800000"/>
            <a:headEnd/>
            <a:tailEnd/>
          </a:ln>
        </p:spPr>
        <p:txBody>
          <a:bodyPr wrap="square">
            <a:spAutoFit/>
          </a:bodyPr>
          <a:lstStyle/>
          <a:p>
            <a:r>
              <a:rPr lang="ar-EG" sz="4000" b="1" dirty="0" smtClean="0">
                <a:solidFill>
                  <a:schemeClr val="accent6">
                    <a:lumMod val="50000"/>
                  </a:schemeClr>
                </a:solidFill>
              </a:rPr>
              <a:t>موضوعات الوحدة</a:t>
            </a:r>
            <a:endParaRPr lang="en-US" sz="4000" dirty="0">
              <a:solidFill>
                <a:schemeClr val="accent6">
                  <a:lumMod val="50000"/>
                </a:schemeClr>
              </a:solidFill>
            </a:endParaRPr>
          </a:p>
        </p:txBody>
      </p:sp>
      <p:sp>
        <p:nvSpPr>
          <p:cNvPr id="9" name="Flowchart: Card 8"/>
          <p:cNvSpPr/>
          <p:nvPr/>
        </p:nvSpPr>
        <p:spPr>
          <a:xfrm>
            <a:off x="1259632" y="3068960"/>
            <a:ext cx="6817021" cy="2304256"/>
          </a:xfrm>
          <a:prstGeom prst="flowChartPunchedCard">
            <a:avLst/>
          </a:prstGeom>
          <a:blipFill>
            <a:blip r:embed="rId6"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TextBox 9"/>
          <p:cNvSpPr txBox="1"/>
          <p:nvPr/>
        </p:nvSpPr>
        <p:spPr>
          <a:xfrm>
            <a:off x="1587767" y="3501008"/>
            <a:ext cx="6395350" cy="1569660"/>
          </a:xfrm>
          <a:prstGeom prst="rect">
            <a:avLst/>
          </a:prstGeom>
          <a:noFill/>
        </p:spPr>
        <p:txBody>
          <a:bodyPr wrap="square" rtlCol="1">
            <a:spAutoFit/>
          </a:bodyPr>
          <a:lstStyle/>
          <a:p>
            <a:pPr lvl="0"/>
            <a:r>
              <a:rPr lang="ar-EG" sz="3200" b="1" dirty="0" smtClean="0">
                <a:solidFill>
                  <a:srgbClr val="002060"/>
                </a:solidFill>
              </a:rPr>
              <a:t>- الرسائل الإدارية.</a:t>
            </a:r>
            <a:endParaRPr lang="en-US" sz="3200" dirty="0" smtClean="0">
              <a:solidFill>
                <a:srgbClr val="002060"/>
              </a:solidFill>
            </a:endParaRPr>
          </a:p>
          <a:p>
            <a:pPr lvl="0"/>
            <a:r>
              <a:rPr lang="ar-EG" sz="3200" b="1" dirty="0" smtClean="0">
                <a:solidFill>
                  <a:srgbClr val="002060"/>
                </a:solidFill>
              </a:rPr>
              <a:t>- التقارير.</a:t>
            </a:r>
            <a:endParaRPr lang="en-US" sz="3200" dirty="0" smtClean="0">
              <a:solidFill>
                <a:srgbClr val="002060"/>
              </a:solidFill>
            </a:endParaRPr>
          </a:p>
          <a:p>
            <a:pPr lvl="0"/>
            <a:r>
              <a:rPr lang="ar-EG" sz="3200" b="1" dirty="0" smtClean="0">
                <a:solidFill>
                  <a:srgbClr val="002060"/>
                </a:solidFill>
              </a:rPr>
              <a:t>- المحاضر.</a:t>
            </a:r>
            <a:endParaRPr lang="en-US" sz="3200" dirty="0">
              <a:solidFill>
                <a:srgbClr val="002060"/>
              </a:solidFill>
            </a:endParaRPr>
          </a:p>
        </p:txBody>
      </p:sp>
    </p:spTree>
  </p:cSld>
  <p:clrMapOvr>
    <a:masterClrMapping/>
  </p:clrMapOvr>
  <p:transition>
    <p:cover dir="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p_empty.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wind.wav"/>
                                        </p:tgtEl>
                                      </p:cMediaNode>
                                    </p:audio>
                                  </p:sub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p:cTn id="2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0">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4" name="wind.wav"/>
                                        </p:tgtEl>
                                      </p:cMediaNode>
                                    </p:audio>
                                  </p:sub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p:cTn id="3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539162" cy="6572296"/>
        </p:xfrm>
        <a:graphic>
          <a:graphicData uri="http://schemas.openxmlformats.org/drawingml/2006/table">
            <a:tbl>
              <a:tblPr rtl="1">
                <a:tableStyleId>{69C7853C-536D-4A76-A0AE-DD22124D55A5}</a:tableStyleId>
              </a:tblPr>
              <a:tblGrid>
                <a:gridCol w="5176802"/>
                <a:gridCol w="3362360"/>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642910"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571868" y="1214422"/>
            <a:ext cx="5357818" cy="5509200"/>
          </a:xfrm>
          <a:prstGeom prst="rect">
            <a:avLst/>
          </a:prstGeom>
        </p:spPr>
        <p:txBody>
          <a:bodyPr wrap="square">
            <a:spAutoFit/>
          </a:bodyPr>
          <a:lstStyle/>
          <a:p>
            <a:pPr algn="ctr"/>
            <a:r>
              <a:rPr lang="ar-EG" sz="3200" b="1" dirty="0" smtClean="0">
                <a:solidFill>
                  <a:srgbClr val="000099"/>
                </a:solidFill>
              </a:rPr>
              <a:t>وكثير من النباتات المقامة عليها قد انزلقت إلى الأسفل وتحطمت أو هدم جزء منها بسبب انزلاق أجسام عليها من أماكن فوقها، ولم يكن هناك أي شيء متحرك حركة انتقالية، ولكن كان هناك الكثير من الأشياء التي تدور وخاصة عجلات السيارات المنقلبة فقد بقيت تدور ولمدة طويلة دون أي تباطؤ، وأجلت ناظري في مدن أخرى مجاورة وفي مناطق أخرى فلم أجد سوى مظاهر الدمار....</a:t>
            </a:r>
            <a:endParaRPr lang="en-US" sz="3200" dirty="0">
              <a:solidFill>
                <a:srgbClr val="000099"/>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142852"/>
          <a:ext cx="8539162" cy="6572296"/>
        </p:xfrm>
        <a:graphic>
          <a:graphicData uri="http://schemas.openxmlformats.org/drawingml/2006/table">
            <a:tbl>
              <a:tblPr rtl="1">
                <a:tableStyleId>{69C7853C-536D-4A76-A0AE-DD22124D55A5}</a:tableStyleId>
              </a:tblPr>
              <a:tblGrid>
                <a:gridCol w="5176802"/>
                <a:gridCol w="3362360"/>
              </a:tblGrid>
              <a:tr h="571504">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6000792">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254556" y="142854"/>
            <a:ext cx="918842" cy="584775"/>
          </a:xfrm>
          <a:prstGeom prst="rect">
            <a:avLst/>
          </a:prstGeom>
        </p:spPr>
        <p:txBody>
          <a:bodyPr wrap="none">
            <a:spAutoFit/>
          </a:bodyPr>
          <a:lstStyle/>
          <a:p>
            <a:pPr algn="ctr"/>
            <a:r>
              <a:rPr lang="ar-EG" sz="3200" b="1" dirty="0" smtClean="0">
                <a:solidFill>
                  <a:schemeClr val="accent3">
                    <a:lumMod val="50000"/>
                  </a:schemeClr>
                </a:solidFill>
              </a:rPr>
              <a:t>النص</a:t>
            </a:r>
            <a:endParaRPr lang="en-US" b="1" dirty="0">
              <a:solidFill>
                <a:schemeClr val="accent3">
                  <a:lumMod val="50000"/>
                </a:schemeClr>
              </a:solidFill>
              <a:ea typeface="Calibri"/>
              <a:cs typeface="Arial"/>
            </a:endParaRPr>
          </a:p>
        </p:txBody>
      </p:sp>
      <p:sp>
        <p:nvSpPr>
          <p:cNvPr id="8" name="Rectangle 7"/>
          <p:cNvSpPr/>
          <p:nvPr/>
        </p:nvSpPr>
        <p:spPr>
          <a:xfrm>
            <a:off x="642910" y="142854"/>
            <a:ext cx="2969083" cy="584775"/>
          </a:xfrm>
          <a:prstGeom prst="rect">
            <a:avLst/>
          </a:prstGeom>
        </p:spPr>
        <p:txBody>
          <a:bodyPr wrap="none">
            <a:spAutoFit/>
          </a:bodyPr>
          <a:lstStyle/>
          <a:p>
            <a:pPr algn="ctr"/>
            <a:r>
              <a:rPr lang="ar-EG" sz="3200" b="1" dirty="0" smtClean="0">
                <a:solidFill>
                  <a:schemeClr val="accent3">
                    <a:lumMod val="50000"/>
                  </a:schemeClr>
                </a:solidFill>
              </a:rPr>
              <a:t>تحليل أسلوب العرض</a:t>
            </a:r>
            <a:endParaRPr lang="en-US" b="1" dirty="0">
              <a:solidFill>
                <a:schemeClr val="accent3">
                  <a:lumMod val="50000"/>
                </a:schemeClr>
              </a:solidFill>
              <a:ea typeface="Calibri"/>
              <a:cs typeface="Arial"/>
            </a:endParaRPr>
          </a:p>
        </p:txBody>
      </p:sp>
      <p:sp>
        <p:nvSpPr>
          <p:cNvPr id="9" name="Rectangle 8"/>
          <p:cNvSpPr/>
          <p:nvPr/>
        </p:nvSpPr>
        <p:spPr>
          <a:xfrm>
            <a:off x="4429124" y="691202"/>
            <a:ext cx="3929090" cy="523220"/>
          </a:xfrm>
          <a:prstGeom prst="rect">
            <a:avLst/>
          </a:prstGeom>
        </p:spPr>
        <p:txBody>
          <a:bodyPr wrap="square">
            <a:spAutoFit/>
          </a:bodyPr>
          <a:lstStyle/>
          <a:p>
            <a:pPr algn="ctr"/>
            <a:r>
              <a:rPr lang="ar-EG" sz="2800" b="1" dirty="0" smtClean="0">
                <a:solidFill>
                  <a:schemeClr val="accent6">
                    <a:lumMod val="50000"/>
                  </a:schemeClr>
                </a:solidFill>
              </a:rPr>
              <a:t>ماذا لو اختفت قوة الاحتكاك؟!</a:t>
            </a:r>
            <a:endParaRPr lang="en-US" sz="2800" dirty="0">
              <a:solidFill>
                <a:schemeClr val="accent6">
                  <a:lumMod val="50000"/>
                </a:schemeClr>
              </a:solidFill>
            </a:endParaRPr>
          </a:p>
        </p:txBody>
      </p:sp>
      <p:sp>
        <p:nvSpPr>
          <p:cNvPr id="10" name="Rectangle 9"/>
          <p:cNvSpPr/>
          <p:nvPr/>
        </p:nvSpPr>
        <p:spPr>
          <a:xfrm>
            <a:off x="3643338" y="1476453"/>
            <a:ext cx="5357818" cy="4524315"/>
          </a:xfrm>
          <a:prstGeom prst="rect">
            <a:avLst/>
          </a:prstGeom>
        </p:spPr>
        <p:txBody>
          <a:bodyPr wrap="square">
            <a:spAutoFit/>
          </a:bodyPr>
          <a:lstStyle/>
          <a:p>
            <a:pPr algn="ctr"/>
            <a:r>
              <a:rPr lang="ar-EG" sz="3200" b="1" dirty="0" smtClean="0">
                <a:solidFill>
                  <a:srgbClr val="000099"/>
                </a:solidFill>
              </a:rPr>
              <a:t>كان هذا المشهد منقولاً من عالم تلاشت فيه فجأة قوة الاحتكاك، مما أدى إلى استمرار الأجسام في الحركة بخط مستقيم وبالسرعة نفسها إلى أن ترتطم بجسم يوقفها أو يجعلها ترتد عنه. والآن هل رأيتم كم هي نعمة قوة الاحتكاك في حياتنا اليومية؟</a:t>
            </a:r>
          </a:p>
          <a:p>
            <a:pPr algn="ctr"/>
            <a:r>
              <a:rPr lang="ar-EG" sz="3200" b="1" dirty="0" smtClean="0">
                <a:solidFill>
                  <a:schemeClr val="accent3">
                    <a:lumMod val="50000"/>
                  </a:schemeClr>
                </a:solidFill>
              </a:rPr>
              <a:t>أحمد عوض الله، مجلة هيثم الفيزياء (إنترنت)</a:t>
            </a:r>
            <a:endParaRPr lang="en-US" sz="3200" dirty="0">
              <a:solidFill>
                <a:schemeClr val="accent3">
                  <a:lumMod val="50000"/>
                </a:schemeClr>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Stored Data 12"/>
          <p:cNvSpPr/>
          <p:nvPr/>
        </p:nvSpPr>
        <p:spPr bwMode="auto">
          <a:xfrm>
            <a:off x="534973" y="1785926"/>
            <a:ext cx="8299519" cy="3929090"/>
          </a:xfrm>
          <a:prstGeom prst="flowChartOnlineStorage">
            <a:avLst/>
          </a:prstGeom>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3600" b="1" dirty="0">
              <a:ln w="18415" cmpd="sng">
                <a:solidFill>
                  <a:srgbClr val="FF0000"/>
                </a:solidFill>
                <a:prstDash val="solid"/>
              </a:ln>
              <a:solidFill>
                <a:srgbClr val="0000FF"/>
              </a:solidFill>
              <a:effectLst>
                <a:outerShdw blurRad="63500" dir="3600000" algn="tl" rotWithShape="0">
                  <a:srgbClr val="000000">
                    <a:alpha val="70000"/>
                  </a:srgbClr>
                </a:outerShdw>
              </a:effectLst>
            </a:endParaRPr>
          </a:p>
        </p:txBody>
      </p:sp>
      <p:sp>
        <p:nvSpPr>
          <p:cNvPr id="15" name="Rectangle 14"/>
          <p:cNvSpPr/>
          <p:nvPr/>
        </p:nvSpPr>
        <p:spPr>
          <a:xfrm>
            <a:off x="1116186" y="2000240"/>
            <a:ext cx="6313334" cy="3785652"/>
          </a:xfrm>
          <a:prstGeom prst="rect">
            <a:avLst/>
          </a:prstGeom>
        </p:spPr>
        <p:txBody>
          <a:bodyPr wrap="square">
            <a:spAutoFit/>
          </a:bodyPr>
          <a:lstStyle/>
          <a:p>
            <a:pPr lvl="0" algn="ctr"/>
            <a:r>
              <a:rPr lang="ar-EG" sz="4000" b="1" dirty="0" smtClean="0">
                <a:solidFill>
                  <a:srgbClr val="FF0066"/>
                </a:solidFill>
              </a:rPr>
              <a:t>ب- خطط لأساليب عرض مبتكرة للتعبير عن إحدى الأفكار الآتية: أفضلية الزواج المبكر، يمكن للطلاب أن يرتقوا بمستوى مدرستهم، تتناقض أقوال بعض أفراد المجتمع مع أفعالهم.</a:t>
            </a:r>
            <a:endParaRPr lang="en-US" sz="4000" dirty="0">
              <a:solidFill>
                <a:srgbClr val="FF0066"/>
              </a:solidFill>
            </a:endParaRPr>
          </a:p>
        </p:txBody>
      </p:sp>
    </p:spTree>
  </p:cSld>
  <p:clrMapOvr>
    <a:masterClrMapping/>
  </p:clrMapOvr>
  <p:transition>
    <p:pull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1956" y="357167"/>
          <a:ext cx="8815326" cy="6359474"/>
        </p:xfrm>
        <a:graphic>
          <a:graphicData uri="http://schemas.openxmlformats.org/drawingml/2006/table">
            <a:tbl>
              <a:tblPr rtl="1">
                <a:tableStyleId>{D7AC3CCA-C797-4891-BE02-D94E43425B78}</a:tableStyleId>
              </a:tblPr>
              <a:tblGrid>
                <a:gridCol w="2571732"/>
                <a:gridCol w="6243594"/>
              </a:tblGrid>
              <a:tr h="642941">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1928826">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1212953">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1287377">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r h="1287377">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357950" y="415333"/>
            <a:ext cx="2133918" cy="584775"/>
          </a:xfrm>
          <a:prstGeom prst="rect">
            <a:avLst/>
          </a:prstGeom>
        </p:spPr>
        <p:txBody>
          <a:bodyPr wrap="none">
            <a:spAutoFit/>
          </a:bodyPr>
          <a:lstStyle/>
          <a:p>
            <a:pPr algn="ctr"/>
            <a:r>
              <a:rPr lang="ar-EG" sz="3200" b="1" dirty="0" smtClean="0">
                <a:solidFill>
                  <a:srgbClr val="006600"/>
                </a:solidFill>
              </a:rPr>
              <a:t>أسلوب العرض</a:t>
            </a:r>
            <a:endParaRPr lang="en-US" b="1" dirty="0">
              <a:solidFill>
                <a:srgbClr val="006600"/>
              </a:solidFill>
              <a:ea typeface="Calibri"/>
              <a:cs typeface="Arial"/>
            </a:endParaRPr>
          </a:p>
        </p:txBody>
      </p:sp>
      <p:sp>
        <p:nvSpPr>
          <p:cNvPr id="8" name="Rectangle 7"/>
          <p:cNvSpPr/>
          <p:nvPr/>
        </p:nvSpPr>
        <p:spPr>
          <a:xfrm>
            <a:off x="1808661" y="357168"/>
            <a:ext cx="2048959" cy="584775"/>
          </a:xfrm>
          <a:prstGeom prst="rect">
            <a:avLst/>
          </a:prstGeom>
        </p:spPr>
        <p:txBody>
          <a:bodyPr wrap="none">
            <a:spAutoFit/>
          </a:bodyPr>
          <a:lstStyle/>
          <a:p>
            <a:pPr algn="ctr"/>
            <a:r>
              <a:rPr lang="ar-EG" sz="3200" b="1" dirty="0" smtClean="0">
                <a:solidFill>
                  <a:srgbClr val="006600"/>
                </a:solidFill>
              </a:rPr>
              <a:t>النص المقترح</a:t>
            </a:r>
            <a:endParaRPr lang="en-US" b="1" dirty="0">
              <a:solidFill>
                <a:srgbClr val="006600"/>
              </a:solidFill>
              <a:ea typeface="Calibri"/>
              <a:cs typeface="Arial"/>
            </a:endParaRPr>
          </a:p>
        </p:txBody>
      </p:sp>
      <p:sp>
        <p:nvSpPr>
          <p:cNvPr id="9" name="Rectangle 8"/>
          <p:cNvSpPr/>
          <p:nvPr/>
        </p:nvSpPr>
        <p:spPr>
          <a:xfrm>
            <a:off x="6858016" y="1714488"/>
            <a:ext cx="1826354" cy="523220"/>
          </a:xfrm>
          <a:prstGeom prst="rect">
            <a:avLst/>
          </a:prstGeom>
        </p:spPr>
        <p:txBody>
          <a:bodyPr wrap="square">
            <a:spAutoFit/>
          </a:bodyPr>
          <a:lstStyle/>
          <a:p>
            <a:pPr algn="ctr"/>
            <a:r>
              <a:rPr lang="ar-EG" sz="2800" b="1" dirty="0" smtClean="0">
                <a:solidFill>
                  <a:srgbClr val="000099"/>
                </a:solidFill>
              </a:rPr>
              <a:t>قصة متخيلة</a:t>
            </a:r>
            <a:endParaRPr lang="en-US" sz="1600" b="1" dirty="0">
              <a:solidFill>
                <a:srgbClr val="000099"/>
              </a:solidFill>
              <a:ea typeface="Calibri"/>
              <a:cs typeface="Arial"/>
            </a:endParaRPr>
          </a:p>
        </p:txBody>
      </p:sp>
      <p:sp>
        <p:nvSpPr>
          <p:cNvPr id="10" name="Rectangle 9"/>
          <p:cNvSpPr/>
          <p:nvPr/>
        </p:nvSpPr>
        <p:spPr>
          <a:xfrm>
            <a:off x="6715140" y="3143248"/>
            <a:ext cx="2000264" cy="523220"/>
          </a:xfrm>
          <a:prstGeom prst="rect">
            <a:avLst/>
          </a:prstGeom>
        </p:spPr>
        <p:txBody>
          <a:bodyPr wrap="square">
            <a:spAutoFit/>
          </a:bodyPr>
          <a:lstStyle/>
          <a:p>
            <a:pPr algn="ctr"/>
            <a:r>
              <a:rPr lang="ar-EG" sz="2800" b="1" dirty="0" smtClean="0">
                <a:solidFill>
                  <a:srgbClr val="000099"/>
                </a:solidFill>
              </a:rPr>
              <a:t>مثال من الواقع</a:t>
            </a:r>
            <a:endParaRPr lang="en-US" sz="1600" b="1" dirty="0">
              <a:solidFill>
                <a:srgbClr val="000099"/>
              </a:solidFill>
              <a:ea typeface="Calibri"/>
              <a:cs typeface="Arial"/>
            </a:endParaRPr>
          </a:p>
        </p:txBody>
      </p:sp>
      <p:sp>
        <p:nvSpPr>
          <p:cNvPr id="11" name="Rectangle 10"/>
          <p:cNvSpPr/>
          <p:nvPr/>
        </p:nvSpPr>
        <p:spPr>
          <a:xfrm>
            <a:off x="6240015" y="4332281"/>
            <a:ext cx="2903985" cy="954107"/>
          </a:xfrm>
          <a:prstGeom prst="rect">
            <a:avLst/>
          </a:prstGeom>
        </p:spPr>
        <p:txBody>
          <a:bodyPr wrap="square">
            <a:spAutoFit/>
          </a:bodyPr>
          <a:lstStyle/>
          <a:p>
            <a:pPr algn="ctr"/>
            <a:r>
              <a:rPr lang="ar-EG" sz="2800" b="1" dirty="0" smtClean="0">
                <a:solidFill>
                  <a:srgbClr val="000099"/>
                </a:solidFill>
              </a:rPr>
              <a:t>استعارة = تشبيه / حالة مقارنة</a:t>
            </a:r>
            <a:endParaRPr lang="en-US" sz="1600" b="1" dirty="0">
              <a:solidFill>
                <a:srgbClr val="000099"/>
              </a:solidFill>
              <a:ea typeface="Calibri"/>
              <a:cs typeface="Arial"/>
            </a:endParaRPr>
          </a:p>
        </p:txBody>
      </p:sp>
      <p:sp>
        <p:nvSpPr>
          <p:cNvPr id="12" name="Rectangle 11"/>
          <p:cNvSpPr/>
          <p:nvPr/>
        </p:nvSpPr>
        <p:spPr>
          <a:xfrm>
            <a:off x="142876" y="1113052"/>
            <a:ext cx="6357950" cy="1815882"/>
          </a:xfrm>
          <a:prstGeom prst="rect">
            <a:avLst/>
          </a:prstGeom>
        </p:spPr>
        <p:txBody>
          <a:bodyPr wrap="square">
            <a:spAutoFit/>
          </a:bodyPr>
          <a:lstStyle/>
          <a:p>
            <a:pPr algn="ctr"/>
            <a:r>
              <a:rPr lang="ar-SA" sz="2800" b="1" dirty="0" smtClean="0">
                <a:solidFill>
                  <a:srgbClr val="C00000"/>
                </a:solidFill>
              </a:rPr>
              <a:t>رأيته كلما سقطت ورقة أو أي شيء آخر تحت الطاولة أخذه إلى سلة المهملات أحبه زملاؤه في الفصل وفعلوا مثله قلدوه فصار فصلهم نظيفاً وانتشر الخلق في المدرسة.</a:t>
            </a:r>
            <a:endParaRPr lang="en-US" sz="2800" dirty="0">
              <a:solidFill>
                <a:srgbClr val="C00000"/>
              </a:solidFill>
            </a:endParaRPr>
          </a:p>
        </p:txBody>
      </p:sp>
      <p:sp>
        <p:nvSpPr>
          <p:cNvPr id="13" name="Rectangle 12"/>
          <p:cNvSpPr/>
          <p:nvPr/>
        </p:nvSpPr>
        <p:spPr>
          <a:xfrm>
            <a:off x="285720" y="3117835"/>
            <a:ext cx="6000792" cy="954107"/>
          </a:xfrm>
          <a:prstGeom prst="rect">
            <a:avLst/>
          </a:prstGeom>
        </p:spPr>
        <p:txBody>
          <a:bodyPr wrap="square">
            <a:spAutoFit/>
          </a:bodyPr>
          <a:lstStyle/>
          <a:p>
            <a:pPr algn="ctr"/>
            <a:r>
              <a:rPr lang="ar-SA" sz="2800" b="1" dirty="0" smtClean="0">
                <a:solidFill>
                  <a:srgbClr val="C00000"/>
                </a:solidFill>
              </a:rPr>
              <a:t>النحلة الشغالة في الخلية وكل نملة تخرج من بيتها فتفعل كأخواتها فتكون الخلية كأجمل ما يكون</a:t>
            </a:r>
            <a:endParaRPr lang="en-US" sz="2800" dirty="0">
              <a:solidFill>
                <a:srgbClr val="C00000"/>
              </a:solidFill>
            </a:endParaRPr>
          </a:p>
        </p:txBody>
      </p:sp>
      <p:sp>
        <p:nvSpPr>
          <p:cNvPr id="14" name="Rectangle 13"/>
          <p:cNvSpPr/>
          <p:nvPr/>
        </p:nvSpPr>
        <p:spPr>
          <a:xfrm>
            <a:off x="1071538" y="5546727"/>
            <a:ext cx="4572032" cy="954107"/>
          </a:xfrm>
          <a:prstGeom prst="rect">
            <a:avLst/>
          </a:prstGeom>
        </p:spPr>
        <p:txBody>
          <a:bodyPr wrap="square">
            <a:spAutoFit/>
          </a:bodyPr>
          <a:lstStyle/>
          <a:p>
            <a:pPr algn="ctr"/>
            <a:r>
              <a:rPr lang="ar-SA" sz="2800" b="1" dirty="0" smtClean="0">
                <a:solidFill>
                  <a:srgbClr val="C00000"/>
                </a:solidFill>
              </a:rPr>
              <a:t>يا له من طالب مجد! القدوة القدوة نعم الطالب علي</a:t>
            </a:r>
            <a:endParaRPr lang="en-US" sz="2800" dirty="0">
              <a:solidFill>
                <a:srgbClr val="C00000"/>
              </a:solidFill>
            </a:endParaRPr>
          </a:p>
        </p:txBody>
      </p:sp>
      <p:sp>
        <p:nvSpPr>
          <p:cNvPr id="15" name="Rectangle 14"/>
          <p:cNvSpPr/>
          <p:nvPr/>
        </p:nvSpPr>
        <p:spPr>
          <a:xfrm>
            <a:off x="6572264" y="5643578"/>
            <a:ext cx="2189605" cy="954107"/>
          </a:xfrm>
          <a:prstGeom prst="rect">
            <a:avLst/>
          </a:prstGeom>
        </p:spPr>
        <p:txBody>
          <a:bodyPr wrap="square">
            <a:spAutoFit/>
          </a:bodyPr>
          <a:lstStyle/>
          <a:p>
            <a:pPr algn="ctr"/>
            <a:r>
              <a:rPr lang="ar-EG" sz="2800" b="1" dirty="0" smtClean="0">
                <a:solidFill>
                  <a:srgbClr val="000099"/>
                </a:solidFill>
              </a:rPr>
              <a:t>مقولات محكمة الصياغة</a:t>
            </a:r>
            <a:endParaRPr lang="en-US" sz="1600" b="1" dirty="0">
              <a:solidFill>
                <a:srgbClr val="000099"/>
              </a:solidFill>
              <a:ea typeface="Calibri"/>
              <a:cs typeface="Arial"/>
            </a:endParaRPr>
          </a:p>
        </p:txBody>
      </p:sp>
      <p:sp>
        <p:nvSpPr>
          <p:cNvPr id="62465" name="Rectangle 1"/>
          <p:cNvSpPr>
            <a:spLocks noChangeArrowheads="1"/>
          </p:cNvSpPr>
          <p:nvPr/>
        </p:nvSpPr>
        <p:spPr bwMode="auto">
          <a:xfrm>
            <a:off x="5214942" y="-156171"/>
            <a:ext cx="359265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79400" algn="l"/>
              </a:tabLst>
            </a:pPr>
            <a:r>
              <a:rPr kumimoji="0" lang="ar-EG"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(يمكن عرض فكرة أخرى)</a:t>
            </a:r>
            <a:endParaRPr kumimoji="0" lang="ar-EG"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2465"/>
                                        </p:tgtEl>
                                        <p:attrNameLst>
                                          <p:attrName>style.visibility</p:attrName>
                                        </p:attrNameLst>
                                      </p:cBhvr>
                                      <p:to>
                                        <p:strVal val="visible"/>
                                      </p:to>
                                    </p:set>
                                    <p:animEffect transition="in" filter="dissolve">
                                      <p:cBhvr>
                                        <p:cTn id="16" dur="500"/>
                                        <p:tgtEl>
                                          <p:spTgt spid="6246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4"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4" name="suction.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4"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whoosh.wav"/>
                                        </p:tgtEl>
                                      </p:cMediaNode>
                                    </p:audio>
                                  </p:sub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624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Stored Data 12"/>
          <p:cNvSpPr/>
          <p:nvPr/>
        </p:nvSpPr>
        <p:spPr bwMode="auto">
          <a:xfrm>
            <a:off x="534973" y="1928802"/>
            <a:ext cx="8299519" cy="3500462"/>
          </a:xfrm>
          <a:prstGeom prst="flowChartOnlineStorage">
            <a:avLst/>
          </a:prstGeom>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3600" b="1" dirty="0">
              <a:ln w="18415" cmpd="sng">
                <a:solidFill>
                  <a:srgbClr val="FF0000"/>
                </a:solidFill>
                <a:prstDash val="solid"/>
              </a:ln>
              <a:solidFill>
                <a:srgbClr val="0000FF"/>
              </a:solidFill>
              <a:effectLst>
                <a:outerShdw blurRad="63500" dir="3600000" algn="tl" rotWithShape="0">
                  <a:srgbClr val="000000">
                    <a:alpha val="70000"/>
                  </a:srgbClr>
                </a:outerShdw>
              </a:effectLst>
            </a:endParaRPr>
          </a:p>
        </p:txBody>
      </p:sp>
      <p:sp>
        <p:nvSpPr>
          <p:cNvPr id="15" name="Rectangle 14"/>
          <p:cNvSpPr/>
          <p:nvPr/>
        </p:nvSpPr>
        <p:spPr>
          <a:xfrm>
            <a:off x="1285852" y="2214554"/>
            <a:ext cx="6099020" cy="3170099"/>
          </a:xfrm>
          <a:prstGeom prst="rect">
            <a:avLst/>
          </a:prstGeom>
        </p:spPr>
        <p:txBody>
          <a:bodyPr wrap="square">
            <a:spAutoFit/>
          </a:bodyPr>
          <a:lstStyle/>
          <a:p>
            <a:pPr lvl="0" algn="ctr"/>
            <a:r>
              <a:rPr lang="ar-EG" sz="4000" b="1" dirty="0" smtClean="0">
                <a:solidFill>
                  <a:srgbClr val="FF0066"/>
                </a:solidFill>
              </a:rPr>
              <a:t>ج- تختلف الألفاظ الجاذبة ذات التأثير العاطفي بحسب الموضوع. حاول أن تسرد أكبر قدر ممكن من الألفاظ المؤثرة في الموضوعات التالية:</a:t>
            </a:r>
            <a:endParaRPr lang="en-US" sz="4000" dirty="0">
              <a:solidFill>
                <a:srgbClr val="FF0066"/>
              </a:solidFill>
            </a:endParaRPr>
          </a:p>
        </p:txBody>
      </p:sp>
    </p:spTree>
  </p:cSld>
  <p:clrMapOvr>
    <a:masterClrMapping/>
  </p:clrMapOvr>
  <p:transition>
    <p:pull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0054 - another stapler.wav"/>
                                        </p:tgtEl>
                                      </p:cMediaNode>
                                    </p:audio>
                                  </p:sub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0054 - another stapl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1956" y="357167"/>
          <a:ext cx="8815326" cy="6359474"/>
        </p:xfrm>
        <a:graphic>
          <a:graphicData uri="http://schemas.openxmlformats.org/drawingml/2006/table">
            <a:tbl>
              <a:tblPr rtl="1">
                <a:tableStyleId>{16D9F66E-5EB9-4882-86FB-DCBF35E3C3E4}</a:tableStyleId>
              </a:tblPr>
              <a:tblGrid>
                <a:gridCol w="2571732"/>
                <a:gridCol w="6243594"/>
              </a:tblGrid>
              <a:tr h="642941">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1928826">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1212953">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a:latin typeface="Calibri"/>
                        <a:ea typeface="Calibri"/>
                        <a:cs typeface="Arial"/>
                      </a:endParaRPr>
                    </a:p>
                  </a:txBody>
                  <a:tcPr marL="63944" marR="63944" marT="0" marB="0"/>
                </a:tc>
              </a:tr>
              <a:tr h="1287377">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r h="1287377">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698588" y="415333"/>
            <a:ext cx="1452642" cy="584775"/>
          </a:xfrm>
          <a:prstGeom prst="rect">
            <a:avLst/>
          </a:prstGeom>
        </p:spPr>
        <p:txBody>
          <a:bodyPr wrap="none">
            <a:spAutoFit/>
          </a:bodyPr>
          <a:lstStyle/>
          <a:p>
            <a:pPr algn="ctr"/>
            <a:r>
              <a:rPr lang="ar-EG" sz="3200" b="1" dirty="0" smtClean="0">
                <a:solidFill>
                  <a:srgbClr val="006600"/>
                </a:solidFill>
              </a:rPr>
              <a:t>الموضوع</a:t>
            </a:r>
            <a:endParaRPr lang="en-US" b="1" dirty="0">
              <a:solidFill>
                <a:srgbClr val="006600"/>
              </a:solidFill>
              <a:ea typeface="Calibri"/>
              <a:cs typeface="Arial"/>
            </a:endParaRPr>
          </a:p>
        </p:txBody>
      </p:sp>
      <p:sp>
        <p:nvSpPr>
          <p:cNvPr id="8" name="Rectangle 7"/>
          <p:cNvSpPr/>
          <p:nvPr/>
        </p:nvSpPr>
        <p:spPr>
          <a:xfrm>
            <a:off x="1782212" y="357168"/>
            <a:ext cx="2101858" cy="584775"/>
          </a:xfrm>
          <a:prstGeom prst="rect">
            <a:avLst/>
          </a:prstGeom>
        </p:spPr>
        <p:txBody>
          <a:bodyPr wrap="none">
            <a:spAutoFit/>
          </a:bodyPr>
          <a:lstStyle/>
          <a:p>
            <a:pPr algn="ctr"/>
            <a:r>
              <a:rPr lang="ar-EG" sz="3200" b="1" dirty="0" smtClean="0">
                <a:solidFill>
                  <a:srgbClr val="006600"/>
                </a:solidFill>
              </a:rPr>
              <a:t>الألفاظ المؤثرة</a:t>
            </a:r>
            <a:endParaRPr lang="en-US" b="1" dirty="0">
              <a:solidFill>
                <a:srgbClr val="006600"/>
              </a:solidFill>
              <a:ea typeface="Calibri"/>
              <a:cs typeface="Arial"/>
            </a:endParaRPr>
          </a:p>
        </p:txBody>
      </p:sp>
      <p:sp>
        <p:nvSpPr>
          <p:cNvPr id="9" name="Rectangle 8"/>
          <p:cNvSpPr/>
          <p:nvPr/>
        </p:nvSpPr>
        <p:spPr>
          <a:xfrm>
            <a:off x="6858016" y="1500174"/>
            <a:ext cx="1826354" cy="954107"/>
          </a:xfrm>
          <a:prstGeom prst="rect">
            <a:avLst/>
          </a:prstGeom>
        </p:spPr>
        <p:txBody>
          <a:bodyPr wrap="square">
            <a:spAutoFit/>
          </a:bodyPr>
          <a:lstStyle/>
          <a:p>
            <a:pPr algn="ctr"/>
            <a:r>
              <a:rPr lang="ar-EG" sz="2800" b="1" dirty="0" smtClean="0">
                <a:solidFill>
                  <a:srgbClr val="000099"/>
                </a:solidFill>
              </a:rPr>
              <a:t>الحوادث المرورية</a:t>
            </a:r>
            <a:endParaRPr lang="en-US" sz="1600" b="1" dirty="0">
              <a:solidFill>
                <a:srgbClr val="000099"/>
              </a:solidFill>
              <a:ea typeface="Calibri"/>
              <a:cs typeface="Arial"/>
            </a:endParaRPr>
          </a:p>
        </p:txBody>
      </p:sp>
      <p:sp>
        <p:nvSpPr>
          <p:cNvPr id="10" name="Rectangle 9"/>
          <p:cNvSpPr/>
          <p:nvPr/>
        </p:nvSpPr>
        <p:spPr>
          <a:xfrm>
            <a:off x="6715140" y="3071810"/>
            <a:ext cx="2000264" cy="954107"/>
          </a:xfrm>
          <a:prstGeom prst="rect">
            <a:avLst/>
          </a:prstGeom>
        </p:spPr>
        <p:txBody>
          <a:bodyPr wrap="square">
            <a:spAutoFit/>
          </a:bodyPr>
          <a:lstStyle/>
          <a:p>
            <a:pPr algn="ctr"/>
            <a:r>
              <a:rPr lang="ar-EG" sz="2800" b="1" dirty="0" smtClean="0">
                <a:solidFill>
                  <a:srgbClr val="000099"/>
                </a:solidFill>
              </a:rPr>
              <a:t>الحث على حفظ القرآن الكريم</a:t>
            </a:r>
            <a:endParaRPr lang="en-US" sz="1600" b="1" dirty="0">
              <a:solidFill>
                <a:srgbClr val="000099"/>
              </a:solidFill>
              <a:ea typeface="Calibri"/>
              <a:cs typeface="Arial"/>
            </a:endParaRPr>
          </a:p>
        </p:txBody>
      </p:sp>
      <p:sp>
        <p:nvSpPr>
          <p:cNvPr id="11" name="Rectangle 10"/>
          <p:cNvSpPr/>
          <p:nvPr/>
        </p:nvSpPr>
        <p:spPr>
          <a:xfrm>
            <a:off x="6429388" y="4286256"/>
            <a:ext cx="2571736" cy="954107"/>
          </a:xfrm>
          <a:prstGeom prst="rect">
            <a:avLst/>
          </a:prstGeom>
        </p:spPr>
        <p:txBody>
          <a:bodyPr wrap="square">
            <a:spAutoFit/>
          </a:bodyPr>
          <a:lstStyle/>
          <a:p>
            <a:pPr algn="ctr"/>
            <a:r>
              <a:rPr lang="ar-EG" sz="2800" b="1" dirty="0" smtClean="0">
                <a:solidFill>
                  <a:srgbClr val="000099"/>
                </a:solidFill>
              </a:rPr>
              <a:t>ترشيد استهلاك المياه</a:t>
            </a:r>
            <a:endParaRPr lang="en-US" sz="1600" b="1" dirty="0">
              <a:solidFill>
                <a:srgbClr val="000099"/>
              </a:solidFill>
              <a:ea typeface="Calibri"/>
              <a:cs typeface="Arial"/>
            </a:endParaRPr>
          </a:p>
        </p:txBody>
      </p:sp>
      <p:sp>
        <p:nvSpPr>
          <p:cNvPr id="15" name="Rectangle 14"/>
          <p:cNvSpPr/>
          <p:nvPr/>
        </p:nvSpPr>
        <p:spPr>
          <a:xfrm>
            <a:off x="6572264" y="5643578"/>
            <a:ext cx="2189605" cy="954107"/>
          </a:xfrm>
          <a:prstGeom prst="rect">
            <a:avLst/>
          </a:prstGeom>
        </p:spPr>
        <p:txBody>
          <a:bodyPr wrap="square">
            <a:spAutoFit/>
          </a:bodyPr>
          <a:lstStyle/>
          <a:p>
            <a:pPr algn="ctr"/>
            <a:r>
              <a:rPr lang="ar-EG" sz="2800" b="1" dirty="0" smtClean="0">
                <a:solidFill>
                  <a:srgbClr val="000099"/>
                </a:solidFill>
              </a:rPr>
              <a:t>المواطنة الصالحة</a:t>
            </a:r>
            <a:endParaRPr lang="en-US" sz="1600" b="1" dirty="0">
              <a:solidFill>
                <a:srgbClr val="000099"/>
              </a:solidFill>
              <a:ea typeface="Calibri"/>
              <a:cs typeface="Arial"/>
            </a:endParaRPr>
          </a:p>
        </p:txBody>
      </p:sp>
      <p:sp>
        <p:nvSpPr>
          <p:cNvPr id="16" name="Rectangle 15"/>
          <p:cNvSpPr/>
          <p:nvPr/>
        </p:nvSpPr>
        <p:spPr>
          <a:xfrm>
            <a:off x="-71470" y="1000108"/>
            <a:ext cx="6500826" cy="1384995"/>
          </a:xfrm>
          <a:prstGeom prst="rect">
            <a:avLst/>
          </a:prstGeom>
        </p:spPr>
        <p:txBody>
          <a:bodyPr wrap="square">
            <a:spAutoFit/>
          </a:bodyPr>
          <a:lstStyle/>
          <a:p>
            <a:pPr algn="ctr"/>
            <a:r>
              <a:rPr lang="ar-EG" sz="2800" b="1" dirty="0" smtClean="0">
                <a:solidFill>
                  <a:srgbClr val="000099"/>
                </a:solidFill>
              </a:rPr>
              <a:t>الدمار – الهلاك – السرعة الجنونية – الاستهتار بالأرواح – الحوادث الشنيعة – الصورة المروعة – الكوارث – قلب الأم – ضياع الأسرة ...................</a:t>
            </a:r>
            <a:endParaRPr lang="en-US" sz="1600" b="1" dirty="0">
              <a:solidFill>
                <a:srgbClr val="000099"/>
              </a:solidFill>
              <a:ea typeface="Calibri"/>
              <a:cs typeface="Arial"/>
            </a:endParaRPr>
          </a:p>
        </p:txBody>
      </p:sp>
      <p:sp>
        <p:nvSpPr>
          <p:cNvPr id="17" name="Rectangle 16"/>
          <p:cNvSpPr/>
          <p:nvPr/>
        </p:nvSpPr>
        <p:spPr>
          <a:xfrm>
            <a:off x="1357290" y="2285992"/>
            <a:ext cx="4357718" cy="523220"/>
          </a:xfrm>
          <a:prstGeom prst="rect">
            <a:avLst/>
          </a:prstGeom>
        </p:spPr>
        <p:txBody>
          <a:bodyPr wrap="square">
            <a:spAutoFit/>
          </a:bodyPr>
          <a:lstStyle/>
          <a:p>
            <a:pPr algn="ctr"/>
            <a:r>
              <a:rPr lang="ar-SA" sz="2800" b="1" dirty="0" smtClean="0">
                <a:solidFill>
                  <a:srgbClr val="C00000"/>
                </a:solidFill>
              </a:rPr>
              <a:t>– الموت – خسارة الأرواح والأموال</a:t>
            </a:r>
            <a:endParaRPr lang="en-US" sz="2800" dirty="0">
              <a:solidFill>
                <a:srgbClr val="C00000"/>
              </a:solidFill>
            </a:endParaRPr>
          </a:p>
        </p:txBody>
      </p:sp>
      <p:sp>
        <p:nvSpPr>
          <p:cNvPr id="18" name="Rectangle 17"/>
          <p:cNvSpPr/>
          <p:nvPr/>
        </p:nvSpPr>
        <p:spPr>
          <a:xfrm>
            <a:off x="357158" y="3143248"/>
            <a:ext cx="6000792" cy="954107"/>
          </a:xfrm>
          <a:prstGeom prst="rect">
            <a:avLst/>
          </a:prstGeom>
        </p:spPr>
        <p:txBody>
          <a:bodyPr wrap="square">
            <a:spAutoFit/>
          </a:bodyPr>
          <a:lstStyle/>
          <a:p>
            <a:pPr algn="ctr"/>
            <a:r>
              <a:rPr lang="ar-SA" sz="2800" b="1" dirty="0" smtClean="0">
                <a:solidFill>
                  <a:srgbClr val="C00000"/>
                </a:solidFill>
              </a:rPr>
              <a:t>الأجر والثواب – رضا الله تعالى – الارتقاء في منازل الجنة – أهل الله وخاصته تاج الوقار</a:t>
            </a:r>
            <a:endParaRPr lang="en-US" sz="2800" dirty="0">
              <a:solidFill>
                <a:srgbClr val="C00000"/>
              </a:solidFill>
            </a:endParaRPr>
          </a:p>
        </p:txBody>
      </p:sp>
      <p:sp>
        <p:nvSpPr>
          <p:cNvPr id="19" name="Rectangle 18"/>
          <p:cNvSpPr/>
          <p:nvPr/>
        </p:nvSpPr>
        <p:spPr>
          <a:xfrm>
            <a:off x="357158" y="4477416"/>
            <a:ext cx="5929354" cy="523220"/>
          </a:xfrm>
          <a:prstGeom prst="rect">
            <a:avLst/>
          </a:prstGeom>
        </p:spPr>
        <p:txBody>
          <a:bodyPr wrap="square">
            <a:spAutoFit/>
          </a:bodyPr>
          <a:lstStyle/>
          <a:p>
            <a:pPr algn="ctr"/>
            <a:r>
              <a:rPr lang="ar-SA" sz="2800" b="1" dirty="0" smtClean="0">
                <a:solidFill>
                  <a:srgbClr val="C00000"/>
                </a:solidFill>
              </a:rPr>
              <a:t>التوفير – شكر النعم – الارتقاء ببلادنا</a:t>
            </a:r>
            <a:endParaRPr lang="en-US" sz="2800" dirty="0">
              <a:solidFill>
                <a:srgbClr val="C00000"/>
              </a:solidFill>
            </a:endParaRPr>
          </a:p>
        </p:txBody>
      </p:sp>
      <p:sp>
        <p:nvSpPr>
          <p:cNvPr id="20" name="Rectangle 19"/>
          <p:cNvSpPr/>
          <p:nvPr/>
        </p:nvSpPr>
        <p:spPr>
          <a:xfrm>
            <a:off x="366682" y="5715016"/>
            <a:ext cx="5929354" cy="954107"/>
          </a:xfrm>
          <a:prstGeom prst="rect">
            <a:avLst/>
          </a:prstGeom>
        </p:spPr>
        <p:txBody>
          <a:bodyPr wrap="square">
            <a:spAutoFit/>
          </a:bodyPr>
          <a:lstStyle/>
          <a:p>
            <a:pPr algn="ctr"/>
            <a:r>
              <a:rPr lang="ar-SA" sz="2800" b="1" dirty="0" smtClean="0">
                <a:solidFill>
                  <a:srgbClr val="C00000"/>
                </a:solidFill>
              </a:rPr>
              <a:t>ارتقا الوطن – الحفاظ على الأوطان – الأمن والسلام</a:t>
            </a:r>
            <a:endParaRPr lang="en-US" sz="28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4"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4" name="suction.wav"/>
                                        </p:tgtEl>
                                      </p:cMediaNode>
                                    </p:audio>
                                  </p:sub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whoosh.wav"/>
                                        </p:tgtEl>
                                      </p:cMediaNode>
                                    </p:audio>
                                  </p:sub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whoosh.wav"/>
                                        </p:tgtEl>
                                      </p:cMediaNode>
                                    </p:audio>
                                  </p:sub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whoosh.wav"/>
                                        </p:tgtEl>
                                      </p:cMediaNode>
                                    </p:audio>
                                  </p:sub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5" grpId="0"/>
      <p:bldP spid="16" grpId="0"/>
      <p:bldP spid="17" grpId="0"/>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DRLC053.jpg"/>
          <p:cNvPicPr>
            <a:picLocks noChangeAspect="1"/>
          </p:cNvPicPr>
          <p:nvPr/>
        </p:nvPicPr>
        <p:blipFill>
          <a:blip r:embed="rId4" cstate="print"/>
          <a:stretch>
            <a:fillRect/>
          </a:stretch>
        </p:blipFill>
        <p:spPr>
          <a:xfrm>
            <a:off x="326850" y="2357430"/>
            <a:ext cx="8421614" cy="2572018"/>
          </a:xfrm>
          <a:prstGeom prst="flowChartAlternateProcess">
            <a:avLst/>
          </a:prstGeom>
          <a:ln>
            <a:noFill/>
          </a:ln>
          <a:effectLst/>
        </p:spPr>
      </p:pic>
      <p:sp>
        <p:nvSpPr>
          <p:cNvPr id="5" name="Rectangle 4"/>
          <p:cNvSpPr>
            <a:spLocks noChangeArrowheads="1"/>
          </p:cNvSpPr>
          <p:nvPr/>
        </p:nvSpPr>
        <p:spPr bwMode="auto">
          <a:xfrm>
            <a:off x="729502" y="2786058"/>
            <a:ext cx="7771588" cy="2123658"/>
          </a:xfrm>
          <a:prstGeom prst="rect">
            <a:avLst/>
          </a:prstGeom>
          <a:noFill/>
          <a:ln w="9525">
            <a:noFill/>
            <a:miter lim="800000"/>
            <a:headEnd/>
            <a:tailEnd/>
          </a:ln>
          <a:effectLst/>
        </p:spPr>
        <p:txBody>
          <a:bodyPr wrap="square">
            <a:spAutoFit/>
          </a:bodyPr>
          <a:lstStyle/>
          <a:p>
            <a:pPr algn="ctr"/>
            <a:r>
              <a:rPr lang="ar-EG" sz="4400" b="1" dirty="0" smtClean="0">
                <a:solidFill>
                  <a:schemeClr val="accent4">
                    <a:lumMod val="50000"/>
                  </a:schemeClr>
                </a:solidFill>
              </a:rPr>
              <a:t>3) معرفتك بالعناصر والمكونات الفنية لموضوعك تساعدك على إتقان الكتابة فيه، حاول أن تحدد العناصر الفنية لكل من:</a:t>
            </a:r>
            <a:endParaRPr lang="en-US" sz="4400" dirty="0" smtClean="0">
              <a:solidFill>
                <a:schemeClr val="accent4">
                  <a:lumMod val="50000"/>
                </a:schemeClr>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300" fill="hold">
                                          <p:stCondLst>
                                            <p:cond delay="0"/>
                                          </p:stCondLst>
                                        </p:cTn>
                                        <p:tgtEl>
                                          <p:spTgt spid="4"/>
                                        </p:tgtEl>
                                        <p:attrNameLst>
                                          <p:attrName>ppt_x</p:attrName>
                                        </p:attrNameLst>
                                      </p:cBhvr>
                                    </p:anim>
                                    <p:anim from="0" to="-1.0" calcmode="lin" valueType="num">
                                      <p:cBhvr>
                                        <p:cTn id="14" dur="100" decel="50000" autoRev="1" fill="hold">
                                          <p:stCondLst>
                                            <p:cond delay="300"/>
                                          </p:stCondLst>
                                        </p:cTn>
                                        <p:tgtEl>
                                          <p:spTgt spid="4"/>
                                        </p:tgtEl>
                                        <p:attrNameLst>
                                          <p:attrName>xshear</p:attrName>
                                        </p:attrNameLst>
                                      </p:cBhvr>
                                    </p:anim>
                                    <p:animScale>
                                      <p:cBhvr>
                                        <p:cTn id="15" dur="100" decel="100000" autoRev="1" fill="hold">
                                          <p:stCondLst>
                                            <p:cond delay="300"/>
                                          </p:stCondLst>
                                        </p:cTn>
                                        <p:tgtEl>
                                          <p:spTgt spid="4"/>
                                        </p:tgtEl>
                                      </p:cBhvr>
                                      <p:from x="100000" y="100000"/>
                                      <p:to x="80000" y="100000"/>
                                    </p:animScale>
                                    <p:anim by="(#ppt_h/3+#ppt_w*0.1)" calcmode="lin" valueType="num">
                                      <p:cBhvr additive="sum">
                                        <p:cTn id="16" dur="100" decel="100000" autoRev="1" fill="hold">
                                          <p:stCondLst>
                                            <p:cond delay="3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3327622">
            <a:off x="6093939" y="-286061"/>
            <a:ext cx="1000132" cy="43944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3434048">
            <a:off x="6047308" y="1857079"/>
            <a:ext cx="1000132" cy="43944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8508187">
            <a:off x="1969128" y="-297754"/>
            <a:ext cx="1000132" cy="43944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8312727">
            <a:off x="1774108" y="1845386"/>
            <a:ext cx="1000132" cy="43944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57620" y="214290"/>
            <a:ext cx="1214446" cy="6429420"/>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1779409" y="3075059"/>
            <a:ext cx="5585183" cy="707886"/>
          </a:xfrm>
          <a:prstGeom prst="rect">
            <a:avLst/>
          </a:prstGeom>
        </p:spPr>
        <p:txBody>
          <a:bodyPr wrap="none">
            <a:spAutoFit/>
          </a:bodyPr>
          <a:lstStyle/>
          <a:p>
            <a:r>
              <a:rPr lang="ar-EG" sz="4000" b="1" dirty="0" smtClean="0">
                <a:solidFill>
                  <a:srgbClr val="000099"/>
                </a:solidFill>
              </a:rPr>
              <a:t>العناصر الأساسية للفنون الكتابية</a:t>
            </a:r>
            <a:endParaRPr lang="en-US" sz="4000" dirty="0">
              <a:solidFill>
                <a:srgbClr val="000099"/>
              </a:solidFill>
            </a:endParaRPr>
          </a:p>
        </p:txBody>
      </p:sp>
      <p:sp>
        <p:nvSpPr>
          <p:cNvPr id="14" name="Rectangle 13"/>
          <p:cNvSpPr/>
          <p:nvPr/>
        </p:nvSpPr>
        <p:spPr>
          <a:xfrm rot="19397538">
            <a:off x="5439409" y="1684141"/>
            <a:ext cx="2031325" cy="707886"/>
          </a:xfrm>
          <a:prstGeom prst="rect">
            <a:avLst/>
          </a:prstGeom>
        </p:spPr>
        <p:txBody>
          <a:bodyPr wrap="none">
            <a:spAutoFit/>
          </a:bodyPr>
          <a:lstStyle/>
          <a:p>
            <a:pPr algn="l"/>
            <a:r>
              <a:rPr lang="ar-EG" sz="4000" b="1" dirty="0" smtClean="0">
                <a:solidFill>
                  <a:srgbClr val="C00000"/>
                </a:solidFill>
              </a:rPr>
              <a:t>القصة	</a:t>
            </a:r>
            <a:endParaRPr lang="en-US" sz="4000" dirty="0">
              <a:solidFill>
                <a:srgbClr val="C00000"/>
              </a:solidFill>
            </a:endParaRPr>
          </a:p>
        </p:txBody>
      </p:sp>
      <p:sp>
        <p:nvSpPr>
          <p:cNvPr id="15" name="Rectangle 14"/>
          <p:cNvSpPr/>
          <p:nvPr/>
        </p:nvSpPr>
        <p:spPr>
          <a:xfrm rot="19397538">
            <a:off x="6034237" y="3827281"/>
            <a:ext cx="1146468" cy="707886"/>
          </a:xfrm>
          <a:prstGeom prst="rect">
            <a:avLst/>
          </a:prstGeom>
        </p:spPr>
        <p:txBody>
          <a:bodyPr wrap="none">
            <a:spAutoFit/>
          </a:bodyPr>
          <a:lstStyle/>
          <a:p>
            <a:pPr algn="l"/>
            <a:r>
              <a:rPr lang="ar-EG" sz="4000" b="1" dirty="0" smtClean="0">
                <a:solidFill>
                  <a:srgbClr val="C00000"/>
                </a:solidFill>
              </a:rPr>
              <a:t>المقال	</a:t>
            </a:r>
            <a:endParaRPr lang="en-US" sz="4000" dirty="0">
              <a:solidFill>
                <a:srgbClr val="C00000"/>
              </a:solidFill>
            </a:endParaRPr>
          </a:p>
        </p:txBody>
      </p:sp>
      <p:sp>
        <p:nvSpPr>
          <p:cNvPr id="16" name="Rectangle 15"/>
          <p:cNvSpPr/>
          <p:nvPr/>
        </p:nvSpPr>
        <p:spPr>
          <a:xfrm rot="2136781">
            <a:off x="1688635" y="1386174"/>
            <a:ext cx="1377300" cy="707886"/>
          </a:xfrm>
          <a:prstGeom prst="rect">
            <a:avLst/>
          </a:prstGeom>
        </p:spPr>
        <p:txBody>
          <a:bodyPr wrap="none">
            <a:spAutoFit/>
          </a:bodyPr>
          <a:lstStyle/>
          <a:p>
            <a:pPr algn="l"/>
            <a:r>
              <a:rPr lang="ar-EG" sz="4000" b="1" dirty="0" smtClean="0">
                <a:solidFill>
                  <a:srgbClr val="C00000"/>
                </a:solidFill>
              </a:rPr>
              <a:t>الإعلان</a:t>
            </a:r>
            <a:endParaRPr lang="en-US" sz="4000" dirty="0">
              <a:solidFill>
                <a:srgbClr val="C00000"/>
              </a:solidFill>
            </a:endParaRPr>
          </a:p>
        </p:txBody>
      </p:sp>
      <p:sp>
        <p:nvSpPr>
          <p:cNvPr id="17" name="Rectangle 16"/>
          <p:cNvSpPr/>
          <p:nvPr/>
        </p:nvSpPr>
        <p:spPr>
          <a:xfrm rot="2136781">
            <a:off x="1187555" y="3597040"/>
            <a:ext cx="1402948" cy="707886"/>
          </a:xfrm>
          <a:prstGeom prst="rect">
            <a:avLst/>
          </a:prstGeom>
        </p:spPr>
        <p:txBody>
          <a:bodyPr wrap="none">
            <a:spAutoFit/>
          </a:bodyPr>
          <a:lstStyle/>
          <a:p>
            <a:pPr algn="l"/>
            <a:r>
              <a:rPr lang="ar-EG" sz="4000" b="1" dirty="0" smtClean="0">
                <a:solidFill>
                  <a:srgbClr val="C00000"/>
                </a:solidFill>
              </a:rPr>
              <a:t>الرسالة	</a:t>
            </a:r>
            <a:endParaRPr lang="en-US" sz="4000" dirty="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oin.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3" name="coin.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coin.wav"/>
                                        </p:tgtEl>
                                      </p:cMediaNode>
                                    </p:audio>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coin.wav"/>
                                        </p:tgtEl>
                                      </p:cMediaNode>
                                    </p:audio>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RLC080.WMF"/>
          <p:cNvPicPr>
            <a:picLocks noChangeAspect="1"/>
          </p:cNvPicPr>
          <p:nvPr/>
        </p:nvPicPr>
        <p:blipFill>
          <a:blip r:embed="rId4" cstate="print"/>
          <a:stretch>
            <a:fillRect/>
          </a:stretch>
        </p:blipFill>
        <p:spPr>
          <a:xfrm>
            <a:off x="500034" y="1714488"/>
            <a:ext cx="8286808" cy="4429156"/>
          </a:xfrm>
          <a:prstGeom prst="rect">
            <a:avLst/>
          </a:prstGeom>
        </p:spPr>
      </p:pic>
      <p:pic>
        <p:nvPicPr>
          <p:cNvPr id="3" name="Picture 2" descr="BUS451.WMF"/>
          <p:cNvPicPr>
            <a:picLocks noChangeAspect="1"/>
          </p:cNvPicPr>
          <p:nvPr/>
        </p:nvPicPr>
        <p:blipFill>
          <a:blip r:embed="rId5" cstate="print"/>
          <a:stretch>
            <a:fillRect/>
          </a:stretch>
        </p:blipFill>
        <p:spPr>
          <a:xfrm>
            <a:off x="785786" y="1484784"/>
            <a:ext cx="700756" cy="1008112"/>
          </a:xfrm>
          <a:prstGeom prst="rect">
            <a:avLst/>
          </a:prstGeom>
        </p:spPr>
      </p:pic>
      <p:sp>
        <p:nvSpPr>
          <p:cNvPr id="7169" name="Rectangle 1"/>
          <p:cNvSpPr>
            <a:spLocks noChangeArrowheads="1"/>
          </p:cNvSpPr>
          <p:nvPr/>
        </p:nvSpPr>
        <p:spPr bwMode="auto">
          <a:xfrm>
            <a:off x="1691680" y="2396494"/>
            <a:ext cx="616646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ar-EG" sz="3600" b="1" dirty="0" smtClean="0">
                <a:solidFill>
                  <a:srgbClr val="0000FF"/>
                </a:solidFill>
              </a:rPr>
              <a:t>4) الكاتب الجيد يركز على ما يهمُّ القارئ، ويقدم له عدداً من المساعدات للحصول على مبتغاة بسرعة ودقة. وتساعدك معرفتك بخصائص الأنواع الكتابية على تقديم أفكارك وافية واضحة.</a:t>
            </a:r>
            <a:endParaRPr lang="en-US" sz="3600" dirty="0">
              <a:solidFill>
                <a:srgbClr val="0000FF"/>
              </a:solidFill>
            </a:endParaRPr>
          </a:p>
        </p:txBody>
      </p:sp>
    </p:spTree>
  </p:cSld>
  <p:clrMapOvr>
    <a:masterClrMapping/>
  </p:clrMapOvr>
  <p:transition>
    <p:wipe dir="r"/>
    <p:sndAc>
      <p:stSnd>
        <p:snd r:embed="rId2" name="beep.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Active.wav"/>
                                        </p:tgtEl>
                                      </p:cMediaNode>
                                    </p:audio>
                                  </p:subTnLst>
                                </p:cTn>
                              </p:par>
                              <p:par>
                                <p:cTn id="21" presetID="30" presetClass="entr" presetSubtype="0"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fade">
                                      <p:cBhvr>
                                        <p:cTn id="23" dur="800" decel="100000"/>
                                        <p:tgtEl>
                                          <p:spTgt spid="7169"/>
                                        </p:tgtEl>
                                      </p:cBhvr>
                                    </p:animEffect>
                                    <p:anim calcmode="lin" valueType="num">
                                      <p:cBhvr>
                                        <p:cTn id="24" dur="800" decel="100000" fill="hold"/>
                                        <p:tgtEl>
                                          <p:spTgt spid="7169"/>
                                        </p:tgtEl>
                                        <p:attrNameLst>
                                          <p:attrName>style.rotation</p:attrName>
                                        </p:attrNameLst>
                                      </p:cBhvr>
                                      <p:tavLst>
                                        <p:tav tm="0">
                                          <p:val>
                                            <p:fltVal val="-90"/>
                                          </p:val>
                                        </p:tav>
                                        <p:tav tm="100000">
                                          <p:val>
                                            <p:fltVal val="0"/>
                                          </p:val>
                                        </p:tav>
                                      </p:tavLst>
                                    </p:anim>
                                    <p:anim calcmode="lin" valueType="num">
                                      <p:cBhvr>
                                        <p:cTn id="25" dur="800" decel="100000" fill="hold"/>
                                        <p:tgtEl>
                                          <p:spTgt spid="7169"/>
                                        </p:tgtEl>
                                        <p:attrNameLst>
                                          <p:attrName>ppt_x</p:attrName>
                                        </p:attrNameLst>
                                      </p:cBhvr>
                                      <p:tavLst>
                                        <p:tav tm="0">
                                          <p:val>
                                            <p:strVal val="#ppt_x+0.4"/>
                                          </p:val>
                                        </p:tav>
                                        <p:tav tm="100000">
                                          <p:val>
                                            <p:strVal val="#ppt_x-0.05"/>
                                          </p:val>
                                        </p:tav>
                                      </p:tavLst>
                                    </p:anim>
                                    <p:anim calcmode="lin" valueType="num">
                                      <p:cBhvr>
                                        <p:cTn id="26" dur="800" decel="100000" fill="hold"/>
                                        <p:tgtEl>
                                          <p:spTgt spid="716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a:off x="467544" y="2143116"/>
            <a:ext cx="8270381" cy="2643206"/>
          </a:xfrm>
          <a:prstGeom prst="round1Rect">
            <a:avLst/>
          </a:prstGeom>
          <a:blipFill>
            <a:blip r:embed="rId4"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a:p>
        </p:txBody>
      </p:sp>
      <p:sp>
        <p:nvSpPr>
          <p:cNvPr id="12" name="TextBox 11"/>
          <p:cNvSpPr txBox="1"/>
          <p:nvPr/>
        </p:nvSpPr>
        <p:spPr>
          <a:xfrm>
            <a:off x="944988" y="2405014"/>
            <a:ext cx="7371428" cy="2123658"/>
          </a:xfrm>
          <a:prstGeom prst="rect">
            <a:avLst/>
          </a:prstGeom>
          <a:noFill/>
        </p:spPr>
        <p:txBody>
          <a:bodyPr wrap="square" rtlCol="1">
            <a:spAutoFit/>
          </a:bodyPr>
          <a:lstStyle/>
          <a:p>
            <a:pPr algn="ctr"/>
            <a:r>
              <a:rPr lang="ar-EG" sz="4400" b="1" dirty="0" smtClean="0">
                <a:solidFill>
                  <a:srgbClr val="C00000"/>
                </a:solidFill>
              </a:rPr>
              <a:t>ناقش خصائص الأنواع الكتابية مع زملائك. تفهمهاَّ جيداً وانتفع بها في كتاباتك.</a:t>
            </a:r>
            <a:endParaRPr lang="en-US" sz="4400" dirty="0">
              <a:solidFill>
                <a:srgbClr val="C00000"/>
              </a:solidFill>
            </a:endParaRPr>
          </a:p>
        </p:txBody>
      </p:sp>
    </p:spTree>
  </p:cSld>
  <p:clrMapOvr>
    <a:masterClrMapping/>
  </p:clrMapOvr>
  <p:transition>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button1.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ched_butt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LN064.WMF"/>
          <p:cNvPicPr>
            <a:picLocks noChangeAspect="1"/>
          </p:cNvPicPr>
          <p:nvPr/>
        </p:nvPicPr>
        <p:blipFill>
          <a:blip r:embed="rId4" cstate="print"/>
          <a:stretch>
            <a:fillRect/>
          </a:stretch>
        </p:blipFill>
        <p:spPr>
          <a:xfrm>
            <a:off x="4071934" y="260648"/>
            <a:ext cx="4460506" cy="1098360"/>
          </a:xfrm>
          <a:prstGeom prst="rect">
            <a:avLst/>
          </a:prstGeom>
          <a:effectLst>
            <a:glow rad="139700">
              <a:schemeClr val="accent2">
                <a:satMod val="175000"/>
                <a:alpha val="40000"/>
              </a:schemeClr>
            </a:glow>
          </a:effectLst>
        </p:spPr>
      </p:pic>
      <p:sp>
        <p:nvSpPr>
          <p:cNvPr id="6" name="Rectangle 5"/>
          <p:cNvSpPr>
            <a:spLocks noChangeArrowheads="1"/>
          </p:cNvSpPr>
          <p:nvPr/>
        </p:nvSpPr>
        <p:spPr bwMode="auto">
          <a:xfrm>
            <a:off x="4786314" y="488866"/>
            <a:ext cx="3312368" cy="707886"/>
          </a:xfrm>
          <a:prstGeom prst="rect">
            <a:avLst/>
          </a:prstGeom>
          <a:noFill/>
          <a:ln w="9525">
            <a:noFill/>
            <a:miter lim="800000"/>
            <a:headEnd/>
            <a:tailEnd/>
          </a:ln>
        </p:spPr>
        <p:txBody>
          <a:bodyPr wrap="square">
            <a:spAutoFit/>
          </a:bodyPr>
          <a:lstStyle/>
          <a:p>
            <a:r>
              <a:rPr lang="ar-EG" sz="4000" b="1" dirty="0" smtClean="0">
                <a:solidFill>
                  <a:schemeClr val="accent6">
                    <a:lumMod val="50000"/>
                  </a:schemeClr>
                </a:solidFill>
              </a:rPr>
              <a:t>موضوعات الوحدة</a:t>
            </a:r>
            <a:endParaRPr lang="en-US" sz="4000" dirty="0">
              <a:solidFill>
                <a:schemeClr val="accent6">
                  <a:lumMod val="50000"/>
                </a:schemeClr>
              </a:solidFill>
            </a:endParaRPr>
          </a:p>
        </p:txBody>
      </p:sp>
      <p:sp>
        <p:nvSpPr>
          <p:cNvPr id="9" name="Flowchart: Card 8"/>
          <p:cNvSpPr/>
          <p:nvPr/>
        </p:nvSpPr>
        <p:spPr>
          <a:xfrm>
            <a:off x="1259632" y="3068960"/>
            <a:ext cx="6817021" cy="2304256"/>
          </a:xfrm>
          <a:prstGeom prst="flowChartPunchedCard">
            <a:avLst/>
          </a:prstGeom>
          <a:blipFill>
            <a:blip r:embed="rId5"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TextBox 9"/>
          <p:cNvSpPr txBox="1"/>
          <p:nvPr/>
        </p:nvSpPr>
        <p:spPr>
          <a:xfrm>
            <a:off x="1587767" y="3637666"/>
            <a:ext cx="6395350" cy="1077218"/>
          </a:xfrm>
          <a:prstGeom prst="rect">
            <a:avLst/>
          </a:prstGeom>
          <a:noFill/>
        </p:spPr>
        <p:txBody>
          <a:bodyPr wrap="square" rtlCol="1">
            <a:spAutoFit/>
          </a:bodyPr>
          <a:lstStyle/>
          <a:p>
            <a:pPr lvl="0"/>
            <a:r>
              <a:rPr lang="ar-EG" sz="3200" b="1" dirty="0" smtClean="0">
                <a:solidFill>
                  <a:srgbClr val="002060"/>
                </a:solidFill>
              </a:rPr>
              <a:t>- الكلمات المحفلية. كلمات الافتتاح والاختتام.</a:t>
            </a:r>
            <a:endParaRPr lang="en-US" sz="3200" dirty="0" smtClean="0">
              <a:solidFill>
                <a:srgbClr val="002060"/>
              </a:solidFill>
            </a:endParaRPr>
          </a:p>
          <a:p>
            <a:pPr lvl="0"/>
            <a:r>
              <a:rPr lang="ar-EG" sz="3200" b="1" dirty="0" smtClean="0">
                <a:solidFill>
                  <a:srgbClr val="002060"/>
                </a:solidFill>
              </a:rPr>
              <a:t>- العروض التسويقية والإعلانات الدعائية.</a:t>
            </a:r>
            <a:endParaRPr lang="en-US" sz="3200" dirty="0">
              <a:solidFill>
                <a:srgbClr val="002060"/>
              </a:solidFill>
            </a:endParaRPr>
          </a:p>
        </p:txBody>
      </p:sp>
    </p:spTree>
  </p:cSld>
  <p:clrMapOvr>
    <a:masterClrMapping/>
  </p:clrMapOvr>
  <p:transition>
    <p:cover dir="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9" presetID="23" presetClass="entr" presetSubtype="16"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p:cTn id="1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374" y="357166"/>
          <a:ext cx="9001124" cy="6286544"/>
        </p:xfrm>
        <a:graphic>
          <a:graphicData uri="http://schemas.openxmlformats.org/drawingml/2006/table">
            <a:tbl>
              <a:tblPr rtl="1">
                <a:tableStyleId>{35758FB7-9AC5-4552-8A53-C91805E547FA}</a:tableStyleId>
              </a:tblPr>
              <a:tblGrid>
                <a:gridCol w="1023930"/>
                <a:gridCol w="2198668"/>
                <a:gridCol w="2458992"/>
                <a:gridCol w="3319534"/>
              </a:tblGrid>
              <a:tr h="100013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r>
              <a:tr h="528641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r>
            </a:tbl>
          </a:graphicData>
        </a:graphic>
      </p:graphicFrame>
      <p:sp>
        <p:nvSpPr>
          <p:cNvPr id="5" name="Rectangle 4"/>
          <p:cNvSpPr/>
          <p:nvPr/>
        </p:nvSpPr>
        <p:spPr>
          <a:xfrm>
            <a:off x="7840335" y="428604"/>
            <a:ext cx="1303665" cy="954107"/>
          </a:xfrm>
          <a:prstGeom prst="rect">
            <a:avLst/>
          </a:prstGeom>
        </p:spPr>
        <p:txBody>
          <a:bodyPr wrap="square">
            <a:spAutoFit/>
          </a:bodyPr>
          <a:lstStyle/>
          <a:p>
            <a:pPr algn="ctr"/>
            <a:r>
              <a:rPr lang="ar-EG" sz="2800" b="1" dirty="0" smtClean="0">
                <a:solidFill>
                  <a:schemeClr val="accent4">
                    <a:lumMod val="75000"/>
                  </a:schemeClr>
                </a:solidFill>
              </a:rPr>
              <a:t>نوع الكتابة</a:t>
            </a:r>
            <a:endParaRPr lang="en-US" sz="1600" b="1" dirty="0">
              <a:solidFill>
                <a:schemeClr val="accent4">
                  <a:lumMod val="75000"/>
                </a:schemeClr>
              </a:solidFill>
              <a:ea typeface="Calibri"/>
              <a:cs typeface="Arial"/>
            </a:endParaRPr>
          </a:p>
        </p:txBody>
      </p:sp>
      <p:sp>
        <p:nvSpPr>
          <p:cNvPr id="6" name="Rectangle 5"/>
          <p:cNvSpPr/>
          <p:nvPr/>
        </p:nvSpPr>
        <p:spPr>
          <a:xfrm>
            <a:off x="6112660" y="642918"/>
            <a:ext cx="1556837" cy="523220"/>
          </a:xfrm>
          <a:prstGeom prst="rect">
            <a:avLst/>
          </a:prstGeom>
        </p:spPr>
        <p:txBody>
          <a:bodyPr wrap="none">
            <a:spAutoFit/>
          </a:bodyPr>
          <a:lstStyle/>
          <a:p>
            <a:pPr algn="ctr"/>
            <a:r>
              <a:rPr lang="ar-EG" sz="2800" b="1" dirty="0" smtClean="0">
                <a:solidFill>
                  <a:schemeClr val="accent4">
                    <a:lumMod val="75000"/>
                  </a:schemeClr>
                </a:solidFill>
              </a:rPr>
              <a:t>هدف الكاتب</a:t>
            </a:r>
            <a:endParaRPr lang="en-US" sz="1600" b="1" dirty="0">
              <a:solidFill>
                <a:schemeClr val="accent4">
                  <a:lumMod val="75000"/>
                </a:schemeClr>
              </a:solidFill>
              <a:ea typeface="Calibri"/>
              <a:cs typeface="Arial"/>
            </a:endParaRPr>
          </a:p>
        </p:txBody>
      </p:sp>
      <p:sp>
        <p:nvSpPr>
          <p:cNvPr id="7" name="Rectangle 6"/>
          <p:cNvSpPr/>
          <p:nvPr/>
        </p:nvSpPr>
        <p:spPr>
          <a:xfrm>
            <a:off x="3360084" y="619764"/>
            <a:ext cx="2497800" cy="523220"/>
          </a:xfrm>
          <a:prstGeom prst="rect">
            <a:avLst/>
          </a:prstGeom>
        </p:spPr>
        <p:txBody>
          <a:bodyPr wrap="none">
            <a:spAutoFit/>
          </a:bodyPr>
          <a:lstStyle/>
          <a:p>
            <a:pPr algn="ctr"/>
            <a:r>
              <a:rPr lang="ar-EG" sz="2800" b="1" dirty="0" smtClean="0">
                <a:solidFill>
                  <a:schemeClr val="accent4">
                    <a:lumMod val="75000"/>
                  </a:schemeClr>
                </a:solidFill>
              </a:rPr>
              <a:t>محور اهتمام القارئ</a:t>
            </a:r>
            <a:endParaRPr lang="en-US" sz="1600" b="1" dirty="0">
              <a:solidFill>
                <a:schemeClr val="accent4">
                  <a:lumMod val="75000"/>
                </a:schemeClr>
              </a:solidFill>
              <a:ea typeface="Calibri"/>
              <a:cs typeface="Arial"/>
            </a:endParaRPr>
          </a:p>
        </p:txBody>
      </p:sp>
      <p:sp>
        <p:nvSpPr>
          <p:cNvPr id="8" name="Rectangle 7"/>
          <p:cNvSpPr/>
          <p:nvPr/>
        </p:nvSpPr>
        <p:spPr>
          <a:xfrm>
            <a:off x="928662" y="642918"/>
            <a:ext cx="1758815" cy="523220"/>
          </a:xfrm>
          <a:prstGeom prst="rect">
            <a:avLst/>
          </a:prstGeom>
        </p:spPr>
        <p:txBody>
          <a:bodyPr wrap="none">
            <a:spAutoFit/>
          </a:bodyPr>
          <a:lstStyle/>
          <a:p>
            <a:pPr algn="ctr"/>
            <a:r>
              <a:rPr lang="ar-EG" sz="2800" b="1" dirty="0" smtClean="0">
                <a:solidFill>
                  <a:schemeClr val="accent4">
                    <a:lumMod val="75000"/>
                  </a:schemeClr>
                </a:solidFill>
              </a:rPr>
              <a:t>معايير الجودة</a:t>
            </a:r>
            <a:endParaRPr lang="en-US" sz="1600" b="1" dirty="0">
              <a:solidFill>
                <a:schemeClr val="accent4">
                  <a:lumMod val="75000"/>
                </a:schemeClr>
              </a:solidFill>
              <a:ea typeface="Calibri"/>
              <a:cs typeface="Arial"/>
            </a:endParaRPr>
          </a:p>
        </p:txBody>
      </p:sp>
      <p:sp>
        <p:nvSpPr>
          <p:cNvPr id="9" name="Rectangle 8"/>
          <p:cNvSpPr/>
          <p:nvPr/>
        </p:nvSpPr>
        <p:spPr>
          <a:xfrm>
            <a:off x="5857884" y="1571612"/>
            <a:ext cx="2428892" cy="2246769"/>
          </a:xfrm>
          <a:prstGeom prst="rect">
            <a:avLst/>
          </a:prstGeom>
        </p:spPr>
        <p:txBody>
          <a:bodyPr wrap="square">
            <a:spAutoFit/>
          </a:bodyPr>
          <a:lstStyle/>
          <a:p>
            <a:pPr marL="342900" lvl="0" indent="-342900" algn="ctr">
              <a:buFont typeface="Symbol"/>
              <a:buChar char=""/>
            </a:pPr>
            <a:r>
              <a:rPr lang="ar-EG" sz="2800" b="1" dirty="0" smtClean="0">
                <a:solidFill>
                  <a:srgbClr val="C00000"/>
                </a:solidFill>
              </a:rPr>
              <a:t>التعبير عن العواطف والانفعالات النفسية والرؤى الشخصية.</a:t>
            </a:r>
            <a:endParaRPr lang="en-US" sz="1600" b="1" dirty="0" smtClean="0">
              <a:solidFill>
                <a:srgbClr val="C00000"/>
              </a:solidFill>
            </a:endParaRPr>
          </a:p>
        </p:txBody>
      </p:sp>
      <p:sp>
        <p:nvSpPr>
          <p:cNvPr id="10" name="Rectangle 9"/>
          <p:cNvSpPr/>
          <p:nvPr/>
        </p:nvSpPr>
        <p:spPr>
          <a:xfrm>
            <a:off x="8143900" y="3214686"/>
            <a:ext cx="809837" cy="584775"/>
          </a:xfrm>
          <a:prstGeom prst="rect">
            <a:avLst/>
          </a:prstGeom>
        </p:spPr>
        <p:txBody>
          <a:bodyPr wrap="none">
            <a:spAutoFit/>
          </a:bodyPr>
          <a:lstStyle/>
          <a:p>
            <a:pPr algn="ctr"/>
            <a:r>
              <a:rPr lang="ar-EG" sz="3200" b="1" dirty="0" smtClean="0">
                <a:solidFill>
                  <a:srgbClr val="006600"/>
                </a:solidFill>
              </a:rPr>
              <a:t>أدبية</a:t>
            </a:r>
            <a:endParaRPr lang="en-US" b="1" dirty="0">
              <a:solidFill>
                <a:srgbClr val="006600"/>
              </a:solidFill>
              <a:ea typeface="Calibri"/>
              <a:cs typeface="Arial"/>
            </a:endParaRPr>
          </a:p>
        </p:txBody>
      </p:sp>
      <p:sp>
        <p:nvSpPr>
          <p:cNvPr id="15" name="Rectangle 14"/>
          <p:cNvSpPr/>
          <p:nvPr/>
        </p:nvSpPr>
        <p:spPr>
          <a:xfrm>
            <a:off x="5857884" y="4429132"/>
            <a:ext cx="2357454" cy="1815882"/>
          </a:xfrm>
          <a:prstGeom prst="rect">
            <a:avLst/>
          </a:prstGeom>
        </p:spPr>
        <p:txBody>
          <a:bodyPr wrap="square">
            <a:spAutoFit/>
          </a:bodyPr>
          <a:lstStyle/>
          <a:p>
            <a:pPr marL="342900" lvl="0" indent="-342900" algn="ctr">
              <a:buFont typeface="Symbol"/>
              <a:buChar char=""/>
              <a:tabLst>
                <a:tab pos="274955" algn="l"/>
              </a:tabLst>
            </a:pPr>
            <a:r>
              <a:rPr lang="ar-EG" sz="2800" b="1" dirty="0" smtClean="0">
                <a:solidFill>
                  <a:srgbClr val="C00000"/>
                </a:solidFill>
              </a:rPr>
              <a:t>تقديم حلول مبتكرة لمشكلات النفس والمجتمع.</a:t>
            </a:r>
            <a:endParaRPr lang="en-US" sz="1600" b="1" dirty="0">
              <a:solidFill>
                <a:srgbClr val="C00000"/>
              </a:solidFill>
              <a:ea typeface="Calibri"/>
              <a:cs typeface="Arial"/>
            </a:endParaRPr>
          </a:p>
        </p:txBody>
      </p:sp>
      <p:sp>
        <p:nvSpPr>
          <p:cNvPr id="16" name="Rectangle 15"/>
          <p:cNvSpPr/>
          <p:nvPr/>
        </p:nvSpPr>
        <p:spPr>
          <a:xfrm>
            <a:off x="3500430" y="1898870"/>
            <a:ext cx="2357454" cy="1815882"/>
          </a:xfrm>
          <a:prstGeom prst="rect">
            <a:avLst/>
          </a:prstGeom>
        </p:spPr>
        <p:txBody>
          <a:bodyPr wrap="square">
            <a:spAutoFit/>
          </a:bodyPr>
          <a:lstStyle/>
          <a:p>
            <a:pPr marL="342900" indent="-342900" algn="ctr">
              <a:buFont typeface="Symbol"/>
              <a:buChar char=""/>
              <a:tabLst>
                <a:tab pos="274955" algn="l"/>
              </a:tabLst>
            </a:pPr>
            <a:r>
              <a:rPr lang="ar-EG" sz="2800" b="1" dirty="0" smtClean="0">
                <a:solidFill>
                  <a:srgbClr val="C00000"/>
                </a:solidFill>
              </a:rPr>
              <a:t>رؤية الأديب للأشياء والظواهر التي يعبر عنها.</a:t>
            </a:r>
            <a:endParaRPr lang="en-US" sz="1050" b="1" dirty="0" smtClean="0">
              <a:solidFill>
                <a:srgbClr val="C00000"/>
              </a:solidFill>
            </a:endParaRPr>
          </a:p>
        </p:txBody>
      </p:sp>
      <p:sp>
        <p:nvSpPr>
          <p:cNvPr id="18" name="Rectangle 17"/>
          <p:cNvSpPr/>
          <p:nvPr/>
        </p:nvSpPr>
        <p:spPr>
          <a:xfrm>
            <a:off x="3428992" y="4758649"/>
            <a:ext cx="2357454" cy="1384995"/>
          </a:xfrm>
          <a:prstGeom prst="rect">
            <a:avLst/>
          </a:prstGeom>
        </p:spPr>
        <p:txBody>
          <a:bodyPr wrap="square">
            <a:spAutoFit/>
          </a:bodyPr>
          <a:lstStyle/>
          <a:p>
            <a:pPr marL="342900" lvl="0" indent="-342900">
              <a:buFont typeface="Symbol"/>
              <a:buChar char=""/>
            </a:pPr>
            <a:r>
              <a:rPr lang="ar-EG" sz="2800" b="1" dirty="0" smtClean="0">
                <a:solidFill>
                  <a:srgbClr val="C00000"/>
                </a:solidFill>
              </a:rPr>
              <a:t>مظاهر البلاغة والجمال في النص.</a:t>
            </a:r>
            <a:endParaRPr lang="en-US" sz="1600" b="1" dirty="0">
              <a:solidFill>
                <a:srgbClr val="C00000"/>
              </a:solidFill>
              <a:ea typeface="Calibri"/>
              <a:cs typeface="Arial"/>
            </a:endParaRPr>
          </a:p>
        </p:txBody>
      </p:sp>
      <p:sp>
        <p:nvSpPr>
          <p:cNvPr id="19" name="Rectangle 18"/>
          <p:cNvSpPr/>
          <p:nvPr/>
        </p:nvSpPr>
        <p:spPr>
          <a:xfrm>
            <a:off x="0" y="1428736"/>
            <a:ext cx="3357554" cy="1815882"/>
          </a:xfrm>
          <a:prstGeom prst="rect">
            <a:avLst/>
          </a:prstGeom>
        </p:spPr>
        <p:txBody>
          <a:bodyPr wrap="square">
            <a:spAutoFit/>
          </a:bodyPr>
          <a:lstStyle/>
          <a:p>
            <a:pPr marL="342900" lvl="0" indent="-342900">
              <a:buFont typeface="Symbol"/>
              <a:buChar char=""/>
            </a:pPr>
            <a:r>
              <a:rPr lang="ar-EG" sz="2800" b="1" dirty="0" smtClean="0">
                <a:solidFill>
                  <a:srgbClr val="C00000"/>
                </a:solidFill>
              </a:rPr>
              <a:t>الأصالة: الإتيان برؤى وأفكار مبتكرة، وإيجاد علاقات جديدة بين الأشياء.</a:t>
            </a:r>
            <a:endParaRPr lang="en-US" sz="1600" b="1" dirty="0" smtClean="0">
              <a:solidFill>
                <a:srgbClr val="C00000"/>
              </a:solidFill>
            </a:endParaRPr>
          </a:p>
        </p:txBody>
      </p:sp>
      <p:sp>
        <p:nvSpPr>
          <p:cNvPr id="20" name="Rectangle 19"/>
          <p:cNvSpPr/>
          <p:nvPr/>
        </p:nvSpPr>
        <p:spPr>
          <a:xfrm>
            <a:off x="-32" y="3256192"/>
            <a:ext cx="3357554" cy="1815882"/>
          </a:xfrm>
          <a:prstGeom prst="rect">
            <a:avLst/>
          </a:prstGeom>
        </p:spPr>
        <p:txBody>
          <a:bodyPr wrap="square">
            <a:spAutoFit/>
          </a:bodyPr>
          <a:lstStyle/>
          <a:p>
            <a:pPr marL="342900" lvl="0" indent="-342900">
              <a:buFont typeface="Symbol"/>
              <a:buChar char=""/>
            </a:pPr>
            <a:r>
              <a:rPr lang="ar-EG" sz="2800" b="1" dirty="0" smtClean="0">
                <a:solidFill>
                  <a:srgbClr val="C00000"/>
                </a:solidFill>
              </a:rPr>
              <a:t>التأثير: قدرة النص على نقل عواطف الكاتب ورؤاه إلى فكر القارئ ووجدانه.</a:t>
            </a:r>
            <a:endParaRPr lang="en-US" sz="1600" b="1" dirty="0" smtClean="0">
              <a:solidFill>
                <a:srgbClr val="C00000"/>
              </a:solidFill>
            </a:endParaRPr>
          </a:p>
        </p:txBody>
      </p:sp>
      <p:sp>
        <p:nvSpPr>
          <p:cNvPr id="21" name="Rectangle 20"/>
          <p:cNvSpPr/>
          <p:nvPr/>
        </p:nvSpPr>
        <p:spPr>
          <a:xfrm>
            <a:off x="-32" y="5260975"/>
            <a:ext cx="3357554" cy="954107"/>
          </a:xfrm>
          <a:prstGeom prst="rect">
            <a:avLst/>
          </a:prstGeom>
        </p:spPr>
        <p:txBody>
          <a:bodyPr wrap="square">
            <a:spAutoFit/>
          </a:bodyPr>
          <a:lstStyle/>
          <a:p>
            <a:pPr marL="342900" lvl="0" indent="-342900">
              <a:buFont typeface="Symbol"/>
              <a:buChar char=""/>
            </a:pPr>
            <a:r>
              <a:rPr lang="ar-EG" sz="2800" b="1" dirty="0" smtClean="0">
                <a:solidFill>
                  <a:srgbClr val="C00000"/>
                </a:solidFill>
              </a:rPr>
              <a:t>الاتساق الثقافي: مع قيم المجتمع ومبادئه.</a:t>
            </a:r>
            <a:endParaRPr lang="en-US" sz="1600" b="1" dirty="0">
              <a:solidFill>
                <a:srgbClr val="C00000"/>
              </a:solidFill>
              <a:ea typeface="Calibri"/>
              <a:cs typeface="Arial"/>
            </a:endParaRPr>
          </a:p>
        </p:txBody>
      </p:sp>
    </p:spTree>
  </p:cSld>
  <p:clrMapOvr>
    <a:masterClrMapping/>
  </p:clrMapOvr>
  <p:transition>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extralife.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cp_empty.wav"/>
                                        </p:tgtEl>
                                      </p:cMediaNode>
                                    </p:audio>
                                  </p:sub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3"/>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5" name="whoosh.wav"/>
                                        </p:tgtEl>
                                      </p:cMediaNode>
                                    </p:audio>
                                  </p:sub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3"/>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strVal val="#ppt_w+.3"/>
                                          </p:val>
                                        </p:tav>
                                        <p:tav tm="100000">
                                          <p:val>
                                            <p:strVal val="#ppt_w"/>
                                          </p:val>
                                        </p:tav>
                                      </p:tavLst>
                                    </p:anim>
                                    <p:anim calcmode="lin" valueType="num">
                                      <p:cBhvr>
                                        <p:cTn id="53" dur="1000" fill="hold"/>
                                        <p:tgtEl>
                                          <p:spTgt spid="18"/>
                                        </p:tgtEl>
                                        <p:attrNameLst>
                                          <p:attrName>ppt_h</p:attrName>
                                        </p:attrNameLst>
                                      </p:cBhvr>
                                      <p:tavLst>
                                        <p:tav tm="0">
                                          <p:val>
                                            <p:strVal val="#ppt_h"/>
                                          </p:val>
                                        </p:tav>
                                        <p:tav tm="100000">
                                          <p:val>
                                            <p:strVal val="#ppt_h"/>
                                          </p:val>
                                        </p:tav>
                                      </p:tavLst>
                                    </p:anim>
                                    <p:animEffect transition="in" filter="fade">
                                      <p:cBhvr>
                                        <p:cTn id="54" dur="10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5" name="whoosh.wav"/>
                                        </p:tgtEl>
                                      </p:cMediaNode>
                                    </p:audio>
                                  </p:sub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strVal val="#ppt_w+.3"/>
                                          </p:val>
                                        </p:tav>
                                        <p:tav tm="100000">
                                          <p:val>
                                            <p:strVal val="#ppt_w"/>
                                          </p:val>
                                        </p:tav>
                                      </p:tavLst>
                                    </p:anim>
                                    <p:anim calcmode="lin" valueType="num">
                                      <p:cBhvr>
                                        <p:cTn id="60" dur="1000" fill="hold"/>
                                        <p:tgtEl>
                                          <p:spTgt spid="19"/>
                                        </p:tgtEl>
                                        <p:attrNameLst>
                                          <p:attrName>ppt_h</p:attrName>
                                        </p:attrNameLst>
                                      </p:cBhvr>
                                      <p:tavLst>
                                        <p:tav tm="0">
                                          <p:val>
                                            <p:strVal val="#ppt_h"/>
                                          </p:val>
                                        </p:tav>
                                        <p:tav tm="100000">
                                          <p:val>
                                            <p:strVal val="#ppt_h"/>
                                          </p:val>
                                        </p:tav>
                                      </p:tavLst>
                                    </p:anim>
                                    <p:animEffect transition="in" filter="fade">
                                      <p:cBhvr>
                                        <p:cTn id="61" dur="1000"/>
                                        <p:tgtEl>
                                          <p:spTgt spid="19"/>
                                        </p:tgtEl>
                                      </p:cBhvr>
                                    </p:animEffect>
                                  </p:childTnLst>
                                  <p:subTnLst>
                                    <p:audio>
                                      <p:cMediaNode>
                                        <p:cTn display="0" masterRel="sameClick">
                                          <p:stCondLst>
                                            <p:cond evt="begin" delay="0">
                                              <p:tn val="57"/>
                                            </p:cond>
                                          </p:stCondLst>
                                          <p:endCondLst>
                                            <p:cond evt="onStopAudio" delay="0">
                                              <p:tgtEl>
                                                <p:sldTgt/>
                                              </p:tgtEl>
                                            </p:cond>
                                          </p:endCondLst>
                                        </p:cTn>
                                        <p:tgtEl>
                                          <p:sndTgt r:embed="rId5" name="whoosh.wav"/>
                                        </p:tgtEl>
                                      </p:cMediaNode>
                                    </p:audio>
                                  </p:sub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strVal val="#ppt_w+.3"/>
                                          </p:val>
                                        </p:tav>
                                        <p:tav tm="100000">
                                          <p:val>
                                            <p:strVal val="#ppt_w"/>
                                          </p:val>
                                        </p:tav>
                                      </p:tavLst>
                                    </p:anim>
                                    <p:anim calcmode="lin" valueType="num">
                                      <p:cBhvr>
                                        <p:cTn id="67" dur="1000" fill="hold"/>
                                        <p:tgtEl>
                                          <p:spTgt spid="20"/>
                                        </p:tgtEl>
                                        <p:attrNameLst>
                                          <p:attrName>ppt_h</p:attrName>
                                        </p:attrNameLst>
                                      </p:cBhvr>
                                      <p:tavLst>
                                        <p:tav tm="0">
                                          <p:val>
                                            <p:strVal val="#ppt_h"/>
                                          </p:val>
                                        </p:tav>
                                        <p:tav tm="100000">
                                          <p:val>
                                            <p:strVal val="#ppt_h"/>
                                          </p:val>
                                        </p:tav>
                                      </p:tavLst>
                                    </p:anim>
                                    <p:animEffect transition="in" filter="fade">
                                      <p:cBhvr>
                                        <p:cTn id="68" dur="1000"/>
                                        <p:tgtEl>
                                          <p:spTgt spid="20"/>
                                        </p:tgtEl>
                                      </p:cBhvr>
                                    </p:animEffect>
                                  </p:childTnLst>
                                  <p:subTnLst>
                                    <p:audio>
                                      <p:cMediaNode>
                                        <p:cTn display="0" masterRel="sameClick">
                                          <p:stCondLst>
                                            <p:cond evt="begin" delay="0">
                                              <p:tn val="64"/>
                                            </p:cond>
                                          </p:stCondLst>
                                          <p:endCondLst>
                                            <p:cond evt="onStopAudio" delay="0">
                                              <p:tgtEl>
                                                <p:sldTgt/>
                                              </p:tgtEl>
                                            </p:cond>
                                          </p:endCondLst>
                                        </p:cTn>
                                        <p:tgtEl>
                                          <p:sndTgt r:embed="rId5" name="whoosh.wav"/>
                                        </p:tgtEl>
                                      </p:cMediaNode>
                                    </p:audio>
                                  </p:sub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strVal val="#ppt_w+.3"/>
                                          </p:val>
                                        </p:tav>
                                        <p:tav tm="100000">
                                          <p:val>
                                            <p:strVal val="#ppt_w"/>
                                          </p:val>
                                        </p:tav>
                                      </p:tavLst>
                                    </p:anim>
                                    <p:anim calcmode="lin" valueType="num">
                                      <p:cBhvr>
                                        <p:cTn id="74" dur="1000" fill="hold"/>
                                        <p:tgtEl>
                                          <p:spTgt spid="21"/>
                                        </p:tgtEl>
                                        <p:attrNameLst>
                                          <p:attrName>ppt_h</p:attrName>
                                        </p:attrNameLst>
                                      </p:cBhvr>
                                      <p:tavLst>
                                        <p:tav tm="0">
                                          <p:val>
                                            <p:strVal val="#ppt_h"/>
                                          </p:val>
                                        </p:tav>
                                        <p:tav tm="100000">
                                          <p:val>
                                            <p:strVal val="#ppt_h"/>
                                          </p:val>
                                        </p:tav>
                                      </p:tavLst>
                                    </p:anim>
                                    <p:animEffect transition="in" filter="fade">
                                      <p:cBhvr>
                                        <p:cTn id="75" dur="1000"/>
                                        <p:tgtEl>
                                          <p:spTgt spid="21"/>
                                        </p:tgtEl>
                                      </p:cBhvr>
                                    </p:animEffect>
                                  </p:childTnLst>
                                  <p:subTnLst>
                                    <p:audio>
                                      <p:cMediaNode>
                                        <p:cTn display="0" masterRel="sameClick">
                                          <p:stCondLst>
                                            <p:cond evt="begin" delay="0">
                                              <p:tn val="71"/>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5" grpId="0"/>
      <p:bldP spid="16" grpId="0"/>
      <p:bldP spid="18" grpId="0"/>
      <p:bldP spid="19"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374" y="357166"/>
          <a:ext cx="9001124" cy="6286544"/>
        </p:xfrm>
        <a:graphic>
          <a:graphicData uri="http://schemas.openxmlformats.org/drawingml/2006/table">
            <a:tbl>
              <a:tblPr rtl="1">
                <a:tableStyleId>{35758FB7-9AC5-4552-8A53-C91805E547FA}</a:tableStyleId>
              </a:tblPr>
              <a:tblGrid>
                <a:gridCol w="1023930"/>
                <a:gridCol w="2198668"/>
                <a:gridCol w="2458992"/>
                <a:gridCol w="3319534"/>
              </a:tblGrid>
              <a:tr h="100013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r>
              <a:tr h="528641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r>
            </a:tbl>
          </a:graphicData>
        </a:graphic>
      </p:graphicFrame>
      <p:sp>
        <p:nvSpPr>
          <p:cNvPr id="5" name="Rectangle 4"/>
          <p:cNvSpPr/>
          <p:nvPr/>
        </p:nvSpPr>
        <p:spPr>
          <a:xfrm>
            <a:off x="7840335" y="428604"/>
            <a:ext cx="1303665" cy="954107"/>
          </a:xfrm>
          <a:prstGeom prst="rect">
            <a:avLst/>
          </a:prstGeom>
        </p:spPr>
        <p:txBody>
          <a:bodyPr wrap="square">
            <a:spAutoFit/>
          </a:bodyPr>
          <a:lstStyle/>
          <a:p>
            <a:pPr algn="ctr"/>
            <a:r>
              <a:rPr lang="ar-EG" sz="2800" b="1" dirty="0" smtClean="0">
                <a:solidFill>
                  <a:schemeClr val="accent4">
                    <a:lumMod val="75000"/>
                  </a:schemeClr>
                </a:solidFill>
              </a:rPr>
              <a:t>نوع الكتابة</a:t>
            </a:r>
            <a:endParaRPr lang="en-US" sz="1600" b="1" dirty="0">
              <a:solidFill>
                <a:schemeClr val="accent4">
                  <a:lumMod val="75000"/>
                </a:schemeClr>
              </a:solidFill>
              <a:ea typeface="Calibri"/>
              <a:cs typeface="Arial"/>
            </a:endParaRPr>
          </a:p>
        </p:txBody>
      </p:sp>
      <p:sp>
        <p:nvSpPr>
          <p:cNvPr id="6" name="Rectangle 5"/>
          <p:cNvSpPr/>
          <p:nvPr/>
        </p:nvSpPr>
        <p:spPr>
          <a:xfrm>
            <a:off x="6112660" y="642918"/>
            <a:ext cx="1556837" cy="523220"/>
          </a:xfrm>
          <a:prstGeom prst="rect">
            <a:avLst/>
          </a:prstGeom>
        </p:spPr>
        <p:txBody>
          <a:bodyPr wrap="none">
            <a:spAutoFit/>
          </a:bodyPr>
          <a:lstStyle/>
          <a:p>
            <a:pPr algn="ctr"/>
            <a:r>
              <a:rPr lang="ar-EG" sz="2800" b="1" dirty="0" smtClean="0">
                <a:solidFill>
                  <a:schemeClr val="accent4">
                    <a:lumMod val="75000"/>
                  </a:schemeClr>
                </a:solidFill>
              </a:rPr>
              <a:t>هدف الكاتب</a:t>
            </a:r>
            <a:endParaRPr lang="en-US" sz="1600" b="1" dirty="0">
              <a:solidFill>
                <a:schemeClr val="accent4">
                  <a:lumMod val="75000"/>
                </a:schemeClr>
              </a:solidFill>
              <a:ea typeface="Calibri"/>
              <a:cs typeface="Arial"/>
            </a:endParaRPr>
          </a:p>
        </p:txBody>
      </p:sp>
      <p:sp>
        <p:nvSpPr>
          <p:cNvPr id="7" name="Rectangle 6"/>
          <p:cNvSpPr/>
          <p:nvPr/>
        </p:nvSpPr>
        <p:spPr>
          <a:xfrm>
            <a:off x="3360084" y="619764"/>
            <a:ext cx="2497800" cy="523220"/>
          </a:xfrm>
          <a:prstGeom prst="rect">
            <a:avLst/>
          </a:prstGeom>
        </p:spPr>
        <p:txBody>
          <a:bodyPr wrap="none">
            <a:spAutoFit/>
          </a:bodyPr>
          <a:lstStyle/>
          <a:p>
            <a:pPr algn="ctr"/>
            <a:r>
              <a:rPr lang="ar-EG" sz="2800" b="1" dirty="0" smtClean="0">
                <a:solidFill>
                  <a:schemeClr val="accent4">
                    <a:lumMod val="75000"/>
                  </a:schemeClr>
                </a:solidFill>
              </a:rPr>
              <a:t>محور اهتمام القارئ</a:t>
            </a:r>
            <a:endParaRPr lang="en-US" sz="1600" b="1" dirty="0">
              <a:solidFill>
                <a:schemeClr val="accent4">
                  <a:lumMod val="75000"/>
                </a:schemeClr>
              </a:solidFill>
              <a:ea typeface="Calibri"/>
              <a:cs typeface="Arial"/>
            </a:endParaRPr>
          </a:p>
        </p:txBody>
      </p:sp>
      <p:sp>
        <p:nvSpPr>
          <p:cNvPr id="8" name="Rectangle 7"/>
          <p:cNvSpPr/>
          <p:nvPr/>
        </p:nvSpPr>
        <p:spPr>
          <a:xfrm>
            <a:off x="928662" y="642918"/>
            <a:ext cx="1758815" cy="523220"/>
          </a:xfrm>
          <a:prstGeom prst="rect">
            <a:avLst/>
          </a:prstGeom>
        </p:spPr>
        <p:txBody>
          <a:bodyPr wrap="none">
            <a:spAutoFit/>
          </a:bodyPr>
          <a:lstStyle/>
          <a:p>
            <a:pPr algn="ctr"/>
            <a:r>
              <a:rPr lang="ar-EG" sz="2800" b="1" dirty="0" smtClean="0">
                <a:solidFill>
                  <a:schemeClr val="accent4">
                    <a:lumMod val="75000"/>
                  </a:schemeClr>
                </a:solidFill>
              </a:rPr>
              <a:t>معايير الجودة</a:t>
            </a:r>
            <a:endParaRPr lang="en-US" sz="1600" b="1" dirty="0">
              <a:solidFill>
                <a:schemeClr val="accent4">
                  <a:lumMod val="75000"/>
                </a:schemeClr>
              </a:solidFill>
              <a:ea typeface="Calibri"/>
              <a:cs typeface="Arial"/>
            </a:endParaRPr>
          </a:p>
        </p:txBody>
      </p:sp>
      <p:sp>
        <p:nvSpPr>
          <p:cNvPr id="9" name="Rectangle 8"/>
          <p:cNvSpPr/>
          <p:nvPr/>
        </p:nvSpPr>
        <p:spPr>
          <a:xfrm>
            <a:off x="6072198" y="2714620"/>
            <a:ext cx="1785950" cy="2246769"/>
          </a:xfrm>
          <a:prstGeom prst="rect">
            <a:avLst/>
          </a:prstGeom>
        </p:spPr>
        <p:txBody>
          <a:bodyPr wrap="square">
            <a:spAutoFit/>
          </a:bodyPr>
          <a:lstStyle/>
          <a:p>
            <a:pPr lvl="0" algn="ctr"/>
            <a:r>
              <a:rPr lang="ar-EG" sz="2800" b="1" dirty="0" smtClean="0">
                <a:solidFill>
                  <a:srgbClr val="C00000"/>
                </a:solidFill>
              </a:rPr>
              <a:t>*  نقل المعرفة إلى القارئ، وتفسيرها وتقويمها.</a:t>
            </a:r>
            <a:endParaRPr lang="en-US" sz="2800" dirty="0">
              <a:solidFill>
                <a:srgbClr val="C00000"/>
              </a:solidFill>
            </a:endParaRPr>
          </a:p>
        </p:txBody>
      </p:sp>
      <p:sp>
        <p:nvSpPr>
          <p:cNvPr id="10" name="Rectangle 9"/>
          <p:cNvSpPr/>
          <p:nvPr/>
        </p:nvSpPr>
        <p:spPr>
          <a:xfrm>
            <a:off x="8070964" y="3214686"/>
            <a:ext cx="955711" cy="584775"/>
          </a:xfrm>
          <a:prstGeom prst="rect">
            <a:avLst/>
          </a:prstGeom>
        </p:spPr>
        <p:txBody>
          <a:bodyPr wrap="none">
            <a:spAutoFit/>
          </a:bodyPr>
          <a:lstStyle/>
          <a:p>
            <a:pPr algn="ctr"/>
            <a:r>
              <a:rPr lang="ar-EG" sz="3200" b="1" dirty="0" smtClean="0">
                <a:solidFill>
                  <a:srgbClr val="006600"/>
                </a:solidFill>
              </a:rPr>
              <a:t>علمية</a:t>
            </a:r>
            <a:endParaRPr lang="en-US" b="1" dirty="0">
              <a:solidFill>
                <a:srgbClr val="006600"/>
              </a:solidFill>
              <a:ea typeface="Calibri"/>
              <a:cs typeface="Arial"/>
            </a:endParaRPr>
          </a:p>
        </p:txBody>
      </p:sp>
      <p:sp>
        <p:nvSpPr>
          <p:cNvPr id="19" name="Rectangle 18"/>
          <p:cNvSpPr/>
          <p:nvPr/>
        </p:nvSpPr>
        <p:spPr>
          <a:xfrm>
            <a:off x="3428992" y="1928802"/>
            <a:ext cx="2357454" cy="3970318"/>
          </a:xfrm>
          <a:prstGeom prst="rect">
            <a:avLst/>
          </a:prstGeom>
        </p:spPr>
        <p:txBody>
          <a:bodyPr wrap="square">
            <a:spAutoFit/>
          </a:bodyPr>
          <a:lstStyle/>
          <a:p>
            <a:pPr algn="ctr"/>
            <a:r>
              <a:rPr lang="ar-EG" sz="2800" b="1" dirty="0" smtClean="0">
                <a:solidFill>
                  <a:srgbClr val="C00000"/>
                </a:solidFill>
              </a:rPr>
              <a:t>*  المعلومات والمفاهيم والقوانين والنظريات والتفسيرات والاستدلالات والآراء والحقائق التي يعرضها النص.</a:t>
            </a:r>
            <a:endParaRPr lang="en-US" sz="2800" dirty="0">
              <a:solidFill>
                <a:srgbClr val="C00000"/>
              </a:solidFill>
            </a:endParaRPr>
          </a:p>
        </p:txBody>
      </p:sp>
      <p:sp>
        <p:nvSpPr>
          <p:cNvPr id="20" name="Rectangle 19"/>
          <p:cNvSpPr/>
          <p:nvPr/>
        </p:nvSpPr>
        <p:spPr>
          <a:xfrm>
            <a:off x="0" y="1571612"/>
            <a:ext cx="3357554" cy="1384995"/>
          </a:xfrm>
          <a:prstGeom prst="rect">
            <a:avLst/>
          </a:prstGeom>
        </p:spPr>
        <p:txBody>
          <a:bodyPr wrap="square">
            <a:spAutoFit/>
          </a:bodyPr>
          <a:lstStyle/>
          <a:p>
            <a:pPr lvl="0"/>
            <a:r>
              <a:rPr lang="ar-EG" sz="2800" b="1" dirty="0" smtClean="0">
                <a:solidFill>
                  <a:srgbClr val="C00000"/>
                </a:solidFill>
              </a:rPr>
              <a:t>*  صدق المحتوى: أي مطابقته للواقع أو لمقتضيات النظر العقلي.</a:t>
            </a:r>
            <a:endParaRPr lang="en-US" sz="2800" dirty="0">
              <a:solidFill>
                <a:srgbClr val="C00000"/>
              </a:solidFill>
            </a:endParaRPr>
          </a:p>
        </p:txBody>
      </p:sp>
      <p:sp>
        <p:nvSpPr>
          <p:cNvPr id="17" name="Rectangle 16"/>
          <p:cNvSpPr/>
          <p:nvPr/>
        </p:nvSpPr>
        <p:spPr>
          <a:xfrm>
            <a:off x="-32" y="3475025"/>
            <a:ext cx="3357554" cy="2246769"/>
          </a:xfrm>
          <a:prstGeom prst="rect">
            <a:avLst/>
          </a:prstGeom>
        </p:spPr>
        <p:txBody>
          <a:bodyPr wrap="square">
            <a:spAutoFit/>
          </a:bodyPr>
          <a:lstStyle/>
          <a:p>
            <a:pPr lvl="0"/>
            <a:r>
              <a:rPr lang="ar-EG" sz="2800" b="1" dirty="0" smtClean="0">
                <a:solidFill>
                  <a:srgbClr val="C00000"/>
                </a:solidFill>
              </a:rPr>
              <a:t>*  جودة تنظيم المحتوى: أي الطريقة التي رتبت بها أفكار النص ومعلوماته بحيث تكون أكثر وضوحاً وتتابعاً منطقياًّ.</a:t>
            </a:r>
            <a:endParaRPr lang="en-US" sz="2800" dirty="0">
              <a:solidFill>
                <a:srgbClr val="C00000"/>
              </a:solidFill>
            </a:endParaRPr>
          </a:p>
        </p:txBody>
      </p:sp>
    </p:spTree>
  </p:cSld>
  <p:clrMapOvr>
    <a:masterClrMapping/>
  </p:clrMapOvr>
  <p:transition>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3"/>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3"/>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4" name="whoosh.wav"/>
                                        </p:tgtEl>
                                      </p:cMediaNode>
                                    </p:audio>
                                  </p:sub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strVal val="#ppt_w+.3"/>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Effect transition="in" filter="fade">
                                      <p:cBhvr>
                                        <p:cTn id="37" dur="10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0"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374" y="357166"/>
          <a:ext cx="9001124" cy="6286544"/>
        </p:xfrm>
        <a:graphic>
          <a:graphicData uri="http://schemas.openxmlformats.org/drawingml/2006/table">
            <a:tbl>
              <a:tblPr rtl="1">
                <a:tableStyleId>{35758FB7-9AC5-4552-8A53-C91805E547FA}</a:tableStyleId>
              </a:tblPr>
              <a:tblGrid>
                <a:gridCol w="1023930"/>
                <a:gridCol w="2198668"/>
                <a:gridCol w="2458992"/>
                <a:gridCol w="3319534"/>
              </a:tblGrid>
              <a:tr h="100013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r>
              <a:tr h="5286412">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c>
                  <a:txBody>
                    <a:bodyPr/>
                    <a:lstStyle/>
                    <a:p>
                      <a:pPr marL="342900" marR="0" lvl="0" indent="-342900" algn="r" rtl="1">
                        <a:spcBef>
                          <a:spcPts val="0"/>
                        </a:spcBef>
                        <a:spcAft>
                          <a:spcPts val="0"/>
                        </a:spcAft>
                        <a:buFont typeface="Symbol"/>
                        <a:buChar char=""/>
                      </a:pPr>
                      <a:endParaRPr lang="en-US" sz="1600" b="1" dirty="0">
                        <a:latin typeface="Calibri"/>
                        <a:ea typeface="Calibri"/>
                        <a:cs typeface="Arial"/>
                      </a:endParaRPr>
                    </a:p>
                  </a:txBody>
                  <a:tcPr marL="63944" marR="63944" marT="0" marB="0" anchor="ctr"/>
                </a:tc>
              </a:tr>
            </a:tbl>
          </a:graphicData>
        </a:graphic>
      </p:graphicFrame>
      <p:sp>
        <p:nvSpPr>
          <p:cNvPr id="5" name="Rectangle 4"/>
          <p:cNvSpPr/>
          <p:nvPr/>
        </p:nvSpPr>
        <p:spPr>
          <a:xfrm>
            <a:off x="7840335" y="428604"/>
            <a:ext cx="1303665" cy="954107"/>
          </a:xfrm>
          <a:prstGeom prst="rect">
            <a:avLst/>
          </a:prstGeom>
        </p:spPr>
        <p:txBody>
          <a:bodyPr wrap="square">
            <a:spAutoFit/>
          </a:bodyPr>
          <a:lstStyle/>
          <a:p>
            <a:pPr algn="ctr"/>
            <a:r>
              <a:rPr lang="ar-EG" sz="2800" b="1" dirty="0" smtClean="0">
                <a:solidFill>
                  <a:schemeClr val="accent4">
                    <a:lumMod val="75000"/>
                  </a:schemeClr>
                </a:solidFill>
              </a:rPr>
              <a:t>نوع الكتابة</a:t>
            </a:r>
            <a:endParaRPr lang="en-US" sz="1600" b="1" dirty="0">
              <a:solidFill>
                <a:schemeClr val="accent4">
                  <a:lumMod val="75000"/>
                </a:schemeClr>
              </a:solidFill>
              <a:ea typeface="Calibri"/>
              <a:cs typeface="Arial"/>
            </a:endParaRPr>
          </a:p>
        </p:txBody>
      </p:sp>
      <p:sp>
        <p:nvSpPr>
          <p:cNvPr id="6" name="Rectangle 5"/>
          <p:cNvSpPr/>
          <p:nvPr/>
        </p:nvSpPr>
        <p:spPr>
          <a:xfrm>
            <a:off x="6112660" y="642918"/>
            <a:ext cx="1556837" cy="523220"/>
          </a:xfrm>
          <a:prstGeom prst="rect">
            <a:avLst/>
          </a:prstGeom>
        </p:spPr>
        <p:txBody>
          <a:bodyPr wrap="none">
            <a:spAutoFit/>
          </a:bodyPr>
          <a:lstStyle/>
          <a:p>
            <a:pPr algn="ctr"/>
            <a:r>
              <a:rPr lang="ar-EG" sz="2800" b="1" dirty="0" smtClean="0">
                <a:solidFill>
                  <a:schemeClr val="accent4">
                    <a:lumMod val="75000"/>
                  </a:schemeClr>
                </a:solidFill>
              </a:rPr>
              <a:t>هدف الكاتب</a:t>
            </a:r>
            <a:endParaRPr lang="en-US" sz="1600" b="1" dirty="0">
              <a:solidFill>
                <a:schemeClr val="accent4">
                  <a:lumMod val="75000"/>
                </a:schemeClr>
              </a:solidFill>
              <a:ea typeface="Calibri"/>
              <a:cs typeface="Arial"/>
            </a:endParaRPr>
          </a:p>
        </p:txBody>
      </p:sp>
      <p:sp>
        <p:nvSpPr>
          <p:cNvPr id="7" name="Rectangle 6"/>
          <p:cNvSpPr/>
          <p:nvPr/>
        </p:nvSpPr>
        <p:spPr>
          <a:xfrm>
            <a:off x="3360084" y="619764"/>
            <a:ext cx="2497800" cy="523220"/>
          </a:xfrm>
          <a:prstGeom prst="rect">
            <a:avLst/>
          </a:prstGeom>
        </p:spPr>
        <p:txBody>
          <a:bodyPr wrap="none">
            <a:spAutoFit/>
          </a:bodyPr>
          <a:lstStyle/>
          <a:p>
            <a:pPr algn="ctr"/>
            <a:r>
              <a:rPr lang="ar-EG" sz="2800" b="1" dirty="0" smtClean="0">
                <a:solidFill>
                  <a:schemeClr val="accent4">
                    <a:lumMod val="75000"/>
                  </a:schemeClr>
                </a:solidFill>
              </a:rPr>
              <a:t>محور اهتمام القارئ</a:t>
            </a:r>
            <a:endParaRPr lang="en-US" sz="1600" b="1" dirty="0">
              <a:solidFill>
                <a:schemeClr val="accent4">
                  <a:lumMod val="75000"/>
                </a:schemeClr>
              </a:solidFill>
              <a:ea typeface="Calibri"/>
              <a:cs typeface="Arial"/>
            </a:endParaRPr>
          </a:p>
        </p:txBody>
      </p:sp>
      <p:sp>
        <p:nvSpPr>
          <p:cNvPr id="8" name="Rectangle 7"/>
          <p:cNvSpPr/>
          <p:nvPr/>
        </p:nvSpPr>
        <p:spPr>
          <a:xfrm>
            <a:off x="928662" y="642918"/>
            <a:ext cx="1758815" cy="523220"/>
          </a:xfrm>
          <a:prstGeom prst="rect">
            <a:avLst/>
          </a:prstGeom>
        </p:spPr>
        <p:txBody>
          <a:bodyPr wrap="none">
            <a:spAutoFit/>
          </a:bodyPr>
          <a:lstStyle/>
          <a:p>
            <a:pPr algn="ctr"/>
            <a:r>
              <a:rPr lang="ar-EG" sz="2800" b="1" dirty="0" smtClean="0">
                <a:solidFill>
                  <a:schemeClr val="accent4">
                    <a:lumMod val="75000"/>
                  </a:schemeClr>
                </a:solidFill>
              </a:rPr>
              <a:t>معايير الجودة</a:t>
            </a:r>
            <a:endParaRPr lang="en-US" sz="1600" b="1" dirty="0">
              <a:solidFill>
                <a:schemeClr val="accent4">
                  <a:lumMod val="75000"/>
                </a:schemeClr>
              </a:solidFill>
              <a:ea typeface="Calibri"/>
              <a:cs typeface="Arial"/>
            </a:endParaRPr>
          </a:p>
        </p:txBody>
      </p:sp>
      <p:sp>
        <p:nvSpPr>
          <p:cNvPr id="9" name="Rectangle 8"/>
          <p:cNvSpPr/>
          <p:nvPr/>
        </p:nvSpPr>
        <p:spPr>
          <a:xfrm>
            <a:off x="6143636" y="2000240"/>
            <a:ext cx="1785950" cy="1384995"/>
          </a:xfrm>
          <a:prstGeom prst="rect">
            <a:avLst/>
          </a:prstGeom>
        </p:spPr>
        <p:txBody>
          <a:bodyPr wrap="square">
            <a:spAutoFit/>
          </a:bodyPr>
          <a:lstStyle/>
          <a:p>
            <a:pPr lvl="0" algn="ctr"/>
            <a:r>
              <a:rPr lang="ar-EG" sz="2800" b="1" dirty="0" smtClean="0">
                <a:solidFill>
                  <a:srgbClr val="C00000"/>
                </a:solidFill>
              </a:rPr>
              <a:t>*  أداء واجبات العمل الوظيفي.</a:t>
            </a:r>
            <a:endParaRPr lang="en-US" sz="2800" dirty="0">
              <a:solidFill>
                <a:srgbClr val="C00000"/>
              </a:solidFill>
            </a:endParaRPr>
          </a:p>
        </p:txBody>
      </p:sp>
      <p:sp>
        <p:nvSpPr>
          <p:cNvPr id="10" name="Rectangle 9"/>
          <p:cNvSpPr/>
          <p:nvPr/>
        </p:nvSpPr>
        <p:spPr>
          <a:xfrm>
            <a:off x="7992417" y="3214686"/>
            <a:ext cx="1112805" cy="584775"/>
          </a:xfrm>
          <a:prstGeom prst="rect">
            <a:avLst/>
          </a:prstGeom>
        </p:spPr>
        <p:txBody>
          <a:bodyPr wrap="none">
            <a:spAutoFit/>
          </a:bodyPr>
          <a:lstStyle/>
          <a:p>
            <a:pPr algn="ctr"/>
            <a:r>
              <a:rPr lang="ar-EG" sz="3200" b="1" dirty="0" smtClean="0">
                <a:solidFill>
                  <a:srgbClr val="006600"/>
                </a:solidFill>
              </a:rPr>
              <a:t>وظيفية</a:t>
            </a:r>
            <a:endParaRPr lang="en-US" b="1" dirty="0">
              <a:solidFill>
                <a:srgbClr val="006600"/>
              </a:solidFill>
              <a:ea typeface="Calibri"/>
              <a:cs typeface="Arial"/>
            </a:endParaRPr>
          </a:p>
        </p:txBody>
      </p:sp>
      <p:sp>
        <p:nvSpPr>
          <p:cNvPr id="16" name="Rectangle 15"/>
          <p:cNvSpPr/>
          <p:nvPr/>
        </p:nvSpPr>
        <p:spPr>
          <a:xfrm>
            <a:off x="6000760" y="4071942"/>
            <a:ext cx="2000264" cy="1384995"/>
          </a:xfrm>
          <a:prstGeom prst="rect">
            <a:avLst/>
          </a:prstGeom>
        </p:spPr>
        <p:txBody>
          <a:bodyPr wrap="square">
            <a:spAutoFit/>
          </a:bodyPr>
          <a:lstStyle/>
          <a:p>
            <a:pPr marL="342900" indent="-342900" algn="ctr">
              <a:buFont typeface="Symbol"/>
              <a:buChar char=""/>
              <a:tabLst>
                <a:tab pos="274955" algn="l"/>
              </a:tabLst>
            </a:pPr>
            <a:r>
              <a:rPr lang="ar-EG" sz="2800" b="1" dirty="0" smtClean="0">
                <a:solidFill>
                  <a:srgbClr val="C00000"/>
                </a:solidFill>
              </a:rPr>
              <a:t>قضاء المصالح الشخصية.</a:t>
            </a:r>
            <a:endParaRPr lang="en-US" sz="1050" b="1" dirty="0" smtClean="0">
              <a:solidFill>
                <a:srgbClr val="C00000"/>
              </a:solidFill>
            </a:endParaRPr>
          </a:p>
        </p:txBody>
      </p:sp>
      <p:sp>
        <p:nvSpPr>
          <p:cNvPr id="19" name="Rectangle 18"/>
          <p:cNvSpPr/>
          <p:nvPr/>
        </p:nvSpPr>
        <p:spPr>
          <a:xfrm>
            <a:off x="3428992" y="2357430"/>
            <a:ext cx="2357454" cy="2677656"/>
          </a:xfrm>
          <a:prstGeom prst="rect">
            <a:avLst/>
          </a:prstGeom>
        </p:spPr>
        <p:txBody>
          <a:bodyPr wrap="square">
            <a:spAutoFit/>
          </a:bodyPr>
          <a:lstStyle/>
          <a:p>
            <a:pPr algn="ctr"/>
            <a:r>
              <a:rPr lang="ar-EG" sz="2800" b="1" dirty="0" smtClean="0">
                <a:solidFill>
                  <a:srgbClr val="C00000"/>
                </a:solidFill>
              </a:rPr>
              <a:t>*  أجوبة الأسئلة التالية: (كلها أو بعضها بحسب الموضوع):</a:t>
            </a:r>
            <a:endParaRPr lang="en-US" sz="2800" dirty="0" smtClean="0">
              <a:solidFill>
                <a:srgbClr val="C00000"/>
              </a:solidFill>
            </a:endParaRPr>
          </a:p>
          <a:p>
            <a:pPr algn="ctr"/>
            <a:r>
              <a:rPr lang="ar-EG" sz="2800" b="1" dirty="0" smtClean="0">
                <a:solidFill>
                  <a:srgbClr val="C00000"/>
                </a:solidFill>
              </a:rPr>
              <a:t>من؟ ماذا؟ لماذا؟ أين؟ متى؟ كيف؟</a:t>
            </a:r>
            <a:endParaRPr lang="en-US" sz="2800" dirty="0">
              <a:solidFill>
                <a:srgbClr val="C00000"/>
              </a:solidFill>
            </a:endParaRPr>
          </a:p>
        </p:txBody>
      </p:sp>
      <p:sp>
        <p:nvSpPr>
          <p:cNvPr id="20" name="Rectangle 19"/>
          <p:cNvSpPr/>
          <p:nvPr/>
        </p:nvSpPr>
        <p:spPr>
          <a:xfrm>
            <a:off x="0" y="2000240"/>
            <a:ext cx="3357554" cy="954107"/>
          </a:xfrm>
          <a:prstGeom prst="rect">
            <a:avLst/>
          </a:prstGeom>
        </p:spPr>
        <p:txBody>
          <a:bodyPr wrap="square">
            <a:spAutoFit/>
          </a:bodyPr>
          <a:lstStyle/>
          <a:p>
            <a:pPr lvl="0"/>
            <a:r>
              <a:rPr lang="ar-EG" sz="2800" b="1" dirty="0" smtClean="0">
                <a:solidFill>
                  <a:srgbClr val="C00000"/>
                </a:solidFill>
              </a:rPr>
              <a:t>*  وضوح الأجوبة من أسئلة القارئ.</a:t>
            </a:r>
            <a:endParaRPr lang="en-US" sz="2800" dirty="0">
              <a:solidFill>
                <a:srgbClr val="C00000"/>
              </a:solidFill>
            </a:endParaRPr>
          </a:p>
        </p:txBody>
      </p:sp>
      <p:sp>
        <p:nvSpPr>
          <p:cNvPr id="17" name="Rectangle 16"/>
          <p:cNvSpPr/>
          <p:nvPr/>
        </p:nvSpPr>
        <p:spPr>
          <a:xfrm>
            <a:off x="-32" y="3475025"/>
            <a:ext cx="3357554" cy="954107"/>
          </a:xfrm>
          <a:prstGeom prst="rect">
            <a:avLst/>
          </a:prstGeom>
        </p:spPr>
        <p:txBody>
          <a:bodyPr wrap="square">
            <a:spAutoFit/>
          </a:bodyPr>
          <a:lstStyle/>
          <a:p>
            <a:pPr lvl="0"/>
            <a:r>
              <a:rPr lang="ar-EG" sz="2800" b="1" dirty="0" smtClean="0">
                <a:solidFill>
                  <a:srgbClr val="C00000"/>
                </a:solidFill>
              </a:rPr>
              <a:t>*  القدرة على الإقناع العقلي والتأثير الوجداني.</a:t>
            </a:r>
            <a:endParaRPr lang="en-US" sz="2800" dirty="0">
              <a:solidFill>
                <a:srgbClr val="C00000"/>
              </a:solidFill>
            </a:endParaRPr>
          </a:p>
        </p:txBody>
      </p:sp>
    </p:spTree>
  </p:cSld>
  <p:clrMapOvr>
    <a:masterClrMapping/>
  </p:clrMapOvr>
  <p:transition>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3"/>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subTnLst>
                                    <p:audio>
                                      <p:cMediaNode>
                                        <p:cTn display="0" masterRel="sameClick">
                                          <p:stCondLst>
                                            <p:cond evt="begin" delay="0">
                                              <p:tn val="26"/>
                                            </p:cond>
                                          </p:stCondLst>
                                          <p:endCondLst>
                                            <p:cond evt="onStopAudio" delay="0">
                                              <p:tgtEl>
                                                <p:sldTgt/>
                                              </p:tgtEl>
                                            </p:cond>
                                          </p:endCondLst>
                                        </p:cTn>
                                        <p:tgtEl>
                                          <p:sndTgt r:embed="rId4" name="whoosh.wav"/>
                                        </p:tgtEl>
                                      </p:cMediaNode>
                                    </p:audio>
                                  </p:sub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strVal val="#ppt_w+.3"/>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Effect transition="in" filter="fade">
                                      <p:cBhvr>
                                        <p:cTn id="37" dur="10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3"/>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subTnLst>
                                    <p:audio>
                                      <p:cMediaNode>
                                        <p:cTn display="0" masterRel="sameClick">
                                          <p:stCondLst>
                                            <p:cond evt="begin" delay="0">
                                              <p:tn val="4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9" grpId="0"/>
      <p:bldP spid="20"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RLC080.WMF"/>
          <p:cNvPicPr>
            <a:picLocks noChangeAspect="1"/>
          </p:cNvPicPr>
          <p:nvPr/>
        </p:nvPicPr>
        <p:blipFill>
          <a:blip r:embed="rId4" cstate="print"/>
          <a:stretch>
            <a:fillRect/>
          </a:stretch>
        </p:blipFill>
        <p:spPr>
          <a:xfrm>
            <a:off x="500034" y="1714488"/>
            <a:ext cx="8286808" cy="4429156"/>
          </a:xfrm>
          <a:prstGeom prst="rect">
            <a:avLst/>
          </a:prstGeom>
        </p:spPr>
      </p:pic>
      <p:pic>
        <p:nvPicPr>
          <p:cNvPr id="3" name="Picture 2" descr="BUS451.WMF"/>
          <p:cNvPicPr>
            <a:picLocks noChangeAspect="1"/>
          </p:cNvPicPr>
          <p:nvPr/>
        </p:nvPicPr>
        <p:blipFill>
          <a:blip r:embed="rId5" cstate="print"/>
          <a:stretch>
            <a:fillRect/>
          </a:stretch>
        </p:blipFill>
        <p:spPr>
          <a:xfrm>
            <a:off x="785786" y="1484784"/>
            <a:ext cx="700756" cy="1008112"/>
          </a:xfrm>
          <a:prstGeom prst="rect">
            <a:avLst/>
          </a:prstGeom>
        </p:spPr>
      </p:pic>
      <p:sp>
        <p:nvSpPr>
          <p:cNvPr id="7169" name="Rectangle 1"/>
          <p:cNvSpPr>
            <a:spLocks noChangeArrowheads="1"/>
          </p:cNvSpPr>
          <p:nvPr/>
        </p:nvSpPr>
        <p:spPr bwMode="auto">
          <a:xfrm>
            <a:off x="1691680" y="2396495"/>
            <a:ext cx="616646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ar-EG" sz="3600" b="1" dirty="0" smtClean="0">
                <a:solidFill>
                  <a:srgbClr val="0000FF"/>
                </a:solidFill>
              </a:rPr>
              <a:t>5) صمم مخططاً لمقال بأحد العناوين التالية: المدرسة التي أحلم بها، أجمل مصيف، حرية الرأي وحدودها، الفرق بين الثقة بالنفس والغرور..... (يمكنك اختيار عنوان آخر).</a:t>
            </a:r>
            <a:endParaRPr lang="en-US" sz="3600" dirty="0">
              <a:solidFill>
                <a:srgbClr val="0000FF"/>
              </a:solidFill>
            </a:endParaRPr>
          </a:p>
        </p:txBody>
      </p:sp>
    </p:spTree>
  </p:cSld>
  <p:clrMapOvr>
    <a:masterClrMapping/>
  </p:clrMapOvr>
  <p:transition>
    <p:wipe dir="r"/>
    <p:sndAc>
      <p:stSnd>
        <p:snd r:embed="rId2" name="beep.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Active.wav"/>
                                        </p:tgtEl>
                                      </p:cMediaNode>
                                    </p:audio>
                                  </p:subTnLst>
                                </p:cTn>
                              </p:par>
                              <p:par>
                                <p:cTn id="21" presetID="30" presetClass="entr" presetSubtype="0"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fade">
                                      <p:cBhvr>
                                        <p:cTn id="23" dur="800" decel="100000"/>
                                        <p:tgtEl>
                                          <p:spTgt spid="7169"/>
                                        </p:tgtEl>
                                      </p:cBhvr>
                                    </p:animEffect>
                                    <p:anim calcmode="lin" valueType="num">
                                      <p:cBhvr>
                                        <p:cTn id="24" dur="800" decel="100000" fill="hold"/>
                                        <p:tgtEl>
                                          <p:spTgt spid="7169"/>
                                        </p:tgtEl>
                                        <p:attrNameLst>
                                          <p:attrName>style.rotation</p:attrName>
                                        </p:attrNameLst>
                                      </p:cBhvr>
                                      <p:tavLst>
                                        <p:tav tm="0">
                                          <p:val>
                                            <p:fltVal val="-90"/>
                                          </p:val>
                                        </p:tav>
                                        <p:tav tm="100000">
                                          <p:val>
                                            <p:fltVal val="0"/>
                                          </p:val>
                                        </p:tav>
                                      </p:tavLst>
                                    </p:anim>
                                    <p:anim calcmode="lin" valueType="num">
                                      <p:cBhvr>
                                        <p:cTn id="25" dur="800" decel="100000" fill="hold"/>
                                        <p:tgtEl>
                                          <p:spTgt spid="7169"/>
                                        </p:tgtEl>
                                        <p:attrNameLst>
                                          <p:attrName>ppt_x</p:attrName>
                                        </p:attrNameLst>
                                      </p:cBhvr>
                                      <p:tavLst>
                                        <p:tav tm="0">
                                          <p:val>
                                            <p:strVal val="#ppt_x+0.4"/>
                                          </p:val>
                                        </p:tav>
                                        <p:tav tm="100000">
                                          <p:val>
                                            <p:strVal val="#ppt_x-0.05"/>
                                          </p:val>
                                        </p:tav>
                                      </p:tavLst>
                                    </p:anim>
                                    <p:anim calcmode="lin" valueType="num">
                                      <p:cBhvr>
                                        <p:cTn id="26" dur="800" decel="100000" fill="hold"/>
                                        <p:tgtEl>
                                          <p:spTgt spid="716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nvGraphicFramePr>
        <p:xfrm>
          <a:off x="142876" y="1397000"/>
          <a:ext cx="8858280" cy="3460761"/>
        </p:xfrm>
        <a:graphic>
          <a:graphicData uri="http://schemas.openxmlformats.org/drawingml/2006/table">
            <a:tbl>
              <a:tblPr firstRow="1" bandRow="1">
                <a:tableStyleId>{D7AC3CCA-C797-4891-BE02-D94E43425B78}</a:tableStyleId>
              </a:tblPr>
              <a:tblGrid>
                <a:gridCol w="2952760"/>
                <a:gridCol w="2952760"/>
                <a:gridCol w="2952760"/>
              </a:tblGrid>
              <a:tr h="1153587">
                <a:tc>
                  <a:txBody>
                    <a:bodyPr/>
                    <a:lstStyle/>
                    <a:p>
                      <a:endParaRPr lang="en-US" dirty="0"/>
                    </a:p>
                  </a:txBody>
                  <a:tcPr/>
                </a:tc>
                <a:tc>
                  <a:txBody>
                    <a:bodyPr/>
                    <a:lstStyle/>
                    <a:p>
                      <a:endParaRPr lang="en-US"/>
                    </a:p>
                  </a:txBody>
                  <a:tcPr/>
                </a:tc>
                <a:tc>
                  <a:txBody>
                    <a:bodyPr/>
                    <a:lstStyle/>
                    <a:p>
                      <a:endParaRPr lang="en-US"/>
                    </a:p>
                  </a:txBody>
                  <a:tcPr/>
                </a:tc>
              </a:tr>
              <a:tr h="1153587">
                <a:tc>
                  <a:txBody>
                    <a:bodyPr/>
                    <a:lstStyle/>
                    <a:p>
                      <a:endParaRPr lang="en-US"/>
                    </a:p>
                  </a:txBody>
                  <a:tcPr/>
                </a:tc>
                <a:tc>
                  <a:txBody>
                    <a:bodyPr/>
                    <a:lstStyle/>
                    <a:p>
                      <a:endParaRPr lang="en-US"/>
                    </a:p>
                  </a:txBody>
                  <a:tcPr/>
                </a:tc>
                <a:tc>
                  <a:txBody>
                    <a:bodyPr/>
                    <a:lstStyle/>
                    <a:p>
                      <a:endParaRPr lang="en-US"/>
                    </a:p>
                  </a:txBody>
                  <a:tcPr/>
                </a:tc>
              </a:tr>
              <a:tr h="1153587">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32" name="Rectangle 1"/>
          <p:cNvSpPr>
            <a:spLocks noChangeArrowheads="1"/>
          </p:cNvSpPr>
          <p:nvPr/>
        </p:nvSpPr>
        <p:spPr bwMode="auto">
          <a:xfrm>
            <a:off x="6375183" y="1427606"/>
            <a:ext cx="241165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3200" b="1" dirty="0" smtClean="0">
                <a:solidFill>
                  <a:srgbClr val="000099"/>
                </a:solidFill>
              </a:rPr>
              <a:t>(المدرسة التي أحلم بها)</a:t>
            </a:r>
            <a:endParaRPr lang="en-US" sz="3200" dirty="0" smtClean="0">
              <a:solidFill>
                <a:srgbClr val="000099"/>
              </a:solidFill>
            </a:endParaRPr>
          </a:p>
        </p:txBody>
      </p:sp>
      <p:sp>
        <p:nvSpPr>
          <p:cNvPr id="33" name="Rectangle 1"/>
          <p:cNvSpPr>
            <a:spLocks noChangeArrowheads="1"/>
          </p:cNvSpPr>
          <p:nvPr/>
        </p:nvSpPr>
        <p:spPr bwMode="auto">
          <a:xfrm>
            <a:off x="6375183" y="2956323"/>
            <a:ext cx="241165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EG" sz="3200" b="1" dirty="0" smtClean="0">
                <a:solidFill>
                  <a:srgbClr val="000099"/>
                </a:solidFill>
              </a:rPr>
              <a:t>العنوان</a:t>
            </a:r>
            <a:endParaRPr lang="en-US" sz="3200" dirty="0" smtClean="0">
              <a:solidFill>
                <a:srgbClr val="000099"/>
              </a:solidFill>
            </a:endParaRPr>
          </a:p>
        </p:txBody>
      </p:sp>
      <p:sp>
        <p:nvSpPr>
          <p:cNvPr id="35" name="Rectangle 1"/>
          <p:cNvSpPr>
            <a:spLocks noChangeArrowheads="1"/>
          </p:cNvSpPr>
          <p:nvPr/>
        </p:nvSpPr>
        <p:spPr bwMode="auto">
          <a:xfrm>
            <a:off x="6357950" y="4022529"/>
            <a:ext cx="241165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EG" sz="3200" b="1" dirty="0" smtClean="0">
                <a:solidFill>
                  <a:srgbClr val="000099"/>
                </a:solidFill>
              </a:rPr>
              <a:t>مقدمة</a:t>
            </a:r>
            <a:endParaRPr lang="en-US" sz="3200" dirty="0" smtClean="0">
              <a:solidFill>
                <a:srgbClr val="000099"/>
              </a:solidFill>
            </a:endParaRPr>
          </a:p>
        </p:txBody>
      </p:sp>
      <p:sp>
        <p:nvSpPr>
          <p:cNvPr id="36" name="Rectangle 1"/>
          <p:cNvSpPr>
            <a:spLocks noChangeArrowheads="1"/>
          </p:cNvSpPr>
          <p:nvPr/>
        </p:nvSpPr>
        <p:spPr bwMode="auto">
          <a:xfrm>
            <a:off x="3286116" y="3987232"/>
            <a:ext cx="25717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3200" b="1" dirty="0" smtClean="0">
                <a:solidFill>
                  <a:srgbClr val="000099"/>
                </a:solidFill>
              </a:rPr>
              <a:t>مضمون (محتوى)</a:t>
            </a:r>
            <a:endParaRPr lang="en-US" sz="3200" dirty="0" smtClean="0">
              <a:solidFill>
                <a:srgbClr val="000099"/>
              </a:solidFill>
            </a:endParaRPr>
          </a:p>
        </p:txBody>
      </p:sp>
      <p:sp>
        <p:nvSpPr>
          <p:cNvPr id="38" name="Rectangle 1"/>
          <p:cNvSpPr>
            <a:spLocks noChangeArrowheads="1"/>
          </p:cNvSpPr>
          <p:nvPr/>
        </p:nvSpPr>
        <p:spPr bwMode="auto">
          <a:xfrm>
            <a:off x="357158" y="4000504"/>
            <a:ext cx="257176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SA" sz="3200" b="1" dirty="0" smtClean="0">
                <a:solidFill>
                  <a:srgbClr val="000099"/>
                </a:solidFill>
              </a:rPr>
              <a:t>خاتمة</a:t>
            </a:r>
            <a:endParaRPr lang="en-US" sz="3200" dirty="0" smtClean="0">
              <a:solidFill>
                <a:srgbClr val="000099"/>
              </a:solidFill>
            </a:endParaRPr>
          </a:p>
        </p:txBody>
      </p:sp>
    </p:spTree>
  </p:cSld>
  <p:clrMapOvr>
    <a:masterClrMapping/>
  </p:clrMapOvr>
  <p:transition>
    <p:wedg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heckerboard(across)">
                                      <p:cBhvr>
                                        <p:cTn id="10" dur="500"/>
                                        <p:tgtEl>
                                          <p:spTgt spid="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500"/>
                                        <p:tgtEl>
                                          <p:spTgt spid="3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RLC080.WMF"/>
          <p:cNvPicPr>
            <a:picLocks noChangeAspect="1"/>
          </p:cNvPicPr>
          <p:nvPr/>
        </p:nvPicPr>
        <p:blipFill>
          <a:blip r:embed="rId4" cstate="print"/>
          <a:stretch>
            <a:fillRect/>
          </a:stretch>
        </p:blipFill>
        <p:spPr>
          <a:xfrm>
            <a:off x="500034" y="2071678"/>
            <a:ext cx="8286808" cy="3357586"/>
          </a:xfrm>
          <a:prstGeom prst="rect">
            <a:avLst/>
          </a:prstGeom>
        </p:spPr>
      </p:pic>
      <p:pic>
        <p:nvPicPr>
          <p:cNvPr id="3" name="Picture 2" descr="BUS451.WMF"/>
          <p:cNvPicPr>
            <a:picLocks noChangeAspect="1"/>
          </p:cNvPicPr>
          <p:nvPr/>
        </p:nvPicPr>
        <p:blipFill>
          <a:blip r:embed="rId5" cstate="print"/>
          <a:stretch>
            <a:fillRect/>
          </a:stretch>
        </p:blipFill>
        <p:spPr>
          <a:xfrm>
            <a:off x="785786" y="1484784"/>
            <a:ext cx="700756" cy="1008112"/>
          </a:xfrm>
          <a:prstGeom prst="rect">
            <a:avLst/>
          </a:prstGeom>
        </p:spPr>
      </p:pic>
      <p:sp>
        <p:nvSpPr>
          <p:cNvPr id="7169" name="Rectangle 1"/>
          <p:cNvSpPr>
            <a:spLocks noChangeArrowheads="1"/>
          </p:cNvSpPr>
          <p:nvPr/>
        </p:nvSpPr>
        <p:spPr bwMode="auto">
          <a:xfrm>
            <a:off x="1691680" y="3071810"/>
            <a:ext cx="616646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ar-EG" sz="4000" b="1" dirty="0" smtClean="0">
                <a:solidFill>
                  <a:srgbClr val="0000FF"/>
                </a:solidFill>
              </a:rPr>
              <a:t>6) حدد العمليات والإجراءات التي ستقوم بها إذا طلب منك أن</a:t>
            </a:r>
            <a:endParaRPr lang="en-US" sz="4000" dirty="0">
              <a:solidFill>
                <a:srgbClr val="0000FF"/>
              </a:solidFill>
            </a:endParaRPr>
          </a:p>
        </p:txBody>
      </p:sp>
    </p:spTree>
  </p:cSld>
  <p:clrMapOvr>
    <a:masterClrMapping/>
  </p:clrMapOvr>
  <p:transition>
    <p:wipe dir="r"/>
    <p:sndAc>
      <p:stSnd>
        <p:snd r:embed="rId2" name="beep.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Active.wav"/>
                                        </p:tgtEl>
                                      </p:cMediaNode>
                                    </p:audio>
                                  </p:subTnLst>
                                </p:cTn>
                              </p:par>
                              <p:par>
                                <p:cTn id="21" presetID="30" presetClass="entr" presetSubtype="0"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fade">
                                      <p:cBhvr>
                                        <p:cTn id="23" dur="800" decel="100000"/>
                                        <p:tgtEl>
                                          <p:spTgt spid="7169"/>
                                        </p:tgtEl>
                                      </p:cBhvr>
                                    </p:animEffect>
                                    <p:anim calcmode="lin" valueType="num">
                                      <p:cBhvr>
                                        <p:cTn id="24" dur="800" decel="100000" fill="hold"/>
                                        <p:tgtEl>
                                          <p:spTgt spid="7169"/>
                                        </p:tgtEl>
                                        <p:attrNameLst>
                                          <p:attrName>style.rotation</p:attrName>
                                        </p:attrNameLst>
                                      </p:cBhvr>
                                      <p:tavLst>
                                        <p:tav tm="0">
                                          <p:val>
                                            <p:fltVal val="-90"/>
                                          </p:val>
                                        </p:tav>
                                        <p:tav tm="100000">
                                          <p:val>
                                            <p:fltVal val="0"/>
                                          </p:val>
                                        </p:tav>
                                      </p:tavLst>
                                    </p:anim>
                                    <p:anim calcmode="lin" valueType="num">
                                      <p:cBhvr>
                                        <p:cTn id="25" dur="800" decel="100000" fill="hold"/>
                                        <p:tgtEl>
                                          <p:spTgt spid="7169"/>
                                        </p:tgtEl>
                                        <p:attrNameLst>
                                          <p:attrName>ppt_x</p:attrName>
                                        </p:attrNameLst>
                                      </p:cBhvr>
                                      <p:tavLst>
                                        <p:tav tm="0">
                                          <p:val>
                                            <p:strVal val="#ppt_x+0.4"/>
                                          </p:val>
                                        </p:tav>
                                        <p:tav tm="100000">
                                          <p:val>
                                            <p:strVal val="#ppt_x-0.05"/>
                                          </p:val>
                                        </p:tav>
                                      </p:tavLst>
                                    </p:anim>
                                    <p:anim calcmode="lin" valueType="num">
                                      <p:cBhvr>
                                        <p:cTn id="26" dur="800" decel="100000" fill="hold"/>
                                        <p:tgtEl>
                                          <p:spTgt spid="716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Act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57158" y="357166"/>
          <a:ext cx="8358246" cy="6143668"/>
        </p:xfrm>
        <a:graphic>
          <a:graphicData uri="http://schemas.openxmlformats.org/drawingml/2006/table">
            <a:tbl>
              <a:tblPr rtl="1">
                <a:tableStyleId>{284E427A-3D55-4303-BF80-6455036E1DE7}</a:tableStyleId>
              </a:tblPr>
              <a:tblGrid>
                <a:gridCol w="2509878"/>
                <a:gridCol w="5848368"/>
              </a:tblGrid>
              <a:tr h="664779">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ctr" rtl="1">
                        <a:spcBef>
                          <a:spcPts val="0"/>
                        </a:spcBef>
                        <a:spcAft>
                          <a:spcPts val="0"/>
                        </a:spcAft>
                      </a:pPr>
                      <a:endParaRPr lang="en-US" sz="1600" b="1" dirty="0">
                        <a:latin typeface="Calibri"/>
                        <a:ea typeface="Calibri"/>
                        <a:cs typeface="Arial"/>
                      </a:endParaRPr>
                    </a:p>
                  </a:txBody>
                  <a:tcPr marL="63944" marR="63944" marT="0" marB="0"/>
                </a:tc>
              </a:tr>
              <a:tr h="2572669">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r h="2906220">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c>
                  <a:txBody>
                    <a:bodyPr/>
                    <a:lstStyle/>
                    <a:p>
                      <a:pPr marL="0" marR="0" algn="r" rtl="1">
                        <a:spcBef>
                          <a:spcPts val="0"/>
                        </a:spcBef>
                        <a:spcAft>
                          <a:spcPts val="0"/>
                        </a:spcAft>
                      </a:pPr>
                      <a:endParaRPr lang="en-US" sz="1600" b="1" dirty="0">
                        <a:latin typeface="Calibri"/>
                        <a:ea typeface="Calibri"/>
                        <a:cs typeface="Arial"/>
                      </a:endParaRPr>
                    </a:p>
                  </a:txBody>
                  <a:tcPr marL="63944" marR="63944" marT="0" marB="0"/>
                </a:tc>
              </a:tr>
            </a:tbl>
          </a:graphicData>
        </a:graphic>
      </p:graphicFrame>
      <p:sp>
        <p:nvSpPr>
          <p:cNvPr id="7" name="Rectangle 6"/>
          <p:cNvSpPr/>
          <p:nvPr/>
        </p:nvSpPr>
        <p:spPr>
          <a:xfrm>
            <a:off x="6626024" y="415333"/>
            <a:ext cx="1303562" cy="584775"/>
          </a:xfrm>
          <a:prstGeom prst="rect">
            <a:avLst/>
          </a:prstGeom>
        </p:spPr>
        <p:txBody>
          <a:bodyPr wrap="none">
            <a:spAutoFit/>
          </a:bodyPr>
          <a:lstStyle/>
          <a:p>
            <a:pPr algn="ctr"/>
            <a:r>
              <a:rPr lang="ar-EG" sz="3200" b="1" dirty="0" smtClean="0">
                <a:solidFill>
                  <a:srgbClr val="006600"/>
                </a:solidFill>
              </a:rPr>
              <a:t>المطلوب</a:t>
            </a:r>
            <a:endParaRPr lang="en-US" b="1" dirty="0">
              <a:solidFill>
                <a:srgbClr val="006600"/>
              </a:solidFill>
              <a:ea typeface="Calibri"/>
              <a:cs typeface="Arial"/>
            </a:endParaRPr>
          </a:p>
        </p:txBody>
      </p:sp>
      <p:sp>
        <p:nvSpPr>
          <p:cNvPr id="8" name="Rectangle 7"/>
          <p:cNvSpPr/>
          <p:nvPr/>
        </p:nvSpPr>
        <p:spPr>
          <a:xfrm>
            <a:off x="1549810" y="357168"/>
            <a:ext cx="2879314" cy="584775"/>
          </a:xfrm>
          <a:prstGeom prst="rect">
            <a:avLst/>
          </a:prstGeom>
        </p:spPr>
        <p:txBody>
          <a:bodyPr wrap="none">
            <a:spAutoFit/>
          </a:bodyPr>
          <a:lstStyle/>
          <a:p>
            <a:pPr algn="ctr"/>
            <a:r>
              <a:rPr lang="ar-EG" sz="3200" b="1" dirty="0" smtClean="0">
                <a:solidFill>
                  <a:srgbClr val="006600"/>
                </a:solidFill>
              </a:rPr>
              <a:t>العمليات والإجراءات</a:t>
            </a:r>
            <a:endParaRPr lang="en-US" b="1" dirty="0">
              <a:solidFill>
                <a:srgbClr val="006600"/>
              </a:solidFill>
              <a:ea typeface="Calibri"/>
              <a:cs typeface="Arial"/>
            </a:endParaRPr>
          </a:p>
        </p:txBody>
      </p:sp>
      <p:sp>
        <p:nvSpPr>
          <p:cNvPr id="9" name="Rectangle 8"/>
          <p:cNvSpPr/>
          <p:nvPr/>
        </p:nvSpPr>
        <p:spPr>
          <a:xfrm>
            <a:off x="6286512" y="1253669"/>
            <a:ext cx="2326420" cy="2246769"/>
          </a:xfrm>
          <a:prstGeom prst="rect">
            <a:avLst/>
          </a:prstGeom>
        </p:spPr>
        <p:txBody>
          <a:bodyPr wrap="square">
            <a:spAutoFit/>
          </a:bodyPr>
          <a:lstStyle/>
          <a:p>
            <a:pPr algn="ctr"/>
            <a:r>
              <a:rPr lang="ar-EG" sz="2800" b="1" dirty="0" smtClean="0">
                <a:solidFill>
                  <a:srgbClr val="000099"/>
                </a:solidFill>
              </a:rPr>
              <a:t>تكتب تقريراً إلى معالي وزير التجارة حول مشكلة ارتفاع الأسعار.</a:t>
            </a:r>
            <a:endParaRPr lang="en-US" sz="1600" b="1" dirty="0">
              <a:solidFill>
                <a:srgbClr val="000099"/>
              </a:solidFill>
              <a:ea typeface="Calibri"/>
              <a:cs typeface="Arial"/>
            </a:endParaRPr>
          </a:p>
        </p:txBody>
      </p:sp>
      <p:sp>
        <p:nvSpPr>
          <p:cNvPr id="10" name="Rectangle 9"/>
          <p:cNvSpPr/>
          <p:nvPr/>
        </p:nvSpPr>
        <p:spPr>
          <a:xfrm>
            <a:off x="6215074" y="4258583"/>
            <a:ext cx="2428892" cy="1384995"/>
          </a:xfrm>
          <a:prstGeom prst="rect">
            <a:avLst/>
          </a:prstGeom>
        </p:spPr>
        <p:txBody>
          <a:bodyPr wrap="square">
            <a:spAutoFit/>
          </a:bodyPr>
          <a:lstStyle/>
          <a:p>
            <a:pPr algn="ctr"/>
            <a:r>
              <a:rPr lang="ar-EG" sz="2800" b="1" dirty="0" smtClean="0">
                <a:solidFill>
                  <a:srgbClr val="000099"/>
                </a:solidFill>
              </a:rPr>
              <a:t>تلقي كلمة حفل تكريمي لأحد الأدباء والمفكرين.</a:t>
            </a:r>
            <a:endParaRPr lang="en-US" sz="1600" b="1" dirty="0">
              <a:solidFill>
                <a:srgbClr val="000099"/>
              </a:solidFill>
              <a:ea typeface="Calibri"/>
              <a:cs typeface="Arial"/>
            </a:endParaRPr>
          </a:p>
        </p:txBody>
      </p:sp>
      <p:sp>
        <p:nvSpPr>
          <p:cNvPr id="12" name="Rectangle 11"/>
          <p:cNvSpPr/>
          <p:nvPr/>
        </p:nvSpPr>
        <p:spPr>
          <a:xfrm>
            <a:off x="500034" y="1142984"/>
            <a:ext cx="5500726" cy="954107"/>
          </a:xfrm>
          <a:prstGeom prst="rect">
            <a:avLst/>
          </a:prstGeom>
        </p:spPr>
        <p:txBody>
          <a:bodyPr wrap="square">
            <a:spAutoFit/>
          </a:bodyPr>
          <a:lstStyle/>
          <a:p>
            <a:pPr lvl="0"/>
            <a:r>
              <a:rPr lang="ar-EG" sz="2800" b="1" dirty="0" smtClean="0">
                <a:solidFill>
                  <a:srgbClr val="C00000"/>
                </a:solidFill>
              </a:rPr>
              <a:t>1- </a:t>
            </a:r>
            <a:r>
              <a:rPr lang="ar-SA" sz="2800" b="1" dirty="0" smtClean="0">
                <a:solidFill>
                  <a:srgbClr val="C00000"/>
                </a:solidFill>
              </a:rPr>
              <a:t>الافتتاح (العنوان – اسم المعد للبرنامج – الأسباب... الخ).</a:t>
            </a:r>
            <a:endParaRPr lang="en-US" sz="2800" dirty="0">
              <a:solidFill>
                <a:srgbClr val="C00000"/>
              </a:solidFill>
            </a:endParaRPr>
          </a:p>
        </p:txBody>
      </p:sp>
      <p:sp>
        <p:nvSpPr>
          <p:cNvPr id="13" name="Rectangle 12"/>
          <p:cNvSpPr/>
          <p:nvPr/>
        </p:nvSpPr>
        <p:spPr>
          <a:xfrm>
            <a:off x="1428728" y="2119962"/>
            <a:ext cx="4572032" cy="523220"/>
          </a:xfrm>
          <a:prstGeom prst="rect">
            <a:avLst/>
          </a:prstGeom>
        </p:spPr>
        <p:txBody>
          <a:bodyPr wrap="square">
            <a:spAutoFit/>
          </a:bodyPr>
          <a:lstStyle/>
          <a:p>
            <a:pPr lvl="0"/>
            <a:r>
              <a:rPr lang="ar-EG" sz="2800" b="1" dirty="0" smtClean="0">
                <a:solidFill>
                  <a:srgbClr val="C00000"/>
                </a:solidFill>
              </a:rPr>
              <a:t>2- </a:t>
            </a:r>
            <a:r>
              <a:rPr lang="ar-SA" sz="2800" b="1" dirty="0" smtClean="0">
                <a:solidFill>
                  <a:srgbClr val="C00000"/>
                </a:solidFill>
              </a:rPr>
              <a:t>المقدمة (مدخل).</a:t>
            </a:r>
            <a:endParaRPr lang="en-US" sz="2800" dirty="0">
              <a:solidFill>
                <a:srgbClr val="C00000"/>
              </a:solidFill>
            </a:endParaRPr>
          </a:p>
        </p:txBody>
      </p:sp>
      <p:sp>
        <p:nvSpPr>
          <p:cNvPr id="15" name="Rectangle 14"/>
          <p:cNvSpPr/>
          <p:nvPr/>
        </p:nvSpPr>
        <p:spPr>
          <a:xfrm>
            <a:off x="1428728" y="2548590"/>
            <a:ext cx="4572032" cy="523220"/>
          </a:xfrm>
          <a:prstGeom prst="rect">
            <a:avLst/>
          </a:prstGeom>
        </p:spPr>
        <p:txBody>
          <a:bodyPr wrap="square">
            <a:spAutoFit/>
          </a:bodyPr>
          <a:lstStyle/>
          <a:p>
            <a:r>
              <a:rPr lang="ar-EG" sz="2800" b="1" dirty="0" smtClean="0">
                <a:solidFill>
                  <a:srgbClr val="C00000"/>
                </a:solidFill>
              </a:rPr>
              <a:t>3- </a:t>
            </a:r>
            <a:r>
              <a:rPr lang="ar-SA" sz="2800" b="1" dirty="0" smtClean="0">
                <a:solidFill>
                  <a:srgbClr val="C00000"/>
                </a:solidFill>
              </a:rPr>
              <a:t>المضمون (العرض).</a:t>
            </a:r>
            <a:endParaRPr lang="en-US" sz="2800" dirty="0" smtClean="0">
              <a:solidFill>
                <a:srgbClr val="C00000"/>
              </a:solidFill>
            </a:endParaRPr>
          </a:p>
        </p:txBody>
      </p:sp>
      <p:sp>
        <p:nvSpPr>
          <p:cNvPr id="16" name="Rectangle 15"/>
          <p:cNvSpPr/>
          <p:nvPr/>
        </p:nvSpPr>
        <p:spPr>
          <a:xfrm>
            <a:off x="1428728" y="3048656"/>
            <a:ext cx="4572032" cy="523220"/>
          </a:xfrm>
          <a:prstGeom prst="rect">
            <a:avLst/>
          </a:prstGeom>
        </p:spPr>
        <p:txBody>
          <a:bodyPr wrap="square">
            <a:spAutoFit/>
          </a:bodyPr>
          <a:lstStyle/>
          <a:p>
            <a:r>
              <a:rPr lang="ar-EG" sz="2800" b="1" dirty="0" smtClean="0">
                <a:solidFill>
                  <a:srgbClr val="C00000"/>
                </a:solidFill>
              </a:rPr>
              <a:t>4- </a:t>
            </a:r>
            <a:r>
              <a:rPr lang="ar-SA" sz="2800" b="1" dirty="0" smtClean="0">
                <a:solidFill>
                  <a:srgbClr val="C00000"/>
                </a:solidFill>
              </a:rPr>
              <a:t>الخاتمة.</a:t>
            </a:r>
            <a:endParaRPr lang="en-US" sz="2800" dirty="0" smtClean="0">
              <a:solidFill>
                <a:srgbClr val="C00000"/>
              </a:solidFill>
            </a:endParaRPr>
          </a:p>
        </p:txBody>
      </p:sp>
      <p:sp>
        <p:nvSpPr>
          <p:cNvPr id="17" name="Rectangle 16"/>
          <p:cNvSpPr/>
          <p:nvPr/>
        </p:nvSpPr>
        <p:spPr>
          <a:xfrm>
            <a:off x="500034" y="3687079"/>
            <a:ext cx="5500726" cy="523220"/>
          </a:xfrm>
          <a:prstGeom prst="rect">
            <a:avLst/>
          </a:prstGeom>
        </p:spPr>
        <p:txBody>
          <a:bodyPr wrap="square">
            <a:spAutoFit/>
          </a:bodyPr>
          <a:lstStyle/>
          <a:p>
            <a:r>
              <a:rPr lang="ar-EG" sz="2800" b="1" dirty="0" smtClean="0">
                <a:solidFill>
                  <a:srgbClr val="C00000"/>
                </a:solidFill>
              </a:rPr>
              <a:t>1- </a:t>
            </a:r>
            <a:r>
              <a:rPr lang="ar-SA" sz="2800" b="1" dirty="0" smtClean="0">
                <a:solidFill>
                  <a:srgbClr val="C00000"/>
                </a:solidFill>
              </a:rPr>
              <a:t>المقدمة (التوجيه – التحية).</a:t>
            </a:r>
            <a:endParaRPr lang="en-US" sz="2800" dirty="0" smtClean="0">
              <a:solidFill>
                <a:srgbClr val="C00000"/>
              </a:solidFill>
            </a:endParaRPr>
          </a:p>
        </p:txBody>
      </p:sp>
      <p:sp>
        <p:nvSpPr>
          <p:cNvPr id="18" name="Rectangle 17"/>
          <p:cNvSpPr/>
          <p:nvPr/>
        </p:nvSpPr>
        <p:spPr>
          <a:xfrm>
            <a:off x="571472" y="4187145"/>
            <a:ext cx="5500726" cy="954107"/>
          </a:xfrm>
          <a:prstGeom prst="rect">
            <a:avLst/>
          </a:prstGeom>
        </p:spPr>
        <p:txBody>
          <a:bodyPr wrap="square">
            <a:spAutoFit/>
          </a:bodyPr>
          <a:lstStyle/>
          <a:p>
            <a:r>
              <a:rPr lang="ar-EG" sz="2800" b="1" dirty="0" smtClean="0">
                <a:solidFill>
                  <a:srgbClr val="C00000"/>
                </a:solidFill>
              </a:rPr>
              <a:t>2- </a:t>
            </a:r>
            <a:r>
              <a:rPr lang="ar-SA" sz="2800" b="1" dirty="0" smtClean="0">
                <a:solidFill>
                  <a:srgbClr val="C00000"/>
                </a:solidFill>
              </a:rPr>
              <a:t>العرض (التعريف – السبب – الأعمال – النتائج).</a:t>
            </a:r>
            <a:endParaRPr lang="en-US" sz="2800" dirty="0" smtClean="0">
              <a:solidFill>
                <a:srgbClr val="C00000"/>
              </a:solidFill>
            </a:endParaRPr>
          </a:p>
        </p:txBody>
      </p:sp>
      <p:sp>
        <p:nvSpPr>
          <p:cNvPr id="19" name="Rectangle 18"/>
          <p:cNvSpPr/>
          <p:nvPr/>
        </p:nvSpPr>
        <p:spPr>
          <a:xfrm>
            <a:off x="928662" y="5115839"/>
            <a:ext cx="5072098" cy="1384995"/>
          </a:xfrm>
          <a:prstGeom prst="rect">
            <a:avLst/>
          </a:prstGeom>
        </p:spPr>
        <p:txBody>
          <a:bodyPr wrap="square">
            <a:spAutoFit/>
          </a:bodyPr>
          <a:lstStyle/>
          <a:p>
            <a:r>
              <a:rPr lang="ar-EG" sz="2800" b="1" dirty="0" smtClean="0">
                <a:solidFill>
                  <a:srgbClr val="C00000"/>
                </a:solidFill>
              </a:rPr>
              <a:t>3- </a:t>
            </a:r>
            <a:r>
              <a:rPr lang="ar-SA" sz="2800" b="1" dirty="0" smtClean="0">
                <a:solidFill>
                  <a:srgbClr val="C00000"/>
                </a:solidFill>
              </a:rPr>
              <a:t>الخاتمة – شكر الرعاة – المشاركين – القائمين – تمني التوفيق – التحية الختامية.</a:t>
            </a:r>
            <a:endParaRPr lang="en-US" sz="2800" dirty="0" smtClean="0">
              <a:solidFill>
                <a:srgbClr val="C00000"/>
              </a:solidFill>
            </a:endParaRPr>
          </a:p>
        </p:txBody>
      </p:sp>
    </p:spTree>
  </p:cSld>
  <p:clrMapOvr>
    <a:masterClrMapping/>
  </p:clrMapOvr>
  <p:transition>
    <p:diamond/>
    <p:sndAc>
      <p:stSnd>
        <p:snd r:embed="rId2" name="SOUND5.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suction.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whoosh.wav"/>
                                        </p:tgtEl>
                                      </p:cMediaNode>
                                    </p:audio>
                                  </p:sub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whoosh.wav"/>
                                        </p:tgtEl>
                                      </p:cMediaNode>
                                    </p:audio>
                                  </p:sub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whoosh.wav"/>
                                        </p:tgtEl>
                                      </p:cMediaNode>
                                    </p:audio>
                                  </p:sub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whoosh.wav"/>
                                        </p:tgtEl>
                                      </p:cMediaNode>
                                    </p:audio>
                                  </p:sub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whoosh.wav"/>
                                        </p:tgtEl>
                                      </p:cMediaNode>
                                    </p:audio>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LN064.WMF"/>
          <p:cNvPicPr>
            <a:picLocks noChangeAspect="1"/>
          </p:cNvPicPr>
          <p:nvPr/>
        </p:nvPicPr>
        <p:blipFill>
          <a:blip r:embed="rId6" cstate="print"/>
          <a:stretch>
            <a:fillRect/>
          </a:stretch>
        </p:blipFill>
        <p:spPr>
          <a:xfrm>
            <a:off x="4071934" y="260648"/>
            <a:ext cx="4460506" cy="1098360"/>
          </a:xfrm>
          <a:prstGeom prst="rect">
            <a:avLst/>
          </a:prstGeom>
          <a:effectLst>
            <a:glow rad="139700">
              <a:schemeClr val="accent2">
                <a:satMod val="175000"/>
                <a:alpha val="40000"/>
              </a:schemeClr>
            </a:glow>
          </a:effectLst>
        </p:spPr>
      </p:pic>
      <p:sp>
        <p:nvSpPr>
          <p:cNvPr id="6" name="Rectangle 5"/>
          <p:cNvSpPr>
            <a:spLocks noChangeArrowheads="1"/>
          </p:cNvSpPr>
          <p:nvPr/>
        </p:nvSpPr>
        <p:spPr bwMode="auto">
          <a:xfrm>
            <a:off x="4786314" y="488866"/>
            <a:ext cx="3312368" cy="707886"/>
          </a:xfrm>
          <a:prstGeom prst="rect">
            <a:avLst/>
          </a:prstGeom>
          <a:noFill/>
          <a:ln w="9525">
            <a:noFill/>
            <a:miter lim="800000"/>
            <a:headEnd/>
            <a:tailEnd/>
          </a:ln>
        </p:spPr>
        <p:txBody>
          <a:bodyPr wrap="square">
            <a:spAutoFit/>
          </a:bodyPr>
          <a:lstStyle/>
          <a:p>
            <a:r>
              <a:rPr lang="ar-EG" sz="4000" b="1" dirty="0" smtClean="0">
                <a:solidFill>
                  <a:schemeClr val="accent6">
                    <a:lumMod val="50000"/>
                  </a:schemeClr>
                </a:solidFill>
              </a:rPr>
              <a:t>أهداف الوحدة</a:t>
            </a:r>
            <a:endParaRPr lang="en-US" sz="4000" dirty="0">
              <a:solidFill>
                <a:schemeClr val="accent6">
                  <a:lumMod val="50000"/>
                </a:schemeClr>
              </a:solidFill>
            </a:endParaRPr>
          </a:p>
        </p:txBody>
      </p:sp>
      <p:sp>
        <p:nvSpPr>
          <p:cNvPr id="9" name="Flowchart: Card 8"/>
          <p:cNvSpPr/>
          <p:nvPr/>
        </p:nvSpPr>
        <p:spPr>
          <a:xfrm>
            <a:off x="357158" y="2143116"/>
            <a:ext cx="8452450" cy="3929090"/>
          </a:xfrm>
          <a:prstGeom prst="flowChartPunchedCard">
            <a:avLst/>
          </a:prstGeom>
          <a:blipFill>
            <a:blip r:embed="rId7"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TextBox 9"/>
          <p:cNvSpPr txBox="1"/>
          <p:nvPr/>
        </p:nvSpPr>
        <p:spPr>
          <a:xfrm>
            <a:off x="857224" y="2285992"/>
            <a:ext cx="7929618" cy="3046988"/>
          </a:xfrm>
          <a:prstGeom prst="rect">
            <a:avLst/>
          </a:prstGeom>
          <a:noFill/>
        </p:spPr>
        <p:txBody>
          <a:bodyPr wrap="square" rtlCol="1">
            <a:spAutoFit/>
          </a:bodyPr>
          <a:lstStyle/>
          <a:p>
            <a:r>
              <a:rPr lang="ar-EG" sz="3200" b="1" dirty="0" smtClean="0">
                <a:solidFill>
                  <a:srgbClr val="006600"/>
                </a:solidFill>
              </a:rPr>
              <a:t>يتوقع بعد دراستك لهذه الوحدة أن:</a:t>
            </a:r>
          </a:p>
          <a:p>
            <a:endParaRPr lang="en-US" sz="3200" dirty="0" smtClean="0"/>
          </a:p>
          <a:p>
            <a:pPr lvl="0"/>
            <a:r>
              <a:rPr lang="ar-EG" sz="3200" b="1" dirty="0" smtClean="0">
                <a:solidFill>
                  <a:srgbClr val="C00000"/>
                </a:solidFill>
              </a:rPr>
              <a:t>1- تتعرف فنون الكتابة الوظيفية، وأعرفها، وأسلوبها (خصائصها)، وعناصرها الرئيسة ومحتويات كل عنصر.</a:t>
            </a:r>
            <a:endParaRPr lang="en-US" sz="3200" dirty="0" smtClean="0">
              <a:solidFill>
                <a:srgbClr val="C00000"/>
              </a:solidFill>
            </a:endParaRPr>
          </a:p>
          <a:p>
            <a:pPr lvl="0"/>
            <a:r>
              <a:rPr lang="ar-EG" sz="3200" b="1" dirty="0" smtClean="0">
                <a:solidFill>
                  <a:srgbClr val="C00000"/>
                </a:solidFill>
              </a:rPr>
              <a:t>2- تكتب موضوعاً وظيفياً مستوفياً عناصره.</a:t>
            </a:r>
          </a:p>
          <a:p>
            <a:r>
              <a:rPr lang="ar-EG" sz="3200" b="1" dirty="0" smtClean="0">
                <a:solidFill>
                  <a:srgbClr val="C00000"/>
                </a:solidFill>
              </a:rPr>
              <a:t>3- تلقى كلمات افتتاحية أو ختامية لمناسبة ما.</a:t>
            </a:r>
            <a:endParaRPr lang="en-US" sz="3200" dirty="0" smtClean="0">
              <a:solidFill>
                <a:srgbClr val="C00000"/>
              </a:solidFill>
            </a:endParaRPr>
          </a:p>
        </p:txBody>
      </p:sp>
    </p:spTree>
  </p:cSld>
  <p:clrMapOvr>
    <a:masterClrMapping/>
  </p:clrMapOvr>
  <p:transition>
    <p:cover dir="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p_empty.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p_empty.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par>
                                <p:cTn id="21" presetID="23" presetClass="entr" presetSubtype="16"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wind.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1000"/>
                                        <p:tgtEl>
                                          <p:spTgt spid="10">
                                            <p:txEl>
                                              <p:pRg st="3" end="3"/>
                                            </p:txEl>
                                          </p:spTgt>
                                        </p:tgtEl>
                                      </p:cBhvr>
                                    </p:animEffect>
                                    <p:anim calcmode="lin" valueType="num">
                                      <p:cBhvr>
                                        <p:cTn id="3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1000"/>
                                        <p:tgtEl>
                                          <p:spTgt spid="10">
                                            <p:txEl>
                                              <p:pRg st="4" end="4"/>
                                            </p:txEl>
                                          </p:spTgt>
                                        </p:tgtEl>
                                      </p:cBhvr>
                                    </p:animEffect>
                                    <p:anim calcmode="lin" valueType="num">
                                      <p:cBhvr>
                                        <p:cTn id="4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CKLN064.WMF"/>
          <p:cNvPicPr>
            <a:picLocks noChangeAspect="1"/>
          </p:cNvPicPr>
          <p:nvPr/>
        </p:nvPicPr>
        <p:blipFill>
          <a:blip r:embed="rId4" cstate="print"/>
          <a:stretch>
            <a:fillRect/>
          </a:stretch>
        </p:blipFill>
        <p:spPr>
          <a:xfrm>
            <a:off x="4071934" y="260648"/>
            <a:ext cx="4460506" cy="1098360"/>
          </a:xfrm>
          <a:prstGeom prst="rect">
            <a:avLst/>
          </a:prstGeom>
          <a:effectLst>
            <a:glow rad="139700">
              <a:schemeClr val="accent2">
                <a:satMod val="175000"/>
                <a:alpha val="40000"/>
              </a:schemeClr>
            </a:glow>
          </a:effectLst>
        </p:spPr>
      </p:pic>
      <p:sp>
        <p:nvSpPr>
          <p:cNvPr id="6" name="Rectangle 5"/>
          <p:cNvSpPr>
            <a:spLocks noChangeArrowheads="1"/>
          </p:cNvSpPr>
          <p:nvPr/>
        </p:nvSpPr>
        <p:spPr bwMode="auto">
          <a:xfrm>
            <a:off x="4786314" y="488866"/>
            <a:ext cx="3312368" cy="707886"/>
          </a:xfrm>
          <a:prstGeom prst="rect">
            <a:avLst/>
          </a:prstGeom>
          <a:noFill/>
          <a:ln w="9525">
            <a:noFill/>
            <a:miter lim="800000"/>
            <a:headEnd/>
            <a:tailEnd/>
          </a:ln>
        </p:spPr>
        <p:txBody>
          <a:bodyPr wrap="square">
            <a:spAutoFit/>
          </a:bodyPr>
          <a:lstStyle/>
          <a:p>
            <a:r>
              <a:rPr lang="ar-EG" sz="4000" b="1" dirty="0" smtClean="0">
                <a:solidFill>
                  <a:schemeClr val="accent6">
                    <a:lumMod val="50000"/>
                  </a:schemeClr>
                </a:solidFill>
              </a:rPr>
              <a:t>أهداف الوحدة</a:t>
            </a:r>
            <a:endParaRPr lang="en-US" sz="4000" dirty="0">
              <a:solidFill>
                <a:schemeClr val="accent6">
                  <a:lumMod val="50000"/>
                </a:schemeClr>
              </a:solidFill>
            </a:endParaRPr>
          </a:p>
        </p:txBody>
      </p:sp>
      <p:sp>
        <p:nvSpPr>
          <p:cNvPr id="9" name="Flowchart: Card 8"/>
          <p:cNvSpPr/>
          <p:nvPr/>
        </p:nvSpPr>
        <p:spPr>
          <a:xfrm>
            <a:off x="357158" y="2143116"/>
            <a:ext cx="8452450" cy="3929090"/>
          </a:xfrm>
          <a:prstGeom prst="flowChartPunchedCard">
            <a:avLst/>
          </a:prstGeom>
          <a:blipFill>
            <a:blip r:embed="rId5"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TextBox 9"/>
          <p:cNvSpPr txBox="1"/>
          <p:nvPr/>
        </p:nvSpPr>
        <p:spPr>
          <a:xfrm>
            <a:off x="857224" y="2285992"/>
            <a:ext cx="7929618" cy="3539430"/>
          </a:xfrm>
          <a:prstGeom prst="rect">
            <a:avLst/>
          </a:prstGeom>
          <a:noFill/>
        </p:spPr>
        <p:txBody>
          <a:bodyPr wrap="square" rtlCol="1">
            <a:spAutoFit/>
          </a:bodyPr>
          <a:lstStyle/>
          <a:p>
            <a:r>
              <a:rPr lang="ar-EG" sz="3200" b="1" dirty="0" smtClean="0">
                <a:solidFill>
                  <a:srgbClr val="006600"/>
                </a:solidFill>
              </a:rPr>
              <a:t>يتوقع بعد دراستك لهذه الوحدة أن:</a:t>
            </a:r>
          </a:p>
          <a:p>
            <a:endParaRPr lang="en-US" sz="3200" dirty="0" smtClean="0"/>
          </a:p>
          <a:p>
            <a:r>
              <a:rPr lang="ar-EG" sz="3200" b="1" dirty="0" smtClean="0">
                <a:solidFill>
                  <a:srgbClr val="C00000"/>
                </a:solidFill>
              </a:rPr>
              <a:t>4- تصمم مخططات لموضوعاتك الكتابية؛ ليساعدك على استيفاء العناصر الرئيسة.</a:t>
            </a:r>
            <a:endParaRPr lang="en-US" sz="3200" b="1" dirty="0" smtClean="0">
              <a:solidFill>
                <a:srgbClr val="C00000"/>
              </a:solidFill>
            </a:endParaRPr>
          </a:p>
          <a:p>
            <a:r>
              <a:rPr lang="ar-EG" sz="3200" b="1" dirty="0" smtClean="0">
                <a:solidFill>
                  <a:srgbClr val="C00000"/>
                </a:solidFill>
              </a:rPr>
              <a:t>5- تلتزم عند كتابتك فناًّ وظيفياًّ بهيكله الخارجي المتعارف عليه (الشكل).</a:t>
            </a:r>
          </a:p>
          <a:p>
            <a:pPr lvl="0"/>
            <a:r>
              <a:rPr lang="ar-EG" sz="3200" b="1" dirty="0" smtClean="0">
                <a:solidFill>
                  <a:srgbClr val="C00000"/>
                </a:solidFill>
              </a:rPr>
              <a:t>6- توظف في كتابتك ما تدربت عليه من مهارات سابقة.</a:t>
            </a:r>
            <a:endParaRPr lang="en-US" sz="3200" b="1" dirty="0" smtClean="0">
              <a:solidFill>
                <a:srgbClr val="C00000"/>
              </a:solidFill>
            </a:endParaRPr>
          </a:p>
        </p:txBody>
      </p:sp>
    </p:spTree>
  </p:cSld>
  <p:clrMapOvr>
    <a:masterClrMapping/>
  </p:clrMapOvr>
  <p:transition>
    <p:cover dir="d"/>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voltag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x_18.png"/>
          <p:cNvPicPr>
            <a:picLocks noChangeAspect="1"/>
          </p:cNvPicPr>
          <p:nvPr/>
        </p:nvPicPr>
        <p:blipFill>
          <a:blip r:embed="rId4" cstate="print"/>
          <a:stretch>
            <a:fillRect/>
          </a:stretch>
        </p:blipFill>
        <p:spPr>
          <a:xfrm rot="18193446">
            <a:off x="1440158" y="1213992"/>
            <a:ext cx="2820547" cy="2820547"/>
          </a:xfrm>
          <a:prstGeom prst="rect">
            <a:avLst/>
          </a:prstGeom>
        </p:spPr>
      </p:pic>
      <p:pic>
        <p:nvPicPr>
          <p:cNvPr id="13" name="Picture 12" descr="Box_18.png"/>
          <p:cNvPicPr>
            <a:picLocks noChangeAspect="1"/>
          </p:cNvPicPr>
          <p:nvPr/>
        </p:nvPicPr>
        <p:blipFill>
          <a:blip r:embed="rId4" cstate="print"/>
          <a:stretch>
            <a:fillRect/>
          </a:stretch>
        </p:blipFill>
        <p:spPr>
          <a:xfrm rot="18193446">
            <a:off x="2953937" y="1162866"/>
            <a:ext cx="2820547" cy="2820547"/>
          </a:xfrm>
          <a:prstGeom prst="rect">
            <a:avLst/>
          </a:prstGeom>
        </p:spPr>
      </p:pic>
      <p:pic>
        <p:nvPicPr>
          <p:cNvPr id="16" name="Picture 15" descr="Box_18.png"/>
          <p:cNvPicPr>
            <a:picLocks noChangeAspect="1"/>
          </p:cNvPicPr>
          <p:nvPr/>
        </p:nvPicPr>
        <p:blipFill>
          <a:blip r:embed="rId4" cstate="print"/>
          <a:stretch>
            <a:fillRect/>
          </a:stretch>
        </p:blipFill>
        <p:spPr>
          <a:xfrm rot="18193446">
            <a:off x="4466105" y="1018850"/>
            <a:ext cx="2820547" cy="2820547"/>
          </a:xfrm>
          <a:prstGeom prst="rect">
            <a:avLst/>
          </a:prstGeom>
        </p:spPr>
      </p:pic>
      <p:sp>
        <p:nvSpPr>
          <p:cNvPr id="2049" name="Rectangle 1"/>
          <p:cNvSpPr>
            <a:spLocks noChangeArrowheads="1"/>
          </p:cNvSpPr>
          <p:nvPr/>
        </p:nvSpPr>
        <p:spPr bwMode="auto">
          <a:xfrm>
            <a:off x="3174957" y="2204864"/>
            <a:ext cx="2719014"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5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دليل الوحدة</a:t>
            </a:r>
            <a:endParaRPr kumimoji="0" lang="ar-EG" sz="6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zoom/>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
                                        <p:tgtEl>
                                          <p:spTgt spid="13"/>
                                        </p:tgtEl>
                                      </p:cBhvr>
                                    </p:animEffect>
                                    <p:anim calcmode="lin" valueType="num">
                                      <p:cBhvr>
                                        <p:cTn id="15" dur="400" fill="hold"/>
                                        <p:tgtEl>
                                          <p:spTgt spid="13"/>
                                        </p:tgtEl>
                                        <p:attrNameLst>
                                          <p:attrName>ppt_x</p:attrName>
                                        </p:attrNameLst>
                                      </p:cBhvr>
                                      <p:tavLst>
                                        <p:tav tm="0">
                                          <p:val>
                                            <p:strVal val="#ppt_x"/>
                                          </p:val>
                                        </p:tav>
                                        <p:tav tm="100000">
                                          <p:val>
                                            <p:strVal val="#ppt_x"/>
                                          </p:val>
                                        </p:tav>
                                      </p:tavLst>
                                    </p:anim>
                                    <p:anim calcmode="lin" valueType="num">
                                      <p:cBhvr>
                                        <p:cTn id="16" dur="400" fill="hold"/>
                                        <p:tgtEl>
                                          <p:spTgt spid="1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
                                        <p:tgtEl>
                                          <p:spTgt spid="16"/>
                                        </p:tgtEl>
                                      </p:cBhvr>
                                    </p:animEffect>
                                    <p:anim calcmode="lin" valueType="num">
                                      <p:cBhvr>
                                        <p:cTn id="22" dur="400" fill="hold"/>
                                        <p:tgtEl>
                                          <p:spTgt spid="16"/>
                                        </p:tgtEl>
                                        <p:attrNameLst>
                                          <p:attrName>ppt_x</p:attrName>
                                        </p:attrNameLst>
                                      </p:cBhvr>
                                      <p:tavLst>
                                        <p:tav tm="0">
                                          <p:val>
                                            <p:strVal val="#ppt_x"/>
                                          </p:val>
                                        </p:tav>
                                        <p:tav tm="100000">
                                          <p:val>
                                            <p:strVal val="#ppt_x"/>
                                          </p:val>
                                        </p:tav>
                                      </p:tavLst>
                                    </p:anim>
                                    <p:anim calcmode="lin" valueType="num">
                                      <p:cBhvr>
                                        <p:cTn id="23" dur="400" fill="hold"/>
                                        <p:tgtEl>
                                          <p:spTgt spid="1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049"/>
                                        </p:tgtEl>
                                        <p:attrNameLst>
                                          <p:attrName>style.visibility</p:attrName>
                                        </p:attrNameLst>
                                      </p:cBhvr>
                                      <p:to>
                                        <p:strVal val="visible"/>
                                      </p:to>
                                    </p:set>
                                    <p:animEffect transition="in" filter="fade">
                                      <p:cBhvr>
                                        <p:cTn id="28" dur="100"/>
                                        <p:tgtEl>
                                          <p:spTgt spid="2049"/>
                                        </p:tgtEl>
                                      </p:cBhvr>
                                    </p:animEffect>
                                    <p:anim calcmode="lin" valueType="num">
                                      <p:cBhvr>
                                        <p:cTn id="29" dur="400" fill="hold"/>
                                        <p:tgtEl>
                                          <p:spTgt spid="2049"/>
                                        </p:tgtEl>
                                        <p:attrNameLst>
                                          <p:attrName>ppt_x</p:attrName>
                                        </p:attrNameLst>
                                      </p:cBhvr>
                                      <p:tavLst>
                                        <p:tav tm="0">
                                          <p:val>
                                            <p:strVal val="#ppt_x"/>
                                          </p:val>
                                        </p:tav>
                                        <p:tav tm="100000">
                                          <p:val>
                                            <p:strVal val="#ppt_x"/>
                                          </p:val>
                                        </p:tav>
                                      </p:tavLst>
                                    </p:anim>
                                    <p:anim calcmode="lin" valueType="num">
                                      <p:cBhvr>
                                        <p:cTn id="30" dur="400" fill="hold"/>
                                        <p:tgtEl>
                                          <p:spTgt spid="2049"/>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04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04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5"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إرشادات المتعلم</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6" cstate="print"/>
          <a:stretch>
            <a:fillRect/>
          </a:stretch>
        </p:blipFill>
        <p:spPr>
          <a:xfrm>
            <a:off x="214282" y="1500174"/>
            <a:ext cx="8678198" cy="5357826"/>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2500306"/>
            <a:ext cx="6912767" cy="3539430"/>
          </a:xfrm>
          <a:prstGeom prst="rect">
            <a:avLst/>
          </a:prstGeom>
          <a:noFill/>
          <a:ln w="9525">
            <a:noFill/>
            <a:miter lim="800000"/>
            <a:headEnd/>
            <a:tailEnd/>
          </a:ln>
        </p:spPr>
        <p:txBody>
          <a:bodyPr wrap="square">
            <a:spAutoFit/>
          </a:bodyPr>
          <a:lstStyle/>
          <a:p>
            <a:pPr lvl="0"/>
            <a:r>
              <a:rPr lang="ar-EG" sz="3200" b="1" dirty="0" smtClean="0">
                <a:solidFill>
                  <a:schemeClr val="accent2">
                    <a:lumMod val="50000"/>
                  </a:schemeClr>
                </a:solidFill>
              </a:rPr>
              <a:t>1- الكتابة الوظيفية هي أكثر الكتابات انتشاراً في عصرنا الحاضر، فهي تغمر – دون انقطاع وبشكل يومي – كل الإدارات والمؤسسات والشركات. وهي الكتابة الوحيدة التي يستخدمها كل من يعرف ولو يسيراً من أصول الكتابة. حاول في هذه الوحدة التمكن من إتقان الكتابة الصحيحة للفنون الوظيفية؛ لأنك ستعيشها وبكثرة في حياتك العملية القادمة.</a:t>
            </a:r>
            <a:endParaRPr lang="en-US" sz="3200" dirty="0">
              <a:solidFill>
                <a:schemeClr val="accent2">
                  <a:lumMod val="50000"/>
                </a:schemeClr>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gtEl>
                                      </p:cBhvr>
                                      <p:to x="100000" y="60000"/>
                                    </p:animScale>
                                    <p:animScale>
                                      <p:cBhvr>
                                        <p:cTn id="14" dur="42"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2" decel="50000">
                                          <p:stCondLst>
                                            <p:cond delay="335"/>
                                          </p:stCondLst>
                                        </p:cTn>
                                        <p:tgtEl>
                                          <p:spTgt spid="3"/>
                                        </p:tgtEl>
                                      </p:cBhvr>
                                      <p:to x="100000" y="100000"/>
                                    </p:animScale>
                                    <p:animScale>
                                      <p:cBhvr>
                                        <p:cTn id="17" dur="7">
                                          <p:stCondLst>
                                            <p:cond delay="411"/>
                                          </p:stCondLst>
                                        </p:cTn>
                                        <p:tgtEl>
                                          <p:spTgt spid="3"/>
                                        </p:tgtEl>
                                      </p:cBhvr>
                                      <p:to x="100000" y="90000"/>
                                    </p:animScale>
                                    <p:animScale>
                                      <p:cBhvr>
                                        <p:cTn id="18" dur="42"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2" decel="50000">
                                          <p:stCondLst>
                                            <p:cond delay="459"/>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ached_endoflevelpop1.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3"/>
                                          </p:stCondLst>
                                        </p:cTn>
                                        <p:tgtEl>
                                          <p:spTgt spid="4"/>
                                        </p:tgtEl>
                                      </p:cBhvr>
                                      <p:to x="100000" y="60000"/>
                                    </p:animScale>
                                    <p:animScale>
                                      <p:cBhvr>
                                        <p:cTn id="30" dur="42"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2" decel="50000">
                                          <p:stCondLst>
                                            <p:cond delay="335"/>
                                          </p:stCondLst>
                                        </p:cTn>
                                        <p:tgtEl>
                                          <p:spTgt spid="4"/>
                                        </p:tgtEl>
                                      </p:cBhvr>
                                      <p:to x="100000" y="100000"/>
                                    </p:animScale>
                                    <p:animScale>
                                      <p:cBhvr>
                                        <p:cTn id="33" dur="7">
                                          <p:stCondLst>
                                            <p:cond delay="411"/>
                                          </p:stCondLst>
                                        </p:cTn>
                                        <p:tgtEl>
                                          <p:spTgt spid="4"/>
                                        </p:tgtEl>
                                      </p:cBhvr>
                                      <p:to x="100000" y="90000"/>
                                    </p:animScale>
                                    <p:animScale>
                                      <p:cBhvr>
                                        <p:cTn id="34" dur="42"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2" decel="50000">
                                          <p:stCondLst>
                                            <p:cond delay="459"/>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edge">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Windows XP Logon Sound.wav"/>
                                        </p:tgtEl>
                                      </p:cMediaNode>
                                    </p:audio>
                                  </p:subTnLst>
                                </p:cTn>
                              </p:par>
                              <p:par>
                                <p:cTn id="42" presetID="2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edg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ainRedFolderBlau.png"/>
          <p:cNvPicPr>
            <a:picLocks noChangeAspect="1"/>
          </p:cNvPicPr>
          <p:nvPr/>
        </p:nvPicPr>
        <p:blipFill>
          <a:blip r:embed="rId4" cstate="print"/>
          <a:srcRect/>
          <a:stretch>
            <a:fillRect/>
          </a:stretch>
        </p:blipFill>
        <p:spPr bwMode="auto">
          <a:xfrm>
            <a:off x="4143372" y="223837"/>
            <a:ext cx="5000629" cy="1419213"/>
          </a:xfrm>
          <a:prstGeom prst="rect">
            <a:avLst/>
          </a:prstGeom>
          <a:noFill/>
          <a:ln w="9525">
            <a:noFill/>
            <a:miter lim="800000"/>
            <a:headEnd/>
            <a:tailEnd/>
          </a:ln>
        </p:spPr>
      </p:pic>
      <p:sp>
        <p:nvSpPr>
          <p:cNvPr id="4" name="Rectangle 3"/>
          <p:cNvSpPr>
            <a:spLocks noChangeArrowheads="1"/>
          </p:cNvSpPr>
          <p:nvPr/>
        </p:nvSpPr>
        <p:spPr bwMode="auto">
          <a:xfrm rot="21312587">
            <a:off x="4740390" y="390124"/>
            <a:ext cx="3787127" cy="769441"/>
          </a:xfrm>
          <a:prstGeom prst="rect">
            <a:avLst/>
          </a:prstGeom>
          <a:noFill/>
          <a:ln w="9525">
            <a:noFill/>
            <a:miter lim="800000"/>
            <a:headEnd/>
            <a:tailEnd/>
          </a:ln>
        </p:spPr>
        <p:txBody>
          <a:bodyPr wrap="square">
            <a:spAutoFit/>
          </a:bodyPr>
          <a:lstStyle/>
          <a:p>
            <a:pPr algn="ctr"/>
            <a:r>
              <a:rPr lang="ar-EG" sz="4400" b="1" dirty="0" smtClean="0"/>
              <a:t>إرشادات المتعلم</a:t>
            </a:r>
            <a:endParaRPr lang="ar-EG" sz="4400" b="1" dirty="0">
              <a:solidFill>
                <a:srgbClr val="000099"/>
              </a:solidFill>
              <a:latin typeface="Calibri" pitchFamily="34" charset="0"/>
            </a:endParaRPr>
          </a:p>
        </p:txBody>
      </p:sp>
      <p:pic>
        <p:nvPicPr>
          <p:cNvPr id="5" name="Picture 4" descr="BCKLC170.WMF"/>
          <p:cNvPicPr>
            <a:picLocks noChangeAspect="1"/>
          </p:cNvPicPr>
          <p:nvPr/>
        </p:nvPicPr>
        <p:blipFill>
          <a:blip r:embed="rId5" cstate="print"/>
          <a:stretch>
            <a:fillRect/>
          </a:stretch>
        </p:blipFill>
        <p:spPr>
          <a:xfrm>
            <a:off x="214282" y="1785926"/>
            <a:ext cx="8678198" cy="4786346"/>
          </a:xfrm>
          <a:prstGeom prst="flowChartMultidocument">
            <a:avLst/>
          </a:prstGeom>
          <a:ln w="38100">
            <a:solidFill>
              <a:srgbClr val="FF0000"/>
            </a:solidFill>
            <a:prstDash val="sysDash"/>
          </a:ln>
        </p:spPr>
      </p:pic>
      <p:sp>
        <p:nvSpPr>
          <p:cNvPr id="6" name="Rectangle 5"/>
          <p:cNvSpPr>
            <a:spLocks noChangeArrowheads="1"/>
          </p:cNvSpPr>
          <p:nvPr/>
        </p:nvSpPr>
        <p:spPr bwMode="auto">
          <a:xfrm>
            <a:off x="571472" y="2739466"/>
            <a:ext cx="6912767" cy="3046988"/>
          </a:xfrm>
          <a:prstGeom prst="rect">
            <a:avLst/>
          </a:prstGeom>
          <a:noFill/>
          <a:ln w="9525">
            <a:noFill/>
            <a:miter lim="800000"/>
            <a:headEnd/>
            <a:tailEnd/>
          </a:ln>
        </p:spPr>
        <p:txBody>
          <a:bodyPr wrap="square">
            <a:spAutoFit/>
          </a:bodyPr>
          <a:lstStyle/>
          <a:p>
            <a:pPr lvl="0"/>
            <a:r>
              <a:rPr lang="ar-EG" sz="3200" b="1" dirty="0" smtClean="0">
                <a:solidFill>
                  <a:schemeClr val="accent2">
                    <a:lumMod val="50000"/>
                  </a:schemeClr>
                </a:solidFill>
              </a:rPr>
              <a:t>2- الأسلوب الوظيفي يقع وسطاً بين الأسلوب العلمي والأسلوب الأدبي، فيراوح بين الإقناع المنطقي والتأثير الوجداني، بحسب الفن الوظيفي موضوعه، وهذا يتطلب منك أن تكون دقيقاً في اختيارك للمفردات والعبارات المناسبة لموضوعك وهدفك.</a:t>
            </a:r>
            <a:endParaRPr lang="en-US" sz="3200" dirty="0">
              <a:solidFill>
                <a:schemeClr val="accent2">
                  <a:lumMod val="50000"/>
                </a:schemeClr>
              </a:solidFill>
            </a:endParaRP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XP Logon Sound.wav"/>
                                        </p:tgtEl>
                                      </p:cMediaNode>
                                    </p:audio>
                                  </p:sub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4726</TotalTime>
  <Words>2045</Words>
  <Application>Microsoft Office PowerPoint</Application>
  <PresentationFormat>عرض على الشاشة (3:4)‏</PresentationFormat>
  <Paragraphs>203</Paragraphs>
  <Slides>46</Slides>
  <Notes>0</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القراءة والتواصل اللغوي3 المستوى الخامس - كتاب التطبيقات- الوحدة الثانية</dc:title>
  <dc:subject>- النشاطات التمهيدية</dc:subject>
  <dc:creator>أ/ بندر الحازمي</dc:creator>
  <cp:keywords>حقيبة إنجاز المعلم والمعلمة</cp:keywords>
  <cp:lastModifiedBy>THECAVE</cp:lastModifiedBy>
  <cp:revision>110</cp:revision>
  <dcterms:created xsi:type="dcterms:W3CDTF">2011-09-10T14:45:07Z</dcterms:created>
  <dcterms:modified xsi:type="dcterms:W3CDTF">2016-09-27T20:46:50Z</dcterms:modified>
</cp:coreProperties>
</file>