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75" r:id="rId6"/>
    <p:sldId id="289" r:id="rId7"/>
    <p:sldId id="258" r:id="rId8"/>
    <p:sldId id="291" r:id="rId9"/>
    <p:sldId id="290" r:id="rId10"/>
    <p:sldId id="278" r:id="rId11"/>
    <p:sldId id="259" r:id="rId12"/>
    <p:sldId id="292" r:id="rId13"/>
    <p:sldId id="293" r:id="rId14"/>
    <p:sldId id="294" r:id="rId15"/>
    <p:sldId id="295" r:id="rId16"/>
    <p:sldId id="296" r:id="rId17"/>
    <p:sldId id="260" r:id="rId18"/>
    <p:sldId id="283" r:id="rId19"/>
    <p:sldId id="282" r:id="rId20"/>
    <p:sldId id="284" r:id="rId21"/>
    <p:sldId id="285" r:id="rId22"/>
    <p:sldId id="286" r:id="rId23"/>
    <p:sldId id="262" r:id="rId24"/>
    <p:sldId id="287" r:id="rId25"/>
    <p:sldId id="288" r:id="rId26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800080"/>
    <a:srgbClr val="3939FD"/>
    <a:srgbClr val="CC0000"/>
    <a:srgbClr val="33CCCC"/>
    <a:srgbClr val="FFCC00"/>
    <a:srgbClr val="CC00CC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67" autoAdjust="0"/>
    <p:restoredTop sz="94660"/>
  </p:normalViewPr>
  <p:slideViewPr>
    <p:cSldViewPr>
      <p:cViewPr>
        <p:scale>
          <a:sx n="50" d="100"/>
          <a:sy n="50" d="100"/>
        </p:scale>
        <p:origin x="-195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C359-A1BF-4027-961E-FDE347A374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84BEC-027D-4571-8292-1A91163667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4826-C055-433E-85B2-6F79AE5F6B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5338-BA2B-422B-B301-CB2900AB8E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6FE46-0129-4E24-A8C1-4933D42963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E51A-1784-4460-A0CE-1436AE9ED8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1D7AB-5124-445D-8F9B-6688AD214F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DBD6F-D196-49C1-9F59-CC42666047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6923F-0827-44B3-97C6-879EB27A9C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6627-4841-4877-947B-8210197D56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F4D17-4E5E-459A-84D8-DFD9B4DE50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83E291-83F4-4D59-BD06-61A474C434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2.wav"/><Relationship Id="rId5" Type="http://schemas.openxmlformats.org/officeDocument/2006/relationships/audio" Target="../media/audio31.wav"/><Relationship Id="rId4" Type="http://schemas.openxmlformats.org/officeDocument/2006/relationships/audio" Target="../media/audio3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7" Type="http://schemas.openxmlformats.org/officeDocument/2006/relationships/audio" Target="../media/audio3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5" Type="http://schemas.openxmlformats.org/officeDocument/2006/relationships/audio" Target="../media/audio35.wav"/><Relationship Id="rId4" Type="http://schemas.openxmlformats.org/officeDocument/2006/relationships/audio" Target="../media/audio3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9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2.wav"/><Relationship Id="rId4" Type="http://schemas.openxmlformats.org/officeDocument/2006/relationships/audio" Target="../media/audio4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7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48.wav"/><Relationship Id="rId7" Type="http://schemas.openxmlformats.org/officeDocument/2006/relationships/audio" Target="../media/audio5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0.wav"/><Relationship Id="rId5" Type="http://schemas.openxmlformats.org/officeDocument/2006/relationships/audio" Target="../media/audio49.wav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3.wav"/><Relationship Id="rId2" Type="http://schemas.openxmlformats.org/officeDocument/2006/relationships/audio" Target="../media/audio5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audio" Target="../media/audio55.wav"/><Relationship Id="rId4" Type="http://schemas.openxmlformats.org/officeDocument/2006/relationships/audio" Target="../media/audio5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audio" Target="../media/audio57.wav"/><Relationship Id="rId4" Type="http://schemas.openxmlformats.org/officeDocument/2006/relationships/audio" Target="../media/audio5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0.wav"/><Relationship Id="rId5" Type="http://schemas.openxmlformats.org/officeDocument/2006/relationships/audio" Target="../media/audio59.wav"/><Relationship Id="rId4" Type="http://schemas.openxmlformats.org/officeDocument/2006/relationships/audio" Target="../media/audio5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audio" Target="../media/audio62.wav"/><Relationship Id="rId4" Type="http://schemas.openxmlformats.org/officeDocument/2006/relationships/audio" Target="../media/audio6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3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6.wav"/><Relationship Id="rId5" Type="http://schemas.openxmlformats.org/officeDocument/2006/relationships/audio" Target="../media/audio65.wav"/><Relationship Id="rId4" Type="http://schemas.openxmlformats.org/officeDocument/2006/relationships/audio" Target="../media/audio6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19.wav"/><Relationship Id="rId4" Type="http://schemas.openxmlformats.org/officeDocument/2006/relationships/audio" Target="../media/audio1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3.wav"/><Relationship Id="rId4" Type="http://schemas.openxmlformats.org/officeDocument/2006/relationships/audio" Target="../media/audio2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7" Type="http://schemas.openxmlformats.org/officeDocument/2006/relationships/audio" Target="../media/audio29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8.wav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142875" y="2571750"/>
            <a:ext cx="4714875" cy="3714750"/>
            <a:chOff x="0" y="2500306"/>
            <a:chExt cx="4714876" cy="3714776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285720" y="2500306"/>
              <a:ext cx="4429156" cy="3714776"/>
            </a:xfrm>
            <a:prstGeom prst="round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ar-EG"/>
            </a:p>
          </p:txBody>
        </p:sp>
        <p:sp>
          <p:nvSpPr>
            <p:cNvPr id="6" name="مخطط انسيابي: قرار 5"/>
            <p:cNvSpPr/>
            <p:nvPr/>
          </p:nvSpPr>
          <p:spPr>
            <a:xfrm>
              <a:off x="0" y="2500306"/>
              <a:ext cx="4714876" cy="3714776"/>
            </a:xfrm>
            <a:prstGeom prst="flowChartDecision">
              <a:avLst/>
            </a:prstGeom>
            <a:solidFill>
              <a:srgbClr val="33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ar-EG"/>
            </a:p>
          </p:txBody>
        </p:sp>
      </p:grpSp>
      <p:sp>
        <p:nvSpPr>
          <p:cNvPr id="8" name="مستطيل 7"/>
          <p:cNvSpPr/>
          <p:nvPr/>
        </p:nvSpPr>
        <p:spPr>
          <a:xfrm>
            <a:off x="928662" y="3678326"/>
            <a:ext cx="338586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ar-SA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صلة الرحم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00563" y="0"/>
            <a:ext cx="4643437" cy="3714750"/>
            <a:chOff x="214282" y="3143248"/>
            <a:chExt cx="6858048" cy="3714752"/>
          </a:xfrm>
        </p:grpSpPr>
        <p:pic>
          <p:nvPicPr>
            <p:cNvPr id="2053" name="Picture 7" descr="BCKMC120.WM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2" y="3143248"/>
              <a:ext cx="6858048" cy="371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"/>
            <p:cNvSpPr txBox="1"/>
            <p:nvPr/>
          </p:nvSpPr>
          <p:spPr>
            <a:xfrm rot="21200290">
              <a:off x="1031179" y="4467570"/>
              <a:ext cx="5072098" cy="830997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4800" b="1" dirty="0">
                  <a:ln w="18415" cmpd="sng">
                    <a:solidFill>
                      <a:srgbClr val="0000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الوحدة الرابعة</a:t>
              </a:r>
              <a:endParaRPr lang="ar-EG" sz="4800" b="1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ة الراب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لة الرح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pic>
        <p:nvPicPr>
          <p:cNvPr id="6" name="صورة 5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4" y="642918"/>
            <a:ext cx="8643966" cy="5929330"/>
          </a:xfrm>
          <a:prstGeom prst="round2DiagRect">
            <a:avLst>
              <a:gd name="adj1" fmla="val 16667"/>
              <a:gd name="adj2" fmla="val 2281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9" name="عنوان 1"/>
          <p:cNvSpPr txBox="1">
            <a:spLocks/>
          </p:cNvSpPr>
          <p:nvPr/>
        </p:nvSpPr>
        <p:spPr bwMode="auto">
          <a:xfrm>
            <a:off x="2386013" y="2352675"/>
            <a:ext cx="5972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EG" sz="3600" b="1"/>
              <a:t>ما العلاقة بين صلة القاطع، والعفو عَمّن وقع منه الظلم، وإعطاء من وقع منه الحرمان؟</a:t>
            </a:r>
            <a:endParaRPr lang="en-US" sz="3600" b="1"/>
          </a:p>
        </p:txBody>
      </p:sp>
      <p:sp>
        <p:nvSpPr>
          <p:cNvPr id="21510" name="عنوان 1"/>
          <p:cNvSpPr txBox="1">
            <a:spLocks/>
          </p:cNvSpPr>
          <p:nvPr/>
        </p:nvSpPr>
        <p:spPr bwMode="auto">
          <a:xfrm>
            <a:off x="2428875" y="4143375"/>
            <a:ext cx="5214938" cy="2000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600" b="1" dirty="0">
                <a:solidFill>
                  <a:srgbClr val="800080"/>
                </a:solidFill>
              </a:rPr>
              <a:t>مرتبطة ببعضها، فالقطيعة ظلم، وصلة القاطع  من العفو عن الظالم.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21511" name="عنوان 1"/>
          <p:cNvSpPr txBox="1">
            <a:spLocks/>
          </p:cNvSpPr>
          <p:nvPr/>
        </p:nvSpPr>
        <p:spPr bwMode="auto">
          <a:xfrm>
            <a:off x="2243138" y="1066800"/>
            <a:ext cx="5972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EG" sz="6000" b="1" dirty="0" smtClean="0">
                <a:solidFill>
                  <a:srgbClr val="FF0000"/>
                </a:solidFill>
              </a:rPr>
              <a:t>فكر؟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ا العلاقة بين صلة القاط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رتبطة ببعضها ش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 animBg="1"/>
      <p:bldP spid="215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2875" y="1168400"/>
            <a:ext cx="8893175" cy="54292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>
              <a:defRPr/>
            </a:pPr>
            <a:endParaRPr lang="ar-EG"/>
          </a:p>
        </p:txBody>
      </p:sp>
      <p:sp>
        <p:nvSpPr>
          <p:cNvPr id="22533" name="عنوان 1"/>
          <p:cNvSpPr txBox="1">
            <a:spLocks/>
          </p:cNvSpPr>
          <p:nvPr/>
        </p:nvSpPr>
        <p:spPr bwMode="auto">
          <a:xfrm>
            <a:off x="468313" y="1890713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1- صلُة الرحم عبادة وليست مكافأة للآخرين، فلتكن صلتك لرحمك عملاً ترجو ثوابه من الله، ولا تنتظر أن يقابلك الآخرون بمثلها.</a:t>
            </a:r>
            <a:endParaRPr lang="en-US" sz="3200" b="1" dirty="0"/>
          </a:p>
        </p:txBody>
      </p:sp>
      <p:sp>
        <p:nvSpPr>
          <p:cNvPr id="22534" name="عنوان 1"/>
          <p:cNvSpPr txBox="1">
            <a:spLocks/>
          </p:cNvSpPr>
          <p:nvPr/>
        </p:nvSpPr>
        <p:spPr bwMode="auto">
          <a:xfrm>
            <a:off x="452438" y="4105275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2- الإخلاصُ</a:t>
            </a:r>
            <a:r>
              <a:rPr lang="en-US" sz="3200" b="1" dirty="0"/>
              <a:t> </a:t>
            </a:r>
            <a:r>
              <a:rPr lang="ar-EG" sz="3200" b="1" dirty="0"/>
              <a:t>لله والرغبة فيما عنده يتجلى في حالات </a:t>
            </a:r>
          </a:p>
          <a:p>
            <a:pPr algn="ctr" rtl="1">
              <a:defRPr/>
            </a:pPr>
            <a:r>
              <a:rPr lang="ar-EG" sz="3200" b="1" dirty="0"/>
              <a:t>مثل: أن تصل من قطعك، وتعفو عند المقدرة عمن</a:t>
            </a:r>
          </a:p>
          <a:p>
            <a:pPr algn="ctr" rtl="1">
              <a:defRPr/>
            </a:pPr>
            <a:r>
              <a:rPr lang="ar-EG" sz="3200" b="1" dirty="0"/>
              <a:t> ظلمك، </a:t>
            </a:r>
            <a:r>
              <a:rPr lang="ar-EG" sz="3200" b="1" dirty="0" err="1"/>
              <a:t>و</a:t>
            </a:r>
            <a:r>
              <a:rPr lang="ar-EG" sz="1600" b="1" dirty="0" err="1"/>
              <a:t>......................................</a:t>
            </a:r>
            <a:endParaRPr lang="en-US" sz="3200" b="1" dirty="0"/>
          </a:p>
        </p:txBody>
      </p:sp>
      <p:sp>
        <p:nvSpPr>
          <p:cNvPr id="14" name="مربع نص 5"/>
          <p:cNvSpPr txBox="1">
            <a:spLocks noChangeArrowheads="1"/>
          </p:cNvSpPr>
          <p:nvPr/>
        </p:nvSpPr>
        <p:spPr bwMode="auto">
          <a:xfrm>
            <a:off x="1571604" y="416857"/>
            <a:ext cx="5786478" cy="707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schemeClr val="bg1"/>
                </a:solidFill>
              </a:rPr>
              <a:t>من معاني الحديث وارشاداته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70150" y="5202238"/>
            <a:ext cx="2601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>
                <a:solidFill>
                  <a:srgbClr val="FF0000"/>
                </a:solidFill>
              </a:rPr>
              <a:t>وتعطي من حرمك.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ن معاني الحديث وارشادا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لُة الرحم عبادة وليست مكافأة للآخ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إخلاصُ لله والرغبة فيما عنده يتجلى في حال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تعطي من حرمك ش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2875" y="1168400"/>
            <a:ext cx="8893175" cy="54292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>
              <a:defRPr/>
            </a:pPr>
            <a:endParaRPr lang="ar-EG"/>
          </a:p>
        </p:txBody>
      </p:sp>
      <p:sp>
        <p:nvSpPr>
          <p:cNvPr id="22533" name="عنوان 1"/>
          <p:cNvSpPr txBox="1">
            <a:spLocks/>
          </p:cNvSpPr>
          <p:nvPr/>
        </p:nvSpPr>
        <p:spPr bwMode="auto">
          <a:xfrm>
            <a:off x="468313" y="1890713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3- مقابلُة القطيعة بمثلها تحرمك أجر الصلة وتزيد التقاطع.</a:t>
            </a:r>
          </a:p>
        </p:txBody>
      </p:sp>
      <p:sp>
        <p:nvSpPr>
          <p:cNvPr id="22534" name="عنوان 1"/>
          <p:cNvSpPr txBox="1">
            <a:spLocks/>
          </p:cNvSpPr>
          <p:nvPr/>
        </p:nvSpPr>
        <p:spPr bwMode="auto">
          <a:xfrm>
            <a:off x="452438" y="4105275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4- مقابلُة الإساءة بالإحسان علامة كرم النفس والرغبة في الخير.</a:t>
            </a:r>
          </a:p>
        </p:txBody>
      </p:sp>
      <p:sp>
        <p:nvSpPr>
          <p:cNvPr id="14" name="مربع نص 5"/>
          <p:cNvSpPr txBox="1">
            <a:spLocks noChangeArrowheads="1"/>
          </p:cNvSpPr>
          <p:nvPr/>
        </p:nvSpPr>
        <p:spPr bwMode="auto">
          <a:xfrm>
            <a:off x="1571604" y="416857"/>
            <a:ext cx="5786478" cy="707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schemeClr val="bg1"/>
                </a:solidFill>
              </a:rPr>
              <a:t>من معاني الحديث وارشاداته</a:t>
            </a: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قابلُة القطيعة بمثلها تحرمك أجر الص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قابلُة الإساءة بالإحسان علامة كرم النفس  ش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2875" y="1168400"/>
            <a:ext cx="8893175" cy="54292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>
              <a:defRPr/>
            </a:pPr>
            <a:endParaRPr lang="ar-EG"/>
          </a:p>
        </p:txBody>
      </p:sp>
      <p:sp>
        <p:nvSpPr>
          <p:cNvPr id="22533" name="عنوان 1"/>
          <p:cNvSpPr txBox="1">
            <a:spLocks/>
          </p:cNvSpPr>
          <p:nvPr/>
        </p:nvSpPr>
        <p:spPr bwMode="auto">
          <a:xfrm>
            <a:off x="468313" y="1890713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لعظم خطورة التهاجر بين الأرحام اكتب سببين من الأسباب التي قد تؤدي إلى ذلك، مع اقتراح الحلول المناسبة لها:</a:t>
            </a:r>
          </a:p>
        </p:txBody>
      </p:sp>
      <p:sp>
        <p:nvSpPr>
          <p:cNvPr id="22534" name="عنوان 1"/>
          <p:cNvSpPr txBox="1">
            <a:spLocks/>
          </p:cNvSpPr>
          <p:nvPr/>
        </p:nvSpPr>
        <p:spPr bwMode="auto">
          <a:xfrm>
            <a:off x="452438" y="4105275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 rtl="1">
              <a:buFontTx/>
              <a:buAutoNum type="arabic1Minus"/>
              <a:defRPr/>
            </a:pPr>
            <a:r>
              <a:rPr lang="ar-EG" sz="3200" b="1" dirty="0"/>
              <a:t>السبب الأول:</a:t>
            </a:r>
          </a:p>
          <a:p>
            <a:pPr marL="514350" indent="-514350" algn="ctr" rtl="1">
              <a:defRPr/>
            </a:pPr>
            <a:endParaRPr lang="ar-EG" sz="3200" dirty="0"/>
          </a:p>
          <a:p>
            <a:pPr algn="ctr" rtl="1">
              <a:defRPr/>
            </a:pPr>
            <a:r>
              <a:rPr lang="ar-EG" sz="2000" dirty="0"/>
              <a:t>.............................................</a:t>
            </a:r>
            <a:endParaRPr lang="ar-EG" sz="1400" dirty="0"/>
          </a:p>
        </p:txBody>
      </p:sp>
      <p:sp>
        <p:nvSpPr>
          <p:cNvPr id="14" name="مربع نص 5"/>
          <p:cNvSpPr txBox="1">
            <a:spLocks noChangeArrowheads="1"/>
          </p:cNvSpPr>
          <p:nvPr/>
        </p:nvSpPr>
        <p:spPr bwMode="auto">
          <a:xfrm>
            <a:off x="1571604" y="416857"/>
            <a:ext cx="5786478" cy="707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schemeClr val="bg1"/>
                </a:solidFill>
              </a:rPr>
              <a:t>من معاني الحديث وارشاداته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428875" y="5000625"/>
            <a:ext cx="3846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3200" b="1">
                <a:solidFill>
                  <a:srgbClr val="FF0000"/>
                </a:solidFill>
              </a:rPr>
              <a:t>حدوث مشاكل على الميراث.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عظم خطورة التهاجر بين الأرحام اكتب سبب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سبب الأ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حدوث مشاكل على الميرا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2875" y="1168400"/>
            <a:ext cx="8893175" cy="54292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>
              <a:defRPr/>
            </a:pPr>
            <a:endParaRPr lang="ar-EG"/>
          </a:p>
        </p:txBody>
      </p:sp>
      <p:sp>
        <p:nvSpPr>
          <p:cNvPr id="22533" name="عنوان 1"/>
          <p:cNvSpPr txBox="1">
            <a:spLocks/>
          </p:cNvSpPr>
          <p:nvPr/>
        </p:nvSpPr>
        <p:spPr bwMode="auto">
          <a:xfrm>
            <a:off x="468313" y="1890713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لعظم خطورة </a:t>
            </a:r>
            <a:r>
              <a:rPr lang="ar-EG" sz="3200" b="1" dirty="0" err="1"/>
              <a:t>التهاجر</a:t>
            </a:r>
            <a:r>
              <a:rPr lang="ar-EG" sz="3200" b="1" dirty="0"/>
              <a:t> بين الأرحام اكتب سببين من الأسباب التي قد تؤدي إلى ذلك، مع اقتراح الحلول المناسبة </a:t>
            </a:r>
            <a:r>
              <a:rPr lang="ar-EG" sz="3200" b="1" dirty="0" err="1"/>
              <a:t>لها:</a:t>
            </a:r>
            <a:endParaRPr lang="ar-EG" sz="3200" b="1" dirty="0"/>
          </a:p>
        </p:txBody>
      </p:sp>
      <p:sp>
        <p:nvSpPr>
          <p:cNvPr id="22534" name="عنوان 1"/>
          <p:cNvSpPr txBox="1">
            <a:spLocks/>
          </p:cNvSpPr>
          <p:nvPr/>
        </p:nvSpPr>
        <p:spPr bwMode="auto">
          <a:xfrm>
            <a:off x="452438" y="4105275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الحلول المقترحة له:</a:t>
            </a:r>
          </a:p>
          <a:p>
            <a:pPr algn="ctr" rtl="1">
              <a:defRPr/>
            </a:pPr>
            <a:endParaRPr lang="ar-EG" sz="3200" dirty="0"/>
          </a:p>
          <a:p>
            <a:pPr algn="ctr" rtl="1">
              <a:defRPr/>
            </a:pPr>
            <a:r>
              <a:rPr lang="ar-EG" sz="2400" dirty="0"/>
              <a:t>.............................................</a:t>
            </a:r>
            <a:endParaRPr lang="ar-EG" sz="1600" dirty="0"/>
          </a:p>
        </p:txBody>
      </p:sp>
      <p:sp>
        <p:nvSpPr>
          <p:cNvPr id="14" name="مربع نص 5"/>
          <p:cNvSpPr txBox="1">
            <a:spLocks noChangeArrowheads="1"/>
          </p:cNvSpPr>
          <p:nvPr/>
        </p:nvSpPr>
        <p:spPr bwMode="auto">
          <a:xfrm>
            <a:off x="1571604" y="416857"/>
            <a:ext cx="5786478" cy="707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schemeClr val="bg1"/>
                </a:solidFill>
              </a:rPr>
              <a:t>من معاني الحديث وارشاداته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300288" y="5059363"/>
            <a:ext cx="3914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EG" sz="3200" b="1">
                <a:solidFill>
                  <a:srgbClr val="FF0000"/>
                </a:solidFill>
              </a:rPr>
              <a:t>توزيع الميراث بما شرع الله.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حلول المقترحة 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وزيع الميراث بما شرع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2875" y="1168400"/>
            <a:ext cx="8893175" cy="54292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>
              <a:defRPr/>
            </a:pPr>
            <a:endParaRPr lang="ar-EG"/>
          </a:p>
        </p:txBody>
      </p:sp>
      <p:sp>
        <p:nvSpPr>
          <p:cNvPr id="22533" name="عنوان 1"/>
          <p:cNvSpPr txBox="1">
            <a:spLocks/>
          </p:cNvSpPr>
          <p:nvPr/>
        </p:nvSpPr>
        <p:spPr bwMode="auto">
          <a:xfrm>
            <a:off x="468313" y="1890713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لعظم خطورة </a:t>
            </a:r>
            <a:r>
              <a:rPr lang="ar-EG" sz="3200" b="1" dirty="0" err="1"/>
              <a:t>التهاجر</a:t>
            </a:r>
            <a:r>
              <a:rPr lang="ar-EG" sz="3200" b="1" dirty="0"/>
              <a:t> بين الأرحام اكتب سببين من الأسباب التي قد تؤدي إلى ذلك، مع اقتراح الحلول المناسبة </a:t>
            </a:r>
            <a:r>
              <a:rPr lang="ar-EG" sz="3200" b="1" dirty="0" err="1"/>
              <a:t>لها:</a:t>
            </a:r>
            <a:endParaRPr lang="ar-EG" sz="3200" b="1" dirty="0"/>
          </a:p>
        </p:txBody>
      </p:sp>
      <p:sp>
        <p:nvSpPr>
          <p:cNvPr id="22534" name="عنوان 1"/>
          <p:cNvSpPr txBox="1">
            <a:spLocks/>
          </p:cNvSpPr>
          <p:nvPr/>
        </p:nvSpPr>
        <p:spPr bwMode="auto">
          <a:xfrm>
            <a:off x="452438" y="4105275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ب- السبب الثاني:</a:t>
            </a:r>
          </a:p>
          <a:p>
            <a:pPr algn="ctr" rtl="1">
              <a:defRPr/>
            </a:pPr>
            <a:endParaRPr lang="ar-EG" sz="3200" dirty="0"/>
          </a:p>
          <a:p>
            <a:pPr algn="ctr" rtl="1">
              <a:defRPr/>
            </a:pPr>
            <a:r>
              <a:rPr lang="ar-EG" dirty="0"/>
              <a:t>.............................................</a:t>
            </a:r>
            <a:endParaRPr lang="ar-EG" sz="1200" dirty="0"/>
          </a:p>
        </p:txBody>
      </p:sp>
      <p:sp>
        <p:nvSpPr>
          <p:cNvPr id="14" name="مربع نص 5"/>
          <p:cNvSpPr txBox="1">
            <a:spLocks noChangeArrowheads="1"/>
          </p:cNvSpPr>
          <p:nvPr/>
        </p:nvSpPr>
        <p:spPr bwMode="auto">
          <a:xfrm>
            <a:off x="1571604" y="416857"/>
            <a:ext cx="5786478" cy="707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schemeClr val="bg1"/>
                </a:solidFill>
              </a:rPr>
              <a:t>من معاني الحديث وارشاداته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071688" y="5059363"/>
            <a:ext cx="4719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EG" sz="3200" b="1">
                <a:solidFill>
                  <a:srgbClr val="FF0000"/>
                </a:solidFill>
              </a:rPr>
              <a:t>شخص أخذ مال أحد أقاربه وظلمه.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سبب الثا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شخص أخد مال أحد أقاربه وظل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2875" y="1168400"/>
            <a:ext cx="8893175" cy="54292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>
              <a:defRPr/>
            </a:pPr>
            <a:endParaRPr lang="ar-EG"/>
          </a:p>
        </p:txBody>
      </p:sp>
      <p:sp>
        <p:nvSpPr>
          <p:cNvPr id="22533" name="عنوان 1"/>
          <p:cNvSpPr txBox="1">
            <a:spLocks/>
          </p:cNvSpPr>
          <p:nvPr/>
        </p:nvSpPr>
        <p:spPr bwMode="auto">
          <a:xfrm>
            <a:off x="468313" y="1890713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لعظم خطورة </a:t>
            </a:r>
            <a:r>
              <a:rPr lang="ar-EG" sz="3200" b="1" dirty="0" err="1"/>
              <a:t>التهاجر</a:t>
            </a:r>
            <a:r>
              <a:rPr lang="ar-EG" sz="3200" b="1" dirty="0"/>
              <a:t> بين الأرحام اكتب سببين من الأسباب التي قد تؤدي إلى ذلك، مع اقتراح الحلول المناسبة </a:t>
            </a:r>
            <a:r>
              <a:rPr lang="ar-EG" sz="3200" b="1" dirty="0" err="1"/>
              <a:t>لها:</a:t>
            </a:r>
            <a:endParaRPr lang="ar-EG" sz="3200" b="1" dirty="0"/>
          </a:p>
        </p:txBody>
      </p:sp>
      <p:sp>
        <p:nvSpPr>
          <p:cNvPr id="22534" name="عنوان 1"/>
          <p:cNvSpPr txBox="1">
            <a:spLocks/>
          </p:cNvSpPr>
          <p:nvPr/>
        </p:nvSpPr>
        <p:spPr bwMode="auto">
          <a:xfrm>
            <a:off x="452438" y="4105275"/>
            <a:ext cx="7691437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200" b="1" dirty="0"/>
              <a:t>الحلول المقترحة له:</a:t>
            </a:r>
          </a:p>
          <a:p>
            <a:pPr algn="ctr" rtl="1">
              <a:defRPr/>
            </a:pPr>
            <a:endParaRPr lang="ar-EG" sz="3200" dirty="0"/>
          </a:p>
          <a:p>
            <a:pPr algn="ctr" rtl="1">
              <a:defRPr/>
            </a:pPr>
            <a:r>
              <a:rPr lang="ar-EG" dirty="0"/>
              <a:t>.............................................</a:t>
            </a:r>
            <a:endParaRPr lang="ar-EG" sz="1200" dirty="0"/>
          </a:p>
        </p:txBody>
      </p:sp>
      <p:sp>
        <p:nvSpPr>
          <p:cNvPr id="14" name="مربع نص 5"/>
          <p:cNvSpPr txBox="1">
            <a:spLocks noChangeArrowheads="1"/>
          </p:cNvSpPr>
          <p:nvPr/>
        </p:nvSpPr>
        <p:spPr bwMode="auto">
          <a:xfrm>
            <a:off x="1571604" y="416857"/>
            <a:ext cx="5786478" cy="707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000" b="1" dirty="0">
                <a:solidFill>
                  <a:schemeClr val="bg1"/>
                </a:solidFill>
              </a:rPr>
              <a:t>من معاني الحديث وارشاداته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530600" y="5072063"/>
            <a:ext cx="175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EG" sz="3200" b="1">
                <a:solidFill>
                  <a:srgbClr val="FF0000"/>
                </a:solidFill>
              </a:rPr>
              <a:t> رد المظالم.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حلول المقترحة 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د المظا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1" descr="Banners_0106.W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1571625"/>
            <a:ext cx="878681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1555750" y="169863"/>
            <a:ext cx="5730875" cy="1258887"/>
            <a:chOff x="3786181" y="311988"/>
            <a:chExt cx="5357819" cy="1259625"/>
          </a:xfrm>
        </p:grpSpPr>
        <p:grpSp>
          <p:nvGrpSpPr>
            <p:cNvPr id="18439" name="مجموعة 4"/>
            <p:cNvGrpSpPr>
              <a:grpSpLocks/>
            </p:cNvGrpSpPr>
            <p:nvPr/>
          </p:nvGrpSpPr>
          <p:grpSpPr bwMode="auto">
            <a:xfrm>
              <a:off x="3786181" y="357189"/>
              <a:ext cx="5357819" cy="1214424"/>
              <a:chOff x="5572132" y="428604"/>
              <a:chExt cx="3214710" cy="1571636"/>
            </a:xfrm>
          </p:grpSpPr>
          <p:sp>
            <p:nvSpPr>
              <p:cNvPr id="3" name="مخطط انسيابي: معالجة متعاقبة 2"/>
              <p:cNvSpPr/>
              <p:nvPr/>
            </p:nvSpPr>
            <p:spPr>
              <a:xfrm>
                <a:off x="5643372" y="427665"/>
                <a:ext cx="3143470" cy="1572575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>
                  <a:defRPr/>
                </a:pPr>
                <a:endParaRPr lang="ar-EG"/>
              </a:p>
            </p:txBody>
          </p:sp>
          <p:sp>
            <p:nvSpPr>
              <p:cNvPr id="4" name="مخطط انسيابي: رابط خارج الصفحة 3"/>
              <p:cNvSpPr/>
              <p:nvPr/>
            </p:nvSpPr>
            <p:spPr>
              <a:xfrm>
                <a:off x="5572132" y="427665"/>
                <a:ext cx="3214710" cy="1001103"/>
              </a:xfrm>
              <a:prstGeom prst="flowChartOffpageConnector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>
                  <a:defRPr/>
                </a:pPr>
                <a:endParaRPr lang="ar-EG"/>
              </a:p>
            </p:txBody>
          </p:sp>
        </p:grpSp>
        <p:sp>
          <p:nvSpPr>
            <p:cNvPr id="18440" name="مربع نص 5"/>
            <p:cNvSpPr txBox="1">
              <a:spLocks noChangeArrowheads="1"/>
            </p:cNvSpPr>
            <p:nvPr/>
          </p:nvSpPr>
          <p:spPr bwMode="auto">
            <a:xfrm>
              <a:off x="3867810" y="311988"/>
              <a:ext cx="5213855" cy="830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ar-SA" sz="4800" b="1" dirty="0">
                  <a:solidFill>
                    <a:srgbClr val="C00000"/>
                  </a:solidFill>
                  <a:latin typeface="Tahoma" pitchFamily="34" charset="0"/>
                  <a:cs typeface="+mn-cs"/>
                </a:rPr>
                <a:t>تطبيقات سلوكية </a:t>
              </a:r>
              <a:endParaRPr lang="ar-EG" sz="4800" b="1" dirty="0">
                <a:solidFill>
                  <a:srgbClr val="C00000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6627" name="عنوان 1"/>
          <p:cNvSpPr txBox="1">
            <a:spLocks/>
          </p:cNvSpPr>
          <p:nvPr/>
        </p:nvSpPr>
        <p:spPr bwMode="auto">
          <a:xfrm>
            <a:off x="928688" y="1857375"/>
            <a:ext cx="7580312" cy="1412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600" b="1" dirty="0"/>
              <a:t>أصلُ جميع أقاربي ولو وقع منهم تقصير في صلتي.</a:t>
            </a:r>
            <a:endParaRPr lang="en-US" sz="3600" b="1" dirty="0"/>
          </a:p>
        </p:txBody>
      </p:sp>
      <p:sp>
        <p:nvSpPr>
          <p:cNvPr id="26628" name="عنوان 1"/>
          <p:cNvSpPr txBox="1">
            <a:spLocks/>
          </p:cNvSpPr>
          <p:nvPr/>
        </p:nvSpPr>
        <p:spPr bwMode="auto">
          <a:xfrm>
            <a:off x="1214438" y="3376613"/>
            <a:ext cx="6989762" cy="1195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600" b="1" dirty="0"/>
              <a:t>لا أبخلُ على من بخل عليَّ.</a:t>
            </a:r>
            <a:endParaRPr lang="en-US" sz="3600" b="1" dirty="0"/>
          </a:p>
        </p:txBody>
      </p:sp>
      <p:sp>
        <p:nvSpPr>
          <p:cNvPr id="26629" name="عنوان 1"/>
          <p:cNvSpPr txBox="1">
            <a:spLocks/>
          </p:cNvSpPr>
          <p:nvPr/>
        </p:nvSpPr>
        <p:spPr bwMode="auto">
          <a:xfrm>
            <a:off x="1225550" y="4662488"/>
            <a:ext cx="6989763" cy="1195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3600" b="1" dirty="0"/>
              <a:t>أحتسب الأجرَ في العفو عَمّن ظلمني.</a:t>
            </a:r>
            <a:endParaRPr lang="en-US" sz="3600" b="1" dirty="0"/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طبيقات سلوك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al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صلُ جميع أقاربي ولو وقع منهم تقصير  ش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لا أبخلُ على من بخل عليَّ  ش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حتسب الأجرَ في العفو عَمّن ظلم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85875" y="1571625"/>
            <a:ext cx="6858000" cy="3714750"/>
            <a:chOff x="214282" y="3143248"/>
            <a:chExt cx="6858048" cy="3714752"/>
          </a:xfrm>
        </p:grpSpPr>
        <p:pic>
          <p:nvPicPr>
            <p:cNvPr id="19459" name="Picture 7" descr="BCKMC120.W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3143248"/>
              <a:ext cx="6858048" cy="371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2"/>
            <p:cNvSpPr txBox="1"/>
            <p:nvPr/>
          </p:nvSpPr>
          <p:spPr>
            <a:xfrm rot="21200290">
              <a:off x="1031851" y="4221162"/>
              <a:ext cx="5072097" cy="132397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8000" b="1" dirty="0">
                  <a:solidFill>
                    <a:schemeClr val="bg1"/>
                  </a:solidFill>
                  <a:latin typeface="+mn-lt"/>
                  <a:cs typeface="+mn-cs"/>
                </a:rPr>
                <a:t>التقويــــم</a:t>
              </a:r>
              <a:endParaRPr lang="ar-EG" sz="8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>
    <p:comb/>
    <p:sndAc>
      <p:stSnd>
        <p:snd r:embed="rId2" name="cached_foss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تقويــــ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1" descr="Banners_0106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571500"/>
            <a:ext cx="87868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عنوان 1"/>
          <p:cNvSpPr txBox="1">
            <a:spLocks/>
          </p:cNvSpPr>
          <p:nvPr/>
        </p:nvSpPr>
        <p:spPr bwMode="auto">
          <a:xfrm>
            <a:off x="1519238" y="1000125"/>
            <a:ext cx="6989762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>
                <a:solidFill>
                  <a:srgbClr val="FF0000"/>
                </a:solidFill>
              </a:rPr>
              <a:t>س1: متى يعظمُ أجرُ واصل الرحم؟</a:t>
            </a:r>
          </a:p>
        </p:txBody>
      </p:sp>
      <p:sp>
        <p:nvSpPr>
          <p:cNvPr id="28675" name="عنوان 1"/>
          <p:cNvSpPr txBox="1">
            <a:spLocks/>
          </p:cNvSpPr>
          <p:nvPr/>
        </p:nvSpPr>
        <p:spPr bwMode="auto">
          <a:xfrm>
            <a:off x="2928938" y="2376488"/>
            <a:ext cx="5357812" cy="290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/>
              <a:t>يعظم أجر واصل الرحم عندما يصل من قطعه ويعامل من أساء إليه بالإحسان.</a:t>
            </a:r>
            <a:endParaRPr lang="en-US" sz="4000" dirty="0"/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l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تى يعظمُ أجرُ واصل الرح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يعظم أجر واصل الرحم عند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" y="142875"/>
            <a:ext cx="8110538" cy="6215063"/>
            <a:chOff x="360" y="90"/>
            <a:chExt cx="5109" cy="3915"/>
          </a:xfrm>
        </p:grpSpPr>
        <p:pic>
          <p:nvPicPr>
            <p:cNvPr id="3075" name="صورة 3" descr="0001.W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" y="90"/>
              <a:ext cx="4905" cy="3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عنوان 1"/>
            <p:cNvSpPr txBox="1">
              <a:spLocks/>
            </p:cNvSpPr>
            <p:nvPr/>
          </p:nvSpPr>
          <p:spPr bwMode="auto">
            <a:xfrm>
              <a:off x="1338" y="2044"/>
              <a:ext cx="413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ar-EG" sz="9600" b="1">
                  <a:solidFill>
                    <a:srgbClr val="FF0000"/>
                  </a:solidFill>
                </a:rPr>
                <a:t>الدرس الثاني عشر</a:t>
              </a:r>
              <a:endParaRPr lang="en-US" sz="9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درس الثاني عش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1" descr="Banners_0106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1285875"/>
            <a:ext cx="87868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عنوان 1"/>
          <p:cNvSpPr txBox="1">
            <a:spLocks/>
          </p:cNvSpPr>
          <p:nvPr/>
        </p:nvSpPr>
        <p:spPr bwMode="auto">
          <a:xfrm>
            <a:off x="1357313" y="1785938"/>
            <a:ext cx="6989762" cy="1357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 smtClean="0">
                <a:solidFill>
                  <a:schemeClr val="tx1"/>
                </a:solidFill>
              </a:rPr>
              <a:t>س2: </a:t>
            </a:r>
            <a:r>
              <a:rPr lang="ar-EG" sz="4000" b="1" dirty="0">
                <a:solidFill>
                  <a:schemeClr val="tx1"/>
                </a:solidFill>
              </a:rPr>
              <a:t>(أصلُ من وصلني وأقطعُ من قطعني) بمَ تردُّ على من قال ذلك؟</a:t>
            </a:r>
          </a:p>
        </p:txBody>
      </p:sp>
      <p:sp>
        <p:nvSpPr>
          <p:cNvPr id="29699" name="عنوان 1"/>
          <p:cNvSpPr txBox="1">
            <a:spLocks/>
          </p:cNvSpPr>
          <p:nvPr/>
        </p:nvSpPr>
        <p:spPr bwMode="auto">
          <a:xfrm>
            <a:off x="2286000" y="3519488"/>
            <a:ext cx="5929313" cy="1838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/>
              <a:t>هذا خطأ يجب أن تصل الاثنين فالصلة الحقيقية تكون لمن قطع.</a:t>
            </a:r>
            <a:endParaRPr lang="en-US" sz="4000" dirty="0"/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l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صلُ من وصلني وأقطعُ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هذا خطأ يجب أن تصل الاثن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1" descr="Banners_0106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428625"/>
            <a:ext cx="878681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عنوان 1"/>
          <p:cNvSpPr txBox="1">
            <a:spLocks/>
          </p:cNvSpPr>
          <p:nvPr/>
        </p:nvSpPr>
        <p:spPr bwMode="auto">
          <a:xfrm>
            <a:off x="1082675" y="857250"/>
            <a:ext cx="7275513" cy="2133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>
                <a:solidFill>
                  <a:srgbClr val="3366CC"/>
                </a:solidFill>
              </a:rPr>
              <a:t> س3: اربط بين قوله تعالى: (</a:t>
            </a:r>
            <a:r>
              <a:rPr lang="ar-SA" sz="4000" b="1" dirty="0">
                <a:solidFill>
                  <a:srgbClr val="3366CC"/>
                </a:solidFill>
              </a:rPr>
              <a:t>خُذِ الْعَفْوَ وَأْمُرْ بِالْعُرْفِ وَأَعْرِضْ عَنِ الْجَاهِلِينَ</a:t>
            </a:r>
            <a:r>
              <a:rPr lang="ar-EG" sz="4000" b="1" dirty="0" smtClean="0">
                <a:solidFill>
                  <a:srgbClr val="3366CC"/>
                </a:solidFill>
              </a:rPr>
              <a:t>)</a:t>
            </a:r>
            <a:r>
              <a:rPr lang="ar-EG" sz="4000" b="1" baseline="30000" dirty="0" smtClean="0">
                <a:solidFill>
                  <a:srgbClr val="3366CC"/>
                </a:solidFill>
              </a:rPr>
              <a:t>(</a:t>
            </a:r>
            <a:r>
              <a:rPr lang="ar-EG" sz="4000" b="1" baseline="30000" dirty="0">
                <a:solidFill>
                  <a:srgbClr val="3366CC"/>
                </a:solidFill>
              </a:rPr>
              <a:t>1)</a:t>
            </a:r>
            <a:r>
              <a:rPr lang="ar-EG" sz="4000" b="1" dirty="0">
                <a:solidFill>
                  <a:srgbClr val="3366CC"/>
                </a:solidFill>
              </a:rPr>
              <a:t>، وحديث عقبة رضي الله عنه.</a:t>
            </a:r>
          </a:p>
        </p:txBody>
      </p:sp>
      <p:sp>
        <p:nvSpPr>
          <p:cNvPr id="30723" name="عنوان 1"/>
          <p:cNvSpPr txBox="1">
            <a:spLocks/>
          </p:cNvSpPr>
          <p:nvPr/>
        </p:nvSpPr>
        <p:spPr bwMode="auto">
          <a:xfrm>
            <a:off x="2786063" y="3090863"/>
            <a:ext cx="5500687" cy="2624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/>
              <a:t>الحديثان يأمران بالعفو عن من ظلمنا وأن نتسامح مع من ظلمنا ففيهم دعوة لنشر الرحمة بين الناس.</a:t>
            </a:r>
            <a:endParaRPr lang="en-US" sz="4000" dirty="0"/>
          </a:p>
        </p:txBody>
      </p:sp>
      <p:sp>
        <p:nvSpPr>
          <p:cNvPr id="5" name="مستطيل 4"/>
          <p:cNvSpPr/>
          <p:nvPr/>
        </p:nvSpPr>
        <p:spPr>
          <a:xfrm>
            <a:off x="2143125" y="6000750"/>
            <a:ext cx="59293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solidFill>
                  <a:srgbClr val="800080"/>
                </a:solidFill>
              </a:rPr>
              <a:t>1- سورة الأعراف آية: 199.</a:t>
            </a:r>
            <a:endParaRPr lang="ar-SA" sz="32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l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ربط بين قوله تعالى ش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ورة الأعراف آ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حديثان يأمران بالعفو عن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1" descr="Banners_0106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1285875"/>
            <a:ext cx="87868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عنوان 1"/>
          <p:cNvSpPr txBox="1">
            <a:spLocks/>
          </p:cNvSpPr>
          <p:nvPr/>
        </p:nvSpPr>
        <p:spPr bwMode="auto">
          <a:xfrm>
            <a:off x="1285875" y="1571625"/>
            <a:ext cx="6989763" cy="1785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>
                <a:solidFill>
                  <a:srgbClr val="3366CC"/>
                </a:solidFill>
              </a:rPr>
              <a:t>س4: اذكر ثلاثاً من أبرز صفات عقبة بن عامر رضي الله عنه.</a:t>
            </a:r>
          </a:p>
        </p:txBody>
      </p:sp>
      <p:sp>
        <p:nvSpPr>
          <p:cNvPr id="31747" name="عنوان 1"/>
          <p:cNvSpPr txBox="1">
            <a:spLocks/>
          </p:cNvSpPr>
          <p:nvPr/>
        </p:nvSpPr>
        <p:spPr bwMode="auto">
          <a:xfrm>
            <a:off x="3357563" y="3500438"/>
            <a:ext cx="4929187" cy="190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 algn="r" rtl="1">
              <a:defRPr/>
            </a:pPr>
            <a:r>
              <a:rPr lang="ar-EG" sz="4000" b="1" dirty="0"/>
              <a:t>كان مقرئاً فصيحاً فقيهاً.</a:t>
            </a:r>
            <a:endParaRPr lang="en-US" sz="4000" dirty="0"/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l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ذكر ثلاثاً من أبرز صف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كان مقرئاً فصيحاً ش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0" y="1285875"/>
            <a:ext cx="8786813" cy="5286375"/>
            <a:chOff x="3286116" y="2285992"/>
            <a:chExt cx="5143536" cy="4286256"/>
          </a:xfrm>
        </p:grpSpPr>
        <p:sp>
          <p:nvSpPr>
            <p:cNvPr id="6" name="سحابة 5"/>
            <p:cNvSpPr/>
            <p:nvPr/>
          </p:nvSpPr>
          <p:spPr>
            <a:xfrm>
              <a:off x="3286116" y="2285992"/>
              <a:ext cx="5071982" cy="4286256"/>
            </a:xfrm>
            <a:prstGeom prst="cloud">
              <a:avLst/>
            </a:prstGeom>
            <a:solidFill>
              <a:srgbClr val="BFF0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ar-EG"/>
            </a:p>
          </p:txBody>
        </p:sp>
        <p:sp>
          <p:nvSpPr>
            <p:cNvPr id="7" name="مخطط انسيابي: رابط 6"/>
            <p:cNvSpPr/>
            <p:nvPr/>
          </p:nvSpPr>
          <p:spPr>
            <a:xfrm>
              <a:off x="3357670" y="3143243"/>
              <a:ext cx="5071982" cy="2428879"/>
            </a:xfrm>
            <a:prstGeom prst="flowChartConnector">
              <a:avLst/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ar-EG"/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28794" y="292078"/>
            <a:ext cx="5143537" cy="8309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800" b="1" dirty="0">
                <a:latin typeface="Calibri" pitchFamily="34" charset="0"/>
              </a:rPr>
              <a:t>معلومات إثرائية</a:t>
            </a:r>
          </a:p>
        </p:txBody>
      </p:sp>
      <p:sp>
        <p:nvSpPr>
          <p:cNvPr id="33797" name="عنوان 1"/>
          <p:cNvSpPr txBox="1">
            <a:spLocks/>
          </p:cNvSpPr>
          <p:nvPr/>
        </p:nvSpPr>
        <p:spPr bwMode="auto">
          <a:xfrm>
            <a:off x="642938" y="2786063"/>
            <a:ext cx="7623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EG" sz="3200" b="1"/>
              <a:t>عندما نزل قوله تعالى:</a:t>
            </a:r>
            <a:endParaRPr lang="ar-SA" sz="3200" b="1"/>
          </a:p>
          <a:p>
            <a:pPr algn="ctr" rtl="1"/>
            <a:r>
              <a:rPr lang="ar-EG" sz="3200" b="1"/>
              <a:t> </a:t>
            </a:r>
            <a:endParaRPr lang="ar-EG" sz="3200" b="1" baseline="30000"/>
          </a:p>
        </p:txBody>
      </p:sp>
      <p:sp>
        <p:nvSpPr>
          <p:cNvPr id="8" name="مستطيل 7"/>
          <p:cNvSpPr/>
          <p:nvPr/>
        </p:nvSpPr>
        <p:spPr>
          <a:xfrm>
            <a:off x="1608138" y="6000750"/>
            <a:ext cx="59293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>
                <a:solidFill>
                  <a:srgbClr val="800080"/>
                </a:solidFill>
              </a:rPr>
              <a:t>1- سورة آل عمران آية: 92.</a:t>
            </a:r>
            <a:endParaRPr lang="ar-SA" sz="2800" b="1" dirty="0">
              <a:solidFill>
                <a:srgbClr val="800080"/>
              </a:solidFill>
            </a:endParaRPr>
          </a:p>
        </p:txBody>
      </p:sp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7" cstate="print">
            <a:lum bright="-34000" contrast="48000"/>
          </a:blip>
          <a:srcRect t="30302"/>
          <a:stretch>
            <a:fillRect/>
          </a:stretch>
        </p:blipFill>
        <p:spPr bwMode="auto">
          <a:xfrm>
            <a:off x="1714500" y="4000500"/>
            <a:ext cx="5400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علومات إثرائ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عندما نزل قوله تعالى ش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سورة آل عمران آ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مجموعة 7"/>
          <p:cNvGrpSpPr>
            <a:grpSpLocks/>
          </p:cNvGrpSpPr>
          <p:nvPr/>
        </p:nvGrpSpPr>
        <p:grpSpPr bwMode="auto">
          <a:xfrm>
            <a:off x="0" y="1285875"/>
            <a:ext cx="8786813" cy="5286375"/>
            <a:chOff x="3286116" y="2285992"/>
            <a:chExt cx="5143536" cy="4286256"/>
          </a:xfrm>
        </p:grpSpPr>
        <p:sp>
          <p:nvSpPr>
            <p:cNvPr id="6" name="سحابة 5"/>
            <p:cNvSpPr/>
            <p:nvPr/>
          </p:nvSpPr>
          <p:spPr>
            <a:xfrm>
              <a:off x="3286116" y="2285992"/>
              <a:ext cx="5071982" cy="4286256"/>
            </a:xfrm>
            <a:prstGeom prst="cloud">
              <a:avLst/>
            </a:prstGeom>
            <a:solidFill>
              <a:srgbClr val="BFF0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ar-EG"/>
            </a:p>
          </p:txBody>
        </p:sp>
        <p:sp>
          <p:nvSpPr>
            <p:cNvPr id="7" name="مخطط انسيابي: رابط 6"/>
            <p:cNvSpPr/>
            <p:nvPr/>
          </p:nvSpPr>
          <p:spPr>
            <a:xfrm>
              <a:off x="3357670" y="3143243"/>
              <a:ext cx="5071982" cy="2428879"/>
            </a:xfrm>
            <a:prstGeom prst="flowChartConnector">
              <a:avLst/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ar-EG"/>
            </a:p>
          </p:txBody>
        </p:sp>
      </p:grpSp>
      <p:sp>
        <p:nvSpPr>
          <p:cNvPr id="34821" name="عنوان 1"/>
          <p:cNvSpPr txBox="1">
            <a:spLocks/>
          </p:cNvSpPr>
          <p:nvPr/>
        </p:nvSpPr>
        <p:spPr bwMode="auto">
          <a:xfrm>
            <a:off x="1328738" y="2786063"/>
            <a:ext cx="61007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EG" sz="3200" b="1" dirty="0"/>
              <a:t>قال أبو طلحة رضي الله </a:t>
            </a:r>
            <a:r>
              <a:rPr lang="ar-EG" sz="3200" b="1" dirty="0" smtClean="0"/>
              <a:t>عنه: </a:t>
            </a:r>
            <a:r>
              <a:rPr lang="ar-EG" sz="3200" b="1" dirty="0"/>
              <a:t>إن أحبّ مالي إليّ </a:t>
            </a:r>
            <a:r>
              <a:rPr lang="ar-EG" sz="3200" b="1" dirty="0" err="1"/>
              <a:t>بَيرَحاء</a:t>
            </a:r>
            <a:r>
              <a:rPr lang="ar-EG" sz="3200" b="1" dirty="0"/>
              <a:t>، وإنها صدقة لله تعالى، أرجو برها وذخرها عند الله تعالى، فضعها يا رسول الله حيث أراك </a:t>
            </a:r>
            <a:r>
              <a:rPr lang="ar-EG" sz="3200" b="1" dirty="0" smtClean="0"/>
              <a:t>الله.</a:t>
            </a:r>
            <a:endParaRPr lang="en-US" sz="24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28794" y="292078"/>
            <a:ext cx="5143537" cy="8309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800" b="1" dirty="0">
                <a:latin typeface="Calibri" pitchFamily="34" charset="0"/>
              </a:rPr>
              <a:t>معلومات إثرائية</a:t>
            </a: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ال أبو طلحة رضي الله ع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مجموعة 7"/>
          <p:cNvGrpSpPr>
            <a:grpSpLocks/>
          </p:cNvGrpSpPr>
          <p:nvPr/>
        </p:nvGrpSpPr>
        <p:grpSpPr bwMode="auto">
          <a:xfrm>
            <a:off x="0" y="1285875"/>
            <a:ext cx="8786813" cy="5286375"/>
            <a:chOff x="3286116" y="2285992"/>
            <a:chExt cx="5143536" cy="4286256"/>
          </a:xfrm>
        </p:grpSpPr>
        <p:sp>
          <p:nvSpPr>
            <p:cNvPr id="6" name="سحابة 5"/>
            <p:cNvSpPr/>
            <p:nvPr/>
          </p:nvSpPr>
          <p:spPr>
            <a:xfrm>
              <a:off x="3286116" y="2285992"/>
              <a:ext cx="5071982" cy="4286256"/>
            </a:xfrm>
            <a:prstGeom prst="cloud">
              <a:avLst/>
            </a:prstGeom>
            <a:solidFill>
              <a:srgbClr val="BFF0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ar-EG"/>
            </a:p>
          </p:txBody>
        </p:sp>
        <p:sp>
          <p:nvSpPr>
            <p:cNvPr id="7" name="مخطط انسيابي: رابط 6"/>
            <p:cNvSpPr/>
            <p:nvPr/>
          </p:nvSpPr>
          <p:spPr>
            <a:xfrm>
              <a:off x="3357670" y="3143243"/>
              <a:ext cx="5071982" cy="2428879"/>
            </a:xfrm>
            <a:prstGeom prst="flowChartConnector">
              <a:avLst/>
            </a:prstGeom>
            <a:solidFill>
              <a:srgbClr val="CC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ar-EG"/>
            </a:p>
          </p:txBody>
        </p:sp>
      </p:grpSp>
      <p:sp>
        <p:nvSpPr>
          <p:cNvPr id="35845" name="عنوان 1"/>
          <p:cNvSpPr txBox="1">
            <a:spLocks/>
          </p:cNvSpPr>
          <p:nvPr/>
        </p:nvSpPr>
        <p:spPr bwMode="auto">
          <a:xfrm>
            <a:off x="785813" y="2786063"/>
            <a:ext cx="7286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EG" sz="3200" b="1"/>
              <a:t>فقال رسول الله صلى الله عليه وسلم: (بَخٍ! ذلك مال رابح، ذلك مال رابح، وقد سمّعتُ ما قلت، وإني أرى أن تجعلها في الأقربين؛ فقال أبو طلحة: أفعل يا رسول الله، فقسمها أبو طلحة في أقاربه وبني عمه).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28794" y="292078"/>
            <a:ext cx="5143537" cy="8309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800" b="1" dirty="0">
                <a:latin typeface="Calibri" pitchFamily="34" charset="0"/>
              </a:rPr>
              <a:t>معلومات إثرائية</a:t>
            </a: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ل رسول الله صلى الله عليه وسلم ش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صورة 55" descr="MCBS01896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261938"/>
            <a:ext cx="8429625" cy="60245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5362" name="عنوان 1"/>
          <p:cNvSpPr txBox="1">
            <a:spLocks/>
          </p:cNvSpPr>
          <p:nvPr/>
        </p:nvSpPr>
        <p:spPr bwMode="auto">
          <a:xfrm>
            <a:off x="1285875" y="1220788"/>
            <a:ext cx="6500813" cy="1000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400" b="1" dirty="0">
                <a:solidFill>
                  <a:srgbClr val="CC0000"/>
                </a:solidFill>
              </a:rPr>
              <a:t>إذا تهاجر أخوان فمن خيرهما؟</a:t>
            </a:r>
            <a:endParaRPr lang="en-US" sz="4400" b="1" dirty="0">
              <a:solidFill>
                <a:srgbClr val="CC0000"/>
              </a:solidFill>
            </a:endParaRPr>
          </a:p>
        </p:txBody>
      </p:sp>
      <p:sp>
        <p:nvSpPr>
          <p:cNvPr id="15363" name="عنوان 1"/>
          <p:cNvSpPr txBox="1">
            <a:spLocks/>
          </p:cNvSpPr>
          <p:nvPr/>
        </p:nvSpPr>
        <p:spPr bwMode="auto">
          <a:xfrm>
            <a:off x="1285875" y="3292475"/>
            <a:ext cx="6500813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000" b="1" dirty="0">
                <a:solidFill>
                  <a:srgbClr val="CC0000"/>
                </a:solidFill>
              </a:rPr>
              <a:t>وإذا تخاصم اثنان فمن أفضلهما؟</a:t>
            </a:r>
            <a:endParaRPr lang="en-US" sz="4000" b="1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44763" y="2422525"/>
            <a:ext cx="4170362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3939FD"/>
                </a:solidFill>
              </a:rPr>
              <a:t>خيرهما من يبدأ بالسلام</a:t>
            </a:r>
            <a:endParaRPr lang="en-US" sz="4000" dirty="0">
              <a:solidFill>
                <a:srgbClr val="3939FD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95488" y="4578350"/>
            <a:ext cx="537845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EG" sz="4000" b="1" dirty="0">
                <a:solidFill>
                  <a:srgbClr val="3939FD"/>
                </a:solidFill>
              </a:rPr>
              <a:t>من يترك الخصام ويبدأ بالوصال</a:t>
            </a:r>
            <a:endParaRPr lang="en-US" sz="4000" dirty="0">
              <a:solidFill>
                <a:srgbClr val="3939FD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l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ذا تهاجر أخوان فمن خير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خيرهما من يبدأ بالسل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إذا تخاصم اثنان فمن أفضل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من يترك الخصام ويبدأ بالوص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 txBox="1">
            <a:spLocks/>
          </p:cNvSpPr>
          <p:nvPr/>
        </p:nvSpPr>
        <p:spPr bwMode="auto">
          <a:xfrm>
            <a:off x="1143000" y="1285875"/>
            <a:ext cx="6858000" cy="442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EG" sz="4800" b="1" dirty="0">
                <a:solidFill>
                  <a:schemeClr val="accent1">
                    <a:lumMod val="50000"/>
                  </a:schemeClr>
                </a:solidFill>
              </a:rPr>
              <a:t>إن جود النفس وكرمها يدفعها لتتخلق بأفضل الأخلاق وأحسن السجايا ومقابلة الإساءة بالإحسان كما جاء في الحديثين الآتيين:</a:t>
            </a: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ن جود النفس وكرمها يدفع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صورة 55" descr="MCBS01896_0000[1]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785794"/>
            <a:ext cx="8429625" cy="521497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7410" name="عنوان 1"/>
          <p:cNvSpPr txBox="1">
            <a:spLocks/>
          </p:cNvSpPr>
          <p:nvPr/>
        </p:nvSpPr>
        <p:spPr bwMode="auto">
          <a:xfrm>
            <a:off x="928688" y="1428750"/>
            <a:ext cx="7286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SA" sz="4400" b="1" dirty="0" smtClean="0">
                <a:solidFill>
                  <a:srgbClr val="800080"/>
                </a:solidFill>
              </a:rPr>
              <a:t>15</a:t>
            </a:r>
            <a:r>
              <a:rPr lang="ar-EG" sz="4400" b="1" dirty="0" smtClean="0">
                <a:solidFill>
                  <a:srgbClr val="800080"/>
                </a:solidFill>
              </a:rPr>
              <a:t>- </a:t>
            </a:r>
            <a:r>
              <a:rPr lang="ar-EG" sz="4400" b="1" dirty="0">
                <a:solidFill>
                  <a:srgbClr val="800080"/>
                </a:solidFill>
              </a:rPr>
              <a:t>عن عقبة بن عامر رضي الله عنه قال: لقيت رسول الله صلى الله عليه وسلم فقال </a:t>
            </a:r>
            <a:r>
              <a:rPr lang="ar-EG" sz="4400" b="1" dirty="0" err="1">
                <a:solidFill>
                  <a:srgbClr val="800080"/>
                </a:solidFill>
              </a:rPr>
              <a:t>لي: </a:t>
            </a:r>
            <a:r>
              <a:rPr lang="ar-EG" sz="4400" b="1" dirty="0">
                <a:solidFill>
                  <a:srgbClr val="800080"/>
                </a:solidFill>
              </a:rPr>
              <a:t>(يَا عُقْبَةُ بْنَ عَامِرٍ صِلْ مَنْ قَطَعَكَ، وَأَعْطِ مَنْ حَرَمَكَ، وَاعْفُ عَمُنْ ظَلَمَكَ</a:t>
            </a:r>
            <a:r>
              <a:rPr lang="ar-EG" sz="4400" b="1" dirty="0" err="1">
                <a:solidFill>
                  <a:srgbClr val="800080"/>
                </a:solidFill>
              </a:rPr>
              <a:t>) </a:t>
            </a:r>
            <a:r>
              <a:rPr lang="ar-EG" sz="4400" b="1" baseline="30000" dirty="0">
                <a:solidFill>
                  <a:srgbClr val="800080"/>
                </a:solidFill>
              </a:rPr>
              <a:t>(1</a:t>
            </a:r>
            <a:r>
              <a:rPr lang="ar-EG" sz="4400" b="1" baseline="30000" dirty="0" err="1">
                <a:solidFill>
                  <a:srgbClr val="800080"/>
                </a:solidFill>
              </a:rPr>
              <a:t>)</a:t>
            </a:r>
            <a:endParaRPr lang="ar-EG" sz="4400" b="1" baseline="30000" dirty="0">
              <a:solidFill>
                <a:srgbClr val="80008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250950" y="6072188"/>
            <a:ext cx="66436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</a:rPr>
              <a:t>1- أخرجه أحمد: (4/ 184)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 عقبة بن عامر رضي الله  a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خرجه أحمد ش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صورة 55" descr="MCBS01896_0000[1]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785794"/>
            <a:ext cx="8429625" cy="521497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7410" name="عنوان 1"/>
          <p:cNvSpPr txBox="1">
            <a:spLocks/>
          </p:cNvSpPr>
          <p:nvPr/>
        </p:nvSpPr>
        <p:spPr bwMode="auto">
          <a:xfrm>
            <a:off x="1000125" y="1285875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SA" sz="4400" b="1" dirty="0" smtClean="0">
                <a:solidFill>
                  <a:srgbClr val="800080"/>
                </a:solidFill>
              </a:rPr>
              <a:t>16</a:t>
            </a:r>
            <a:r>
              <a:rPr lang="ar-EG" sz="4400" b="1" dirty="0" smtClean="0">
                <a:solidFill>
                  <a:srgbClr val="800080"/>
                </a:solidFill>
              </a:rPr>
              <a:t>- </a:t>
            </a:r>
            <a:r>
              <a:rPr lang="ar-EG" sz="4400" b="1" dirty="0">
                <a:solidFill>
                  <a:srgbClr val="800080"/>
                </a:solidFill>
              </a:rPr>
              <a:t>عن عبد الله بن </a:t>
            </a:r>
            <a:r>
              <a:rPr lang="ar-EG" sz="4400" b="1" dirty="0" err="1">
                <a:solidFill>
                  <a:srgbClr val="800080"/>
                </a:solidFill>
              </a:rPr>
              <a:t>عمرو </a:t>
            </a:r>
            <a:r>
              <a:rPr lang="ar-EG" sz="4400" b="1" dirty="0">
                <a:solidFill>
                  <a:srgbClr val="800080"/>
                </a:solidFill>
              </a:rPr>
              <a:t>– رضي الله </a:t>
            </a:r>
            <a:r>
              <a:rPr lang="ar-EG" sz="4400" b="1" dirty="0" err="1">
                <a:solidFill>
                  <a:srgbClr val="800080"/>
                </a:solidFill>
              </a:rPr>
              <a:t>عنهما </a:t>
            </a:r>
            <a:r>
              <a:rPr lang="ar-EG" sz="4400" b="1" dirty="0">
                <a:solidFill>
                  <a:srgbClr val="800080"/>
                </a:solidFill>
              </a:rPr>
              <a:t>– عن النبي صلى الله عليه وسلم </a:t>
            </a:r>
            <a:r>
              <a:rPr lang="ar-EG" sz="4400" b="1" dirty="0" err="1">
                <a:solidFill>
                  <a:srgbClr val="800080"/>
                </a:solidFill>
              </a:rPr>
              <a:t>قال: </a:t>
            </a:r>
            <a:r>
              <a:rPr lang="ar-EG" sz="4400" b="1" dirty="0">
                <a:solidFill>
                  <a:srgbClr val="800080"/>
                </a:solidFill>
              </a:rPr>
              <a:t>(لَيْسَ الْوَاصِلُ بالمكافئ، وَلَكِنْ الْوَاصِلُ الَّذِي إِذَا قُطِعَتْ رَحِمُهُ وَصَلَهَا</a:t>
            </a:r>
            <a:r>
              <a:rPr lang="ar-EG" sz="4400" b="1" dirty="0" err="1">
                <a:solidFill>
                  <a:srgbClr val="800080"/>
                </a:solidFill>
              </a:rPr>
              <a:t>) </a:t>
            </a:r>
            <a:r>
              <a:rPr lang="ar-EG" sz="4400" b="1" baseline="30000" dirty="0">
                <a:solidFill>
                  <a:srgbClr val="800080"/>
                </a:solidFill>
              </a:rPr>
              <a:t>(2</a:t>
            </a:r>
            <a:r>
              <a:rPr lang="ar-EG" sz="4400" b="1" baseline="30000" dirty="0" err="1">
                <a:solidFill>
                  <a:srgbClr val="800080"/>
                </a:solidFill>
              </a:rPr>
              <a:t>)</a:t>
            </a:r>
            <a:endParaRPr lang="ar-EG" sz="4400" b="1" baseline="30000" dirty="0">
              <a:solidFill>
                <a:srgbClr val="80008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92175" y="5572125"/>
            <a:ext cx="735965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solidFill>
                  <a:schemeClr val="accent3">
                    <a:lumMod val="50000"/>
                  </a:schemeClr>
                </a:solidFill>
              </a:rPr>
              <a:t>2- رواه البخاري: كتاب الأدب، باب ليس الواصل بالمكافئ، برقم: 5991.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 عبد الله بن عمرو  ش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رواه البخاري ش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0" hangingPunct="0"/>
            <a:endParaRPr lang="ar-EG"/>
          </a:p>
        </p:txBody>
      </p:sp>
      <p:pic>
        <p:nvPicPr>
          <p:cNvPr id="6" name="صورة 5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4" y="642918"/>
            <a:ext cx="8643966" cy="5929330"/>
          </a:xfrm>
          <a:prstGeom prst="round2DiagRect">
            <a:avLst>
              <a:gd name="adj1" fmla="val 16667"/>
              <a:gd name="adj2" fmla="val 2281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1" name="عنوان 1"/>
          <p:cNvSpPr txBox="1">
            <a:spLocks/>
          </p:cNvSpPr>
          <p:nvPr/>
        </p:nvSpPr>
        <p:spPr bwMode="auto">
          <a:xfrm>
            <a:off x="2000250" y="1928813"/>
            <a:ext cx="6829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EG" sz="4000" b="1"/>
              <a:t>اقترح عنواناً مناسباً يعبِّر عن فكرة الحديثين الرئيسة، ودوّنه في أعلى الصفحة.</a:t>
            </a:r>
            <a:endParaRPr lang="en-US" sz="4000" b="1"/>
          </a:p>
        </p:txBody>
      </p:sp>
      <p:sp>
        <p:nvSpPr>
          <p:cNvPr id="19462" name="عنوان 1"/>
          <p:cNvSpPr txBox="1">
            <a:spLocks/>
          </p:cNvSpPr>
          <p:nvPr/>
        </p:nvSpPr>
        <p:spPr bwMode="auto">
          <a:xfrm>
            <a:off x="3071813" y="3786188"/>
            <a:ext cx="4286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ar-SA" sz="5400" b="1">
                <a:solidFill>
                  <a:srgbClr val="FF0000"/>
                </a:solidFill>
              </a:rPr>
              <a:t>القطيعة والصلة</a:t>
            </a:r>
            <a:endParaRPr 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Spla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قترح عنواناً مناسباً يعبِّر ع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2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2" decel="100000"/>
                                        <p:tgtEl>
                                          <p:spTgt spid="19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2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قطيعة والصلة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"/>
          <p:cNvSpPr/>
          <p:nvPr/>
        </p:nvSpPr>
        <p:spPr>
          <a:xfrm>
            <a:off x="71438" y="71414"/>
            <a:ext cx="9001156" cy="52863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>
                <a:solidFill>
                  <a:srgbClr val="7030A0"/>
                </a:solidFill>
              </a:rPr>
              <a:t>عقبة بن عامر رضي الله عنهما</a:t>
            </a:r>
          </a:p>
          <a:p>
            <a:pPr algn="r" rtl="1">
              <a:defRPr/>
            </a:pPr>
            <a:r>
              <a:rPr lang="ar-EG" sz="3200" b="1" dirty="0" smtClean="0">
                <a:solidFill>
                  <a:srgbClr val="006600"/>
                </a:solidFill>
              </a:rPr>
              <a:t>هو الصحابي الجليل أبو </a:t>
            </a:r>
            <a:r>
              <a:rPr lang="ar-EG" sz="3200" b="1" dirty="0">
                <a:solidFill>
                  <a:srgbClr val="006600"/>
                </a:solidFill>
              </a:rPr>
              <a:t>حماد عقبة بن عامر </a:t>
            </a:r>
            <a:r>
              <a:rPr lang="ar-EG" sz="3200" b="1" dirty="0" err="1">
                <a:solidFill>
                  <a:srgbClr val="006600"/>
                </a:solidFill>
              </a:rPr>
              <a:t>الجهني</a:t>
            </a:r>
            <a:r>
              <a:rPr lang="ar-EG" sz="3200" b="1" dirty="0">
                <a:solidFill>
                  <a:srgbClr val="006600"/>
                </a:solidFill>
              </a:rPr>
              <a:t> رضي الله عنه، كان عالماً مقرئاً فصيحاً فقيهاً فرضياً شاعراً كبير الشأن، وكان من أحسن الناس صوتاً بالقرآن، قال له عمر: أسمعني من القرآن، فقرأ فبكى عمر رضي الله عنه. من تواضعه رضي الله عنه أنه قال: كنا مع رسول الله صلى الله عليه وسلم خدام أنفسنا نتناوب الرعاية، رعاية أبلنا </a:t>
            </a:r>
            <a:r>
              <a:rPr lang="ar-EG" sz="3200" b="1" baseline="30000" dirty="0">
                <a:solidFill>
                  <a:srgbClr val="006600"/>
                </a:solidFill>
              </a:rPr>
              <a:t>(1)</a:t>
            </a:r>
            <a:r>
              <a:rPr lang="ar-EG" sz="3200" b="1" dirty="0">
                <a:solidFill>
                  <a:srgbClr val="006600"/>
                </a:solidFill>
              </a:rPr>
              <a:t>. ولي إمرة مصر لمعاوية ثلاث سنين. مات رضي الله عنه سنة (58هـ) بمصر.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88" y="5862638"/>
            <a:ext cx="7286625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ar-EG" altLang="zh-CN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(12)- أخرجه أبو داود، برقم: (</a:t>
            </a:r>
            <a:r>
              <a:rPr lang="ar-EG" altLang="zh-CN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169).</a:t>
            </a:r>
            <a:endParaRPr lang="en-US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قبة بن عامر رضي الله ع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و الصحابي الجليل أبو حماد عق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خرجه أبو داود ش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خرجه أبو داود ش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29125" y="214313"/>
            <a:ext cx="4214813" cy="1857375"/>
            <a:chOff x="1857356" y="3286124"/>
            <a:chExt cx="4786346" cy="296212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Cloud 2"/>
            <p:cNvSpPr/>
            <p:nvPr/>
          </p:nvSpPr>
          <p:spPr>
            <a:xfrm>
              <a:off x="2715473" y="4749464"/>
              <a:ext cx="3928229" cy="1498784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600" b="1">
                <a:solidFill>
                  <a:schemeClr val="bg2"/>
                </a:solidFill>
              </a:endParaRPr>
            </a:p>
          </p:txBody>
        </p:sp>
        <p:sp>
          <p:nvSpPr>
            <p:cNvPr id="11" name="Cloud 3"/>
            <p:cNvSpPr/>
            <p:nvPr/>
          </p:nvSpPr>
          <p:spPr>
            <a:xfrm>
              <a:off x="1857356" y="3286124"/>
              <a:ext cx="3928229" cy="1498784"/>
            </a:xfrm>
            <a:prstGeom prst="cloud">
              <a:avLst/>
            </a:prstGeom>
            <a:solidFill>
              <a:srgbClr val="FF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600" b="1">
                <a:solidFill>
                  <a:schemeClr val="bg2"/>
                </a:solidFill>
              </a:endParaRPr>
            </a:p>
          </p:txBody>
        </p:sp>
        <p:sp>
          <p:nvSpPr>
            <p:cNvPr id="12" name="Flowchart: Punched Tape 4"/>
            <p:cNvSpPr/>
            <p:nvPr/>
          </p:nvSpPr>
          <p:spPr>
            <a:xfrm>
              <a:off x="1857356" y="3400016"/>
              <a:ext cx="4786346" cy="2742724"/>
            </a:xfrm>
            <a:prstGeom prst="flowChartPunchedTap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solidFill>
                    <a:schemeClr val="bg1"/>
                  </a:solidFill>
                </a:rPr>
                <a:t>معاني الكلمات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01665" y="2617817"/>
            <a:ext cx="8242301" cy="3525827"/>
            <a:chOff x="300763" y="1126804"/>
            <a:chExt cx="9110155" cy="423102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Round Diagonal Corner Rectangle 4"/>
            <p:cNvSpPr/>
            <p:nvPr/>
          </p:nvSpPr>
          <p:spPr>
            <a:xfrm rot="5400000">
              <a:off x="2581035" y="-1153468"/>
              <a:ext cx="3888133" cy="8448677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7" name="Round Diagonal Corner Rectangle 5"/>
            <p:cNvSpPr/>
            <p:nvPr/>
          </p:nvSpPr>
          <p:spPr>
            <a:xfrm>
              <a:off x="695513" y="1500174"/>
              <a:ext cx="8715405" cy="3857652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graphicFrame>
        <p:nvGraphicFramePr>
          <p:cNvPr id="19483" name="Group 27"/>
          <p:cNvGraphicFramePr>
            <a:graphicFrameLocks noGrp="1"/>
          </p:cNvGraphicFramePr>
          <p:nvPr/>
        </p:nvGraphicFramePr>
        <p:xfrm>
          <a:off x="1500185" y="3500438"/>
          <a:ext cx="6457953" cy="1525908"/>
        </p:xfrm>
        <a:graphic>
          <a:graphicData uri="http://schemas.openxmlformats.org/drawingml/2006/table">
            <a:tbl>
              <a:tblPr rtl="1"/>
              <a:tblGrid>
                <a:gridCol w="1943508"/>
                <a:gridCol w="4514445"/>
              </a:tblGrid>
              <a:tr h="762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62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072188" y="4241800"/>
            <a:ext cx="185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latin typeface="Times New Roman" pitchFamily="18" charset="0"/>
                <a:cs typeface="Times New Roman" pitchFamily="18" charset="0"/>
              </a:rPr>
              <a:t>المكافئ</a:t>
            </a:r>
            <a:endParaRPr lang="ar-SA" sz="4000" b="1">
              <a:solidFill>
                <a:srgbClr val="0000FF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6072188" y="3527425"/>
            <a:ext cx="1857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>
                <a:solidFill>
                  <a:schemeClr val="bg2"/>
                </a:solidFill>
              </a:rPr>
              <a:t>الكلمة</a:t>
            </a:r>
            <a:endParaRPr lang="en-US" sz="4800" b="1">
              <a:solidFill>
                <a:schemeClr val="bg2"/>
              </a:solidFill>
            </a:endParaRP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2714625" y="3527425"/>
            <a:ext cx="1857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>
                <a:solidFill>
                  <a:schemeClr val="bg2"/>
                </a:solidFill>
              </a:rPr>
              <a:t>معناها</a:t>
            </a:r>
            <a:endParaRPr lang="en-US" sz="4800" b="1">
              <a:solidFill>
                <a:schemeClr val="bg2"/>
              </a:solidFill>
            </a:endParaRP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1571625" y="4241800"/>
            <a:ext cx="4357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latin typeface="Times New Roman" pitchFamily="18" charset="0"/>
                <a:cs typeface="Times New Roman" pitchFamily="18" charset="0"/>
              </a:rPr>
              <a:t>الذي يعامل بالمثل.</a:t>
            </a:r>
            <a:endParaRPr lang="ar-SA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عاني الكلم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كل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كافئ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عنا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ذي يعامل بالمث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769</Words>
  <Application>Microsoft Office PowerPoint</Application>
  <PresentationFormat>عرض على الشاشة (3:4)‏</PresentationFormat>
  <Paragraphs>80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تصميم افتراضي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حديث1ث</dc:title>
  <dc:subject>الدرس الثاني عشر</dc:subject>
  <dc:creator>أ/ بندر الحازمي</dc:creator>
  <cp:keywords>حقيبة انجاز المعلم والمعلمة</cp:keywords>
  <cp:lastModifiedBy>user</cp:lastModifiedBy>
  <cp:revision>324</cp:revision>
  <dcterms:created xsi:type="dcterms:W3CDTF">2005-04-16T15:18:15Z</dcterms:created>
  <dcterms:modified xsi:type="dcterms:W3CDTF">2021-01-18T15:31:39Z</dcterms:modified>
</cp:coreProperties>
</file>