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1"/>
  </p:notesMasterIdLst>
  <p:handoutMasterIdLst>
    <p:handoutMasterId r:id="rId22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80" r:id="rId20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01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ar-SA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مبادئ الرياضيات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ar-S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الاسبوع الاول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. التقاطع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Intersection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تقاطع مجموعتين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 </a:t>
                </a:r>
                <a14:m>
                  <m:oMath xmlns:m="http://schemas.openxmlformats.org/officeDocument/2006/math">
                    <m:r>
                      <a:rPr lang="ar-JO" sz="20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مجموعة جديدة تحوي العناصر المشتركة بين المجموعتين  و يرمز لهذه العملية ب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>
                          <a:latin typeface="Cambria Math"/>
                          <a:cs typeface="Times New Roman" panose="02020603050405020304" pitchFamily="18" charset="0"/>
                        </a:rPr>
                        <m:t>A</m:t>
                      </m:r>
                      <m:r>
                        <a:rPr lang="en-US" sz="2000" i="1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n-US" sz="200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B</m:t>
                      </m:r>
                      <m:r>
                        <a:rPr lang="en-US" sz="200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200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|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m:rPr>
                              <m:sty m:val="p"/>
                            </m:rPr>
                            <a:rPr lang="el-GR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ϵ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A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  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𝑎𝑛𝑑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𝜖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B</m:t>
                          </m:r>
                        </m:e>
                      </m:d>
                    </m:oMath>
                  </m:oMathPara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 8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اذا كانت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</m:d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={−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ar-JO" sz="2000" b="0" i="1" smtClean="0">
                        <a:latin typeface="Cambria 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ar-JO" sz="2000" b="0" i="1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ar-JO" sz="2000" b="0" i="1" smtClean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اوجد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الحل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={−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خصائص التقاطع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.1</a:t>
                </a:r>
              </a:p>
              <a:p>
                <a:pPr marL="0" indent="0" rtl="1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rtl="1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∅=∅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ar-JO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  <a:blipFill rotWithShape="1">
                <a:blip r:embed="rId2"/>
                <a:stretch>
                  <a:fillRect l="-667" t="-531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328" name="Content Placeholder 9327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)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 : اذا كانت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و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و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sz="20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ar-JO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ar-JO" sz="2000" i="1">
                            <a:latin typeface="Cambria Math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</m:d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اوجد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ما يلي : </a:t>
                </a:r>
              </a:p>
              <a:p>
                <a:pPr marL="457200" indent="-457200" algn="r" rtl="1"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2.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3.  </a:t>
                </a:r>
                <a14:m>
                  <m:oMath xmlns:m="http://schemas.openxmlformats.org/officeDocument/2006/math">
                    <m:r>
                      <a:rPr lang="ar-JO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ar-JO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4 .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)∩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</a:t>
                </a: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الحل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</a:t>
                </a:r>
              </a:p>
              <a:p>
                <a:pPr marL="457200" indent="-457200" algn="r" rtl="1"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ar-JO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457200" indent="-457200" algn="r" rtl="1">
                  <a:buFont typeface="Arial" pitchFamily="34" charset="0"/>
                  <a:buAutoNum type="arabicPeriod"/>
                </a:pPr>
                <a:r>
                  <a:rPr lang="en-US" sz="200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sz="200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ar-JO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                 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∩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d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∪</m:t>
                        </m:r>
                        <m:r>
                          <a:rPr lang="en-US" sz="2000" i="1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328" name="Content Placeholder 932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0"/>
                <a:ext cx="8229600" cy="5745163"/>
              </a:xfrm>
              <a:blipFill rotWithShape="1">
                <a:blip r:embed="rId2"/>
                <a:stretch>
                  <a:fillRect t="-531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57200"/>
                <a:ext cx="8229600" cy="56689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المجموعة الشاملة و المتتمة  ( </a:t>
                </a:r>
                <a:r>
                  <a:rPr lang="en-US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Universal Set &amp; The Complement </a:t>
                </a:r>
                <a:r>
                  <a:rPr lang="ar-JO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</a:t>
                </a: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المجموعة الشاملة: هي المجموعة التي تحوي جميع العناصر قيد الدراسة و يرمز لها بالرمز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المجموعة المتتمة : لتكن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مجموعة شاملة و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مجموعة جزئية منها  (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فان متممة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مجموعة العناصر التي تنتمي الى المجموعة الشاملة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و لا تنتمي الى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ويرمز لها بالرمز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ar-JO" sz="2000" b="0" i="0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x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ϵ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  <m:r>
                      <a:rPr lang="en-US" sz="200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|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∉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خصائص المجموعة الشاملة و المتتمة : لتكن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مجموعة شاملة  وان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sz="20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فان :</a:t>
                </a:r>
              </a:p>
              <a:p>
                <a:pPr marL="457200" indent="-457200" algn="r" rtl="1"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⋃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2.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⋂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3.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⋂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=∅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4.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⋃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i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    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cs typeface="Times New Roman" panose="02020603050405020304" pitchFamily="18" charset="0"/>
                          </a:rPr>
                          <m:t>U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∅       ,      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∅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U</m:t>
                    </m:r>
                  </m:oMath>
                </a14:m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57200"/>
                <a:ext cx="8229600" cy="5668963"/>
              </a:xfrm>
              <a:blipFill rotWithShape="1">
                <a:blip r:embed="rId2"/>
                <a:stretch>
                  <a:fillRect l="-741" t="-538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10 : لتكن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U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,…….,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16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12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14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12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اوجد ما يلي : </a:t>
                </a: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0" dirty="0" smtClean="0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∩</m:t>
                        </m:r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4 .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a:rPr lang="en-US" sz="2000" i="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i="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الحل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000" i="1" dirty="0">
                            <a:latin typeface="Cambria Math"/>
                            <a:cs typeface="Times New Roman" panose="02020603050405020304" pitchFamily="18" charset="0"/>
                          </a:rPr>
                          <m:t>𝑐</m:t>
                        </m:r>
                      </m:sup>
                    </m:sSup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  <m:sup>
                        <m:r>
                          <a:rPr lang="en-US" sz="2000" i="1" dirty="0">
                            <a:latin typeface="Cambria Math"/>
                            <a:cs typeface="Times New Roman" panose="02020603050405020304" pitchFamily="18" charset="0"/>
                          </a:rPr>
                          <m:t>𝑐</m:t>
                        </m:r>
                      </m:sup>
                    </m:sSup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14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∩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{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14</m:t>
                    </m:r>
                    <m: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JO" sz="2000" i="1" dirty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  <m:r>
                          <a:rPr lang="en-US" sz="2000" dirty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dirty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16</m:t>
                    </m:r>
                    <m: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  <a:blipFill rotWithShape="1">
                <a:blip r:embed="rId2"/>
                <a:stretch>
                  <a:fillRect t="-545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37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اشكال </a:t>
            </a:r>
            <a:r>
              <a:rPr lang="ar-JO" sz="2000" dirty="0" smtClean="0">
                <a:latin typeface="Simplified Arabic"/>
                <a:cs typeface="Simplified Arabic"/>
              </a:rPr>
              <a:t>ڤن ( </a:t>
            </a:r>
            <a:r>
              <a:rPr lang="en-US" sz="2000" dirty="0" smtClean="0">
                <a:latin typeface="Simplified Arabic"/>
                <a:cs typeface="Simplified Arabic"/>
              </a:rPr>
              <a:t>Venn Diagrams</a:t>
            </a:r>
            <a:r>
              <a:rPr lang="ar-JO" sz="2000" dirty="0" smtClean="0">
                <a:latin typeface="Simplified Arabic"/>
                <a:cs typeface="Simplified Arabic"/>
              </a:rPr>
              <a:t> ) : </a:t>
            </a:r>
          </a:p>
          <a:p>
            <a:pPr marL="0" indent="0" algn="r" rtl="1">
              <a:buNone/>
            </a:pPr>
            <a:r>
              <a:rPr lang="ar-JO" sz="2000" dirty="0" smtClean="0">
                <a:latin typeface="Simplified Arabic"/>
                <a:cs typeface="Simplified Arabic"/>
              </a:rPr>
              <a:t>و تعتبر من اهم الطرق لتمثيل المجموعات و العمليات عليها حيث يتم تمثيل المجموعة الشاملة </a:t>
            </a:r>
            <a:r>
              <a:rPr lang="en-US" sz="2000" dirty="0" smtClean="0">
                <a:latin typeface="Simplified Arabic"/>
                <a:cs typeface="Simplified Arabic"/>
              </a:rPr>
              <a:t>U </a:t>
            </a:r>
            <a:r>
              <a:rPr lang="ar-JO" sz="2000" dirty="0" smtClean="0">
                <a:latin typeface="Simplified Arabic"/>
                <a:cs typeface="Simplified Arabic"/>
              </a:rPr>
              <a:t> بمستطيل و المجموعات الجزئية بدوائر داخل هذا المستطيل. </a:t>
            </a:r>
          </a:p>
          <a:p>
            <a:pPr marL="0" indent="0" algn="r" rtl="1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اشكال </a:t>
            </a:r>
            <a:r>
              <a:rPr lang="ar-JO" sz="2000" dirty="0" smtClean="0">
                <a:latin typeface="Simplified Arabic"/>
                <a:cs typeface="Simplified Arabic"/>
              </a:rPr>
              <a:t>ڤن لبعض العمليات على المجموعات </a:t>
            </a:r>
            <a:endParaRPr lang="en-US" sz="2000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endParaRPr lang="en-US" sz="2000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endParaRPr lang="ar-JO" sz="2000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endParaRPr lang="ar-JO" sz="2000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0" y="1828800"/>
            <a:ext cx="25146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1981200"/>
            <a:ext cx="9144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76246" y="265747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5038" y="1459468"/>
            <a:ext cx="287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pic>
        <p:nvPicPr>
          <p:cNvPr id="3078" name="Picture 6" descr="C:\Users\admin\Desktop\Venn-diagram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025" y="3771900"/>
            <a:ext cx="36576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71900"/>
            <a:ext cx="38862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15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11 : لتكن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U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ar-JO" sz="2000" b="0" i="0" smtClean="0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ar-JO" sz="2000" b="0" i="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ar-JO" sz="2000" b="0" i="0" smtClean="0">
                        <a:latin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,…….,</m:t>
                    </m:r>
                    <m:r>
                      <a:rPr lang="ar-JO" sz="2000" b="0" i="0" smtClean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و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 smtClean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457200" indent="-457200" algn="r" rtl="1">
                  <a:buAutoNum type="arabicPeriod"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مثل هذه المجموعات باشكال </a:t>
                </a:r>
                <a:r>
                  <a:rPr lang="ar-JO" sz="2000" dirty="0" smtClean="0">
                    <a:latin typeface="Simplified Arabic"/>
                    <a:cs typeface="Simplified Arabic"/>
                  </a:rPr>
                  <a:t>ڤن</a:t>
                </a:r>
              </a:p>
              <a:p>
                <a:pPr marL="457200" indent="-457200" algn="r" rtl="1">
                  <a:buAutoNum type="arabicPeriod"/>
                </a:pPr>
                <a:r>
                  <a:rPr lang="ar-JO" sz="2000" dirty="0">
                    <a:latin typeface="Simplified Arabic"/>
                    <a:cs typeface="Simplified Arabic"/>
                  </a:rPr>
                  <a:t> </a:t>
                </a:r>
                <a:r>
                  <a:rPr lang="ar-JO" sz="2000" dirty="0" smtClean="0">
                    <a:latin typeface="Simplified Arabic"/>
                    <a:cs typeface="Simplified Arabic"/>
                  </a:rPr>
                  <a:t>حدد منطقة</a:t>
                </a:r>
                <a:r>
                  <a:rPr lang="en-US" sz="2000" dirty="0" smtClean="0">
                    <a:latin typeface="Simplified Arabic"/>
                    <a:cs typeface="Simplified Arabic"/>
                  </a:rPr>
                  <a:t> </a:t>
                </a:r>
                <a:r>
                  <a:rPr lang="ar-JO" sz="2000" dirty="0" smtClean="0">
                    <a:latin typeface="Simplified Arabic"/>
                    <a:cs typeface="Simplified Arabic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حدد منطقة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حدد منطقة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∩</m:t>
                    </m:r>
                    <m:sSup>
                      <m:sSupPr>
                        <m:ctrlPr>
                          <a:rPr lang="en-US" sz="2000" i="1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حدد منطقة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anose="02020603050405020304" pitchFamily="18" charset="0"/>
                          </a:rPr>
                          <m:t>A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  <m:r>
                      <a:rPr lang="en-US" sz="200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sSup>
                      <m:sSupPr>
                        <m:ctrlPr>
                          <a:rPr lang="en-US" sz="2000" i="1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c</m:t>
                        </m:r>
                      </m:sup>
                    </m:sSup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r" rtl="1">
                  <a:buAutoNum type="arabicPeriod"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  <a:blipFill rotWithShape="1">
                <a:blip r:embed="rId2"/>
                <a:stretch>
                  <a:fillRect t="-577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admin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5052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n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052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n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n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43087"/>
            <a:ext cx="2476500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n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5" y="1843087"/>
            <a:ext cx="21621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9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ar-JO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اسئلة عامة و اجابات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ar-JO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اسئلة </a:t>
            </a:r>
          </a:p>
          <a:p>
            <a:pPr algn="r" rtl="1" eaLnBrk="1" hangingPunct="1">
              <a:defRPr/>
            </a:pPr>
            <a:r>
              <a:rPr lang="ar-JO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ar-JO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تعليقات </a:t>
            </a:r>
          </a:p>
          <a:p>
            <a:pPr algn="r" rtl="1" eaLnBrk="1" hangingPunct="1">
              <a:defRPr/>
            </a:pPr>
            <a:r>
              <a:rPr lang="ar-JO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اهتمامات 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المحتوى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sz="2800" dirty="0" smtClean="0"/>
              <a:t>1-1</a:t>
            </a:r>
            <a:r>
              <a:rPr lang="ar-SA" sz="2800" dirty="0" smtClean="0"/>
              <a:t> المجموعات</a:t>
            </a:r>
            <a:r>
              <a:rPr lang="en-US" sz="2800" dirty="0" smtClean="0"/>
              <a:t>.</a:t>
            </a:r>
          </a:p>
          <a:p>
            <a:pPr marL="0" indent="0" algn="r" rtl="1">
              <a:buNone/>
            </a:pPr>
            <a:r>
              <a:rPr lang="en-US" sz="2800" dirty="0" smtClean="0"/>
              <a:t>2-1</a:t>
            </a:r>
            <a:r>
              <a:rPr lang="ar-SA" sz="2800" dirty="0" smtClean="0"/>
              <a:t> جبر المجموعات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ar-SA" sz="3200" dirty="0" smtClean="0"/>
              <a:t>المجموعات</a:t>
            </a:r>
            <a:r>
              <a:rPr lang="en-US" sz="3200" dirty="0"/>
              <a:t> 1-1</a:t>
            </a:r>
          </a:p>
        </p:txBody>
      </p:sp>
      <p:sp>
        <p:nvSpPr>
          <p:cNvPr id="1202" name="Content Placeholder 120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dirty="0" smtClean="0"/>
              <a:t>المجموعة</a:t>
            </a:r>
            <a:r>
              <a:rPr lang="ar-JO" sz="2000" dirty="0" smtClean="0"/>
              <a:t> ( </a:t>
            </a:r>
            <a:r>
              <a:rPr lang="en-US" sz="2000" dirty="0" smtClean="0"/>
              <a:t>Set</a:t>
            </a:r>
            <a:r>
              <a:rPr lang="ar-SA" sz="2000" dirty="0" smtClean="0"/>
              <a:t> </a:t>
            </a:r>
            <a:r>
              <a:rPr lang="ar-JO" sz="2000" dirty="0" smtClean="0"/>
              <a:t>) </a:t>
            </a:r>
            <a:r>
              <a:rPr lang="ar-SA" sz="2000" dirty="0" smtClean="0"/>
              <a:t>: هي مجموعة من الاشياء الحسية او المعنوية التي يمكن تحديدها بدقة و تدعى هذه الاشياء بعناصر المجموعة و تكتب على شكل </a:t>
            </a:r>
            <a:r>
              <a:rPr lang="en-US" sz="2000" dirty="0" smtClean="0"/>
              <a:t>{  }</a:t>
            </a:r>
            <a:r>
              <a:rPr lang="ar-SA" sz="2000" dirty="0" smtClean="0"/>
              <a:t> و يرمز للمجموعة عادة بحروف انجليزية كبيرة مثل </a:t>
            </a:r>
            <a:r>
              <a:rPr lang="en-US" sz="2000" dirty="0" smtClean="0"/>
              <a:t>A,B,C,…. </a:t>
            </a:r>
            <a:r>
              <a:rPr lang="ar-SA" sz="2000" dirty="0" smtClean="0"/>
              <a:t> </a:t>
            </a:r>
          </a:p>
          <a:p>
            <a:pPr marL="0" indent="0" algn="r" rtl="1">
              <a:buNone/>
            </a:pPr>
            <a:r>
              <a:rPr lang="ar-SA" sz="2000" dirty="0" smtClean="0"/>
              <a:t>مثال</a:t>
            </a:r>
            <a:r>
              <a:rPr lang="ar-JO" sz="2000" dirty="0" smtClean="0"/>
              <a:t> ( </a:t>
            </a:r>
            <a:r>
              <a:rPr lang="en-US" sz="2000" dirty="0" smtClean="0"/>
              <a:t>Example </a:t>
            </a:r>
            <a:r>
              <a:rPr lang="ar-JO" sz="2000" dirty="0" smtClean="0"/>
              <a:t> )</a:t>
            </a:r>
            <a:r>
              <a:rPr lang="ar-SA" sz="2000" dirty="0" smtClean="0"/>
              <a:t> </a:t>
            </a:r>
            <a:r>
              <a:rPr lang="en-US" sz="2000" dirty="0" smtClean="0"/>
              <a:t>1</a:t>
            </a:r>
            <a:r>
              <a:rPr lang="ar-SA" sz="2000" dirty="0" smtClean="0"/>
              <a:t> : المجموعة التي عناصرها </a:t>
            </a:r>
            <a:r>
              <a:rPr lang="en-US" sz="2000" dirty="0" smtClean="0"/>
              <a:t>1 , 2 , 5 , 6 </a:t>
            </a:r>
            <a:r>
              <a:rPr lang="ar-SA" sz="2000" dirty="0" smtClean="0"/>
              <a:t> هي </a:t>
            </a:r>
          </a:p>
          <a:p>
            <a:pPr marL="0" indent="0" algn="r" rtl="1">
              <a:buNone/>
            </a:pPr>
            <a:r>
              <a:rPr lang="en-US" sz="2000" dirty="0"/>
              <a:t>A= {1,2,5,6 </a:t>
            </a:r>
            <a:r>
              <a:rPr lang="en-US" sz="2000" dirty="0" smtClean="0"/>
              <a:t>}</a:t>
            </a:r>
          </a:p>
          <a:p>
            <a:pPr marL="0" indent="0" algn="r" rtl="1">
              <a:buNone/>
            </a:pPr>
            <a:r>
              <a:rPr lang="ar-SA" sz="2000" dirty="0" smtClean="0"/>
              <a:t>مثال </a:t>
            </a:r>
            <a:r>
              <a:rPr lang="ar-JO" sz="2000" dirty="0"/>
              <a:t>( </a:t>
            </a:r>
            <a:r>
              <a:rPr lang="en-US" sz="2000" dirty="0"/>
              <a:t>Example </a:t>
            </a:r>
            <a:r>
              <a:rPr lang="ar-JO" sz="2000" dirty="0"/>
              <a:t> )</a:t>
            </a:r>
            <a:r>
              <a:rPr lang="ar-SA" sz="2000" dirty="0"/>
              <a:t> </a:t>
            </a:r>
            <a:r>
              <a:rPr lang="en-US" sz="2000" dirty="0" smtClean="0"/>
              <a:t>2</a:t>
            </a:r>
            <a:r>
              <a:rPr lang="ar-SA" sz="2000" dirty="0" smtClean="0"/>
              <a:t> :</a:t>
            </a:r>
            <a:r>
              <a:rPr lang="en-US" sz="2000" dirty="0" smtClean="0"/>
              <a:t> </a:t>
            </a:r>
            <a:r>
              <a:rPr lang="ar-SA" sz="2000" dirty="0" smtClean="0"/>
              <a:t> مجموعة الحروف المكونة لكلمة </a:t>
            </a:r>
            <a:r>
              <a:rPr lang="en-US" sz="2000" dirty="0" smtClean="0"/>
              <a:t>APPLE </a:t>
            </a:r>
            <a:r>
              <a:rPr lang="ar-SA" sz="2000" dirty="0" smtClean="0"/>
              <a:t> هي </a:t>
            </a:r>
          </a:p>
          <a:p>
            <a:pPr marL="0" indent="0" algn="r" rtl="1">
              <a:buNone/>
            </a:pPr>
            <a:r>
              <a:rPr lang="en-US" sz="2000" dirty="0" smtClean="0"/>
              <a:t>X= {A,P,L,E </a:t>
            </a:r>
            <a:r>
              <a:rPr lang="en-US" sz="2000" dirty="0"/>
              <a:t>}</a:t>
            </a:r>
          </a:p>
          <a:p>
            <a:pPr marL="0" indent="0" algn="r" rtl="1">
              <a:buNone/>
            </a:pPr>
            <a:endParaRPr lang="ar-JO" sz="2000" dirty="0" smtClean="0"/>
          </a:p>
          <a:p>
            <a:pPr marL="0" indent="0" algn="r" rtl="1">
              <a:buNone/>
            </a:pPr>
            <a:r>
              <a:rPr lang="ar-JO" sz="2000" dirty="0" smtClean="0"/>
              <a:t>ملاحظة : لا يجوز تكرار العنصر داخل المجموعة بالاضافة الى ان  ترتيب العناصر داخل المجموعة غير مهم  ففي مثال 1 و مثال 2 بامكاننا كتابة المجموعتين كالاتي : </a:t>
            </a:r>
          </a:p>
          <a:p>
            <a:pPr marL="0" indent="0" algn="r" rtl="1">
              <a:buNone/>
            </a:pPr>
            <a:r>
              <a:rPr lang="en-US" sz="2000" dirty="0"/>
              <a:t>A= </a:t>
            </a:r>
            <a:r>
              <a:rPr lang="en-US" sz="2000" dirty="0" smtClean="0"/>
              <a:t>{2,6,1,5 }</a:t>
            </a:r>
            <a:r>
              <a:rPr lang="ar-JO" sz="2000" dirty="0" smtClean="0"/>
              <a:t>         </a:t>
            </a:r>
            <a:r>
              <a:rPr lang="en-US" sz="2000" dirty="0" smtClean="0"/>
              <a:t>X</a:t>
            </a:r>
            <a:r>
              <a:rPr lang="en-US" sz="2000" dirty="0"/>
              <a:t>= </a:t>
            </a:r>
            <a:r>
              <a:rPr lang="en-US" sz="2000" dirty="0" smtClean="0"/>
              <a:t>{P,L,A,E </a:t>
            </a:r>
            <a:r>
              <a:rPr lang="en-US" sz="2000" dirty="0"/>
              <a:t>}</a:t>
            </a:r>
          </a:p>
          <a:p>
            <a:pPr marL="0" indent="0" algn="r" rtl="1">
              <a:buNone/>
            </a:pPr>
            <a:r>
              <a:rPr lang="ar-JO" sz="2000" dirty="0" smtClean="0"/>
              <a:t> </a:t>
            </a:r>
            <a:endParaRPr lang="en-US" sz="2000" dirty="0"/>
          </a:p>
          <a:p>
            <a:pPr marL="0" indent="0" algn="r" rtl="1">
              <a:buNone/>
            </a:pPr>
            <a:endParaRPr lang="ar-JO" sz="2000" dirty="0" smtClean="0"/>
          </a:p>
          <a:p>
            <a:pPr marL="0" indent="0" algn="r" rtl="1">
              <a:buNone/>
            </a:pPr>
            <a:endParaRPr lang="en-US" sz="2000" dirty="0"/>
          </a:p>
          <a:p>
            <a:pPr marL="0" indent="0" algn="r" rtl="1">
              <a:buNone/>
            </a:pPr>
            <a:endParaRPr lang="ar-SA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بعض </a:t>
            </a:r>
            <a:r>
              <a:rPr lang="ar-S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أهم المجموعات الشهيرة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مجموعة الأعداد </a:t>
            </a:r>
            <a:r>
              <a:rPr lang="ar-SA" sz="2000" dirty="0">
                <a:latin typeface="Arial" panose="020B0604020202020204" pitchFamily="34" charset="0"/>
                <a:cs typeface="Arial" panose="020B0604020202020204" pitchFamily="34" charset="0"/>
              </a:rPr>
              <a:t>الطبيعية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JO" sz="2000" dirty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Natural Numbers</a:t>
            </a:r>
            <a:r>
              <a:rPr lang="ar-SA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و يرمز لها بالرمز</a:t>
            </a:r>
          </a:p>
          <a:p>
            <a:pPr marL="0" indent="0" algn="r" rtl="1">
              <a:buNone/>
            </a:pPr>
            <a:endParaRPr lang="ar-J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ar-SA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مجموعة الأعداد الكلية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Whole Numbers 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: 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و يرمز لها بالرمز</a:t>
            </a:r>
          </a:p>
          <a:p>
            <a:pPr marL="0" indent="0" algn="r" rtl="1">
              <a:buNone/>
            </a:pPr>
            <a:endParaRPr lang="ar-JO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ar-SA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مجموعة الاعداد الصحيحة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Integers 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: 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و 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lang="ar-J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ر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مز </a:t>
            </a:r>
            <a:r>
              <a:rPr lang="ar-S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لها بالرمز </a:t>
            </a:r>
          </a:p>
          <a:p>
            <a:pPr marL="0" indent="0" algn="r" rtl="1">
              <a:buNone/>
            </a:pP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587193"/>
              </p:ext>
            </p:extLst>
          </p:nvPr>
        </p:nvGraphicFramePr>
        <p:xfrm>
          <a:off x="4191000" y="1981200"/>
          <a:ext cx="2286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81200"/>
                        <a:ext cx="2286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728975"/>
              </p:ext>
            </p:extLst>
          </p:nvPr>
        </p:nvGraphicFramePr>
        <p:xfrm>
          <a:off x="1676400" y="1600200"/>
          <a:ext cx="5397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5" imgW="164880" imgH="177480" progId="Equation.DSMT4">
                  <p:embed/>
                </p:oleObj>
              </mc:Choice>
              <mc:Fallback>
                <p:oleObj name="Equation" r:id="rId5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6400" y="1600200"/>
                        <a:ext cx="53975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956857"/>
              </p:ext>
            </p:extLst>
          </p:nvPr>
        </p:nvGraphicFramePr>
        <p:xfrm>
          <a:off x="1954213" y="2743200"/>
          <a:ext cx="4365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743200"/>
                        <a:ext cx="43656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990416"/>
              </p:ext>
            </p:extLst>
          </p:nvPr>
        </p:nvGraphicFramePr>
        <p:xfrm>
          <a:off x="3708400" y="3200400"/>
          <a:ext cx="2616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9" imgW="1307880" imgH="203040" progId="Equation.DSMT4">
                  <p:embed/>
                </p:oleObj>
              </mc:Choice>
              <mc:Fallback>
                <p:oleObj name="Equation" r:id="rId9" imgW="130788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00400"/>
                        <a:ext cx="2616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935500"/>
              </p:ext>
            </p:extLst>
          </p:nvPr>
        </p:nvGraphicFramePr>
        <p:xfrm>
          <a:off x="2476500" y="4419600"/>
          <a:ext cx="477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1" imgW="2387520" imgH="203040" progId="Equation.DSMT4">
                  <p:embed/>
                </p:oleObj>
              </mc:Choice>
              <mc:Fallback>
                <p:oleObj name="Equation" r:id="rId11" imgW="238752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4419600"/>
                        <a:ext cx="477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567622"/>
              </p:ext>
            </p:extLst>
          </p:nvPr>
        </p:nvGraphicFramePr>
        <p:xfrm>
          <a:off x="2743200" y="38100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3" imgW="152280" imgH="164880" progId="Equation.DSMT4">
                  <p:embed/>
                </p:oleObj>
              </mc:Choice>
              <mc:Fallback>
                <p:oleObj name="Equation" r:id="rId13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43200" y="3810000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الانتماء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Membership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عندما يكون العنصر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هو احد عناصر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نقول ان العنصر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ينتمي الى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نستخدم الرمز </a:t>
                </a:r>
                <a14:m>
                  <m:oMath xmlns:m="http://schemas.openxmlformats.org/officeDocument/2006/math">
                    <m:r>
                      <a:rPr lang="ar-JO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للدلالة على هذه العلاقة 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وتكتب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فمثلا 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ℤ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∈{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d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و الرمز </a:t>
                </a:r>
                <a14:m>
                  <m:oMath xmlns:m="http://schemas.openxmlformats.org/officeDocument/2006/math">
                    <m:r>
                      <a:rPr lang="ar-JO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∉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هو نقيض الرمز </a:t>
                </a:r>
                <a14:m>
                  <m:oMath xmlns:m="http://schemas.openxmlformats.org/officeDocument/2006/math">
                    <m:r>
                      <a:rPr lang="en-US" sz="20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فمثلا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∉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W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المجموعة الجزئية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Subset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نقول عن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انها مجموعة جزئية من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اذا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كانت عناصر المجموعة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تنتمي  الى المجموعة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مع احتمال ان عناصر المجموعة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نفسها عناصر المجموعة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و نعبر عن ذلك بالرمز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كما باستطاعتنا قرائتها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تحوي  </a:t>
                </a:r>
              </a:p>
              <a:p>
                <a:pPr marL="0" indent="0" algn="r" rtl="1">
                  <a:buNone/>
                </a:pP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 </a:t>
                </a:r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اما اذا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تحوي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ولا تساويها فنعبر عن ذلك بالرمز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⊂</m:t>
                    </m:r>
                    <m:r>
                      <m:rPr>
                        <m:sty m:val="p"/>
                      </m:rPr>
                      <a:rPr lang="en-US" sz="2000" i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و نقول ان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مجموعة جزئية فعلية  من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Proper Subset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).</a:t>
                </a: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3 :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</a:t>
                </a:r>
                <a14:m>
                  <m:oMath xmlns:m="http://schemas.openxmlformats.org/officeDocument/2006/math">
                    <m:r>
                      <a:rPr lang="ar-JO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ℕ</m:t>
                    </m:r>
                    <m:r>
                      <a:rPr lang="ar-JO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⊂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W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⊂</m:t>
                    </m:r>
                    <m: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ℤ</m:t>
                    </m:r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ar-JO" sz="200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لاي مجموعة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48" t="-568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5973762"/>
              </a:xfrm>
            </p:spPr>
            <p:txBody>
              <a:bodyPr>
                <a:normAutofit/>
              </a:bodyPr>
              <a:lstStyle/>
              <a:p>
                <a:pPr algn="r" rtl="1"/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الرمز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/>
                        <a:ea typeface="Cambria Math"/>
                      </a:rPr>
                      <m:t>⊄</m:t>
                    </m:r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يشير الى نقيض الاحتواء 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SA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4</a:t>
                </a:r>
                <a:r>
                  <a:rPr lang="ar-SA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,−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,−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d>
                    <m:r>
                      <a:rPr lang="en-US" sz="2000" b="0" i="1" smtClean="0">
                        <a:effectLst/>
                        <a:latin typeface="Cambria Math"/>
                        <a:ea typeface="Cambria Math"/>
                      </a:rPr>
                      <m:t>⊄</m:t>
                    </m:r>
                    <m:r>
                      <a:rPr lang="en-US" sz="2000" b="0" i="1" smtClean="0">
                        <a:effectLst/>
                        <a:latin typeface="Cambria Math"/>
                        <a:ea typeface="Cambria Math"/>
                      </a:rPr>
                      <m:t>𝑊</m:t>
                    </m:r>
                  </m:oMath>
                </a14:m>
                <a: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/>
                </a:r>
                <a:b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</a:br>
                <a: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/>
                </a:r>
                <a:b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</a:br>
                <a: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/>
                </a:r>
                <a:br>
                  <a:rPr lang="ar-JO" sz="2000" b="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المجموعة الخالية : هي المجموعة التي لا يوجد فيها عناصر و يرمز لها بالرمز </a:t>
                </a:r>
                <a14:m>
                  <m:oMath xmlns:m="http://schemas.openxmlformats.org/officeDocument/2006/math">
                    <m:r>
                      <a:rPr lang="ar-SA" sz="2000" i="1">
                        <a:effectLst/>
                        <a:latin typeface="Cambria Math"/>
                        <a:ea typeface="Cambria Math"/>
                        <a:cs typeface="Traditional Arabic" panose="02020803070505020304" pitchFamily="18" charset="-78"/>
                      </a:rPr>
                      <m:t>∅</m:t>
                    </m:r>
                  </m:oMath>
                </a14:m>
                <a:r>
                  <a:rPr lang="ar-JO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او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SA" sz="2000" i="1">
                            <a:effectLst/>
                            <a:latin typeface="Cambria Math"/>
                            <a:cs typeface="Traditional Arabic" panose="02020803070505020304" pitchFamily="18" charset="-78"/>
                          </a:rPr>
                        </m:ctrlPr>
                      </m:dPr>
                      <m:e/>
                    </m:d>
                  </m:oMath>
                </a14:m>
                <a:r>
                  <a:rPr lang="ar-SA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المجموعة المنتهية : هي المجموعة التي تحوي عدد منتهي من العناصر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en-US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={−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5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4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7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9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}</m:t>
                      </m:r>
                    </m:oMath>
                  </m:oMathPara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المجموعة غير المنتهية : هي المجموعة التي تحوي عدد غير منتهي من العناصر كمجموعة الاعداد الطبيعية و الكلية و الصحيحة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</a:t>
                </a:r>
                <a:br>
                  <a:rPr lang="en-US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={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8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27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64</m:t>
                      </m:r>
                      <m:r>
                        <a:rPr lang="en-US" sz="2000" b="0" i="1" smtClean="0">
                          <a:effectLst/>
                          <a:latin typeface="Cambria Math"/>
                          <a:ea typeface="Times New Roman"/>
                          <a:cs typeface="Times New Roman" panose="02020603050405020304" pitchFamily="18" charset="0"/>
                        </a:rPr>
                        <m:t>,………….}</m:t>
                      </m:r>
                    </m:oMath>
                  </m:oMathPara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SA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0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5973762"/>
              </a:xfrm>
              <a:blipFill rotWithShape="1">
                <a:blip r:embed="rId2"/>
                <a:stretch>
                  <a:fillRect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2800" dirty="0" smtClean="0"/>
              <a:t>طرق التعبير عن المجموعات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/>
                  <a:t>1- طريقة كتابة العناصر ( </a:t>
                </a:r>
                <a:r>
                  <a:rPr lang="en-US" sz="2000" dirty="0" smtClean="0"/>
                  <a:t>List of Elements</a:t>
                </a:r>
                <a:r>
                  <a:rPr lang="ar-JO" sz="2000" dirty="0" smtClean="0"/>
                  <a:t> )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/>
                  <a:t>تتم بذكر جميع عناصر المجموعة بين قوسين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ar-JO" sz="2000" dirty="0" smtClean="0"/>
                  <a:t> </a:t>
                </a:r>
              </a:p>
              <a:p>
                <a:pPr marL="0" indent="0" algn="r" rtl="1">
                  <a:buNone/>
                </a:pPr>
                <a:endParaRPr lang="ar-JO" sz="2000" dirty="0"/>
              </a:p>
              <a:p>
                <a:pPr marL="0" indent="0" algn="r" rtl="1">
                  <a:buNone/>
                </a:pPr>
                <a:r>
                  <a:rPr lang="ar-JO" sz="2000" dirty="0" smtClean="0"/>
                  <a:t>مثال ( </a:t>
                </a:r>
                <a:r>
                  <a:rPr lang="en-US" sz="2000" dirty="0" smtClean="0"/>
                  <a:t>Example </a:t>
                </a:r>
                <a:r>
                  <a:rPr lang="ar-JO" sz="2000" dirty="0" smtClean="0"/>
                  <a:t> ) 5 : اكتب عناصر المجموعات التالية </a:t>
                </a:r>
              </a:p>
              <a:p>
                <a:pPr marL="457200" indent="-457200" algn="r" rtl="1"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latin typeface="Cambria Math"/>
                      </a:rPr>
                      <m:t>A</m:t>
                    </m:r>
                  </m:oMath>
                </a14:m>
                <a:r>
                  <a:rPr lang="ar-JO" sz="2000" dirty="0" smtClean="0"/>
                  <a:t> هي مجموعة الاعداد الصحيحة المحصورة بين العددين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</a:rPr>
                      <m:t>−</m:t>
                    </m:r>
                    <m:r>
                      <a:rPr lang="en-US" sz="2000" i="1">
                        <a:latin typeface="Cambria Math"/>
                      </a:rPr>
                      <m:t>3</m:t>
                    </m:r>
                  </m:oMath>
                </a14:m>
                <a:r>
                  <a:rPr lang="ar-JO" sz="2000" dirty="0" smtClean="0"/>
                  <a:t>, </a:t>
                </a:r>
                <a:r>
                  <a:rPr lang="en-US" sz="2000" dirty="0"/>
                  <a:t> </a:t>
                </a:r>
                <a:r>
                  <a:rPr lang="ar-JO" sz="2000" dirty="0" smtClean="0"/>
                  <a:t>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3</m:t>
                    </m:r>
                  </m:oMath>
                </a14:m>
                <a:r>
                  <a:rPr lang="ar-JO" sz="2000" dirty="0" smtClean="0"/>
                  <a:t>  </a:t>
                </a:r>
                <a:endParaRPr lang="en-US" sz="2000" dirty="0" smtClean="0"/>
              </a:p>
              <a:p>
                <a:pPr marL="457200" indent="-457200" algn="r" rtl="1">
                  <a:buAutoNum type="arabicPeriod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B</m:t>
                    </m:r>
                  </m:oMath>
                </a14:m>
                <a:r>
                  <a:rPr lang="ar-JO" sz="2000" dirty="0" smtClean="0"/>
                  <a:t> هي مجموعة مضاعفات العدد اربعة الواقعة بين العددين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</a:rPr>
                      <m:t>5</m:t>
                    </m:r>
                  </m:oMath>
                </a14:m>
                <a:r>
                  <a:rPr lang="ar-JO" sz="2000" dirty="0" smtClean="0"/>
                  <a:t>   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33</m:t>
                    </m:r>
                  </m:oMath>
                </a14:m>
                <a:endParaRPr lang="en-US" sz="2000" b="0" dirty="0" smtClean="0"/>
              </a:p>
              <a:p>
                <a:pPr marL="0" indent="0" algn="r" rtl="1">
                  <a:buNone/>
                </a:pPr>
                <a:endParaRPr lang="en-US" sz="2000" dirty="0" smtClean="0"/>
              </a:p>
              <a:p>
                <a:pPr marL="0" indent="0" algn="r" rtl="1">
                  <a:buNone/>
                </a:pPr>
                <a:r>
                  <a:rPr lang="ar-JO" sz="2000" dirty="0" smtClean="0"/>
                  <a:t>الحل ( </a:t>
                </a:r>
                <a:r>
                  <a:rPr lang="en-US" sz="2000" dirty="0" smtClean="0"/>
                  <a:t>Solution </a:t>
                </a:r>
                <a:r>
                  <a:rPr lang="ar-JO" sz="2000" dirty="0" smtClean="0"/>
                  <a:t> ) :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/>
                  <a:t>1.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A</m:t>
                    </m:r>
                    <m:r>
                      <a:rPr lang="en-US" sz="2000" b="0" i="1" smtClean="0">
                        <a:latin typeface="Cambria Math"/>
                      </a:rPr>
                      <m:t>={−</m:t>
                    </m:r>
                    <m:r>
                      <a:rPr lang="en-US" sz="2000" b="0" i="1" smtClean="0">
                        <a:latin typeface="Cambria Math"/>
                      </a:rPr>
                      <m:t>2</m:t>
                    </m:r>
                    <m:r>
                      <a:rPr lang="en-US" sz="2000" b="0" i="1" smtClean="0">
                        <a:latin typeface="Cambria Math"/>
                      </a:rPr>
                      <m:t>,−</m:t>
                    </m:r>
                    <m:r>
                      <a:rPr lang="en-US" sz="2000" b="0" i="1" smtClean="0">
                        <a:latin typeface="Cambria Math"/>
                      </a:rPr>
                      <m:t>1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0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1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2</m:t>
                    </m:r>
                    <m:r>
                      <a:rPr lang="en-US" sz="2000" b="0" i="1" smtClean="0">
                        <a:latin typeface="Cambria Math"/>
                      </a:rPr>
                      <m:t>}</m:t>
                    </m:r>
                  </m:oMath>
                </a14:m>
                <a:endParaRPr lang="en-US" sz="2000" dirty="0" smtClean="0"/>
              </a:p>
              <a:p>
                <a:pPr marL="0" indent="0" algn="r" rtl="1">
                  <a:buNone/>
                </a:pPr>
                <a:r>
                  <a:rPr lang="en-US" sz="2000" dirty="0" smtClean="0"/>
                  <a:t>2</a:t>
                </a:r>
                <a:r>
                  <a:rPr lang="ar-JO" sz="2000" dirty="0"/>
                  <a:t> </a:t>
                </a:r>
                <a:r>
                  <a:rPr lang="ar-JO" sz="2000" dirty="0" smtClean="0"/>
                  <a:t>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B</m:t>
                    </m:r>
                    <m:r>
                      <a:rPr lang="en-US" sz="2000" b="0" i="1" smtClean="0">
                        <a:latin typeface="Cambria Math"/>
                      </a:rPr>
                      <m:t>={</m:t>
                    </m:r>
                    <m:r>
                      <a:rPr lang="en-US" sz="2000" b="0" i="1" smtClean="0">
                        <a:latin typeface="Cambria Math"/>
                      </a:rPr>
                      <m:t>8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12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16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20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24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28</m:t>
                    </m:r>
                    <m:r>
                      <a:rPr lang="en-US" sz="2000" b="0" i="1" smtClean="0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32</m:t>
                    </m:r>
                    <m:r>
                      <a:rPr lang="en-US" sz="2000" b="0" i="1" smtClean="0">
                        <a:latin typeface="Cambria Math"/>
                      </a:rPr>
                      <m:t>}</m:t>
                    </m:r>
                  </m:oMath>
                </a14:m>
                <a:r>
                  <a:rPr lang="ar-JO" sz="2000" dirty="0" smtClean="0"/>
                  <a:t> </a:t>
                </a:r>
              </a:p>
              <a:p>
                <a:pPr marL="0" indent="0" algn="r" rtl="1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809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" name="Title 7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4602162"/>
              </a:xfrm>
            </p:spPr>
            <p:txBody>
              <a:bodyPr>
                <a:normAutofit/>
              </a:bodyPr>
              <a:lstStyle/>
              <a:p>
                <a:pPr algn="r" rtl="1"/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– طريقة الصفة المميزة (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Characteristic Property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تتم بعدم كتابة عناصر المجموعة و انما كتابة الصفة المميزة لهذه العناصر و التي لا تنطبق على غيرها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و هي الطريقة الاكثر استخداما و الاكثر فعالية و خاصة في حال المجموعات غير المنتهية.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6 : اكتب المجموعات التالية بطريقة الصفة المميزة 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smtClean="0">
                        <a:effectLst/>
                        <a:latin typeface="Cambria Math"/>
                      </a:rPr>
                      <m:t>A</m:t>
                    </m:r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مجموعة الاعداد الصحيحة الزوجية 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effectLst/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هي مجموعة الطبيعية المحصورة بين العددين 2   ,    7 </a:t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الحل (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 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b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effectLst/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1" smtClean="0">
                        <a:effectLst/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ℤ</m:t>
                        </m:r>
                      </m:e>
                      <m:e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زوجي</m:t>
                        </m:r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عدد</m:t>
                        </m:r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او      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ar-JO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e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ℤ</m:t>
                        </m:r>
                      </m:e>
                    </m:d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00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200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ℕ</m:t>
                        </m:r>
                      </m:e>
                      <m:e>
                        <m:r>
                          <a:rPr lang="ar-JO" sz="200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&lt;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&lt;</m:t>
                        </m:r>
                        <m:r>
                          <a:rPr lang="en-US" sz="2000" b="0" i="1" smtClean="0">
                            <a:effectLst/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</m:d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effectLst/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i="1">
                        <a:effectLst/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ar-JO" sz="2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endParaRPr lang="en-US" sz="20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itle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4602162"/>
              </a:xfrm>
              <a:blipFill rotWithShape="1">
                <a:blip r:embed="rId2"/>
                <a:stretch>
                  <a:fillRect l="-519" r="-815" b="-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JO" sz="3200" b="1" dirty="0" smtClean="0">
                <a:effectLst/>
              </a:rPr>
              <a:t>1-2  جبر المجموعات ( </a:t>
            </a:r>
            <a:r>
              <a:rPr lang="en-US" sz="3200" b="1" dirty="0" smtClean="0">
                <a:effectLst/>
              </a:rPr>
              <a:t>Algebra of Sets </a:t>
            </a:r>
            <a:r>
              <a:rPr lang="ar-JO" sz="3200" b="1" dirty="0" smtClean="0">
                <a:effectLst/>
              </a:rPr>
              <a:t> )</a:t>
            </a:r>
            <a:endParaRPr lang="en-US" sz="3200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72" name="Content Placeholder 727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 الاتحاد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اتحاد مجموعتين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مجموعة جديدة تحوي عناصر المجموعتين  </a:t>
                </a: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و يرمز لهذه العملية  ب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ar-JO" sz="2000" b="0" i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|"/>
                        <m:ctrlPr>
                          <a:rPr lang="en-US" sz="2000" b="0" i="1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𝑜𝑟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مثال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7 :  اذا كانت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</m:d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و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7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12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اوجد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endParaRPr lang="ar-JO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الحل (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: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6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7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12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rtl="1">
                  <a:buNone/>
                </a:pP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خصائص الاتحاد :  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.1</a:t>
                </a:r>
              </a:p>
              <a:p>
                <a:pPr marL="0" indent="0" rtl="1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</a:t>
                </a:r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rtl="1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000" i="1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∪∅=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r>
                  <a:rPr lang="ar-JO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ar-JO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b="0" i="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ar-J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 rtl="1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72" name="Content Placeholder 727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67" t="-674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7185</TotalTime>
  <Words>1132</Words>
  <Application>Microsoft Office PowerPoint</Application>
  <PresentationFormat>On-screen Show (4:3)</PresentationFormat>
  <Paragraphs>142</Paragraphs>
  <Slides>16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Franklin Title Page</vt:lpstr>
      <vt:lpstr>Franklin Page</vt:lpstr>
      <vt:lpstr>1_Franklin Title Page</vt:lpstr>
      <vt:lpstr>Franklin3</vt:lpstr>
      <vt:lpstr>Equation</vt:lpstr>
      <vt:lpstr>مبادئ الرياضيات</vt:lpstr>
      <vt:lpstr>المحتوى</vt:lpstr>
      <vt:lpstr> المجموعات 1-1</vt:lpstr>
      <vt:lpstr>بعض أهم المجموعات الشهيرة</vt:lpstr>
      <vt:lpstr>PowerPoint Presentation</vt:lpstr>
      <vt:lpstr>الرمز ⊄ يشير الى نقيض الاحتواء   مثال ( Example  ) 4 :  {-1,-2,-3}⊄W   المجموعة الخالية : هي المجموعة التي لا يوجد فيها عناصر و يرمز لها بالرمز ∅ او {┤}   المجموعة المنتهية : هي المجموعة التي تحوي عدد منتهي من العناصر   A={-5,2,4,7,9}  المجموعة غير المنتهية : هي المجموعة التي تحوي عدد غير منتهي من العناصر كمجموعة الاعداد الطبيعية و الكلية و الصحيحة . B={1,8,27,64,………….}    </vt:lpstr>
      <vt:lpstr>طرق التعبير عن المجموعات</vt:lpstr>
      <vt:lpstr>2 – طريقة الصفة المميزة ( Characteristic Property  ) :   تتم بعدم كتابة عناصر المجموعة و انما كتابة الصفة المميزة لهذه العناصر و التي لا تنطبق على غيرها و هي الطريقة الاكثر استخداما و الاكثر فعالية و خاصة في حال المجموعات غير المنتهية.  مثال ( Example  ) 6 : اكتب المجموعات التالية بطريقة الصفة المميزة   1. A هي مجموعة الاعداد الصحيحة الزوجية  2. B هي مجموعة الطبيعية المحصورة بين العددين 2   ,    7    الحل ( Solution  ) :  1. A={x∈Z│ زوجي  عدد  x  }   او       ={2x│x∈Z} A 2. {x∈N│ 2&lt;x&lt;7} B =            </vt:lpstr>
      <vt:lpstr>1-2  جبر المجموعات ( Algebra of Sets  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اسئلة عامة و اجابات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</dc:title>
  <dc:creator>Manifest</dc:creator>
  <cp:lastModifiedBy>admin</cp:lastModifiedBy>
  <cp:revision>685</cp:revision>
  <dcterms:created xsi:type="dcterms:W3CDTF">2006-09-11T22:09:20Z</dcterms:created>
  <dcterms:modified xsi:type="dcterms:W3CDTF">2015-03-01T15:04:09Z</dcterms:modified>
</cp:coreProperties>
</file>