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52" r:id="rId2"/>
    <p:sldMasterId id="2147483653" r:id="rId3"/>
    <p:sldMasterId id="2147483688" r:id="rId4"/>
  </p:sldMasterIdLst>
  <p:notesMasterIdLst>
    <p:notesMasterId r:id="rId21"/>
  </p:notesMasterIdLst>
  <p:handoutMasterIdLst>
    <p:handoutMasterId r:id="rId22"/>
  </p:handoutMasterIdLst>
  <p:sldIdLst>
    <p:sldId id="311" r:id="rId5"/>
    <p:sldId id="381" r:id="rId6"/>
    <p:sldId id="382" r:id="rId7"/>
    <p:sldId id="383" r:id="rId8"/>
    <p:sldId id="384" r:id="rId9"/>
    <p:sldId id="385" r:id="rId10"/>
    <p:sldId id="386" r:id="rId11"/>
    <p:sldId id="387" r:id="rId12"/>
    <p:sldId id="388" r:id="rId13"/>
    <p:sldId id="389" r:id="rId14"/>
    <p:sldId id="390" r:id="rId15"/>
    <p:sldId id="391" r:id="rId16"/>
    <p:sldId id="392" r:id="rId17"/>
    <p:sldId id="393" r:id="rId18"/>
    <p:sldId id="394" r:id="rId19"/>
    <p:sldId id="380" r:id="rId20"/>
  </p:sldIdLst>
  <p:sldSz cx="9144000" cy="6858000" type="screen4x3"/>
  <p:notesSz cx="9601200" cy="7315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89" autoAdjust="0"/>
    <p:restoredTop sz="86370" autoAdjust="0"/>
  </p:normalViewPr>
  <p:slideViewPr>
    <p:cSldViewPr>
      <p:cViewPr>
        <p:scale>
          <a:sx n="100" d="100"/>
          <a:sy n="100" d="100"/>
        </p:scale>
        <p:origin x="-1014" y="-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106" d="100"/>
          <a:sy n="106" d="100"/>
        </p:scale>
        <p:origin x="-624" y="-96"/>
      </p:cViewPr>
      <p:guideLst>
        <p:guide orient="horz" pos="2304"/>
        <p:guide pos="302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Relationship Id="rId6" Type="http://schemas.openxmlformats.org/officeDocument/2006/relationships/image" Target="../media/image6.wmf"/><Relationship Id="rId5" Type="http://schemas.openxmlformats.org/officeDocument/2006/relationships/image" Target="../media/image5.wmf"/><Relationship Id="rId4" Type="http://schemas.openxmlformats.org/officeDocument/2006/relationships/image" Target="../media/image4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81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438744" y="1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81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948786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81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438744" y="6948786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fld id="{090C6870-7D1C-405D-9974-90C0710EAC9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96409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438744" y="1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373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973388" y="549275"/>
            <a:ext cx="3656012" cy="27432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60567" y="3474393"/>
            <a:ext cx="7680066" cy="3291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948786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438744" y="6948786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fld id="{57FA40F1-FC42-4DC0-90AC-9A4DBC97390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870851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33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563B001-986B-4778-AA19-D18C17623F3A}" type="slidenum">
              <a:rPr lang="en-US"/>
              <a:pPr>
                <a:defRPr/>
              </a:pPr>
              <a:t>16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19201"/>
            <a:ext cx="6858000" cy="2381250"/>
          </a:xfr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en-US" sz="4800" dirty="0">
                <a:solidFill>
                  <a:schemeClr val="bg1"/>
                </a:solidFill>
                <a:effectLst/>
                <a:latin typeface="+mj-lt"/>
                <a:ea typeface="+mj-ea"/>
                <a:cs typeface="Tahoma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5410200" cy="1371600"/>
          </a:xfrm>
        </p:spPr>
        <p:txBody>
          <a:bodyPr/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Tx/>
              <a:buNone/>
              <a:defRPr lang="en-US" sz="3600" dirty="0">
                <a:solidFill>
                  <a:schemeClr val="bg1"/>
                </a:solidFill>
                <a:effectLst/>
                <a:latin typeface="+mn-lt"/>
                <a:ea typeface="+mn-ea"/>
                <a:cs typeface="Tahoma" pitchFamily="34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274638"/>
            <a:ext cx="20002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74638"/>
            <a:ext cx="584835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2pPr>
            <a:lvl3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3pPr>
            <a:lvl4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4pPr>
            <a:lvl5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25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274638"/>
            <a:ext cx="20002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74638"/>
            <a:ext cx="584835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4638"/>
            <a:ext cx="8001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600200"/>
            <a:ext cx="39243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2500" y="1600200"/>
            <a:ext cx="39243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25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274638"/>
            <a:ext cx="20002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74638"/>
            <a:ext cx="584835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3/1/2015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3/1/2015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3/1/2015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3/1/2015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3/1/2015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25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3/1/2015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3/1/2015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3/1/2015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3/1/2015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3/1/2015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3/1/2015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chartAndTx">
  <p:cSld name="Title, Ch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914400" y="6251575"/>
            <a:ext cx="19812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52800" y="6248400"/>
            <a:ext cx="29718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781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E41609FB-7B25-4903-B329-91A1CB3FA97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bg1"/>
            </a:gs>
            <a:gs pos="100000">
              <a:schemeClr val="bg1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74638"/>
            <a:ext cx="8001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00200"/>
            <a:ext cx="80010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+mj-lt"/>
          <a:ea typeface="+mj-ea"/>
          <a:cs typeface="Tahoma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600">
          <a:solidFill>
            <a:schemeClr val="bg1"/>
          </a:solidFill>
          <a:latin typeface="+mn-lt"/>
          <a:ea typeface="+mn-ea"/>
          <a:cs typeface="Tahoma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bg1"/>
          </a:solidFill>
          <a:latin typeface="+mn-lt"/>
          <a:cs typeface="Tahoma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bg1"/>
          </a:solidFill>
          <a:latin typeface="+mn-lt"/>
          <a:cs typeface="Tahoma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Tahoma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Tahoma" pitchFamily="34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bg1"/>
            </a:gs>
            <a:gs pos="100000">
              <a:schemeClr val="bg1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74638"/>
            <a:ext cx="8001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00200"/>
            <a:ext cx="80010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6" name="Rectangle 5"/>
          <p:cNvSpPr txBox="1">
            <a:spLocks noChangeArrowheads="1"/>
          </p:cNvSpPr>
          <p:nvPr userDrawn="1"/>
        </p:nvSpPr>
        <p:spPr bwMode="auto">
          <a:xfrm>
            <a:off x="3048000" y="6477000"/>
            <a:ext cx="685800" cy="3810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fld id="{A961A517-4C62-4158-8847-11C73F387474}" type="slidenum">
              <a:rPr lang="en-US" sz="160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pPr algn="ctr">
                <a:defRPr/>
              </a:pPr>
              <a:t>‹#›</a:t>
            </a:fld>
            <a:endParaRPr lang="en-US" sz="1600" dirty="0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Tahoma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Tahoma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6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Tahoma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cs typeface="Tahoma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cs typeface="Tahoma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cs typeface="Tahoma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cs typeface="Tahoma" pitchFamily="34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bg1"/>
            </a:gs>
            <a:gs pos="100000">
              <a:schemeClr val="bg1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74638"/>
            <a:ext cx="8001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00200"/>
            <a:ext cx="80010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" name="Rectangle 5"/>
          <p:cNvSpPr txBox="1">
            <a:spLocks noChangeArrowheads="1"/>
          </p:cNvSpPr>
          <p:nvPr userDrawn="1"/>
        </p:nvSpPr>
        <p:spPr bwMode="auto">
          <a:xfrm>
            <a:off x="3048000" y="6477000"/>
            <a:ext cx="685800" cy="3810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fld id="{CE12D911-EF8E-48E8-A9ED-21D8BDFFA145}" type="slidenum">
              <a:rPr lang="en-US" sz="160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pPr algn="ctr">
                <a:defRPr/>
              </a:pPr>
              <a:t>‹#›</a:t>
            </a:fld>
            <a:endParaRPr lang="en-US" sz="1600" dirty="0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+mj-lt"/>
          <a:ea typeface="+mj-ea"/>
          <a:cs typeface="Tahoma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600">
          <a:solidFill>
            <a:schemeClr val="bg1"/>
          </a:solidFill>
          <a:latin typeface="+mn-lt"/>
          <a:ea typeface="+mn-ea"/>
          <a:cs typeface="Tahoma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bg1"/>
          </a:solidFill>
          <a:latin typeface="+mn-lt"/>
          <a:cs typeface="Tahoma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bg1"/>
          </a:solidFill>
          <a:latin typeface="+mn-lt"/>
          <a:cs typeface="Tahoma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Tahoma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Tahoma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100000">
              <a:schemeClr val="bg1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E07055-E40D-42EF-8DB6-5B748C5E8BDF}" type="datetimeFigureOut">
              <a:rPr lang="en-US" smtClean="0"/>
              <a:pPr/>
              <a:t>3/1/2015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wmf"/><Relationship Id="rId13" Type="http://schemas.openxmlformats.org/officeDocument/2006/relationships/oleObject" Target="../embeddings/oleObject6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5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w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0" Type="http://schemas.openxmlformats.org/officeDocument/2006/relationships/image" Target="../media/image4.wmf"/><Relationship Id="rId4" Type="http://schemas.openxmlformats.org/officeDocument/2006/relationships/image" Target="../media/image1.w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6.w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>
              <a:defRPr/>
            </a:pPr>
            <a:r>
              <a:rPr lang="ar-SA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مبادئ الرياضيات</a:t>
            </a:r>
            <a:endParaRPr sz="3200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076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ar-SA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الاسبوع الاول</a:t>
            </a:r>
            <a:endParaRPr lang="en-US" sz="2800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10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381000"/>
                <a:ext cx="8229600" cy="5745163"/>
              </a:xfrm>
            </p:spPr>
            <p:txBody>
              <a:bodyPr>
                <a:normAutofit/>
              </a:bodyPr>
              <a:lstStyle/>
              <a:p>
                <a:pPr marL="0" indent="0" algn="r" rtl="1">
                  <a:buNone/>
                </a:pPr>
                <a:r>
                  <a:rPr lang="ar-JO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 . التقاطع ( 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Intersection </a:t>
                </a:r>
                <a:r>
                  <a:rPr lang="ar-JO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) : تقاطع مجموعتين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 b="0" i="0" smtClean="0">
                        <a:latin typeface="Cambria Math"/>
                        <a:cs typeface="Times New Roman" panose="02020603050405020304" pitchFamily="18" charset="0"/>
                      </a:rPr>
                      <m:t>A</m:t>
                    </m:r>
                    <m:r>
                      <a:rPr lang="en-US" sz="2000" b="0" i="0" smtClean="0">
                        <a:latin typeface="Cambria Math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ar-JO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و  </a:t>
                </a:r>
                <a14:m>
                  <m:oMath xmlns:m="http://schemas.openxmlformats.org/officeDocument/2006/math">
                    <m:r>
                      <a:rPr lang="ar-JO" sz="2000" b="0" i="1" smtClean="0">
                        <a:latin typeface="Cambria Math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000" b="0" i="0" smtClean="0">
                        <a:latin typeface="Cambria Math"/>
                        <a:cs typeface="Times New Roman" panose="02020603050405020304" pitchFamily="18" charset="0"/>
                      </a:rPr>
                      <m:t>B</m:t>
                    </m:r>
                  </m:oMath>
                </a14:m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ar-JO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هي مجموعة جديدة تحوي العناصر المشتركة بين المجموعتين  و يرمز لهذه العملية ب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 b="0" i="0" smtClean="0">
                        <a:latin typeface="Cambria Math"/>
                        <a:cs typeface="Times New Roman" panose="02020603050405020304" pitchFamily="18" charset="0"/>
                      </a:rPr>
                      <m:t>A</m:t>
                    </m:r>
                    <m:r>
                      <a:rPr lang="en-US" sz="2000" b="0" i="1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∩</m:t>
                    </m:r>
                    <m:r>
                      <m:rPr>
                        <m:sty m:val="p"/>
                      </m:rPr>
                      <a:rPr lang="en-US" sz="2000" b="0" i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B</m:t>
                    </m:r>
                  </m:oMath>
                </a14:m>
                <a:endParaRPr lang="en-US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r" rtl="1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000">
                          <a:latin typeface="Cambria Math"/>
                          <a:cs typeface="Times New Roman" panose="02020603050405020304" pitchFamily="18" charset="0"/>
                        </a:rPr>
                        <m:t>A</m:t>
                      </m:r>
                      <m:r>
                        <a:rPr lang="en-US" sz="2000" i="1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∩</m:t>
                      </m:r>
                      <m:r>
                        <m:rPr>
                          <m:sty m:val="p"/>
                        </m:rPr>
                        <a:rPr lang="en-US" sz="2000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B</m:t>
                      </m:r>
                      <m:r>
                        <a:rPr lang="en-US" sz="2000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2000" i="1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000" i="1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sz="2000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|</m:t>
                          </m:r>
                          <m:r>
                            <a:rPr lang="en-US" sz="2000" i="1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m:rPr>
                              <m:sty m:val="p"/>
                            </m:rPr>
                            <a:rPr lang="el-GR" sz="2000" i="1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ϵ</m:t>
                          </m:r>
                          <m:r>
                            <m:rPr>
                              <m:sty m:val="p"/>
                            </m:rPr>
                            <a:rPr lang="en-US" sz="2000" i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A</m:t>
                          </m:r>
                          <m:r>
                            <a:rPr lang="en-US" sz="2000" i="1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  </m:t>
                          </m:r>
                          <m:r>
                            <a:rPr lang="en-US" sz="2000" i="1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𝑎𝑛𝑑</m:t>
                          </m:r>
                          <m:r>
                            <a:rPr lang="en-US" sz="2000" i="1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a:rPr lang="en-US" sz="2000" i="1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sz="2000" i="1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𝜖</m:t>
                          </m:r>
                          <m:r>
                            <m:rPr>
                              <m:sty m:val="p"/>
                            </m:rPr>
                            <a:rPr lang="en-US" sz="2000" i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B</m:t>
                          </m:r>
                        </m:e>
                      </m:d>
                    </m:oMath>
                  </m:oMathPara>
                </a14:m>
                <a:endParaRPr lang="en-US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r" rtl="1">
                  <a:buNone/>
                </a:pPr>
                <a:endParaRPr lang="en-US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r" rtl="1">
                  <a:buNone/>
                </a:pPr>
                <a:r>
                  <a:rPr lang="ar-JO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مثال ( 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Example </a:t>
                </a:r>
                <a:r>
                  <a:rPr lang="ar-JO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)  8 </a:t>
                </a:r>
                <a:r>
                  <a:rPr lang="ar-JO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 اذا كانت 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sz="2000" i="1">
                        <a:latin typeface="Cambria Math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sz="2000" i="1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ar-JO" sz="20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000" i="1">
                            <a:latin typeface="Cambria Math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sz="2000" i="1">
                            <a:latin typeface="Cambria Math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ar-JO" sz="20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4</m:t>
                        </m:r>
                        <m:r>
                          <a:rPr lang="en-US" sz="2000" i="1">
                            <a:latin typeface="Cambria Math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000" i="1">
                            <a:latin typeface="Cambria Math"/>
                            <a:cs typeface="Times New Roman" panose="02020603050405020304" pitchFamily="18" charset="0"/>
                          </a:rPr>
                          <m:t>5</m:t>
                        </m:r>
                        <m:r>
                          <a:rPr lang="en-US" sz="2000" i="1">
                            <a:latin typeface="Cambria Math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ar-JO" sz="20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6</m:t>
                        </m:r>
                      </m:e>
                    </m:d>
                  </m:oMath>
                </a14:m>
                <a:r>
                  <a:rPr lang="ar-JO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و 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/>
                        <a:cs typeface="Times New Roman" panose="02020603050405020304" pitchFamily="18" charset="0"/>
                      </a:rPr>
                      <m:t>𝐵</m:t>
                    </m:r>
                    <m:r>
                      <a:rPr lang="en-US" sz="2000" i="1">
                        <a:latin typeface="Cambria Math"/>
                        <a:cs typeface="Times New Roman" panose="02020603050405020304" pitchFamily="18" charset="0"/>
                      </a:rPr>
                      <m:t>={−</m:t>
                    </m:r>
                    <m:r>
                      <a:rPr lang="en-US" sz="2000" i="1">
                        <a:latin typeface="Cambria Math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sz="2000" i="1">
                        <a:latin typeface="Cambria Math"/>
                        <a:cs typeface="Times New Roman" panose="02020603050405020304" pitchFamily="18" charset="0"/>
                      </a:rPr>
                      <m:t>,</m:t>
                    </m:r>
                    <m:r>
                      <a:rPr lang="ar-JO" sz="2000" b="0" i="1" smtClean="0">
                        <a:latin typeface="Cambria Math"/>
                        <a:cs typeface="Times New Roman" panose="02020603050405020304" pitchFamily="18" charset="0"/>
                      </a:rPr>
                      <m:t>0</m:t>
                    </m:r>
                    <m:r>
                      <a:rPr lang="en-US" sz="2000" i="1">
                        <a:latin typeface="Cambria Math"/>
                        <a:cs typeface="Times New Roman" panose="02020603050405020304" pitchFamily="18" charset="0"/>
                      </a:rPr>
                      <m:t>,</m:t>
                    </m:r>
                    <m:r>
                      <a:rPr lang="ar-JO" sz="2000" b="0" i="1" smtClean="0">
                        <a:latin typeface="Cambria Math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sz="2000" i="1">
                        <a:latin typeface="Cambria Math"/>
                        <a:cs typeface="Times New Roman" panose="02020603050405020304" pitchFamily="18" charset="0"/>
                      </a:rPr>
                      <m:t>,</m:t>
                    </m:r>
                    <m:r>
                      <a:rPr lang="ar-JO" sz="2000" b="0" i="1" smtClean="0">
                        <a:latin typeface="Cambria Math"/>
                        <a:cs typeface="Times New Roman" panose="02020603050405020304" pitchFamily="18" charset="0"/>
                      </a:rPr>
                      <m:t>4</m:t>
                    </m:r>
                    <m:r>
                      <a:rPr lang="en-US" sz="2000" i="1">
                        <a:latin typeface="Cambria Math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000" i="1">
                        <a:latin typeface="Cambria Math"/>
                        <a:cs typeface="Times New Roman" panose="02020603050405020304" pitchFamily="18" charset="0"/>
                      </a:rPr>
                      <m:t>10</m:t>
                    </m:r>
                    <m:r>
                      <a:rPr lang="en-US" sz="2000" i="1">
                        <a:latin typeface="Cambria Math"/>
                        <a:cs typeface="Times New Roman" panose="02020603050405020304" pitchFamily="18" charset="0"/>
                      </a:rPr>
                      <m:t>}</m:t>
                    </m:r>
                  </m:oMath>
                </a14:m>
                <a:r>
                  <a:rPr lang="ar-JO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اوجد </a:t>
                </a:r>
                <a14:m>
                  <m:oMath xmlns:m="http://schemas.openxmlformats.org/officeDocument/2006/math">
                    <m:r>
                      <a:rPr lang="en-US" sz="2000" i="1" dirty="0">
                        <a:latin typeface="Cambria Math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sz="2000" i="1" dirty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∩</m:t>
                    </m:r>
                    <m:r>
                      <a:rPr lang="en-US" sz="2000" i="1" dirty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𝐵</m:t>
                    </m:r>
                  </m:oMath>
                </a14:m>
                <a:endParaRPr lang="ar-JO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r" rtl="1">
                  <a:buNone/>
                </a:pPr>
                <a:endParaRPr lang="ar-JO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r" rtl="1">
                  <a:buNone/>
                </a:pPr>
                <a:r>
                  <a:rPr lang="ar-JO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الحل ( 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Solution </a:t>
                </a:r>
                <a:r>
                  <a:rPr lang="ar-JO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) : </a:t>
                </a:r>
                <a14:m>
                  <m:oMath xmlns:m="http://schemas.openxmlformats.org/officeDocument/2006/math">
                    <m:r>
                      <a:rPr lang="en-US" sz="2000" i="1" dirty="0">
                        <a:latin typeface="Cambria Math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sz="2000" i="1" dirty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∩</m:t>
                    </m:r>
                    <m:r>
                      <a:rPr lang="en-US" sz="2000" i="1" dirty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𝐵</m:t>
                    </m:r>
                    <m:r>
                      <a:rPr lang="en-US" sz="2000" b="0" i="1" dirty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={−</m:t>
                    </m:r>
                    <m:r>
                      <a:rPr lang="en-US" sz="2000" b="0" i="1" dirty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sz="2000" b="0" i="1" dirty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000" b="0" i="1" dirty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4</m:t>
                    </m:r>
                    <m:r>
                      <a:rPr lang="en-US" sz="2000" b="0" i="1" dirty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}</m:t>
                    </m:r>
                  </m:oMath>
                </a14:m>
                <a:endParaRPr lang="ar-JO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r" rtl="1">
                  <a:buNone/>
                </a:pPr>
                <a:endParaRPr lang="en-US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rtl="1">
                  <a:buNone/>
                </a:pPr>
                <a:endParaRPr lang="ar-JO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r" rtl="1">
                  <a:buNone/>
                </a:pPr>
                <a:r>
                  <a:rPr lang="ar-JO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خصائص التقاطع </a:t>
                </a:r>
                <a:r>
                  <a:rPr lang="ar-JO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   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</a:t>
                </a:r>
                <a:r>
                  <a:rPr lang="ar-JO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                               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 dirty="0">
                        <a:latin typeface="Cambria Math"/>
                        <a:cs typeface="Times New Roman" panose="02020603050405020304" pitchFamily="18" charset="0"/>
                      </a:rPr>
                      <m:t>A</m:t>
                    </m:r>
                    <m:r>
                      <a:rPr lang="en-US" sz="2000" i="1" dirty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∩</m:t>
                    </m:r>
                    <m:r>
                      <a:rPr lang="en-US" sz="2000" i="1" dirty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𝐵</m:t>
                    </m:r>
                    <m:r>
                      <a:rPr lang="en-US" sz="2000" i="1" dirty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000" dirty="0">
                        <a:latin typeface="Cambria Math"/>
                        <a:cs typeface="Times New Roman" panose="02020603050405020304" pitchFamily="18" charset="0"/>
                      </a:rPr>
                      <m:t>B</m:t>
                    </m:r>
                    <m:r>
                      <a:rPr lang="en-US" sz="2000" i="1" dirty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∩</m:t>
                    </m:r>
                    <m:r>
                      <m:rPr>
                        <m:sty m:val="p"/>
                      </m:rPr>
                      <a:rPr lang="en-US" sz="2000" dirty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A</m:t>
                    </m:r>
                  </m:oMath>
                </a14:m>
                <a:r>
                  <a:rPr lang="ar-JO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.1</a:t>
                </a:r>
              </a:p>
              <a:p>
                <a:pPr marL="0" indent="0" rtl="1">
                  <a:buNone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 dirty="0">
                        <a:latin typeface="Cambria Math"/>
                        <a:cs typeface="Times New Roman" panose="02020603050405020304" pitchFamily="18" charset="0"/>
                      </a:rPr>
                      <m:t>A</m:t>
                    </m:r>
                    <m:r>
                      <a:rPr lang="en-US" sz="2000" i="1" dirty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∩</m:t>
                    </m:r>
                    <m:r>
                      <m:rPr>
                        <m:sty m:val="p"/>
                      </m:rPr>
                      <a:rPr lang="en-US" sz="2000" dirty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A</m:t>
                    </m:r>
                    <m:r>
                      <a:rPr lang="en-US" sz="2000" i="1" dirty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000" dirty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A</m:t>
                    </m:r>
                  </m:oMath>
                </a14:m>
                <a:r>
                  <a:rPr lang="ar-JO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2.</a:t>
                </a:r>
                <a:endParaRPr lang="ar-JO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rtl="1">
                  <a:buNone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 dirty="0">
                        <a:latin typeface="Cambria Math"/>
                        <a:cs typeface="Times New Roman" panose="02020603050405020304" pitchFamily="18" charset="0"/>
                      </a:rPr>
                      <m:t>A</m:t>
                    </m:r>
                    <m:r>
                      <a:rPr lang="en-US" sz="2000" i="1" dirty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∩</m:t>
                    </m:r>
                    <m:r>
                      <a:rPr lang="en-US" sz="2000" i="1" dirty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∅=∅</m:t>
                    </m:r>
                  </m:oMath>
                </a14:m>
                <a:r>
                  <a:rPr lang="ar-JO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ar-JO" sz="2000" dirty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3</m:t>
                    </m:r>
                    <m:r>
                      <a:rPr lang="en-US" sz="2000" dirty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endParaRPr lang="ar-JO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r" rtl="1">
                  <a:buNone/>
                </a:pPr>
                <a:endPara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381000"/>
                <a:ext cx="8229600" cy="5745163"/>
              </a:xfrm>
              <a:blipFill rotWithShape="1">
                <a:blip r:embed="rId2"/>
                <a:stretch>
                  <a:fillRect l="-667" t="-531" r="-8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15269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328" name="Content Placeholder 9327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381000"/>
                <a:ext cx="8229600" cy="5745163"/>
              </a:xfrm>
            </p:spPr>
            <p:txBody>
              <a:bodyPr>
                <a:normAutofit/>
              </a:bodyPr>
              <a:lstStyle/>
              <a:p>
                <a:pPr marL="0" indent="0" algn="r" rtl="1">
                  <a:buNone/>
                </a:pPr>
                <a:r>
                  <a:rPr lang="ar-JO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مثال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Example ) </a:t>
                </a:r>
                <a:r>
                  <a:rPr lang="ar-JO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ar-JO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</a:t>
                </a:r>
                <a:r>
                  <a:rPr lang="ar-JO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9 : اذا كانت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 i="0">
                        <a:latin typeface="Cambria Math"/>
                        <a:cs typeface="Times New Roman" panose="02020603050405020304" pitchFamily="18" charset="0"/>
                      </a:rPr>
                      <m:t>A</m:t>
                    </m:r>
                    <m:r>
                      <a:rPr lang="en-US" sz="2000" i="1">
                        <a:latin typeface="Cambria Math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sz="2000" i="1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ar-JO" sz="20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0</m:t>
                        </m:r>
                        <m:r>
                          <a:rPr lang="en-US" sz="2000" i="1">
                            <a:latin typeface="Cambria Math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ar-JO" sz="20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sz="2000" i="1">
                            <a:latin typeface="Cambria Math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ar-JO" sz="20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3</m:t>
                        </m:r>
                        <m:r>
                          <a:rPr lang="en-US" sz="2000" i="1">
                            <a:latin typeface="Cambria Math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ar-JO" sz="20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5</m:t>
                        </m:r>
                      </m:e>
                    </m:d>
                  </m:oMath>
                </a14:m>
                <a:r>
                  <a:rPr lang="ar-JO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و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 b="0" i="0" smtClean="0">
                        <a:latin typeface="Cambria Math"/>
                        <a:cs typeface="Times New Roman" panose="02020603050405020304" pitchFamily="18" charset="0"/>
                      </a:rPr>
                      <m:t>B</m:t>
                    </m:r>
                    <m:r>
                      <a:rPr lang="en-US" sz="2000" i="1">
                        <a:latin typeface="Cambria Math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sz="2000" i="1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ar-JO" sz="20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0</m:t>
                        </m:r>
                        <m:r>
                          <a:rPr lang="en-US" sz="2000" i="1">
                            <a:latin typeface="Cambria Math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ar-JO" sz="20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000" i="1">
                            <a:latin typeface="Cambria Math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ar-JO" sz="20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4</m:t>
                        </m:r>
                        <m:r>
                          <a:rPr lang="en-US" sz="2000" i="1">
                            <a:latin typeface="Cambria Math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ar-JO" sz="20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5</m:t>
                        </m:r>
                      </m:e>
                    </m:d>
                  </m:oMath>
                </a14:m>
                <a:r>
                  <a:rPr lang="ar-JO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و 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/>
                        <a:cs typeface="Times New Roman" panose="02020603050405020304" pitchFamily="18" charset="0"/>
                      </a:rPr>
                      <m:t>𝐶</m:t>
                    </m:r>
                    <m:r>
                      <a:rPr lang="en-US" sz="2000" i="1">
                        <a:latin typeface="Cambria Math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sz="2000" i="1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ar-JO" sz="20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sz="20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0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3</m:t>
                        </m:r>
                        <m:r>
                          <a:rPr lang="en-US" sz="2000" i="1">
                            <a:latin typeface="Cambria Math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0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4</m:t>
                        </m:r>
                        <m:r>
                          <a:rPr lang="en-US" sz="2000" i="1">
                            <a:latin typeface="Cambria Math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ar-JO" sz="2000" i="1">
                            <a:latin typeface="Cambria Math"/>
                            <a:cs typeface="Times New Roman" panose="02020603050405020304" pitchFamily="18" charset="0"/>
                          </a:rPr>
                          <m:t>6</m:t>
                        </m:r>
                      </m:e>
                    </m:d>
                  </m:oMath>
                </a14:m>
                <a:r>
                  <a:rPr lang="ar-JO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اوجد </a:t>
                </a:r>
              </a:p>
              <a:p>
                <a:pPr marL="0" indent="0" algn="r" rtl="1">
                  <a:buNone/>
                </a:pPr>
                <a:r>
                  <a:rPr lang="ar-JO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ما يلي : </a:t>
                </a:r>
              </a:p>
              <a:p>
                <a:pPr marL="457200" indent="-457200" algn="r" rtl="1">
                  <a:buAutoNum type="arabicPeriod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 dirty="0">
                        <a:latin typeface="Cambria Math"/>
                        <a:cs typeface="Times New Roman" panose="02020603050405020304" pitchFamily="18" charset="0"/>
                      </a:rPr>
                      <m:t>A</m:t>
                    </m:r>
                    <m:r>
                      <a:rPr lang="en-US" sz="2000" i="1" dirty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∩</m:t>
                    </m:r>
                    <m:r>
                      <a:rPr lang="en-US" sz="2000" i="1" dirty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𝐵</m:t>
                    </m:r>
                  </m:oMath>
                </a14:m>
                <a:r>
                  <a:rPr lang="ar-JO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2.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 b="0" i="0" dirty="0" smtClean="0">
                        <a:latin typeface="Cambria Math"/>
                        <a:cs typeface="Times New Roman" panose="02020603050405020304" pitchFamily="18" charset="0"/>
                      </a:rPr>
                      <m:t>C</m:t>
                    </m:r>
                    <m:r>
                      <a:rPr lang="en-US" sz="2000" i="1" dirty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∪</m:t>
                    </m:r>
                    <m:r>
                      <a:rPr lang="en-US" sz="2000" i="1" dirty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𝐵</m:t>
                    </m:r>
                  </m:oMath>
                </a14:m>
                <a:r>
                  <a:rPr lang="ar-JO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3.  </a:t>
                </a:r>
                <a14:m>
                  <m:oMath xmlns:m="http://schemas.openxmlformats.org/officeDocument/2006/math">
                    <m:r>
                      <a:rPr lang="ar-JO" sz="2000" b="0" i="0" dirty="0" smtClean="0">
                        <a:latin typeface="Cambria Math"/>
                        <a:cs typeface="Times New Roman" panose="020206030504050203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sz="2000" dirty="0">
                        <a:latin typeface="Cambria Math"/>
                        <a:cs typeface="Times New Roman" panose="02020603050405020304" pitchFamily="18" charset="0"/>
                      </a:rPr>
                      <m:t>A</m:t>
                    </m:r>
                    <m:r>
                      <a:rPr lang="en-US" sz="2000" i="1" dirty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∩</m:t>
                    </m:r>
                    <m:r>
                      <a:rPr lang="en-US" sz="2000" i="1" dirty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𝐵</m:t>
                    </m:r>
                    <m:r>
                      <a:rPr lang="ar-JO" sz="2000" b="0" i="1" dirty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)</m:t>
                    </m:r>
                    <m:r>
                      <a:rPr lang="en-US" sz="2000" i="1" dirty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∪</m:t>
                    </m:r>
                    <m:r>
                      <a:rPr lang="en-US" sz="2000" b="0" i="1" dirty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𝐶</m:t>
                    </m:r>
                  </m:oMath>
                </a14:m>
                <a:r>
                  <a:rPr lang="ar-JO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</a:t>
                </a:r>
                <a:endParaRPr lang="en-US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457200" indent="-457200" algn="r" rtl="1">
                  <a:buAutoNum type="arabicPeriod"/>
                </a:pPr>
                <a:endPara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r" rtl="1">
                  <a:buNone/>
                </a:pPr>
                <a:r>
                  <a:rPr lang="ar-JO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4 .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 dirty="0">
                        <a:latin typeface="Cambria Math"/>
                        <a:cs typeface="Times New Roman" panose="02020603050405020304" pitchFamily="18" charset="0"/>
                      </a:rPr>
                      <m:t>A</m:t>
                    </m:r>
                    <m:r>
                      <a:rPr lang="en-US" sz="2000" i="1" dirty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∪</m:t>
                    </m:r>
                    <m:r>
                      <a:rPr lang="en-US" sz="2000" b="0" i="1" dirty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𝐶</m:t>
                    </m:r>
                    <m:r>
                      <a:rPr lang="en-US" sz="2000" b="0" i="1" dirty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)∩</m:t>
                    </m:r>
                    <m:r>
                      <a:rPr lang="en-US" sz="2000" b="0" i="1" dirty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𝐵</m:t>
                    </m:r>
                  </m:oMath>
                </a14:m>
                <a:r>
                  <a:rPr lang="ar-JO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 </a:t>
                </a:r>
              </a:p>
              <a:p>
                <a:pPr marL="0" indent="0" algn="r" rtl="1">
                  <a:buNone/>
                </a:pPr>
                <a:endParaRPr lang="ar-JO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r" rtl="1">
                  <a:buNone/>
                </a:pPr>
                <a:r>
                  <a:rPr lang="ar-JO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الحل ( 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Solution </a:t>
                </a:r>
                <a:r>
                  <a:rPr lang="ar-JO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) : </a:t>
                </a:r>
              </a:p>
              <a:p>
                <a:pPr marL="457200" indent="-457200" algn="r" rtl="1">
                  <a:buAutoNum type="arabicPeriod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 dirty="0">
                        <a:latin typeface="Cambria Math"/>
                        <a:cs typeface="Times New Roman" panose="02020603050405020304" pitchFamily="18" charset="0"/>
                      </a:rPr>
                      <m:t>A</m:t>
                    </m:r>
                    <m:r>
                      <a:rPr lang="en-US" sz="2000" i="1" dirty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∩</m:t>
                    </m:r>
                    <m:r>
                      <a:rPr lang="en-US" sz="2000" i="1" dirty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𝐵</m:t>
                    </m:r>
                    <m:r>
                      <a:rPr lang="ar-JO" sz="2000" b="0" i="1" dirty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000" b="0" i="1" dirty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{</m:t>
                    </m:r>
                    <m:r>
                      <a:rPr lang="en-US" sz="2000" b="0" i="1" dirty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0</m:t>
                    </m:r>
                    <m:r>
                      <a:rPr lang="en-US" sz="2000" b="0" i="1" dirty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000" b="0" i="1" dirty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5</m:t>
                    </m:r>
                    <m:r>
                      <a:rPr lang="en-US" sz="2000" b="0" i="1" dirty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}</m:t>
                    </m:r>
                  </m:oMath>
                </a14:m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</a:t>
                </a:r>
                <a:r>
                  <a:rPr lang="ar-JO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pPr marL="457200" indent="-457200" algn="r" rtl="1">
                  <a:buFont typeface="Arial" pitchFamily="34" charset="0"/>
                  <a:buAutoNum type="arabicPeriod"/>
                </a:pPr>
                <a:r>
                  <a:rPr lang="en-US" sz="2000" dirty="0" smtClean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 dirty="0">
                        <a:latin typeface="Cambria Math"/>
                        <a:cs typeface="Times New Roman" panose="02020603050405020304" pitchFamily="18" charset="0"/>
                      </a:rPr>
                      <m:t>C</m:t>
                    </m:r>
                    <m:r>
                      <a:rPr lang="en-US" sz="2000" i="1" dirty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∪</m:t>
                    </m:r>
                    <m:r>
                      <a:rPr lang="en-US" sz="2000" i="1" dirty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𝐵</m:t>
                    </m:r>
                    <m:r>
                      <a:rPr lang="ar-JO" sz="2000" i="1" dirty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000" i="1" dirty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{</m:t>
                    </m:r>
                    <m:r>
                      <a:rPr lang="en-US" sz="2000" i="1" dirty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0</m:t>
                    </m:r>
                    <m:r>
                      <a:rPr lang="en-US" sz="2000" i="1" dirty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000" b="0" i="1" dirty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000" b="0" i="1" dirty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sz="2000" b="0" i="1" dirty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000" b="0" i="1" dirty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sz="2000" b="0" i="1" dirty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000" b="0" i="1" dirty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3</m:t>
                    </m:r>
                    <m:r>
                      <a:rPr lang="en-US" sz="2000" b="0" i="1" dirty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000" b="0" i="1" dirty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4</m:t>
                    </m:r>
                    <m:r>
                      <a:rPr lang="en-US" sz="2000" b="0" i="1" dirty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000" b="0" i="1" dirty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5</m:t>
                    </m:r>
                    <m:r>
                      <a:rPr lang="en-US" sz="2000" b="0" i="1" dirty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000" b="0" i="1" dirty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6</m:t>
                    </m:r>
                    <m:r>
                      <a:rPr lang="en-US" sz="2000" i="1" dirty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}</m:t>
                    </m:r>
                  </m:oMath>
                </a14:m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</a:t>
                </a:r>
                <a:r>
                  <a:rPr lang="ar-JO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pPr marL="0" indent="0" algn="r" rtl="1">
                  <a:buNone/>
                </a:pPr>
                <a:r>
                  <a:rPr lang="ar-JO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3.                    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ar-JO" sz="2000" i="1" dirty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2000" dirty="0">
                            <a:latin typeface="Cambria Math"/>
                            <a:cs typeface="Times New Roman" panose="02020603050405020304" pitchFamily="18" charset="0"/>
                          </a:rPr>
                          <m:t>A</m:t>
                        </m:r>
                        <m:r>
                          <a:rPr lang="en-US" sz="2000" i="1" dirty="0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∩</m:t>
                        </m:r>
                        <m:r>
                          <a:rPr lang="en-US" sz="2000" i="1" dirty="0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𝐵</m:t>
                        </m:r>
                      </m:e>
                    </m:d>
                    <m:r>
                      <a:rPr lang="en-US" sz="2000" i="1" dirty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∪</m:t>
                    </m:r>
                    <m:r>
                      <a:rPr lang="en-US" sz="2000" b="0" i="1" dirty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𝐶</m:t>
                    </m:r>
                    <m:r>
                      <a:rPr lang="en-US" sz="2000" b="0" i="1" dirty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={</m:t>
                    </m:r>
                    <m:r>
                      <a:rPr lang="en-US" sz="2000" b="0" i="1" dirty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0</m:t>
                    </m:r>
                    <m:r>
                      <a:rPr lang="en-US" sz="2000" b="0" i="1" dirty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000" b="0" i="1" dirty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sz="2000" b="0" i="1" dirty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000" b="0" i="1" dirty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3</m:t>
                    </m:r>
                    <m:r>
                      <a:rPr lang="en-US" sz="2000" b="0" i="1" dirty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000" b="0" i="1" dirty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4</m:t>
                    </m:r>
                    <m:r>
                      <a:rPr lang="en-US" sz="2000" b="0" i="1" dirty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000" b="0" i="1" dirty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5</m:t>
                    </m:r>
                    <m:r>
                      <a:rPr lang="en-US" sz="2000" b="0" i="1" dirty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000" b="0" i="1" dirty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6</m:t>
                    </m:r>
                    <m:r>
                      <a:rPr lang="en-US" sz="2000" b="0" i="1" dirty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}</m:t>
                    </m:r>
                  </m:oMath>
                </a14:m>
                <a:r>
                  <a:rPr lang="ar-JO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ar-JO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r" rtl="1">
                  <a:buNone/>
                </a:pPr>
                <a:r>
                  <a:rPr lang="ar-JO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4.                                                        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000" i="1" dirty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2000" dirty="0">
                            <a:latin typeface="Cambria Math"/>
                            <a:cs typeface="Times New Roman" panose="02020603050405020304" pitchFamily="18" charset="0"/>
                          </a:rPr>
                          <m:t>A</m:t>
                        </m:r>
                        <m:r>
                          <a:rPr lang="en-US" sz="2000" i="1" dirty="0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∪</m:t>
                        </m:r>
                        <m:r>
                          <a:rPr lang="en-US" sz="2000" i="1" dirty="0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𝐶</m:t>
                        </m:r>
                      </m:e>
                    </m:d>
                    <m:r>
                      <a:rPr lang="en-US" sz="2000" i="1" dirty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∩</m:t>
                    </m:r>
                    <m:r>
                      <a:rPr lang="en-US" sz="2000" b="0" i="1" dirty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𝐵</m:t>
                    </m:r>
                    <m:r>
                      <a:rPr lang="en-US" sz="2000" b="0" i="1" dirty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={</m:t>
                    </m:r>
                    <m:r>
                      <a:rPr lang="en-US" sz="2000" b="0" i="0" dirty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0</m:t>
                    </m:r>
                    <m:r>
                      <a:rPr lang="en-US" sz="2000" b="0" i="0" dirty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000" b="0" i="0" dirty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4</m:t>
                    </m:r>
                    <m:r>
                      <a:rPr lang="en-US" sz="2000" b="0" i="0" dirty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000" b="0" i="0" dirty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5</m:t>
                    </m:r>
                    <m:r>
                      <a:rPr lang="en-US" sz="2000" b="0" i="0" dirty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}</m:t>
                    </m:r>
                  </m:oMath>
                </a14:m>
                <a:endPara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328" name="Content Placeholder 9327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381000"/>
                <a:ext cx="8229600" cy="5745163"/>
              </a:xfrm>
              <a:blipFill rotWithShape="1">
                <a:blip r:embed="rId2"/>
                <a:stretch>
                  <a:fillRect t="-531" r="-8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176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12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7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457200"/>
                <a:ext cx="8229600" cy="5668963"/>
              </a:xfrm>
            </p:spPr>
            <p:txBody>
              <a:bodyPr>
                <a:normAutofit/>
              </a:bodyPr>
              <a:lstStyle/>
              <a:p>
                <a:pPr marL="0" indent="0" algn="r" rtl="1">
                  <a:buNone/>
                </a:pPr>
                <a:r>
                  <a:rPr lang="ar-JO" sz="2000" u="sng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المجموعة الشاملة و المتتمة  ( </a:t>
                </a:r>
                <a:r>
                  <a:rPr lang="en-US" sz="2000" u="sng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Universal Set &amp; The Complement </a:t>
                </a:r>
                <a:r>
                  <a:rPr lang="ar-JO" sz="2000" u="sng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) :</a:t>
                </a:r>
              </a:p>
              <a:p>
                <a:pPr marL="0" indent="0" algn="r" rtl="1">
                  <a:buNone/>
                </a:pPr>
                <a:endParaRPr lang="ar-JO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r" rtl="1">
                  <a:buNone/>
                </a:pPr>
                <a:r>
                  <a:rPr lang="ar-JO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المجموعة الشاملة: هي المجموعة التي تحوي جميع العناصر قيد الدراسة و يرمز لها بالرمز 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</a:t>
                </a:r>
                <a:endParaRPr lang="ar-JO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r" rtl="1">
                  <a:buNone/>
                </a:pPr>
                <a:endParaRPr lang="ar-JO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r" rtl="1">
                  <a:buNone/>
                </a:pPr>
                <a:endPara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r" rtl="1">
                  <a:buNone/>
                </a:pPr>
                <a:r>
                  <a:rPr lang="ar-JO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المجموعة المتتمة : لتكن 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 </a:t>
                </a:r>
                <a:r>
                  <a:rPr lang="ar-JO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مجموعة شاملة و المجموعة  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</a:t>
                </a:r>
                <a:r>
                  <a:rPr lang="ar-JO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مجموعة جزئية منها  (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 b="0" i="0" smtClean="0">
                        <a:latin typeface="Cambria Math"/>
                        <a:cs typeface="Times New Roman" panose="02020603050405020304" pitchFamily="18" charset="0"/>
                      </a:rPr>
                      <m:t>A</m:t>
                    </m:r>
                    <m:r>
                      <a:rPr lang="en-US" sz="2000" b="0" i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⊆</m:t>
                    </m:r>
                    <m:r>
                      <m:rPr>
                        <m:sty m:val="p"/>
                      </m:rPr>
                      <a:rPr lang="en-US" sz="2000" b="0" i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U</m:t>
                    </m:r>
                  </m:oMath>
                </a14:m>
                <a:r>
                  <a:rPr lang="ar-JO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ar-JO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</a:t>
                </a:r>
                <a:endParaRPr lang="en-US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r" rtl="1">
                  <a:buNone/>
                </a:pPr>
                <a:r>
                  <a:rPr lang="ar-JO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فان متممة المجموعة  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</a:t>
                </a:r>
                <a:r>
                  <a:rPr lang="ar-JO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هي مجموعة العناصر التي تنتمي الى المجموعة الشاملة  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 </a:t>
                </a:r>
                <a:r>
                  <a:rPr lang="ar-JO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و لا تنتمي الى </a:t>
                </a:r>
              </a:p>
              <a:p>
                <a:pPr marL="0" indent="0" algn="r" rtl="1">
                  <a:buNone/>
                </a:pPr>
                <a:r>
                  <a:rPr lang="ar-JO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المجموعة  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ar-JO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ويرمز لها بالرمز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ar-JO" sz="2000" i="1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000" b="0" i="0" smtClean="0">
                            <a:latin typeface="Cambria Math"/>
                            <a:cs typeface="Times New Roman" panose="02020603050405020304" pitchFamily="18" charset="0"/>
                          </a:rPr>
                          <m:t>A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US" sz="2000" b="0" i="0" smtClean="0">
                            <a:latin typeface="Cambria Math"/>
                            <a:cs typeface="Times New Roman" panose="02020603050405020304" pitchFamily="18" charset="0"/>
                          </a:rPr>
                          <m:t>c</m:t>
                        </m:r>
                      </m:sup>
                    </m:sSup>
                    <m:r>
                      <a:rPr lang="ar-JO" sz="2000" b="0" i="0" smtClean="0">
                        <a:latin typeface="Cambria Math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ar-JO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  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ar-JO" sz="2000" i="1" dirty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000" i="0" dirty="0">
                            <a:latin typeface="Cambria Math"/>
                            <a:cs typeface="Times New Roman" panose="02020603050405020304" pitchFamily="18" charset="0"/>
                          </a:rPr>
                          <m:t>A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US" sz="2000" i="0" dirty="0">
                            <a:latin typeface="Cambria Math"/>
                            <a:cs typeface="Times New Roman" panose="02020603050405020304" pitchFamily="18" charset="0"/>
                          </a:rPr>
                          <m:t>c</m:t>
                        </m:r>
                      </m:sup>
                    </m:sSup>
                    <m:r>
                      <a:rPr lang="en-US" sz="2000" i="0" dirty="0">
                        <a:latin typeface="Cambria Math"/>
                        <a:cs typeface="Times New Roman" panose="02020603050405020304" pitchFamily="18" charset="0"/>
                      </a:rPr>
                      <m:t>={</m:t>
                    </m:r>
                    <m:r>
                      <m:rPr>
                        <m:sty m:val="p"/>
                      </m:rPr>
                      <a:rPr lang="en-US" sz="2000" i="0" dirty="0">
                        <a:latin typeface="Cambria Math"/>
                        <a:cs typeface="Times New Roman" panose="02020603050405020304" pitchFamily="18" charset="0"/>
                      </a:rPr>
                      <m:t>x</m:t>
                    </m:r>
                    <m:r>
                      <m:rPr>
                        <m:sty m:val="p"/>
                      </m:rPr>
                      <a:rPr lang="en-US" sz="2000" i="0" dirty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ϵ</m:t>
                    </m:r>
                    <m:r>
                      <m:rPr>
                        <m:sty m:val="p"/>
                      </m:rPr>
                      <a:rPr lang="en-US" sz="2000" i="0" dirty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U</m:t>
                    </m:r>
                    <m:r>
                      <a:rPr lang="en-US" sz="2000" i="0" dirty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|</m:t>
                    </m:r>
                    <m:r>
                      <m:rPr>
                        <m:sty m:val="p"/>
                      </m:rPr>
                      <a:rPr lang="en-US" sz="2000" i="0" dirty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x</m:t>
                    </m:r>
                    <m:r>
                      <a:rPr lang="en-US" sz="2000" i="0" dirty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∉</m:t>
                    </m:r>
                    <m:r>
                      <m:rPr>
                        <m:sty m:val="p"/>
                      </m:rPr>
                      <a:rPr lang="en-US" sz="2000" i="0" dirty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A</m:t>
                    </m:r>
                    <m:r>
                      <a:rPr lang="en-US" sz="2000" i="0" dirty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}</m:t>
                    </m:r>
                  </m:oMath>
                </a14:m>
                <a:endParaRPr lang="ar-JO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r" rtl="1">
                  <a:buNone/>
                </a:pPr>
                <a:endParaRPr lang="ar-JO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r" rtl="1">
                  <a:buNone/>
                </a:pPr>
                <a:endParaRPr lang="ar-JO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r" rtl="1">
                  <a:buNone/>
                </a:pPr>
                <a:r>
                  <a:rPr lang="ar-JO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خصائص المجموعة الشاملة و المتتمة : لتكن 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 </a:t>
                </a:r>
                <a:r>
                  <a:rPr lang="ar-JO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مجموعة شاملة  وان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 i="0">
                        <a:latin typeface="Cambria Math"/>
                        <a:cs typeface="Times New Roman" panose="02020603050405020304" pitchFamily="18" charset="0"/>
                      </a:rPr>
                      <m:t>A</m:t>
                    </m:r>
                    <m:r>
                      <a:rPr lang="en-US" sz="2000" i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⊆</m:t>
                    </m:r>
                    <m:r>
                      <m:rPr>
                        <m:sty m:val="p"/>
                      </m:rPr>
                      <a:rPr lang="en-US" sz="2000" i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U</m:t>
                    </m:r>
                  </m:oMath>
                </a14:m>
                <a:r>
                  <a:rPr lang="ar-JO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ar-JO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فان :</a:t>
                </a:r>
              </a:p>
              <a:p>
                <a:pPr marL="457200" indent="-457200" algn="r" rtl="1">
                  <a:buAutoNum type="arabicPeriod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 b="0" i="0" smtClean="0">
                        <a:latin typeface="Cambria Math"/>
                        <a:cs typeface="Times New Roman" panose="02020603050405020304" pitchFamily="18" charset="0"/>
                      </a:rPr>
                      <m:t>A</m:t>
                    </m:r>
                    <m:r>
                      <a:rPr lang="en-US" sz="2000" b="0" i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⋃</m:t>
                    </m:r>
                    <m:r>
                      <m:rPr>
                        <m:sty m:val="p"/>
                      </m:rPr>
                      <a:rPr lang="en-US" sz="2000" b="0" i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U</m:t>
                    </m:r>
                    <m:r>
                      <a:rPr lang="en-US" sz="2000" b="0" i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000" b="0" i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U</m:t>
                    </m:r>
                  </m:oMath>
                </a14:m>
                <a:r>
                  <a:rPr lang="ar-JO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2.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 b="0" i="0" smtClean="0">
                        <a:latin typeface="Cambria Math"/>
                        <a:cs typeface="Times New Roman" panose="02020603050405020304" pitchFamily="18" charset="0"/>
                      </a:rPr>
                      <m:t>A</m:t>
                    </m:r>
                    <m:r>
                      <a:rPr lang="en-US" sz="2000" b="0" i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⋂</m:t>
                    </m:r>
                    <m:r>
                      <m:rPr>
                        <m:sty m:val="p"/>
                      </m:rPr>
                      <a:rPr lang="en-US" sz="2000" b="0" i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U</m:t>
                    </m:r>
                    <m:r>
                      <a:rPr lang="en-US" sz="2000" b="0" i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000" b="0" i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A</m:t>
                    </m:r>
                  </m:oMath>
                </a14:m>
                <a:r>
                  <a:rPr lang="ar-JO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3.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 b="0" i="0" smtClean="0">
                        <a:latin typeface="Cambria Math"/>
                        <a:cs typeface="Times New Roman" panose="02020603050405020304" pitchFamily="18" charset="0"/>
                      </a:rPr>
                      <m:t>A</m:t>
                    </m:r>
                    <m:r>
                      <a:rPr lang="en-US" sz="2000" b="0" i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⋂</m:t>
                    </m:r>
                    <m:sSup>
                      <m:sSupPr>
                        <m:ctrlPr>
                          <a:rPr lang="en-US" sz="2000" b="0" i="1" smtClean="0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000" b="0" i="0" smtClean="0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A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US" sz="2000" b="0" i="0" smtClean="0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c</m:t>
                        </m:r>
                      </m:sup>
                    </m:sSup>
                    <m:r>
                      <a:rPr lang="en-US" sz="2000" b="0" i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=∅</m:t>
                    </m:r>
                  </m:oMath>
                </a14:m>
                <a:r>
                  <a:rPr lang="ar-JO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4.  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 i="0">
                        <a:latin typeface="Cambria Math"/>
                        <a:cs typeface="Times New Roman" panose="02020603050405020304" pitchFamily="18" charset="0"/>
                      </a:rPr>
                      <m:t>A</m:t>
                    </m:r>
                    <m:r>
                      <a:rPr lang="en-US" sz="2000" i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⋃</m:t>
                    </m:r>
                    <m:sSup>
                      <m:sSupPr>
                        <m:ctrlPr>
                          <a:rPr lang="en-US" sz="2000" i="1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000" i="0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A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US" sz="2000" i="0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c</m:t>
                        </m:r>
                      </m:sup>
                    </m:sSup>
                    <m:r>
                      <a:rPr lang="en-US" sz="2000" i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000" b="0" i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U</m:t>
                    </m:r>
                  </m:oMath>
                </a14:m>
                <a:r>
                  <a:rPr lang="ar-JO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ar-JO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r" rtl="1">
                  <a:buNone/>
                </a:pPr>
                <a:r>
                  <a:rPr lang="ar-JO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5.       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0" i="1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000" b="0" i="0" smtClean="0">
                            <a:latin typeface="Cambria Math"/>
                            <a:cs typeface="Times New Roman" panose="02020603050405020304" pitchFamily="18" charset="0"/>
                          </a:rPr>
                          <m:t>U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US" sz="2000" b="0" i="0" smtClean="0">
                            <a:latin typeface="Cambria Math"/>
                            <a:cs typeface="Times New Roman" panose="02020603050405020304" pitchFamily="18" charset="0"/>
                          </a:rPr>
                          <m:t>c</m:t>
                        </m:r>
                      </m:sup>
                    </m:sSup>
                    <m:r>
                      <a:rPr lang="en-US" sz="2000" b="0" i="0" smtClean="0">
                        <a:latin typeface="Cambria Math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000" b="0" i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∅       ,      </m:t>
                    </m:r>
                    <m:sSup>
                      <m:sSupPr>
                        <m:ctrlPr>
                          <a:rPr lang="en-US" sz="2000" b="0" i="1" smtClean="0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000" b="0" i="0" smtClean="0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∅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US" sz="2000" b="0" i="0" smtClean="0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c</m:t>
                        </m:r>
                      </m:sup>
                    </m:sSup>
                    <m:r>
                      <a:rPr lang="en-US" sz="2000" b="0" i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000" b="0" i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U</m:t>
                    </m:r>
                  </m:oMath>
                </a14:m>
                <a:endPara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Content Placeholder 7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457200"/>
                <a:ext cx="8229600" cy="5668963"/>
              </a:xfrm>
              <a:blipFill rotWithShape="1">
                <a:blip r:embed="rId2"/>
                <a:stretch>
                  <a:fillRect l="-741" t="-538" r="-8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76103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13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533400"/>
                <a:ext cx="8229600" cy="5592763"/>
              </a:xfrm>
            </p:spPr>
            <p:txBody>
              <a:bodyPr>
                <a:normAutofit/>
              </a:bodyPr>
              <a:lstStyle/>
              <a:p>
                <a:pPr marL="0" indent="0" algn="r" rtl="1">
                  <a:buNone/>
                </a:pPr>
                <a:r>
                  <a:rPr lang="ar-JO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مثال ( 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Example </a:t>
                </a:r>
                <a:r>
                  <a:rPr lang="ar-JO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) 10 : لتكن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 b="0" i="0" smtClean="0">
                        <a:latin typeface="Cambria Math"/>
                        <a:cs typeface="Times New Roman" panose="02020603050405020304" pitchFamily="18" charset="0"/>
                      </a:rPr>
                      <m:t>U</m:t>
                    </m:r>
                    <m:r>
                      <a:rPr lang="en-US" sz="2000" b="0" i="0" smtClean="0">
                        <a:latin typeface="Cambria Math"/>
                        <a:cs typeface="Times New Roman" panose="02020603050405020304" pitchFamily="18" charset="0"/>
                      </a:rPr>
                      <m:t>={</m:t>
                    </m:r>
                    <m:r>
                      <a:rPr lang="en-US" sz="2000" b="0" i="0" smtClean="0">
                        <a:latin typeface="Cambria Math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sz="2000" b="0" i="0" smtClean="0">
                        <a:latin typeface="Cambria Math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000" b="0" i="0" smtClean="0">
                        <a:latin typeface="Cambria Math"/>
                        <a:cs typeface="Times New Roman" panose="02020603050405020304" pitchFamily="18" charset="0"/>
                      </a:rPr>
                      <m:t>4</m:t>
                    </m:r>
                    <m:r>
                      <a:rPr lang="en-US" sz="2000" b="0" i="0" smtClean="0">
                        <a:latin typeface="Cambria Math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000" b="0" i="0" smtClean="0">
                        <a:latin typeface="Cambria Math"/>
                        <a:cs typeface="Times New Roman" panose="02020603050405020304" pitchFamily="18" charset="0"/>
                      </a:rPr>
                      <m:t>6</m:t>
                    </m:r>
                    <m:r>
                      <a:rPr lang="en-US" sz="2000" b="0" i="0" smtClean="0">
                        <a:latin typeface="Cambria Math"/>
                        <a:cs typeface="Times New Roman" panose="02020603050405020304" pitchFamily="18" charset="0"/>
                      </a:rPr>
                      <m:t>,…….,</m:t>
                    </m:r>
                    <m:r>
                      <a:rPr lang="en-US" sz="2000" b="0" i="0" smtClean="0">
                        <a:latin typeface="Cambria Math"/>
                        <a:cs typeface="Times New Roman" panose="02020603050405020304" pitchFamily="18" charset="0"/>
                      </a:rPr>
                      <m:t>16</m:t>
                    </m:r>
                    <m:r>
                      <a:rPr lang="en-US" sz="2000" b="0" i="0" smtClean="0">
                        <a:latin typeface="Cambria Math"/>
                        <a:cs typeface="Times New Roman" panose="02020603050405020304" pitchFamily="18" charset="0"/>
                      </a:rPr>
                      <m:t>}</m:t>
                    </m:r>
                  </m:oMath>
                </a14:m>
                <a:r>
                  <a:rPr lang="ar-JO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و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 b="0" i="0" smtClean="0">
                        <a:latin typeface="Cambria Math"/>
                        <a:cs typeface="Times New Roman" panose="02020603050405020304" pitchFamily="18" charset="0"/>
                      </a:rPr>
                      <m:t>A</m:t>
                    </m:r>
                    <m:r>
                      <a:rPr lang="en-US" sz="2000" b="0" i="0" smtClean="0">
                        <a:latin typeface="Cambria Math"/>
                        <a:cs typeface="Times New Roman" panose="02020603050405020304" pitchFamily="18" charset="0"/>
                      </a:rPr>
                      <m:t>={</m:t>
                    </m:r>
                    <m:r>
                      <a:rPr lang="en-US" sz="2000" b="0" i="0" smtClean="0">
                        <a:latin typeface="Cambria Math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sz="2000" b="0" i="0" smtClean="0">
                        <a:latin typeface="Cambria Math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000" b="0" i="0" smtClean="0">
                        <a:latin typeface="Cambria Math"/>
                        <a:cs typeface="Times New Roman" panose="02020603050405020304" pitchFamily="18" charset="0"/>
                      </a:rPr>
                      <m:t>8</m:t>
                    </m:r>
                    <m:r>
                      <a:rPr lang="en-US" sz="2000" b="0" i="0" smtClean="0">
                        <a:latin typeface="Cambria Math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000" b="0" i="0" smtClean="0">
                        <a:latin typeface="Cambria Math"/>
                        <a:cs typeface="Times New Roman" panose="02020603050405020304" pitchFamily="18" charset="0"/>
                      </a:rPr>
                      <m:t>12</m:t>
                    </m:r>
                    <m:r>
                      <a:rPr lang="en-US" sz="2000" b="0" i="0" smtClean="0">
                        <a:latin typeface="Cambria Math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000" b="0" i="0" smtClean="0">
                        <a:latin typeface="Cambria Math"/>
                        <a:cs typeface="Times New Roman" panose="02020603050405020304" pitchFamily="18" charset="0"/>
                      </a:rPr>
                      <m:t>14</m:t>
                    </m:r>
                    <m:r>
                      <a:rPr lang="en-US" sz="2000" b="0" i="0" smtClean="0">
                        <a:latin typeface="Cambria Math"/>
                        <a:cs typeface="Times New Roman" panose="02020603050405020304" pitchFamily="18" charset="0"/>
                      </a:rPr>
                      <m:t>}</m:t>
                    </m:r>
                  </m:oMath>
                </a14:m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ar-JO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و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 b="0" i="0" smtClean="0">
                        <a:latin typeface="Cambria Math"/>
                        <a:cs typeface="Times New Roman" panose="02020603050405020304" pitchFamily="18" charset="0"/>
                      </a:rPr>
                      <m:t>B</m:t>
                    </m:r>
                    <m:r>
                      <a:rPr lang="en-US" sz="2000" b="0" i="0" smtClean="0">
                        <a:latin typeface="Cambria Math"/>
                        <a:cs typeface="Times New Roman" panose="02020603050405020304" pitchFamily="18" charset="0"/>
                      </a:rPr>
                      <m:t>={</m:t>
                    </m:r>
                    <m:r>
                      <a:rPr lang="en-US" sz="2000" b="0" i="0" smtClean="0">
                        <a:latin typeface="Cambria Math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sz="2000" b="0" i="0" smtClean="0">
                        <a:latin typeface="Cambria Math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000" b="0" i="0" smtClean="0">
                        <a:latin typeface="Cambria Math"/>
                        <a:cs typeface="Times New Roman" panose="02020603050405020304" pitchFamily="18" charset="0"/>
                      </a:rPr>
                      <m:t>4</m:t>
                    </m:r>
                    <m:r>
                      <a:rPr lang="en-US" sz="2000" b="0" i="0" smtClean="0">
                        <a:latin typeface="Cambria Math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000" b="0" i="0" smtClean="0">
                        <a:latin typeface="Cambria Math"/>
                        <a:cs typeface="Times New Roman" panose="02020603050405020304" pitchFamily="18" charset="0"/>
                      </a:rPr>
                      <m:t>6</m:t>
                    </m:r>
                    <m:r>
                      <a:rPr lang="en-US" sz="2000" b="0" i="0" smtClean="0">
                        <a:latin typeface="Cambria Math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000" b="0" i="0" smtClean="0">
                        <a:latin typeface="Cambria Math"/>
                        <a:cs typeface="Times New Roman" panose="02020603050405020304" pitchFamily="18" charset="0"/>
                      </a:rPr>
                      <m:t>8</m:t>
                    </m:r>
                    <m:r>
                      <a:rPr lang="en-US" sz="2000" b="0" i="0" smtClean="0">
                        <a:latin typeface="Cambria Math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000" b="0" i="0" smtClean="0">
                        <a:latin typeface="Cambria Math"/>
                        <a:cs typeface="Times New Roman" panose="02020603050405020304" pitchFamily="18" charset="0"/>
                      </a:rPr>
                      <m:t>10</m:t>
                    </m:r>
                    <m:r>
                      <a:rPr lang="en-US" sz="2000" b="0" i="0" smtClean="0">
                        <a:latin typeface="Cambria Math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000" b="0" i="0" smtClean="0">
                        <a:latin typeface="Cambria Math"/>
                        <a:cs typeface="Times New Roman" panose="02020603050405020304" pitchFamily="18" charset="0"/>
                      </a:rPr>
                      <m:t>12</m:t>
                    </m:r>
                    <m:r>
                      <a:rPr lang="en-US" sz="2000" b="0" i="0" smtClean="0">
                        <a:latin typeface="Cambria Math"/>
                        <a:cs typeface="Times New Roman" panose="02020603050405020304" pitchFamily="18" charset="0"/>
                      </a:rPr>
                      <m:t>}</m:t>
                    </m:r>
                  </m:oMath>
                </a14:m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</a:t>
                </a:r>
                <a:r>
                  <a:rPr lang="ar-JO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اوجد ما يلي : </a:t>
                </a:r>
              </a:p>
              <a:p>
                <a:pPr marL="0" indent="0" algn="r" rtl="1">
                  <a:buNone/>
                </a:pPr>
                <a:endParaRPr lang="ar-JO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457200" indent="-457200" algn="r" rtl="1">
                  <a:buAutoNum type="arabicPeriod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ar-JO" sz="2000" i="1" dirty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000" i="0" dirty="0">
                            <a:latin typeface="Cambria Math"/>
                            <a:cs typeface="Times New Roman" panose="02020603050405020304" pitchFamily="18" charset="0"/>
                          </a:rPr>
                          <m:t>A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US" sz="2000" i="0" dirty="0">
                            <a:latin typeface="Cambria Math"/>
                            <a:cs typeface="Times New Roman" panose="02020603050405020304" pitchFamily="18" charset="0"/>
                          </a:rPr>
                          <m:t>c</m:t>
                        </m:r>
                      </m:sup>
                    </m:sSup>
                  </m:oMath>
                </a14:m>
                <a:r>
                  <a:rPr lang="ar-JO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 2.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ar-JO" sz="2000" i="1" dirty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000" b="0" i="0" dirty="0" smtClean="0">
                            <a:latin typeface="Cambria Math"/>
                            <a:cs typeface="Times New Roman" panose="02020603050405020304" pitchFamily="18" charset="0"/>
                          </a:rPr>
                          <m:t>B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US" sz="2000" i="0" dirty="0">
                            <a:latin typeface="Cambria Math"/>
                            <a:cs typeface="Times New Roman" panose="02020603050405020304" pitchFamily="18" charset="0"/>
                          </a:rPr>
                          <m:t>c</m:t>
                        </m:r>
                      </m:sup>
                    </m:sSup>
                  </m:oMath>
                </a14:m>
                <a:r>
                  <a:rPr lang="ar-JO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3.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ar-JO" sz="2000" i="1" dirty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000" b="0" i="0" dirty="0" smtClean="0">
                            <a:latin typeface="Cambria Math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en-US" sz="2000" b="0" i="0" dirty="0" smtClean="0">
                            <a:latin typeface="Cambria Math"/>
                            <a:cs typeface="Times New Roman" panose="02020603050405020304" pitchFamily="18" charset="0"/>
                          </a:rPr>
                          <m:t>A</m:t>
                        </m:r>
                        <m:r>
                          <a:rPr lang="en-US" sz="2000" b="0" i="0" dirty="0" smtClean="0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∩</m:t>
                        </m:r>
                        <m:r>
                          <m:rPr>
                            <m:sty m:val="p"/>
                          </m:rPr>
                          <a:rPr lang="en-US" sz="2000" b="0" i="0" dirty="0" smtClean="0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B</m:t>
                        </m:r>
                        <m:r>
                          <a:rPr lang="en-US" sz="2000" b="0" i="0" dirty="0" smtClean="0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)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US" sz="2000" i="0" dirty="0">
                            <a:latin typeface="Cambria Math"/>
                            <a:cs typeface="Times New Roman" panose="02020603050405020304" pitchFamily="18" charset="0"/>
                          </a:rPr>
                          <m:t>c</m:t>
                        </m:r>
                      </m:sup>
                    </m:sSup>
                  </m:oMath>
                </a14:m>
                <a:r>
                  <a:rPr lang="ar-JO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4 .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ar-JO" sz="2000" i="1" dirty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000" i="0" dirty="0">
                            <a:latin typeface="Cambria Math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en-US" sz="2000" i="0" dirty="0">
                            <a:latin typeface="Cambria Math"/>
                            <a:cs typeface="Times New Roman" panose="02020603050405020304" pitchFamily="18" charset="0"/>
                          </a:rPr>
                          <m:t>A</m:t>
                        </m:r>
                        <m:r>
                          <a:rPr lang="en-US" sz="2000" i="0" dirty="0" smtClean="0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∪</m:t>
                        </m:r>
                        <m:r>
                          <m:rPr>
                            <m:sty m:val="p"/>
                          </m:rPr>
                          <a:rPr lang="en-US" sz="2000" i="0" dirty="0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B</m:t>
                        </m:r>
                        <m:r>
                          <a:rPr lang="en-US" sz="2000" i="0" dirty="0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)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US" sz="2000" i="0" dirty="0">
                            <a:latin typeface="Cambria Math"/>
                            <a:cs typeface="Times New Roman" panose="02020603050405020304" pitchFamily="18" charset="0"/>
                          </a:rPr>
                          <m:t>c</m:t>
                        </m:r>
                      </m:sup>
                    </m:sSup>
                  </m:oMath>
                </a14:m>
                <a:r>
                  <a:rPr lang="ar-JO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</a:p>
              <a:p>
                <a:pPr marL="0" indent="0" algn="r" rtl="1">
                  <a:buNone/>
                </a:pPr>
                <a:endParaRPr lang="ar-JO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r" rtl="1">
                  <a:buNone/>
                </a:pPr>
                <a:r>
                  <a:rPr lang="ar-JO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الحل ( 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Solution </a:t>
                </a:r>
                <a:r>
                  <a:rPr lang="ar-JO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) :  </a:t>
                </a:r>
              </a:p>
              <a:p>
                <a:pPr marL="0" indent="0" algn="r" rtl="1">
                  <a:buNone/>
                </a:pPr>
                <a:r>
                  <a:rPr lang="ar-JO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ar-JO" sz="2000" i="1" dirty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000" i="1" dirty="0">
                            <a:latin typeface="Cambria Math"/>
                            <a:cs typeface="Times New Roman" panose="02020603050405020304" pitchFamily="18" charset="0"/>
                          </a:rPr>
                          <m:t>𝐴</m:t>
                        </m:r>
                      </m:e>
                      <m:sup>
                        <m:r>
                          <a:rPr lang="en-US" sz="2000" i="1" dirty="0">
                            <a:latin typeface="Cambria Math"/>
                            <a:cs typeface="Times New Roman" panose="02020603050405020304" pitchFamily="18" charset="0"/>
                          </a:rPr>
                          <m:t>𝑐</m:t>
                        </m:r>
                      </m:sup>
                    </m:sSup>
                    <m:r>
                      <a:rPr lang="en-US" sz="2000" dirty="0">
                        <a:latin typeface="Cambria Math"/>
                        <a:cs typeface="Times New Roman" panose="02020603050405020304" pitchFamily="18" charset="0"/>
                      </a:rPr>
                      <m:t>={</m:t>
                    </m:r>
                    <m:r>
                      <a:rPr lang="en-US" sz="2000" dirty="0">
                        <a:latin typeface="Cambria Math"/>
                        <a:cs typeface="Times New Roman" panose="02020603050405020304" pitchFamily="18" charset="0"/>
                      </a:rPr>
                      <m:t>4</m:t>
                    </m:r>
                    <m:r>
                      <a:rPr lang="en-US" sz="2000" dirty="0">
                        <a:latin typeface="Cambria Math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000" dirty="0">
                        <a:latin typeface="Cambria Math"/>
                        <a:cs typeface="Times New Roman" panose="02020603050405020304" pitchFamily="18" charset="0"/>
                      </a:rPr>
                      <m:t>6</m:t>
                    </m:r>
                    <m:r>
                      <a:rPr lang="en-US" sz="2000" dirty="0">
                        <a:latin typeface="Cambria Math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000" dirty="0">
                        <a:latin typeface="Cambria Math"/>
                        <a:cs typeface="Times New Roman" panose="02020603050405020304" pitchFamily="18" charset="0"/>
                      </a:rPr>
                      <m:t>10</m:t>
                    </m:r>
                    <m:r>
                      <a:rPr lang="en-US" sz="2000" dirty="0">
                        <a:latin typeface="Cambria Math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000" dirty="0">
                        <a:latin typeface="Cambria Math"/>
                        <a:cs typeface="Times New Roman" panose="02020603050405020304" pitchFamily="18" charset="0"/>
                      </a:rPr>
                      <m:t>16</m:t>
                    </m:r>
                    <m:r>
                      <a:rPr lang="en-US" sz="2000" dirty="0">
                        <a:latin typeface="Cambria Math"/>
                        <a:cs typeface="Times New Roman" panose="02020603050405020304" pitchFamily="18" charset="0"/>
                      </a:rPr>
                      <m:t>}</m:t>
                    </m:r>
                    <m:r>
                      <a:rPr lang="en-US" sz="2000" i="1" dirty="0">
                        <a:latin typeface="Cambria Math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endParaRPr lang="ar-JO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r" rtl="1">
                  <a:buNone/>
                </a:pPr>
                <a:endParaRPr lang="ar-JO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r" rtl="1">
                  <a:buNone/>
                </a:pPr>
                <a:r>
                  <a:rPr lang="ar-JO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ar-JO" sz="2000" i="1" dirty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000" b="0" i="1" dirty="0" smtClean="0">
                            <a:latin typeface="Cambria Math"/>
                            <a:cs typeface="Times New Roman" panose="02020603050405020304" pitchFamily="18" charset="0"/>
                          </a:rPr>
                          <m:t>𝐵</m:t>
                        </m:r>
                      </m:e>
                      <m:sup>
                        <m:r>
                          <a:rPr lang="en-US" sz="2000" i="1" dirty="0">
                            <a:latin typeface="Cambria Math"/>
                            <a:cs typeface="Times New Roman" panose="02020603050405020304" pitchFamily="18" charset="0"/>
                          </a:rPr>
                          <m:t>𝑐</m:t>
                        </m:r>
                      </m:sup>
                    </m:sSup>
                    <m:r>
                      <a:rPr lang="en-US" sz="2000" dirty="0">
                        <a:latin typeface="Cambria Math"/>
                        <a:cs typeface="Times New Roman" panose="02020603050405020304" pitchFamily="18" charset="0"/>
                      </a:rPr>
                      <m:t>={</m:t>
                    </m:r>
                    <m:r>
                      <a:rPr lang="en-US" sz="2000" dirty="0">
                        <a:latin typeface="Cambria Math"/>
                        <a:cs typeface="Times New Roman" panose="02020603050405020304" pitchFamily="18" charset="0"/>
                      </a:rPr>
                      <m:t>14</m:t>
                    </m:r>
                    <m:r>
                      <a:rPr lang="en-US" sz="2000" dirty="0">
                        <a:latin typeface="Cambria Math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000" dirty="0">
                        <a:latin typeface="Cambria Math"/>
                        <a:cs typeface="Times New Roman" panose="02020603050405020304" pitchFamily="18" charset="0"/>
                      </a:rPr>
                      <m:t>16</m:t>
                    </m:r>
                    <m:r>
                      <a:rPr lang="en-US" sz="2000" dirty="0">
                        <a:latin typeface="Cambria Math"/>
                        <a:cs typeface="Times New Roman" panose="02020603050405020304" pitchFamily="18" charset="0"/>
                      </a:rPr>
                      <m:t>}</m:t>
                    </m:r>
                    <m:r>
                      <a:rPr lang="en-US" sz="2000" i="1" dirty="0">
                        <a:latin typeface="Cambria Math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endParaRPr lang="ar-JO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r" rtl="1">
                  <a:buNone/>
                </a:pPr>
                <a:endParaRPr lang="ar-JO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r" rtl="1">
                  <a:buNone/>
                </a:pPr>
                <a:r>
                  <a:rPr lang="ar-JO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ar-JO" sz="2000" i="1" dirty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000" dirty="0">
                            <a:latin typeface="Cambria Math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en-US" sz="2000" dirty="0">
                            <a:latin typeface="Cambria Math"/>
                            <a:cs typeface="Times New Roman" panose="02020603050405020304" pitchFamily="18" charset="0"/>
                          </a:rPr>
                          <m:t>A</m:t>
                        </m:r>
                        <m:r>
                          <a:rPr lang="en-US" sz="2000" dirty="0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∩</m:t>
                        </m:r>
                        <m:r>
                          <m:rPr>
                            <m:sty m:val="p"/>
                          </m:rPr>
                          <a:rPr lang="en-US" sz="2000" dirty="0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B</m:t>
                        </m:r>
                        <m:r>
                          <a:rPr lang="en-US" sz="2000" dirty="0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)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US" sz="2000" dirty="0">
                            <a:latin typeface="Cambria Math"/>
                            <a:cs typeface="Times New Roman" panose="02020603050405020304" pitchFamily="18" charset="0"/>
                          </a:rPr>
                          <m:t>c</m:t>
                        </m:r>
                      </m:sup>
                    </m:sSup>
                    <m:r>
                      <a:rPr lang="en-US" sz="2000" b="0" i="0" dirty="0" smtClean="0">
                        <a:latin typeface="Cambria Math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000" dirty="0">
                        <a:latin typeface="Cambria Math"/>
                        <a:cs typeface="Times New Roman" panose="02020603050405020304" pitchFamily="18" charset="0"/>
                      </a:rPr>
                      <m:t>{</m:t>
                    </m:r>
                    <m:r>
                      <a:rPr lang="en-US" sz="2000" dirty="0">
                        <a:latin typeface="Cambria Math"/>
                        <a:cs typeface="Times New Roman" panose="02020603050405020304" pitchFamily="18" charset="0"/>
                      </a:rPr>
                      <m:t>4</m:t>
                    </m:r>
                    <m:r>
                      <a:rPr lang="en-US" sz="2000" dirty="0">
                        <a:latin typeface="Cambria Math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000" dirty="0">
                        <a:latin typeface="Cambria Math"/>
                        <a:cs typeface="Times New Roman" panose="02020603050405020304" pitchFamily="18" charset="0"/>
                      </a:rPr>
                      <m:t>6</m:t>
                    </m:r>
                    <m:r>
                      <a:rPr lang="en-US" sz="2000" dirty="0">
                        <a:latin typeface="Cambria Math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000" dirty="0">
                        <a:latin typeface="Cambria Math"/>
                        <a:cs typeface="Times New Roman" panose="02020603050405020304" pitchFamily="18" charset="0"/>
                      </a:rPr>
                      <m:t>10</m:t>
                    </m:r>
                    <m:r>
                      <a:rPr lang="en-US" sz="2000" dirty="0">
                        <a:latin typeface="Cambria Math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000" b="0" i="0" dirty="0" smtClean="0">
                        <a:latin typeface="Cambria Math"/>
                        <a:cs typeface="Times New Roman" panose="02020603050405020304" pitchFamily="18" charset="0"/>
                      </a:rPr>
                      <m:t>14</m:t>
                    </m:r>
                    <m:r>
                      <a:rPr lang="en-US" sz="2000" b="0" i="0" dirty="0" smtClean="0">
                        <a:latin typeface="Cambria Math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000" dirty="0">
                        <a:latin typeface="Cambria Math"/>
                        <a:cs typeface="Times New Roman" panose="02020603050405020304" pitchFamily="18" charset="0"/>
                      </a:rPr>
                      <m:t>16</m:t>
                    </m:r>
                    <m:r>
                      <a:rPr lang="en-US" sz="2000" dirty="0">
                        <a:latin typeface="Cambria Math"/>
                        <a:cs typeface="Times New Roman" panose="02020603050405020304" pitchFamily="18" charset="0"/>
                      </a:rPr>
                      <m:t>}</m:t>
                    </m:r>
                    <m:r>
                      <a:rPr lang="en-US" sz="2000" i="1" dirty="0">
                        <a:latin typeface="Cambria Math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endParaRPr lang="ar-JO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r" rtl="1">
                  <a:buNone/>
                </a:pPr>
                <a:endParaRPr lang="ar-JO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r" rtl="1">
                  <a:buNone/>
                </a:pPr>
                <a:r>
                  <a:rPr lang="ar-JO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4.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ar-JO" sz="2000" i="1" dirty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000" dirty="0">
                            <a:latin typeface="Cambria Math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en-US" sz="2000" dirty="0">
                            <a:latin typeface="Cambria Math"/>
                            <a:cs typeface="Times New Roman" panose="02020603050405020304" pitchFamily="18" charset="0"/>
                          </a:rPr>
                          <m:t>A</m:t>
                        </m:r>
                        <m:r>
                          <a:rPr lang="en-US" sz="2000" dirty="0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∪</m:t>
                        </m:r>
                        <m:r>
                          <m:rPr>
                            <m:sty m:val="p"/>
                          </m:rPr>
                          <a:rPr lang="en-US" sz="2000" dirty="0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B</m:t>
                        </m:r>
                        <m:r>
                          <a:rPr lang="en-US" sz="2000" dirty="0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)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US" sz="2000" dirty="0">
                            <a:latin typeface="Cambria Math"/>
                            <a:cs typeface="Times New Roman" panose="02020603050405020304" pitchFamily="18" charset="0"/>
                          </a:rPr>
                          <m:t>c</m:t>
                        </m:r>
                      </m:sup>
                    </m:sSup>
                    <m:r>
                      <a:rPr lang="en-US" sz="2000" b="0" i="0" dirty="0" smtClean="0">
                        <a:latin typeface="Cambria Math"/>
                        <a:cs typeface="Times New Roman" panose="02020603050405020304" pitchFamily="18" charset="0"/>
                      </a:rPr>
                      <m:t>={</m:t>
                    </m:r>
                    <m:r>
                      <a:rPr lang="en-US" sz="2000" dirty="0">
                        <a:latin typeface="Cambria Math"/>
                        <a:cs typeface="Times New Roman" panose="02020603050405020304" pitchFamily="18" charset="0"/>
                      </a:rPr>
                      <m:t>16</m:t>
                    </m:r>
                    <m:r>
                      <a:rPr lang="en-US" sz="2000" dirty="0">
                        <a:latin typeface="Cambria Math"/>
                        <a:cs typeface="Times New Roman" panose="02020603050405020304" pitchFamily="18" charset="0"/>
                      </a:rPr>
                      <m:t>}</m:t>
                    </m:r>
                    <m:r>
                      <a:rPr lang="en-US" sz="2000" i="1" dirty="0">
                        <a:latin typeface="Cambria Math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endPara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533400"/>
                <a:ext cx="8229600" cy="5592763"/>
              </a:xfrm>
              <a:blipFill rotWithShape="1">
                <a:blip r:embed="rId2"/>
                <a:stretch>
                  <a:fillRect t="-545" r="-8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23782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ar-JO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اشكال </a:t>
            </a:r>
            <a:r>
              <a:rPr lang="ar-JO" sz="2000" dirty="0" smtClean="0">
                <a:latin typeface="Simplified Arabic"/>
                <a:cs typeface="Simplified Arabic"/>
              </a:rPr>
              <a:t>ڤن ( </a:t>
            </a:r>
            <a:r>
              <a:rPr lang="en-US" sz="2000" dirty="0" smtClean="0">
                <a:latin typeface="Simplified Arabic"/>
                <a:cs typeface="Simplified Arabic"/>
              </a:rPr>
              <a:t>Venn Diagrams</a:t>
            </a:r>
            <a:r>
              <a:rPr lang="ar-JO" sz="2000" dirty="0" smtClean="0">
                <a:latin typeface="Simplified Arabic"/>
                <a:cs typeface="Simplified Arabic"/>
              </a:rPr>
              <a:t> ) : </a:t>
            </a:r>
          </a:p>
          <a:p>
            <a:pPr marL="0" indent="0" algn="r" rtl="1">
              <a:buNone/>
            </a:pPr>
            <a:r>
              <a:rPr lang="ar-JO" sz="2000" dirty="0" smtClean="0">
                <a:latin typeface="Simplified Arabic"/>
                <a:cs typeface="Simplified Arabic"/>
              </a:rPr>
              <a:t>و تعتبر من اهم الطرق لتمثيل المجموعات و العمليات عليها حيث يتم تمثيل المجموعة الشاملة </a:t>
            </a:r>
            <a:r>
              <a:rPr lang="en-US" sz="2000" dirty="0" smtClean="0">
                <a:latin typeface="Simplified Arabic"/>
                <a:cs typeface="Simplified Arabic"/>
              </a:rPr>
              <a:t>U </a:t>
            </a:r>
            <a:r>
              <a:rPr lang="ar-JO" sz="2000" dirty="0" smtClean="0">
                <a:latin typeface="Simplified Arabic"/>
                <a:cs typeface="Simplified Arabic"/>
              </a:rPr>
              <a:t> بمستطيل و المجموعات الجزئية بدوائر داخل هذا المستطيل. </a:t>
            </a:r>
          </a:p>
          <a:p>
            <a:pPr marL="0" indent="0" algn="r" rtl="1">
              <a:buNone/>
            </a:pP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r>
              <a:rPr lang="ar-JO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اشكال </a:t>
            </a:r>
            <a:r>
              <a:rPr lang="ar-JO" sz="2000" dirty="0" smtClean="0">
                <a:latin typeface="Simplified Arabic"/>
                <a:cs typeface="Simplified Arabic"/>
              </a:rPr>
              <a:t>ڤن لبعض العمليات على المجموعات </a:t>
            </a:r>
            <a:endParaRPr lang="en-US" sz="2000" dirty="0" smtClean="0">
              <a:latin typeface="Simplified Arabic"/>
              <a:cs typeface="Simplified Arabic"/>
            </a:endParaRPr>
          </a:p>
          <a:p>
            <a:pPr marL="0" indent="0" algn="r" rtl="1">
              <a:buNone/>
            </a:pPr>
            <a:endParaRPr lang="en-US" sz="2000" dirty="0" smtClean="0">
              <a:latin typeface="Simplified Arabic"/>
              <a:cs typeface="Simplified Arabic"/>
            </a:endParaRPr>
          </a:p>
          <a:p>
            <a:pPr marL="0" indent="0" algn="r" rtl="1">
              <a:buNone/>
            </a:pPr>
            <a:endParaRPr lang="ar-JO" sz="2000" dirty="0" smtClean="0">
              <a:latin typeface="Simplified Arabic"/>
              <a:cs typeface="Simplified Arabic"/>
            </a:endParaRPr>
          </a:p>
          <a:p>
            <a:pPr marL="0" indent="0" algn="r" rtl="1">
              <a:buNone/>
            </a:pPr>
            <a:endParaRPr lang="ar-JO" sz="2000" dirty="0" smtClean="0">
              <a:latin typeface="Simplified Arabic"/>
              <a:cs typeface="Simplified Arabic"/>
            </a:endParaRPr>
          </a:p>
          <a:p>
            <a:pPr marL="0" indent="0" algn="r" rtl="1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429000" y="1828800"/>
            <a:ext cx="2514600" cy="1295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267200" y="1981200"/>
            <a:ext cx="914400" cy="9144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3776246" y="2657475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285038" y="1459468"/>
            <a:ext cx="2879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U</a:t>
            </a:r>
            <a:endParaRPr lang="en-US" dirty="0"/>
          </a:p>
        </p:txBody>
      </p:sp>
      <p:pic>
        <p:nvPicPr>
          <p:cNvPr id="3078" name="Picture 6" descr="C:\Users\admin\Desktop\Venn-diagram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3025" y="3771900"/>
            <a:ext cx="3657600" cy="1905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3771900"/>
            <a:ext cx="3886200" cy="193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2156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15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838200"/>
                <a:ext cx="8229600" cy="5287963"/>
              </a:xfrm>
            </p:spPr>
            <p:txBody>
              <a:bodyPr>
                <a:normAutofit/>
              </a:bodyPr>
              <a:lstStyle/>
              <a:p>
                <a:pPr marL="0" indent="0" algn="r" rtl="1">
                  <a:buNone/>
                </a:pPr>
                <a:r>
                  <a:rPr lang="ar-JO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مثال ( 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Example </a:t>
                </a:r>
                <a:r>
                  <a:rPr lang="ar-JO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) 11 : لتكن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 i="0">
                        <a:latin typeface="Cambria Math"/>
                        <a:cs typeface="Times New Roman" panose="02020603050405020304" pitchFamily="18" charset="0"/>
                      </a:rPr>
                      <m:t>U</m:t>
                    </m:r>
                    <m:r>
                      <a:rPr lang="en-US" sz="2000" i="0">
                        <a:latin typeface="Cambria Math"/>
                        <a:cs typeface="Times New Roman" panose="02020603050405020304" pitchFamily="18" charset="0"/>
                      </a:rPr>
                      <m:t>={</m:t>
                    </m:r>
                    <m:r>
                      <a:rPr lang="ar-JO" sz="2000" b="0" i="0" smtClean="0">
                        <a:latin typeface="Cambria Math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sz="2000" i="0">
                        <a:latin typeface="Cambria Math"/>
                        <a:cs typeface="Times New Roman" panose="02020603050405020304" pitchFamily="18" charset="0"/>
                      </a:rPr>
                      <m:t>,</m:t>
                    </m:r>
                    <m:r>
                      <a:rPr lang="ar-JO" sz="2000" b="0" i="0" smtClean="0">
                        <a:latin typeface="Cambria Math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sz="2000" i="0">
                        <a:latin typeface="Cambria Math"/>
                        <a:cs typeface="Times New Roman" panose="02020603050405020304" pitchFamily="18" charset="0"/>
                      </a:rPr>
                      <m:t>,</m:t>
                    </m:r>
                    <m:r>
                      <a:rPr lang="ar-JO" sz="2000" b="0" i="0" smtClean="0">
                        <a:latin typeface="Cambria Math"/>
                        <a:cs typeface="Times New Roman" panose="02020603050405020304" pitchFamily="18" charset="0"/>
                      </a:rPr>
                      <m:t>3</m:t>
                    </m:r>
                    <m:r>
                      <a:rPr lang="en-US" sz="2000" i="0">
                        <a:latin typeface="Cambria Math"/>
                        <a:cs typeface="Times New Roman" panose="02020603050405020304" pitchFamily="18" charset="0"/>
                      </a:rPr>
                      <m:t>,…….,</m:t>
                    </m:r>
                    <m:r>
                      <a:rPr lang="ar-JO" sz="2000" b="0" i="0" smtClean="0">
                        <a:latin typeface="Cambria Math"/>
                        <a:cs typeface="Times New Roman" panose="02020603050405020304" pitchFamily="18" charset="0"/>
                      </a:rPr>
                      <m:t>10</m:t>
                    </m:r>
                    <m:r>
                      <a:rPr lang="en-US" sz="2000" i="0">
                        <a:latin typeface="Cambria Math"/>
                        <a:cs typeface="Times New Roman" panose="02020603050405020304" pitchFamily="18" charset="0"/>
                      </a:rPr>
                      <m:t>}</m:t>
                    </m:r>
                  </m:oMath>
                </a14:m>
                <a:r>
                  <a:rPr lang="ar-JO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و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 i="0" dirty="0">
                        <a:latin typeface="Cambria Math"/>
                        <a:cs typeface="Times New Roman" panose="02020603050405020304" pitchFamily="18" charset="0"/>
                      </a:rPr>
                      <m:t>A</m:t>
                    </m:r>
                    <m:r>
                      <a:rPr lang="en-US" sz="2000" i="0">
                        <a:latin typeface="Cambria Math"/>
                        <a:cs typeface="Times New Roman" panose="02020603050405020304" pitchFamily="18" charset="0"/>
                      </a:rPr>
                      <m:t>={</m:t>
                    </m:r>
                    <m:r>
                      <a:rPr lang="en-US" sz="2000" b="0" i="0" smtClean="0">
                        <a:latin typeface="Cambria Math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sz="2000" i="0">
                        <a:latin typeface="Cambria Math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000" b="0" i="0" smtClean="0">
                        <a:latin typeface="Cambria Math"/>
                        <a:cs typeface="Times New Roman" panose="02020603050405020304" pitchFamily="18" charset="0"/>
                      </a:rPr>
                      <m:t>3</m:t>
                    </m:r>
                    <m:r>
                      <a:rPr lang="en-US" sz="2000" i="0">
                        <a:latin typeface="Cambria Math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000" b="0" i="0" smtClean="0">
                        <a:latin typeface="Cambria Math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sz="2000" b="0" i="0" smtClean="0">
                        <a:latin typeface="Cambria Math"/>
                        <a:cs typeface="Times New Roman" panose="02020603050405020304" pitchFamily="18" charset="0"/>
                      </a:rPr>
                      <m:t>5</m:t>
                    </m:r>
                    <m:r>
                      <a:rPr lang="en-US" sz="2000" b="0" i="0" smtClean="0">
                        <a:latin typeface="Cambria Math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000" i="0">
                        <a:latin typeface="Cambria Math"/>
                        <a:cs typeface="Times New Roman" panose="02020603050405020304" pitchFamily="18" charset="0"/>
                      </a:rPr>
                      <m:t>6</m:t>
                    </m:r>
                    <m:r>
                      <a:rPr lang="en-US" sz="2000" i="0">
                        <a:latin typeface="Cambria Math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000" b="0" i="0" smtClean="0">
                        <a:latin typeface="Cambria Math"/>
                        <a:cs typeface="Times New Roman" panose="02020603050405020304" pitchFamily="18" charset="0"/>
                      </a:rPr>
                      <m:t>8</m:t>
                    </m:r>
                    <m:r>
                      <a:rPr lang="en-US" sz="2000" i="0">
                        <a:latin typeface="Cambria Math"/>
                        <a:cs typeface="Times New Roman" panose="02020603050405020304" pitchFamily="18" charset="0"/>
                      </a:rPr>
                      <m:t>}</m:t>
                    </m:r>
                  </m:oMath>
                </a14:m>
                <a:r>
                  <a:rPr lang="ar-JO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ar-JO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و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 i="0" dirty="0" smtClean="0">
                        <a:latin typeface="Cambria Math"/>
                        <a:cs typeface="Times New Roman" panose="02020603050405020304" pitchFamily="18" charset="0"/>
                      </a:rPr>
                      <m:t>B</m:t>
                    </m:r>
                    <m:r>
                      <a:rPr lang="en-US" sz="2000" i="0">
                        <a:latin typeface="Cambria Math"/>
                        <a:cs typeface="Times New Roman" panose="02020603050405020304" pitchFamily="18" charset="0"/>
                      </a:rPr>
                      <m:t>={</m:t>
                    </m:r>
                    <m:r>
                      <a:rPr lang="en-US" sz="2000" i="0">
                        <a:latin typeface="Cambria Math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sz="2000" i="0">
                        <a:latin typeface="Cambria Math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000" i="0">
                        <a:latin typeface="Cambria Math"/>
                        <a:cs typeface="Times New Roman" panose="02020603050405020304" pitchFamily="18" charset="0"/>
                      </a:rPr>
                      <m:t>4</m:t>
                    </m:r>
                    <m:r>
                      <a:rPr lang="en-US" sz="2000" i="0">
                        <a:latin typeface="Cambria Math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000" i="0">
                        <a:latin typeface="Cambria Math"/>
                        <a:cs typeface="Times New Roman" panose="02020603050405020304" pitchFamily="18" charset="0"/>
                      </a:rPr>
                      <m:t>6</m:t>
                    </m:r>
                    <m:r>
                      <a:rPr lang="en-US" sz="2000" i="0">
                        <a:latin typeface="Cambria Math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000" b="0" i="0" smtClean="0">
                        <a:latin typeface="Cambria Math"/>
                        <a:cs typeface="Times New Roman" panose="02020603050405020304" pitchFamily="18" charset="0"/>
                      </a:rPr>
                      <m:t>8</m:t>
                    </m:r>
                    <m:r>
                      <a:rPr lang="en-US" sz="2000" b="0" i="0" smtClean="0">
                        <a:latin typeface="Cambria Math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000" b="0" i="0" smtClean="0">
                        <a:latin typeface="Cambria Math"/>
                        <a:cs typeface="Times New Roman" panose="02020603050405020304" pitchFamily="18" charset="0"/>
                      </a:rPr>
                      <m:t>9</m:t>
                    </m:r>
                    <m:r>
                      <a:rPr lang="en-US" sz="2000" i="0">
                        <a:latin typeface="Cambria Math"/>
                        <a:cs typeface="Times New Roman" panose="02020603050405020304" pitchFamily="18" charset="0"/>
                      </a:rPr>
                      <m:t>}</m:t>
                    </m:r>
                  </m:oMath>
                </a14:m>
                <a:r>
                  <a:rPr lang="ar-JO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</a:p>
              <a:p>
                <a:pPr marL="457200" indent="-457200" algn="r" rtl="1">
                  <a:buAutoNum type="arabicPeriod"/>
                </a:pPr>
                <a:r>
                  <a:rPr lang="ar-JO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مثل هذه المجموعات باشكال </a:t>
                </a:r>
                <a:r>
                  <a:rPr lang="ar-JO" sz="2000" dirty="0" smtClean="0">
                    <a:latin typeface="Simplified Arabic"/>
                    <a:cs typeface="Simplified Arabic"/>
                  </a:rPr>
                  <a:t>ڤن</a:t>
                </a:r>
              </a:p>
              <a:p>
                <a:pPr marL="457200" indent="-457200" algn="r" rtl="1">
                  <a:buAutoNum type="arabicPeriod"/>
                </a:pPr>
                <a:r>
                  <a:rPr lang="ar-JO" sz="2000" dirty="0">
                    <a:latin typeface="Simplified Arabic"/>
                    <a:cs typeface="Simplified Arabic"/>
                  </a:rPr>
                  <a:t> </a:t>
                </a:r>
                <a:r>
                  <a:rPr lang="ar-JO" sz="2000" dirty="0" smtClean="0">
                    <a:latin typeface="Simplified Arabic"/>
                    <a:cs typeface="Simplified Arabic"/>
                  </a:rPr>
                  <a:t>حدد منطقة</a:t>
                </a:r>
                <a:r>
                  <a:rPr lang="en-US" sz="2000" dirty="0" smtClean="0">
                    <a:latin typeface="Simplified Arabic"/>
                    <a:cs typeface="Simplified Arabic"/>
                  </a:rPr>
                  <a:t> </a:t>
                </a:r>
                <a:r>
                  <a:rPr lang="ar-JO" sz="2000" dirty="0" smtClean="0">
                    <a:latin typeface="Simplified Arabic"/>
                    <a:cs typeface="Simplified Arabic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 i="0" dirty="0">
                        <a:latin typeface="Cambria Math"/>
                        <a:cs typeface="Times New Roman" panose="02020603050405020304" pitchFamily="18" charset="0"/>
                      </a:rPr>
                      <m:t>A</m:t>
                    </m:r>
                    <m:r>
                      <a:rPr lang="en-US" sz="2000" i="0" dirty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∩</m:t>
                    </m:r>
                    <m:r>
                      <m:rPr>
                        <m:sty m:val="p"/>
                      </m:rPr>
                      <a:rPr lang="en-US" sz="2000" i="0" dirty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B</m:t>
                    </m:r>
                  </m:oMath>
                </a14:m>
                <a:endParaRPr lang="ar-JO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457200" indent="-457200" algn="r" rtl="1">
                  <a:buAutoNum type="arabicPeriod"/>
                </a:pPr>
                <a:r>
                  <a:rPr lang="ar-JO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حدد منطقة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 i="0" dirty="0">
                        <a:latin typeface="Cambria Math"/>
                        <a:cs typeface="Times New Roman" panose="02020603050405020304" pitchFamily="18" charset="0"/>
                      </a:rPr>
                      <m:t>A</m:t>
                    </m:r>
                    <m:r>
                      <a:rPr lang="en-US" sz="2000" i="0" dirty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∪</m:t>
                    </m:r>
                    <m:r>
                      <m:rPr>
                        <m:sty m:val="p"/>
                      </m:rPr>
                      <a:rPr lang="en-US" sz="2000" i="0" dirty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B</m:t>
                    </m:r>
                  </m:oMath>
                </a14:m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ar-JO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457200" indent="-457200" algn="r" rtl="1">
                  <a:buAutoNum type="arabicPeriod"/>
                </a:pPr>
                <a:r>
                  <a:rPr lang="ar-JO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حدد منطقة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ar-JO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 i="0" dirty="0">
                        <a:latin typeface="Cambria Math"/>
                        <a:cs typeface="Times New Roman" panose="02020603050405020304" pitchFamily="18" charset="0"/>
                      </a:rPr>
                      <m:t>A</m:t>
                    </m:r>
                    <m:r>
                      <a:rPr lang="en-US" sz="2000" i="0" dirty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∩</m:t>
                    </m:r>
                    <m:sSup>
                      <m:sSupPr>
                        <m:ctrlPr>
                          <a:rPr lang="en-US" sz="2000" i="1" dirty="0" smtClean="0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000" b="0" i="0" dirty="0" smtClean="0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B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US" sz="2000" b="0" i="0" dirty="0" smtClean="0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c</m:t>
                        </m:r>
                      </m:sup>
                    </m:sSup>
                  </m:oMath>
                </a14:m>
                <a:endParaRPr lang="en-US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457200" indent="-457200" algn="r" rtl="1">
                  <a:buAutoNum type="arabicPeriod"/>
                </a:pP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ar-JO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حدد منطقة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ar-JO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 dirty="0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000" b="0" i="0" dirty="0" smtClean="0">
                            <a:latin typeface="Cambria Math"/>
                            <a:cs typeface="Times New Roman" panose="02020603050405020304" pitchFamily="18" charset="0"/>
                          </a:rPr>
                          <m:t>A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US" sz="2000" b="0" i="0" dirty="0" smtClean="0">
                            <a:latin typeface="Cambria Math"/>
                            <a:cs typeface="Times New Roman" panose="02020603050405020304" pitchFamily="18" charset="0"/>
                          </a:rPr>
                          <m:t>c</m:t>
                        </m:r>
                      </m:sup>
                    </m:sSup>
                    <m:r>
                      <a:rPr lang="en-US" sz="2000" i="0" dirty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∪</m:t>
                    </m:r>
                    <m:sSup>
                      <m:sSupPr>
                        <m:ctrlPr>
                          <a:rPr lang="en-US" sz="2000" i="1" dirty="0" smtClean="0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000" b="0" i="0" dirty="0" smtClean="0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B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US" sz="2000" b="0" i="0" dirty="0" smtClean="0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c</m:t>
                        </m:r>
                      </m:sup>
                    </m:sSup>
                  </m:oMath>
                </a14:m>
                <a:endParaRPr lang="ar-JO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457200" indent="-457200" algn="r" rtl="1">
                  <a:buAutoNum type="arabicPeriod"/>
                </a:pPr>
                <a:endParaRPr lang="ar-JO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r" rtl="1">
                  <a:buNone/>
                </a:pPr>
                <a:endPara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838200"/>
                <a:ext cx="8229600" cy="5287963"/>
              </a:xfrm>
              <a:blipFill rotWithShape="1">
                <a:blip r:embed="rId2"/>
                <a:stretch>
                  <a:fillRect t="-577" r="-1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098" name="Picture 2" descr="C:\Users\admin\Desktop\image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3505200"/>
            <a:ext cx="26193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admin\Desktop\image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3505200"/>
            <a:ext cx="26193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admin\Desktop\image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505200"/>
            <a:ext cx="26193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admin\Desktop\image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843087"/>
            <a:ext cx="2476500" cy="1438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admin\Desktop\image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8525" y="1843087"/>
            <a:ext cx="2162175" cy="1438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8905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ar-JO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اسئلة عامة و اجابات</a:t>
            </a:r>
            <a:endParaRPr lang="en-US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r" rtl="1" eaLnBrk="1" hangingPunct="1">
              <a:defRPr/>
            </a:pPr>
            <a:r>
              <a:rPr lang="ar-JO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اسئلة </a:t>
            </a:r>
          </a:p>
          <a:p>
            <a:pPr algn="r" rtl="1" eaLnBrk="1" hangingPunct="1">
              <a:defRPr/>
            </a:pPr>
            <a:r>
              <a:rPr lang="ar-JO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ar-JO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تعليقات </a:t>
            </a:r>
          </a:p>
          <a:p>
            <a:pPr algn="r" rtl="1" eaLnBrk="1" hangingPunct="1">
              <a:defRPr/>
            </a:pPr>
            <a:r>
              <a:rPr lang="ar-JO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اهتمامات </a:t>
            </a:r>
            <a:endParaRPr lang="en-US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المحتوى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828800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en-US" sz="2800" dirty="0" smtClean="0"/>
              <a:t>1-1</a:t>
            </a:r>
            <a:r>
              <a:rPr lang="ar-SA" sz="2800" dirty="0" smtClean="0"/>
              <a:t> المجموعات</a:t>
            </a:r>
            <a:r>
              <a:rPr lang="en-US" sz="2800" dirty="0" smtClean="0"/>
              <a:t>.</a:t>
            </a:r>
          </a:p>
          <a:p>
            <a:pPr marL="0" indent="0" algn="r" rtl="1">
              <a:buNone/>
            </a:pPr>
            <a:r>
              <a:rPr lang="en-US" sz="2800" dirty="0" smtClean="0"/>
              <a:t>2-1</a:t>
            </a:r>
            <a:r>
              <a:rPr lang="ar-SA" sz="2800" dirty="0" smtClean="0"/>
              <a:t> جبر المجموعات</a:t>
            </a:r>
            <a:r>
              <a:rPr lang="en-US" sz="2800" dirty="0" smtClean="0"/>
              <a:t>.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9015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 </a:t>
            </a:r>
            <a:r>
              <a:rPr lang="ar-SA" sz="3200" dirty="0" smtClean="0"/>
              <a:t>المجموعات</a:t>
            </a:r>
            <a:r>
              <a:rPr lang="en-US" sz="3200" dirty="0"/>
              <a:t> 1-1</a:t>
            </a:r>
          </a:p>
        </p:txBody>
      </p:sp>
      <p:sp>
        <p:nvSpPr>
          <p:cNvPr id="1202" name="Content Placeholder 120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ar-SA" sz="2000" dirty="0" smtClean="0"/>
              <a:t>المجموعة</a:t>
            </a:r>
            <a:r>
              <a:rPr lang="ar-JO" sz="2000" dirty="0" smtClean="0"/>
              <a:t> ( </a:t>
            </a:r>
            <a:r>
              <a:rPr lang="en-US" sz="2000" dirty="0" smtClean="0"/>
              <a:t>Set</a:t>
            </a:r>
            <a:r>
              <a:rPr lang="ar-SA" sz="2000" dirty="0" smtClean="0"/>
              <a:t> </a:t>
            </a:r>
            <a:r>
              <a:rPr lang="ar-JO" sz="2000" dirty="0" smtClean="0"/>
              <a:t>) </a:t>
            </a:r>
            <a:r>
              <a:rPr lang="ar-SA" sz="2000" dirty="0" smtClean="0"/>
              <a:t>: هي مجموعة من الاشياء الحسية او المعنوية التي يمكن تحديدها بدقة و تدعى هذه الاشياء بعناصر المجموعة و تكتب على شكل </a:t>
            </a:r>
            <a:r>
              <a:rPr lang="en-US" sz="2000" dirty="0" smtClean="0"/>
              <a:t>{  }</a:t>
            </a:r>
            <a:r>
              <a:rPr lang="ar-SA" sz="2000" dirty="0" smtClean="0"/>
              <a:t> و يرمز للمجموعة عادة بحروف انجليزية كبيرة مثل </a:t>
            </a:r>
            <a:r>
              <a:rPr lang="en-US" sz="2000" dirty="0" smtClean="0"/>
              <a:t>A,B,C,…. </a:t>
            </a:r>
            <a:r>
              <a:rPr lang="ar-SA" sz="2000" dirty="0" smtClean="0"/>
              <a:t> </a:t>
            </a:r>
          </a:p>
          <a:p>
            <a:pPr marL="0" indent="0" algn="r" rtl="1">
              <a:buNone/>
            </a:pPr>
            <a:r>
              <a:rPr lang="ar-SA" sz="2000" dirty="0" smtClean="0"/>
              <a:t>مثال</a:t>
            </a:r>
            <a:r>
              <a:rPr lang="ar-JO" sz="2000" dirty="0" smtClean="0"/>
              <a:t> ( </a:t>
            </a:r>
            <a:r>
              <a:rPr lang="en-US" sz="2000" dirty="0" smtClean="0"/>
              <a:t>Example </a:t>
            </a:r>
            <a:r>
              <a:rPr lang="ar-JO" sz="2000" dirty="0" smtClean="0"/>
              <a:t> )</a:t>
            </a:r>
            <a:r>
              <a:rPr lang="ar-SA" sz="2000" dirty="0" smtClean="0"/>
              <a:t> </a:t>
            </a:r>
            <a:r>
              <a:rPr lang="en-US" sz="2000" dirty="0" smtClean="0"/>
              <a:t>1</a:t>
            </a:r>
            <a:r>
              <a:rPr lang="ar-SA" sz="2000" dirty="0" smtClean="0"/>
              <a:t> : المجموعة التي عناصرها </a:t>
            </a:r>
            <a:r>
              <a:rPr lang="en-US" sz="2000" dirty="0" smtClean="0"/>
              <a:t>1 , 2 , 5 , 6 </a:t>
            </a:r>
            <a:r>
              <a:rPr lang="ar-SA" sz="2000" dirty="0" smtClean="0"/>
              <a:t> هي </a:t>
            </a:r>
          </a:p>
          <a:p>
            <a:pPr marL="0" indent="0" algn="r" rtl="1">
              <a:buNone/>
            </a:pPr>
            <a:r>
              <a:rPr lang="en-US" sz="2000" dirty="0"/>
              <a:t>A= {1,2,5,6 </a:t>
            </a:r>
            <a:r>
              <a:rPr lang="en-US" sz="2000" dirty="0" smtClean="0"/>
              <a:t>}</a:t>
            </a:r>
          </a:p>
          <a:p>
            <a:pPr marL="0" indent="0" algn="r" rtl="1">
              <a:buNone/>
            </a:pPr>
            <a:r>
              <a:rPr lang="ar-SA" sz="2000" dirty="0" smtClean="0"/>
              <a:t>مثال </a:t>
            </a:r>
            <a:r>
              <a:rPr lang="ar-JO" sz="2000" dirty="0"/>
              <a:t>( </a:t>
            </a:r>
            <a:r>
              <a:rPr lang="en-US" sz="2000" dirty="0"/>
              <a:t>Example </a:t>
            </a:r>
            <a:r>
              <a:rPr lang="ar-JO" sz="2000" dirty="0"/>
              <a:t> )</a:t>
            </a:r>
            <a:r>
              <a:rPr lang="ar-SA" sz="2000" dirty="0"/>
              <a:t> </a:t>
            </a:r>
            <a:r>
              <a:rPr lang="en-US" sz="2000" dirty="0" smtClean="0"/>
              <a:t>2</a:t>
            </a:r>
            <a:r>
              <a:rPr lang="ar-SA" sz="2000" dirty="0" smtClean="0"/>
              <a:t> :</a:t>
            </a:r>
            <a:r>
              <a:rPr lang="en-US" sz="2000" dirty="0" smtClean="0"/>
              <a:t> </a:t>
            </a:r>
            <a:r>
              <a:rPr lang="ar-SA" sz="2000" dirty="0" smtClean="0"/>
              <a:t> مجموعة الحروف المكونة لكلمة </a:t>
            </a:r>
            <a:r>
              <a:rPr lang="en-US" sz="2000" dirty="0" smtClean="0"/>
              <a:t>APPLE </a:t>
            </a:r>
            <a:r>
              <a:rPr lang="ar-SA" sz="2000" dirty="0" smtClean="0"/>
              <a:t> هي </a:t>
            </a:r>
          </a:p>
          <a:p>
            <a:pPr marL="0" indent="0" algn="r" rtl="1">
              <a:buNone/>
            </a:pPr>
            <a:r>
              <a:rPr lang="en-US" sz="2000" dirty="0" smtClean="0"/>
              <a:t>X= {A,P,L,E </a:t>
            </a:r>
            <a:r>
              <a:rPr lang="en-US" sz="2000" dirty="0"/>
              <a:t>}</a:t>
            </a:r>
          </a:p>
          <a:p>
            <a:pPr marL="0" indent="0" algn="r" rtl="1">
              <a:buNone/>
            </a:pPr>
            <a:endParaRPr lang="ar-JO" sz="2000" dirty="0" smtClean="0"/>
          </a:p>
          <a:p>
            <a:pPr marL="0" indent="0" algn="r" rtl="1">
              <a:buNone/>
            </a:pPr>
            <a:r>
              <a:rPr lang="ar-JO" sz="2000" dirty="0" smtClean="0"/>
              <a:t>ملاحظة : لا يجوز تكرار العنصر داخل المجموعة بالاضافة الى ان  ترتيب العناصر داخل المجموعة غير مهم  ففي مثال 1 و مثال 2 بامكاننا كتابة المجموعتين كالاتي : </a:t>
            </a:r>
          </a:p>
          <a:p>
            <a:pPr marL="0" indent="0" algn="r" rtl="1">
              <a:buNone/>
            </a:pPr>
            <a:r>
              <a:rPr lang="en-US" sz="2000" dirty="0"/>
              <a:t>A= </a:t>
            </a:r>
            <a:r>
              <a:rPr lang="en-US" sz="2000" dirty="0" smtClean="0"/>
              <a:t>{2,6,1,5 }</a:t>
            </a:r>
            <a:r>
              <a:rPr lang="ar-JO" sz="2000" dirty="0" smtClean="0"/>
              <a:t>         </a:t>
            </a:r>
            <a:r>
              <a:rPr lang="en-US" sz="2000" dirty="0" smtClean="0"/>
              <a:t>X</a:t>
            </a:r>
            <a:r>
              <a:rPr lang="en-US" sz="2000" dirty="0"/>
              <a:t>= </a:t>
            </a:r>
            <a:r>
              <a:rPr lang="en-US" sz="2000" dirty="0" smtClean="0"/>
              <a:t>{P,L,A,E </a:t>
            </a:r>
            <a:r>
              <a:rPr lang="en-US" sz="2000" dirty="0"/>
              <a:t>}</a:t>
            </a:r>
          </a:p>
          <a:p>
            <a:pPr marL="0" indent="0" algn="r" rtl="1">
              <a:buNone/>
            </a:pPr>
            <a:r>
              <a:rPr lang="ar-JO" sz="2000" dirty="0" smtClean="0"/>
              <a:t> </a:t>
            </a:r>
            <a:endParaRPr lang="en-US" sz="2000" dirty="0"/>
          </a:p>
          <a:p>
            <a:pPr marL="0" indent="0" algn="r" rtl="1">
              <a:buNone/>
            </a:pPr>
            <a:endParaRPr lang="ar-JO" sz="2000" dirty="0" smtClean="0"/>
          </a:p>
          <a:p>
            <a:pPr marL="0" indent="0" algn="r" rtl="1">
              <a:buNone/>
            </a:pPr>
            <a:endParaRPr lang="en-US" sz="2000" dirty="0"/>
          </a:p>
          <a:p>
            <a:pPr marL="0" indent="0" algn="r" rtl="1">
              <a:buNone/>
            </a:pPr>
            <a:endParaRPr lang="ar-SA" sz="20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711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JO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بعض </a:t>
            </a:r>
            <a:r>
              <a:rPr lang="ar-S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أهم المجموعات الشهيرة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r" rtl="1">
              <a:buNone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ar-S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- مجموعة الأعداد </a:t>
            </a:r>
            <a:r>
              <a:rPr lang="ar-SA" sz="2000" dirty="0">
                <a:latin typeface="Arial" panose="020B0604020202020204" pitchFamily="34" charset="0"/>
                <a:cs typeface="Arial" panose="020B0604020202020204" pitchFamily="34" charset="0"/>
              </a:rPr>
              <a:t>الطبيعية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ar-JO" sz="2000" dirty="0">
                <a:latin typeface="Arial" panose="020B0604020202020204" pitchFamily="34" charset="0"/>
                <a:cs typeface="Arial" panose="020B0604020202020204" pitchFamily="34" charset="0"/>
              </a:rPr>
              <a:t>(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Natural Numbers</a:t>
            </a:r>
            <a:r>
              <a:rPr lang="ar-SA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ar-JO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:  </a:t>
            </a:r>
            <a:r>
              <a:rPr lang="ar-S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و يرمز لها بالرمز</a:t>
            </a:r>
          </a:p>
          <a:p>
            <a:pPr marL="0" indent="0" algn="r" rtl="1">
              <a:buNone/>
            </a:pPr>
            <a:endParaRPr lang="ar-JO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 rtl="1">
              <a:buNone/>
            </a:pPr>
            <a:endParaRPr lang="ar-SA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 rtl="1">
              <a:buNone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ar-S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- مجموعة الأعداد الكلية</a:t>
            </a:r>
            <a:r>
              <a:rPr lang="ar-JO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(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Whole Numbers </a:t>
            </a:r>
            <a:r>
              <a:rPr lang="ar-JO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) : </a:t>
            </a:r>
            <a:r>
              <a:rPr lang="ar-S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و يرمز لها بالرمز</a:t>
            </a:r>
          </a:p>
          <a:p>
            <a:pPr marL="0" indent="0" algn="r" rtl="1">
              <a:buNone/>
            </a:pPr>
            <a:endParaRPr lang="ar-JO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 rtl="1">
              <a:buNone/>
            </a:pPr>
            <a:endParaRPr lang="ar-SA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 rtl="1">
              <a:buNone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ar-S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- مجموعة الاعداد الصحيحة</a:t>
            </a:r>
            <a:r>
              <a:rPr lang="ar-JO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(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Integers </a:t>
            </a:r>
            <a:r>
              <a:rPr lang="ar-JO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) : </a:t>
            </a:r>
            <a:r>
              <a:rPr lang="ar-S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و </a:t>
            </a:r>
            <a:r>
              <a:rPr lang="ar-S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ي</a:t>
            </a:r>
            <a:r>
              <a:rPr lang="ar-JO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ر</a:t>
            </a:r>
            <a:r>
              <a:rPr lang="ar-S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مز </a:t>
            </a:r>
            <a:r>
              <a:rPr lang="ar-S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لها بالرمز </a:t>
            </a:r>
          </a:p>
          <a:p>
            <a:pPr marL="0" indent="0" algn="r" rtl="1">
              <a:buNone/>
            </a:pPr>
            <a:r>
              <a:rPr lang="en-US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27587193"/>
              </p:ext>
            </p:extLst>
          </p:nvPr>
        </p:nvGraphicFramePr>
        <p:xfrm>
          <a:off x="4191000" y="1981200"/>
          <a:ext cx="22860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15" name="Equation" r:id="rId3" imgW="1143000" imgH="203040" progId="Equation.DSMT4">
                  <p:embed/>
                </p:oleObj>
              </mc:Choice>
              <mc:Fallback>
                <p:oleObj name="Equation" r:id="rId3" imgW="1143000" imgH="20304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1000" y="1981200"/>
                        <a:ext cx="22860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70728975"/>
              </p:ext>
            </p:extLst>
          </p:nvPr>
        </p:nvGraphicFramePr>
        <p:xfrm>
          <a:off x="1676400" y="1600200"/>
          <a:ext cx="53975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16" name="Equation" r:id="rId5" imgW="164880" imgH="177480" progId="Equation.DSMT4">
                  <p:embed/>
                </p:oleObj>
              </mc:Choice>
              <mc:Fallback>
                <p:oleObj name="Equation" r:id="rId5" imgW="164880" imgH="177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676400" y="1600200"/>
                        <a:ext cx="539750" cy="393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86956857"/>
              </p:ext>
            </p:extLst>
          </p:nvPr>
        </p:nvGraphicFramePr>
        <p:xfrm>
          <a:off x="1954213" y="2743200"/>
          <a:ext cx="436562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17" name="Equation" r:id="rId7" imgW="203040" imgH="177480" progId="Equation.DSMT4">
                  <p:embed/>
                </p:oleObj>
              </mc:Choice>
              <mc:Fallback>
                <p:oleObj name="Equation" r:id="rId7" imgW="203040" imgH="17748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54213" y="2743200"/>
                        <a:ext cx="436562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24990416"/>
              </p:ext>
            </p:extLst>
          </p:nvPr>
        </p:nvGraphicFramePr>
        <p:xfrm>
          <a:off x="3708400" y="3200400"/>
          <a:ext cx="26162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18" name="Equation" r:id="rId9" imgW="1307880" imgH="203040" progId="Equation.DSMT4">
                  <p:embed/>
                </p:oleObj>
              </mc:Choice>
              <mc:Fallback>
                <p:oleObj name="Equation" r:id="rId9" imgW="1307880" imgH="20304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08400" y="3200400"/>
                        <a:ext cx="26162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16935500"/>
              </p:ext>
            </p:extLst>
          </p:nvPr>
        </p:nvGraphicFramePr>
        <p:xfrm>
          <a:off x="2476500" y="4419600"/>
          <a:ext cx="47752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19" name="Equation" r:id="rId11" imgW="2387520" imgH="203040" progId="Equation.DSMT4">
                  <p:embed/>
                </p:oleObj>
              </mc:Choice>
              <mc:Fallback>
                <p:oleObj name="Equation" r:id="rId11" imgW="2387520" imgH="20304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76500" y="4419600"/>
                        <a:ext cx="47752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27567622"/>
              </p:ext>
            </p:extLst>
          </p:nvPr>
        </p:nvGraphicFramePr>
        <p:xfrm>
          <a:off x="2743200" y="3810000"/>
          <a:ext cx="3810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20" name="Equation" r:id="rId13" imgW="152280" imgH="164880" progId="Equation.DSMT4">
                  <p:embed/>
                </p:oleObj>
              </mc:Choice>
              <mc:Fallback>
                <p:oleObj name="Equation" r:id="rId13" imgW="152280" imgH="1648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2743200" y="3810000"/>
                        <a:ext cx="381000" cy="381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97092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9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762000"/>
                <a:ext cx="8229600" cy="5364163"/>
              </a:xfrm>
            </p:spPr>
            <p:txBody>
              <a:bodyPr>
                <a:normAutofit/>
              </a:bodyPr>
              <a:lstStyle/>
              <a:p>
                <a:pPr marL="0" indent="0" algn="r" rtl="1">
                  <a:buNone/>
                </a:pPr>
                <a:r>
                  <a:rPr lang="ar-JO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الانتماء ( 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Membership </a:t>
                </a:r>
                <a:r>
                  <a:rPr lang="ar-JO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) : عندما يكون العنصر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 b="0" i="0" smtClean="0">
                        <a:latin typeface="Cambria Math"/>
                        <a:cs typeface="Times New Roman" panose="02020603050405020304" pitchFamily="18" charset="0"/>
                      </a:rPr>
                      <m:t>a</m:t>
                    </m:r>
                  </m:oMath>
                </a14:m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ar-JO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هو احد عناصر المجموعة  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ar-JO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نقول ان العنصر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 i="0">
                        <a:latin typeface="Cambria Math"/>
                        <a:cs typeface="Times New Roman" panose="02020603050405020304" pitchFamily="18" charset="0"/>
                      </a:rPr>
                      <m:t>a</m:t>
                    </m:r>
                  </m:oMath>
                </a14:m>
                <a:r>
                  <a:rPr lang="ar-JO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ينتمي الى المجموعة  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ar-JO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و نستخدم الرمز </a:t>
                </a:r>
                <a14:m>
                  <m:oMath xmlns:m="http://schemas.openxmlformats.org/officeDocument/2006/math">
                    <m:r>
                      <a:rPr lang="ar-JO" sz="2000" i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∈</m:t>
                    </m:r>
                  </m:oMath>
                </a14:m>
                <a:r>
                  <a:rPr lang="ar-JO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للدلالة على هذه العلاقة  </a:t>
                </a:r>
              </a:p>
              <a:p>
                <a:pPr marL="0" indent="0" algn="r" rtl="1">
                  <a:buNone/>
                </a:pPr>
                <a:r>
                  <a:rPr lang="ar-JO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وتكتب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 i="0">
                        <a:latin typeface="Cambria Math"/>
                        <a:cs typeface="Times New Roman" panose="02020603050405020304" pitchFamily="18" charset="0"/>
                      </a:rPr>
                      <m:t>a</m:t>
                    </m:r>
                    <m:r>
                      <a:rPr lang="en-US" sz="2000" b="0" i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∈</m:t>
                    </m:r>
                    <m:r>
                      <m:rPr>
                        <m:sty m:val="p"/>
                      </m:rPr>
                      <a:rPr lang="en-US" sz="2000" b="0" i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A</m:t>
                    </m:r>
                  </m:oMath>
                </a14:m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ar-JO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فمثلا   </a:t>
                </a:r>
                <a14:m>
                  <m:oMath xmlns:m="http://schemas.openxmlformats.org/officeDocument/2006/math">
                    <m:r>
                      <a:rPr lang="en-US" sz="2000" b="0" i="0" smtClean="0">
                        <a:latin typeface="Cambria Math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sz="2000" b="0" i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000" b="0" i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ℤ</m:t>
                    </m:r>
                  </m:oMath>
                </a14:m>
                <a:r>
                  <a:rPr lang="ar-JO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 b="0" i="0" dirty="0" smtClean="0">
                        <a:latin typeface="Cambria Math"/>
                        <a:cs typeface="Times New Roman" panose="02020603050405020304" pitchFamily="18" charset="0"/>
                      </a:rPr>
                      <m:t>c</m:t>
                    </m:r>
                    <m:r>
                      <a:rPr lang="en-US" sz="2000" b="0" i="0" dirty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∈{</m:t>
                    </m:r>
                    <m:r>
                      <m:rPr>
                        <m:sty m:val="p"/>
                      </m:rPr>
                      <a:rPr lang="en-US" sz="2000" b="0" i="0" dirty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c</m:t>
                    </m:r>
                    <m:r>
                      <a:rPr lang="en-US" sz="2000" b="0" i="0" dirty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,</m:t>
                    </m:r>
                    <m:r>
                      <m:rPr>
                        <m:sty m:val="p"/>
                      </m:rPr>
                      <a:rPr lang="en-US" sz="2000" b="0" i="0" dirty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sz="2000" b="0" i="0" dirty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,</m:t>
                    </m:r>
                    <m:r>
                      <m:rPr>
                        <m:sty m:val="p"/>
                      </m:rPr>
                      <a:rPr lang="en-US" sz="2000" b="0" i="0" dirty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n</m:t>
                    </m:r>
                    <m:r>
                      <a:rPr lang="en-US" sz="2000" b="0" i="0" dirty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}</m:t>
                    </m:r>
                  </m:oMath>
                </a14:m>
                <a:endParaRPr lang="ar-JO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r" rtl="1">
                  <a:buNone/>
                </a:pPr>
                <a:r>
                  <a:rPr lang="ar-JO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ar-JO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و الرمز </a:t>
                </a:r>
                <a14:m>
                  <m:oMath xmlns:m="http://schemas.openxmlformats.org/officeDocument/2006/math">
                    <m:r>
                      <a:rPr lang="ar-JO" sz="2000" i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∉</m:t>
                    </m:r>
                  </m:oMath>
                </a14:m>
                <a:r>
                  <a:rPr lang="ar-JO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هو نقيض الرمز </a:t>
                </a:r>
                <a14:m>
                  <m:oMath xmlns:m="http://schemas.openxmlformats.org/officeDocument/2006/math">
                    <m:r>
                      <a:rPr lang="en-US" sz="2000" i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∈</m:t>
                    </m:r>
                  </m:oMath>
                </a14:m>
                <a:r>
                  <a:rPr lang="ar-JO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ar-JO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فمثلا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</a:t>
                </a:r>
                <a:r>
                  <a:rPr lang="ar-JO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0" i="0" smtClean="0">
                        <a:latin typeface="Cambria Math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2000" b="0" i="0" smtClean="0">
                        <a:latin typeface="Cambria Math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sz="2000" b="0" i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∉</m:t>
                    </m:r>
                    <m:r>
                      <m:rPr>
                        <m:sty m:val="p"/>
                      </m:rPr>
                      <a:rPr lang="en-US" sz="2000" b="0" i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W</m:t>
                    </m:r>
                  </m:oMath>
                </a14:m>
                <a:r>
                  <a:rPr lang="ar-JO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r" rtl="1">
                  <a:buNone/>
                </a:pPr>
                <a:endPara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r" rtl="1">
                  <a:buNone/>
                </a:pPr>
                <a:r>
                  <a:rPr lang="ar-JO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المجموعة الجزئية ( 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Subset </a:t>
                </a:r>
                <a:r>
                  <a:rPr lang="ar-JO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) : نقول عن المجموعة  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ar-JO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انها مجموعة جزئية من المجموعة  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</a:t>
                </a:r>
                <a:r>
                  <a:rPr lang="ar-JO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اذا </a:t>
                </a:r>
              </a:p>
              <a:p>
                <a:pPr marL="0" indent="0" algn="r" rtl="1">
                  <a:buNone/>
                </a:pPr>
                <a:r>
                  <a:rPr lang="ar-JO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كانت عناصر المجموعة  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</a:t>
                </a:r>
                <a:r>
                  <a:rPr lang="ar-JO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تنتمي  الى المجموعة 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 </a:t>
                </a:r>
                <a:r>
                  <a:rPr lang="ar-JO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 مع احتمال ان عناصر المجموعة 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</a:t>
                </a:r>
                <a:r>
                  <a:rPr lang="ar-JO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هي نفسها عناصر المجموعة 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 </a:t>
                </a:r>
                <a:r>
                  <a:rPr lang="ar-JO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) و نعبر عن ذلك بالرمز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 b="0" i="0" smtClean="0">
                        <a:latin typeface="Cambria Math"/>
                        <a:cs typeface="Times New Roman" panose="02020603050405020304" pitchFamily="18" charset="0"/>
                      </a:rPr>
                      <m:t>A</m:t>
                    </m:r>
                    <m:r>
                      <a:rPr lang="en-US" sz="2000" b="0" i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⊆</m:t>
                    </m:r>
                    <m:r>
                      <m:rPr>
                        <m:sty m:val="p"/>
                      </m:rPr>
                      <a:rPr lang="en-US" sz="2000" b="0" i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B</m:t>
                    </m:r>
                  </m:oMath>
                </a14:m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ar-JO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كما باستطاعتنا قرائتها  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</a:t>
                </a:r>
                <a:r>
                  <a:rPr lang="ar-JO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تحوي  </a:t>
                </a:r>
              </a:p>
              <a:p>
                <a:pPr marL="0" indent="0" algn="r" rtl="1">
                  <a:buNone/>
                </a:pPr>
                <a:r>
                  <a:rPr lang="ar-JO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A </a:t>
                </a:r>
                <a:r>
                  <a:rPr lang="ar-JO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ar-JO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 اما اذا 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</a:t>
                </a:r>
                <a:r>
                  <a:rPr lang="ar-JO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تحوي 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ar-JO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ولا تساويها فنعبر عن ذلك بالرمز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 i="0">
                        <a:latin typeface="Cambria Math"/>
                        <a:cs typeface="Times New Roman" panose="02020603050405020304" pitchFamily="18" charset="0"/>
                      </a:rPr>
                      <m:t>A</m:t>
                    </m:r>
                    <m:r>
                      <a:rPr lang="en-US" sz="2000" i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⊂</m:t>
                    </m:r>
                    <m:r>
                      <m:rPr>
                        <m:sty m:val="p"/>
                      </m:rPr>
                      <a:rPr lang="en-US" sz="2000" i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B</m:t>
                    </m:r>
                  </m:oMath>
                </a14:m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ar-JO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و نقول ان 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</a:t>
                </a:r>
                <a:r>
                  <a:rPr lang="ar-JO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هي مجموعة جزئية فعلية  من 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</a:t>
                </a:r>
                <a:r>
                  <a:rPr lang="ar-JO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 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Proper Subset </a:t>
                </a:r>
                <a:r>
                  <a:rPr lang="ar-JO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).</a:t>
                </a:r>
              </a:p>
              <a:p>
                <a:pPr marL="0" indent="0" algn="r" rtl="1">
                  <a:buNone/>
                </a:pPr>
                <a:endParaRPr lang="ar-JO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r" rtl="1">
                  <a:buNone/>
                </a:pPr>
                <a:r>
                  <a:rPr lang="ar-JO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مثال ( 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Example </a:t>
                </a:r>
                <a:r>
                  <a:rPr lang="ar-JO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) 3 :  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ar-JO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1.  </a:t>
                </a:r>
                <a14:m>
                  <m:oMath xmlns:m="http://schemas.openxmlformats.org/officeDocument/2006/math">
                    <m:r>
                      <a:rPr lang="ar-JO" sz="2000" i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ℕ</m:t>
                    </m:r>
                    <m:r>
                      <a:rPr lang="ar-JO" sz="2000" i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⊂</m:t>
                    </m:r>
                    <m:r>
                      <m:rPr>
                        <m:sty m:val="p"/>
                      </m:rPr>
                      <a:rPr lang="en-US" sz="2000" b="0" i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W</m:t>
                    </m:r>
                    <m:r>
                      <a:rPr lang="en-US" sz="2000" b="0" i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⊂</m:t>
                    </m:r>
                    <m:r>
                      <a:rPr lang="en-US" sz="2000" b="0" i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ℤ</m:t>
                    </m:r>
                  </m:oMath>
                </a14:m>
                <a:endParaRPr lang="en-US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r" rtl="1">
                  <a:buNone/>
                </a:pPr>
                <a:r>
                  <a:rPr lang="ar-JO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2.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 b="0" i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A</m:t>
                    </m:r>
                    <m:r>
                      <a:rPr lang="ar-JO" sz="2000" i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⊆</m:t>
                    </m:r>
                    <m:r>
                      <m:rPr>
                        <m:sty m:val="p"/>
                      </m:rPr>
                      <a:rPr lang="en-US" sz="2000" b="0" i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A</m:t>
                    </m:r>
                  </m:oMath>
                </a14:m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ar-JO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لاي مجموعة  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endParaRPr lang="ar-JO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Content Placeholder 9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762000"/>
                <a:ext cx="8229600" cy="5364163"/>
              </a:xfrm>
              <a:blipFill rotWithShape="1">
                <a:blip r:embed="rId2"/>
                <a:stretch>
                  <a:fillRect l="-148" t="-568" r="-8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9857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>
              <a:xfrm>
                <a:off x="457200" y="274638"/>
                <a:ext cx="8229600" cy="5973762"/>
              </a:xfrm>
            </p:spPr>
            <p:txBody>
              <a:bodyPr>
                <a:normAutofit/>
              </a:bodyPr>
              <a:lstStyle/>
              <a:p>
                <a:pPr algn="r" rtl="1"/>
                <a:r>
                  <a:rPr lang="ar-JO" sz="2000" dirty="0" smtClean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الرمز </a:t>
                </a:r>
                <a14:m>
                  <m:oMath xmlns:m="http://schemas.openxmlformats.org/officeDocument/2006/math">
                    <m:r>
                      <a:rPr lang="en-US" sz="2000" i="1">
                        <a:effectLst/>
                        <a:latin typeface="Cambria Math"/>
                        <a:ea typeface="Cambria Math"/>
                      </a:rPr>
                      <m:t>⊄</m:t>
                    </m:r>
                  </m:oMath>
                </a14:m>
                <a:r>
                  <a:rPr lang="ar-JO" sz="2000" dirty="0" smtClean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يشير الى نقيض الاحتواء </a:t>
                </a:r>
                <a:br>
                  <a:rPr lang="ar-JO" sz="2000" dirty="0" smtClean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000" dirty="0" smtClean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br>
                  <a:rPr lang="en-US" sz="2000" dirty="0" smtClean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ar-SA" sz="2000" dirty="0" smtClean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مثال </a:t>
                </a:r>
                <a:r>
                  <a:rPr lang="ar-JO" sz="2000" dirty="0" smtClean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 </a:t>
                </a:r>
                <a:r>
                  <a:rPr lang="en-US" sz="2000" dirty="0" smtClean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Example </a:t>
                </a:r>
                <a:r>
                  <a:rPr lang="ar-JO" sz="2000" dirty="0" smtClean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) 4</a:t>
                </a:r>
                <a:r>
                  <a:rPr lang="ar-SA" sz="2000" dirty="0" smtClean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:</a:t>
                </a:r>
                <a:r>
                  <a:rPr lang="ar-JO" sz="2000" dirty="0" smtClean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smtClean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sz="2000" b="0" i="1" smtClean="0">
                            <a:effectLst/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sz="2000" b="0" i="1" smtClean="0">
                            <a:effectLst/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en-US" sz="2000" b="0" i="1" smtClean="0">
                            <a:effectLst/>
                            <a:latin typeface="Cambria Math"/>
                            <a:ea typeface="Cambria Math"/>
                          </a:rPr>
                          <m:t>1</m:t>
                        </m:r>
                        <m:r>
                          <a:rPr lang="en-US" sz="2000" b="0" i="1" smtClean="0">
                            <a:effectLst/>
                            <a:latin typeface="Cambria Math"/>
                            <a:ea typeface="Cambria Math"/>
                          </a:rPr>
                          <m:t>,−</m:t>
                        </m:r>
                        <m:r>
                          <a:rPr lang="en-US" sz="2000" b="0" i="1" smtClean="0">
                            <a:effectLst/>
                            <a:latin typeface="Cambria Math"/>
                            <a:ea typeface="Cambria Math"/>
                          </a:rPr>
                          <m:t>2</m:t>
                        </m:r>
                        <m:r>
                          <a:rPr lang="en-US" sz="2000" b="0" i="1" smtClean="0">
                            <a:effectLst/>
                            <a:latin typeface="Cambria Math"/>
                            <a:ea typeface="Cambria Math"/>
                          </a:rPr>
                          <m:t>,−</m:t>
                        </m:r>
                        <m:r>
                          <a:rPr lang="en-US" sz="2000" b="0" i="1" smtClean="0">
                            <a:effectLst/>
                            <a:latin typeface="Cambria Math"/>
                            <a:ea typeface="Cambria Math"/>
                          </a:rPr>
                          <m:t>3</m:t>
                        </m:r>
                      </m:e>
                    </m:d>
                    <m:r>
                      <a:rPr lang="en-US" sz="2000" b="0" i="1" smtClean="0">
                        <a:effectLst/>
                        <a:latin typeface="Cambria Math"/>
                        <a:ea typeface="Cambria Math"/>
                      </a:rPr>
                      <m:t>⊄</m:t>
                    </m:r>
                    <m:r>
                      <a:rPr lang="en-US" sz="2000" b="0" i="1" smtClean="0">
                        <a:effectLst/>
                        <a:latin typeface="Cambria Math"/>
                        <a:ea typeface="Cambria Math"/>
                      </a:rPr>
                      <m:t>𝑊</m:t>
                    </m:r>
                  </m:oMath>
                </a14:m>
                <a:r>
                  <a:rPr lang="ar-JO" sz="2000" b="0" dirty="0" smtClean="0">
                    <a:effectLst/>
                    <a:latin typeface="Times New Roman" panose="02020603050405020304" pitchFamily="18" charset="0"/>
                    <a:ea typeface="Cambria Math"/>
                    <a:cs typeface="Times New Roman" panose="02020603050405020304" pitchFamily="18" charset="0"/>
                  </a:rPr>
                  <a:t/>
                </a:r>
                <a:br>
                  <a:rPr lang="ar-JO" sz="2000" b="0" dirty="0" smtClean="0">
                    <a:effectLst/>
                    <a:latin typeface="Times New Roman" panose="02020603050405020304" pitchFamily="18" charset="0"/>
                    <a:ea typeface="Cambria Math"/>
                    <a:cs typeface="Times New Roman" panose="02020603050405020304" pitchFamily="18" charset="0"/>
                  </a:rPr>
                </a:br>
                <a:r>
                  <a:rPr lang="ar-JO" sz="2000" b="0" dirty="0" smtClean="0">
                    <a:effectLst/>
                    <a:latin typeface="Times New Roman" panose="02020603050405020304" pitchFamily="18" charset="0"/>
                    <a:ea typeface="Cambria Math"/>
                    <a:cs typeface="Times New Roman" panose="02020603050405020304" pitchFamily="18" charset="0"/>
                  </a:rPr>
                  <a:t/>
                </a:r>
                <a:br>
                  <a:rPr lang="ar-JO" sz="2000" b="0" dirty="0" smtClean="0">
                    <a:effectLst/>
                    <a:latin typeface="Times New Roman" panose="02020603050405020304" pitchFamily="18" charset="0"/>
                    <a:ea typeface="Cambria Math"/>
                    <a:cs typeface="Times New Roman" panose="02020603050405020304" pitchFamily="18" charset="0"/>
                  </a:rPr>
                </a:br>
                <a:r>
                  <a:rPr lang="ar-JO" sz="2000" b="0" dirty="0" smtClean="0">
                    <a:effectLst/>
                    <a:latin typeface="Times New Roman" panose="02020603050405020304" pitchFamily="18" charset="0"/>
                    <a:ea typeface="Cambria Math"/>
                    <a:cs typeface="Times New Roman" panose="02020603050405020304" pitchFamily="18" charset="0"/>
                  </a:rPr>
                  <a:t/>
                </a:r>
                <a:br>
                  <a:rPr lang="ar-JO" sz="2000" b="0" dirty="0" smtClean="0">
                    <a:effectLst/>
                    <a:latin typeface="Times New Roman" panose="02020603050405020304" pitchFamily="18" charset="0"/>
                    <a:ea typeface="Cambria Math"/>
                    <a:cs typeface="Times New Roman" panose="02020603050405020304" pitchFamily="18" charset="0"/>
                  </a:rPr>
                </a:br>
                <a:r>
                  <a:rPr lang="ar-JO" sz="2000" dirty="0" smtClean="0">
                    <a:effectLst/>
                    <a:latin typeface="Times New Roman" panose="02020603050405020304" pitchFamily="18" charset="0"/>
                    <a:ea typeface="Cambria Math"/>
                    <a:cs typeface="Times New Roman" panose="02020603050405020304" pitchFamily="18" charset="0"/>
                  </a:rPr>
                  <a:t>المجموعة الخالية : هي المجموعة التي لا يوجد فيها عناصر و يرمز لها بالرمز </a:t>
                </a:r>
                <a14:m>
                  <m:oMath xmlns:m="http://schemas.openxmlformats.org/officeDocument/2006/math">
                    <m:r>
                      <a:rPr lang="ar-SA" sz="2000" i="1">
                        <a:effectLst/>
                        <a:latin typeface="Cambria Math"/>
                        <a:ea typeface="Cambria Math"/>
                        <a:cs typeface="Traditional Arabic" panose="02020803070505020304" pitchFamily="18" charset="-78"/>
                      </a:rPr>
                      <m:t>∅</m:t>
                    </m:r>
                  </m:oMath>
                </a14:m>
                <a:r>
                  <a:rPr lang="ar-JO" sz="2000" dirty="0">
                    <a:effectLst/>
                    <a:latin typeface="Times New Roman" panose="02020603050405020304" pitchFamily="18" charset="0"/>
                    <a:ea typeface="Times New Roman"/>
                    <a:cs typeface="Times New Roman" panose="02020603050405020304" pitchFamily="18" charset="0"/>
                  </a:rPr>
                  <a:t> </a:t>
                </a:r>
                <a:r>
                  <a:rPr lang="ar-JO" sz="2000" dirty="0" smtClean="0">
                    <a:effectLst/>
                    <a:latin typeface="Times New Roman" panose="02020603050405020304" pitchFamily="18" charset="0"/>
                    <a:ea typeface="Times New Roman"/>
                    <a:cs typeface="Times New Roman" panose="02020603050405020304" pitchFamily="18" charset="0"/>
                  </a:rPr>
                  <a:t>او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ar-SA" sz="2000" i="1">
                            <a:effectLst/>
                            <a:latin typeface="Cambria Math"/>
                            <a:cs typeface="Traditional Arabic" panose="02020803070505020304" pitchFamily="18" charset="-78"/>
                          </a:rPr>
                        </m:ctrlPr>
                      </m:dPr>
                      <m:e/>
                    </m:d>
                  </m:oMath>
                </a14:m>
                <a:r>
                  <a:rPr lang="ar-SA" sz="2000" dirty="0">
                    <a:effectLst/>
                    <a:latin typeface="Times New Roman" panose="02020603050405020304" pitchFamily="18" charset="0"/>
                    <a:ea typeface="Times New Roman"/>
                    <a:cs typeface="Times New Roman" panose="02020603050405020304" pitchFamily="18" charset="0"/>
                  </a:rPr>
                  <a:t> </a:t>
                </a:r>
                <a:r>
                  <a:rPr lang="ar-JO" sz="2000" dirty="0" smtClean="0">
                    <a:effectLst/>
                    <a:latin typeface="Times New Roman" panose="02020603050405020304" pitchFamily="18" charset="0"/>
                    <a:ea typeface="Times New Roman"/>
                    <a:cs typeface="Times New Roman" panose="02020603050405020304" pitchFamily="18" charset="0"/>
                  </a:rPr>
                  <a:t/>
                </a:r>
                <a:br>
                  <a:rPr lang="ar-JO" sz="2000" dirty="0" smtClean="0">
                    <a:effectLst/>
                    <a:latin typeface="Times New Roman" panose="02020603050405020304" pitchFamily="18" charset="0"/>
                    <a:ea typeface="Times New Roman"/>
                    <a:cs typeface="Times New Roman" panose="02020603050405020304" pitchFamily="18" charset="0"/>
                  </a:rPr>
                </a:br>
                <a:r>
                  <a:rPr lang="ar-JO" sz="2000" dirty="0">
                    <a:effectLst/>
                    <a:latin typeface="Times New Roman" panose="02020603050405020304" pitchFamily="18" charset="0"/>
                    <a:ea typeface="Times New Roman"/>
                    <a:cs typeface="Times New Roman" panose="02020603050405020304" pitchFamily="18" charset="0"/>
                  </a:rPr>
                  <a:t/>
                </a:r>
                <a:br>
                  <a:rPr lang="ar-JO" sz="2000" dirty="0">
                    <a:effectLst/>
                    <a:latin typeface="Times New Roman" panose="02020603050405020304" pitchFamily="18" charset="0"/>
                    <a:ea typeface="Times New Roman"/>
                    <a:cs typeface="Times New Roman" panose="02020603050405020304" pitchFamily="18" charset="0"/>
                  </a:rPr>
                </a:br>
                <a:r>
                  <a:rPr lang="ar-JO" sz="2000" dirty="0" smtClean="0">
                    <a:effectLst/>
                    <a:latin typeface="Times New Roman" panose="02020603050405020304" pitchFamily="18" charset="0"/>
                    <a:ea typeface="Times New Roman"/>
                    <a:cs typeface="Times New Roman" panose="02020603050405020304" pitchFamily="18" charset="0"/>
                  </a:rPr>
                  <a:t>المجموعة المنتهية : هي المجموعة التي تحوي عدد منتهي من العناصر </a:t>
                </a:r>
                <a:r>
                  <a:rPr lang="en-US" sz="2000" dirty="0" smtClean="0">
                    <a:effectLst/>
                    <a:latin typeface="Times New Roman" panose="02020603050405020304" pitchFamily="18" charset="0"/>
                    <a:ea typeface="Times New Roman"/>
                    <a:cs typeface="Times New Roman" panose="02020603050405020304" pitchFamily="18" charset="0"/>
                  </a:rPr>
                  <a:t/>
                </a:r>
                <a:br>
                  <a:rPr lang="en-US" sz="2000" dirty="0" smtClean="0">
                    <a:effectLst/>
                    <a:latin typeface="Times New Roman" panose="02020603050405020304" pitchFamily="18" charset="0"/>
                    <a:ea typeface="Times New Roman"/>
                    <a:cs typeface="Times New Roman" panose="02020603050405020304" pitchFamily="18" charset="0"/>
                  </a:rPr>
                </a:br>
                <a:r>
                  <a:rPr lang="ar-JO" sz="2000" dirty="0" smtClean="0">
                    <a:effectLst/>
                    <a:latin typeface="Times New Roman" panose="02020603050405020304" pitchFamily="18" charset="0"/>
                    <a:ea typeface="Times New Roman"/>
                    <a:cs typeface="Times New Roman" panose="02020603050405020304" pitchFamily="18" charset="0"/>
                  </a:rPr>
                  <a:t/>
                </a:r>
                <a:br>
                  <a:rPr lang="ar-JO" sz="2000" dirty="0" smtClean="0">
                    <a:effectLst/>
                    <a:latin typeface="Times New Roman" panose="02020603050405020304" pitchFamily="18" charset="0"/>
                    <a:ea typeface="Times New Roman"/>
                    <a:cs typeface="Times New Roman" panose="020206030504050203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effectLst/>
                          <a:latin typeface="Cambria Math"/>
                          <a:ea typeface="Times New Roman"/>
                          <a:cs typeface="Times New Roman" panose="02020603050405020304" pitchFamily="18" charset="0"/>
                        </a:rPr>
                        <m:t>𝐴</m:t>
                      </m:r>
                      <m:r>
                        <a:rPr lang="en-US" sz="2000" b="0" i="1" smtClean="0">
                          <a:effectLst/>
                          <a:latin typeface="Cambria Math"/>
                          <a:ea typeface="Times New Roman"/>
                          <a:cs typeface="Times New Roman" panose="02020603050405020304" pitchFamily="18" charset="0"/>
                        </a:rPr>
                        <m:t>={−</m:t>
                      </m:r>
                      <m:r>
                        <a:rPr lang="en-US" sz="2000" b="0" i="1" smtClean="0">
                          <a:effectLst/>
                          <a:latin typeface="Cambria Math"/>
                          <a:ea typeface="Times New Roman"/>
                          <a:cs typeface="Times New Roman" panose="02020603050405020304" pitchFamily="18" charset="0"/>
                        </a:rPr>
                        <m:t>5</m:t>
                      </m:r>
                      <m:r>
                        <a:rPr lang="en-US" sz="2000" b="0" i="1" smtClean="0">
                          <a:effectLst/>
                          <a:latin typeface="Cambria Math"/>
                          <a:ea typeface="Times New Roman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2000" b="0" i="1" smtClean="0">
                          <a:effectLst/>
                          <a:latin typeface="Cambria Math"/>
                          <a:ea typeface="Times New Roman"/>
                          <a:cs typeface="Times New Roman" panose="02020603050405020304" pitchFamily="18" charset="0"/>
                        </a:rPr>
                        <m:t>2</m:t>
                      </m:r>
                      <m:r>
                        <a:rPr lang="en-US" sz="2000" b="0" i="1" smtClean="0">
                          <a:effectLst/>
                          <a:latin typeface="Cambria Math"/>
                          <a:ea typeface="Times New Roman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2000" b="0" i="1" smtClean="0">
                          <a:effectLst/>
                          <a:latin typeface="Cambria Math"/>
                          <a:ea typeface="Times New Roman"/>
                          <a:cs typeface="Times New Roman" panose="02020603050405020304" pitchFamily="18" charset="0"/>
                        </a:rPr>
                        <m:t>4</m:t>
                      </m:r>
                      <m:r>
                        <a:rPr lang="en-US" sz="2000" b="0" i="1" smtClean="0">
                          <a:effectLst/>
                          <a:latin typeface="Cambria Math"/>
                          <a:ea typeface="Times New Roman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2000" b="0" i="1" smtClean="0">
                          <a:effectLst/>
                          <a:latin typeface="Cambria Math"/>
                          <a:ea typeface="Times New Roman"/>
                          <a:cs typeface="Times New Roman" panose="02020603050405020304" pitchFamily="18" charset="0"/>
                        </a:rPr>
                        <m:t>7</m:t>
                      </m:r>
                      <m:r>
                        <a:rPr lang="en-US" sz="2000" b="0" i="1" smtClean="0">
                          <a:effectLst/>
                          <a:latin typeface="Cambria Math"/>
                          <a:ea typeface="Times New Roman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2000" b="0" i="1" smtClean="0">
                          <a:effectLst/>
                          <a:latin typeface="Cambria Math"/>
                          <a:ea typeface="Times New Roman"/>
                          <a:cs typeface="Times New Roman" panose="02020603050405020304" pitchFamily="18" charset="0"/>
                        </a:rPr>
                        <m:t>9</m:t>
                      </m:r>
                      <m:r>
                        <a:rPr lang="en-US" sz="2000" b="0" i="1" smtClean="0">
                          <a:effectLst/>
                          <a:latin typeface="Cambria Math"/>
                          <a:ea typeface="Times New Roman"/>
                          <a:cs typeface="Times New Roman" panose="02020603050405020304" pitchFamily="18" charset="0"/>
                        </a:rPr>
                        <m:t>}</m:t>
                      </m:r>
                    </m:oMath>
                  </m:oMathPara>
                </a14:m>
                <a:r>
                  <a:rPr lang="ar-JO" sz="2000" dirty="0" smtClean="0">
                    <a:effectLst/>
                    <a:latin typeface="Times New Roman" panose="02020603050405020304" pitchFamily="18" charset="0"/>
                    <a:ea typeface="Times New Roman"/>
                    <a:cs typeface="Times New Roman" panose="02020603050405020304" pitchFamily="18" charset="0"/>
                  </a:rPr>
                  <a:t/>
                </a:r>
                <a:br>
                  <a:rPr lang="ar-JO" sz="2000" dirty="0" smtClean="0">
                    <a:effectLst/>
                    <a:latin typeface="Times New Roman" panose="02020603050405020304" pitchFamily="18" charset="0"/>
                    <a:ea typeface="Times New Roman"/>
                    <a:cs typeface="Times New Roman" panose="02020603050405020304" pitchFamily="18" charset="0"/>
                  </a:rPr>
                </a:br>
                <a:r>
                  <a:rPr lang="ar-JO" sz="2000" dirty="0">
                    <a:effectLst/>
                    <a:latin typeface="Times New Roman" panose="02020603050405020304" pitchFamily="18" charset="0"/>
                    <a:ea typeface="Times New Roman"/>
                    <a:cs typeface="Times New Roman" panose="02020603050405020304" pitchFamily="18" charset="0"/>
                  </a:rPr>
                  <a:t/>
                </a:r>
                <a:br>
                  <a:rPr lang="ar-JO" sz="2000" dirty="0">
                    <a:effectLst/>
                    <a:latin typeface="Times New Roman" panose="02020603050405020304" pitchFamily="18" charset="0"/>
                    <a:ea typeface="Times New Roman"/>
                    <a:cs typeface="Times New Roman" panose="02020603050405020304" pitchFamily="18" charset="0"/>
                  </a:rPr>
                </a:br>
                <a:r>
                  <a:rPr lang="ar-JO" sz="2000" dirty="0" smtClean="0">
                    <a:effectLst/>
                    <a:latin typeface="Times New Roman" panose="02020603050405020304" pitchFamily="18" charset="0"/>
                    <a:ea typeface="Times New Roman"/>
                    <a:cs typeface="Times New Roman" panose="02020603050405020304" pitchFamily="18" charset="0"/>
                  </a:rPr>
                  <a:t>المجموعة غير المنتهية : هي المجموعة التي تحوي عدد غير منتهي من العناصر كمجموعة الاعداد الطبيعية و الكلية و الصحيحة </a:t>
                </a:r>
                <a:r>
                  <a:rPr lang="en-US" sz="2000" dirty="0" smtClean="0">
                    <a:effectLst/>
                    <a:latin typeface="Times New Roman" panose="02020603050405020304" pitchFamily="18" charset="0"/>
                    <a:ea typeface="Times New Roman"/>
                    <a:cs typeface="Times New Roman" panose="02020603050405020304" pitchFamily="18" charset="0"/>
                  </a:rPr>
                  <a:t>.</a:t>
                </a:r>
                <a:br>
                  <a:rPr lang="en-US" sz="2000" dirty="0" smtClean="0">
                    <a:effectLst/>
                    <a:latin typeface="Times New Roman" panose="02020603050405020304" pitchFamily="18" charset="0"/>
                    <a:ea typeface="Times New Roman"/>
                    <a:cs typeface="Times New Roman" panose="020206030504050203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effectLst/>
                          <a:latin typeface="Cambria Math"/>
                          <a:ea typeface="Times New Roman"/>
                          <a:cs typeface="Times New Roman" panose="02020603050405020304" pitchFamily="18" charset="0"/>
                        </a:rPr>
                        <m:t>𝐵</m:t>
                      </m:r>
                      <m:r>
                        <a:rPr lang="en-US" sz="2000" b="0" i="1" smtClean="0">
                          <a:effectLst/>
                          <a:latin typeface="Cambria Math"/>
                          <a:ea typeface="Times New Roman"/>
                          <a:cs typeface="Times New Roman" panose="02020603050405020304" pitchFamily="18" charset="0"/>
                        </a:rPr>
                        <m:t>={</m:t>
                      </m:r>
                      <m:r>
                        <a:rPr lang="en-US" sz="2000" b="0" i="1" smtClean="0">
                          <a:effectLst/>
                          <a:latin typeface="Cambria Math"/>
                          <a:ea typeface="Times New Roman"/>
                          <a:cs typeface="Times New Roman" panose="02020603050405020304" pitchFamily="18" charset="0"/>
                        </a:rPr>
                        <m:t>1</m:t>
                      </m:r>
                      <m:r>
                        <a:rPr lang="en-US" sz="2000" b="0" i="1" smtClean="0">
                          <a:effectLst/>
                          <a:latin typeface="Cambria Math"/>
                          <a:ea typeface="Times New Roman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2000" b="0" i="1" smtClean="0">
                          <a:effectLst/>
                          <a:latin typeface="Cambria Math"/>
                          <a:ea typeface="Times New Roman"/>
                          <a:cs typeface="Times New Roman" panose="02020603050405020304" pitchFamily="18" charset="0"/>
                        </a:rPr>
                        <m:t>8</m:t>
                      </m:r>
                      <m:r>
                        <a:rPr lang="en-US" sz="2000" b="0" i="1" smtClean="0">
                          <a:effectLst/>
                          <a:latin typeface="Cambria Math"/>
                          <a:ea typeface="Times New Roman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2000" b="0" i="1" smtClean="0">
                          <a:effectLst/>
                          <a:latin typeface="Cambria Math"/>
                          <a:ea typeface="Times New Roman"/>
                          <a:cs typeface="Times New Roman" panose="02020603050405020304" pitchFamily="18" charset="0"/>
                        </a:rPr>
                        <m:t>27</m:t>
                      </m:r>
                      <m:r>
                        <a:rPr lang="en-US" sz="2000" b="0" i="1" smtClean="0">
                          <a:effectLst/>
                          <a:latin typeface="Cambria Math"/>
                          <a:ea typeface="Times New Roman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2000" b="0" i="1" smtClean="0">
                          <a:effectLst/>
                          <a:latin typeface="Cambria Math"/>
                          <a:ea typeface="Times New Roman"/>
                          <a:cs typeface="Times New Roman" panose="02020603050405020304" pitchFamily="18" charset="0"/>
                        </a:rPr>
                        <m:t>64</m:t>
                      </m:r>
                      <m:r>
                        <a:rPr lang="en-US" sz="2000" b="0" i="1" smtClean="0">
                          <a:effectLst/>
                          <a:latin typeface="Cambria Math"/>
                          <a:ea typeface="Times New Roman"/>
                          <a:cs typeface="Times New Roman" panose="02020603050405020304" pitchFamily="18" charset="0"/>
                        </a:rPr>
                        <m:t>,………….}</m:t>
                      </m:r>
                    </m:oMath>
                  </m:oMathPara>
                </a14:m>
                <a:r>
                  <a:rPr lang="ar-JO" sz="2000" dirty="0" smtClean="0">
                    <a:effectLst/>
                    <a:latin typeface="Times New Roman" panose="02020603050405020304" pitchFamily="18" charset="0"/>
                    <a:ea typeface="Times New Roman"/>
                    <a:cs typeface="Times New Roman" panose="02020603050405020304" pitchFamily="18" charset="0"/>
                  </a:rPr>
                  <a:t/>
                </a:r>
                <a:br>
                  <a:rPr lang="ar-JO" sz="2000" dirty="0" smtClean="0">
                    <a:effectLst/>
                    <a:latin typeface="Times New Roman" panose="02020603050405020304" pitchFamily="18" charset="0"/>
                    <a:ea typeface="Times New Roman"/>
                    <a:cs typeface="Times New Roman" panose="02020603050405020304" pitchFamily="18" charset="0"/>
                  </a:rPr>
                </a:br>
                <a:r>
                  <a:rPr lang="ar-JO" sz="2000" dirty="0" smtClean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br>
                  <a:rPr lang="ar-JO" sz="2000" dirty="0" smtClean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ar-SA" sz="2000" dirty="0" smtClean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endParaRPr lang="en-US" sz="2000" dirty="0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457200" y="274638"/>
                <a:ext cx="8229600" cy="5973762"/>
              </a:xfrm>
              <a:blipFill rotWithShape="1">
                <a:blip r:embed="rId2"/>
                <a:stretch>
                  <a:fillRect r="-7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132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JO" sz="2800" dirty="0" smtClean="0"/>
              <a:t>طرق التعبير عن المجموعات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7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 algn="r" rtl="1">
                  <a:buNone/>
                </a:pPr>
                <a:r>
                  <a:rPr lang="ar-JO" sz="2000" dirty="0" smtClean="0"/>
                  <a:t>1- طريقة كتابة العناصر ( </a:t>
                </a:r>
                <a:r>
                  <a:rPr lang="en-US" sz="2000" dirty="0" smtClean="0"/>
                  <a:t>List of Elements</a:t>
                </a:r>
                <a:r>
                  <a:rPr lang="ar-JO" sz="2000" dirty="0" smtClean="0"/>
                  <a:t> ) </a:t>
                </a:r>
              </a:p>
              <a:p>
                <a:pPr marL="0" indent="0" algn="r" rtl="1">
                  <a:buNone/>
                </a:pPr>
                <a:r>
                  <a:rPr lang="ar-JO" sz="2000" dirty="0" smtClean="0"/>
                  <a:t>تتم بذكر جميع عناصر المجموعة بين قوسين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sz="20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/>
                          </a:rPr>
                          <m:t> </m:t>
                        </m:r>
                      </m:e>
                    </m:d>
                  </m:oMath>
                </a14:m>
                <a:r>
                  <a:rPr lang="ar-JO" sz="2000" dirty="0" smtClean="0"/>
                  <a:t> </a:t>
                </a:r>
              </a:p>
              <a:p>
                <a:pPr marL="0" indent="0" algn="r" rtl="1">
                  <a:buNone/>
                </a:pPr>
                <a:endParaRPr lang="ar-JO" sz="2000" dirty="0"/>
              </a:p>
              <a:p>
                <a:pPr marL="0" indent="0" algn="r" rtl="1">
                  <a:buNone/>
                </a:pPr>
                <a:r>
                  <a:rPr lang="ar-JO" sz="2000" dirty="0" smtClean="0"/>
                  <a:t>مثال ( </a:t>
                </a:r>
                <a:r>
                  <a:rPr lang="en-US" sz="2000" dirty="0" smtClean="0"/>
                  <a:t>Example </a:t>
                </a:r>
                <a:r>
                  <a:rPr lang="ar-JO" sz="2000" dirty="0" smtClean="0"/>
                  <a:t> ) 5 : اكتب عناصر المجموعات التالية </a:t>
                </a:r>
              </a:p>
              <a:p>
                <a:pPr marL="457200" indent="-457200" algn="r" rtl="1">
                  <a:buAutoNum type="arabicPeriod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 i="0">
                        <a:latin typeface="Cambria Math"/>
                      </a:rPr>
                      <m:t>A</m:t>
                    </m:r>
                  </m:oMath>
                </a14:m>
                <a:r>
                  <a:rPr lang="ar-JO" sz="2000" dirty="0" smtClean="0"/>
                  <a:t> هي مجموعة الاعداد الصحيحة المحصورة بين العددين </a:t>
                </a:r>
                <a14:m>
                  <m:oMath xmlns:m="http://schemas.openxmlformats.org/officeDocument/2006/math">
                    <m:r>
                      <a:rPr lang="en-US" sz="2000" b="0" i="0" smtClean="0">
                        <a:latin typeface="Cambria Math"/>
                      </a:rPr>
                      <m:t>−</m:t>
                    </m:r>
                    <m:r>
                      <a:rPr lang="en-US" sz="2000" i="1">
                        <a:latin typeface="Cambria Math"/>
                      </a:rPr>
                      <m:t>3</m:t>
                    </m:r>
                  </m:oMath>
                </a14:m>
                <a:r>
                  <a:rPr lang="ar-JO" sz="2000" dirty="0" smtClean="0"/>
                  <a:t>, </a:t>
                </a:r>
                <a:r>
                  <a:rPr lang="en-US" sz="2000" dirty="0"/>
                  <a:t> </a:t>
                </a:r>
                <a:r>
                  <a:rPr lang="ar-JO" sz="2000" dirty="0" smtClean="0"/>
                  <a:t> </a:t>
                </a:r>
                <a:r>
                  <a:rPr lang="en-US" sz="2000" dirty="0" smtClean="0"/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/>
                      </a:rPr>
                      <m:t>3</m:t>
                    </m:r>
                  </m:oMath>
                </a14:m>
                <a:r>
                  <a:rPr lang="ar-JO" sz="2000" dirty="0" smtClean="0"/>
                  <a:t>  </a:t>
                </a:r>
                <a:endParaRPr lang="en-US" sz="2000" dirty="0" smtClean="0"/>
              </a:p>
              <a:p>
                <a:pPr marL="457200" indent="-457200" algn="r" rtl="1">
                  <a:buAutoNum type="arabicPeriod"/>
                </a:pPr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>
                        <a:latin typeface="Cambria Math"/>
                      </a:rPr>
                      <m:t>B</m:t>
                    </m:r>
                  </m:oMath>
                </a14:m>
                <a:r>
                  <a:rPr lang="ar-JO" sz="2000" dirty="0" smtClean="0"/>
                  <a:t> هي مجموعة مضاعفات العدد اربعة الواقعة بين العددين </a:t>
                </a:r>
                <a14:m>
                  <m:oMath xmlns:m="http://schemas.openxmlformats.org/officeDocument/2006/math">
                    <m:r>
                      <a:rPr lang="en-US" sz="2000" b="0" i="0" smtClean="0">
                        <a:latin typeface="Cambria Math"/>
                      </a:rPr>
                      <m:t>5</m:t>
                    </m:r>
                  </m:oMath>
                </a14:m>
                <a:r>
                  <a:rPr lang="ar-JO" sz="2000" dirty="0" smtClean="0"/>
                  <a:t>   ,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/>
                      </a:rPr>
                      <m:t>33</m:t>
                    </m:r>
                  </m:oMath>
                </a14:m>
                <a:endParaRPr lang="en-US" sz="2000" b="0" dirty="0" smtClean="0"/>
              </a:p>
              <a:p>
                <a:pPr marL="0" indent="0" algn="r" rtl="1">
                  <a:buNone/>
                </a:pPr>
                <a:endParaRPr lang="en-US" sz="2000" dirty="0" smtClean="0"/>
              </a:p>
              <a:p>
                <a:pPr marL="0" indent="0" algn="r" rtl="1">
                  <a:buNone/>
                </a:pPr>
                <a:r>
                  <a:rPr lang="ar-JO" sz="2000" dirty="0" smtClean="0"/>
                  <a:t>الحل ( </a:t>
                </a:r>
                <a:r>
                  <a:rPr lang="en-US" sz="2000" dirty="0" smtClean="0"/>
                  <a:t>Solution </a:t>
                </a:r>
                <a:r>
                  <a:rPr lang="ar-JO" sz="2000" dirty="0" smtClean="0"/>
                  <a:t> ) : </a:t>
                </a:r>
              </a:p>
              <a:p>
                <a:pPr marL="0" indent="0" algn="r" rtl="1">
                  <a:buNone/>
                </a:pPr>
                <a:r>
                  <a:rPr lang="ar-JO" sz="2000" dirty="0" smtClean="0"/>
                  <a:t>1.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 b="0" i="0" smtClean="0">
                        <a:latin typeface="Cambria Math"/>
                      </a:rPr>
                      <m:t>A</m:t>
                    </m:r>
                    <m:r>
                      <a:rPr lang="en-US" sz="2000" b="0" i="1" smtClean="0">
                        <a:latin typeface="Cambria Math"/>
                      </a:rPr>
                      <m:t>={−</m:t>
                    </m:r>
                    <m:r>
                      <a:rPr lang="en-US" sz="2000" b="0" i="1" smtClean="0">
                        <a:latin typeface="Cambria Math"/>
                      </a:rPr>
                      <m:t>2</m:t>
                    </m:r>
                    <m:r>
                      <a:rPr lang="en-US" sz="2000" b="0" i="1" smtClean="0">
                        <a:latin typeface="Cambria Math"/>
                      </a:rPr>
                      <m:t>,−</m:t>
                    </m:r>
                    <m:r>
                      <a:rPr lang="en-US" sz="2000" b="0" i="1" smtClean="0">
                        <a:latin typeface="Cambria Math"/>
                      </a:rPr>
                      <m:t>1</m:t>
                    </m:r>
                    <m:r>
                      <a:rPr lang="en-US" sz="2000" b="0" i="1" smtClean="0">
                        <a:latin typeface="Cambria Math"/>
                      </a:rPr>
                      <m:t>,</m:t>
                    </m:r>
                    <m:r>
                      <a:rPr lang="en-US" sz="2000" b="0" i="1" smtClean="0">
                        <a:latin typeface="Cambria Math"/>
                      </a:rPr>
                      <m:t>0</m:t>
                    </m:r>
                    <m:r>
                      <a:rPr lang="en-US" sz="2000" b="0" i="1" smtClean="0">
                        <a:latin typeface="Cambria Math"/>
                      </a:rPr>
                      <m:t>,</m:t>
                    </m:r>
                    <m:r>
                      <a:rPr lang="en-US" sz="2000" b="0" i="1" smtClean="0">
                        <a:latin typeface="Cambria Math"/>
                      </a:rPr>
                      <m:t>1</m:t>
                    </m:r>
                    <m:r>
                      <a:rPr lang="en-US" sz="2000" b="0" i="1" smtClean="0">
                        <a:latin typeface="Cambria Math"/>
                      </a:rPr>
                      <m:t>,</m:t>
                    </m:r>
                    <m:r>
                      <a:rPr lang="en-US" sz="2000" b="0" i="1" smtClean="0">
                        <a:latin typeface="Cambria Math"/>
                      </a:rPr>
                      <m:t>2</m:t>
                    </m:r>
                    <m:r>
                      <a:rPr lang="en-US" sz="2000" b="0" i="1" smtClean="0">
                        <a:latin typeface="Cambria Math"/>
                      </a:rPr>
                      <m:t>}</m:t>
                    </m:r>
                  </m:oMath>
                </a14:m>
                <a:endParaRPr lang="en-US" sz="2000" dirty="0" smtClean="0"/>
              </a:p>
              <a:p>
                <a:pPr marL="0" indent="0" algn="r" rtl="1">
                  <a:buNone/>
                </a:pPr>
                <a:r>
                  <a:rPr lang="en-US" sz="2000" dirty="0" smtClean="0"/>
                  <a:t>2</a:t>
                </a:r>
                <a:r>
                  <a:rPr lang="ar-JO" sz="2000" dirty="0"/>
                  <a:t> </a:t>
                </a:r>
                <a:r>
                  <a:rPr lang="ar-JO" sz="2000" dirty="0" smtClean="0"/>
                  <a:t>.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 b="0" i="0" smtClean="0">
                        <a:latin typeface="Cambria Math"/>
                      </a:rPr>
                      <m:t>B</m:t>
                    </m:r>
                    <m:r>
                      <a:rPr lang="en-US" sz="2000" b="0" i="1" smtClean="0">
                        <a:latin typeface="Cambria Math"/>
                      </a:rPr>
                      <m:t>={</m:t>
                    </m:r>
                    <m:r>
                      <a:rPr lang="en-US" sz="2000" b="0" i="1" smtClean="0">
                        <a:latin typeface="Cambria Math"/>
                      </a:rPr>
                      <m:t>8</m:t>
                    </m:r>
                    <m:r>
                      <a:rPr lang="en-US" sz="2000" b="0" i="1" smtClean="0">
                        <a:latin typeface="Cambria Math"/>
                      </a:rPr>
                      <m:t>,</m:t>
                    </m:r>
                    <m:r>
                      <a:rPr lang="en-US" sz="2000" b="0" i="1" smtClean="0">
                        <a:latin typeface="Cambria Math"/>
                      </a:rPr>
                      <m:t>12</m:t>
                    </m:r>
                    <m:r>
                      <a:rPr lang="en-US" sz="2000" b="0" i="1" smtClean="0">
                        <a:latin typeface="Cambria Math"/>
                      </a:rPr>
                      <m:t>,</m:t>
                    </m:r>
                    <m:r>
                      <a:rPr lang="en-US" sz="2000" b="0" i="1" smtClean="0">
                        <a:latin typeface="Cambria Math"/>
                      </a:rPr>
                      <m:t>16</m:t>
                    </m:r>
                    <m:r>
                      <a:rPr lang="en-US" sz="2000" b="0" i="1" smtClean="0">
                        <a:latin typeface="Cambria Math"/>
                      </a:rPr>
                      <m:t>,</m:t>
                    </m:r>
                    <m:r>
                      <a:rPr lang="en-US" sz="2000" b="0" i="1" smtClean="0">
                        <a:latin typeface="Cambria Math"/>
                      </a:rPr>
                      <m:t>20</m:t>
                    </m:r>
                    <m:r>
                      <a:rPr lang="en-US" sz="2000" b="0" i="1" smtClean="0">
                        <a:latin typeface="Cambria Math"/>
                      </a:rPr>
                      <m:t>,</m:t>
                    </m:r>
                    <m:r>
                      <a:rPr lang="en-US" sz="2000" b="0" i="1" smtClean="0">
                        <a:latin typeface="Cambria Math"/>
                      </a:rPr>
                      <m:t>24</m:t>
                    </m:r>
                    <m:r>
                      <a:rPr lang="en-US" sz="2000" b="0" i="1" smtClean="0">
                        <a:latin typeface="Cambria Math"/>
                      </a:rPr>
                      <m:t>,</m:t>
                    </m:r>
                    <m:r>
                      <a:rPr lang="en-US" sz="2000" b="0" i="1" smtClean="0">
                        <a:latin typeface="Cambria Math"/>
                      </a:rPr>
                      <m:t>28</m:t>
                    </m:r>
                    <m:r>
                      <a:rPr lang="en-US" sz="2000" b="0" i="1" smtClean="0">
                        <a:latin typeface="Cambria Math"/>
                      </a:rPr>
                      <m:t>,</m:t>
                    </m:r>
                    <m:r>
                      <a:rPr lang="en-US" sz="2000" b="0" i="1" smtClean="0">
                        <a:latin typeface="Cambria Math"/>
                      </a:rPr>
                      <m:t>32</m:t>
                    </m:r>
                    <m:r>
                      <a:rPr lang="en-US" sz="2000" b="0" i="1" smtClean="0">
                        <a:latin typeface="Cambria Math"/>
                      </a:rPr>
                      <m:t>}</m:t>
                    </m:r>
                  </m:oMath>
                </a14:m>
                <a:r>
                  <a:rPr lang="ar-JO" sz="2000" dirty="0" smtClean="0"/>
                  <a:t> </a:t>
                </a:r>
              </a:p>
              <a:p>
                <a:pPr marL="0" indent="0" algn="r" rtl="1">
                  <a:buNone/>
                </a:pPr>
                <a:endParaRPr lang="en-US" sz="20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t="-809" r="-8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43633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8" name="Title 7"/>
              <p:cNvSpPr>
                <a:spLocks noGrp="1"/>
              </p:cNvSpPr>
              <p:nvPr>
                <p:ph type="title"/>
              </p:nvPr>
            </p:nvSpPr>
            <p:spPr>
              <a:xfrm>
                <a:off x="457200" y="274638"/>
                <a:ext cx="8229600" cy="4602162"/>
              </a:xfrm>
            </p:spPr>
            <p:txBody>
              <a:bodyPr>
                <a:normAutofit/>
              </a:bodyPr>
              <a:lstStyle/>
              <a:p>
                <a:pPr algn="r" rtl="1"/>
                <a:r>
                  <a:rPr lang="ar-JO" sz="2000" dirty="0" smtClean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 – طريقة الصفة المميزة ( </a:t>
                </a:r>
                <a:r>
                  <a:rPr lang="en-US" sz="2000" dirty="0" smtClean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Characteristic Property </a:t>
                </a:r>
                <a:r>
                  <a:rPr lang="ar-JO" sz="2000" dirty="0" smtClean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) : </a:t>
                </a:r>
                <a:br>
                  <a:rPr lang="ar-JO" sz="2000" dirty="0" smtClean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ar-JO" sz="2000" dirty="0" smtClean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br>
                  <a:rPr lang="ar-JO" sz="2000" dirty="0" smtClean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ar-JO" sz="2000" dirty="0" smtClean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تتم بعدم كتابة عناصر المجموعة و انما كتابة الصفة المميزة لهذه العناصر و التي لا تنطبق على غيرها</a:t>
                </a:r>
                <a:br>
                  <a:rPr lang="ar-JO" sz="2000" dirty="0" smtClean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ar-JO" sz="2000" dirty="0" smtClean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و هي الطريقة الاكثر استخداما و الاكثر فعالية و خاصة في حال المجموعات غير المنتهية.</a:t>
                </a:r>
                <a:br>
                  <a:rPr lang="ar-JO" sz="2000" dirty="0" smtClean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ar-JO" sz="2000" dirty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br>
                  <a:rPr lang="ar-JO" sz="2000" dirty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ar-JO" sz="2000" dirty="0" smtClean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مثال ( </a:t>
                </a:r>
                <a:r>
                  <a:rPr lang="en-US" sz="2000" dirty="0" smtClean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Example </a:t>
                </a:r>
                <a:r>
                  <a:rPr lang="ar-JO" sz="2000" dirty="0" smtClean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) 6 : اكتب المجموعات التالية بطريقة الصفة المميزة </a:t>
                </a:r>
                <a:br>
                  <a:rPr lang="ar-JO" sz="2000" dirty="0" smtClean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ar-JO" sz="2000" dirty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br>
                  <a:rPr lang="ar-JO" sz="2000" dirty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ar-JO" sz="2000" dirty="0" smtClean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1.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 smtClean="0">
                        <a:effectLst/>
                        <a:latin typeface="Cambria Math"/>
                      </a:rPr>
                      <m:t>A</m:t>
                    </m:r>
                  </m:oMath>
                </a14:m>
                <a:r>
                  <a:rPr lang="ar-JO" sz="2000" dirty="0" smtClean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هي مجموعة الاعداد الصحيحة الزوجية </a:t>
                </a:r>
                <a:br>
                  <a:rPr lang="ar-JO" sz="2000" dirty="0" smtClean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ar-JO" sz="2000" dirty="0" smtClean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2.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 b="0" i="0" smtClean="0">
                        <a:effectLst/>
                        <a:latin typeface="Cambria Math"/>
                        <a:cs typeface="Times New Roman" panose="02020603050405020304" pitchFamily="18" charset="0"/>
                      </a:rPr>
                      <m:t>B</m:t>
                    </m:r>
                  </m:oMath>
                </a14:m>
                <a:r>
                  <a:rPr lang="ar-JO" sz="2000" dirty="0" smtClean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هي مجموعة الطبيعية المحصورة بين العددين 2   ,    7 </a:t>
                </a:r>
                <a:br>
                  <a:rPr lang="ar-JO" sz="2000" dirty="0" smtClean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ar-JO" sz="2000" dirty="0" smtClean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br>
                  <a:rPr lang="ar-JO" sz="2000" dirty="0" smtClean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ar-JO" sz="2000" dirty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br>
                  <a:rPr lang="ar-JO" sz="2000" dirty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ar-JO" sz="2000" dirty="0" smtClean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الحل ( </a:t>
                </a:r>
                <a:r>
                  <a:rPr lang="en-US" sz="2000" dirty="0" smtClean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Solution </a:t>
                </a:r>
                <a:r>
                  <a:rPr lang="ar-JO" sz="2000" dirty="0" smtClean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) </a:t>
                </a:r>
                <a:r>
                  <a:rPr lang="en-US" sz="2000" dirty="0" smtClean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  <a:br>
                  <a:rPr lang="en-US" sz="2000" dirty="0" smtClean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ar-JO" sz="2000" dirty="0" smtClean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1.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 b="0" i="0" smtClean="0">
                        <a:effectLst/>
                        <a:latin typeface="Cambria Math"/>
                        <a:cs typeface="Times New Roman" panose="02020603050405020304" pitchFamily="18" charset="0"/>
                      </a:rPr>
                      <m:t>A</m:t>
                    </m:r>
                    <m:r>
                      <a:rPr lang="en-US" sz="2000" b="0" i="1" smtClean="0">
                        <a:effectLst/>
                        <a:latin typeface="Cambria Math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sz="2000" b="0" i="1" smtClean="0">
                            <a:effectLst/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effectLst/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2000" i="1">
                            <a:effectLst/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∈</m:t>
                        </m:r>
                        <m:r>
                          <a:rPr lang="en-US" sz="2000" i="1">
                            <a:effectLst/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ℤ</m:t>
                        </m:r>
                      </m:e>
                      <m:e>
                        <m:r>
                          <a:rPr lang="ar-JO" sz="2000" b="0" i="1" smtClean="0">
                            <a:effectLst/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ar-JO" sz="2000" b="0" i="1" smtClean="0">
                            <a:effectLst/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زوجي</m:t>
                        </m:r>
                        <m:r>
                          <a:rPr lang="ar-JO" sz="2000" b="0" i="1" smtClean="0">
                            <a:effectLst/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  </m:t>
                        </m:r>
                        <m:r>
                          <a:rPr lang="ar-JO" sz="2000" b="0" i="1" smtClean="0">
                            <a:effectLst/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عدد</m:t>
                        </m:r>
                        <m:r>
                          <a:rPr lang="ar-JO" sz="2000" b="0" i="1" smtClean="0">
                            <a:effectLst/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  </m:t>
                        </m:r>
                        <m:r>
                          <a:rPr lang="en-US" sz="2000" b="0" i="1" smtClean="0">
                            <a:effectLst/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ar-JO" sz="2000" b="0" i="1" smtClean="0">
                            <a:effectLst/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sz="2000" b="0" i="1" smtClean="0">
                            <a:effectLst/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 </m:t>
                        </m:r>
                      </m:e>
                    </m:d>
                  </m:oMath>
                </a14:m>
                <a:r>
                  <a:rPr lang="ar-JO" sz="2000" dirty="0" smtClean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او       </a:t>
                </a:r>
                <a14:m>
                  <m:oMath xmlns:m="http://schemas.openxmlformats.org/officeDocument/2006/math">
                    <m:r>
                      <a:rPr lang="en-US" sz="2000" i="1">
                        <a:effectLst/>
                        <a:latin typeface="Cambria Math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sz="2000" i="1">
                            <a:effectLst/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ar-JO" sz="2000" b="0" i="1" smtClean="0">
                            <a:effectLst/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000" i="1">
                            <a:effectLst/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e>
                        <m:r>
                          <a:rPr lang="en-US" sz="2000" i="1">
                            <a:effectLst/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2000" i="1">
                            <a:effectLst/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∈</m:t>
                        </m:r>
                        <m:r>
                          <a:rPr lang="en-US" sz="2000" i="1">
                            <a:effectLst/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ℤ</m:t>
                        </m:r>
                      </m:e>
                    </m:d>
                  </m:oMath>
                </a14:m>
                <a:r>
                  <a:rPr lang="ar-JO" sz="2000" dirty="0" smtClean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smtClean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ar-JO" sz="2000" dirty="0" smtClean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br>
                  <a:rPr lang="ar-JO" sz="2000" dirty="0" smtClean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ar-JO" sz="2000" dirty="0" smtClean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2.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sz="2000" i="1" smtClean="0">
                            <a:effectLst/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000" i="1">
                            <a:effectLst/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2000" i="1">
                            <a:effectLst/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∈</m:t>
                        </m:r>
                        <m:r>
                          <a:rPr lang="en-US" sz="2000" i="1" smtClean="0">
                            <a:effectLst/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ℕ</m:t>
                        </m:r>
                      </m:e>
                      <m:e>
                        <m:r>
                          <a:rPr lang="ar-JO" sz="2000" i="1" smtClean="0">
                            <a:effectLst/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sz="2000" b="0" i="1" smtClean="0">
                            <a:effectLst/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000" b="0" i="1" smtClean="0">
                            <a:effectLst/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&lt;</m:t>
                        </m:r>
                        <m:r>
                          <a:rPr lang="en-US" sz="2000" b="0" i="1" smtClean="0">
                            <a:effectLst/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2000" b="0" i="1" smtClean="0">
                            <a:effectLst/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&lt;</m:t>
                        </m:r>
                        <m:r>
                          <a:rPr lang="en-US" sz="2000" b="0" i="1" smtClean="0">
                            <a:effectLst/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7</m:t>
                        </m:r>
                      </m:e>
                    </m:d>
                  </m:oMath>
                </a14:m>
                <a:r>
                  <a:rPr lang="ar-JO" sz="2000" dirty="0" smtClean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smtClean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</a:t>
                </a:r>
                <a14:m>
                  <m:oMath xmlns:m="http://schemas.openxmlformats.org/officeDocument/2006/math">
                    <m:r>
                      <a:rPr lang="en-US" sz="2000" b="0" i="0" smtClean="0">
                        <a:effectLst/>
                        <a:latin typeface="Cambria Math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sz="2000" i="1">
                        <a:effectLst/>
                        <a:latin typeface="Cambria Math"/>
                        <a:cs typeface="Times New Roman" panose="02020603050405020304" pitchFamily="18" charset="0"/>
                      </a:rPr>
                      <m:t>=</m:t>
                    </m:r>
                  </m:oMath>
                </a14:m>
                <a:r>
                  <a:rPr lang="ar-JO" sz="2000" dirty="0" smtClean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</a:t>
                </a:r>
                <a:endParaRPr lang="en-US" sz="2000" dirty="0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8" name="Title 7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457200" y="274638"/>
                <a:ext cx="8229600" cy="4602162"/>
              </a:xfrm>
              <a:blipFill rotWithShape="1">
                <a:blip r:embed="rId2"/>
                <a:stretch>
                  <a:fillRect l="-519" r="-815" b="-3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056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ar-JO" sz="3200" b="1" dirty="0" smtClean="0">
                <a:effectLst/>
              </a:rPr>
              <a:t>1-2  جبر المجموعات ( </a:t>
            </a:r>
            <a:r>
              <a:rPr lang="en-US" sz="3200" b="1" dirty="0" smtClean="0">
                <a:effectLst/>
              </a:rPr>
              <a:t>Algebra of Sets </a:t>
            </a:r>
            <a:r>
              <a:rPr lang="ar-JO" sz="3200" b="1" dirty="0" smtClean="0">
                <a:effectLst/>
              </a:rPr>
              <a:t> )</a:t>
            </a:r>
            <a:endParaRPr lang="en-US" sz="3200" dirty="0">
              <a:effectLst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272" name="Content Placeholder 7271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 algn="r" rtl="1">
                  <a:buNone/>
                </a:pPr>
                <a:r>
                  <a:rPr lang="ar-JO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1- الاتحاد ( 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Union </a:t>
                </a:r>
                <a:r>
                  <a:rPr lang="ar-JO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) : اتحاد مجموعتين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>
                        <a:latin typeface="Cambria Math"/>
                        <a:cs typeface="Times New Roman" panose="02020603050405020304" pitchFamily="18" charset="0"/>
                      </a:rPr>
                      <m:t>A</m:t>
                    </m:r>
                  </m:oMath>
                </a14:m>
                <a:r>
                  <a:rPr lang="ar-JO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و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/>
                        <a:cs typeface="Times New Roman" panose="02020603050405020304" pitchFamily="18" charset="0"/>
                      </a:rPr>
                      <m:t>𝐵</m:t>
                    </m:r>
                    <m:r>
                      <a:rPr lang="en-US" sz="2000" b="0" i="1" smtClean="0">
                        <a:latin typeface="Cambria Math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ar-JO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ar-JO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مجموعة جديدة تحوي عناصر المجموعتين  </a:t>
                </a:r>
              </a:p>
              <a:p>
                <a:pPr marL="0" indent="0" algn="r" rtl="1">
                  <a:buNone/>
                </a:pPr>
                <a:r>
                  <a:rPr lang="ar-JO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و يرمز لهذه العملية  ب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 b="0" i="0" smtClean="0">
                        <a:latin typeface="Cambria Math"/>
                        <a:cs typeface="Times New Roman" panose="02020603050405020304" pitchFamily="18" charset="0"/>
                      </a:rPr>
                      <m:t>A</m:t>
                    </m:r>
                    <m:r>
                      <a:rPr lang="en-US" sz="2000" b="0" i="1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∪</m:t>
                    </m:r>
                    <m:r>
                      <m:rPr>
                        <m:sty m:val="p"/>
                      </m:rPr>
                      <a:rPr lang="en-US" sz="2000" b="0" i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B</m:t>
                    </m:r>
                    <m:r>
                      <a:rPr lang="ar-JO" sz="2000" b="0" i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ar-JO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</a:t>
                </a:r>
                <a14:m>
                  <m:oMath xmlns:m="http://schemas.openxmlformats.org/officeDocument/2006/math">
                    <m:r>
                      <a:rPr lang="en-US" sz="2000" b="0" i="1" dirty="0" smtClean="0">
                        <a:latin typeface="Cambria Math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sz="2000" b="0" i="1" dirty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∪</m:t>
                    </m:r>
                    <m:r>
                      <a:rPr lang="en-US" sz="2000" b="0" i="1" dirty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𝐵</m:t>
                    </m:r>
                    <m:r>
                      <a:rPr lang="en-US" sz="2000" b="0" i="1" dirty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{"/>
                        <m:endChr m:val="|"/>
                        <m:ctrlPr>
                          <a:rPr lang="en-US" sz="2000" b="0" i="1" dirty="0" smtClean="0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000" b="0" i="1" dirty="0" smtClean="0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d>
                    <m:r>
                      <a:rPr lang="en-US" sz="2000" b="0" i="1" dirty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2000" b="0" i="1" dirty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∈</m:t>
                    </m:r>
                    <m:r>
                      <m:rPr>
                        <m:sty m:val="p"/>
                      </m:rPr>
                      <a:rPr lang="en-US" sz="2000" b="0" i="0" dirty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A</m:t>
                    </m:r>
                    <m:r>
                      <a:rPr lang="en-US" sz="2000" b="0" i="1" dirty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  </m:t>
                    </m:r>
                    <m:r>
                      <a:rPr lang="en-US" sz="2000" b="0" i="1" dirty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𝑜𝑟</m:t>
                    </m:r>
                    <m:r>
                      <a:rPr lang="en-US" sz="2000" b="0" i="1" dirty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  </m:t>
                    </m:r>
                    <m:r>
                      <a:rPr lang="en-US" sz="2000" b="0" i="1" dirty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2000" b="0" i="1" dirty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∈</m:t>
                    </m:r>
                    <m:r>
                      <m:rPr>
                        <m:sty m:val="p"/>
                      </m:rPr>
                      <a:rPr lang="en-US" sz="2000" b="0" i="0" dirty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B</m:t>
                    </m:r>
                    <m:r>
                      <a:rPr lang="en-US" sz="2000" b="0" i="1" dirty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}</m:t>
                    </m:r>
                  </m:oMath>
                </a14:m>
                <a:endParaRPr lang="en-US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r" rtl="1">
                  <a:buNone/>
                </a:pPr>
                <a:endParaRPr lang="ar-JO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r" rtl="1">
                  <a:buNone/>
                </a:pPr>
                <a:r>
                  <a:rPr lang="ar-JO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مثال ( 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Example</a:t>
                </a:r>
                <a:r>
                  <a:rPr lang="ar-JO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7 :  اذا كانت 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sz="2000" b="0" i="1" smtClean="0">
                        <a:latin typeface="Cambria Math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sz="2000" b="0" i="1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sz="20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0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0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0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5</m:t>
                        </m:r>
                        <m:r>
                          <a:rPr lang="en-US" sz="20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0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7</m:t>
                        </m:r>
                      </m:e>
                    </m:d>
                  </m:oMath>
                </a14:m>
                <a:r>
                  <a:rPr lang="ar-JO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و 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/>
                        <a:cs typeface="Times New Roman" panose="02020603050405020304" pitchFamily="18" charset="0"/>
                      </a:rPr>
                      <m:t>𝐵</m:t>
                    </m:r>
                    <m:r>
                      <a:rPr lang="en-US" sz="2000" b="0" i="1" smtClean="0">
                        <a:latin typeface="Cambria Math"/>
                        <a:cs typeface="Times New Roman" panose="02020603050405020304" pitchFamily="18" charset="0"/>
                      </a:rPr>
                      <m:t>={</m:t>
                    </m:r>
                    <m:r>
                      <a:rPr lang="en-US" sz="2000" b="0" i="1" smtClean="0">
                        <a:latin typeface="Cambria Math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sz="2000" b="0" i="1" smtClean="0">
                        <a:latin typeface="Cambria Math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000" b="0" i="1" smtClean="0">
                        <a:latin typeface="Cambria Math"/>
                        <a:cs typeface="Times New Roman" panose="02020603050405020304" pitchFamily="18" charset="0"/>
                      </a:rPr>
                      <m:t>4</m:t>
                    </m:r>
                    <m:r>
                      <a:rPr lang="en-US" sz="2000" b="0" i="1" smtClean="0">
                        <a:latin typeface="Cambria Math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000" b="0" i="1" smtClean="0">
                        <a:latin typeface="Cambria Math"/>
                        <a:cs typeface="Times New Roman" panose="02020603050405020304" pitchFamily="18" charset="0"/>
                      </a:rPr>
                      <m:t>6</m:t>
                    </m:r>
                    <m:r>
                      <a:rPr lang="en-US" sz="2000" b="0" i="1" smtClean="0">
                        <a:latin typeface="Cambria Math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000" b="0" i="1" smtClean="0">
                        <a:latin typeface="Cambria Math"/>
                        <a:cs typeface="Times New Roman" panose="02020603050405020304" pitchFamily="18" charset="0"/>
                      </a:rPr>
                      <m:t>7</m:t>
                    </m:r>
                    <m:r>
                      <a:rPr lang="en-US" sz="2000" b="0" i="1" smtClean="0">
                        <a:latin typeface="Cambria Math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000" b="0" i="1" smtClean="0">
                        <a:latin typeface="Cambria Math"/>
                        <a:cs typeface="Times New Roman" panose="02020603050405020304" pitchFamily="18" charset="0"/>
                      </a:rPr>
                      <m:t>10</m:t>
                    </m:r>
                    <m:r>
                      <a:rPr lang="en-US" sz="2000" b="0" i="1" smtClean="0">
                        <a:latin typeface="Cambria Math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000" b="0" i="1" smtClean="0">
                        <a:latin typeface="Cambria Math"/>
                        <a:cs typeface="Times New Roman" panose="02020603050405020304" pitchFamily="18" charset="0"/>
                      </a:rPr>
                      <m:t>12</m:t>
                    </m:r>
                    <m:r>
                      <a:rPr lang="en-US" sz="2000" b="0" i="1" smtClean="0">
                        <a:latin typeface="Cambria Math"/>
                        <a:cs typeface="Times New Roman" panose="02020603050405020304" pitchFamily="18" charset="0"/>
                      </a:rPr>
                      <m:t>}</m:t>
                    </m:r>
                  </m:oMath>
                </a14:m>
                <a:r>
                  <a:rPr lang="ar-JO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اوجد </a:t>
                </a:r>
                <a14:m>
                  <m:oMath xmlns:m="http://schemas.openxmlformats.org/officeDocument/2006/math">
                    <m:r>
                      <a:rPr lang="en-US" sz="2000" i="1" dirty="0">
                        <a:latin typeface="Cambria Math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sz="2000" i="1" dirty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∪</m:t>
                    </m:r>
                    <m:r>
                      <a:rPr lang="en-US" sz="2000" i="1" dirty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𝐵</m:t>
                    </m:r>
                  </m:oMath>
                </a14:m>
                <a:endParaRPr lang="ar-JO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r" rtl="1">
                  <a:buNone/>
                </a:pPr>
                <a:endParaRPr lang="ar-JO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r" rtl="1">
                  <a:buNone/>
                </a:pPr>
                <a:r>
                  <a:rPr lang="ar-JO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الحل ( 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Solution </a:t>
                </a:r>
                <a:r>
                  <a:rPr lang="ar-JO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) : </a:t>
                </a:r>
                <a14:m>
                  <m:oMath xmlns:m="http://schemas.openxmlformats.org/officeDocument/2006/math">
                    <m:r>
                      <a:rPr lang="en-US" sz="2000" i="1" dirty="0">
                        <a:latin typeface="Cambria Math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sz="2000" i="1" dirty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∪</m:t>
                    </m:r>
                    <m:r>
                      <a:rPr lang="en-US" sz="2000" i="1" dirty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𝐵</m:t>
                    </m:r>
                    <m:r>
                      <a:rPr lang="en-US" sz="2000" b="0" i="1" dirty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={</m:t>
                    </m:r>
                    <m:r>
                      <a:rPr lang="en-US" sz="2000" b="0" i="1" dirty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sz="2000" b="0" i="1" dirty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000" b="0" i="1" dirty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sz="2000" b="0" i="1" dirty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000" b="0" i="1" dirty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4</m:t>
                    </m:r>
                    <m:r>
                      <a:rPr lang="en-US" sz="2000" b="0" i="1" dirty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000" b="0" i="1" dirty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5</m:t>
                    </m:r>
                    <m:r>
                      <a:rPr lang="en-US" sz="2000" b="0" i="1" dirty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000" b="0" i="1" dirty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6</m:t>
                    </m:r>
                    <m:r>
                      <a:rPr lang="en-US" sz="2000" b="0" i="1" dirty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000" b="0" i="1" dirty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7</m:t>
                    </m:r>
                    <m:r>
                      <a:rPr lang="en-US" sz="2000" b="0" i="1" dirty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000" b="0" i="1" dirty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10</m:t>
                    </m:r>
                    <m:r>
                      <a:rPr lang="en-US" sz="2000" b="0" i="1" dirty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000" b="0" i="1" dirty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12</m:t>
                    </m:r>
                    <m:r>
                      <a:rPr lang="en-US" sz="2000" b="0" i="1" dirty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}</m:t>
                    </m:r>
                  </m:oMath>
                </a14:m>
                <a:endParaRPr lang="en-US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r" rtl="1">
                  <a:buNone/>
                </a:pPr>
                <a:endPara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rtl="1">
                  <a:buNone/>
                </a:pPr>
                <a:r>
                  <a:rPr lang="ar-JO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خصائص الاتحاد :    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</a:t>
                </a:r>
                <a:r>
                  <a:rPr lang="ar-JO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                               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 b="0" i="0" dirty="0" smtClean="0">
                        <a:latin typeface="Cambria Math"/>
                        <a:cs typeface="Times New Roman" panose="02020603050405020304" pitchFamily="18" charset="0"/>
                      </a:rPr>
                      <m:t>A</m:t>
                    </m:r>
                    <m:r>
                      <a:rPr lang="en-US" sz="2000" b="0" i="1" dirty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∪</m:t>
                    </m:r>
                    <m:r>
                      <a:rPr lang="en-US" sz="2000" b="0" i="1" dirty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𝐵</m:t>
                    </m:r>
                    <m:r>
                      <a:rPr lang="en-US" sz="2000" b="0" i="1" dirty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000" b="0" i="0" dirty="0" smtClean="0">
                        <a:latin typeface="Cambria Math"/>
                        <a:cs typeface="Times New Roman" panose="02020603050405020304" pitchFamily="18" charset="0"/>
                      </a:rPr>
                      <m:t>B</m:t>
                    </m:r>
                    <m:r>
                      <a:rPr lang="en-US" sz="2000" i="1" dirty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∪</m:t>
                    </m:r>
                    <m:r>
                      <m:rPr>
                        <m:sty m:val="p"/>
                      </m:rPr>
                      <a:rPr lang="en-US" sz="2000" b="0" i="0" dirty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A</m:t>
                    </m:r>
                  </m:oMath>
                </a14:m>
                <a:r>
                  <a:rPr lang="ar-JO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.1</a:t>
                </a:r>
              </a:p>
              <a:p>
                <a:pPr marL="0" indent="0" rtl="1">
                  <a:buNone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 dirty="0">
                        <a:latin typeface="Cambria Math"/>
                        <a:cs typeface="Times New Roman" panose="02020603050405020304" pitchFamily="18" charset="0"/>
                      </a:rPr>
                      <m:t>A</m:t>
                    </m:r>
                    <m:r>
                      <a:rPr lang="en-US" sz="2000" i="1" dirty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∪</m:t>
                    </m:r>
                    <m:r>
                      <m:rPr>
                        <m:sty m:val="p"/>
                      </m:rPr>
                      <a:rPr lang="en-US" sz="2000" b="0" i="0" dirty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A</m:t>
                    </m:r>
                    <m:r>
                      <a:rPr lang="en-US" sz="2000" i="1" dirty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000" dirty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A</m:t>
                    </m:r>
                  </m:oMath>
                </a14:m>
                <a:r>
                  <a:rPr lang="ar-JO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2.</a:t>
                </a:r>
                <a:endParaRPr lang="ar-JO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rtl="1">
                  <a:buNone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 dirty="0">
                        <a:latin typeface="Cambria Math"/>
                        <a:cs typeface="Times New Roman" panose="02020603050405020304" pitchFamily="18" charset="0"/>
                      </a:rPr>
                      <m:t>A</m:t>
                    </m:r>
                    <m:r>
                      <a:rPr lang="en-US" sz="2000" i="1" dirty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∪∅=</m:t>
                    </m:r>
                    <m:r>
                      <m:rPr>
                        <m:sty m:val="p"/>
                      </m:rPr>
                      <a:rPr lang="en-US" sz="2000" b="0" i="0" dirty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A</m:t>
                    </m:r>
                  </m:oMath>
                </a14:m>
                <a:r>
                  <a:rPr lang="ar-JO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ar-JO" sz="2000" b="0" i="0" dirty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3</m:t>
                    </m:r>
                    <m:r>
                      <a:rPr lang="en-US" sz="2000" b="0" i="0" dirty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endParaRPr lang="ar-JO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r" rtl="1">
                  <a:buNone/>
                </a:pPr>
                <a:endPara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272" name="Content Placeholder 727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667" t="-674" r="-8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379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ranklin Title Page">
  <a:themeElements>
    <a:clrScheme name="Franklin Title Pag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Franklin Title Page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Franklin Title Pag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Title Pag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Title Pag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Title Pag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Title Pag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Title Pag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Title Pag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Title Pag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Title Pag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Title Pag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Title Pag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Title Pag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Franklin Page">
  <a:themeElements>
    <a:clrScheme name="Franklin Pag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Franklin Page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Franklin Pag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Pag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Pag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Pag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Pag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Pag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Pag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Pag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Pag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Pag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Pag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Pag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Franklin Title Page">
  <a:themeElements>
    <a:clrScheme name="1_Franklin Title Pag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Franklin Title Page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Franklin Title Pag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ranklin Title Pag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ranklin Title Pag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ranklin Title Pag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ranklin Title Pag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ranklin Title Pag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ranklin Title Pag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ranklin Title Pag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ranklin Title Pag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ranklin Title Pag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ranklin Title Pag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ranklin Title Pag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Franklin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7185</TotalTime>
  <Words>1132</Words>
  <Application>Microsoft Office PowerPoint</Application>
  <PresentationFormat>On-screen Show (4:3)</PresentationFormat>
  <Paragraphs>142</Paragraphs>
  <Slides>16</Slides>
  <Notes>2</Notes>
  <HiddenSlides>0</HiddenSlides>
  <MMClips>0</MMClips>
  <ScaleCrop>false</ScaleCrop>
  <HeadingPairs>
    <vt:vector size="6" baseType="variant">
      <vt:variant>
        <vt:lpstr>Theme</vt:lpstr>
      </vt:variant>
      <vt:variant>
        <vt:i4>4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Franklin Title Page</vt:lpstr>
      <vt:lpstr>Franklin Page</vt:lpstr>
      <vt:lpstr>1_Franklin Title Page</vt:lpstr>
      <vt:lpstr>Franklin3</vt:lpstr>
      <vt:lpstr>Equation</vt:lpstr>
      <vt:lpstr>مبادئ الرياضيات</vt:lpstr>
      <vt:lpstr>المحتوى</vt:lpstr>
      <vt:lpstr> المجموعات 1-1</vt:lpstr>
      <vt:lpstr>بعض أهم المجموعات الشهيرة</vt:lpstr>
      <vt:lpstr>PowerPoint Presentation</vt:lpstr>
      <vt:lpstr>الرمز ⊄ يشير الى نقيض الاحتواء   مثال ( Example  ) 4 :  {-1,-2,-3}⊄W   المجموعة الخالية : هي المجموعة التي لا يوجد فيها عناصر و يرمز لها بالرمز ∅ او {┤}   المجموعة المنتهية : هي المجموعة التي تحوي عدد منتهي من العناصر   A={-5,2,4,7,9}  المجموعة غير المنتهية : هي المجموعة التي تحوي عدد غير منتهي من العناصر كمجموعة الاعداد الطبيعية و الكلية و الصحيحة . B={1,8,27,64,………….}    </vt:lpstr>
      <vt:lpstr>طرق التعبير عن المجموعات</vt:lpstr>
      <vt:lpstr>2 – طريقة الصفة المميزة ( Characteristic Property  ) :   تتم بعدم كتابة عناصر المجموعة و انما كتابة الصفة المميزة لهذه العناصر و التي لا تنطبق على غيرها و هي الطريقة الاكثر استخداما و الاكثر فعالية و خاصة في حال المجموعات غير المنتهية.  مثال ( Example  ) 6 : اكتب المجموعات التالية بطريقة الصفة المميزة   1. A هي مجموعة الاعداد الصحيحة الزوجية  2. B هي مجموعة الطبيعية المحصورة بين العددين 2   ,    7    الحل ( Solution  ) :  1. A={x∈Z│ زوجي  عدد  x  }   او       ={2x│x∈Z} A 2. {x∈N│ 2&lt;x&lt;7} B =            </vt:lpstr>
      <vt:lpstr>1-2  جبر المجموعات ( Algebra of Sets  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اسئلة عامة و اجابات</vt:lpstr>
    </vt:vector>
  </TitlesOfParts>
  <Company>Manifest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ITEC 136-V2WW</dc:title>
  <dc:creator>Manifest</dc:creator>
  <cp:lastModifiedBy>admin</cp:lastModifiedBy>
  <cp:revision>685</cp:revision>
  <dcterms:created xsi:type="dcterms:W3CDTF">2006-09-11T22:09:20Z</dcterms:created>
  <dcterms:modified xsi:type="dcterms:W3CDTF">2015-03-01T15:04:09Z</dcterms:modified>
</cp:coreProperties>
</file>