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4" r:id="rId6"/>
    <p:sldId id="275" r:id="rId7"/>
    <p:sldId id="271" r:id="rId8"/>
    <p:sldId id="272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6.emf"/><Relationship Id="rId1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gi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6EF892A4-F4D4-014E-B304-839A5F76D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8543" y="5295387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761460"/>
            <a:ext cx="12192000" cy="2800767"/>
            <a:chOff x="-8712" y="1908099"/>
            <a:chExt cx="12192000" cy="2800767"/>
          </a:xfrm>
        </p:grpSpPr>
        <p:sp>
          <p:nvSpPr>
            <p:cNvPr id="6" name="TextBox 5"/>
            <p:cNvSpPr txBox="1"/>
            <p:nvPr/>
          </p:nvSpPr>
          <p:spPr>
            <a:xfrm>
              <a:off x="-8712" y="1908099"/>
              <a:ext cx="12192000" cy="2800767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/>
                <a:t> </a:t>
              </a:r>
              <a:r>
                <a:rPr lang="ar-BH" sz="4000" b="1" dirty="0" smtClean="0"/>
                <a:t>                                                      </a:t>
              </a:r>
              <a:r>
                <a:rPr lang="en-US" sz="4000" b="1" dirty="0" smtClean="0"/>
                <a:t>         </a:t>
              </a:r>
              <a:r>
                <a:rPr lang="en-US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 </a:t>
              </a:r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الرياضية</a:t>
              </a:r>
              <a:endParaRPr lang="en-US" sz="1200" b="1" dirty="0" smtClean="0"/>
            </a:p>
            <a:p>
              <a:pPr algn="r" rtl="1"/>
              <a:r>
                <a:rPr lang="en-US" sz="4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الخلفية المتكورة / فتحاً</a:t>
              </a:r>
              <a:endParaRPr lang="en-US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endParaRPr lang="en-US" sz="400" b="1" dirty="0">
                <a:cs typeface="+mj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0409" y="2086940"/>
              <a:ext cx="2557477" cy="2492991"/>
              <a:chOff x="-223271" y="2138691"/>
              <a:chExt cx="2510472" cy="253896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23271" y="2138692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1" y="2138691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00978" y="3313319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1" name="الدحرجة الخلفية">
            <a:hlinkClick r:id="" action="ppaction://media"/>
            <a:extLst>
              <a:ext uri="{FF2B5EF4-FFF2-40B4-BE49-F238E27FC236}">
                <a16:creationId xmlns:a16="http://schemas.microsoft.com/office/drawing/2014/main" id="{32C2A72B-1D64-5B4A-B659-71452F181B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47" y="5295387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5045692" y="4675552"/>
            <a:ext cx="2100615" cy="1967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lum contrast="40000"/>
          </a:blip>
          <a:stretch>
            <a:fillRect/>
          </a:stretch>
        </p:blipFill>
        <p:spPr>
          <a:xfrm>
            <a:off x="3043646" y="3796329"/>
            <a:ext cx="2431871" cy="2245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lum contrast="40000"/>
          </a:blip>
          <a:stretch>
            <a:fillRect/>
          </a:stretch>
        </p:blipFill>
        <p:spPr>
          <a:xfrm>
            <a:off x="511055" y="3796329"/>
            <a:ext cx="2397792" cy="2245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796158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12552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20415" y="898520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774606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hape 10"/>
          <p:cNvSpPr/>
          <p:nvPr/>
        </p:nvSpPr>
        <p:spPr>
          <a:xfrm>
            <a:off x="584376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ircular Arrow 11"/>
          <p:cNvSpPr/>
          <p:nvPr/>
        </p:nvSpPr>
        <p:spPr>
          <a:xfrm>
            <a:off x="695039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8FD02B68-4B16-AC41-BEE2-6F610891D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985" y="1536229"/>
            <a:ext cx="665051" cy="665051"/>
          </a:xfrm>
          <a:prstGeom prst="rect">
            <a:avLst/>
          </a:prstGeom>
        </p:spPr>
      </p:pic>
      <p:pic>
        <p:nvPicPr>
          <p:cNvPr id="17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217F9A5A-8221-8C47-AFCA-19C97242E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145" y="3128051"/>
            <a:ext cx="803237" cy="812800"/>
          </a:xfrm>
          <a:prstGeom prst="rect">
            <a:avLst/>
          </a:prstGeom>
        </p:spPr>
      </p:pic>
      <p:pic>
        <p:nvPicPr>
          <p:cNvPr id="18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8028A0C9-B548-4947-9B8C-D48F1299A8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2498" y="4114801"/>
            <a:ext cx="1102212" cy="888652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14A551F3-4932-8740-9586-DF2182CED5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745" y="5448121"/>
            <a:ext cx="1044000" cy="1044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يطبق مهارة الدحرجة </a:t>
              </a:r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</a:t>
              </a:r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وفتحاً بطريقة صحيحة.</a:t>
              </a:r>
              <a:endParaRPr lang="en-US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30" name="Oval 29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4441" y="1564918"/>
            <a:ext cx="7234053" cy="48320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FF0000"/>
                </a:solidFill>
              </a:rPr>
              <a:t>النقاط الفنية والخطوات التعليمية </a:t>
            </a:r>
            <a:r>
              <a:rPr lang="ar-BH" sz="2400" b="1" dirty="0" smtClean="0">
                <a:solidFill>
                  <a:srgbClr val="FF0000"/>
                </a:solidFill>
              </a:rPr>
              <a:t>:</a:t>
            </a:r>
            <a:endParaRPr lang="ar-BH" sz="1000" b="1" dirty="0">
              <a:solidFill>
                <a:schemeClr val="tx1"/>
              </a:solidFill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ضم الرأس على الصدر ودفع الارض بكفي اليدين.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 الكفان أول جزء يلمس الارض.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الجسم مكور ومحصور بين اليدين.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فرد الركبتين قبل الدفع باليدين.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زيادة الثني في مفصل الفخذين والاستناد على الكفين لعدم ارتطام المقعدة بالأرض</a:t>
            </a:r>
            <a:r>
              <a:rPr lang="ar-BH" sz="2000" dirty="0" smtClean="0"/>
              <a:t>.</a:t>
            </a:r>
            <a:endParaRPr lang="ar-BH" dirty="0">
              <a:solidFill>
                <a:srgbClr val="FF0000"/>
              </a:solidFill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</a:rPr>
              <a:t>الخطوات التعليمية :</a:t>
            </a:r>
            <a:endParaRPr lang="en-US" sz="2200" b="1" dirty="0">
              <a:solidFill>
                <a:srgbClr val="FF0000"/>
              </a:solidFill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(رقود) لمس الأرض بالقدمين خلف الرأس .</a:t>
            </a:r>
            <a:endParaRPr lang="en-US" sz="2000" dirty="0"/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(وقوف)</a:t>
            </a:r>
            <a:r>
              <a:rPr lang="en-US" sz="2000" dirty="0"/>
              <a:t> </a:t>
            </a:r>
            <a:r>
              <a:rPr lang="ar-BH" sz="2000" dirty="0"/>
              <a:t>ثني مفصلي الفخذين لمحاولة الجلوس على الأرض دون ثني الركبتين.</a:t>
            </a:r>
            <a:endParaRPr lang="en-US" sz="2000" dirty="0"/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يكرر التمرين مع زيادة الثني حتى تتقدم مقعدة الجسم والاستناد بالكفين على الأرض أولاً.</a:t>
            </a:r>
            <a:endParaRPr lang="en-US" sz="2000" dirty="0"/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(جلوس طويل</a:t>
            </a:r>
            <a:r>
              <a:rPr lang="en-US" sz="2000" dirty="0"/>
              <a:t> </a:t>
            </a:r>
            <a:r>
              <a:rPr lang="ar-BH" sz="2000" dirty="0"/>
              <a:t>.</a:t>
            </a:r>
            <a:r>
              <a:rPr lang="en-US" sz="2000" dirty="0"/>
              <a:t> </a:t>
            </a:r>
            <a:r>
              <a:rPr lang="ar-BH" sz="2000" dirty="0"/>
              <a:t>الذراعين على الأرض بجانب الجسم) الوصول الى وضع الرقود ووضع كفين اليدين بجانب الرأس ومحاولة لمس الأرض خلف الرأس بمشطي القدمين.</a:t>
            </a:r>
            <a:endParaRPr lang="en-US" sz="2000" dirty="0"/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/>
              <a:t>يكرر التمرين السابق مع ضم الرأس على الصدر ودفع الأرض باليدين للوصول الى الجلوس على أربع في وضع التكور.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496389" y="2556473"/>
            <a:ext cx="3781320" cy="24562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النقاط الفنية">
            <a:hlinkClick r:id="" action="ppaction://media"/>
            <a:extLst>
              <a:ext uri="{FF2B5EF4-FFF2-40B4-BE49-F238E27FC236}">
                <a16:creationId xmlns:a16="http://schemas.microsoft.com/office/drawing/2014/main" id="{96455936-B26E-7F4F-86A9-3D1AA0DB1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324" y="5479234"/>
            <a:ext cx="1044000" cy="104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906" y="244595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9490" y="1261331"/>
            <a:ext cx="7997081" cy="51398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النقاط الفنية والخطوات التعليمية </a:t>
            </a:r>
            <a:r>
              <a:rPr kumimoji="0" lang="ar-B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:</a:t>
            </a:r>
            <a:endParaRPr kumimoji="0" lang="ar-B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</a:rPr>
              <a:t>النقاط الفنية: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الكفان بكاملهما على الأرض والمسافة بينهما بأتساع الصدر.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دفع الارض بالقدمين معاً للخلف، وثني مفصلي الفخذين أثناء دفع الأرض والركبتين مفرودتين وموازيتان للأرض.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اليدين أول جزء يلمس الأرض بعد الكفين وتتم الدحرجة للخلف بضم الرأس على الصدر.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فتح الرجلين والميل بالصدر للأمام لوقاية الجسم من السقوط.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وقوف واليدين جانباً والنظر للإمام.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</a:rPr>
              <a:t>الخطوات التعليمية 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(وقوف فتحاً) ثم التدحرج للخلف والرجلين مفتوحتين.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(جثو)أداء الدحرجة الخلفية المتكورة.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(جلوس الطويل فتحاً) دفع الجسم للخلف مع فتح الرجلين.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استخدام مرتبة منحنية تساعد في تسهيل عملية الدفع للخلف.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(الجلوس الطويل فتحاً) الدفع للخلف بكامل الجسم مع وضع اليدين عند الرأس على الأرض ومحاولة الدفع.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الوضع النهائي السابق مع دفع الأرض بالكفين والميل بالصدر للخلف للوصول الى وضع الوقوف فتحاً.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أداء مهارة الدحرجة الخلفية المنحنية المترابطة، والوصول الى الوضع النهائي وقوف فتحاً ميل</a:t>
            </a:r>
            <a:r>
              <a:rPr kumimoji="0" lang="ar-B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98404" y="2593027"/>
            <a:ext cx="3130456" cy="2678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الخطوات التعليمية">
            <a:hlinkClick r:id="" action="ppaction://media"/>
            <a:extLst>
              <a:ext uri="{FF2B5EF4-FFF2-40B4-BE49-F238E27FC236}">
                <a16:creationId xmlns:a16="http://schemas.microsoft.com/office/drawing/2014/main" id="{5C04B044-6B58-E842-81E9-1A46A87EE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591" y="5411238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906" y="231532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0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الدحرجة الخلفية المتكورة.mp4" descr="الدحرجة الخلفية المتكورة.mp4">
            <a:hlinkClick r:id="" action="ppaction://media"/>
            <a:extLst>
              <a:ext uri="{FF2B5EF4-FFF2-40B4-BE49-F238E27FC236}">
                <a16:creationId xmlns:a16="http://schemas.microsoft.com/office/drawing/2014/main" id="{544A2DB6-1CD5-504D-BAAA-E6AAC698F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86" y="1331321"/>
            <a:ext cx="11337590" cy="52065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8158" y="244595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0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حرجة الخلفية فتحا.mp4" descr="الدحرجة الخلفية فتحا.mp4">
            <a:hlinkClick r:id="" action="ppaction://media"/>
            <a:extLst>
              <a:ext uri="{FF2B5EF4-FFF2-40B4-BE49-F238E27FC236}">
                <a16:creationId xmlns:a16="http://schemas.microsoft.com/office/drawing/2014/main" id="{5C5B0460-C4DB-7F43-999E-DA44BD3FE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86" y="1331321"/>
            <a:ext cx="11337353" cy="52065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095" y="231532"/>
            <a:ext cx="3875202" cy="1020781"/>
            <a:chOff x="-258338" y="209915"/>
            <a:chExt cx="3445083" cy="1020781"/>
          </a:xfrm>
        </p:grpSpPr>
        <p:sp>
          <p:nvSpPr>
            <p:cNvPr id="10" name="Flowchart: Alternate Process 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9393" y="1614469"/>
            <a:ext cx="91062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288583"/>
              </p:ext>
            </p:extLst>
          </p:nvPr>
        </p:nvGraphicFramePr>
        <p:xfrm>
          <a:off x="6732495" y="2558527"/>
          <a:ext cx="400881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عند تأدية المهارة فأول جزء يلمس الأرض ......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للمهارة دفع الأرض بكفي ......</a:t>
                      </a:r>
                      <a:endParaRPr lang="en-US" sz="20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للدحرجة المتكورة</a:t>
                      </a:r>
                      <a:r>
                        <a:rPr lang="ar-BH" sz="20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يكون الجسم</a:t>
                      </a:r>
                      <a:endParaRPr lang="en-US" sz="20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000" b="1" dirty="0">
                          <a:ln w="0"/>
                          <a:cs typeface="+mn-cs"/>
                        </a:rPr>
                        <a:t>الدحرجة الخلفية من العاب .......</a:t>
                      </a:r>
                      <a:endParaRPr lang="en-US" sz="20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40691"/>
              </p:ext>
            </p:extLst>
          </p:nvPr>
        </p:nvGraphicFramePr>
        <p:xfrm>
          <a:off x="1320655" y="2562167"/>
          <a:ext cx="400881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اليدين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الكفان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2400" b="0" dirty="0">
                          <a:ln w="0"/>
                        </a:rPr>
                        <a:t>الجمباز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dirty="0">
                          <a:ln w="0"/>
                        </a:rPr>
                        <a:t> مكور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pic>
        <p:nvPicPr>
          <p:cNvPr id="3" name="صل العمود">
            <a:hlinkClick r:id="" action="ppaction://media"/>
            <a:extLst>
              <a:ext uri="{FF2B5EF4-FFF2-40B4-BE49-F238E27FC236}">
                <a16:creationId xmlns:a16="http://schemas.microsoft.com/office/drawing/2014/main" id="{6174CC95-69D2-DB4F-A956-7F5B9E434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056" y="5543450"/>
            <a:ext cx="1044000" cy="1044000"/>
          </a:xfrm>
          <a:prstGeom prst="rect">
            <a:avLst/>
          </a:prstGeom>
        </p:spPr>
      </p:pic>
      <p:pic>
        <p:nvPicPr>
          <p:cNvPr id="7" name="العمود أ">
            <a:hlinkClick r:id="" action="ppaction://media"/>
            <a:extLst>
              <a:ext uri="{FF2B5EF4-FFF2-40B4-BE49-F238E27FC236}">
                <a16:creationId xmlns:a16="http://schemas.microsoft.com/office/drawing/2014/main" id="{42979EBB-A7E8-474B-96AD-06DE4CC22C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26" y="2558527"/>
            <a:ext cx="576000" cy="576000"/>
          </a:xfrm>
          <a:prstGeom prst="rect">
            <a:avLst/>
          </a:prstGeom>
        </p:spPr>
      </p:pic>
      <p:pic>
        <p:nvPicPr>
          <p:cNvPr id="9" name="العمود ب">
            <a:hlinkClick r:id="" action="ppaction://media"/>
            <a:extLst>
              <a:ext uri="{FF2B5EF4-FFF2-40B4-BE49-F238E27FC236}">
                <a16:creationId xmlns:a16="http://schemas.microsoft.com/office/drawing/2014/main" id="{D94D4BF3-C27F-A642-A83A-80F000E589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36" y="2558527"/>
            <a:ext cx="576000" cy="576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8969" y="231532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210273" y="234044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التقييم الذاتي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326616"/>
              </p:ext>
            </p:extLst>
          </p:nvPr>
        </p:nvGraphicFramePr>
        <p:xfrm>
          <a:off x="6417697" y="2303807"/>
          <a:ext cx="441012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12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عند تأدية المهارة فأول جزء يلمس الأرض ......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2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للمهارة دفع الأرض بكفي ......</a:t>
                      </a:r>
                      <a:endParaRPr lang="en-US" sz="22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2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للدحرجة المتكورة</a:t>
                      </a:r>
                      <a:r>
                        <a:rPr lang="ar-BH" sz="22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يكون الجسم</a:t>
                      </a:r>
                      <a:endParaRPr lang="en-US" sz="22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200" b="1" dirty="0">
                          <a:ln w="0"/>
                          <a:cs typeface="+mn-cs"/>
                        </a:rPr>
                        <a:t>الدحرجة الخلفية من ألعاب.....</a:t>
                      </a:r>
                      <a:endParaRPr lang="en-US" sz="22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72929"/>
              </p:ext>
            </p:extLst>
          </p:nvPr>
        </p:nvGraphicFramePr>
        <p:xfrm>
          <a:off x="1320655" y="2307447"/>
          <a:ext cx="400881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اليدين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الكفان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BH" sz="2400" b="0" dirty="0">
                          <a:ln w="0"/>
                        </a:rPr>
                        <a:t>الجمباز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0" dirty="0">
                          <a:ln w="0"/>
                        </a:rPr>
                        <a:t> مكور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5329467" y="3135734"/>
            <a:ext cx="1403028" cy="5827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29467" y="3135734"/>
            <a:ext cx="140302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29466" y="4365934"/>
            <a:ext cx="1403028" cy="5827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329466" y="4320290"/>
            <a:ext cx="1403029" cy="6018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112444" y="227883"/>
            <a:ext cx="1289563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cs typeface="+mj-cs"/>
              </a:rPr>
              <a:t>( الاجابة </a:t>
            </a:r>
            <a:r>
              <a:rPr lang="ar-BH" sz="4800" b="1" dirty="0" smtClean="0">
                <a:ln w="0"/>
                <a:cs typeface="+mj-cs"/>
              </a:rPr>
              <a:t>)</a:t>
            </a:r>
          </a:p>
          <a:p>
            <a:pPr algn="ctr" rtl="1"/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D78265-0F31-7C45-B088-673935FCE2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85" y="5198023"/>
            <a:ext cx="2019300" cy="1587500"/>
          </a:xfrm>
          <a:prstGeom prst="rect">
            <a:avLst/>
          </a:prstGeom>
        </p:spPr>
      </p:pic>
      <p:pic>
        <p:nvPicPr>
          <p:cNvPr id="21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A3377B54-C037-4D44-A0D2-BC725B94C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980" y="5490900"/>
            <a:ext cx="1044000" cy="1044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2032" y="231532"/>
            <a:ext cx="3875202" cy="1020781"/>
            <a:chOff x="-258338" y="209915"/>
            <a:chExt cx="3445083" cy="1020781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5" name="Oval 2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30" y="1603513"/>
            <a:ext cx="6175513" cy="394010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74660" y="1443159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أنهيت الدرس بنجاح</a:t>
            </a:r>
            <a:endParaRPr lang="en-US" sz="48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DAA0888A-DD23-624A-99AA-91163CF3F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9817" y="5392979"/>
            <a:ext cx="1044000" cy="104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5095" y="192343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1647</TotalTime>
  <Words>549</Words>
  <Application>Microsoft Office PowerPoint</Application>
  <PresentationFormat>Widescreen</PresentationFormat>
  <Paragraphs>109</Paragraphs>
  <Slides>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126</cp:revision>
  <dcterms:created xsi:type="dcterms:W3CDTF">2020-03-04T10:47:58Z</dcterms:created>
  <dcterms:modified xsi:type="dcterms:W3CDTF">2020-08-13T05:44:16Z</dcterms:modified>
</cp:coreProperties>
</file>