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4" r:id="rId6"/>
    <p:sldId id="275" r:id="rId7"/>
    <p:sldId id="271" r:id="rId8"/>
    <p:sldId id="272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4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6.emf"/><Relationship Id="rId18" Type="http://schemas.openxmlformats.org/officeDocument/2006/relationships/image" Target="../media/image2.png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7.xml"/><Relationship Id="rId17" Type="http://schemas.openxmlformats.org/officeDocument/2006/relationships/image" Target="../media/image9.png"/><Relationship Id="rId2" Type="http://schemas.openxmlformats.org/officeDocument/2006/relationships/audio" Target="../media/media3.m4a"/><Relationship Id="rId16" Type="http://schemas.openxmlformats.org/officeDocument/2006/relationships/image" Target="../media/image8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2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5" Type="http://schemas.microsoft.com/office/2007/relationships/media" Target="../media/media13.m4a"/><Relationship Id="rId10" Type="http://schemas.openxmlformats.org/officeDocument/2006/relationships/image" Target="../media/image2.png"/><Relationship Id="rId4" Type="http://schemas.openxmlformats.org/officeDocument/2006/relationships/audio" Target="../media/media12.m4a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2.gi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6EF892A4-F4D4-014E-B304-839A5F76D2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98543" y="5295387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761460"/>
            <a:ext cx="12192000" cy="2800767"/>
            <a:chOff x="-8712" y="1908099"/>
            <a:chExt cx="12192000" cy="2800767"/>
          </a:xfrm>
        </p:grpSpPr>
        <p:sp>
          <p:nvSpPr>
            <p:cNvPr id="6" name="TextBox 5"/>
            <p:cNvSpPr txBox="1"/>
            <p:nvPr/>
          </p:nvSpPr>
          <p:spPr>
            <a:xfrm>
              <a:off x="-8712" y="1908099"/>
              <a:ext cx="12192000" cy="2800767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4000" b="1" dirty="0"/>
                <a:t> </a:t>
              </a:r>
              <a:r>
                <a:rPr lang="ar-BH" sz="4000" b="1" dirty="0" smtClean="0"/>
                <a:t>                                                      </a:t>
              </a:r>
              <a:r>
                <a:rPr lang="en-US" sz="4000" b="1" dirty="0" smtClean="0"/>
                <a:t>         </a:t>
              </a:r>
              <a:r>
                <a:rPr lang="en-US" sz="40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التربية </a:t>
              </a:r>
              <a:r>
                <a:rPr lang="ar-BH" sz="40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الرياضية</a:t>
              </a:r>
              <a:endParaRPr lang="en-US" sz="1200" b="1" dirty="0" smtClean="0"/>
            </a:p>
            <a:p>
              <a:pPr algn="r" rtl="1"/>
              <a:r>
                <a:rPr lang="en-US" sz="48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</a:p>
            <a:p>
              <a:pPr algn="r" rtl="1"/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الفصل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الأول/الوحدة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الأولى</a:t>
              </a:r>
            </a:p>
            <a:p>
              <a:pPr algn="r" rtl="1"/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الخلفية المتكورة / فتحاً</a:t>
              </a:r>
              <a:endParaRPr lang="en-US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endParaRPr lang="en-US" sz="400" b="1" dirty="0">
                <a:cs typeface="+mj-cs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20409" y="2086940"/>
              <a:ext cx="2557477" cy="2492991"/>
              <a:chOff x="-223271" y="2138691"/>
              <a:chExt cx="2510472" cy="2538962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-223271" y="2138692"/>
                <a:ext cx="2510472" cy="253896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2" descr="الرياضات الأولمبية الجمباز الفني من الرسم التخطيطي قصاصة فنية ...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100000" l="0" r="100000">
                            <a14:foregroundMark x1="38762" y1="32941" x2="38762" y2="32941"/>
                            <a14:foregroundMark x1="46580" y1="72235" x2="46580" y2="72235"/>
                            <a14:foregroundMark x1="69381" y1="70353" x2="69381" y2="70353"/>
                          </a14:backgroundRemoval>
                        </a14:imgEffect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71" y="2138691"/>
                <a:ext cx="1924595" cy="25389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200978" y="3313319"/>
                <a:ext cx="1626584" cy="391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BH" sz="44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الجمباز</a:t>
                </a:r>
                <a:endParaRPr lang="en-US" sz="44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pic>
        <p:nvPicPr>
          <p:cNvPr id="11" name="الدحرجة الخلفية">
            <a:hlinkClick r:id="" action="ppaction://media"/>
            <a:extLst>
              <a:ext uri="{FF2B5EF4-FFF2-40B4-BE49-F238E27FC236}">
                <a16:creationId xmlns:a16="http://schemas.microsoft.com/office/drawing/2014/main" id="{32C2A72B-1D64-5B4A-B659-71452F181B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7147" y="5295387"/>
            <a:ext cx="1044000" cy="10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lum contrast="20000"/>
          </a:blip>
          <a:stretch>
            <a:fillRect/>
          </a:stretch>
        </p:blipFill>
        <p:spPr>
          <a:xfrm>
            <a:off x="5045692" y="4675552"/>
            <a:ext cx="2100615" cy="1967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lum contrast="40000"/>
          </a:blip>
          <a:stretch>
            <a:fillRect/>
          </a:stretch>
        </p:blipFill>
        <p:spPr>
          <a:xfrm>
            <a:off x="3043646" y="3796329"/>
            <a:ext cx="2431871" cy="22457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>
            <a:lum contrast="40000"/>
          </a:blip>
          <a:stretch>
            <a:fillRect/>
          </a:stretch>
        </p:blipFill>
        <p:spPr>
          <a:xfrm>
            <a:off x="511055" y="3796329"/>
            <a:ext cx="2397792" cy="22457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Freeform 3"/>
          <p:cNvSpPr/>
          <p:nvPr/>
        </p:nvSpPr>
        <p:spPr>
          <a:xfrm>
            <a:off x="7961589" y="357863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6125528" y="276556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220415" y="898520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Circular Arrow 9"/>
          <p:cNvSpPr/>
          <p:nvPr/>
        </p:nvSpPr>
        <p:spPr>
          <a:xfrm>
            <a:off x="7746062" y="313853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Shape 10"/>
          <p:cNvSpPr/>
          <p:nvPr/>
        </p:nvSpPr>
        <p:spPr>
          <a:xfrm>
            <a:off x="5843761" y="238937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Circular Arrow 11"/>
          <p:cNvSpPr/>
          <p:nvPr/>
        </p:nvSpPr>
        <p:spPr>
          <a:xfrm>
            <a:off x="6950390" y="90845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6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8FD02B68-4B16-AC41-BEE2-6F610891D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95985" y="1536229"/>
            <a:ext cx="665051" cy="665051"/>
          </a:xfrm>
          <a:prstGeom prst="rect">
            <a:avLst/>
          </a:prstGeom>
        </p:spPr>
      </p:pic>
      <p:pic>
        <p:nvPicPr>
          <p:cNvPr id="17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217F9A5A-8221-8C47-AFCA-19C97242E9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9145" y="3128051"/>
            <a:ext cx="803237" cy="812800"/>
          </a:xfrm>
          <a:prstGeom prst="rect">
            <a:avLst/>
          </a:prstGeom>
        </p:spPr>
      </p:pic>
      <p:pic>
        <p:nvPicPr>
          <p:cNvPr id="18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8028A0C9-B548-4947-9B8C-D48F1299A8D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2498" y="4114801"/>
            <a:ext cx="1102212" cy="888652"/>
          </a:xfrm>
          <a:prstGeom prst="rect">
            <a:avLst/>
          </a:prstGeom>
        </p:spPr>
      </p:pic>
      <p:pic>
        <p:nvPicPr>
          <p:cNvPr id="2" name="الايقونات.m4a">
            <a:hlinkClick r:id="" action="ppaction://media"/>
            <a:extLst>
              <a:ext uri="{FF2B5EF4-FFF2-40B4-BE49-F238E27FC236}">
                <a16:creationId xmlns:a16="http://schemas.microsoft.com/office/drawing/2014/main" id="{14A551F3-4932-8740-9586-DF2182CED59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43745" y="5448121"/>
            <a:ext cx="1044000" cy="10440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51166" y="1506017"/>
            <a:ext cx="5344186" cy="1658983"/>
            <a:chOff x="351166" y="1584395"/>
            <a:chExt cx="5344186" cy="1658983"/>
          </a:xfrm>
        </p:grpSpPr>
        <p:sp>
          <p:nvSpPr>
            <p:cNvPr id="23" name="Flowchart: Alternate Process 22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51166" y="1681893"/>
              <a:ext cx="527909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يطبق مهارة الدحرجة </a:t>
              </a:r>
              <a:r>
                <a:rPr lang="ar-BH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الخلفية</a:t>
              </a:r>
              <a:r>
                <a:rPr lang="ar-SA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وفتحاً بطريقة صحيحة.</a:t>
              </a:r>
              <a:endParaRPr lang="en-US" sz="5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6" name="Flowchart: Alternate Process 25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30" name="Oval 29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الخلفية </a:t>
              </a:r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4441" y="1564918"/>
            <a:ext cx="7234053" cy="48320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rgbClr val="FF0000"/>
                </a:solidFill>
              </a:rPr>
              <a:t>النقاط الفنية والخطوات التعليمية </a:t>
            </a:r>
            <a:r>
              <a:rPr lang="ar-BH" sz="2400" b="1" dirty="0" smtClean="0">
                <a:solidFill>
                  <a:srgbClr val="FF0000"/>
                </a:solidFill>
              </a:rPr>
              <a:t>:</a:t>
            </a:r>
            <a:endParaRPr lang="ar-BH" sz="1000" b="1" dirty="0">
              <a:solidFill>
                <a:schemeClr val="tx1"/>
              </a:solidFill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ضم الرأس على الصدر ودفع الارض بكفي اليدين.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 الكفان أول جزء يلمس الارض.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الجسم مكور ومحصور بين اليدين.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فرد الركبتين قبل الدفع باليدين.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زيادة الثني في مفصل الفخذين والاستناد على الكفين لعدم ارتطام المقعدة بالأرض</a:t>
            </a:r>
            <a:r>
              <a:rPr lang="ar-BH" sz="2000" dirty="0" smtClean="0"/>
              <a:t>.</a:t>
            </a:r>
            <a:endParaRPr lang="ar-BH" dirty="0">
              <a:solidFill>
                <a:srgbClr val="FF0000"/>
              </a:solidFill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</a:rPr>
              <a:t>الخطوات التعليمية :</a:t>
            </a:r>
            <a:endParaRPr lang="en-US" sz="2200" b="1" dirty="0">
              <a:solidFill>
                <a:srgbClr val="FF0000"/>
              </a:solidFill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(رقود) لمس الأرض بالقدمين خلف الرأس .</a:t>
            </a:r>
            <a:endParaRPr lang="en-US" sz="2000" dirty="0"/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(وقوف)</a:t>
            </a:r>
            <a:r>
              <a:rPr lang="en-US" sz="2000" dirty="0"/>
              <a:t> </a:t>
            </a:r>
            <a:r>
              <a:rPr lang="ar-BH" sz="2000" dirty="0"/>
              <a:t>ثني مفصلي الفخذين لمحاولة الجلوس على الأرض دون ثني الركبتين.</a:t>
            </a:r>
            <a:endParaRPr lang="en-US" sz="2000" dirty="0"/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يكرر التمرين مع زيادة الثني حتى تتقدم مقعدة الجسم والاستناد بالكفين على الأرض أولاً.</a:t>
            </a:r>
            <a:endParaRPr lang="en-US" sz="2000" dirty="0"/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(جلوس طويل</a:t>
            </a:r>
            <a:r>
              <a:rPr lang="en-US" sz="2000" dirty="0"/>
              <a:t> </a:t>
            </a:r>
            <a:r>
              <a:rPr lang="ar-BH" sz="2000" dirty="0"/>
              <a:t>.</a:t>
            </a:r>
            <a:r>
              <a:rPr lang="en-US" sz="2000" dirty="0"/>
              <a:t> </a:t>
            </a:r>
            <a:r>
              <a:rPr lang="ar-BH" sz="2000" dirty="0"/>
              <a:t>الذراعين على الأرض بجانب الجسم) الوصول الى وضع الرقود ووضع كفين اليدين بجانب الرأس ومحاولة لمس الأرض خلف الرأس بمشطي القدمين.</a:t>
            </a:r>
            <a:endParaRPr lang="en-US" sz="2000" dirty="0"/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/>
              <a:t>يكرر التمرين السابق مع ضم الرأس على الصدر ودفع الأرض باليدين للوصول الى الجلوس على أربع في وضع التكور.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lum contrast="40000"/>
          </a:blip>
          <a:stretch>
            <a:fillRect/>
          </a:stretch>
        </p:blipFill>
        <p:spPr>
          <a:xfrm>
            <a:off x="496389" y="2556473"/>
            <a:ext cx="3781320" cy="245622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النقاط الفنية">
            <a:hlinkClick r:id="" action="ppaction://media"/>
            <a:extLst>
              <a:ext uri="{FF2B5EF4-FFF2-40B4-BE49-F238E27FC236}">
                <a16:creationId xmlns:a16="http://schemas.microsoft.com/office/drawing/2014/main" id="{96455936-B26E-7F4F-86A9-3D1AA0DB1F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324" y="5479234"/>
            <a:ext cx="1044000" cy="1044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95906" y="244595"/>
            <a:ext cx="3875202" cy="1020781"/>
            <a:chOff x="-258338" y="209915"/>
            <a:chExt cx="3445083" cy="1020781"/>
          </a:xfrm>
        </p:grpSpPr>
        <p:sp>
          <p:nvSpPr>
            <p:cNvPr id="14" name="Flowchart: Alternate Process 1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5" name="Oval 1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الخلفية </a:t>
              </a:r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48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59490" y="1261331"/>
            <a:ext cx="7997081" cy="513986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النقاط الفنية والخطوات التعليمية </a:t>
            </a:r>
            <a:r>
              <a:rPr kumimoji="0" lang="ar-BH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:</a:t>
            </a:r>
            <a:endParaRPr kumimoji="0" lang="ar-BH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</a:rPr>
              <a:t>النقاط الفنية: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الكفان بكاملهما على الأرض والمسافة بينهما بأتساع الصدر.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دفع الارض بالقدمين معاً للخلف، وثني مفصلي الفخذين أثناء دفع الأرض والركبتين مفرودتين وموازيتان للأرض.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اليدين أول جزء يلمس الأرض بعد الكفين وتتم الدحرجة للخلف بضم الرأس على الصدر.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فتح الرجلين والميل بالصدر للأمام لوقاية الجسم من السقوط.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وقوف واليدين جانباً والنظر للإمام.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</a:rPr>
              <a:t>الخطوات التعليمية :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(وقوف فتحاً) ثم التدحرج للخلف والرجلين مفتوحتين.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(جثو)أداء الدحرجة الخلفية المتكورة.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(جلوس الطويل فتحاً) دفع الجسم للخلف مع فتح الرجلين.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استخدام مرتبة منحنية تساعد في تسهيل عملية الدفع للخلف.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(الجلوس الطويل فتحاً) الدفع للخلف بكامل الجسم مع وضع اليدين عند الرأس على الأرض ومحاولة الدفع.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الوضع النهائي السابق مع دفع الأرض بالكفين والميل بالصدر للخلف للوصول الى وضع الوقوف فتحاً.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أداء مهارة الدحرجة الخلفية المنحنية المترابطة، والوصول الى الوضع النهائي وقوف فتحاً ميل</a:t>
            </a:r>
            <a:r>
              <a:rPr kumimoji="0" lang="ar-BH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498404" y="2593027"/>
            <a:ext cx="3130456" cy="26781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الخطوات التعليمية">
            <a:hlinkClick r:id="" action="ppaction://media"/>
            <a:extLst>
              <a:ext uri="{FF2B5EF4-FFF2-40B4-BE49-F238E27FC236}">
                <a16:creationId xmlns:a16="http://schemas.microsoft.com/office/drawing/2014/main" id="{5C04B044-6B58-E842-81E9-1A46A87EEE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4591" y="5411238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95906" y="231532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الخلفية </a:t>
              </a:r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806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53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الدحرجة الخلفية المتكورة.mp4" descr="الدحرجة الخلفية المتكورة.mp4">
            <a:hlinkClick r:id="" action="ppaction://media"/>
            <a:extLst>
              <a:ext uri="{FF2B5EF4-FFF2-40B4-BE49-F238E27FC236}">
                <a16:creationId xmlns:a16="http://schemas.microsoft.com/office/drawing/2014/main" id="{544A2DB6-1CD5-504D-BAAA-E6AAC698FC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1886" y="1331321"/>
            <a:ext cx="11337590" cy="520652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48158" y="244595"/>
            <a:ext cx="3875202" cy="1020781"/>
            <a:chOff x="-258338" y="209915"/>
            <a:chExt cx="3445083" cy="1020781"/>
          </a:xfrm>
        </p:grpSpPr>
        <p:sp>
          <p:nvSpPr>
            <p:cNvPr id="14" name="Flowchart: Alternate Process 1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5" name="Oval 1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الخلفية </a:t>
              </a:r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05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دحرجة الخلفية فتحا.mp4" descr="الدحرجة الخلفية فتحا.mp4">
            <a:hlinkClick r:id="" action="ppaction://media"/>
            <a:extLst>
              <a:ext uri="{FF2B5EF4-FFF2-40B4-BE49-F238E27FC236}">
                <a16:creationId xmlns:a16="http://schemas.microsoft.com/office/drawing/2014/main" id="{5C5B0460-C4DB-7F43-999E-DA44BD3FEB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1886" y="1331321"/>
            <a:ext cx="11337353" cy="520652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35095" y="231532"/>
            <a:ext cx="3875202" cy="1020781"/>
            <a:chOff x="-258338" y="209915"/>
            <a:chExt cx="3445083" cy="1020781"/>
          </a:xfrm>
        </p:grpSpPr>
        <p:sp>
          <p:nvSpPr>
            <p:cNvPr id="10" name="Flowchart: Alternate Process 9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الخلفية </a:t>
              </a:r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517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09393" y="1614469"/>
            <a:ext cx="910622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صل العمود (أ) بما يناسبه من العمود (ب) :</a:t>
            </a:r>
            <a:endParaRPr lang="en-US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288583"/>
              </p:ext>
            </p:extLst>
          </p:nvPr>
        </p:nvGraphicFramePr>
        <p:xfrm>
          <a:off x="6732495" y="2558527"/>
          <a:ext cx="4008812" cy="2894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(أ)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عند تأدية المهارة فأول جزء يلمس الأرض ......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من النقاط الفنية للمهارة دفع الأرض بكفي ......</a:t>
                      </a:r>
                      <a:endParaRPr lang="en-US" sz="20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من النقاط الفنية للدحرجة المتكورة</a:t>
                      </a:r>
                      <a:r>
                        <a:rPr lang="ar-BH" sz="2000" b="1" kern="1200" baseline="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يكون الجسم</a:t>
                      </a:r>
                      <a:endParaRPr lang="en-US" sz="20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dirty="0">
                          <a:ln w="0"/>
                          <a:cs typeface="+mn-cs"/>
                        </a:rPr>
                        <a:t>الدحرجة الخلفية من العاب .......</a:t>
                      </a:r>
                      <a:endParaRPr lang="en-US" sz="20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640691"/>
              </p:ext>
            </p:extLst>
          </p:nvPr>
        </p:nvGraphicFramePr>
        <p:xfrm>
          <a:off x="1320655" y="2562167"/>
          <a:ext cx="4008812" cy="2894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(ب)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اليدين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الكفان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BH" sz="2400" b="0" dirty="0">
                          <a:ln w="0"/>
                        </a:rPr>
                        <a:t>الجمباز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dirty="0">
                          <a:ln w="0"/>
                        </a:rPr>
                        <a:t> مكور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pic>
        <p:nvPicPr>
          <p:cNvPr id="3" name="صل العمود">
            <a:hlinkClick r:id="" action="ppaction://media"/>
            <a:extLst>
              <a:ext uri="{FF2B5EF4-FFF2-40B4-BE49-F238E27FC236}">
                <a16:creationId xmlns:a16="http://schemas.microsoft.com/office/drawing/2014/main" id="{6174CC95-69D2-DB4F-A956-7F5B9E4348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5056" y="5543450"/>
            <a:ext cx="1044000" cy="1044000"/>
          </a:xfrm>
          <a:prstGeom prst="rect">
            <a:avLst/>
          </a:prstGeom>
        </p:spPr>
      </p:pic>
      <p:pic>
        <p:nvPicPr>
          <p:cNvPr id="7" name="العمود أ">
            <a:hlinkClick r:id="" action="ppaction://media"/>
            <a:extLst>
              <a:ext uri="{FF2B5EF4-FFF2-40B4-BE49-F238E27FC236}">
                <a16:creationId xmlns:a16="http://schemas.microsoft.com/office/drawing/2014/main" id="{42979EBB-A7E8-474B-96AD-06DE4CC22C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0126" y="2558527"/>
            <a:ext cx="576000" cy="576000"/>
          </a:xfrm>
          <a:prstGeom prst="rect">
            <a:avLst/>
          </a:prstGeom>
        </p:spPr>
      </p:pic>
      <p:pic>
        <p:nvPicPr>
          <p:cNvPr id="9" name="العمود ب">
            <a:hlinkClick r:id="" action="ppaction://media"/>
            <a:extLst>
              <a:ext uri="{FF2B5EF4-FFF2-40B4-BE49-F238E27FC236}">
                <a16:creationId xmlns:a16="http://schemas.microsoft.com/office/drawing/2014/main" id="{D94D4BF3-C27F-A642-A83A-80F000E5899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836" y="2558527"/>
            <a:ext cx="576000" cy="576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08969" y="231532"/>
            <a:ext cx="3875202" cy="1020781"/>
            <a:chOff x="-258338" y="209915"/>
            <a:chExt cx="3445083" cy="1020781"/>
          </a:xfrm>
        </p:grpSpPr>
        <p:sp>
          <p:nvSpPr>
            <p:cNvPr id="17" name="Flowchart: Alternate Process 16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8" name="Oval 17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الخلفية </a:t>
              </a:r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3210273" y="234044"/>
            <a:ext cx="65119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 smtClean="0">
                <a:ln w="0"/>
              </a:rPr>
              <a:t>التقييم الذاتي</a:t>
            </a:r>
            <a:endParaRPr lang="en-US" sz="48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5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0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326616"/>
              </p:ext>
            </p:extLst>
          </p:nvPr>
        </p:nvGraphicFramePr>
        <p:xfrm>
          <a:off x="6417697" y="2303807"/>
          <a:ext cx="4410122" cy="2894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1012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(أ)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عند تأدية المهارة فأول جزء يلمس الأرض ......</a:t>
                      </a:r>
                      <a:endParaRPr lang="en-US" sz="2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2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من النقاط الفنية للمهارة دفع الأرض بكفي ......</a:t>
                      </a:r>
                      <a:endParaRPr lang="en-US" sz="22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2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من النقاط الفنية للدحرجة المتكورة</a:t>
                      </a:r>
                      <a:r>
                        <a:rPr lang="ar-BH" sz="2200" b="1" kern="1200" baseline="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يكون الجسم</a:t>
                      </a:r>
                      <a:endParaRPr lang="en-US" sz="22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200" b="1" dirty="0">
                          <a:ln w="0"/>
                          <a:cs typeface="+mn-cs"/>
                        </a:rPr>
                        <a:t>الدحرجة الخلفية من ألعاب.....</a:t>
                      </a:r>
                      <a:endParaRPr lang="en-US" sz="22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972929"/>
              </p:ext>
            </p:extLst>
          </p:nvPr>
        </p:nvGraphicFramePr>
        <p:xfrm>
          <a:off x="1320655" y="2307447"/>
          <a:ext cx="4008812" cy="2894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(ب)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اليدين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الكفان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BH" sz="2400" b="0" dirty="0">
                          <a:ln w="0"/>
                        </a:rPr>
                        <a:t>الجمباز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dirty="0">
                          <a:ln w="0"/>
                        </a:rPr>
                        <a:t> مكور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 flipH="1">
            <a:off x="5329467" y="3135734"/>
            <a:ext cx="1403028" cy="58270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5329467" y="3135734"/>
            <a:ext cx="1403029" cy="58270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329466" y="4365934"/>
            <a:ext cx="1403028" cy="58270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5329466" y="4320290"/>
            <a:ext cx="1403029" cy="60184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-112444" y="227883"/>
            <a:ext cx="12895639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  <a:cs typeface="+mj-cs"/>
              </a:rPr>
              <a:t>( الاجابة </a:t>
            </a:r>
            <a:r>
              <a:rPr lang="ar-BH" sz="4800" b="1" dirty="0" smtClean="0">
                <a:ln w="0"/>
                <a:cs typeface="+mj-cs"/>
              </a:rPr>
              <a:t>)</a:t>
            </a:r>
          </a:p>
          <a:p>
            <a:pPr algn="ctr" rtl="1"/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صل العمود (أ) بما يناسبه من العمود (ب) :</a:t>
            </a:r>
            <a:endParaRPr lang="en-US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9D78265-0F31-7C45-B088-673935FCE2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885" y="5198023"/>
            <a:ext cx="2019300" cy="1587500"/>
          </a:xfrm>
          <a:prstGeom prst="rect">
            <a:avLst/>
          </a:prstGeom>
        </p:spPr>
      </p:pic>
      <p:pic>
        <p:nvPicPr>
          <p:cNvPr id="21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A3377B54-C037-4D44-A0D2-BC725B94C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980" y="5490900"/>
            <a:ext cx="1044000" cy="10440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22032" y="231532"/>
            <a:ext cx="3875202" cy="1020781"/>
            <a:chOff x="-258338" y="209915"/>
            <a:chExt cx="3445083" cy="1020781"/>
          </a:xfrm>
        </p:grpSpPr>
        <p:sp>
          <p:nvSpPr>
            <p:cNvPr id="24" name="Flowchart: Alternate Process 2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5" name="Oval 2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الخلفية </a:t>
              </a:r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2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730" y="1603513"/>
            <a:ext cx="6175513" cy="3940101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774660" y="1443159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لقد أنهيت الدرس بنجاح</a:t>
            </a:r>
            <a:endParaRPr lang="en-US" sz="4800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DAA0888A-DD23-624A-99AA-91163CF3F4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9817" y="5392979"/>
            <a:ext cx="1044000" cy="1044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35095" y="192343"/>
            <a:ext cx="3875202" cy="1020781"/>
            <a:chOff x="-258338" y="209915"/>
            <a:chExt cx="3445083" cy="1020781"/>
          </a:xfrm>
        </p:grpSpPr>
        <p:sp>
          <p:nvSpPr>
            <p:cNvPr id="14" name="Flowchart: Alternate Process 1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5" name="Oval 1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الخلفية </a:t>
              </a:r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1647</TotalTime>
  <Words>549</Words>
  <Application>Microsoft Office PowerPoint</Application>
  <PresentationFormat>Widescreen</PresentationFormat>
  <Paragraphs>109</Paragraphs>
  <Slides>9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Sakkal Majalla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126</cp:revision>
  <dcterms:created xsi:type="dcterms:W3CDTF">2020-03-04T10:47:58Z</dcterms:created>
  <dcterms:modified xsi:type="dcterms:W3CDTF">2020-08-13T05:44:16Z</dcterms:modified>
</cp:coreProperties>
</file>