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2"/>
  </p:sldMasterIdLst>
  <p:handoutMasterIdLst>
    <p:handoutMasterId r:id="rId72"/>
  </p:handoutMasterIdLst>
  <p:sldIdLst>
    <p:sldId id="332" r:id="rId3"/>
    <p:sldId id="320" r:id="rId4"/>
    <p:sldId id="257" r:id="rId5"/>
    <p:sldId id="258" r:id="rId6"/>
    <p:sldId id="259" r:id="rId7"/>
    <p:sldId id="260" r:id="rId8"/>
    <p:sldId id="261" r:id="rId9"/>
    <p:sldId id="262" r:id="rId10"/>
    <p:sldId id="264" r:id="rId11"/>
    <p:sldId id="263" r:id="rId12"/>
    <p:sldId id="265" r:id="rId13"/>
    <p:sldId id="266" r:id="rId14"/>
    <p:sldId id="267" r:id="rId15"/>
    <p:sldId id="268" r:id="rId16"/>
    <p:sldId id="269" r:id="rId17"/>
    <p:sldId id="270" r:id="rId18"/>
    <p:sldId id="271" r:id="rId19"/>
    <p:sldId id="273" r:id="rId20"/>
    <p:sldId id="274" r:id="rId21"/>
    <p:sldId id="275" r:id="rId22"/>
    <p:sldId id="276" r:id="rId23"/>
    <p:sldId id="328" r:id="rId24"/>
    <p:sldId id="329" r:id="rId25"/>
    <p:sldId id="277" r:id="rId26"/>
    <p:sldId id="278" r:id="rId27"/>
    <p:sldId id="327" r:id="rId28"/>
    <p:sldId id="279" r:id="rId29"/>
    <p:sldId id="280" r:id="rId30"/>
    <p:sldId id="282" r:id="rId31"/>
    <p:sldId id="283" r:id="rId32"/>
    <p:sldId id="284" r:id="rId33"/>
    <p:sldId id="285" r:id="rId34"/>
    <p:sldId id="286" r:id="rId35"/>
    <p:sldId id="331" r:id="rId36"/>
    <p:sldId id="287" r:id="rId37"/>
    <p:sldId id="288" r:id="rId38"/>
    <p:sldId id="330" r:id="rId39"/>
    <p:sldId id="289" r:id="rId40"/>
    <p:sldId id="291" r:id="rId41"/>
    <p:sldId id="292" r:id="rId42"/>
    <p:sldId id="293" r:id="rId43"/>
    <p:sldId id="294" r:id="rId44"/>
    <p:sldId id="295" r:id="rId45"/>
    <p:sldId id="296" r:id="rId46"/>
    <p:sldId id="297" r:id="rId47"/>
    <p:sldId id="298" r:id="rId48"/>
    <p:sldId id="299" r:id="rId49"/>
    <p:sldId id="300" r:id="rId50"/>
    <p:sldId id="321" r:id="rId51"/>
    <p:sldId id="301" r:id="rId52"/>
    <p:sldId id="306" r:id="rId53"/>
    <p:sldId id="302" r:id="rId54"/>
    <p:sldId id="303" r:id="rId55"/>
    <p:sldId id="304" r:id="rId56"/>
    <p:sldId id="308" r:id="rId57"/>
    <p:sldId id="309" r:id="rId58"/>
    <p:sldId id="310" r:id="rId59"/>
    <p:sldId id="311" r:id="rId60"/>
    <p:sldId id="312" r:id="rId61"/>
    <p:sldId id="313" r:id="rId62"/>
    <p:sldId id="322" r:id="rId63"/>
    <p:sldId id="314" r:id="rId64"/>
    <p:sldId id="323" r:id="rId65"/>
    <p:sldId id="315" r:id="rId66"/>
    <p:sldId id="324" r:id="rId67"/>
    <p:sldId id="316" r:id="rId68"/>
    <p:sldId id="325" r:id="rId69"/>
    <p:sldId id="317" r:id="rId70"/>
    <p:sldId id="326" r:id="rId71"/>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Calibri" pitchFamily="34" charset="0"/>
        <a:ea typeface="+mn-ea"/>
        <a:cs typeface="Arial" charset="0"/>
      </a:defRPr>
    </a:lvl1pPr>
    <a:lvl2pPr marL="457200" algn="r" rtl="1" fontAlgn="base">
      <a:spcBef>
        <a:spcPct val="0"/>
      </a:spcBef>
      <a:spcAft>
        <a:spcPct val="0"/>
      </a:spcAft>
      <a:defRPr kern="1200">
        <a:solidFill>
          <a:schemeClr val="tx1"/>
        </a:solidFill>
        <a:latin typeface="Calibri" pitchFamily="34" charset="0"/>
        <a:ea typeface="+mn-ea"/>
        <a:cs typeface="Arial" charset="0"/>
      </a:defRPr>
    </a:lvl2pPr>
    <a:lvl3pPr marL="914400" algn="r" rtl="1" fontAlgn="base">
      <a:spcBef>
        <a:spcPct val="0"/>
      </a:spcBef>
      <a:spcAft>
        <a:spcPct val="0"/>
      </a:spcAft>
      <a:defRPr kern="1200">
        <a:solidFill>
          <a:schemeClr val="tx1"/>
        </a:solidFill>
        <a:latin typeface="Calibri" pitchFamily="34" charset="0"/>
        <a:ea typeface="+mn-ea"/>
        <a:cs typeface="Arial" charset="0"/>
      </a:defRPr>
    </a:lvl3pPr>
    <a:lvl4pPr marL="1371600" algn="r" rtl="1" fontAlgn="base">
      <a:spcBef>
        <a:spcPct val="0"/>
      </a:spcBef>
      <a:spcAft>
        <a:spcPct val="0"/>
      </a:spcAft>
      <a:defRPr kern="1200">
        <a:solidFill>
          <a:schemeClr val="tx1"/>
        </a:solidFill>
        <a:latin typeface="Calibri" pitchFamily="34" charset="0"/>
        <a:ea typeface="+mn-ea"/>
        <a:cs typeface="Arial" charset="0"/>
      </a:defRPr>
    </a:lvl4pPr>
    <a:lvl5pPr marL="1828800" algn="r" rtl="1"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660066"/>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113" autoAdjust="0"/>
    <p:restoredTop sz="94660"/>
  </p:normalViewPr>
  <p:slideViewPr>
    <p:cSldViewPr>
      <p:cViewPr>
        <p:scale>
          <a:sx n="25" d="100"/>
          <a:sy n="25" d="100"/>
        </p:scale>
        <p:origin x="-1278" y="-12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38" d="100"/>
          <a:sy n="38" d="100"/>
        </p:scale>
        <p:origin x="-1590" y="-12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49AF44-BF15-4E0D-A46B-08B83A551EAD}"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pPr rtl="1"/>
          <a:endParaRPr lang="ar-EG"/>
        </a:p>
      </dgm:t>
    </dgm:pt>
    <dgm:pt modelId="{D2ECC76D-DFF1-48FD-BEE8-0F719F4A89BD}">
      <dgm:prSet phldrT="[Text]"/>
      <dgm:spPr/>
      <dgm:t>
        <a:bodyPr/>
        <a:lstStyle/>
        <a:p>
          <a:pPr rtl="1"/>
          <a:r>
            <a:rPr lang="ar-EG" b="1" dirty="0" smtClean="0">
              <a:solidFill>
                <a:srgbClr val="FF0000"/>
              </a:solidFill>
            </a:rPr>
            <a:t>البدائيات</a:t>
          </a:r>
          <a:endParaRPr lang="ar-EG" b="1" dirty="0">
            <a:solidFill>
              <a:srgbClr val="FF0000"/>
            </a:solidFill>
          </a:endParaRPr>
        </a:p>
      </dgm:t>
    </dgm:pt>
    <dgm:pt modelId="{40DD3B59-AC5F-44CA-B114-F046F5463370}" type="parTrans" cxnId="{E66A019E-05B5-4A5D-A317-838A2873FC8D}">
      <dgm:prSet/>
      <dgm:spPr/>
      <dgm:t>
        <a:bodyPr/>
        <a:lstStyle/>
        <a:p>
          <a:pPr rtl="1"/>
          <a:endParaRPr lang="ar-EG" b="1">
            <a:solidFill>
              <a:srgbClr val="FF0000"/>
            </a:solidFill>
          </a:endParaRPr>
        </a:p>
      </dgm:t>
    </dgm:pt>
    <dgm:pt modelId="{64D2C73B-7E85-4172-B5F2-17138A22F1DB}" type="sibTrans" cxnId="{E66A019E-05B5-4A5D-A317-838A2873FC8D}">
      <dgm:prSet/>
      <dgm:spPr/>
      <dgm:t>
        <a:bodyPr/>
        <a:lstStyle/>
        <a:p>
          <a:pPr rtl="1"/>
          <a:endParaRPr lang="ar-EG" b="1">
            <a:solidFill>
              <a:srgbClr val="FF0000"/>
            </a:solidFill>
          </a:endParaRPr>
        </a:p>
      </dgm:t>
    </dgm:pt>
    <dgm:pt modelId="{994D8111-5CF1-4E11-A493-72409B4FC070}">
      <dgm:prSet phldrT="[Text]"/>
      <dgm:spPr/>
      <dgm:t>
        <a:bodyPr/>
        <a:lstStyle/>
        <a:p>
          <a:pPr rtl="1"/>
          <a:r>
            <a:rPr lang="ar-EG" b="1" dirty="0" smtClean="0">
              <a:solidFill>
                <a:srgbClr val="FF0000"/>
              </a:solidFill>
            </a:rPr>
            <a:t>غير الذاتية التغذي</a:t>
          </a:r>
          <a:endParaRPr lang="ar-EG" b="1" dirty="0">
            <a:solidFill>
              <a:srgbClr val="FF0000"/>
            </a:solidFill>
          </a:endParaRPr>
        </a:p>
      </dgm:t>
    </dgm:pt>
    <dgm:pt modelId="{87830378-9D7E-480D-9409-3B64861999D6}" type="parTrans" cxnId="{B6B4A044-CA1A-4B94-BA40-DA38DA28119A}">
      <dgm:prSet/>
      <dgm:spPr/>
      <dgm:t>
        <a:bodyPr/>
        <a:lstStyle/>
        <a:p>
          <a:pPr rtl="1"/>
          <a:endParaRPr lang="ar-EG" b="1">
            <a:solidFill>
              <a:srgbClr val="FF0000"/>
            </a:solidFill>
          </a:endParaRPr>
        </a:p>
      </dgm:t>
    </dgm:pt>
    <dgm:pt modelId="{58EA6DFA-301A-44D2-B838-E73B368B083E}" type="sibTrans" cxnId="{B6B4A044-CA1A-4B94-BA40-DA38DA28119A}">
      <dgm:prSet/>
      <dgm:spPr/>
      <dgm:t>
        <a:bodyPr/>
        <a:lstStyle/>
        <a:p>
          <a:pPr rtl="1"/>
          <a:endParaRPr lang="ar-EG" b="1">
            <a:solidFill>
              <a:srgbClr val="FF0000"/>
            </a:solidFill>
          </a:endParaRPr>
        </a:p>
      </dgm:t>
    </dgm:pt>
    <dgm:pt modelId="{D2935EFD-41D4-41BC-84D9-6B03F0EEEDF1}">
      <dgm:prSet phldrT="[Text]"/>
      <dgm:spPr/>
      <dgm:t>
        <a:bodyPr/>
        <a:lstStyle/>
        <a:p>
          <a:pPr rtl="1"/>
          <a:r>
            <a:rPr lang="ar-EG" b="1" dirty="0" smtClean="0">
              <a:solidFill>
                <a:srgbClr val="FF0000"/>
              </a:solidFill>
            </a:rPr>
            <a:t>المترممة</a:t>
          </a:r>
          <a:endParaRPr lang="ar-EG" b="1" dirty="0">
            <a:solidFill>
              <a:srgbClr val="FF0000"/>
            </a:solidFill>
          </a:endParaRPr>
        </a:p>
      </dgm:t>
    </dgm:pt>
    <dgm:pt modelId="{2D469B04-36E8-4AB5-BFD4-5F44F274B158}" type="parTrans" cxnId="{3900A5EB-BCF7-40B3-A900-2B4303F0B393}">
      <dgm:prSet/>
      <dgm:spPr/>
      <dgm:t>
        <a:bodyPr/>
        <a:lstStyle/>
        <a:p>
          <a:pPr rtl="1"/>
          <a:endParaRPr lang="ar-EG" b="1">
            <a:solidFill>
              <a:srgbClr val="FF0000"/>
            </a:solidFill>
          </a:endParaRPr>
        </a:p>
      </dgm:t>
    </dgm:pt>
    <dgm:pt modelId="{20518828-8FF6-44E2-A144-EE47DC8BBF2F}" type="sibTrans" cxnId="{3900A5EB-BCF7-40B3-A900-2B4303F0B393}">
      <dgm:prSet/>
      <dgm:spPr/>
      <dgm:t>
        <a:bodyPr/>
        <a:lstStyle/>
        <a:p>
          <a:pPr rtl="1"/>
          <a:endParaRPr lang="ar-EG" b="1">
            <a:solidFill>
              <a:srgbClr val="FF0000"/>
            </a:solidFill>
          </a:endParaRPr>
        </a:p>
      </dgm:t>
    </dgm:pt>
    <dgm:pt modelId="{1AC45B8A-4AF0-4839-8C74-4DAF7914A16B}">
      <dgm:prSet phldrT="[Text]"/>
      <dgm:spPr/>
      <dgm:t>
        <a:bodyPr/>
        <a:lstStyle/>
        <a:p>
          <a:pPr rtl="1"/>
          <a:r>
            <a:rPr lang="ar-EG" b="1" dirty="0" smtClean="0">
              <a:solidFill>
                <a:srgbClr val="FF0000"/>
              </a:solidFill>
            </a:rPr>
            <a:t>الضوئية</a:t>
          </a:r>
          <a:endParaRPr lang="ar-EG" b="1" dirty="0">
            <a:solidFill>
              <a:srgbClr val="FF0000"/>
            </a:solidFill>
          </a:endParaRPr>
        </a:p>
      </dgm:t>
    </dgm:pt>
    <dgm:pt modelId="{91BAB4A0-F5D0-42E0-AAEE-A12B46CDDB8E}" type="parTrans" cxnId="{C1BBFD24-B54B-4E1A-A1A8-159CB2CE45DB}">
      <dgm:prSet/>
      <dgm:spPr/>
      <dgm:t>
        <a:bodyPr/>
        <a:lstStyle/>
        <a:p>
          <a:pPr rtl="1"/>
          <a:endParaRPr lang="ar-EG" b="1">
            <a:solidFill>
              <a:srgbClr val="FF0000"/>
            </a:solidFill>
          </a:endParaRPr>
        </a:p>
      </dgm:t>
    </dgm:pt>
    <dgm:pt modelId="{E4483659-54C3-44A7-A690-6FA48D1EE0DC}" type="sibTrans" cxnId="{C1BBFD24-B54B-4E1A-A1A8-159CB2CE45DB}">
      <dgm:prSet/>
      <dgm:spPr/>
      <dgm:t>
        <a:bodyPr/>
        <a:lstStyle/>
        <a:p>
          <a:pPr rtl="1"/>
          <a:endParaRPr lang="ar-EG" b="1">
            <a:solidFill>
              <a:srgbClr val="FF0000"/>
            </a:solidFill>
          </a:endParaRPr>
        </a:p>
      </dgm:t>
    </dgm:pt>
    <dgm:pt modelId="{5A9573E4-24AA-4756-BFB7-D4A8784DDDED}">
      <dgm:prSet phldrT="[Text]"/>
      <dgm:spPr/>
      <dgm:t>
        <a:bodyPr/>
        <a:lstStyle/>
        <a:p>
          <a:pPr rtl="1"/>
          <a:r>
            <a:rPr lang="ar-EG" b="1" dirty="0" smtClean="0">
              <a:solidFill>
                <a:srgbClr val="FF0000"/>
              </a:solidFill>
            </a:rPr>
            <a:t>الذاتية التغذي</a:t>
          </a:r>
          <a:endParaRPr lang="ar-EG" b="1" dirty="0">
            <a:solidFill>
              <a:srgbClr val="FF0000"/>
            </a:solidFill>
          </a:endParaRPr>
        </a:p>
      </dgm:t>
    </dgm:pt>
    <dgm:pt modelId="{AE2E7C13-A441-4567-985A-4CBD74EF5C19}" type="parTrans" cxnId="{0914E171-4B63-4E6A-8524-B476E2FECEBD}">
      <dgm:prSet/>
      <dgm:spPr/>
      <dgm:t>
        <a:bodyPr/>
        <a:lstStyle/>
        <a:p>
          <a:pPr rtl="1"/>
          <a:endParaRPr lang="ar-EG" b="1">
            <a:solidFill>
              <a:srgbClr val="FF0000"/>
            </a:solidFill>
          </a:endParaRPr>
        </a:p>
      </dgm:t>
    </dgm:pt>
    <dgm:pt modelId="{59C58802-CF16-40F6-9AC8-BEDD1E5E95DB}" type="sibTrans" cxnId="{0914E171-4B63-4E6A-8524-B476E2FECEBD}">
      <dgm:prSet/>
      <dgm:spPr/>
      <dgm:t>
        <a:bodyPr/>
        <a:lstStyle/>
        <a:p>
          <a:pPr rtl="1"/>
          <a:endParaRPr lang="ar-EG" b="1">
            <a:solidFill>
              <a:srgbClr val="FF0000"/>
            </a:solidFill>
          </a:endParaRPr>
        </a:p>
      </dgm:t>
    </dgm:pt>
    <dgm:pt modelId="{7280935C-4B39-47E7-9916-897BB52296F6}">
      <dgm:prSet phldrT="[Text]"/>
      <dgm:spPr/>
      <dgm:t>
        <a:bodyPr/>
        <a:lstStyle/>
        <a:p>
          <a:pPr rtl="1"/>
          <a:r>
            <a:rPr lang="ar-EG" b="1" dirty="0" smtClean="0">
              <a:solidFill>
                <a:srgbClr val="FF0000"/>
              </a:solidFill>
            </a:rPr>
            <a:t>الكيميائية</a:t>
          </a:r>
          <a:endParaRPr lang="ar-EG" b="1" dirty="0">
            <a:solidFill>
              <a:srgbClr val="FF0000"/>
            </a:solidFill>
          </a:endParaRPr>
        </a:p>
      </dgm:t>
    </dgm:pt>
    <dgm:pt modelId="{E5C6A775-17EA-4A06-AED8-38229D381ED9}" type="parTrans" cxnId="{8BF3010C-2CCF-4CE1-B010-3ACAEA998499}">
      <dgm:prSet/>
      <dgm:spPr/>
      <dgm:t>
        <a:bodyPr/>
        <a:lstStyle/>
        <a:p>
          <a:pPr rtl="1"/>
          <a:endParaRPr lang="ar-EG" b="1">
            <a:solidFill>
              <a:srgbClr val="FF0000"/>
            </a:solidFill>
          </a:endParaRPr>
        </a:p>
      </dgm:t>
    </dgm:pt>
    <dgm:pt modelId="{C0E84D66-5FBB-457A-86A9-E45F475CB9D3}" type="sibTrans" cxnId="{8BF3010C-2CCF-4CE1-B010-3ACAEA998499}">
      <dgm:prSet/>
      <dgm:spPr/>
      <dgm:t>
        <a:bodyPr/>
        <a:lstStyle/>
        <a:p>
          <a:pPr rtl="1"/>
          <a:endParaRPr lang="ar-EG" b="1">
            <a:solidFill>
              <a:srgbClr val="FF0000"/>
            </a:solidFill>
          </a:endParaRPr>
        </a:p>
      </dgm:t>
    </dgm:pt>
    <dgm:pt modelId="{6C9E71E1-11E8-4ECE-A44B-14DCE8A22C70}" type="pres">
      <dgm:prSet presAssocID="{8449AF44-BF15-4E0D-A46B-08B83A551EAD}" presName="hierChild1" presStyleCnt="0">
        <dgm:presLayoutVars>
          <dgm:chPref val="1"/>
          <dgm:dir/>
          <dgm:animOne val="branch"/>
          <dgm:animLvl val="lvl"/>
          <dgm:resizeHandles/>
        </dgm:presLayoutVars>
      </dgm:prSet>
      <dgm:spPr/>
      <dgm:t>
        <a:bodyPr/>
        <a:lstStyle/>
        <a:p>
          <a:pPr rtl="1"/>
          <a:endParaRPr lang="ar-EG"/>
        </a:p>
      </dgm:t>
    </dgm:pt>
    <dgm:pt modelId="{5C81EA23-0FC6-452A-A136-DFE67EE41CED}" type="pres">
      <dgm:prSet presAssocID="{D2ECC76D-DFF1-48FD-BEE8-0F719F4A89BD}" presName="hierRoot1" presStyleCnt="0"/>
      <dgm:spPr/>
    </dgm:pt>
    <dgm:pt modelId="{0A7F1762-D61D-492B-985C-A4A90C4094BB}" type="pres">
      <dgm:prSet presAssocID="{D2ECC76D-DFF1-48FD-BEE8-0F719F4A89BD}" presName="composite" presStyleCnt="0"/>
      <dgm:spPr/>
    </dgm:pt>
    <dgm:pt modelId="{AAE6C9DF-7692-4182-BD01-7631EC421193}" type="pres">
      <dgm:prSet presAssocID="{D2ECC76D-DFF1-48FD-BEE8-0F719F4A89BD}" presName="background" presStyleLbl="node0" presStyleIdx="0" presStyleCnt="1"/>
      <dgm:spPr/>
    </dgm:pt>
    <dgm:pt modelId="{EE70434C-2269-4750-873B-14BCEB6A9BC8}" type="pres">
      <dgm:prSet presAssocID="{D2ECC76D-DFF1-48FD-BEE8-0F719F4A89BD}" presName="text" presStyleLbl="fgAcc0" presStyleIdx="0" presStyleCnt="1">
        <dgm:presLayoutVars>
          <dgm:chPref val="3"/>
        </dgm:presLayoutVars>
      </dgm:prSet>
      <dgm:spPr/>
      <dgm:t>
        <a:bodyPr/>
        <a:lstStyle/>
        <a:p>
          <a:pPr rtl="1"/>
          <a:endParaRPr lang="ar-EG"/>
        </a:p>
      </dgm:t>
    </dgm:pt>
    <dgm:pt modelId="{35945911-D5F8-40D0-9BBA-44E675FE26D3}" type="pres">
      <dgm:prSet presAssocID="{D2ECC76D-DFF1-48FD-BEE8-0F719F4A89BD}" presName="hierChild2" presStyleCnt="0"/>
      <dgm:spPr/>
    </dgm:pt>
    <dgm:pt modelId="{B7A0FB0E-19A3-43DB-9437-B9DF15D929B5}" type="pres">
      <dgm:prSet presAssocID="{87830378-9D7E-480D-9409-3B64861999D6}" presName="Name10" presStyleLbl="parChTrans1D2" presStyleIdx="0" presStyleCnt="2"/>
      <dgm:spPr/>
      <dgm:t>
        <a:bodyPr/>
        <a:lstStyle/>
        <a:p>
          <a:pPr rtl="1"/>
          <a:endParaRPr lang="ar-EG"/>
        </a:p>
      </dgm:t>
    </dgm:pt>
    <dgm:pt modelId="{A3F1CD7C-C75B-45F5-89CA-8315A9ED2650}" type="pres">
      <dgm:prSet presAssocID="{994D8111-5CF1-4E11-A493-72409B4FC070}" presName="hierRoot2" presStyleCnt="0"/>
      <dgm:spPr/>
    </dgm:pt>
    <dgm:pt modelId="{8B50FF55-65E6-4B18-98F6-63E45DF7BBB6}" type="pres">
      <dgm:prSet presAssocID="{994D8111-5CF1-4E11-A493-72409B4FC070}" presName="composite2" presStyleCnt="0"/>
      <dgm:spPr/>
    </dgm:pt>
    <dgm:pt modelId="{E5F1F0ED-8651-4B08-91A8-B80EAAB208BA}" type="pres">
      <dgm:prSet presAssocID="{994D8111-5CF1-4E11-A493-72409B4FC070}" presName="background2" presStyleLbl="node2" presStyleIdx="0" presStyleCnt="2"/>
      <dgm:spPr/>
    </dgm:pt>
    <dgm:pt modelId="{A579F57B-2F3A-416C-A802-204A04A99BCC}" type="pres">
      <dgm:prSet presAssocID="{994D8111-5CF1-4E11-A493-72409B4FC070}" presName="text2" presStyleLbl="fgAcc2" presStyleIdx="0" presStyleCnt="2">
        <dgm:presLayoutVars>
          <dgm:chPref val="3"/>
        </dgm:presLayoutVars>
      </dgm:prSet>
      <dgm:spPr/>
      <dgm:t>
        <a:bodyPr/>
        <a:lstStyle/>
        <a:p>
          <a:pPr rtl="1"/>
          <a:endParaRPr lang="ar-EG"/>
        </a:p>
      </dgm:t>
    </dgm:pt>
    <dgm:pt modelId="{23A5BE00-5FEE-4394-BA07-B7C92968F6DD}" type="pres">
      <dgm:prSet presAssocID="{994D8111-5CF1-4E11-A493-72409B4FC070}" presName="hierChild3" presStyleCnt="0"/>
      <dgm:spPr/>
    </dgm:pt>
    <dgm:pt modelId="{DC8ACD46-1B67-41EC-A62E-3BED6649FDFB}" type="pres">
      <dgm:prSet presAssocID="{2D469B04-36E8-4AB5-BFD4-5F44F274B158}" presName="Name17" presStyleLbl="parChTrans1D3" presStyleIdx="0" presStyleCnt="3"/>
      <dgm:spPr/>
      <dgm:t>
        <a:bodyPr/>
        <a:lstStyle/>
        <a:p>
          <a:pPr rtl="1"/>
          <a:endParaRPr lang="ar-EG"/>
        </a:p>
      </dgm:t>
    </dgm:pt>
    <dgm:pt modelId="{9BD4C54D-B247-40CA-A491-962B5B7BC484}" type="pres">
      <dgm:prSet presAssocID="{D2935EFD-41D4-41BC-84D9-6B03F0EEEDF1}" presName="hierRoot3" presStyleCnt="0"/>
      <dgm:spPr/>
    </dgm:pt>
    <dgm:pt modelId="{9C6F83AB-EB58-46EF-B7BF-AA9CABA6D958}" type="pres">
      <dgm:prSet presAssocID="{D2935EFD-41D4-41BC-84D9-6B03F0EEEDF1}" presName="composite3" presStyleCnt="0"/>
      <dgm:spPr/>
    </dgm:pt>
    <dgm:pt modelId="{87649BC7-BD44-433F-93FE-032006D24908}" type="pres">
      <dgm:prSet presAssocID="{D2935EFD-41D4-41BC-84D9-6B03F0EEEDF1}" presName="background3" presStyleLbl="node3" presStyleIdx="0" presStyleCnt="3"/>
      <dgm:spPr/>
    </dgm:pt>
    <dgm:pt modelId="{C82F5688-55F6-4845-9A00-C0567072EA57}" type="pres">
      <dgm:prSet presAssocID="{D2935EFD-41D4-41BC-84D9-6B03F0EEEDF1}" presName="text3" presStyleLbl="fgAcc3" presStyleIdx="0" presStyleCnt="3">
        <dgm:presLayoutVars>
          <dgm:chPref val="3"/>
        </dgm:presLayoutVars>
      </dgm:prSet>
      <dgm:spPr/>
      <dgm:t>
        <a:bodyPr/>
        <a:lstStyle/>
        <a:p>
          <a:pPr rtl="1"/>
          <a:endParaRPr lang="ar-EG"/>
        </a:p>
      </dgm:t>
    </dgm:pt>
    <dgm:pt modelId="{7BE11EC6-F103-4F18-9C71-88FB52A228BB}" type="pres">
      <dgm:prSet presAssocID="{D2935EFD-41D4-41BC-84D9-6B03F0EEEDF1}" presName="hierChild4" presStyleCnt="0"/>
      <dgm:spPr/>
    </dgm:pt>
    <dgm:pt modelId="{0C432CB1-55A4-45EE-BD60-B2EA8AC8C871}" type="pres">
      <dgm:prSet presAssocID="{91BAB4A0-F5D0-42E0-AAEE-A12B46CDDB8E}" presName="Name17" presStyleLbl="parChTrans1D3" presStyleIdx="1" presStyleCnt="3"/>
      <dgm:spPr/>
      <dgm:t>
        <a:bodyPr/>
        <a:lstStyle/>
        <a:p>
          <a:pPr rtl="1"/>
          <a:endParaRPr lang="ar-EG"/>
        </a:p>
      </dgm:t>
    </dgm:pt>
    <dgm:pt modelId="{55683F12-7DEC-4E88-9879-488483338ED8}" type="pres">
      <dgm:prSet presAssocID="{1AC45B8A-4AF0-4839-8C74-4DAF7914A16B}" presName="hierRoot3" presStyleCnt="0"/>
      <dgm:spPr/>
    </dgm:pt>
    <dgm:pt modelId="{E7DA4667-C86D-4288-89B5-F40ECD5D5132}" type="pres">
      <dgm:prSet presAssocID="{1AC45B8A-4AF0-4839-8C74-4DAF7914A16B}" presName="composite3" presStyleCnt="0"/>
      <dgm:spPr/>
    </dgm:pt>
    <dgm:pt modelId="{FBE54B82-4B25-46A4-92D3-8A0AF9F76842}" type="pres">
      <dgm:prSet presAssocID="{1AC45B8A-4AF0-4839-8C74-4DAF7914A16B}" presName="background3" presStyleLbl="node3" presStyleIdx="1" presStyleCnt="3"/>
      <dgm:spPr/>
    </dgm:pt>
    <dgm:pt modelId="{35370DF2-5A93-4497-B30F-6B0472A9F3E3}" type="pres">
      <dgm:prSet presAssocID="{1AC45B8A-4AF0-4839-8C74-4DAF7914A16B}" presName="text3" presStyleLbl="fgAcc3" presStyleIdx="1" presStyleCnt="3">
        <dgm:presLayoutVars>
          <dgm:chPref val="3"/>
        </dgm:presLayoutVars>
      </dgm:prSet>
      <dgm:spPr/>
      <dgm:t>
        <a:bodyPr/>
        <a:lstStyle/>
        <a:p>
          <a:pPr rtl="1"/>
          <a:endParaRPr lang="ar-EG"/>
        </a:p>
      </dgm:t>
    </dgm:pt>
    <dgm:pt modelId="{321274E0-4C36-4C2C-852A-609964F11190}" type="pres">
      <dgm:prSet presAssocID="{1AC45B8A-4AF0-4839-8C74-4DAF7914A16B}" presName="hierChild4" presStyleCnt="0"/>
      <dgm:spPr/>
    </dgm:pt>
    <dgm:pt modelId="{CB0D71C2-C8D7-4E81-ADA3-B9BF0AAC2A3F}" type="pres">
      <dgm:prSet presAssocID="{AE2E7C13-A441-4567-985A-4CBD74EF5C19}" presName="Name10" presStyleLbl="parChTrans1D2" presStyleIdx="1" presStyleCnt="2"/>
      <dgm:spPr/>
      <dgm:t>
        <a:bodyPr/>
        <a:lstStyle/>
        <a:p>
          <a:pPr rtl="1"/>
          <a:endParaRPr lang="ar-EG"/>
        </a:p>
      </dgm:t>
    </dgm:pt>
    <dgm:pt modelId="{2941656C-0E3E-475E-8645-58566C462E75}" type="pres">
      <dgm:prSet presAssocID="{5A9573E4-24AA-4756-BFB7-D4A8784DDDED}" presName="hierRoot2" presStyleCnt="0"/>
      <dgm:spPr/>
    </dgm:pt>
    <dgm:pt modelId="{B6F1F3D7-C274-4DD8-97DE-797FC3874684}" type="pres">
      <dgm:prSet presAssocID="{5A9573E4-24AA-4756-BFB7-D4A8784DDDED}" presName="composite2" presStyleCnt="0"/>
      <dgm:spPr/>
    </dgm:pt>
    <dgm:pt modelId="{F1D238A1-0D70-44C6-8426-7EA77BF2CA52}" type="pres">
      <dgm:prSet presAssocID="{5A9573E4-24AA-4756-BFB7-D4A8784DDDED}" presName="background2" presStyleLbl="node2" presStyleIdx="1" presStyleCnt="2"/>
      <dgm:spPr/>
    </dgm:pt>
    <dgm:pt modelId="{E0704AE3-4437-4BA4-A0F8-9751D10A8323}" type="pres">
      <dgm:prSet presAssocID="{5A9573E4-24AA-4756-BFB7-D4A8784DDDED}" presName="text2" presStyleLbl="fgAcc2" presStyleIdx="1" presStyleCnt="2">
        <dgm:presLayoutVars>
          <dgm:chPref val="3"/>
        </dgm:presLayoutVars>
      </dgm:prSet>
      <dgm:spPr/>
      <dgm:t>
        <a:bodyPr/>
        <a:lstStyle/>
        <a:p>
          <a:pPr rtl="1"/>
          <a:endParaRPr lang="ar-EG"/>
        </a:p>
      </dgm:t>
    </dgm:pt>
    <dgm:pt modelId="{09DC585E-251E-4F22-9DBA-5DE0924CA6C2}" type="pres">
      <dgm:prSet presAssocID="{5A9573E4-24AA-4756-BFB7-D4A8784DDDED}" presName="hierChild3" presStyleCnt="0"/>
      <dgm:spPr/>
    </dgm:pt>
    <dgm:pt modelId="{587C13F9-A5C6-47EA-8242-726585B5AF6F}" type="pres">
      <dgm:prSet presAssocID="{E5C6A775-17EA-4A06-AED8-38229D381ED9}" presName="Name17" presStyleLbl="parChTrans1D3" presStyleIdx="2" presStyleCnt="3"/>
      <dgm:spPr/>
      <dgm:t>
        <a:bodyPr/>
        <a:lstStyle/>
        <a:p>
          <a:pPr rtl="1"/>
          <a:endParaRPr lang="ar-EG"/>
        </a:p>
      </dgm:t>
    </dgm:pt>
    <dgm:pt modelId="{3C2A51CC-88A6-44B5-A53F-912E58E8C391}" type="pres">
      <dgm:prSet presAssocID="{7280935C-4B39-47E7-9916-897BB52296F6}" presName="hierRoot3" presStyleCnt="0"/>
      <dgm:spPr/>
    </dgm:pt>
    <dgm:pt modelId="{199C0E7D-1ABF-4A48-9C08-24C8AD3F8B4B}" type="pres">
      <dgm:prSet presAssocID="{7280935C-4B39-47E7-9916-897BB52296F6}" presName="composite3" presStyleCnt="0"/>
      <dgm:spPr/>
    </dgm:pt>
    <dgm:pt modelId="{846D8FB7-25B7-4A79-9C94-52024C5C1946}" type="pres">
      <dgm:prSet presAssocID="{7280935C-4B39-47E7-9916-897BB52296F6}" presName="background3" presStyleLbl="node3" presStyleIdx="2" presStyleCnt="3"/>
      <dgm:spPr/>
    </dgm:pt>
    <dgm:pt modelId="{B6C560F4-4AA6-47AD-ADCD-5AD6604B52A9}" type="pres">
      <dgm:prSet presAssocID="{7280935C-4B39-47E7-9916-897BB52296F6}" presName="text3" presStyleLbl="fgAcc3" presStyleIdx="2" presStyleCnt="3">
        <dgm:presLayoutVars>
          <dgm:chPref val="3"/>
        </dgm:presLayoutVars>
      </dgm:prSet>
      <dgm:spPr/>
      <dgm:t>
        <a:bodyPr/>
        <a:lstStyle/>
        <a:p>
          <a:pPr rtl="1"/>
          <a:endParaRPr lang="ar-EG"/>
        </a:p>
      </dgm:t>
    </dgm:pt>
    <dgm:pt modelId="{15994F1F-029C-4332-9A09-5888D2967905}" type="pres">
      <dgm:prSet presAssocID="{7280935C-4B39-47E7-9916-897BB52296F6}" presName="hierChild4" presStyleCnt="0"/>
      <dgm:spPr/>
    </dgm:pt>
  </dgm:ptLst>
  <dgm:cxnLst>
    <dgm:cxn modelId="{F1CD4E31-E069-4F3D-81B9-F2545224DBA0}" type="presOf" srcId="{1AC45B8A-4AF0-4839-8C74-4DAF7914A16B}" destId="{35370DF2-5A93-4497-B30F-6B0472A9F3E3}" srcOrd="0" destOrd="0" presId="urn:microsoft.com/office/officeart/2005/8/layout/hierarchy1"/>
    <dgm:cxn modelId="{E66A019E-05B5-4A5D-A317-838A2873FC8D}" srcId="{8449AF44-BF15-4E0D-A46B-08B83A551EAD}" destId="{D2ECC76D-DFF1-48FD-BEE8-0F719F4A89BD}" srcOrd="0" destOrd="0" parTransId="{40DD3B59-AC5F-44CA-B114-F046F5463370}" sibTransId="{64D2C73B-7E85-4172-B5F2-17138A22F1DB}"/>
    <dgm:cxn modelId="{0914E171-4B63-4E6A-8524-B476E2FECEBD}" srcId="{D2ECC76D-DFF1-48FD-BEE8-0F719F4A89BD}" destId="{5A9573E4-24AA-4756-BFB7-D4A8784DDDED}" srcOrd="1" destOrd="0" parTransId="{AE2E7C13-A441-4567-985A-4CBD74EF5C19}" sibTransId="{59C58802-CF16-40F6-9AC8-BEDD1E5E95DB}"/>
    <dgm:cxn modelId="{BC038A96-257A-4B23-9C31-A08720CDA3FD}" type="presOf" srcId="{D2935EFD-41D4-41BC-84D9-6B03F0EEEDF1}" destId="{C82F5688-55F6-4845-9A00-C0567072EA57}" srcOrd="0" destOrd="0" presId="urn:microsoft.com/office/officeart/2005/8/layout/hierarchy1"/>
    <dgm:cxn modelId="{8D34ED2B-7FAB-4C7B-BF62-3A45E43DF30B}" type="presOf" srcId="{E5C6A775-17EA-4A06-AED8-38229D381ED9}" destId="{587C13F9-A5C6-47EA-8242-726585B5AF6F}" srcOrd="0" destOrd="0" presId="urn:microsoft.com/office/officeart/2005/8/layout/hierarchy1"/>
    <dgm:cxn modelId="{8D468B76-183E-4833-AB5C-31128FEA812B}" type="presOf" srcId="{D2ECC76D-DFF1-48FD-BEE8-0F719F4A89BD}" destId="{EE70434C-2269-4750-873B-14BCEB6A9BC8}" srcOrd="0" destOrd="0" presId="urn:microsoft.com/office/officeart/2005/8/layout/hierarchy1"/>
    <dgm:cxn modelId="{A4B28A96-CCC3-4C2F-80B9-C488F4C26043}" type="presOf" srcId="{7280935C-4B39-47E7-9916-897BB52296F6}" destId="{B6C560F4-4AA6-47AD-ADCD-5AD6604B52A9}" srcOrd="0" destOrd="0" presId="urn:microsoft.com/office/officeart/2005/8/layout/hierarchy1"/>
    <dgm:cxn modelId="{8BF3010C-2CCF-4CE1-B010-3ACAEA998499}" srcId="{5A9573E4-24AA-4756-BFB7-D4A8784DDDED}" destId="{7280935C-4B39-47E7-9916-897BB52296F6}" srcOrd="0" destOrd="0" parTransId="{E5C6A775-17EA-4A06-AED8-38229D381ED9}" sibTransId="{C0E84D66-5FBB-457A-86A9-E45F475CB9D3}"/>
    <dgm:cxn modelId="{E6E85CEE-6876-4ABF-BFDE-DA2EEC3BAFD0}" type="presOf" srcId="{5A9573E4-24AA-4756-BFB7-D4A8784DDDED}" destId="{E0704AE3-4437-4BA4-A0F8-9751D10A8323}" srcOrd="0" destOrd="0" presId="urn:microsoft.com/office/officeart/2005/8/layout/hierarchy1"/>
    <dgm:cxn modelId="{DF59E126-E996-4422-9135-7CA57005B867}" type="presOf" srcId="{994D8111-5CF1-4E11-A493-72409B4FC070}" destId="{A579F57B-2F3A-416C-A802-204A04A99BCC}" srcOrd="0" destOrd="0" presId="urn:microsoft.com/office/officeart/2005/8/layout/hierarchy1"/>
    <dgm:cxn modelId="{C1BBFD24-B54B-4E1A-A1A8-159CB2CE45DB}" srcId="{994D8111-5CF1-4E11-A493-72409B4FC070}" destId="{1AC45B8A-4AF0-4839-8C74-4DAF7914A16B}" srcOrd="1" destOrd="0" parTransId="{91BAB4A0-F5D0-42E0-AAEE-A12B46CDDB8E}" sibTransId="{E4483659-54C3-44A7-A690-6FA48D1EE0DC}"/>
    <dgm:cxn modelId="{E1443336-FDCA-4E1A-9EDB-4EF8528C614F}" type="presOf" srcId="{91BAB4A0-F5D0-42E0-AAEE-A12B46CDDB8E}" destId="{0C432CB1-55A4-45EE-BD60-B2EA8AC8C871}" srcOrd="0" destOrd="0" presId="urn:microsoft.com/office/officeart/2005/8/layout/hierarchy1"/>
    <dgm:cxn modelId="{B6B4A044-CA1A-4B94-BA40-DA38DA28119A}" srcId="{D2ECC76D-DFF1-48FD-BEE8-0F719F4A89BD}" destId="{994D8111-5CF1-4E11-A493-72409B4FC070}" srcOrd="0" destOrd="0" parTransId="{87830378-9D7E-480D-9409-3B64861999D6}" sibTransId="{58EA6DFA-301A-44D2-B838-E73B368B083E}"/>
    <dgm:cxn modelId="{0FF832CF-F99C-40EB-AEBA-3609FDCB6D4E}" type="presOf" srcId="{87830378-9D7E-480D-9409-3B64861999D6}" destId="{B7A0FB0E-19A3-43DB-9437-B9DF15D929B5}" srcOrd="0" destOrd="0" presId="urn:microsoft.com/office/officeart/2005/8/layout/hierarchy1"/>
    <dgm:cxn modelId="{3900A5EB-BCF7-40B3-A900-2B4303F0B393}" srcId="{994D8111-5CF1-4E11-A493-72409B4FC070}" destId="{D2935EFD-41D4-41BC-84D9-6B03F0EEEDF1}" srcOrd="0" destOrd="0" parTransId="{2D469B04-36E8-4AB5-BFD4-5F44F274B158}" sibTransId="{20518828-8FF6-44E2-A144-EE47DC8BBF2F}"/>
    <dgm:cxn modelId="{BCCBC2BB-F38C-4945-B13C-0B9C51ECC9FF}" type="presOf" srcId="{8449AF44-BF15-4E0D-A46B-08B83A551EAD}" destId="{6C9E71E1-11E8-4ECE-A44B-14DCE8A22C70}" srcOrd="0" destOrd="0" presId="urn:microsoft.com/office/officeart/2005/8/layout/hierarchy1"/>
    <dgm:cxn modelId="{E2F39A3E-6089-42EC-905D-8E0B3E52E842}" type="presOf" srcId="{2D469B04-36E8-4AB5-BFD4-5F44F274B158}" destId="{DC8ACD46-1B67-41EC-A62E-3BED6649FDFB}" srcOrd="0" destOrd="0" presId="urn:microsoft.com/office/officeart/2005/8/layout/hierarchy1"/>
    <dgm:cxn modelId="{2F026808-FB06-4CE7-BB52-3B038A02BEE1}" type="presOf" srcId="{AE2E7C13-A441-4567-985A-4CBD74EF5C19}" destId="{CB0D71C2-C8D7-4E81-ADA3-B9BF0AAC2A3F}" srcOrd="0" destOrd="0" presId="urn:microsoft.com/office/officeart/2005/8/layout/hierarchy1"/>
    <dgm:cxn modelId="{5F2CF0A6-08DA-463C-AB35-759B9F235395}" type="presParOf" srcId="{6C9E71E1-11E8-4ECE-A44B-14DCE8A22C70}" destId="{5C81EA23-0FC6-452A-A136-DFE67EE41CED}" srcOrd="0" destOrd="0" presId="urn:microsoft.com/office/officeart/2005/8/layout/hierarchy1"/>
    <dgm:cxn modelId="{AA4BAC46-372B-401A-BB2E-9447B71340AB}" type="presParOf" srcId="{5C81EA23-0FC6-452A-A136-DFE67EE41CED}" destId="{0A7F1762-D61D-492B-985C-A4A90C4094BB}" srcOrd="0" destOrd="0" presId="urn:microsoft.com/office/officeart/2005/8/layout/hierarchy1"/>
    <dgm:cxn modelId="{15A4EAED-486F-47D1-8527-E96F8C20BE6E}" type="presParOf" srcId="{0A7F1762-D61D-492B-985C-A4A90C4094BB}" destId="{AAE6C9DF-7692-4182-BD01-7631EC421193}" srcOrd="0" destOrd="0" presId="urn:microsoft.com/office/officeart/2005/8/layout/hierarchy1"/>
    <dgm:cxn modelId="{5F2A49F2-FED4-4383-8144-9C6F2D5C915C}" type="presParOf" srcId="{0A7F1762-D61D-492B-985C-A4A90C4094BB}" destId="{EE70434C-2269-4750-873B-14BCEB6A9BC8}" srcOrd="1" destOrd="0" presId="urn:microsoft.com/office/officeart/2005/8/layout/hierarchy1"/>
    <dgm:cxn modelId="{20BA77F0-7493-485C-90BD-9969CBDD7DA0}" type="presParOf" srcId="{5C81EA23-0FC6-452A-A136-DFE67EE41CED}" destId="{35945911-D5F8-40D0-9BBA-44E675FE26D3}" srcOrd="1" destOrd="0" presId="urn:microsoft.com/office/officeart/2005/8/layout/hierarchy1"/>
    <dgm:cxn modelId="{379D72E5-3D80-45A7-A014-F65B2ED96E68}" type="presParOf" srcId="{35945911-D5F8-40D0-9BBA-44E675FE26D3}" destId="{B7A0FB0E-19A3-43DB-9437-B9DF15D929B5}" srcOrd="0" destOrd="0" presId="urn:microsoft.com/office/officeart/2005/8/layout/hierarchy1"/>
    <dgm:cxn modelId="{69EB21D5-3299-4819-A3AB-02A770EC8E8E}" type="presParOf" srcId="{35945911-D5F8-40D0-9BBA-44E675FE26D3}" destId="{A3F1CD7C-C75B-45F5-89CA-8315A9ED2650}" srcOrd="1" destOrd="0" presId="urn:microsoft.com/office/officeart/2005/8/layout/hierarchy1"/>
    <dgm:cxn modelId="{8DB395C7-C815-4A9C-9130-08111D399E99}" type="presParOf" srcId="{A3F1CD7C-C75B-45F5-89CA-8315A9ED2650}" destId="{8B50FF55-65E6-4B18-98F6-63E45DF7BBB6}" srcOrd="0" destOrd="0" presId="urn:microsoft.com/office/officeart/2005/8/layout/hierarchy1"/>
    <dgm:cxn modelId="{5A84E645-A287-4A0B-8CFA-CCB3568B62BE}" type="presParOf" srcId="{8B50FF55-65E6-4B18-98F6-63E45DF7BBB6}" destId="{E5F1F0ED-8651-4B08-91A8-B80EAAB208BA}" srcOrd="0" destOrd="0" presId="urn:microsoft.com/office/officeart/2005/8/layout/hierarchy1"/>
    <dgm:cxn modelId="{07F52E57-8BCF-46F8-B64B-6D76770546D0}" type="presParOf" srcId="{8B50FF55-65E6-4B18-98F6-63E45DF7BBB6}" destId="{A579F57B-2F3A-416C-A802-204A04A99BCC}" srcOrd="1" destOrd="0" presId="urn:microsoft.com/office/officeart/2005/8/layout/hierarchy1"/>
    <dgm:cxn modelId="{8C622EC7-86F2-4C96-B878-5DAECC133615}" type="presParOf" srcId="{A3F1CD7C-C75B-45F5-89CA-8315A9ED2650}" destId="{23A5BE00-5FEE-4394-BA07-B7C92968F6DD}" srcOrd="1" destOrd="0" presId="urn:microsoft.com/office/officeart/2005/8/layout/hierarchy1"/>
    <dgm:cxn modelId="{6861566D-8F71-4746-A8A6-2E7587B94AD2}" type="presParOf" srcId="{23A5BE00-5FEE-4394-BA07-B7C92968F6DD}" destId="{DC8ACD46-1B67-41EC-A62E-3BED6649FDFB}" srcOrd="0" destOrd="0" presId="urn:microsoft.com/office/officeart/2005/8/layout/hierarchy1"/>
    <dgm:cxn modelId="{6B65442D-63DC-40D1-9F60-4B2D2953B9E0}" type="presParOf" srcId="{23A5BE00-5FEE-4394-BA07-B7C92968F6DD}" destId="{9BD4C54D-B247-40CA-A491-962B5B7BC484}" srcOrd="1" destOrd="0" presId="urn:microsoft.com/office/officeart/2005/8/layout/hierarchy1"/>
    <dgm:cxn modelId="{C84FDD13-CCC5-4115-9C97-5CE7E8C46C37}" type="presParOf" srcId="{9BD4C54D-B247-40CA-A491-962B5B7BC484}" destId="{9C6F83AB-EB58-46EF-B7BF-AA9CABA6D958}" srcOrd="0" destOrd="0" presId="urn:microsoft.com/office/officeart/2005/8/layout/hierarchy1"/>
    <dgm:cxn modelId="{10EC9A58-DCF3-468B-A39F-14AEE23E4E94}" type="presParOf" srcId="{9C6F83AB-EB58-46EF-B7BF-AA9CABA6D958}" destId="{87649BC7-BD44-433F-93FE-032006D24908}" srcOrd="0" destOrd="0" presId="urn:microsoft.com/office/officeart/2005/8/layout/hierarchy1"/>
    <dgm:cxn modelId="{09CCA4BB-603B-4638-AB56-2144684D0191}" type="presParOf" srcId="{9C6F83AB-EB58-46EF-B7BF-AA9CABA6D958}" destId="{C82F5688-55F6-4845-9A00-C0567072EA57}" srcOrd="1" destOrd="0" presId="urn:microsoft.com/office/officeart/2005/8/layout/hierarchy1"/>
    <dgm:cxn modelId="{3AC8AB8E-371F-4567-879D-2009E2517312}" type="presParOf" srcId="{9BD4C54D-B247-40CA-A491-962B5B7BC484}" destId="{7BE11EC6-F103-4F18-9C71-88FB52A228BB}" srcOrd="1" destOrd="0" presId="urn:microsoft.com/office/officeart/2005/8/layout/hierarchy1"/>
    <dgm:cxn modelId="{E8CA6CC9-8DDC-490E-A1BB-66CFEB1D042B}" type="presParOf" srcId="{23A5BE00-5FEE-4394-BA07-B7C92968F6DD}" destId="{0C432CB1-55A4-45EE-BD60-B2EA8AC8C871}" srcOrd="2" destOrd="0" presId="urn:microsoft.com/office/officeart/2005/8/layout/hierarchy1"/>
    <dgm:cxn modelId="{144D9F4C-E2D5-46D1-96D9-01BDC49C61B6}" type="presParOf" srcId="{23A5BE00-5FEE-4394-BA07-B7C92968F6DD}" destId="{55683F12-7DEC-4E88-9879-488483338ED8}" srcOrd="3" destOrd="0" presId="urn:microsoft.com/office/officeart/2005/8/layout/hierarchy1"/>
    <dgm:cxn modelId="{95EC5999-D552-47B9-939E-13977E9AEAB5}" type="presParOf" srcId="{55683F12-7DEC-4E88-9879-488483338ED8}" destId="{E7DA4667-C86D-4288-89B5-F40ECD5D5132}" srcOrd="0" destOrd="0" presId="urn:microsoft.com/office/officeart/2005/8/layout/hierarchy1"/>
    <dgm:cxn modelId="{6385CF30-568F-4DFD-85EB-61C1568D149D}" type="presParOf" srcId="{E7DA4667-C86D-4288-89B5-F40ECD5D5132}" destId="{FBE54B82-4B25-46A4-92D3-8A0AF9F76842}" srcOrd="0" destOrd="0" presId="urn:microsoft.com/office/officeart/2005/8/layout/hierarchy1"/>
    <dgm:cxn modelId="{5415CF87-32AE-493C-82C3-C38A107338A9}" type="presParOf" srcId="{E7DA4667-C86D-4288-89B5-F40ECD5D5132}" destId="{35370DF2-5A93-4497-B30F-6B0472A9F3E3}" srcOrd="1" destOrd="0" presId="urn:microsoft.com/office/officeart/2005/8/layout/hierarchy1"/>
    <dgm:cxn modelId="{F79D0401-92FE-4EEA-9FD5-7B3C584B7EDB}" type="presParOf" srcId="{55683F12-7DEC-4E88-9879-488483338ED8}" destId="{321274E0-4C36-4C2C-852A-609964F11190}" srcOrd="1" destOrd="0" presId="urn:microsoft.com/office/officeart/2005/8/layout/hierarchy1"/>
    <dgm:cxn modelId="{0B1B88E0-92BC-4F76-B66F-72DA45262524}" type="presParOf" srcId="{35945911-D5F8-40D0-9BBA-44E675FE26D3}" destId="{CB0D71C2-C8D7-4E81-ADA3-B9BF0AAC2A3F}" srcOrd="2" destOrd="0" presId="urn:microsoft.com/office/officeart/2005/8/layout/hierarchy1"/>
    <dgm:cxn modelId="{0FE11DF6-D55D-4331-AD6E-77C02A05F9B0}" type="presParOf" srcId="{35945911-D5F8-40D0-9BBA-44E675FE26D3}" destId="{2941656C-0E3E-475E-8645-58566C462E75}" srcOrd="3" destOrd="0" presId="urn:microsoft.com/office/officeart/2005/8/layout/hierarchy1"/>
    <dgm:cxn modelId="{A6CE7BE1-BC02-4133-B619-42733C5F8EE5}" type="presParOf" srcId="{2941656C-0E3E-475E-8645-58566C462E75}" destId="{B6F1F3D7-C274-4DD8-97DE-797FC3874684}" srcOrd="0" destOrd="0" presId="urn:microsoft.com/office/officeart/2005/8/layout/hierarchy1"/>
    <dgm:cxn modelId="{BDF8454C-8D68-45D3-9173-119A8CA0A1B7}" type="presParOf" srcId="{B6F1F3D7-C274-4DD8-97DE-797FC3874684}" destId="{F1D238A1-0D70-44C6-8426-7EA77BF2CA52}" srcOrd="0" destOrd="0" presId="urn:microsoft.com/office/officeart/2005/8/layout/hierarchy1"/>
    <dgm:cxn modelId="{9D408F82-FA2C-4D2C-B656-8275BAD0B630}" type="presParOf" srcId="{B6F1F3D7-C274-4DD8-97DE-797FC3874684}" destId="{E0704AE3-4437-4BA4-A0F8-9751D10A8323}" srcOrd="1" destOrd="0" presId="urn:microsoft.com/office/officeart/2005/8/layout/hierarchy1"/>
    <dgm:cxn modelId="{EDA4F211-3481-4E3C-A49B-00B6994CC937}" type="presParOf" srcId="{2941656C-0E3E-475E-8645-58566C462E75}" destId="{09DC585E-251E-4F22-9DBA-5DE0924CA6C2}" srcOrd="1" destOrd="0" presId="urn:microsoft.com/office/officeart/2005/8/layout/hierarchy1"/>
    <dgm:cxn modelId="{C28B3A35-FE9D-48F6-827C-3F1120B4B58C}" type="presParOf" srcId="{09DC585E-251E-4F22-9DBA-5DE0924CA6C2}" destId="{587C13F9-A5C6-47EA-8242-726585B5AF6F}" srcOrd="0" destOrd="0" presId="urn:microsoft.com/office/officeart/2005/8/layout/hierarchy1"/>
    <dgm:cxn modelId="{ADF090BE-4FE9-49AC-9E26-5D22A0404FCC}" type="presParOf" srcId="{09DC585E-251E-4F22-9DBA-5DE0924CA6C2}" destId="{3C2A51CC-88A6-44B5-A53F-912E58E8C391}" srcOrd="1" destOrd="0" presId="urn:microsoft.com/office/officeart/2005/8/layout/hierarchy1"/>
    <dgm:cxn modelId="{708A835C-179C-4266-89DA-428692E1407E}" type="presParOf" srcId="{3C2A51CC-88A6-44B5-A53F-912E58E8C391}" destId="{199C0E7D-1ABF-4A48-9C08-24C8AD3F8B4B}" srcOrd="0" destOrd="0" presId="urn:microsoft.com/office/officeart/2005/8/layout/hierarchy1"/>
    <dgm:cxn modelId="{A9385565-81D5-43EB-B5D9-F6C6BBC36C52}" type="presParOf" srcId="{199C0E7D-1ABF-4A48-9C08-24C8AD3F8B4B}" destId="{846D8FB7-25B7-4A79-9C94-52024C5C1946}" srcOrd="0" destOrd="0" presId="urn:microsoft.com/office/officeart/2005/8/layout/hierarchy1"/>
    <dgm:cxn modelId="{4BF71B9F-D875-4209-A222-6FF05BB92E74}" type="presParOf" srcId="{199C0E7D-1ABF-4A48-9C08-24C8AD3F8B4B}" destId="{B6C560F4-4AA6-47AD-ADCD-5AD6604B52A9}" srcOrd="1" destOrd="0" presId="urn:microsoft.com/office/officeart/2005/8/layout/hierarchy1"/>
    <dgm:cxn modelId="{C5F993C4-6CFB-4C83-96E6-1ACF256B5D73}" type="presParOf" srcId="{3C2A51CC-88A6-44B5-A53F-912E58E8C391}" destId="{15994F1F-029C-4332-9A09-5888D2967905}"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EG"/>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E27C6E9A-9FF1-4C76-9E5E-9CDB76196AE1}" type="datetimeFigureOut">
              <a:rPr lang="ar-EG"/>
              <a:pPr>
                <a:defRPr/>
              </a:pPr>
              <a:t>23/10/1437</a:t>
            </a:fld>
            <a:endParaRPr lang="ar-EG"/>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EG"/>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FE74BB6E-8A05-417D-B527-5652B99CC198}" type="slidenum">
              <a:rPr lang="ar-EG"/>
              <a:pPr>
                <a:defRPr/>
              </a:pPr>
              <a:t>‹#›</a:t>
            </a:fld>
            <a:endParaRPr lang="ar-EG"/>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EF8F207C-0416-4E14-93E1-F7327563CE07}" type="datetimeFigureOut">
              <a:rPr lang="ar-EG"/>
              <a:pPr>
                <a:defRPr/>
              </a:pPr>
              <a:t>23/10/1437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83249DC8-9AFB-40D7-8D06-BEDB40B2144D}" type="slidenum">
              <a:rPr lang="ar-EG"/>
              <a:pPr>
                <a:defRPr/>
              </a:pPr>
              <a:t>‹#›</a:t>
            </a:fld>
            <a:endParaRPr lang="ar-EG"/>
          </a:p>
        </p:txBody>
      </p:sp>
    </p:spTree>
  </p:cSld>
  <p:clrMapOvr>
    <a:masterClrMapping/>
  </p:clrMapOvr>
  <p:transition>
    <p:pull dir="r"/>
    <p:sndAc>
      <p:stSnd>
        <p:snd r:embed="rId1" name="SOUND243.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0D4F29E1-FAA3-4E5F-BACC-61971D5E4F22}" type="datetimeFigureOut">
              <a:rPr lang="ar-EG"/>
              <a:pPr>
                <a:defRPr/>
              </a:pPr>
              <a:t>23/10/1437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EFBB354-C2BD-4787-B4BF-C8D09E80FE96}" type="slidenum">
              <a:rPr lang="ar-EG"/>
              <a:pPr>
                <a:defRPr/>
              </a:pPr>
              <a:t>‹#›</a:t>
            </a:fld>
            <a:endParaRPr lang="ar-EG"/>
          </a:p>
        </p:txBody>
      </p:sp>
    </p:spTree>
  </p:cSld>
  <p:clrMapOvr>
    <a:masterClrMapping/>
  </p:clrMapOvr>
  <p:transition>
    <p:pull dir="r"/>
    <p:sndAc>
      <p:stSnd>
        <p:snd r:embed="rId1" name="SOUND243.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B0330E6A-D1BC-4207-99DD-906FA3EF2FE4}" type="datetimeFigureOut">
              <a:rPr lang="ar-EG"/>
              <a:pPr>
                <a:defRPr/>
              </a:pPr>
              <a:t>23/10/1437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93FE74F-3CCC-4720-BF25-65A74A633C1F}" type="slidenum">
              <a:rPr lang="ar-EG"/>
              <a:pPr>
                <a:defRPr/>
              </a:pPr>
              <a:t>‹#›</a:t>
            </a:fld>
            <a:endParaRPr lang="ar-EG"/>
          </a:p>
        </p:txBody>
      </p:sp>
    </p:spTree>
  </p:cSld>
  <p:clrMapOvr>
    <a:masterClrMapping/>
  </p:clrMapOvr>
  <p:transition>
    <p:pull dir="r"/>
    <p:sndAc>
      <p:stSnd>
        <p:snd r:embed="rId1" name="SOUND243.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9B047C7E-4458-434E-B40D-14535C032E8D}" type="datetimeFigureOut">
              <a:rPr lang="ar-EG"/>
              <a:pPr>
                <a:defRPr/>
              </a:pPr>
              <a:t>23/10/1437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C5A84E1-BB68-4DCB-AB9F-6ED417335ED0}" type="slidenum">
              <a:rPr lang="ar-EG"/>
              <a:pPr>
                <a:defRPr/>
              </a:pPr>
              <a:t>‹#›</a:t>
            </a:fld>
            <a:endParaRPr lang="ar-EG"/>
          </a:p>
        </p:txBody>
      </p:sp>
    </p:spTree>
  </p:cSld>
  <p:clrMapOvr>
    <a:masterClrMapping/>
  </p:clrMapOvr>
  <p:transition>
    <p:pull dir="r"/>
    <p:sndAc>
      <p:stSnd>
        <p:snd r:embed="rId1" name="SOUND243.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8BA14B-5401-404C-8553-4BB13F13D80C}" type="datetimeFigureOut">
              <a:rPr lang="ar-EG"/>
              <a:pPr>
                <a:defRPr/>
              </a:pPr>
              <a:t>23/10/1437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085AFAB8-F8C0-427B-B7A3-E560481339F2}" type="slidenum">
              <a:rPr lang="ar-EG"/>
              <a:pPr>
                <a:defRPr/>
              </a:pPr>
              <a:t>‹#›</a:t>
            </a:fld>
            <a:endParaRPr lang="ar-EG"/>
          </a:p>
        </p:txBody>
      </p:sp>
    </p:spTree>
  </p:cSld>
  <p:clrMapOvr>
    <a:masterClrMapping/>
  </p:clrMapOvr>
  <p:transition>
    <p:pull dir="r"/>
    <p:sndAc>
      <p:stSnd>
        <p:snd r:embed="rId1" name="SOUND243.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AB638A25-BC2A-4637-82A4-A7AB96DA727B}" type="datetimeFigureOut">
              <a:rPr lang="ar-EG"/>
              <a:pPr>
                <a:defRPr/>
              </a:pPr>
              <a:t>23/10/1437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6C9965E3-5D6D-434A-8371-BF7F1FEA506D}" type="slidenum">
              <a:rPr lang="ar-EG"/>
              <a:pPr>
                <a:defRPr/>
              </a:pPr>
              <a:t>‹#›</a:t>
            </a:fld>
            <a:endParaRPr lang="ar-EG"/>
          </a:p>
        </p:txBody>
      </p:sp>
    </p:spTree>
  </p:cSld>
  <p:clrMapOvr>
    <a:masterClrMapping/>
  </p:clrMapOvr>
  <p:transition>
    <p:pull dir="r"/>
    <p:sndAc>
      <p:stSnd>
        <p:snd r:embed="rId1" name="SOUND243.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2268EEE2-AFC5-479B-9958-C92D0BC866DD}" type="datetimeFigureOut">
              <a:rPr lang="ar-EG"/>
              <a:pPr>
                <a:defRPr/>
              </a:pPr>
              <a:t>23/10/1437</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8B4CC4E8-6573-4172-80DB-BAB820E040E1}" type="slidenum">
              <a:rPr lang="ar-EG"/>
              <a:pPr>
                <a:defRPr/>
              </a:pPr>
              <a:t>‹#›</a:t>
            </a:fld>
            <a:endParaRPr lang="ar-EG"/>
          </a:p>
        </p:txBody>
      </p:sp>
    </p:spTree>
  </p:cSld>
  <p:clrMapOvr>
    <a:masterClrMapping/>
  </p:clrMapOvr>
  <p:transition>
    <p:pull dir="r"/>
    <p:sndAc>
      <p:stSnd>
        <p:snd r:embed="rId1" name="SOUND243.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9008B6C0-0A83-4645-AD4B-DE558CE1A04F}" type="datetimeFigureOut">
              <a:rPr lang="ar-EG"/>
              <a:pPr>
                <a:defRPr/>
              </a:pPr>
              <a:t>23/10/1437</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7A9A7E42-0BEB-46E9-978A-B12FEC49426E}" type="slidenum">
              <a:rPr lang="ar-EG"/>
              <a:pPr>
                <a:defRPr/>
              </a:pPr>
              <a:t>‹#›</a:t>
            </a:fld>
            <a:endParaRPr lang="ar-EG"/>
          </a:p>
        </p:txBody>
      </p:sp>
    </p:spTree>
  </p:cSld>
  <p:clrMapOvr>
    <a:masterClrMapping/>
  </p:clrMapOvr>
  <p:transition>
    <p:pull dir="r"/>
    <p:sndAc>
      <p:stSnd>
        <p:snd r:embed="rId1" name="SOUND243.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E8FB10-799D-4F32-ADB2-82FB1C392925}" type="datetimeFigureOut">
              <a:rPr lang="ar-EG"/>
              <a:pPr>
                <a:defRPr/>
              </a:pPr>
              <a:t>23/10/1437</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5BEFA850-6C91-499D-A3ED-40F48F734ACA}" type="slidenum">
              <a:rPr lang="ar-EG"/>
              <a:pPr>
                <a:defRPr/>
              </a:pPr>
              <a:t>‹#›</a:t>
            </a:fld>
            <a:endParaRPr lang="ar-EG"/>
          </a:p>
        </p:txBody>
      </p:sp>
    </p:spTree>
  </p:cSld>
  <p:clrMapOvr>
    <a:masterClrMapping/>
  </p:clrMapOvr>
  <p:transition>
    <p:pull dir="r"/>
    <p:sndAc>
      <p:stSnd>
        <p:snd r:embed="rId1" name="SOUND243.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684D8E-DC17-4ABE-841C-5037A2DC3910}" type="datetimeFigureOut">
              <a:rPr lang="ar-EG"/>
              <a:pPr>
                <a:defRPr/>
              </a:pPr>
              <a:t>23/10/1437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146715E4-A817-4A0F-9A64-B8287F0A2283}" type="slidenum">
              <a:rPr lang="ar-EG"/>
              <a:pPr>
                <a:defRPr/>
              </a:pPr>
              <a:t>‹#›</a:t>
            </a:fld>
            <a:endParaRPr lang="ar-EG"/>
          </a:p>
        </p:txBody>
      </p:sp>
    </p:spTree>
  </p:cSld>
  <p:clrMapOvr>
    <a:masterClrMapping/>
  </p:clrMapOvr>
  <p:transition>
    <p:pull dir="r"/>
    <p:sndAc>
      <p:stSnd>
        <p:snd r:embed="rId1" name="SOUND243.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C464CE-3F2E-4478-B7DD-4BE6BAB7BE3E}" type="datetimeFigureOut">
              <a:rPr lang="ar-EG"/>
              <a:pPr>
                <a:defRPr/>
              </a:pPr>
              <a:t>23/10/1437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4452579F-EC0E-454F-950A-22466F480604}" type="slidenum">
              <a:rPr lang="ar-EG"/>
              <a:pPr>
                <a:defRPr/>
              </a:pPr>
              <a:t>‹#›</a:t>
            </a:fld>
            <a:endParaRPr lang="ar-EG"/>
          </a:p>
        </p:txBody>
      </p:sp>
    </p:spTree>
  </p:cSld>
  <p:clrMapOvr>
    <a:masterClrMapping/>
  </p:clrMapOvr>
  <p:transition>
    <p:pull dir="r"/>
    <p:sndAc>
      <p:stSnd>
        <p:snd r:embed="rId1" name="SOUND243.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12DE237-613B-4F94-8265-2210A12E5D60}" type="datetimeFigureOut">
              <a:rPr lang="ar-EG"/>
              <a:pPr>
                <a:defRPr/>
              </a:pPr>
              <a:t>23/10/1437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06A1A05-7145-4320-9F32-1B1953FBB3FC}"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
    <p:sndAc>
      <p:stSnd>
        <p:snd r:embed="rId13" name="SOUND243.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audio" Target="../media/audio18.wav"/></Relationships>
</file>

<file path=ppt/slides/_rels/slide17.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22.wav"/></Relationships>
</file>

<file path=ppt/slides/_rels/slide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3" Type="http://schemas.openxmlformats.org/officeDocument/2006/relationships/audio" Target="../media/audio13.wav"/><Relationship Id="rId7" Type="http://schemas.openxmlformats.org/officeDocument/2006/relationships/diagramColors" Target="../diagrams/colors1.xml"/><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audio" Target="../media/audio26.wav"/></Relationships>
</file>

<file path=ppt/slides/_rels/slide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audio" Target="../media/audio28.wav"/></Relationships>
</file>

<file path=ppt/slides/_rels/slide31.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audio" Target="../media/audio30.wav"/></Relationships>
</file>

<file path=ppt/slides/_rels/slide32.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33.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3.wav"/><Relationship Id="rId7" Type="http://schemas.openxmlformats.org/officeDocument/2006/relationships/image" Target="../media/image22.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32.wav"/></Relationships>
</file>

<file path=ppt/slides/_rels/slide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36.wav"/></Relationships>
</file>

<file path=ppt/slides/_rels/slide47.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37.wav"/></Relationships>
</file>

<file path=ppt/slides/_rels/slide4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38.wav"/></Relationships>
</file>

<file path=ppt/slides/_rels/slide52.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audio" Target="../media/audio39.wav"/></Relationships>
</file>

<file path=ppt/slides/_rels/slide53.xml.rels><?xml version="1.0" encoding="UTF-8" standalone="yes"?>
<Relationships xmlns="http://schemas.openxmlformats.org/package/2006/relationships"><Relationship Id="rId3" Type="http://schemas.openxmlformats.org/officeDocument/2006/relationships/audio" Target="../media/audio3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54.xml.rels><?xml version="1.0" encoding="UTF-8" standalone="yes"?>
<Relationships xmlns="http://schemas.openxmlformats.org/package/2006/relationships"><Relationship Id="rId3" Type="http://schemas.openxmlformats.org/officeDocument/2006/relationships/audio" Target="../media/audio39.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hyperlink" Target="http://www.moh.gov.sa/" TargetMode="External"/><Relationship Id="rId4" Type="http://schemas.openxmlformats.org/officeDocument/2006/relationships/image" Target="../media/image30.wmf"/></Relationships>
</file>

<file path=ppt/slides/_rels/slide55.xml.rels><?xml version="1.0" encoding="UTF-8" standalone="yes"?>
<Relationships xmlns="http://schemas.openxmlformats.org/package/2006/relationships"><Relationship Id="rId3" Type="http://schemas.openxmlformats.org/officeDocument/2006/relationships/audio" Target="../media/audio40.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audio" Target="../media/audio41.wav"/></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audio" Target="../media/audio42.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47800" y="838200"/>
            <a:ext cx="5883293" cy="665869"/>
          </a:xfrm>
          <a:prstGeom prst="ellipseRibbon2">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BH" sz="2800" b="1" dirty="0" smtClean="0">
                <a:solidFill>
                  <a:srgbClr val="0000CC"/>
                </a:solidFill>
                <a:latin typeface="Tahoma" pitchFamily="34" charset="0"/>
                <a:ea typeface="Tahoma" pitchFamily="34" charset="0"/>
                <a:cs typeface="Tahoma" pitchFamily="34" charset="0"/>
              </a:rPr>
              <a:t>الفصل</a:t>
            </a:r>
            <a:r>
              <a:rPr lang="ar-EG" sz="2800" b="1" dirty="0" smtClean="0">
                <a:solidFill>
                  <a:srgbClr val="0000CC"/>
                </a:solidFill>
                <a:latin typeface="Tahoma" pitchFamily="34" charset="0"/>
                <a:ea typeface="Tahoma" pitchFamily="34" charset="0"/>
                <a:cs typeface="Tahoma" pitchFamily="34" charset="0"/>
              </a:rPr>
              <a:t> ال</a:t>
            </a:r>
            <a:r>
              <a:rPr lang="ar-EG" sz="2800" b="1" dirty="0" smtClean="0">
                <a:solidFill>
                  <a:srgbClr val="0000CC"/>
                </a:solidFill>
                <a:latin typeface="Tahoma" pitchFamily="34" charset="0"/>
                <a:ea typeface="Tahoma" pitchFamily="34" charset="0"/>
                <a:cs typeface="Tahoma" pitchFamily="34" charset="0"/>
              </a:rPr>
              <a:t>ثالث</a:t>
            </a:r>
            <a:endParaRPr lang="ar-EG" sz="2800" b="1" dirty="0">
              <a:solidFill>
                <a:srgbClr val="0000CC"/>
              </a:solidFill>
              <a:latin typeface="Tahoma" pitchFamily="34" charset="0"/>
              <a:ea typeface="Tahoma" pitchFamily="34" charset="0"/>
              <a:cs typeface="Tahoma" pitchFamily="34" charset="0"/>
            </a:endParaRPr>
          </a:p>
        </p:txBody>
      </p:sp>
      <p:sp>
        <p:nvSpPr>
          <p:cNvPr id="5" name="Cloud Callout 4"/>
          <p:cNvSpPr>
            <a:spLocks noChangeArrowheads="1"/>
          </p:cNvSpPr>
          <p:nvPr/>
        </p:nvSpPr>
        <p:spPr bwMode="auto">
          <a:xfrm rot="21353139">
            <a:off x="477338" y="2368309"/>
            <a:ext cx="8599141" cy="2923508"/>
          </a:xfrm>
          <a:prstGeom prst="cloudCallout">
            <a:avLst>
              <a:gd name="adj1" fmla="val 17955"/>
              <a:gd name="adj2" fmla="val -93230"/>
            </a:avLst>
          </a:prstGeom>
          <a:solidFill>
            <a:srgbClr val="CCFF66"/>
          </a:solidFill>
          <a:ln w="9525">
            <a:solidFill>
              <a:srgbClr val="FF0000"/>
            </a:solidFill>
            <a:miter lim="800000"/>
            <a:headEnd/>
            <a:tailEnd/>
          </a:ln>
          <a:effectLst>
            <a:glow rad="228600">
              <a:schemeClr val="tx1">
                <a:alpha val="40000"/>
              </a:scheme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BH" sz="4400" b="1" dirty="0">
                <a:solidFill>
                  <a:srgbClr val="0000CC"/>
                </a:solidFill>
                <a:latin typeface="Tahoma" pitchFamily="34" charset="0"/>
                <a:ea typeface="Tahoma" pitchFamily="34" charset="0"/>
                <a:cs typeface="Tahoma" pitchFamily="34" charset="0"/>
              </a:rPr>
              <a:t>البكتيريا والفيروسات </a:t>
            </a:r>
            <a:r>
              <a:rPr lang="en-US" sz="4400" b="1" dirty="0">
                <a:solidFill>
                  <a:srgbClr val="0000CC"/>
                </a:solidFill>
                <a:latin typeface="Tahoma" pitchFamily="34" charset="0"/>
                <a:ea typeface="Tahoma" pitchFamily="34" charset="0"/>
                <a:cs typeface="Tahoma" pitchFamily="34" charset="0"/>
              </a:rPr>
              <a:t>Bacteria and Viruses </a:t>
            </a:r>
          </a:p>
        </p:txBody>
      </p:sp>
    </p:spTree>
  </p:cSld>
  <p:clrMapOvr>
    <a:masterClrMapping/>
  </p:clrMapOvr>
  <p:transition>
    <p:wedge/>
    <p:sndAc>
      <p:stSnd>
        <p:snd r:embed="rId2" name="cached_gemvanish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gapbonus1.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Alternate Process 1"/>
          <p:cNvSpPr/>
          <p:nvPr/>
        </p:nvSpPr>
        <p:spPr>
          <a:xfrm>
            <a:off x="5443538" y="3214686"/>
            <a:ext cx="3700462" cy="2676477"/>
          </a:xfrm>
          <a:prstGeom prst="flowChartAlternate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3-5: هناك ثلاثة أشكال للبكتيريا البدائية النوى: الكروية والعصوية والحلزونية. </a:t>
            </a:r>
            <a:endParaRPr lang="en-US" sz="2800" b="1" dirty="0">
              <a:solidFill>
                <a:srgbClr val="0000CC"/>
              </a:solidFill>
              <a:latin typeface="Tahoma" pitchFamily="34" charset="0"/>
              <a:ea typeface="Tahoma" pitchFamily="34" charset="0"/>
              <a:cs typeface="Tahoma" pitchFamily="34" charset="0"/>
            </a:endParaRPr>
          </a:p>
        </p:txBody>
      </p:sp>
      <p:sp>
        <p:nvSpPr>
          <p:cNvPr id="3" name="Rectangle 2"/>
          <p:cNvSpPr>
            <a:spLocks noChangeArrowheads="1"/>
          </p:cNvSpPr>
          <p:nvPr/>
        </p:nvSpPr>
        <p:spPr bwMode="auto">
          <a:xfrm>
            <a:off x="233363" y="4076700"/>
            <a:ext cx="411683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بكتيريا حلزونية (لولبية) </a:t>
            </a:r>
          </a:p>
        </p:txBody>
      </p:sp>
      <p:pic>
        <p:nvPicPr>
          <p:cNvPr id="6145" name="Picture 1"/>
          <p:cNvPicPr>
            <a:picLocks noChangeAspect="1" noChangeArrowheads="1"/>
          </p:cNvPicPr>
          <p:nvPr/>
        </p:nvPicPr>
        <p:blipFill>
          <a:blip r:embed="rId4"/>
          <a:srcRect/>
          <a:stretch>
            <a:fillRect/>
          </a:stretch>
        </p:blipFill>
        <p:spPr bwMode="auto">
          <a:xfrm>
            <a:off x="785813" y="928688"/>
            <a:ext cx="4567237" cy="3043237"/>
          </a:xfrm>
          <a:prstGeom prst="rect">
            <a:avLst/>
          </a:prstGeom>
          <a:noFill/>
          <a:ln w="9525">
            <a:noFill/>
            <a:miter lim="800000"/>
            <a:headEnd/>
            <a:tailEnd/>
          </a:ln>
        </p:spPr>
      </p:pic>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gemvanishes.wav"/>
                                        </p:tgtEl>
                                      </p:cMediaNode>
                                    </p:audio>
                                  </p:subTnLst>
                                </p:cTn>
                              </p:par>
                              <p:par>
                                <p:cTn id="8" presetID="6" presetClass="entr" presetSubtype="16" fill="hold" nodeType="withEffect">
                                  <p:stCondLst>
                                    <p:cond delay="0"/>
                                  </p:stCondLst>
                                  <p:childTnLst>
                                    <p:set>
                                      <p:cBhvr>
                                        <p:cTn id="9" dur="1" fill="hold">
                                          <p:stCondLst>
                                            <p:cond delay="0"/>
                                          </p:stCondLst>
                                        </p:cTn>
                                        <p:tgtEl>
                                          <p:spTgt spid="6145"/>
                                        </p:tgtEl>
                                        <p:attrNameLst>
                                          <p:attrName>style.visibility</p:attrName>
                                        </p:attrNameLst>
                                      </p:cBhvr>
                                      <p:to>
                                        <p:strVal val="visible"/>
                                      </p:to>
                                    </p:set>
                                    <p:animEffect transition="in" filter="circle(in)">
                                      <p:cBhvr>
                                        <p:cTn id="10" dur="2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20288149">
            <a:off x="5052047" y="1003945"/>
            <a:ext cx="326301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تجربة 3-1 </a:t>
            </a:r>
          </a:p>
        </p:txBody>
      </p:sp>
      <p:sp>
        <p:nvSpPr>
          <p:cNvPr id="4" name="Cloud 3"/>
          <p:cNvSpPr/>
          <p:nvPr/>
        </p:nvSpPr>
        <p:spPr>
          <a:xfrm>
            <a:off x="1214438" y="428625"/>
            <a:ext cx="4572000" cy="730877"/>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تصنيف البكتيريا</a:t>
            </a:r>
          </a:p>
        </p:txBody>
      </p:sp>
      <p:sp>
        <p:nvSpPr>
          <p:cNvPr id="6" name="Rectangle 5"/>
          <p:cNvSpPr>
            <a:spLocks noChangeArrowheads="1"/>
          </p:cNvSpPr>
          <p:nvPr/>
        </p:nvSpPr>
        <p:spPr bwMode="auto">
          <a:xfrm rot="21306968">
            <a:off x="922338" y="2922162"/>
            <a:ext cx="7383462" cy="260276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ما الخصائص التي تستخدم لتقسيم البكتيريا إلى مجموعات؟ يمكن صبغ البكتيريا لتوضيح الفرق في الببتيدوجلايكان الموجود في جدرانها الخلوية. واعتماداً على هذا الفرق تُصنَّف البكتيريا في</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مجموعتين رئيستين.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CKLN066.WMF"/>
          <p:cNvPicPr>
            <a:picLocks noChangeAspect="1"/>
          </p:cNvPicPr>
          <p:nvPr/>
        </p:nvPicPr>
        <p:blipFill>
          <a:blip r:embed="rId4"/>
          <a:srcRect/>
          <a:stretch>
            <a:fillRect/>
          </a:stretch>
        </p:blipFill>
        <p:spPr bwMode="auto">
          <a:xfrm rot="554777">
            <a:off x="5195888" y="290513"/>
            <a:ext cx="3698875" cy="952500"/>
          </a:xfrm>
          <a:prstGeom prst="rect">
            <a:avLst/>
          </a:prstGeom>
          <a:noFill/>
          <a:ln w="9525">
            <a:noFill/>
            <a:miter lim="800000"/>
            <a:headEnd/>
            <a:tailEnd/>
          </a:ln>
        </p:spPr>
      </p:pic>
      <p:sp>
        <p:nvSpPr>
          <p:cNvPr id="3" name="Rectangle 2"/>
          <p:cNvSpPr>
            <a:spLocks noChangeArrowheads="1"/>
          </p:cNvSpPr>
          <p:nvPr/>
        </p:nvSpPr>
        <p:spPr bwMode="auto">
          <a:xfrm rot="632267">
            <a:off x="5811838" y="436210"/>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sp>
        <p:nvSpPr>
          <p:cNvPr id="5" name="Rectangle 1"/>
          <p:cNvSpPr>
            <a:spLocks noChangeArrowheads="1"/>
          </p:cNvSpPr>
          <p:nvPr/>
        </p:nvSpPr>
        <p:spPr bwMode="auto">
          <a:xfrm>
            <a:off x="2143125" y="2928938"/>
            <a:ext cx="5224463"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أقرأ بطاقة السلامة في دليل التجارب العملية.</a:t>
            </a:r>
          </a:p>
        </p:txBody>
      </p:sp>
      <p:sp>
        <p:nvSpPr>
          <p:cNvPr id="7" name="Flowchart: Process 6"/>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1</a:t>
            </a:r>
          </a:p>
        </p:txBody>
      </p:sp>
      <p:pic>
        <p:nvPicPr>
          <p:cNvPr id="8" name="Picture 1"/>
          <p:cNvPicPr>
            <a:picLocks noChangeAspect="1" noChangeArrowheads="1"/>
          </p:cNvPicPr>
          <p:nvPr/>
        </p:nvPicPr>
        <p:blipFill>
          <a:blip r:embed="rId5"/>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243.WAV"/>
                                        </p:tgtEl>
                                      </p:cMediaNode>
                                    </p:audio>
                                  </p:subTnLst>
                                </p:cTn>
                              </p:par>
                              <p:par>
                                <p:cTn id="13" presetID="3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400" decel="100000"/>
                                        <p:tgtEl>
                                          <p:spTgt spid="2"/>
                                        </p:tgtEl>
                                      </p:cBhvr>
                                    </p:animEffect>
                                    <p:anim calcmode="lin" valueType="num">
                                      <p:cBhvr>
                                        <p:cTn id="16" dur="400" decel="100000" fill="hold"/>
                                        <p:tgtEl>
                                          <p:spTgt spid="2"/>
                                        </p:tgtEl>
                                        <p:attrNameLst>
                                          <p:attrName>style.rotation</p:attrName>
                                        </p:attrNameLst>
                                      </p:cBhvr>
                                      <p:tavLst>
                                        <p:tav tm="0">
                                          <p:val>
                                            <p:fltVal val="-90"/>
                                          </p:val>
                                        </p:tav>
                                        <p:tav tm="100000">
                                          <p:val>
                                            <p:fltVal val="0"/>
                                          </p:val>
                                        </p:tav>
                                      </p:tavLst>
                                    </p:anim>
                                    <p:anim calcmode="lin" valueType="num">
                                      <p:cBhvr>
                                        <p:cTn id="17" dur="400" decel="100000" fill="hold"/>
                                        <p:tgtEl>
                                          <p:spTgt spid="2"/>
                                        </p:tgtEl>
                                        <p:attrNameLst>
                                          <p:attrName>ppt_x</p:attrName>
                                        </p:attrNameLst>
                                      </p:cBhvr>
                                      <p:tavLst>
                                        <p:tav tm="0">
                                          <p:val>
                                            <p:strVal val="#ppt_x+0.4"/>
                                          </p:val>
                                        </p:tav>
                                        <p:tav tm="100000">
                                          <p:val>
                                            <p:strVal val="#ppt_x-0.05"/>
                                          </p:val>
                                        </p:tav>
                                      </p:tavLst>
                                    </p:anim>
                                    <p:anim calcmode="lin" valueType="num">
                                      <p:cBhvr>
                                        <p:cTn id="18" dur="400" decel="100000" fill="hold"/>
                                        <p:tgtEl>
                                          <p:spTgt spid="2"/>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400" decel="100000"/>
                                        <p:tgtEl>
                                          <p:spTgt spid="8"/>
                                        </p:tgtEl>
                                      </p:cBhvr>
                                    </p:animEffect>
                                    <p:anim calcmode="lin" valueType="num">
                                      <p:cBhvr>
                                        <p:cTn id="24" dur="400" decel="100000" fill="hold"/>
                                        <p:tgtEl>
                                          <p:spTgt spid="8"/>
                                        </p:tgtEl>
                                        <p:attrNameLst>
                                          <p:attrName>style.rotation</p:attrName>
                                        </p:attrNameLst>
                                      </p:cBhvr>
                                      <p:tavLst>
                                        <p:tav tm="0">
                                          <p:val>
                                            <p:fltVal val="-90"/>
                                          </p:val>
                                        </p:tav>
                                        <p:tav tm="100000">
                                          <p:val>
                                            <p:fltVal val="0"/>
                                          </p:val>
                                        </p:tav>
                                      </p:tavLst>
                                    </p:anim>
                                    <p:anim calcmode="lin" valueType="num">
                                      <p:cBhvr>
                                        <p:cTn id="25" dur="400" decel="100000" fill="hold"/>
                                        <p:tgtEl>
                                          <p:spTgt spid="8"/>
                                        </p:tgtEl>
                                        <p:attrNameLst>
                                          <p:attrName>ppt_x</p:attrName>
                                        </p:attrNameLst>
                                      </p:cBhvr>
                                      <p:tavLst>
                                        <p:tav tm="0">
                                          <p:val>
                                            <p:strVal val="#ppt_x+0.4"/>
                                          </p:val>
                                        </p:tav>
                                        <p:tav tm="100000">
                                          <p:val>
                                            <p:strVal val="#ppt_x-0.05"/>
                                          </p:val>
                                        </p:tav>
                                      </p:tavLst>
                                    </p:anim>
                                    <p:anim calcmode="lin" valueType="num">
                                      <p:cBhvr>
                                        <p:cTn id="26" dur="400" decel="100000" fill="hold"/>
                                        <p:tgtEl>
                                          <p:spTgt spid="8"/>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par>
                                <p:cTn id="29" presetID="50" presetClass="entr" presetSubtype="0" decel="100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strVal val="#ppt_w+.3"/>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animEffect transition="in" filter="fade">
                                      <p:cBhvr>
                                        <p:cTn id="33" dur="500"/>
                                        <p:tgtEl>
                                          <p:spTgt spid="7"/>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strVal val="#ppt_w+.3"/>
                                          </p:val>
                                        </p:tav>
                                        <p:tav tm="100000">
                                          <p:val>
                                            <p:strVal val="#ppt_w"/>
                                          </p:val>
                                        </p:tav>
                                      </p:tavLst>
                                    </p:anim>
                                    <p:anim calcmode="lin" valueType="num">
                                      <p:cBhvr>
                                        <p:cTn id="37" dur="500" fill="hold"/>
                                        <p:tgtEl>
                                          <p:spTgt spid="5"/>
                                        </p:tgtEl>
                                        <p:attrNameLst>
                                          <p:attrName>ppt_h</p:attrName>
                                        </p:attrNameLst>
                                      </p:cBhvr>
                                      <p:tavLst>
                                        <p:tav tm="0">
                                          <p:val>
                                            <p:strVal val="#ppt_h"/>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81088" y="2613025"/>
            <a:ext cx="6224587"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اختر أربع شرائح جاهزة مختلفة للبكتيريا التي صبغت لبيان الفروق في جدرها الخلوية. ستكون الشرائح معنونة بأسماء البكتيريا، ومشاراً إليها بطبقة سميكة أو رقيقة من الببتيدوجلايكان. </a:t>
            </a:r>
          </a:p>
        </p:txBody>
      </p:sp>
      <p:sp>
        <p:nvSpPr>
          <p:cNvPr id="5" name="Flowchart: Process 4"/>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2</a:t>
            </a:r>
          </a:p>
        </p:txBody>
      </p:sp>
      <p:pic>
        <p:nvPicPr>
          <p:cNvPr id="14342" name="Picture 5" descr="BCKLN066.WMF"/>
          <p:cNvPicPr>
            <a:picLocks noChangeAspect="1"/>
          </p:cNvPicPr>
          <p:nvPr/>
        </p:nvPicPr>
        <p:blipFill>
          <a:blip r:embed="rId3"/>
          <a:srcRect/>
          <a:stretch>
            <a:fillRect/>
          </a:stretch>
        </p:blipFill>
        <p:spPr bwMode="auto">
          <a:xfrm rot="554777">
            <a:off x="5195888" y="290513"/>
            <a:ext cx="3698875" cy="952500"/>
          </a:xfrm>
          <a:prstGeom prst="rect">
            <a:avLst/>
          </a:prstGeom>
          <a:noFill/>
          <a:ln w="9525">
            <a:noFill/>
            <a:miter lim="800000"/>
            <a:headEnd/>
            <a:tailEnd/>
          </a:ln>
        </p:spPr>
      </p:pic>
      <p:sp>
        <p:nvSpPr>
          <p:cNvPr id="14343" name="Rectangle 6"/>
          <p:cNvSpPr>
            <a:spLocks noChangeArrowheads="1"/>
          </p:cNvSpPr>
          <p:nvPr/>
        </p:nvSpPr>
        <p:spPr bwMode="auto">
          <a:xfrm rot="632267">
            <a:off x="5811838" y="436210"/>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pic>
        <p:nvPicPr>
          <p:cNvPr id="14344" name="Picture 1"/>
          <p:cNvPicPr>
            <a:picLocks noChangeAspect="1" noChangeArrowheads="1"/>
          </p:cNvPicPr>
          <p:nvPr/>
        </p:nvPicPr>
        <p:blipFill>
          <a:blip r:embed="rId4"/>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43125" y="2928938"/>
            <a:ext cx="5224463"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استخدم العدسة الزيتية لمجهرك لدراسة الشرائح الأربع. </a:t>
            </a:r>
          </a:p>
        </p:txBody>
      </p:sp>
      <p:sp>
        <p:nvSpPr>
          <p:cNvPr id="5" name="Flowchart: Process 4"/>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3</a:t>
            </a:r>
          </a:p>
        </p:txBody>
      </p:sp>
      <p:pic>
        <p:nvPicPr>
          <p:cNvPr id="15366" name="Picture 5" descr="BCKLN066.WMF"/>
          <p:cNvPicPr>
            <a:picLocks noChangeAspect="1"/>
          </p:cNvPicPr>
          <p:nvPr/>
        </p:nvPicPr>
        <p:blipFill>
          <a:blip r:embed="rId3"/>
          <a:srcRect/>
          <a:stretch>
            <a:fillRect/>
          </a:stretch>
        </p:blipFill>
        <p:spPr bwMode="auto">
          <a:xfrm rot="554777">
            <a:off x="5195888" y="290513"/>
            <a:ext cx="3698875" cy="952500"/>
          </a:xfrm>
          <a:prstGeom prst="rect">
            <a:avLst/>
          </a:prstGeom>
          <a:noFill/>
          <a:ln w="9525">
            <a:noFill/>
            <a:miter lim="800000"/>
            <a:headEnd/>
            <a:tailEnd/>
          </a:ln>
        </p:spPr>
      </p:pic>
      <p:sp>
        <p:nvSpPr>
          <p:cNvPr id="15367" name="Rectangle 6"/>
          <p:cNvSpPr>
            <a:spLocks noChangeArrowheads="1"/>
          </p:cNvSpPr>
          <p:nvPr/>
        </p:nvSpPr>
        <p:spPr bwMode="auto">
          <a:xfrm rot="632267">
            <a:off x="5811838" y="436210"/>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pic>
        <p:nvPicPr>
          <p:cNvPr id="15368" name="Picture 1"/>
          <p:cNvPicPr>
            <a:picLocks noChangeAspect="1" noChangeArrowheads="1"/>
          </p:cNvPicPr>
          <p:nvPr/>
        </p:nvPicPr>
        <p:blipFill>
          <a:blip r:embed="rId4"/>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43125" y="2652713"/>
            <a:ext cx="5286375"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دوّن ملاحظاتك كلها في جدول، ومنها الملاحظات المتعلقة بلون الخلايا.</a:t>
            </a:r>
          </a:p>
        </p:txBody>
      </p:sp>
      <p:pic>
        <p:nvPicPr>
          <p:cNvPr id="4" name="Picture 3" descr="Volume Manager.png"/>
          <p:cNvPicPr>
            <a:picLocks noChangeAspect="1"/>
          </p:cNvPicPr>
          <p:nvPr/>
        </p:nvPicPr>
        <p:blipFill>
          <a:blip r:embed="rId3"/>
          <a:srcRect/>
          <a:stretch>
            <a:fillRect/>
          </a:stretch>
        </p:blipFill>
        <p:spPr bwMode="auto">
          <a:xfrm>
            <a:off x="7286625" y="2071688"/>
            <a:ext cx="1219200" cy="1285875"/>
          </a:xfrm>
          <a:prstGeom prst="rect">
            <a:avLst/>
          </a:prstGeom>
          <a:noFill/>
          <a:ln w="9525">
            <a:noFill/>
            <a:miter lim="800000"/>
            <a:headEnd/>
            <a:tailEnd/>
          </a:ln>
        </p:spPr>
      </p:pic>
      <p:sp>
        <p:nvSpPr>
          <p:cNvPr id="5" name="Flowchart: Process 4"/>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4</a:t>
            </a:r>
          </a:p>
        </p:txBody>
      </p:sp>
      <p:pic>
        <p:nvPicPr>
          <p:cNvPr id="16390" name="Picture 5" descr="BCKLN066.WMF"/>
          <p:cNvPicPr>
            <a:picLocks noChangeAspect="1"/>
          </p:cNvPicPr>
          <p:nvPr/>
        </p:nvPicPr>
        <p:blipFill>
          <a:blip r:embed="rId4"/>
          <a:srcRect/>
          <a:stretch>
            <a:fillRect/>
          </a:stretch>
        </p:blipFill>
        <p:spPr bwMode="auto">
          <a:xfrm rot="554777">
            <a:off x="5195888" y="290513"/>
            <a:ext cx="3698875" cy="952500"/>
          </a:xfrm>
          <a:prstGeom prst="rect">
            <a:avLst/>
          </a:prstGeom>
          <a:noFill/>
          <a:ln w="9525">
            <a:noFill/>
            <a:miter lim="800000"/>
            <a:headEnd/>
            <a:tailEnd/>
          </a:ln>
        </p:spPr>
      </p:pic>
      <p:sp>
        <p:nvSpPr>
          <p:cNvPr id="16391" name="Rectangle 6"/>
          <p:cNvSpPr>
            <a:spLocks noChangeArrowheads="1"/>
          </p:cNvSpPr>
          <p:nvPr/>
        </p:nvSpPr>
        <p:spPr bwMode="auto">
          <a:xfrm rot="632267">
            <a:off x="5811838" y="436210"/>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pic>
        <p:nvPicPr>
          <p:cNvPr id="16392" name="Picture 1"/>
          <p:cNvPicPr>
            <a:picLocks noChangeAspect="1" noChangeArrowheads="1"/>
          </p:cNvPicPr>
          <p:nvPr/>
        </p:nvPicPr>
        <p:blipFill>
          <a:blip r:embed="rId5"/>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3"/>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strVal val="#ppt_w+.3"/>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503.png"/>
          <p:cNvPicPr>
            <a:picLocks noChangeAspect="1"/>
          </p:cNvPicPr>
          <p:nvPr/>
        </p:nvPicPr>
        <p:blipFill>
          <a:blip r:embed="rId5"/>
          <a:srcRect/>
          <a:stretch>
            <a:fillRect/>
          </a:stretch>
        </p:blipFill>
        <p:spPr bwMode="auto">
          <a:xfrm>
            <a:off x="6215063" y="214313"/>
            <a:ext cx="3148012" cy="2500312"/>
          </a:xfrm>
          <a:prstGeom prst="rect">
            <a:avLst/>
          </a:prstGeom>
          <a:noFill/>
          <a:ln w="9525">
            <a:noFill/>
            <a:miter lim="800000"/>
            <a:headEnd/>
            <a:tailEnd/>
          </a:ln>
        </p:spPr>
      </p:pic>
      <p:sp>
        <p:nvSpPr>
          <p:cNvPr id="3" name="Rectangle 2"/>
          <p:cNvSpPr/>
          <p:nvPr/>
        </p:nvSpPr>
        <p:spPr>
          <a:xfrm rot="464770">
            <a:off x="6797899" y="749741"/>
            <a:ext cx="1398139"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التحليل</a:t>
            </a:r>
            <a:endParaRPr lang="ar-EG" sz="2800" b="1" dirty="0">
              <a:solidFill>
                <a:srgbClr val="0000CC"/>
              </a:solidFill>
              <a:latin typeface="Tahoma" pitchFamily="34" charset="0"/>
              <a:ea typeface="Tahoma" pitchFamily="34" charset="0"/>
              <a:cs typeface="Tahoma" pitchFamily="34" charset="0"/>
            </a:endParaRPr>
          </a:p>
        </p:txBody>
      </p:sp>
      <p:pic>
        <p:nvPicPr>
          <p:cNvPr id="4" name="Picture 3" descr="BANNR022.WMF"/>
          <p:cNvPicPr>
            <a:picLocks noChangeAspect="1"/>
          </p:cNvPicPr>
          <p:nvPr/>
        </p:nvPicPr>
        <p:blipFill>
          <a:blip r:embed="rId6"/>
          <a:srcRect/>
          <a:stretch>
            <a:fillRect/>
          </a:stretch>
        </p:blipFill>
        <p:spPr bwMode="auto">
          <a:xfrm rot="-274746">
            <a:off x="1212850" y="2635250"/>
            <a:ext cx="6170613" cy="2460625"/>
          </a:xfrm>
          <a:prstGeom prst="rect">
            <a:avLst/>
          </a:prstGeom>
          <a:noFill/>
          <a:ln w="9525">
            <a:noFill/>
            <a:miter lim="800000"/>
            <a:headEnd/>
            <a:tailEnd/>
          </a:ln>
        </p:spPr>
      </p:pic>
      <p:sp>
        <p:nvSpPr>
          <p:cNvPr id="5" name="Rectangle 1"/>
          <p:cNvSpPr>
            <a:spLocks noChangeArrowheads="1"/>
          </p:cNvSpPr>
          <p:nvPr/>
        </p:nvSpPr>
        <p:spPr bwMode="auto">
          <a:xfrm rot="21311437">
            <a:off x="1370013" y="3071581"/>
            <a:ext cx="5946775"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1- فسر البيانات: بناءً على ملاحظاتك كون فرضية حول كيفية التمييز بين مجموعتى البكتيريا.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slowdown1.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45">
                                          <p:stCondLst>
                                            <p:cond delay="0"/>
                                          </p:stCondLst>
                                        </p:cTn>
                                        <p:tgtEl>
                                          <p:spTgt spid="5"/>
                                        </p:tgtEl>
                                      </p:cBhvr>
                                    </p:animEffect>
                                    <p:anim calcmode="lin" valueType="num">
                                      <p:cBhvr>
                                        <p:cTn id="16"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1" dur="7">
                                          <p:stCondLst>
                                            <p:cond delay="163"/>
                                          </p:stCondLst>
                                        </p:cTn>
                                        <p:tgtEl>
                                          <p:spTgt spid="5"/>
                                        </p:tgtEl>
                                      </p:cBhvr>
                                      <p:to x="100000" y="60000"/>
                                    </p:animScale>
                                    <p:animScale>
                                      <p:cBhvr>
                                        <p:cTn id="22" dur="42" decel="50000">
                                          <p:stCondLst>
                                            <p:cond delay="169"/>
                                          </p:stCondLst>
                                        </p:cTn>
                                        <p:tgtEl>
                                          <p:spTgt spid="5"/>
                                        </p:tgtEl>
                                      </p:cBhvr>
                                      <p:to x="100000" y="100000"/>
                                    </p:animScale>
                                    <p:animScale>
                                      <p:cBhvr>
                                        <p:cTn id="23" dur="7">
                                          <p:stCondLst>
                                            <p:cond delay="328"/>
                                          </p:stCondLst>
                                        </p:cTn>
                                        <p:tgtEl>
                                          <p:spTgt spid="5"/>
                                        </p:tgtEl>
                                      </p:cBhvr>
                                      <p:to x="100000" y="80000"/>
                                    </p:animScale>
                                    <p:animScale>
                                      <p:cBhvr>
                                        <p:cTn id="24" dur="42" decel="50000">
                                          <p:stCondLst>
                                            <p:cond delay="335"/>
                                          </p:stCondLst>
                                        </p:cTn>
                                        <p:tgtEl>
                                          <p:spTgt spid="5"/>
                                        </p:tgtEl>
                                      </p:cBhvr>
                                      <p:to x="100000" y="100000"/>
                                    </p:animScale>
                                    <p:animScale>
                                      <p:cBhvr>
                                        <p:cTn id="25" dur="7">
                                          <p:stCondLst>
                                            <p:cond delay="411"/>
                                          </p:stCondLst>
                                        </p:cTn>
                                        <p:tgtEl>
                                          <p:spTgt spid="5"/>
                                        </p:tgtEl>
                                      </p:cBhvr>
                                      <p:to x="100000" y="90000"/>
                                    </p:animScale>
                                    <p:animScale>
                                      <p:cBhvr>
                                        <p:cTn id="26" dur="42" decel="50000">
                                          <p:stCondLst>
                                            <p:cond delay="417"/>
                                          </p:stCondLst>
                                        </p:cTn>
                                        <p:tgtEl>
                                          <p:spTgt spid="5"/>
                                        </p:tgtEl>
                                      </p:cBhvr>
                                      <p:to x="100000" y="100000"/>
                                    </p:animScale>
                                    <p:animScale>
                                      <p:cBhvr>
                                        <p:cTn id="27" dur="7">
                                          <p:stCondLst>
                                            <p:cond delay="452"/>
                                          </p:stCondLst>
                                        </p:cTn>
                                        <p:tgtEl>
                                          <p:spTgt spid="5"/>
                                        </p:tgtEl>
                                      </p:cBhvr>
                                      <p:to x="100000" y="95000"/>
                                    </p:animScale>
                                    <p:animScale>
                                      <p:cBhvr>
                                        <p:cTn id="28" dur="42" decel="50000">
                                          <p:stCondLst>
                                            <p:cond delay="459"/>
                                          </p:stCondLst>
                                        </p:cTn>
                                        <p:tgtEl>
                                          <p:spTgt spid="5"/>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145">
                                          <p:stCondLst>
                                            <p:cond delay="0"/>
                                          </p:stCondLst>
                                        </p:cTn>
                                        <p:tgtEl>
                                          <p:spTgt spid="4"/>
                                        </p:tgtEl>
                                      </p:cBhvr>
                                    </p:animEffect>
                                    <p:anim calcmode="lin" valueType="num">
                                      <p:cBhvr>
                                        <p:cTn id="32"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37" dur="7">
                                          <p:stCondLst>
                                            <p:cond delay="163"/>
                                          </p:stCondLst>
                                        </p:cTn>
                                        <p:tgtEl>
                                          <p:spTgt spid="4"/>
                                        </p:tgtEl>
                                      </p:cBhvr>
                                      <p:to x="100000" y="60000"/>
                                    </p:animScale>
                                    <p:animScale>
                                      <p:cBhvr>
                                        <p:cTn id="38" dur="42" decel="50000">
                                          <p:stCondLst>
                                            <p:cond delay="169"/>
                                          </p:stCondLst>
                                        </p:cTn>
                                        <p:tgtEl>
                                          <p:spTgt spid="4"/>
                                        </p:tgtEl>
                                      </p:cBhvr>
                                      <p:to x="100000" y="100000"/>
                                    </p:animScale>
                                    <p:animScale>
                                      <p:cBhvr>
                                        <p:cTn id="39" dur="7">
                                          <p:stCondLst>
                                            <p:cond delay="328"/>
                                          </p:stCondLst>
                                        </p:cTn>
                                        <p:tgtEl>
                                          <p:spTgt spid="4"/>
                                        </p:tgtEl>
                                      </p:cBhvr>
                                      <p:to x="100000" y="80000"/>
                                    </p:animScale>
                                    <p:animScale>
                                      <p:cBhvr>
                                        <p:cTn id="40" dur="42" decel="50000">
                                          <p:stCondLst>
                                            <p:cond delay="335"/>
                                          </p:stCondLst>
                                        </p:cTn>
                                        <p:tgtEl>
                                          <p:spTgt spid="4"/>
                                        </p:tgtEl>
                                      </p:cBhvr>
                                      <p:to x="100000" y="100000"/>
                                    </p:animScale>
                                    <p:animScale>
                                      <p:cBhvr>
                                        <p:cTn id="41" dur="7">
                                          <p:stCondLst>
                                            <p:cond delay="411"/>
                                          </p:stCondLst>
                                        </p:cTn>
                                        <p:tgtEl>
                                          <p:spTgt spid="4"/>
                                        </p:tgtEl>
                                      </p:cBhvr>
                                      <p:to x="100000" y="90000"/>
                                    </p:animScale>
                                    <p:animScale>
                                      <p:cBhvr>
                                        <p:cTn id="42" dur="42" decel="50000">
                                          <p:stCondLst>
                                            <p:cond delay="417"/>
                                          </p:stCondLst>
                                        </p:cTn>
                                        <p:tgtEl>
                                          <p:spTgt spid="4"/>
                                        </p:tgtEl>
                                      </p:cBhvr>
                                      <p:to x="100000" y="100000"/>
                                    </p:animScale>
                                    <p:animScale>
                                      <p:cBhvr>
                                        <p:cTn id="43" dur="7">
                                          <p:stCondLst>
                                            <p:cond delay="452"/>
                                          </p:stCondLst>
                                        </p:cTn>
                                        <p:tgtEl>
                                          <p:spTgt spid="4"/>
                                        </p:tgtEl>
                                      </p:cBhvr>
                                      <p:to x="100000" y="95000"/>
                                    </p:animScale>
                                    <p:animScale>
                                      <p:cBhvr>
                                        <p:cTn id="44" dur="42" decel="50000">
                                          <p:stCondLst>
                                            <p:cond delay="459"/>
                                          </p:stCondLst>
                                        </p:cTn>
                                        <p:tgtEl>
                                          <p:spTgt spid="4"/>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4"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 descr="503.png"/>
          <p:cNvPicPr>
            <a:picLocks noChangeAspect="1"/>
          </p:cNvPicPr>
          <p:nvPr/>
        </p:nvPicPr>
        <p:blipFill>
          <a:blip r:embed="rId4"/>
          <a:srcRect/>
          <a:stretch>
            <a:fillRect/>
          </a:stretch>
        </p:blipFill>
        <p:spPr bwMode="auto">
          <a:xfrm>
            <a:off x="6215063" y="214313"/>
            <a:ext cx="3148012" cy="2500312"/>
          </a:xfrm>
          <a:prstGeom prst="rect">
            <a:avLst/>
          </a:prstGeom>
          <a:noFill/>
          <a:ln w="9525">
            <a:noFill/>
            <a:miter lim="800000"/>
            <a:headEnd/>
            <a:tailEnd/>
          </a:ln>
        </p:spPr>
      </p:pic>
      <p:sp>
        <p:nvSpPr>
          <p:cNvPr id="3" name="Rectangle 2"/>
          <p:cNvSpPr/>
          <p:nvPr/>
        </p:nvSpPr>
        <p:spPr>
          <a:xfrm rot="464770">
            <a:off x="6797899" y="749741"/>
            <a:ext cx="1398139"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التحليل</a:t>
            </a:r>
            <a:endParaRPr lang="ar-EG" sz="2800" b="1" dirty="0">
              <a:solidFill>
                <a:srgbClr val="0000CC"/>
              </a:solidFill>
              <a:latin typeface="Tahoma" pitchFamily="34" charset="0"/>
              <a:ea typeface="Tahoma" pitchFamily="34" charset="0"/>
              <a:cs typeface="Tahoma" pitchFamily="34" charset="0"/>
            </a:endParaRPr>
          </a:p>
        </p:txBody>
      </p:sp>
      <p:pic>
        <p:nvPicPr>
          <p:cNvPr id="4" name="Picture 3" descr="BANNR022.WMF"/>
          <p:cNvPicPr>
            <a:picLocks noChangeAspect="1"/>
          </p:cNvPicPr>
          <p:nvPr/>
        </p:nvPicPr>
        <p:blipFill>
          <a:blip r:embed="rId5"/>
          <a:srcRect/>
          <a:stretch>
            <a:fillRect/>
          </a:stretch>
        </p:blipFill>
        <p:spPr bwMode="auto">
          <a:xfrm rot="-274746">
            <a:off x="1212850" y="2635250"/>
            <a:ext cx="6170613" cy="2460625"/>
          </a:xfrm>
          <a:prstGeom prst="rect">
            <a:avLst/>
          </a:prstGeom>
          <a:noFill/>
          <a:ln w="9525">
            <a:noFill/>
            <a:miter lim="800000"/>
            <a:headEnd/>
            <a:tailEnd/>
          </a:ln>
        </p:spPr>
      </p:pic>
      <p:sp>
        <p:nvSpPr>
          <p:cNvPr id="5" name="Rectangle 1"/>
          <p:cNvSpPr>
            <a:spLocks noChangeArrowheads="1"/>
          </p:cNvSpPr>
          <p:nvPr/>
        </p:nvSpPr>
        <p:spPr bwMode="auto">
          <a:xfrm rot="21311437">
            <a:off x="1370013" y="3463347"/>
            <a:ext cx="5849937"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2- صف شكلين مختلفين للخلايا التي شاهدتها في الشرائح.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3"/>
                                          </p:stCondLst>
                                        </p:cTn>
                                        <p:tgtEl>
                                          <p:spTgt spid="5"/>
                                        </p:tgtEl>
                                      </p:cBhvr>
                                      <p:to x="100000" y="60000"/>
                                    </p:animScale>
                                    <p:animScale>
                                      <p:cBhvr>
                                        <p:cTn id="14" dur="42"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2" decel="50000">
                                          <p:stCondLst>
                                            <p:cond delay="335"/>
                                          </p:stCondLst>
                                        </p:cTn>
                                        <p:tgtEl>
                                          <p:spTgt spid="5"/>
                                        </p:tgtEl>
                                      </p:cBhvr>
                                      <p:to x="100000" y="100000"/>
                                    </p:animScale>
                                    <p:animScale>
                                      <p:cBhvr>
                                        <p:cTn id="17" dur="7">
                                          <p:stCondLst>
                                            <p:cond delay="411"/>
                                          </p:stCondLst>
                                        </p:cTn>
                                        <p:tgtEl>
                                          <p:spTgt spid="5"/>
                                        </p:tgtEl>
                                      </p:cBhvr>
                                      <p:to x="100000" y="90000"/>
                                    </p:animScale>
                                    <p:animScale>
                                      <p:cBhvr>
                                        <p:cTn id="18" dur="42"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2" decel="50000">
                                          <p:stCondLst>
                                            <p:cond delay="459"/>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145">
                                          <p:stCondLst>
                                            <p:cond delay="0"/>
                                          </p:stCondLst>
                                        </p:cTn>
                                        <p:tgtEl>
                                          <p:spTgt spid="4"/>
                                        </p:tgtEl>
                                      </p:cBhvr>
                                    </p:animEffect>
                                    <p:anim calcmode="lin" valueType="num">
                                      <p:cBhvr>
                                        <p:cTn id="24"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9" dur="7">
                                          <p:stCondLst>
                                            <p:cond delay="163"/>
                                          </p:stCondLst>
                                        </p:cTn>
                                        <p:tgtEl>
                                          <p:spTgt spid="4"/>
                                        </p:tgtEl>
                                      </p:cBhvr>
                                      <p:to x="100000" y="60000"/>
                                    </p:animScale>
                                    <p:animScale>
                                      <p:cBhvr>
                                        <p:cTn id="30" dur="42" decel="50000">
                                          <p:stCondLst>
                                            <p:cond delay="169"/>
                                          </p:stCondLst>
                                        </p:cTn>
                                        <p:tgtEl>
                                          <p:spTgt spid="4"/>
                                        </p:tgtEl>
                                      </p:cBhvr>
                                      <p:to x="100000" y="100000"/>
                                    </p:animScale>
                                    <p:animScale>
                                      <p:cBhvr>
                                        <p:cTn id="31" dur="7">
                                          <p:stCondLst>
                                            <p:cond delay="328"/>
                                          </p:stCondLst>
                                        </p:cTn>
                                        <p:tgtEl>
                                          <p:spTgt spid="4"/>
                                        </p:tgtEl>
                                      </p:cBhvr>
                                      <p:to x="100000" y="80000"/>
                                    </p:animScale>
                                    <p:animScale>
                                      <p:cBhvr>
                                        <p:cTn id="32" dur="42" decel="50000">
                                          <p:stCondLst>
                                            <p:cond delay="335"/>
                                          </p:stCondLst>
                                        </p:cTn>
                                        <p:tgtEl>
                                          <p:spTgt spid="4"/>
                                        </p:tgtEl>
                                      </p:cBhvr>
                                      <p:to x="100000" y="100000"/>
                                    </p:animScale>
                                    <p:animScale>
                                      <p:cBhvr>
                                        <p:cTn id="33" dur="7">
                                          <p:stCondLst>
                                            <p:cond delay="411"/>
                                          </p:stCondLst>
                                        </p:cTn>
                                        <p:tgtEl>
                                          <p:spTgt spid="4"/>
                                        </p:tgtEl>
                                      </p:cBhvr>
                                      <p:to x="100000" y="90000"/>
                                    </p:animScale>
                                    <p:animScale>
                                      <p:cBhvr>
                                        <p:cTn id="34" dur="42" decel="50000">
                                          <p:stCondLst>
                                            <p:cond delay="417"/>
                                          </p:stCondLst>
                                        </p:cTn>
                                        <p:tgtEl>
                                          <p:spTgt spid="4"/>
                                        </p:tgtEl>
                                      </p:cBhvr>
                                      <p:to x="100000" y="100000"/>
                                    </p:animScale>
                                    <p:animScale>
                                      <p:cBhvr>
                                        <p:cTn id="35" dur="7">
                                          <p:stCondLst>
                                            <p:cond delay="452"/>
                                          </p:stCondLst>
                                        </p:cTn>
                                        <p:tgtEl>
                                          <p:spTgt spid="4"/>
                                        </p:tgtEl>
                                      </p:cBhvr>
                                      <p:to x="100000" y="95000"/>
                                    </p:animScale>
                                    <p:animScale>
                                      <p:cBhvr>
                                        <p:cTn id="36" dur="42" decel="50000">
                                          <p:stCondLst>
                                            <p:cond delay="459"/>
                                          </p:stCondLst>
                                        </p:cTn>
                                        <p:tgtEl>
                                          <p:spTgt spid="4"/>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Internal Storage 1"/>
          <p:cNvSpPr/>
          <p:nvPr/>
        </p:nvSpPr>
        <p:spPr>
          <a:xfrm rot="21261073">
            <a:off x="1609725" y="2755303"/>
            <a:ext cx="6110288" cy="985445"/>
          </a:xfrm>
          <a:prstGeom prst="flowChartInternalStorag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حلل: ما </a:t>
            </a:r>
            <a:r>
              <a:rPr lang="ar-EG" sz="2800" b="1" dirty="0">
                <a:solidFill>
                  <a:srgbClr val="0000CC"/>
                </a:solidFill>
                <a:latin typeface="Tahoma" pitchFamily="34" charset="0"/>
                <a:ea typeface="Tahoma" pitchFamily="34" charset="0"/>
                <a:cs typeface="Tahoma" pitchFamily="34" charset="0"/>
              </a:rPr>
              <a:t>نوع </a:t>
            </a:r>
            <a:r>
              <a:rPr lang="ar-EG" sz="2800" b="1" dirty="0">
                <a:solidFill>
                  <a:srgbClr val="0000CC"/>
                </a:solidFill>
                <a:latin typeface="Tahoma" pitchFamily="34" charset="0"/>
                <a:ea typeface="Tahoma" pitchFamily="34" charset="0"/>
                <a:cs typeface="Tahoma" pitchFamily="34" charset="0"/>
              </a:rPr>
              <a:t>التكاثرالتي يتم </a:t>
            </a:r>
            <a:r>
              <a:rPr lang="ar-EG" sz="2800" b="1" dirty="0">
                <a:solidFill>
                  <a:srgbClr val="0000CC"/>
                </a:solidFill>
                <a:latin typeface="Tahoma" pitchFamily="34" charset="0"/>
                <a:ea typeface="Tahoma" pitchFamily="34" charset="0"/>
                <a:cs typeface="Tahoma" pitchFamily="34" charset="0"/>
              </a:rPr>
              <a:t>به </a:t>
            </a:r>
            <a:r>
              <a:rPr lang="ar-EG" sz="2800" b="1" dirty="0">
                <a:solidFill>
                  <a:srgbClr val="0000CC"/>
                </a:solidFill>
                <a:latin typeface="Tahoma" pitchFamily="34" charset="0"/>
                <a:ea typeface="Tahoma" pitchFamily="34" charset="0"/>
                <a:cs typeface="Tahoma" pitchFamily="34" charset="0"/>
              </a:rPr>
              <a:t>هنا تبادل المادة الوراثية؟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SOUND24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285852" y="0"/>
            <a:ext cx="6286500" cy="156760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تكاثر البدائيات</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Reproduction of Prokaryotes </a:t>
            </a:r>
          </a:p>
        </p:txBody>
      </p:sp>
      <p:sp>
        <p:nvSpPr>
          <p:cNvPr id="5" name="Rectangle 4"/>
          <p:cNvSpPr/>
          <p:nvPr/>
        </p:nvSpPr>
        <p:spPr>
          <a:xfrm>
            <a:off x="395288" y="2965450"/>
            <a:ext cx="8208962" cy="319472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تتكاثر معظم المخلوقات البدائية النوى بطريقة </a:t>
            </a:r>
            <a:r>
              <a:rPr lang="ar-EG" sz="2800" b="1" dirty="0">
                <a:solidFill>
                  <a:srgbClr val="0000CC"/>
                </a:solidFill>
                <a:latin typeface="Tahoma" pitchFamily="34" charset="0"/>
                <a:ea typeface="Tahoma" pitchFamily="34" charset="0"/>
                <a:cs typeface="Tahoma" pitchFamily="34" charset="0"/>
              </a:rPr>
              <a:t>لاجنسية، </a:t>
            </a:r>
            <a:r>
              <a:rPr lang="ar-EG" sz="2800" b="1" dirty="0">
                <a:solidFill>
                  <a:srgbClr val="0000CC"/>
                </a:solidFill>
                <a:latin typeface="Tahoma" pitchFamily="34" charset="0"/>
                <a:ea typeface="Tahoma" pitchFamily="34" charset="0"/>
                <a:cs typeface="Tahoma" pitchFamily="34" charset="0"/>
              </a:rPr>
              <a:t>تسمى الانقسام </a:t>
            </a:r>
            <a:r>
              <a:rPr lang="ar-EG" sz="2800" b="1" dirty="0">
                <a:solidFill>
                  <a:srgbClr val="0000CC"/>
                </a:solidFill>
                <a:latin typeface="Tahoma" pitchFamily="34" charset="0"/>
                <a:ea typeface="Tahoma" pitchFamily="34" charset="0"/>
                <a:cs typeface="Tahoma" pitchFamily="34" charset="0"/>
              </a:rPr>
              <a:t>الثنائى. </a:t>
            </a:r>
            <a:r>
              <a:rPr lang="ar-EG" sz="2800" b="1" dirty="0">
                <a:solidFill>
                  <a:srgbClr val="0000CC"/>
                </a:solidFill>
                <a:latin typeface="Tahoma" pitchFamily="34" charset="0"/>
                <a:ea typeface="Tahoma" pitchFamily="34" charset="0"/>
                <a:cs typeface="Tahoma" pitchFamily="34" charset="0"/>
              </a:rPr>
              <a:t>الشكل3-6</a:t>
            </a:r>
            <a:r>
              <a:rPr lang="ar-EG" sz="2800" b="1" dirty="0">
                <a:solidFill>
                  <a:srgbClr val="0000CC"/>
                </a:solidFill>
                <a:latin typeface="Tahoma" pitchFamily="34" charset="0"/>
                <a:ea typeface="Tahoma" pitchFamily="34" charset="0"/>
                <a:cs typeface="Tahoma" pitchFamily="34" charset="0"/>
              </a:rPr>
              <a:t>. الانقسام </a:t>
            </a:r>
            <a:r>
              <a:rPr lang="ar-EG" sz="2800" b="1" dirty="0">
                <a:solidFill>
                  <a:srgbClr val="0000CC"/>
                </a:solidFill>
                <a:latin typeface="Tahoma" pitchFamily="34" charset="0"/>
                <a:ea typeface="Tahoma" pitchFamily="34" charset="0"/>
                <a:cs typeface="Tahoma" pitchFamily="34" charset="0"/>
              </a:rPr>
              <a:t>الثنائى </a:t>
            </a:r>
            <a:r>
              <a:rPr lang="en-US" sz="2800" b="1" dirty="0">
                <a:solidFill>
                  <a:srgbClr val="0000CC"/>
                </a:solidFill>
                <a:latin typeface="Tahoma" pitchFamily="34" charset="0"/>
                <a:ea typeface="Tahoma" pitchFamily="34" charset="0"/>
                <a:cs typeface="Tahoma" pitchFamily="34" charset="0"/>
              </a:rPr>
              <a:t>Binary Fission</a:t>
            </a:r>
            <a:r>
              <a:rPr lang="ar-EG" sz="2800" b="1" dirty="0">
                <a:solidFill>
                  <a:srgbClr val="0000CC"/>
                </a:solidFill>
                <a:latin typeface="Tahoma" pitchFamily="34" charset="0"/>
                <a:ea typeface="Tahoma" pitchFamily="34" charset="0"/>
                <a:cs typeface="Tahoma" pitchFamily="34" charset="0"/>
              </a:rPr>
              <a:t> هو انقسام الخلية إلى خليتين متماثلتين وراثَّياً. وفى هذه العلمية يتضاعف الكروموسوم، ثم ينفصل الكروموسوم الأصلى عن نسخته الجديدة. وفى أثناء حدوث ذلك تستطيل الخلية وتصبح أكبر حجماً.</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528.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SOUND2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oud 1"/>
          <p:cNvSpPr/>
          <p:nvPr/>
        </p:nvSpPr>
        <p:spPr bwMode="auto">
          <a:xfrm>
            <a:off x="1763713" y="1773238"/>
            <a:ext cx="5688012" cy="1827193"/>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4000" b="1" dirty="0">
                <a:solidFill>
                  <a:srgbClr val="0000CC"/>
                </a:solidFill>
                <a:latin typeface="Tahoma" pitchFamily="34" charset="0"/>
                <a:ea typeface="Tahoma" pitchFamily="34" charset="0"/>
                <a:cs typeface="Tahoma" pitchFamily="34" charset="0"/>
              </a:rPr>
              <a:t> تابع 3-1 البكتيريا</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Misc_Checkpoi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rcRect/>
          <a:stretch>
            <a:fillRect/>
          </a:stretch>
        </p:blipFill>
        <p:spPr bwMode="auto">
          <a:xfrm>
            <a:off x="0" y="2500313"/>
            <a:ext cx="9144000" cy="4357687"/>
          </a:xfrm>
          <a:prstGeom prst="rect">
            <a:avLst/>
          </a:prstGeom>
          <a:noFill/>
          <a:ln w="9525">
            <a:noFill/>
            <a:miter lim="800000"/>
            <a:headEnd/>
            <a:tailEnd/>
          </a:ln>
        </p:spPr>
      </p:pic>
      <p:sp>
        <p:nvSpPr>
          <p:cNvPr id="5" name="Rectangle 4"/>
          <p:cNvSpPr/>
          <p:nvPr/>
        </p:nvSpPr>
        <p:spPr>
          <a:xfrm>
            <a:off x="179388" y="2892425"/>
            <a:ext cx="8459787"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وتتكون بعد ذلك قطعة جديدة من غشاء الخلية ومن جدارها الخلوى يفصلان الخلية إلى خليتين متماثلتين. ويتم هذا بسرعة كبيرة قد تصل إلى مرة كل 20 دقيقة تحت ظروف بيئية مثالية. فعندما تكون الظروف ملائمة قد تتكاثر خلية </a:t>
            </a:r>
            <a:r>
              <a:rPr lang="ar-EG" sz="2800" b="1" dirty="0">
                <a:solidFill>
                  <a:srgbClr val="0000CC"/>
                </a:solidFill>
                <a:latin typeface="Tahoma" pitchFamily="34" charset="0"/>
                <a:ea typeface="Tahoma" pitchFamily="34" charset="0"/>
                <a:cs typeface="Tahoma" pitchFamily="34" charset="0"/>
              </a:rPr>
              <a:t>بكتيرية </a:t>
            </a:r>
            <a:r>
              <a:rPr lang="ar-EG" sz="2800" b="1" dirty="0">
                <a:solidFill>
                  <a:srgbClr val="0000CC"/>
                </a:solidFill>
                <a:latin typeface="Tahoma" pitchFamily="34" charset="0"/>
                <a:ea typeface="Tahoma" pitchFamily="34" charset="0"/>
                <a:cs typeface="Tahoma" pitchFamily="34" charset="0"/>
              </a:rPr>
              <a:t>واحدة عن طريق الانقسام الثنائى لتصل إلى بليون خلية في 10 ساعات تقريباً. </a:t>
            </a:r>
          </a:p>
        </p:txBody>
      </p:sp>
      <p:pic>
        <p:nvPicPr>
          <p:cNvPr id="21508" name="Picture 5"/>
          <p:cNvPicPr>
            <a:picLocks noChangeAspect="1"/>
          </p:cNvPicPr>
          <p:nvPr/>
        </p:nvPicPr>
        <p:blipFill>
          <a:blip r:embed="rId5"/>
          <a:srcRect/>
          <a:stretch>
            <a:fillRect/>
          </a:stretch>
        </p:blipFill>
        <p:spPr bwMode="auto">
          <a:xfrm>
            <a:off x="-428625" y="-285750"/>
            <a:ext cx="9896475" cy="2362200"/>
          </a:xfrm>
          <a:prstGeom prst="rect">
            <a:avLst/>
          </a:prstGeom>
          <a:noFill/>
          <a:ln w="9525">
            <a:noFill/>
            <a:miter lim="800000"/>
            <a:headEnd/>
            <a:tailEnd/>
          </a:ln>
        </p:spPr>
      </p:pic>
      <p:sp>
        <p:nvSpPr>
          <p:cNvPr id="7" name="Rectangle 6"/>
          <p:cNvSpPr/>
          <p:nvPr/>
        </p:nvSpPr>
        <p:spPr>
          <a:xfrm>
            <a:off x="1331913" y="0"/>
            <a:ext cx="6286500" cy="156760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تكاثر البدائيات</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Reproduction of Prokaryotes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7.WAV"/>
                                        </p:tgtEl>
                                      </p:cMediaNode>
                                    </p:audio>
                                  </p:sub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7950" y="2908300"/>
            <a:ext cx="8567738"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وتتكاثر أنواع أخرى من البدائيات النوى بشكل آخر من أشكال </a:t>
            </a:r>
            <a:r>
              <a:rPr lang="ar-EG" sz="2800" b="1" dirty="0">
                <a:solidFill>
                  <a:srgbClr val="0000CC"/>
                </a:solidFill>
                <a:latin typeface="Tahoma" pitchFamily="34" charset="0"/>
                <a:ea typeface="Tahoma" pitchFamily="34" charset="0"/>
                <a:cs typeface="Tahoma" pitchFamily="34" charset="0"/>
              </a:rPr>
              <a:t>التكاثر اللاجنسي </a:t>
            </a:r>
            <a:r>
              <a:rPr lang="ar-EG" sz="2800" b="1" dirty="0">
                <a:solidFill>
                  <a:srgbClr val="0000CC"/>
                </a:solidFill>
                <a:latin typeface="Tahoma" pitchFamily="34" charset="0"/>
                <a:ea typeface="Tahoma" pitchFamily="34" charset="0"/>
                <a:cs typeface="Tahoma" pitchFamily="34" charset="0"/>
              </a:rPr>
              <a:t>يسمى الاقتران </a:t>
            </a:r>
            <a:r>
              <a:rPr lang="en-US" sz="2800" b="1" dirty="0">
                <a:solidFill>
                  <a:srgbClr val="0000CC"/>
                </a:solidFill>
                <a:latin typeface="Tahoma" pitchFamily="34" charset="0"/>
                <a:ea typeface="Tahoma" pitchFamily="34" charset="0"/>
                <a:cs typeface="Tahoma" pitchFamily="34" charset="0"/>
              </a:rPr>
              <a:t>Conjugation</a:t>
            </a:r>
            <a:r>
              <a:rPr lang="ar-EG" sz="2800" b="1" dirty="0">
                <a:solidFill>
                  <a:srgbClr val="0000CC"/>
                </a:solidFill>
                <a:latin typeface="Tahoma" pitchFamily="34" charset="0"/>
                <a:ea typeface="Tahoma" pitchFamily="34" charset="0"/>
                <a:cs typeface="Tahoma" pitchFamily="34" charset="0"/>
              </a:rPr>
              <a:t>، حيث تلتصق خليتان معاً وتتبادلان المواد الوراثية. ويبين الشكل 3-6 دور الأهداب في التصاق الخليتين حتى يتم انتقال المادة الوراثية من خلية إلى أخرى، وبهذه الطريقة تنتج مادة وراثية جديدة، ويزداد تنوع البدائيات. </a:t>
            </a:r>
            <a:endParaRPr lang="en-US" sz="2800" b="1" dirty="0">
              <a:solidFill>
                <a:srgbClr val="0000CC"/>
              </a:solidFill>
              <a:latin typeface="Tahoma" pitchFamily="34" charset="0"/>
              <a:ea typeface="Tahoma" pitchFamily="34" charset="0"/>
              <a:cs typeface="Tahoma" pitchFamily="34" charset="0"/>
            </a:endParaRPr>
          </a:p>
        </p:txBody>
      </p:sp>
      <p:sp>
        <p:nvSpPr>
          <p:cNvPr id="7" name="Rectangle 6"/>
          <p:cNvSpPr/>
          <p:nvPr/>
        </p:nvSpPr>
        <p:spPr>
          <a:xfrm>
            <a:off x="1331913" y="0"/>
            <a:ext cx="6286500" cy="156760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تكاثر البدائيات</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Reproduction of Prokaryotes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Alternate Process 1"/>
          <p:cNvSpPr/>
          <p:nvPr/>
        </p:nvSpPr>
        <p:spPr>
          <a:xfrm>
            <a:off x="4500562" y="1285860"/>
            <a:ext cx="4000500" cy="3534585"/>
          </a:xfrm>
          <a:prstGeom prst="flowChartAlternate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3-6: الانقسام الثنائى شكل من أشكال التكاثر اللاجنسي في بعض </a:t>
            </a:r>
            <a:r>
              <a:rPr lang="ar-EG" sz="2800" b="1" dirty="0">
                <a:solidFill>
                  <a:srgbClr val="0000CC"/>
                </a:solidFill>
                <a:latin typeface="Tahoma" pitchFamily="34" charset="0"/>
                <a:ea typeface="Tahoma" pitchFamily="34" charset="0"/>
                <a:cs typeface="Tahoma" pitchFamily="34" charset="0"/>
              </a:rPr>
              <a:t>البدائيات</a:t>
            </a:r>
            <a:r>
              <a:rPr lang="ar-EG" sz="2800" b="1" dirty="0">
                <a:solidFill>
                  <a:srgbClr val="0000CC"/>
                </a:solidFill>
                <a:latin typeface="Tahoma" pitchFamily="34" charset="0"/>
                <a:ea typeface="Tahoma" pitchFamily="34" charset="0"/>
                <a:cs typeface="Tahoma" pitchFamily="34" charset="0"/>
              </a:rPr>
              <a:t>.</a:t>
            </a:r>
            <a:r>
              <a:rPr lang="ar-EG" sz="2800" b="1" dirty="0">
                <a:solidFill>
                  <a:srgbClr val="0000CC"/>
                </a:solidFill>
                <a:latin typeface="Tahoma" pitchFamily="34" charset="0"/>
                <a:ea typeface="Tahoma" pitchFamily="34" charset="0"/>
                <a:cs typeface="Tahoma" pitchFamily="34" charset="0"/>
              </a:rPr>
              <a:t> </a:t>
            </a:r>
            <a:r>
              <a:rPr lang="ar-EG" sz="2800" b="1" dirty="0">
                <a:solidFill>
                  <a:srgbClr val="0000CC"/>
                </a:solidFill>
                <a:latin typeface="Tahoma" pitchFamily="34" charset="0"/>
                <a:ea typeface="Tahoma" pitchFamily="34" charset="0"/>
                <a:cs typeface="Tahoma" pitchFamily="34" charset="0"/>
              </a:rPr>
              <a:t>الاقتران طريقة لتبادل المادة الوراثية. </a:t>
            </a:r>
            <a:endParaRPr lang="en-US" sz="2800" b="1" dirty="0">
              <a:solidFill>
                <a:srgbClr val="0000CC"/>
              </a:solidFill>
              <a:latin typeface="Tahoma" pitchFamily="34" charset="0"/>
              <a:ea typeface="Tahoma" pitchFamily="34" charset="0"/>
              <a:cs typeface="Tahoma" pitchFamily="34" charset="0"/>
            </a:endParaRPr>
          </a:p>
        </p:txBody>
      </p:sp>
      <p:pic>
        <p:nvPicPr>
          <p:cNvPr id="12290" name="Picture 2"/>
          <p:cNvPicPr>
            <a:picLocks noChangeAspect="1" noChangeArrowheads="1"/>
          </p:cNvPicPr>
          <p:nvPr/>
        </p:nvPicPr>
        <p:blipFill>
          <a:blip r:embed="rId4"/>
          <a:srcRect/>
          <a:stretch>
            <a:fillRect/>
          </a:stretch>
        </p:blipFill>
        <p:spPr bwMode="auto">
          <a:xfrm>
            <a:off x="928688" y="500063"/>
            <a:ext cx="3314700" cy="4021137"/>
          </a:xfrm>
          <a:prstGeom prst="rect">
            <a:avLst/>
          </a:prstGeom>
          <a:noFill/>
          <a:ln w="9525">
            <a:solidFill>
              <a:srgbClr val="FF0000"/>
            </a:solidFill>
            <a:miter lim="800000"/>
            <a:headEnd/>
            <a:tailEnd/>
          </a:ln>
        </p:spPr>
      </p:pic>
      <p:sp>
        <p:nvSpPr>
          <p:cNvPr id="4" name="Rectangle 3"/>
          <p:cNvSpPr>
            <a:spLocks noChangeArrowheads="1"/>
          </p:cNvSpPr>
          <p:nvPr/>
        </p:nvSpPr>
        <p:spPr bwMode="auto">
          <a:xfrm>
            <a:off x="1149350" y="4714875"/>
            <a:ext cx="2896947"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الإنقسام الثنائى</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gemvanishes.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circle(in)">
                                      <p:cBhvr>
                                        <p:cTn id="13"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4" cstate="print">
            <a:lum bright="-20000" contrast="40000"/>
          </a:blip>
          <a:srcRect/>
          <a:stretch>
            <a:fillRect/>
          </a:stretch>
        </p:blipFill>
        <p:spPr bwMode="auto">
          <a:xfrm>
            <a:off x="304928" y="836712"/>
            <a:ext cx="8490827" cy="43204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500" decel="50000" fill="hold">
                                          <p:stCondLst>
                                            <p:cond delay="0"/>
                                          </p:stCondLst>
                                        </p:cTn>
                                        <p:tgtEl>
                                          <p:spTgt spid="8294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294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2946"/>
                                        </p:tgtEl>
                                        <p:attrNameLst>
                                          <p:attrName>ppt_w</p:attrName>
                                        </p:attrNameLst>
                                      </p:cBhvr>
                                      <p:tavLst>
                                        <p:tav tm="0">
                                          <p:val>
                                            <p:strVal val="#ppt_w*.05"/>
                                          </p:val>
                                        </p:tav>
                                        <p:tav tm="100000">
                                          <p:val>
                                            <p:strVal val="#ppt_w"/>
                                          </p:val>
                                        </p:tav>
                                      </p:tavLst>
                                    </p:anim>
                                    <p:anim calcmode="lin" valueType="num">
                                      <p:cBhvr>
                                        <p:cTn id="10" dur="1000" fill="hold"/>
                                        <p:tgtEl>
                                          <p:spTgt spid="8294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294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294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294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294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rcRect/>
          <a:stretch>
            <a:fillRect/>
          </a:stretch>
        </p:blipFill>
        <p:spPr bwMode="auto">
          <a:xfrm rot="294209">
            <a:off x="1765300" y="979202"/>
            <a:ext cx="6946900" cy="1565275"/>
          </a:xfrm>
          <a:prstGeom prst="rect">
            <a:avLst/>
          </a:prstGeom>
          <a:noFill/>
          <a:ln w="9525">
            <a:noFill/>
            <a:miter lim="800000"/>
            <a:headEnd/>
            <a:tailEnd/>
          </a:ln>
        </p:spPr>
      </p:pic>
      <p:sp>
        <p:nvSpPr>
          <p:cNvPr id="7" name="Rectangle 6"/>
          <p:cNvSpPr>
            <a:spLocks noChangeArrowheads="1"/>
          </p:cNvSpPr>
          <p:nvPr/>
        </p:nvSpPr>
        <p:spPr bwMode="auto">
          <a:xfrm rot="236413">
            <a:off x="1979613" y="1239942"/>
            <a:ext cx="6500812"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عمليات الأيض في البدائيات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Metabolism  of prokaryotes</a:t>
            </a:r>
            <a:endParaRPr lang="ar-EG" sz="2800" b="1" dirty="0">
              <a:solidFill>
                <a:srgbClr val="0000CC"/>
              </a:solidFill>
              <a:latin typeface="Tahoma" pitchFamily="34" charset="0"/>
              <a:ea typeface="Tahoma" pitchFamily="34" charset="0"/>
              <a:cs typeface="Tahoma" pitchFamily="34" charset="0"/>
            </a:endParaRPr>
          </a:p>
        </p:txBody>
      </p:sp>
      <p:sp>
        <p:nvSpPr>
          <p:cNvPr id="9" name="Rectangle 8"/>
          <p:cNvSpPr>
            <a:spLocks noChangeArrowheads="1"/>
          </p:cNvSpPr>
          <p:nvPr/>
        </p:nvSpPr>
        <p:spPr bwMode="auto">
          <a:xfrm>
            <a:off x="1142976" y="3087395"/>
            <a:ext cx="6985000" cy="16989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يمكن تصنيف البكتيريا البدائية والبكتيريا الحقيقية بناءً على طريقة حصول كل منهما على الطاقة للتنفس الخلوي الشكل 3-7. على النحو الآتي:</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53.WAV"/>
                                        </p:tgtEl>
                                      </p:cMediaNode>
                                    </p:audio>
                                  </p:sub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ppt_y</p:attrName>
                                        </p:attrNameLst>
                                      </p:cBhvr>
                                      <p:tavLst>
                                        <p:tav tm="0">
                                          <p:val>
                                            <p:strVal val="#ppt_y+#ppt_h"/>
                                          </p:val>
                                        </p:tav>
                                        <p:tav tm="100000">
                                          <p:val>
                                            <p:strVal val="#ppt_y"/>
                                          </p:val>
                                        </p:tav>
                                      </p:tavLst>
                                    </p:anim>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1322" y="8664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lowchart: Alternate Process 3"/>
          <p:cNvSpPr/>
          <p:nvPr/>
        </p:nvSpPr>
        <p:spPr>
          <a:xfrm>
            <a:off x="2357422" y="4357688"/>
            <a:ext cx="6786578" cy="2308717"/>
          </a:xfrm>
          <a:prstGeom prst="flowChartAlternate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400" b="1" dirty="0">
                <a:solidFill>
                  <a:srgbClr val="0000CC"/>
                </a:solidFill>
                <a:latin typeface="Tahoma" pitchFamily="34" charset="0"/>
                <a:ea typeface="Tahoma" pitchFamily="34" charset="0"/>
                <a:cs typeface="Tahoma" pitchFamily="34" charset="0"/>
              </a:rPr>
              <a:t>الشكل 3-7: تُوضع البدائيات في مجموعات تبعاً لكيفية حصولها على غذائها. إن البدائيات غير الذاتية التغذية يمكن أن تكون مترممة، أما الذاتية </a:t>
            </a:r>
            <a:r>
              <a:rPr lang="ar-EG" sz="2400" b="1" dirty="0">
                <a:solidFill>
                  <a:srgbClr val="0000CC"/>
                </a:solidFill>
                <a:latin typeface="Tahoma" pitchFamily="34" charset="0"/>
                <a:ea typeface="Tahoma" pitchFamily="34" charset="0"/>
                <a:cs typeface="Tahoma" pitchFamily="34" charset="0"/>
              </a:rPr>
              <a:t>التغذي </a:t>
            </a:r>
            <a:r>
              <a:rPr lang="ar-EG" sz="2400" b="1" dirty="0">
                <a:solidFill>
                  <a:srgbClr val="0000CC"/>
                </a:solidFill>
                <a:latin typeface="Tahoma" pitchFamily="34" charset="0"/>
                <a:ea typeface="Tahoma" pitchFamily="34" charset="0"/>
                <a:cs typeface="Tahoma" pitchFamily="34" charset="0"/>
              </a:rPr>
              <a:t>فقد تقوم بعملية البناء الضوئى، أو بالتمثيل الكيميائي. </a:t>
            </a:r>
            <a:endParaRPr lang="en-US" sz="24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gemvanishes.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3"/>
          <a:srcRect/>
          <a:stretch>
            <a:fillRect/>
          </a:stretch>
        </p:blipFill>
        <p:spPr bwMode="auto">
          <a:xfrm rot="294209">
            <a:off x="1765300" y="320675"/>
            <a:ext cx="6946900" cy="1565275"/>
          </a:xfrm>
          <a:prstGeom prst="rect">
            <a:avLst/>
          </a:prstGeom>
          <a:noFill/>
          <a:ln w="9525">
            <a:noFill/>
            <a:miter lim="800000"/>
            <a:headEnd/>
            <a:tailEnd/>
          </a:ln>
        </p:spPr>
      </p:pic>
      <p:sp>
        <p:nvSpPr>
          <p:cNvPr id="27651" name="Rectangle 2"/>
          <p:cNvSpPr>
            <a:spLocks noChangeArrowheads="1"/>
          </p:cNvSpPr>
          <p:nvPr/>
        </p:nvSpPr>
        <p:spPr bwMode="auto">
          <a:xfrm rot="236413">
            <a:off x="1979613" y="513153"/>
            <a:ext cx="6500812"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عمليات الأيض في البدائيات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Metabolism  of prokaryotes</a:t>
            </a:r>
            <a:endParaRPr lang="ar-EG" sz="2800" b="1" dirty="0">
              <a:solidFill>
                <a:srgbClr val="0000CC"/>
              </a:solidFill>
              <a:latin typeface="Tahoma" pitchFamily="34" charset="0"/>
              <a:ea typeface="Tahoma" pitchFamily="34" charset="0"/>
              <a:cs typeface="Tahoma" pitchFamily="34" charset="0"/>
            </a:endParaRPr>
          </a:p>
        </p:txBody>
      </p:sp>
      <p:sp>
        <p:nvSpPr>
          <p:cNvPr id="5" name="Rectangle 4"/>
          <p:cNvSpPr>
            <a:spLocks noChangeArrowheads="1"/>
          </p:cNvSpPr>
          <p:nvPr/>
        </p:nvSpPr>
        <p:spPr bwMode="auto">
          <a:xfrm>
            <a:off x="714348" y="2071678"/>
            <a:ext cx="7572375"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البكتيريا غير ذاتية التغذي هي بكتيريا لا تستطيع بناء غذائها بنفسها، بل عليها أن تحصل عليه. العديد من البكتيريا غير ذاتية التغذي بكتيريا مترممة، أي أنها تحصل على الطاقة بتحليل الجزيئات العضوية من الأجسام الميتة أو من المخلفات العضوية.</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ppt_y</p:attrName>
                                        </p:attrNameLst>
                                      </p:cBhvr>
                                      <p:tavLst>
                                        <p:tav tm="0">
                                          <p:val>
                                            <p:strVal val="#ppt_y+#ppt_h"/>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a:srcRect/>
          <a:stretch>
            <a:fillRect/>
          </a:stretch>
        </p:blipFill>
        <p:spPr bwMode="auto">
          <a:xfrm rot="294209">
            <a:off x="1765300" y="320675"/>
            <a:ext cx="6946900" cy="1565275"/>
          </a:xfrm>
          <a:prstGeom prst="rect">
            <a:avLst/>
          </a:prstGeom>
          <a:noFill/>
          <a:ln w="9525">
            <a:noFill/>
            <a:miter lim="800000"/>
            <a:headEnd/>
            <a:tailEnd/>
          </a:ln>
        </p:spPr>
      </p:pic>
      <p:sp>
        <p:nvSpPr>
          <p:cNvPr id="5" name="Rectangle 4"/>
          <p:cNvSpPr>
            <a:spLocks noChangeArrowheads="1"/>
          </p:cNvSpPr>
          <p:nvPr/>
        </p:nvSpPr>
        <p:spPr bwMode="auto">
          <a:xfrm>
            <a:off x="684213" y="2492375"/>
            <a:ext cx="7856537" cy="435811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البكتيريا ذاتية التغذي هي بكتيريا تقوم بعملية البناء الضوئي بطريقة تشبه النباتات. وهذه البكتيريا تعيش في بيئات يتوافر فيها الضوء، ومنها البرك الضحلة والجداول؛ وذلك لبناء المادة العضوية واستخدامها غذاء. وبعض البكتيريا الذاتية التغذية لا يحتاج إلى الضوء مصدراً للطاقة؛ فهي تحلل المركبات العضوية، وتطلق مركبات غير عضوية تحتوى النيتروجين أو الكبريت – ومنها الأمونيا وكبريتيد الهيدروجين – من خلال عملية تسمى التمثيل الكيميائي. </a:t>
            </a:r>
            <a:endParaRPr lang="en-US" sz="2800" b="1" dirty="0">
              <a:solidFill>
                <a:srgbClr val="0000CC"/>
              </a:solidFill>
              <a:latin typeface="Tahoma" pitchFamily="34" charset="0"/>
              <a:ea typeface="Tahoma" pitchFamily="34" charset="0"/>
              <a:cs typeface="Tahoma" pitchFamily="34" charset="0"/>
            </a:endParaRPr>
          </a:p>
        </p:txBody>
      </p:sp>
      <p:sp>
        <p:nvSpPr>
          <p:cNvPr id="28677" name="Rectangle 2"/>
          <p:cNvSpPr>
            <a:spLocks noChangeArrowheads="1"/>
          </p:cNvSpPr>
          <p:nvPr/>
        </p:nvSpPr>
        <p:spPr bwMode="auto">
          <a:xfrm rot="236413">
            <a:off x="1979613" y="513153"/>
            <a:ext cx="6500812"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عمليات الأيض في البدائيات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Metabolism  of prokaryotes</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ppt_y</p:attrName>
                                        </p:attrNameLst>
                                      </p:cBhvr>
                                      <p:tavLst>
                                        <p:tav tm="0">
                                          <p:val>
                                            <p:strVal val="#ppt_y+#ppt_h"/>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srcRect/>
          <a:stretch>
            <a:fillRect/>
          </a:stretch>
        </p:blipFill>
        <p:spPr bwMode="auto">
          <a:xfrm rot="294209">
            <a:off x="1765300" y="320675"/>
            <a:ext cx="6946900" cy="1565275"/>
          </a:xfrm>
          <a:prstGeom prst="rect">
            <a:avLst/>
          </a:prstGeom>
          <a:noFill/>
          <a:ln w="9525">
            <a:noFill/>
            <a:miter lim="800000"/>
            <a:headEnd/>
            <a:tailEnd/>
          </a:ln>
        </p:spPr>
      </p:pic>
      <p:sp>
        <p:nvSpPr>
          <p:cNvPr id="5" name="Rectangle 4"/>
          <p:cNvSpPr>
            <a:spLocks noChangeArrowheads="1"/>
          </p:cNvSpPr>
          <p:nvPr/>
        </p:nvSpPr>
        <p:spPr bwMode="auto">
          <a:xfrm>
            <a:off x="652463" y="2781300"/>
            <a:ext cx="7747000"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كما تتباين البكتيريا في قدرتها على النمو تبعاً لوجود الأكسجين. فالبكتيريا إلي تحتاج إلى الأكسجين للنمو تسمى هوائية إجبارية، والبكتيريا التي لا تستخدم الأكسجين للنمو أو الأيض تسمى لا هوائية إجبارية. وهذه المخلوقات الأخيرة تحصل على الطاقة من عملية التخمر. </a:t>
            </a:r>
            <a:endParaRPr lang="en-US" sz="2800" b="1" dirty="0">
              <a:solidFill>
                <a:srgbClr val="0000CC"/>
              </a:solidFill>
              <a:latin typeface="Tahoma" pitchFamily="34" charset="0"/>
              <a:ea typeface="Tahoma" pitchFamily="34" charset="0"/>
              <a:cs typeface="Tahoma" pitchFamily="34" charset="0"/>
            </a:endParaRPr>
          </a:p>
        </p:txBody>
      </p:sp>
      <p:sp>
        <p:nvSpPr>
          <p:cNvPr id="29701" name="Rectangle 2"/>
          <p:cNvSpPr>
            <a:spLocks noChangeArrowheads="1"/>
          </p:cNvSpPr>
          <p:nvPr/>
        </p:nvSpPr>
        <p:spPr bwMode="auto">
          <a:xfrm rot="236413">
            <a:off x="1979613" y="513153"/>
            <a:ext cx="6500812"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عمليات الأيض في البدائيات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Metabolism  of prokaryotes</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ppt_y</p:attrName>
                                        </p:attrNameLst>
                                      </p:cBhvr>
                                      <p:tavLst>
                                        <p:tav tm="0">
                                          <p:val>
                                            <p:strVal val="#ppt_y+#ppt_h"/>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rcRect/>
          <a:stretch>
            <a:fillRect/>
          </a:stretch>
        </p:blipFill>
        <p:spPr bwMode="auto">
          <a:xfrm>
            <a:off x="-285750" y="-571500"/>
            <a:ext cx="3251200" cy="3251200"/>
          </a:xfrm>
          <a:prstGeom prst="rect">
            <a:avLst/>
          </a:prstGeom>
          <a:noFill/>
          <a:ln w="9525">
            <a:noFill/>
            <a:miter lim="800000"/>
            <a:headEnd/>
            <a:tailEnd/>
          </a:ln>
        </p:spPr>
      </p:pic>
      <p:sp>
        <p:nvSpPr>
          <p:cNvPr id="3" name="Flowchart: Punched Tape 2"/>
          <p:cNvSpPr/>
          <p:nvPr/>
        </p:nvSpPr>
        <p:spPr>
          <a:xfrm>
            <a:off x="2886075" y="285750"/>
            <a:ext cx="3486150" cy="795885"/>
          </a:xfrm>
          <a:prstGeom prst="flowChartPunchedTap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إرشادات للدراسة</a:t>
            </a:r>
          </a:p>
        </p:txBody>
      </p:sp>
      <p:sp>
        <p:nvSpPr>
          <p:cNvPr id="5" name="Cloud 4"/>
          <p:cNvSpPr>
            <a:spLocks noChangeArrowheads="1"/>
          </p:cNvSpPr>
          <p:nvPr/>
        </p:nvSpPr>
        <p:spPr bwMode="auto">
          <a:xfrm rot="20897326">
            <a:off x="2533650" y="2046539"/>
            <a:ext cx="4572000" cy="3682496"/>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تلخيص: اكتب ملخصاً تبين فيه تنوع البدائيات وأهميتها، وكيف تتكاثر؟</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9.WAV"/>
                                        </p:tgtEl>
                                      </p:cMediaNode>
                                    </p:audio>
                                  </p:sub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Fai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0" y="638175"/>
            <a:ext cx="4578497"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تعرف البدائيات</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Identifying Prokaryotes</a:t>
            </a:r>
            <a:endParaRPr lang="ar-EG" sz="2800" b="1" dirty="0">
              <a:solidFill>
                <a:srgbClr val="0000CC"/>
              </a:solidFill>
              <a:latin typeface="Tahoma" pitchFamily="34" charset="0"/>
              <a:ea typeface="Tahoma" pitchFamily="34" charset="0"/>
              <a:cs typeface="Tahoma" pitchFamily="34" charset="0"/>
            </a:endParaRPr>
          </a:p>
        </p:txBody>
      </p:sp>
      <p:sp>
        <p:nvSpPr>
          <p:cNvPr id="7169" name="Rectangle 1"/>
          <p:cNvSpPr>
            <a:spLocks noChangeArrowheads="1"/>
          </p:cNvSpPr>
          <p:nvPr/>
        </p:nvSpPr>
        <p:spPr bwMode="auto">
          <a:xfrm rot="21311832">
            <a:off x="1166813" y="2713721"/>
            <a:ext cx="6505575"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يمكن تعرُّف المخلوقات البدائية النوى باستخدام التقنيات الجزيئية؛ فعند مقارنة </a:t>
            </a:r>
            <a:r>
              <a:rPr lang="en-US" sz="2800" b="1" dirty="0">
                <a:solidFill>
                  <a:srgbClr val="0000CC"/>
                </a:solidFill>
                <a:latin typeface="Tahoma" pitchFamily="34" charset="0"/>
                <a:ea typeface="Tahoma" pitchFamily="34" charset="0"/>
                <a:cs typeface="Tahoma" pitchFamily="34" charset="0"/>
              </a:rPr>
              <a:t>DNA</a:t>
            </a:r>
            <a:r>
              <a:rPr lang="ar-EG" sz="2800" b="1" dirty="0">
                <a:solidFill>
                  <a:srgbClr val="0000CC"/>
                </a:solidFill>
                <a:latin typeface="Tahoma" pitchFamily="34" charset="0"/>
                <a:ea typeface="Tahoma" pitchFamily="34" charset="0"/>
                <a:cs typeface="Tahoma" pitchFamily="34" charset="0"/>
              </a:rPr>
              <a:t> فيما بينها يمكن إيجاد علاقات سلالية. وقد كان العلماء يعرًّفون البكتيريا تاريخًّيا باستخدام صفات منها الشكل والجدار الخلوى والحركة.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7169"/>
                                        </p:tgtEl>
                                        <p:attrNameLst>
                                          <p:attrName>style.visibility</p:attrName>
                                        </p:attrNameLst>
                                      </p:cBhvr>
                                      <p:to>
                                        <p:strVal val="visible"/>
                                      </p:to>
                                    </p:set>
                                    <p:animScale>
                                      <p:cBhvr>
                                        <p:cTn id="13" dur="500" decel="50000" fill="hold">
                                          <p:stCondLst>
                                            <p:cond delay="0"/>
                                          </p:stCondLst>
                                        </p:cTn>
                                        <p:tgtEl>
                                          <p:spTgt spid="71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7169"/>
                                        </p:tgtEl>
                                        <p:attrNameLst>
                                          <p:attrName>ppt_x</p:attrName>
                                          <p:attrName>ppt_y</p:attrName>
                                        </p:attrNameLst>
                                      </p:cBhvr>
                                    </p:animMotion>
                                    <p:animEffect transition="in" filter="fade">
                                      <p:cBhvr>
                                        <p:cTn id="15" dur="500"/>
                                        <p:tgtEl>
                                          <p:spTgt spid="7169"/>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16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tical Scroll 2"/>
          <p:cNvSpPr/>
          <p:nvPr/>
        </p:nvSpPr>
        <p:spPr>
          <a:xfrm>
            <a:off x="1500188" y="357188"/>
            <a:ext cx="4643437" cy="1217755"/>
          </a:xfrm>
          <a:prstGeom prst="verticalScroll">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بقاء البكتيريا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Survival of Bacteria</a:t>
            </a:r>
            <a:endParaRPr lang="ar-EG" sz="2800" b="1" dirty="0">
              <a:solidFill>
                <a:srgbClr val="0000CC"/>
              </a:solidFill>
              <a:latin typeface="Tahoma" pitchFamily="34" charset="0"/>
              <a:ea typeface="Tahoma" pitchFamily="34" charset="0"/>
              <a:cs typeface="Tahoma" pitchFamily="34" charset="0"/>
            </a:endParaRPr>
          </a:p>
        </p:txBody>
      </p:sp>
      <p:pic>
        <p:nvPicPr>
          <p:cNvPr id="2" name="Picture 1"/>
          <p:cNvPicPr>
            <a:picLocks noChangeAspect="1"/>
          </p:cNvPicPr>
          <p:nvPr/>
        </p:nvPicPr>
        <p:blipFill>
          <a:blip r:embed="rId5"/>
          <a:srcRect/>
          <a:stretch>
            <a:fillRect/>
          </a:stretch>
        </p:blipFill>
        <p:spPr bwMode="auto">
          <a:xfrm rot="-1146506">
            <a:off x="-288925" y="-487363"/>
            <a:ext cx="2622550" cy="2165351"/>
          </a:xfrm>
          <a:prstGeom prst="rect">
            <a:avLst/>
          </a:prstGeom>
          <a:noFill/>
          <a:ln w="9525">
            <a:noFill/>
            <a:miter lim="800000"/>
            <a:headEnd/>
            <a:tailEnd/>
          </a:ln>
        </p:spPr>
      </p:pic>
      <p:sp>
        <p:nvSpPr>
          <p:cNvPr id="5" name="Rectangle 4"/>
          <p:cNvSpPr/>
          <p:nvPr/>
        </p:nvSpPr>
        <p:spPr>
          <a:xfrm>
            <a:off x="642910" y="2214554"/>
            <a:ext cx="7705725"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كيف تحافظ البكتيريا على بقائها إذا أصبحت ظروف البيئة غير ملائمة، كأن يقل الماء، أو يحدث تغير شديد في درجة الحرارة، أو </a:t>
            </a:r>
            <a:r>
              <a:rPr lang="ar-EG" sz="2800" b="1" dirty="0">
                <a:solidFill>
                  <a:srgbClr val="0000CC"/>
                </a:solidFill>
                <a:latin typeface="Tahoma" pitchFamily="34" charset="0"/>
                <a:ea typeface="Tahoma" pitchFamily="34" charset="0"/>
                <a:cs typeface="Tahoma" pitchFamily="34" charset="0"/>
              </a:rPr>
              <a:t>تقل </a:t>
            </a:r>
            <a:r>
              <a:rPr lang="ar-EG" sz="2800" b="1" dirty="0">
                <a:solidFill>
                  <a:srgbClr val="0000CC"/>
                </a:solidFill>
                <a:latin typeface="Tahoma" pitchFamily="34" charset="0"/>
                <a:ea typeface="Tahoma" pitchFamily="34" charset="0"/>
                <a:cs typeface="Tahoma" pitchFamily="34" charset="0"/>
              </a:rPr>
              <a:t>المواد الغذائية؟ فيما يلى بعض الطرائق التي تواجه البكتيريا بها هذه الظروف البيئية القاسية: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HARP.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4" name="SOUND3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00298" y="744538"/>
            <a:ext cx="4013385"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الأبواغ الداخلية </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Endospores</a:t>
            </a:r>
          </a:p>
        </p:txBody>
      </p:sp>
      <p:pic>
        <p:nvPicPr>
          <p:cNvPr id="5" name="Picture 4"/>
          <p:cNvPicPr>
            <a:picLocks noChangeAspect="1"/>
          </p:cNvPicPr>
          <p:nvPr/>
        </p:nvPicPr>
        <p:blipFill>
          <a:blip r:embed="rId5"/>
          <a:srcRect/>
          <a:stretch>
            <a:fillRect/>
          </a:stretch>
        </p:blipFill>
        <p:spPr bwMode="auto">
          <a:xfrm rot="21260971">
            <a:off x="130175" y="2261057"/>
            <a:ext cx="8350250" cy="3041650"/>
          </a:xfrm>
          <a:prstGeom prst="rect">
            <a:avLst/>
          </a:prstGeom>
          <a:noFill/>
          <a:ln w="9525">
            <a:noFill/>
            <a:miter lim="800000"/>
            <a:headEnd/>
            <a:tailEnd/>
          </a:ln>
        </p:spPr>
      </p:pic>
      <p:sp>
        <p:nvSpPr>
          <p:cNvPr id="6" name="Rectangle 5"/>
          <p:cNvSpPr/>
          <p:nvPr/>
        </p:nvSpPr>
        <p:spPr>
          <a:xfrm rot="21243345">
            <a:off x="234950" y="2588989"/>
            <a:ext cx="8097838"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عندما تصبح الظروف البيئية قاسية تُنتج بعض أنواع البكتيريا تركيباً يسمى البوغ الداخلى </a:t>
            </a:r>
            <a:r>
              <a:rPr lang="en-US" sz="2800" b="1" dirty="0">
                <a:solidFill>
                  <a:srgbClr val="0000CC"/>
                </a:solidFill>
                <a:latin typeface="Tahoma" pitchFamily="34" charset="0"/>
                <a:ea typeface="Tahoma" pitchFamily="34" charset="0"/>
                <a:cs typeface="Tahoma" pitchFamily="34" charset="0"/>
              </a:rPr>
              <a:t>endospore</a:t>
            </a:r>
            <a:r>
              <a:rPr lang="ar-EG" sz="2800" b="1" dirty="0">
                <a:solidFill>
                  <a:srgbClr val="0000CC"/>
                </a:solidFill>
                <a:latin typeface="Tahoma" pitchFamily="34" charset="0"/>
                <a:ea typeface="Tahoma" pitchFamily="34" charset="0"/>
                <a:cs typeface="Tahoma" pitchFamily="34" charset="0"/>
              </a:rPr>
              <a:t>. وتعد البكتيريا المسببة للجمرة الخبيثة أو التيتانوس أو التسمم الوشيقى (البوتيولينى) كلها أمثلة على البكتيريا المكوّنة للأبواغ.</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0481 - Windows starting sound.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Crash.wav"/>
                                        </p:tgtEl>
                                      </p:cMediaNode>
                                    </p:audio>
                                  </p:sub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rcRect/>
          <a:stretch>
            <a:fillRect/>
          </a:stretch>
        </p:blipFill>
        <p:spPr bwMode="auto">
          <a:xfrm rot="21260971">
            <a:off x="130175" y="2325852"/>
            <a:ext cx="8215313" cy="3041650"/>
          </a:xfrm>
          <a:prstGeom prst="rect">
            <a:avLst/>
          </a:prstGeom>
          <a:noFill/>
          <a:ln w="9525">
            <a:noFill/>
            <a:miter lim="800000"/>
            <a:headEnd/>
            <a:tailEnd/>
          </a:ln>
        </p:spPr>
      </p:pic>
      <p:sp>
        <p:nvSpPr>
          <p:cNvPr id="5" name="Rectangle 4"/>
          <p:cNvSpPr/>
          <p:nvPr/>
        </p:nvSpPr>
        <p:spPr>
          <a:xfrm rot="21243345">
            <a:off x="142875" y="2715695"/>
            <a:ext cx="8097838"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ويمكن أن ينظر إلى البوغ الداخلى على أنه خلية كامنة، تقاوم البيئات القاسية، وتستطيع مقاومة الحرارة العالية والبرودة الشديدة والجفاف، والتعرض لكميات كبيرة من الأشعة فوق البنفسجية، وجميعها ظروف تقتل الخلية البكتيرية العادية.</a:t>
            </a:r>
          </a:p>
        </p:txBody>
      </p:sp>
      <p:sp>
        <p:nvSpPr>
          <p:cNvPr id="33797" name="Rectangle 6"/>
          <p:cNvSpPr>
            <a:spLocks noChangeArrowheads="1"/>
          </p:cNvSpPr>
          <p:nvPr/>
        </p:nvSpPr>
        <p:spPr bwMode="auto">
          <a:xfrm>
            <a:off x="1857357" y="744538"/>
            <a:ext cx="4656326"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الأبواغ الداخلية </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Endospores</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rash.wav"/>
                                        </p:tgtEl>
                                      </p:cMediaNode>
                                    </p:audio>
                                  </p:sub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rcRect/>
          <a:stretch>
            <a:fillRect/>
          </a:stretch>
        </p:blipFill>
        <p:spPr bwMode="auto">
          <a:xfrm rot="21260971">
            <a:off x="240973" y="2342811"/>
            <a:ext cx="8559800" cy="3041650"/>
          </a:xfrm>
          <a:prstGeom prst="rect">
            <a:avLst/>
          </a:prstGeom>
          <a:noFill/>
          <a:ln w="9525">
            <a:noFill/>
            <a:miter lim="800000"/>
            <a:headEnd/>
            <a:tailEnd/>
          </a:ln>
        </p:spPr>
      </p:pic>
      <p:sp>
        <p:nvSpPr>
          <p:cNvPr id="5" name="Rectangle 4"/>
          <p:cNvSpPr/>
          <p:nvPr/>
        </p:nvSpPr>
        <p:spPr>
          <a:xfrm rot="21243345">
            <a:off x="388610" y="2694555"/>
            <a:ext cx="8274050"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عندما تتعرض البكتيريا للعيش في بيئة قاسية - كما هو موضح في الشكل 8-3 يحيط غلاف البوغ بنسخة من كروموسوم الخلية وقليل من السيتوبلازم، وقد يموت ما تبقى من الخلية ويبقى البوغ فقط. وعندما تتحسن الظروف ثانية ينمو البوغ، فيصبح خلية جديدة.</a:t>
            </a:r>
          </a:p>
        </p:txBody>
      </p:sp>
      <p:sp>
        <p:nvSpPr>
          <p:cNvPr id="34821" name="Rectangle 6"/>
          <p:cNvSpPr>
            <a:spLocks noChangeArrowheads="1"/>
          </p:cNvSpPr>
          <p:nvPr/>
        </p:nvSpPr>
        <p:spPr bwMode="auto">
          <a:xfrm>
            <a:off x="642911" y="744538"/>
            <a:ext cx="5870772"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الأبواغ الداخلية </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Endospores</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rash.wav"/>
                                        </p:tgtEl>
                                      </p:cMediaNode>
                                    </p:audio>
                                  </p:sub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Alternate Process 1"/>
          <p:cNvSpPr/>
          <p:nvPr/>
        </p:nvSpPr>
        <p:spPr>
          <a:xfrm>
            <a:off x="5643563" y="4357688"/>
            <a:ext cx="3500437" cy="2247424"/>
          </a:xfrm>
          <a:prstGeom prst="flowChartAlternate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8-3: يمكن أن تعيش الأبواغ الداخلية في ظروف بيئية شديدة القسوة.</a:t>
            </a:r>
            <a:endParaRPr lang="en-US" sz="2800" b="1" dirty="0">
              <a:solidFill>
                <a:srgbClr val="0000CC"/>
              </a:solidFill>
              <a:latin typeface="Tahoma" pitchFamily="34" charset="0"/>
              <a:ea typeface="Tahoma" pitchFamily="34" charset="0"/>
              <a:cs typeface="Tahoma" pitchFamily="34" charset="0"/>
            </a:endParaRPr>
          </a:p>
        </p:txBody>
      </p:sp>
      <p:pic>
        <p:nvPicPr>
          <p:cNvPr id="48130" name="Picture 2"/>
          <p:cNvPicPr>
            <a:picLocks noChangeAspect="1" noChangeArrowheads="1"/>
          </p:cNvPicPr>
          <p:nvPr/>
        </p:nvPicPr>
        <p:blipFill>
          <a:blip r:embed="rId4" cstate="print"/>
          <a:srcRect/>
          <a:stretch>
            <a:fillRect/>
          </a:stretch>
        </p:blipFill>
        <p:spPr bwMode="auto">
          <a:xfrm>
            <a:off x="785786" y="0"/>
            <a:ext cx="2662251" cy="857232"/>
          </a:xfrm>
          <a:prstGeom prst="flowChartAlternateProcess">
            <a:avLst/>
          </a:prstGeom>
          <a:noFill/>
          <a:ln w="9525">
            <a:noFill/>
            <a:miter lim="800000"/>
            <a:headEnd/>
            <a:tailEnd/>
          </a:ln>
          <a:effectLst/>
        </p:spPr>
      </p:pic>
      <p:sp>
        <p:nvSpPr>
          <p:cNvPr id="4" name="Down Arrow 3"/>
          <p:cNvSpPr/>
          <p:nvPr/>
        </p:nvSpPr>
        <p:spPr>
          <a:xfrm>
            <a:off x="1857375" y="857250"/>
            <a:ext cx="627063" cy="5000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pic>
        <p:nvPicPr>
          <p:cNvPr id="48131" name="Picture 3"/>
          <p:cNvPicPr>
            <a:picLocks noChangeAspect="1" noChangeArrowheads="1"/>
          </p:cNvPicPr>
          <p:nvPr/>
        </p:nvPicPr>
        <p:blipFill>
          <a:blip r:embed="rId5" cstate="print"/>
          <a:srcRect/>
          <a:stretch>
            <a:fillRect/>
          </a:stretch>
        </p:blipFill>
        <p:spPr bwMode="auto">
          <a:xfrm>
            <a:off x="642910" y="1285860"/>
            <a:ext cx="2986632" cy="857256"/>
          </a:xfrm>
          <a:prstGeom prst="flowChartTerminator">
            <a:avLst/>
          </a:prstGeom>
          <a:noFill/>
          <a:ln w="9525">
            <a:noFill/>
            <a:miter lim="800000"/>
            <a:headEnd/>
            <a:tailEnd/>
          </a:ln>
          <a:effectLst/>
        </p:spPr>
      </p:pic>
      <p:pic>
        <p:nvPicPr>
          <p:cNvPr id="48132" name="Picture 4"/>
          <p:cNvPicPr>
            <a:picLocks noChangeAspect="1" noChangeArrowheads="1"/>
          </p:cNvPicPr>
          <p:nvPr/>
        </p:nvPicPr>
        <p:blipFill>
          <a:blip r:embed="rId6" cstate="print"/>
          <a:srcRect/>
          <a:stretch>
            <a:fillRect/>
          </a:stretch>
        </p:blipFill>
        <p:spPr bwMode="auto">
          <a:xfrm>
            <a:off x="642910" y="2571744"/>
            <a:ext cx="2805973" cy="857256"/>
          </a:xfrm>
          <a:prstGeom prst="flowChartTerminator">
            <a:avLst/>
          </a:prstGeom>
          <a:noFill/>
          <a:ln w="9525">
            <a:noFill/>
            <a:miter lim="800000"/>
            <a:headEnd/>
            <a:tailEnd/>
          </a:ln>
          <a:effectLst/>
        </p:spPr>
      </p:pic>
      <p:pic>
        <p:nvPicPr>
          <p:cNvPr id="48133" name="Picture 5"/>
          <p:cNvPicPr>
            <a:picLocks noChangeAspect="1" noChangeArrowheads="1"/>
          </p:cNvPicPr>
          <p:nvPr/>
        </p:nvPicPr>
        <p:blipFill>
          <a:blip r:embed="rId7" cstate="print"/>
          <a:srcRect/>
          <a:stretch>
            <a:fillRect/>
          </a:stretch>
        </p:blipFill>
        <p:spPr bwMode="auto">
          <a:xfrm>
            <a:off x="1500166" y="3643314"/>
            <a:ext cx="928694" cy="857256"/>
          </a:xfrm>
          <a:prstGeom prst="flowChartAlternateProcess">
            <a:avLst/>
          </a:prstGeom>
          <a:noFill/>
          <a:ln w="9525">
            <a:noFill/>
            <a:miter lim="800000"/>
            <a:headEnd/>
            <a:tailEnd/>
          </a:ln>
          <a:effectLst/>
        </p:spPr>
      </p:pic>
      <p:sp>
        <p:nvSpPr>
          <p:cNvPr id="9" name="Down Arrow 8"/>
          <p:cNvSpPr/>
          <p:nvPr/>
        </p:nvSpPr>
        <p:spPr>
          <a:xfrm>
            <a:off x="1785938" y="2071688"/>
            <a:ext cx="627062" cy="50006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10" name="Down Arrow 9"/>
          <p:cNvSpPr/>
          <p:nvPr/>
        </p:nvSpPr>
        <p:spPr>
          <a:xfrm>
            <a:off x="1571625" y="4572000"/>
            <a:ext cx="627063" cy="5000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pic>
        <p:nvPicPr>
          <p:cNvPr id="48134" name="Picture 6"/>
          <p:cNvPicPr>
            <a:picLocks noChangeAspect="1" noChangeArrowheads="1"/>
          </p:cNvPicPr>
          <p:nvPr/>
        </p:nvPicPr>
        <p:blipFill>
          <a:blip r:embed="rId8"/>
          <a:srcRect/>
          <a:stretch>
            <a:fillRect/>
          </a:stretch>
        </p:blipFill>
        <p:spPr bwMode="auto">
          <a:xfrm>
            <a:off x="714375" y="5000625"/>
            <a:ext cx="2187575" cy="814388"/>
          </a:xfrm>
          <a:prstGeom prst="rect">
            <a:avLst/>
          </a:prstGeom>
          <a:noFill/>
          <a:ln w="9525">
            <a:noFill/>
            <a:miter lim="800000"/>
            <a:headEnd/>
            <a:tailEnd/>
          </a:ln>
        </p:spPr>
      </p:pic>
      <p:pic>
        <p:nvPicPr>
          <p:cNvPr id="48135" name="Picture 7"/>
          <p:cNvPicPr>
            <a:picLocks noChangeAspect="1" noChangeArrowheads="1"/>
          </p:cNvPicPr>
          <p:nvPr/>
        </p:nvPicPr>
        <p:blipFill>
          <a:blip r:embed="rId9" cstate="print"/>
          <a:srcRect/>
          <a:stretch>
            <a:fillRect/>
          </a:stretch>
        </p:blipFill>
        <p:spPr bwMode="auto">
          <a:xfrm>
            <a:off x="642910" y="6215082"/>
            <a:ext cx="2428892" cy="642918"/>
          </a:xfrm>
          <a:prstGeom prst="flowChartAlternateProcess">
            <a:avLst/>
          </a:prstGeom>
          <a:noFill/>
          <a:ln w="9525">
            <a:noFill/>
            <a:miter lim="800000"/>
            <a:headEnd/>
            <a:tailEnd/>
          </a:ln>
          <a:effectLst/>
        </p:spPr>
      </p:pic>
      <p:sp>
        <p:nvSpPr>
          <p:cNvPr id="13" name="Down Arrow 12"/>
          <p:cNvSpPr/>
          <p:nvPr/>
        </p:nvSpPr>
        <p:spPr>
          <a:xfrm>
            <a:off x="1500188" y="5786438"/>
            <a:ext cx="627062" cy="50006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16" name="Flowchart: Process 15"/>
          <p:cNvSpPr/>
          <p:nvPr/>
        </p:nvSpPr>
        <p:spPr>
          <a:xfrm>
            <a:off x="3714750" y="0"/>
            <a:ext cx="3057525"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خلية خضرية</a:t>
            </a:r>
          </a:p>
        </p:txBody>
      </p:sp>
      <p:sp>
        <p:nvSpPr>
          <p:cNvPr id="17" name="Flowchart: Process 16"/>
          <p:cNvSpPr/>
          <p:nvPr/>
        </p:nvSpPr>
        <p:spPr>
          <a:xfrm>
            <a:off x="3643313" y="1143000"/>
            <a:ext cx="3643312"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خلية مكونة للأبواغ</a:t>
            </a:r>
          </a:p>
        </p:txBody>
      </p:sp>
      <p:sp>
        <p:nvSpPr>
          <p:cNvPr id="18" name="Flowchart: Process 17"/>
          <p:cNvSpPr/>
          <p:nvPr/>
        </p:nvSpPr>
        <p:spPr>
          <a:xfrm>
            <a:off x="2643188" y="5715000"/>
            <a:ext cx="3057525"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خلية خضرية</a:t>
            </a:r>
          </a:p>
        </p:txBody>
      </p:sp>
      <p:sp>
        <p:nvSpPr>
          <p:cNvPr id="19" name="Flowchart: Process 18"/>
          <p:cNvSpPr/>
          <p:nvPr/>
        </p:nvSpPr>
        <p:spPr>
          <a:xfrm>
            <a:off x="3571875" y="2357438"/>
            <a:ext cx="3057525"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أبواغ داخلية</a:t>
            </a:r>
          </a:p>
        </p:txBody>
      </p:sp>
      <p:sp>
        <p:nvSpPr>
          <p:cNvPr id="20" name="Flowchart: Process 19"/>
          <p:cNvSpPr/>
          <p:nvPr/>
        </p:nvSpPr>
        <p:spPr>
          <a:xfrm>
            <a:off x="2571750" y="3500438"/>
            <a:ext cx="3571875"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نمو البوغ الداخلى</a:t>
            </a:r>
          </a:p>
        </p:txBody>
      </p:sp>
      <p:sp>
        <p:nvSpPr>
          <p:cNvPr id="21" name="Flowchart: Process 20"/>
          <p:cNvSpPr/>
          <p:nvPr/>
        </p:nvSpPr>
        <p:spPr>
          <a:xfrm>
            <a:off x="2571750" y="4572000"/>
            <a:ext cx="3057525"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ناتج النمو</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gemvanishes.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500"/>
                                        <p:tgtEl>
                                          <p:spTgt spid="16"/>
                                        </p:tgtEl>
                                      </p:cBhvr>
                                    </p:animEffect>
                                  </p:childTnLst>
                                </p:cTn>
                              </p:par>
                              <p:par>
                                <p:cTn id="11" presetID="6" presetClass="entr" presetSubtype="16" fill="hold" nodeType="withEffect">
                                  <p:stCondLst>
                                    <p:cond delay="0"/>
                                  </p:stCondLst>
                                  <p:childTnLst>
                                    <p:set>
                                      <p:cBhvr>
                                        <p:cTn id="12" dur="1" fill="hold">
                                          <p:stCondLst>
                                            <p:cond delay="0"/>
                                          </p:stCondLst>
                                        </p:cTn>
                                        <p:tgtEl>
                                          <p:spTgt spid="48130"/>
                                        </p:tgtEl>
                                        <p:attrNameLst>
                                          <p:attrName>style.visibility</p:attrName>
                                        </p:attrNameLst>
                                      </p:cBhvr>
                                      <p:to>
                                        <p:strVal val="visible"/>
                                      </p:to>
                                    </p:set>
                                    <p:animEffect transition="in" filter="circle(in)">
                                      <p:cBhvr>
                                        <p:cTn id="13" dur="500"/>
                                        <p:tgtEl>
                                          <p:spTgt spid="4813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48131"/>
                                        </p:tgtEl>
                                        <p:attrNameLst>
                                          <p:attrName>style.visibility</p:attrName>
                                        </p:attrNameLst>
                                      </p:cBhvr>
                                      <p:to>
                                        <p:strVal val="visible"/>
                                      </p:to>
                                    </p:set>
                                    <p:animEffect transition="in" filter="circle(in)">
                                      <p:cBhvr>
                                        <p:cTn id="19" dur="500"/>
                                        <p:tgtEl>
                                          <p:spTgt spid="4813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500"/>
                                        <p:tgtEl>
                                          <p:spTgt spid="9"/>
                                        </p:tgtEl>
                                      </p:cBhvr>
                                    </p:animEffect>
                                  </p:childTnLst>
                                </p:cTn>
                              </p:par>
                              <p:par>
                                <p:cTn id="23" presetID="6" presetClass="entr" presetSubtype="16" fill="hold" nodeType="withEffect">
                                  <p:stCondLst>
                                    <p:cond delay="0"/>
                                  </p:stCondLst>
                                  <p:childTnLst>
                                    <p:set>
                                      <p:cBhvr>
                                        <p:cTn id="24" dur="1" fill="hold">
                                          <p:stCondLst>
                                            <p:cond delay="0"/>
                                          </p:stCondLst>
                                        </p:cTn>
                                        <p:tgtEl>
                                          <p:spTgt spid="48132"/>
                                        </p:tgtEl>
                                        <p:attrNameLst>
                                          <p:attrName>style.visibility</p:attrName>
                                        </p:attrNameLst>
                                      </p:cBhvr>
                                      <p:to>
                                        <p:strVal val="visible"/>
                                      </p:to>
                                    </p:set>
                                    <p:animEffect transition="in" filter="circle(in)">
                                      <p:cBhvr>
                                        <p:cTn id="25" dur="500"/>
                                        <p:tgtEl>
                                          <p:spTgt spid="48132"/>
                                        </p:tgtEl>
                                      </p:cBhvr>
                                    </p:animEffect>
                                  </p:childTnLst>
                                </p:cTn>
                              </p:par>
                              <p:par>
                                <p:cTn id="26" presetID="6" presetClass="entr" presetSubtype="16" fill="hold" nodeType="withEffect">
                                  <p:stCondLst>
                                    <p:cond delay="0"/>
                                  </p:stCondLst>
                                  <p:childTnLst>
                                    <p:set>
                                      <p:cBhvr>
                                        <p:cTn id="27" dur="1" fill="hold">
                                          <p:stCondLst>
                                            <p:cond delay="0"/>
                                          </p:stCondLst>
                                        </p:cTn>
                                        <p:tgtEl>
                                          <p:spTgt spid="48133"/>
                                        </p:tgtEl>
                                        <p:attrNameLst>
                                          <p:attrName>style.visibility</p:attrName>
                                        </p:attrNameLst>
                                      </p:cBhvr>
                                      <p:to>
                                        <p:strVal val="visible"/>
                                      </p:to>
                                    </p:set>
                                    <p:animEffect transition="in" filter="circle(in)">
                                      <p:cBhvr>
                                        <p:cTn id="28" dur="500"/>
                                        <p:tgtEl>
                                          <p:spTgt spid="4813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500"/>
                                        <p:tgtEl>
                                          <p:spTgt spid="10"/>
                                        </p:tgtEl>
                                      </p:cBhvr>
                                    </p:animEffect>
                                  </p:childTnLst>
                                </p:cTn>
                              </p:par>
                              <p:par>
                                <p:cTn id="32" presetID="6" presetClass="entr" presetSubtype="16" fill="hold" nodeType="withEffect">
                                  <p:stCondLst>
                                    <p:cond delay="0"/>
                                  </p:stCondLst>
                                  <p:childTnLst>
                                    <p:set>
                                      <p:cBhvr>
                                        <p:cTn id="33" dur="1" fill="hold">
                                          <p:stCondLst>
                                            <p:cond delay="0"/>
                                          </p:stCondLst>
                                        </p:cTn>
                                        <p:tgtEl>
                                          <p:spTgt spid="48134"/>
                                        </p:tgtEl>
                                        <p:attrNameLst>
                                          <p:attrName>style.visibility</p:attrName>
                                        </p:attrNameLst>
                                      </p:cBhvr>
                                      <p:to>
                                        <p:strVal val="visible"/>
                                      </p:to>
                                    </p:set>
                                    <p:animEffect transition="in" filter="circle(in)">
                                      <p:cBhvr>
                                        <p:cTn id="34" dur="500"/>
                                        <p:tgtEl>
                                          <p:spTgt spid="48134"/>
                                        </p:tgtEl>
                                      </p:cBhvr>
                                    </p:animEffect>
                                  </p:childTnLst>
                                </p:cTn>
                              </p:par>
                              <p:par>
                                <p:cTn id="35" presetID="6" presetClass="entr" presetSubtype="16" fill="hold" nodeType="withEffect">
                                  <p:stCondLst>
                                    <p:cond delay="0"/>
                                  </p:stCondLst>
                                  <p:childTnLst>
                                    <p:set>
                                      <p:cBhvr>
                                        <p:cTn id="36" dur="1" fill="hold">
                                          <p:stCondLst>
                                            <p:cond delay="0"/>
                                          </p:stCondLst>
                                        </p:cTn>
                                        <p:tgtEl>
                                          <p:spTgt spid="48135"/>
                                        </p:tgtEl>
                                        <p:attrNameLst>
                                          <p:attrName>style.visibility</p:attrName>
                                        </p:attrNameLst>
                                      </p:cBhvr>
                                      <p:to>
                                        <p:strVal val="visible"/>
                                      </p:to>
                                    </p:set>
                                    <p:animEffect transition="in" filter="circle(in)">
                                      <p:cBhvr>
                                        <p:cTn id="37" dur="500"/>
                                        <p:tgtEl>
                                          <p:spTgt spid="4813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500"/>
                                        <p:tgtEl>
                                          <p:spTgt spid="1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500"/>
                                        <p:tgtEl>
                                          <p:spTgt spid="2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500"/>
                                        <p:tgtEl>
                                          <p:spTgt spid="2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500"/>
                                        <p:tgtEl>
                                          <p:spTgt spid="1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500"/>
                                        <p:tgtEl>
                                          <p:spTgt spid="1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ircle(in)">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3" grpId="0" animBg="1"/>
      <p:bldP spid="16" grpId="0"/>
      <p:bldP spid="17" grpId="0"/>
      <p:bldP spid="18" grpId="0"/>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rot="21243345">
            <a:off x="268482" y="2629444"/>
            <a:ext cx="8097838"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والأبواغ الداخلية لها القدرة على البقاء فترات طويلة. ولأن الخلية البكيترية الواحدة لا تنتج إلا بوغًا داخليًّا واحداً فإن هذه العملية تعد آلية للبقاء، لا شكلاً من أشكال التكاثر. </a:t>
            </a:r>
            <a:endParaRPr lang="en-US" sz="2800" b="1" dirty="0">
              <a:solidFill>
                <a:srgbClr val="0000CC"/>
              </a:solidFill>
              <a:latin typeface="Tahoma" pitchFamily="34" charset="0"/>
              <a:ea typeface="Tahoma" pitchFamily="34" charset="0"/>
              <a:cs typeface="Tahoma" pitchFamily="34" charset="0"/>
            </a:endParaRPr>
          </a:p>
        </p:txBody>
      </p:sp>
      <p:sp>
        <p:nvSpPr>
          <p:cNvPr id="36869" name="Rectangle 6"/>
          <p:cNvSpPr>
            <a:spLocks noChangeArrowheads="1"/>
          </p:cNvSpPr>
          <p:nvPr/>
        </p:nvSpPr>
        <p:spPr bwMode="auto">
          <a:xfrm>
            <a:off x="3738563" y="744538"/>
            <a:ext cx="4191023"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الأبواغ الداخلية </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Endospores</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ra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78263" y="665163"/>
            <a:ext cx="4408513" cy="156760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الطفرات</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Mutations</a:t>
            </a: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en-US" sz="2800" b="1" dirty="0">
              <a:solidFill>
                <a:srgbClr val="0000CC"/>
              </a:solidFill>
              <a:latin typeface="Tahoma" pitchFamily="34" charset="0"/>
              <a:ea typeface="Tahoma" pitchFamily="34" charset="0"/>
              <a:cs typeface="Tahoma" pitchFamily="34" charset="0"/>
            </a:endParaRPr>
          </a:p>
        </p:txBody>
      </p:sp>
      <p:sp>
        <p:nvSpPr>
          <p:cNvPr id="7" name="Rectangle 6"/>
          <p:cNvSpPr>
            <a:spLocks noChangeArrowheads="1"/>
          </p:cNvSpPr>
          <p:nvPr/>
        </p:nvSpPr>
        <p:spPr bwMode="auto">
          <a:xfrm>
            <a:off x="1000100" y="2571744"/>
            <a:ext cx="7356475"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إذا تغيرت البيئة وكانت البكتيريا غير قادرة على التكيف مع تلك الظروف الجديدة فقد تنقرض. ولأن البكتيريا تتكاثر بسرعة، ويزداد تعدادها بشكل كبير فإن الطفرات الوراثية تساعدها على البقاء في بيئة دائمة التغير.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0481 - Windows starting sound.wav"/>
                                        </p:tgtEl>
                                      </p:cMediaNode>
                                    </p:audio>
                                  </p:subTnLst>
                                </p:cTn>
                              </p:par>
                              <p:par>
                                <p:cTn id="11" presetID="2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ppt_x</p:attrName>
                                        </p:attrNameLst>
                                      </p:cBhvr>
                                      <p:tavLst>
                                        <p:tav tm="0">
                                          <p:val>
                                            <p:strVal val="#ppt_x-.2"/>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857488" y="642918"/>
            <a:ext cx="4525941" cy="156760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الطفرات</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Mutations</a:t>
            </a: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en-US" sz="2800" b="1" dirty="0">
              <a:solidFill>
                <a:srgbClr val="0000CC"/>
              </a:solidFill>
              <a:latin typeface="Tahoma" pitchFamily="34" charset="0"/>
              <a:ea typeface="Tahoma" pitchFamily="34" charset="0"/>
              <a:cs typeface="Tahoma" pitchFamily="34" charset="0"/>
            </a:endParaRPr>
          </a:p>
        </p:txBody>
      </p:sp>
      <p:sp>
        <p:nvSpPr>
          <p:cNvPr id="7" name="Rectangle 6"/>
          <p:cNvSpPr>
            <a:spLocks noChangeArrowheads="1"/>
          </p:cNvSpPr>
          <p:nvPr/>
        </p:nvSpPr>
        <p:spPr bwMode="auto">
          <a:xfrm>
            <a:off x="801688" y="3659188"/>
            <a:ext cx="7356475"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والطفرات تغيرات عشوائية مفاجئة في تسلسل الـ </a:t>
            </a:r>
            <a:r>
              <a:rPr lang="en-US" sz="2800" b="1" dirty="0">
                <a:solidFill>
                  <a:srgbClr val="0000CC"/>
                </a:solidFill>
                <a:latin typeface="Tahoma" pitchFamily="34" charset="0"/>
                <a:ea typeface="Tahoma" pitchFamily="34" charset="0"/>
                <a:cs typeface="Tahoma" pitchFamily="34" charset="0"/>
              </a:rPr>
              <a:t>DNA</a:t>
            </a:r>
            <a:r>
              <a:rPr lang="ar-EG" sz="2800" b="1" dirty="0">
                <a:solidFill>
                  <a:srgbClr val="0000CC"/>
                </a:solidFill>
                <a:latin typeface="Tahoma" pitchFamily="34" charset="0"/>
                <a:ea typeface="Tahoma" pitchFamily="34" charset="0"/>
                <a:cs typeface="Tahoma" pitchFamily="34" charset="0"/>
              </a:rPr>
              <a:t> تقود إلى أشكال جديدة من الجينات، وإلى صفات جديدة، وتنوع وراثي.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0481 - Windows starting sound.wav"/>
                                        </p:tgtEl>
                                      </p:cMediaNode>
                                    </p:audio>
                                  </p:subTnLst>
                                </p:cTn>
                              </p:par>
                              <p:par>
                                <p:cTn id="11" presetID="2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ppt_x</p:attrName>
                                        </p:attrNameLst>
                                      </p:cBhvr>
                                      <p:tavLst>
                                        <p:tav tm="0">
                                          <p:val>
                                            <p:strVal val="#ppt_x-.2"/>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3878263" y="665163"/>
            <a:ext cx="3765571"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الطفرات</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smtClean="0">
                <a:solidFill>
                  <a:srgbClr val="0000CC"/>
                </a:solidFill>
                <a:latin typeface="Tahoma" pitchFamily="34" charset="0"/>
                <a:ea typeface="Tahoma" pitchFamily="34" charset="0"/>
                <a:cs typeface="Tahoma" pitchFamily="34" charset="0"/>
              </a:rPr>
              <a:t>Mutations</a:t>
            </a:r>
            <a:endParaRPr lang="ar-EG" sz="2800" b="1" dirty="0">
              <a:solidFill>
                <a:srgbClr val="0000CC"/>
              </a:solidFill>
              <a:latin typeface="Tahoma" pitchFamily="34" charset="0"/>
              <a:ea typeface="Tahoma" pitchFamily="34" charset="0"/>
              <a:cs typeface="Tahoma" pitchFamily="34" charset="0"/>
            </a:endParaRPr>
          </a:p>
        </p:txBody>
      </p:sp>
      <p:sp>
        <p:nvSpPr>
          <p:cNvPr id="7" name="Rectangle 6"/>
          <p:cNvSpPr>
            <a:spLocks noChangeArrowheads="1"/>
          </p:cNvSpPr>
          <p:nvPr/>
        </p:nvSpPr>
        <p:spPr bwMode="auto">
          <a:xfrm>
            <a:off x="785786" y="2643182"/>
            <a:ext cx="7673975"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وحين يحدث تغُّير في البيئة فقد يكون لبعض البكتيريا ضمن المجموعة ذلك التنوّع المناسب من الجينات الذي يسمح لها بالبقاء والتكاثر، مما يؤدي إلى كثير من المشاكل للإنسان؛ لأن البكتيريا تقاوم المضادات الحيوية.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63713" y="695325"/>
            <a:ext cx="653897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علم بيئة البكتيريا </a:t>
            </a:r>
            <a:r>
              <a:rPr lang="en-US" sz="2800" b="1" dirty="0">
                <a:solidFill>
                  <a:srgbClr val="0000CC"/>
                </a:solidFill>
                <a:latin typeface="Tahoma" pitchFamily="34" charset="0"/>
                <a:ea typeface="Tahoma" pitchFamily="34" charset="0"/>
                <a:cs typeface="Tahoma" pitchFamily="34" charset="0"/>
              </a:rPr>
              <a:t>Ecology of Bacteria</a:t>
            </a:r>
            <a:endParaRPr lang="ar-EG" sz="2800" b="1" dirty="0">
              <a:solidFill>
                <a:srgbClr val="0000CC"/>
              </a:solidFill>
              <a:latin typeface="Tahoma" pitchFamily="34" charset="0"/>
              <a:ea typeface="Tahoma" pitchFamily="34" charset="0"/>
              <a:cs typeface="Tahoma" pitchFamily="34" charset="0"/>
            </a:endParaRPr>
          </a:p>
        </p:txBody>
      </p:sp>
      <p:sp>
        <p:nvSpPr>
          <p:cNvPr id="12" name="Rectangle 11"/>
          <p:cNvSpPr>
            <a:spLocks noChangeArrowheads="1"/>
          </p:cNvSpPr>
          <p:nvPr/>
        </p:nvSpPr>
        <p:spPr bwMode="auto">
          <a:xfrm>
            <a:off x="1192213" y="1928802"/>
            <a:ext cx="7124700" cy="363791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إن أول ما يخطر ببال الناس إذا سمعوا اسم البكتيريا هو الجراثيم أو المرض. غير أن هذا غير صحيح؛ فمعظم البكتيريا لا تسبب المرض، بل إن العديد منها مفيد، بل قد يصل الأمر إلى اعتقاد البعض أن البشر مدينون للبكتيريا التي سخرها الله سبحانه وتعالى لهم؛ فهى تساعد على تسميد الحقول، وتدوير المواد الغذائية، وحماية الجسم، وإنتاج الغذاء والدواء.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UND14.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tad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rot="515221">
            <a:off x="1253389" y="829126"/>
            <a:ext cx="512310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a:t>
            </a:r>
            <a:r>
              <a:rPr lang="en-US" sz="2800" b="1" dirty="0">
                <a:solidFill>
                  <a:srgbClr val="0000CC"/>
                </a:solidFill>
                <a:latin typeface="Tahoma" pitchFamily="34" charset="0"/>
                <a:ea typeface="Tahoma" pitchFamily="34" charset="0"/>
                <a:cs typeface="Tahoma" pitchFamily="34" charset="0"/>
              </a:rPr>
              <a:t>Shape</a:t>
            </a:r>
            <a:endParaRPr lang="ar-EG" sz="2800" b="1" dirty="0">
              <a:solidFill>
                <a:srgbClr val="0000CC"/>
              </a:solidFill>
              <a:latin typeface="Tahoma" pitchFamily="34" charset="0"/>
              <a:ea typeface="Tahoma" pitchFamily="34" charset="0"/>
              <a:cs typeface="Tahoma" pitchFamily="34" charset="0"/>
            </a:endParaRPr>
          </a:p>
        </p:txBody>
      </p:sp>
      <p:sp>
        <p:nvSpPr>
          <p:cNvPr id="9" name="Rectangle 8"/>
          <p:cNvSpPr>
            <a:spLocks noChangeArrowheads="1"/>
          </p:cNvSpPr>
          <p:nvPr/>
        </p:nvSpPr>
        <p:spPr bwMode="auto">
          <a:xfrm rot="21063095">
            <a:off x="954088" y="3234299"/>
            <a:ext cx="7799387"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يبين الشكل 3- 5 ثلاثة أشكال لخلايا البدائيات النوى، هي الخلايا الكروية او المستديرة، والخلايا العصوية التي تشبه العصا، والخلايا الحلزونية، وتسمى أيضاً اللولبية.</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ched_accuracy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00313" y="550863"/>
            <a:ext cx="636424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تدوير المواد الغذائية وتثبيت النتروجين</a:t>
            </a:r>
          </a:p>
        </p:txBody>
      </p:sp>
      <p:sp>
        <p:nvSpPr>
          <p:cNvPr id="52225" name="Rectangle 1"/>
          <p:cNvSpPr>
            <a:spLocks noChangeArrowheads="1"/>
          </p:cNvSpPr>
          <p:nvPr/>
        </p:nvSpPr>
        <p:spPr bwMode="auto">
          <a:xfrm>
            <a:off x="357216" y="1428736"/>
            <a:ext cx="8286750" cy="358251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تسمى المخلوقات التي تحصل على الطاقة من المخلوقات الميتة المحلّلات، أو ملتهمة المادة العضوية. ومن هذه المحلّلات البكتيريا. وهى تعمل على إعادة مواد غذائية مهمة إلى البيئة. ومن دون إعادة تدوير هذه المواد الغذائية فإن كل المواد الخام الضرورية للحياة سوف تستهلك. كما أنه يلزمنا استخدام المزيد من الأسمدة للنباتات إذا لم يثبت النيتروجين اللازم لنمو النباتات.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UND38.WAV"/>
                                        </p:tgtEl>
                                      </p:cMediaNode>
                                    </p:audio>
                                  </p:subTnLst>
                                </p:cTn>
                              </p:par>
                              <p:par>
                                <p:cTn id="9" presetID="7" presetClass="entr" presetSubtype="8" fill="hold" grpId="0" nodeType="withEffect">
                                  <p:stCondLst>
                                    <p:cond delay="0"/>
                                  </p:stCondLst>
                                  <p:childTnLst>
                                    <p:set>
                                      <p:cBhvr>
                                        <p:cTn id="10" dur="1" fill="hold">
                                          <p:stCondLst>
                                            <p:cond delay="0"/>
                                          </p:stCondLst>
                                        </p:cTn>
                                        <p:tgtEl>
                                          <p:spTgt spid="52225"/>
                                        </p:tgtEl>
                                        <p:attrNameLst>
                                          <p:attrName>style.visibility</p:attrName>
                                        </p:attrNameLst>
                                      </p:cBhvr>
                                      <p:to>
                                        <p:strVal val="visible"/>
                                      </p:to>
                                    </p:set>
                                    <p:anim calcmode="lin" valueType="num">
                                      <p:cBhvr additive="base">
                                        <p:cTn id="11" dur="1000" fill="hold"/>
                                        <p:tgtEl>
                                          <p:spTgt spid="52225"/>
                                        </p:tgtEl>
                                        <p:attrNameLst>
                                          <p:attrName>ppt_x</p:attrName>
                                        </p:attrNameLst>
                                      </p:cBhvr>
                                      <p:tavLst>
                                        <p:tav tm="0">
                                          <p:val>
                                            <p:strVal val="0-#ppt_w/2"/>
                                          </p:val>
                                        </p:tav>
                                        <p:tav tm="100000">
                                          <p:val>
                                            <p:strVal val="#ppt_x"/>
                                          </p:val>
                                        </p:tav>
                                      </p:tavLst>
                                    </p:anim>
                                    <p:anim calcmode="lin" valueType="num">
                                      <p:cBhvr additive="base">
                                        <p:cTn id="12" dur="1000" fill="hold"/>
                                        <p:tgtEl>
                                          <p:spTgt spid="52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222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ntagon 1"/>
          <p:cNvSpPr>
            <a:spLocks noChangeArrowheads="1"/>
          </p:cNvSpPr>
          <p:nvPr/>
        </p:nvSpPr>
        <p:spPr bwMode="auto">
          <a:xfrm rot="560513">
            <a:off x="36513" y="1234722"/>
            <a:ext cx="3267075" cy="480131"/>
          </a:xfrm>
          <a:prstGeom prst="homePlate">
            <a:avLst>
              <a:gd name="adj" fmla="val 49989"/>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الربط مع الكيمياء </a:t>
            </a:r>
          </a:p>
        </p:txBody>
      </p:sp>
      <p:sp>
        <p:nvSpPr>
          <p:cNvPr id="4" name="Rectangle 2"/>
          <p:cNvSpPr>
            <a:spLocks noChangeArrowheads="1"/>
          </p:cNvSpPr>
          <p:nvPr/>
        </p:nvSpPr>
        <p:spPr bwMode="auto">
          <a:xfrm>
            <a:off x="714348" y="2357430"/>
            <a:ext cx="7816850" cy="28623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النيتروجين ضرورى لاستمرار الحياة على الأرض؛ فهو مكون أساسي للأحماض الأمينية التي تشكل الوحدات البنائية للبروتينات. كما أنه يدخل في تركيب الـ </a:t>
            </a:r>
            <a:r>
              <a:rPr lang="en-US" sz="2800" b="1" dirty="0">
                <a:solidFill>
                  <a:srgbClr val="0000CC"/>
                </a:solidFill>
                <a:latin typeface="Tahoma" pitchFamily="34" charset="0"/>
                <a:ea typeface="Tahoma" pitchFamily="34" charset="0"/>
                <a:cs typeface="Tahoma" pitchFamily="34" charset="0"/>
              </a:rPr>
              <a:t>RNA</a:t>
            </a: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 </a:t>
            </a:r>
            <a:r>
              <a:rPr lang="ar-EG" sz="2800" b="1" dirty="0">
                <a:solidFill>
                  <a:srgbClr val="0000CC"/>
                </a:solidFill>
                <a:latin typeface="Tahoma" pitchFamily="34" charset="0"/>
                <a:ea typeface="Tahoma" pitchFamily="34" charset="0"/>
                <a:cs typeface="Tahoma" pitchFamily="34" charset="0"/>
              </a:rPr>
              <a:t>و</a:t>
            </a:r>
            <a:r>
              <a:rPr lang="en-US" sz="2800" b="1" dirty="0">
                <a:solidFill>
                  <a:srgbClr val="0000CC"/>
                </a:solidFill>
                <a:latin typeface="Tahoma" pitchFamily="34" charset="0"/>
                <a:ea typeface="Tahoma" pitchFamily="34" charset="0"/>
                <a:cs typeface="Tahoma" pitchFamily="34" charset="0"/>
              </a:rPr>
              <a:t>DNA</a:t>
            </a:r>
            <a:r>
              <a:rPr lang="ar-EG" sz="2800" b="1" dirty="0">
                <a:solidFill>
                  <a:srgbClr val="0000CC"/>
                </a:solidFill>
                <a:latin typeface="Tahoma" pitchFamily="34" charset="0"/>
                <a:ea typeface="Tahoma" pitchFamily="34" charset="0"/>
                <a:cs typeface="Tahoma" pitchFamily="34" charset="0"/>
              </a:rPr>
              <a:t>. يوجد معظم النيتروجين على الأرض في الغلاف الجوى على هيئة غاز </a:t>
            </a:r>
            <a:r>
              <a:rPr lang="en-US" sz="2800" b="1" dirty="0">
                <a:solidFill>
                  <a:srgbClr val="0000CC"/>
                </a:solidFill>
                <a:latin typeface="Tahoma" pitchFamily="34" charset="0"/>
                <a:ea typeface="Tahoma" pitchFamily="34" charset="0"/>
                <a:cs typeface="Tahoma" pitchFamily="34" charset="0"/>
              </a:rPr>
              <a:t>(N2)</a:t>
            </a:r>
            <a:r>
              <a:rPr lang="ar-EG" sz="2800" b="1" dirty="0">
                <a:solidFill>
                  <a:srgbClr val="0000CC"/>
                </a:solidFill>
                <a:latin typeface="Tahoma" pitchFamily="34" charset="0"/>
                <a:ea typeface="Tahoma" pitchFamily="34" charset="0"/>
                <a:cs typeface="Tahoma" pitchFamily="34" charset="0"/>
              </a:rPr>
              <a:t>.</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Pentagon 1"/>
          <p:cNvSpPr>
            <a:spLocks noChangeArrowheads="1"/>
          </p:cNvSpPr>
          <p:nvPr/>
        </p:nvSpPr>
        <p:spPr bwMode="auto">
          <a:xfrm rot="560513">
            <a:off x="1946098" y="833461"/>
            <a:ext cx="3267075" cy="480131"/>
          </a:xfrm>
          <a:prstGeom prst="homePlate">
            <a:avLst>
              <a:gd name="adj" fmla="val 49989"/>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الربط مع الكيمياء </a:t>
            </a:r>
          </a:p>
        </p:txBody>
      </p:sp>
      <p:sp>
        <p:nvSpPr>
          <p:cNvPr id="4" name="Rectangle 2"/>
          <p:cNvSpPr>
            <a:spLocks noChangeArrowheads="1"/>
          </p:cNvSpPr>
          <p:nvPr/>
        </p:nvSpPr>
        <p:spPr bwMode="auto">
          <a:xfrm>
            <a:off x="571472" y="2000240"/>
            <a:ext cx="7993063" cy="363791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وتستخدمه بعض أنواع البكتيريا مباشرة، كما في العقد النيتروجينية الموجودة على جذور النباتات البقولية كما هو موضح في الشكل 3-9؛ فلديها إنزيمات تحوله إلى مركبات نيتروجينية في عملية تسمى تثبيت النيتروجين. وتعيش بعض هذه البكتيريا في التربة. وتكون علاقة تبادل منفعة (تكافل) مع النبات؛ بحيث تزود النبات بالنيتروجين الجوي، بينما النبات بالكربوهيدرات الضرورية لتغذيها.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rushFolderBlau.png"/>
          <p:cNvPicPr>
            <a:picLocks noChangeAspect="1"/>
          </p:cNvPicPr>
          <p:nvPr/>
        </p:nvPicPr>
        <p:blipFill>
          <a:blip r:embed="rId4"/>
          <a:srcRect/>
          <a:stretch>
            <a:fillRect/>
          </a:stretch>
        </p:blipFill>
        <p:spPr bwMode="auto">
          <a:xfrm rot="4848285">
            <a:off x="7011988" y="365125"/>
            <a:ext cx="1543050" cy="1625600"/>
          </a:xfrm>
          <a:prstGeom prst="rect">
            <a:avLst/>
          </a:prstGeom>
          <a:noFill/>
          <a:ln w="9525">
            <a:noFill/>
            <a:miter lim="800000"/>
            <a:headEnd/>
            <a:tailEnd/>
          </a:ln>
        </p:spPr>
      </p:pic>
      <p:sp>
        <p:nvSpPr>
          <p:cNvPr id="3" name="Flowchart: Punched Tape 2"/>
          <p:cNvSpPr>
            <a:spLocks noChangeArrowheads="1"/>
          </p:cNvSpPr>
          <p:nvPr/>
        </p:nvSpPr>
        <p:spPr bwMode="auto">
          <a:xfrm>
            <a:off x="2428875" y="571500"/>
            <a:ext cx="4486275" cy="1438716"/>
          </a:xfrm>
          <a:prstGeom prst="flowChartPunchedTap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مهن مرتبطة مع علم الأحياء</a:t>
            </a:r>
          </a:p>
        </p:txBody>
      </p:sp>
      <p:sp>
        <p:nvSpPr>
          <p:cNvPr id="5" name="Rectangle 1"/>
          <p:cNvSpPr>
            <a:spLocks noChangeArrowheads="1"/>
          </p:cNvSpPr>
          <p:nvPr/>
        </p:nvSpPr>
        <p:spPr bwMode="auto">
          <a:xfrm rot="21445409">
            <a:off x="1076325" y="3053670"/>
            <a:ext cx="6786563"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عالم التغذية: يساعد علماء التغذية على الحفاظ على نكهة الغذاء ولونه وقوامه وقيمته الغذائية وسلامته؛ فهم يقومون بقياس قيم المواد الغذائية، واختبار وجود المخلوقات الضارة، ومنها البكتيريا.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ouchTones.wav"/>
                                        </p:tgtEl>
                                      </p:cMediaNode>
                                    </p:audio>
                                  </p:sub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Alternate Process 1"/>
          <p:cNvSpPr/>
          <p:nvPr/>
        </p:nvSpPr>
        <p:spPr>
          <a:xfrm>
            <a:off x="3203575" y="4357688"/>
            <a:ext cx="5940425" cy="2247424"/>
          </a:xfrm>
          <a:prstGeom prst="flowChartAlternate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3-9: إن البكتيريا المثبّتة للنيتروجين – التي تعيش </a:t>
            </a:r>
            <a:r>
              <a:rPr lang="ar-EG" sz="2800" b="1" dirty="0">
                <a:solidFill>
                  <a:srgbClr val="0000CC"/>
                </a:solidFill>
                <a:latin typeface="Tahoma" pitchFamily="34" charset="0"/>
                <a:ea typeface="Tahoma" pitchFamily="34" charset="0"/>
                <a:cs typeface="Tahoma" pitchFamily="34" charset="0"/>
              </a:rPr>
              <a:t>على </a:t>
            </a:r>
            <a:r>
              <a:rPr lang="ar-EG" sz="2800" b="1" dirty="0">
                <a:solidFill>
                  <a:srgbClr val="0000CC"/>
                </a:solidFill>
                <a:latin typeface="Tahoma" pitchFamily="34" charset="0"/>
                <a:ea typeface="Tahoma" pitchFamily="34" charset="0"/>
                <a:cs typeface="Tahoma" pitchFamily="34" charset="0"/>
              </a:rPr>
              <a:t>عُقد جذور النباتات – قادرة على أخذ نيتروجين الهواء وتحويله إلى شكل يستخدمه النبات. </a:t>
            </a:r>
            <a:endParaRPr lang="en-US" sz="2800" b="1" dirty="0">
              <a:solidFill>
                <a:srgbClr val="0000CC"/>
              </a:solidFill>
              <a:latin typeface="Tahoma" pitchFamily="34" charset="0"/>
              <a:ea typeface="Tahoma" pitchFamily="34" charset="0"/>
              <a:cs typeface="Tahoma" pitchFamily="34" charset="0"/>
            </a:endParaRPr>
          </a:p>
        </p:txBody>
      </p:sp>
      <p:pic>
        <p:nvPicPr>
          <p:cNvPr id="65538" name="Picture 2"/>
          <p:cNvPicPr>
            <a:picLocks noChangeAspect="1" noChangeArrowheads="1"/>
          </p:cNvPicPr>
          <p:nvPr/>
        </p:nvPicPr>
        <p:blipFill>
          <a:blip r:embed="rId4" cstate="print"/>
          <a:srcRect/>
          <a:stretch>
            <a:fillRect/>
          </a:stretch>
        </p:blipFill>
        <p:spPr bwMode="auto">
          <a:xfrm>
            <a:off x="214282" y="285728"/>
            <a:ext cx="2643206" cy="2905121"/>
          </a:xfrm>
          <a:prstGeom prst="flowChartAlternateProcess">
            <a:avLst/>
          </a:prstGeom>
          <a:noFill/>
          <a:ln w="9525">
            <a:noFill/>
            <a:miter lim="800000"/>
            <a:headEnd/>
            <a:tailEnd/>
          </a:ln>
          <a:effectLst/>
        </p:spPr>
      </p:pic>
      <p:pic>
        <p:nvPicPr>
          <p:cNvPr id="65539" name="Picture 3"/>
          <p:cNvPicPr>
            <a:picLocks noChangeAspect="1" noChangeArrowheads="1"/>
          </p:cNvPicPr>
          <p:nvPr/>
        </p:nvPicPr>
        <p:blipFill>
          <a:blip r:embed="rId5" cstate="print"/>
          <a:srcRect/>
          <a:stretch>
            <a:fillRect/>
          </a:stretch>
        </p:blipFill>
        <p:spPr bwMode="auto">
          <a:xfrm>
            <a:off x="2786050" y="357166"/>
            <a:ext cx="4448175" cy="2800350"/>
          </a:xfrm>
          <a:prstGeom prst="flowChartAlternateProcess">
            <a:avLst/>
          </a:prstGeom>
          <a:noFill/>
          <a:ln w="9525">
            <a:noFill/>
            <a:miter lim="800000"/>
            <a:headEnd/>
            <a:tailEnd/>
          </a:ln>
          <a:effectLst/>
        </p:spPr>
      </p:pic>
      <p:sp>
        <p:nvSpPr>
          <p:cNvPr id="65540" name="Rectangle 4"/>
          <p:cNvSpPr>
            <a:spLocks noChangeArrowheads="1"/>
          </p:cNvSpPr>
          <p:nvPr/>
        </p:nvSpPr>
        <p:spPr bwMode="auto">
          <a:xfrm>
            <a:off x="0" y="3000372"/>
            <a:ext cx="7786688"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صورة بالمجهر الإلكترونى الماسح مكبرة 120 مرة.</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gemvanishes.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65540"/>
                                        </p:tgtEl>
                                        <p:attrNameLst>
                                          <p:attrName>style.visibility</p:attrName>
                                        </p:attrNameLst>
                                      </p:cBhvr>
                                      <p:to>
                                        <p:strVal val="visible"/>
                                      </p:to>
                                    </p:set>
                                    <p:animEffect transition="in" filter="circle(in)">
                                      <p:cBhvr>
                                        <p:cTn id="10" dur="500"/>
                                        <p:tgtEl>
                                          <p:spTgt spid="65540"/>
                                        </p:tgtEl>
                                      </p:cBhvr>
                                    </p:animEffect>
                                  </p:childTnLst>
                                </p:cTn>
                              </p:par>
                              <p:par>
                                <p:cTn id="11" presetID="6" presetClass="entr" presetSubtype="16" fill="hold" nodeType="withEffect">
                                  <p:stCondLst>
                                    <p:cond delay="0"/>
                                  </p:stCondLst>
                                  <p:childTnLst>
                                    <p:set>
                                      <p:cBhvr>
                                        <p:cTn id="12" dur="1" fill="hold">
                                          <p:stCondLst>
                                            <p:cond delay="0"/>
                                          </p:stCondLst>
                                        </p:cTn>
                                        <p:tgtEl>
                                          <p:spTgt spid="65539"/>
                                        </p:tgtEl>
                                        <p:attrNameLst>
                                          <p:attrName>style.visibility</p:attrName>
                                        </p:attrNameLst>
                                      </p:cBhvr>
                                      <p:to>
                                        <p:strVal val="visible"/>
                                      </p:to>
                                    </p:set>
                                    <p:animEffect transition="in" filter="circle(in)">
                                      <p:cBhvr>
                                        <p:cTn id="13" dur="500"/>
                                        <p:tgtEl>
                                          <p:spTgt spid="65539"/>
                                        </p:tgtEl>
                                      </p:cBhvr>
                                    </p:animEffect>
                                  </p:childTnLst>
                                </p:cTn>
                              </p:par>
                              <p:par>
                                <p:cTn id="14" presetID="6" presetClass="entr" presetSubtype="16" fill="hold" nodeType="withEffect">
                                  <p:stCondLst>
                                    <p:cond delay="0"/>
                                  </p:stCondLst>
                                  <p:childTnLst>
                                    <p:set>
                                      <p:cBhvr>
                                        <p:cTn id="15" dur="1" fill="hold">
                                          <p:stCondLst>
                                            <p:cond delay="0"/>
                                          </p:stCondLst>
                                        </p:cTn>
                                        <p:tgtEl>
                                          <p:spTgt spid="65538"/>
                                        </p:tgtEl>
                                        <p:attrNameLst>
                                          <p:attrName>style.visibility</p:attrName>
                                        </p:attrNameLst>
                                      </p:cBhvr>
                                      <p:to>
                                        <p:strVal val="visible"/>
                                      </p:to>
                                    </p:set>
                                    <p:animEffect transition="in" filter="circle(in)">
                                      <p:cBhvr>
                                        <p:cTn id="16"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4"/>
          <a:srcRect/>
          <a:stretch>
            <a:fillRect/>
          </a:stretch>
        </p:blipFill>
        <p:spPr bwMode="auto">
          <a:xfrm>
            <a:off x="4411663" y="928688"/>
            <a:ext cx="3400425" cy="2076450"/>
          </a:xfrm>
          <a:prstGeom prst="rect">
            <a:avLst/>
          </a:prstGeom>
          <a:noFill/>
          <a:ln w="9525">
            <a:noFill/>
            <a:miter lim="800000"/>
            <a:headEnd/>
            <a:tailEnd/>
          </a:ln>
        </p:spPr>
      </p:pic>
      <p:pic>
        <p:nvPicPr>
          <p:cNvPr id="69634" name="Picture 2"/>
          <p:cNvPicPr>
            <a:picLocks noChangeAspect="1" noChangeArrowheads="1"/>
          </p:cNvPicPr>
          <p:nvPr/>
        </p:nvPicPr>
        <p:blipFill>
          <a:blip r:embed="rId5"/>
          <a:srcRect/>
          <a:stretch>
            <a:fillRect/>
          </a:stretch>
        </p:blipFill>
        <p:spPr bwMode="auto">
          <a:xfrm>
            <a:off x="1196975" y="285750"/>
            <a:ext cx="3200400" cy="3571875"/>
          </a:xfrm>
          <a:prstGeom prst="rect">
            <a:avLst/>
          </a:prstGeom>
          <a:noFill/>
          <a:ln w="9525">
            <a:noFill/>
            <a:miter lim="800000"/>
            <a:headEnd/>
            <a:tailEnd/>
          </a:ln>
        </p:spPr>
      </p:pic>
      <p:sp>
        <p:nvSpPr>
          <p:cNvPr id="4" name="Flowchart: Alternate Process 3"/>
          <p:cNvSpPr/>
          <p:nvPr/>
        </p:nvSpPr>
        <p:spPr>
          <a:xfrm>
            <a:off x="1714480" y="3643314"/>
            <a:ext cx="6310313" cy="1818370"/>
          </a:xfrm>
          <a:prstGeom prst="flowChartAlternate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3 - 10: إن لبكتيريا الأمعاء أشيرشيا كولاى </a:t>
            </a:r>
            <a:r>
              <a:rPr lang="en-US" sz="2800" b="1" dirty="0" err="1">
                <a:solidFill>
                  <a:srgbClr val="0000CC"/>
                </a:solidFill>
                <a:latin typeface="Tahoma" pitchFamily="34" charset="0"/>
                <a:ea typeface="Tahoma" pitchFamily="34" charset="0"/>
                <a:cs typeface="Tahoma" pitchFamily="34" charset="0"/>
              </a:rPr>
              <a:t>E.coli</a:t>
            </a:r>
            <a:r>
              <a:rPr lang="ar-EG" sz="2800" b="1" dirty="0">
                <a:solidFill>
                  <a:srgbClr val="0000CC"/>
                </a:solidFill>
                <a:latin typeface="Tahoma" pitchFamily="34" charset="0"/>
                <a:ea typeface="Tahoma" pitchFamily="34" charset="0"/>
                <a:cs typeface="Tahoma" pitchFamily="34" charset="0"/>
              </a:rPr>
              <a:t> التي تعيش في أمعائنا أهمية كبيرة في بقائنا أحياء.</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gemvanishes.wav"/>
                                        </p:tgtEl>
                                      </p:cMediaNode>
                                    </p:audio>
                                  </p:subTnLst>
                                </p:cTn>
                              </p:par>
                              <p:par>
                                <p:cTn id="8" presetID="6" presetClass="entr" presetSubtype="16" fill="hold" nodeType="withEffect">
                                  <p:stCondLst>
                                    <p:cond delay="0"/>
                                  </p:stCondLst>
                                  <p:childTnLst>
                                    <p:set>
                                      <p:cBhvr>
                                        <p:cTn id="9" dur="1" fill="hold">
                                          <p:stCondLst>
                                            <p:cond delay="0"/>
                                          </p:stCondLst>
                                        </p:cTn>
                                        <p:tgtEl>
                                          <p:spTgt spid="69633"/>
                                        </p:tgtEl>
                                        <p:attrNameLst>
                                          <p:attrName>style.visibility</p:attrName>
                                        </p:attrNameLst>
                                      </p:cBhvr>
                                      <p:to>
                                        <p:strVal val="visible"/>
                                      </p:to>
                                    </p:set>
                                    <p:animEffect transition="in" filter="circle(in)">
                                      <p:cBhvr>
                                        <p:cTn id="10" dur="500"/>
                                        <p:tgtEl>
                                          <p:spTgt spid="69633"/>
                                        </p:tgtEl>
                                      </p:cBhvr>
                                    </p:animEffect>
                                  </p:childTnLst>
                                </p:cTn>
                              </p:par>
                              <p:par>
                                <p:cTn id="11" presetID="6" presetClass="entr" presetSubtype="16" fill="hold" nodeType="withEffect">
                                  <p:stCondLst>
                                    <p:cond delay="0"/>
                                  </p:stCondLst>
                                  <p:childTnLst>
                                    <p:set>
                                      <p:cBhvr>
                                        <p:cTn id="12" dur="1" fill="hold">
                                          <p:stCondLst>
                                            <p:cond delay="0"/>
                                          </p:stCondLst>
                                        </p:cTn>
                                        <p:tgtEl>
                                          <p:spTgt spid="69634"/>
                                        </p:tgtEl>
                                        <p:attrNameLst>
                                          <p:attrName>style.visibility</p:attrName>
                                        </p:attrNameLst>
                                      </p:cBhvr>
                                      <p:to>
                                        <p:strVal val="visible"/>
                                      </p:to>
                                    </p:set>
                                    <p:animEffect transition="in" filter="circle(in)">
                                      <p:cBhvr>
                                        <p:cTn id="13"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422650" y="479425"/>
            <a:ext cx="5128327"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الفلورا الطبيعية </a:t>
            </a:r>
            <a:r>
              <a:rPr lang="en-US" sz="2800" b="1" dirty="0">
                <a:solidFill>
                  <a:srgbClr val="0000CC"/>
                </a:solidFill>
                <a:latin typeface="Tahoma" pitchFamily="34" charset="0"/>
                <a:ea typeface="Tahoma" pitchFamily="34" charset="0"/>
                <a:cs typeface="Tahoma" pitchFamily="34" charset="0"/>
              </a:rPr>
              <a:t>Normal flora</a:t>
            </a:r>
            <a:endParaRPr lang="ar-EG" sz="2800" b="1" dirty="0">
              <a:solidFill>
                <a:srgbClr val="0000CC"/>
              </a:solidFill>
              <a:latin typeface="Tahoma" pitchFamily="34" charset="0"/>
              <a:ea typeface="Tahoma" pitchFamily="34" charset="0"/>
              <a:cs typeface="Tahoma" pitchFamily="34" charset="0"/>
            </a:endParaRPr>
          </a:p>
        </p:txBody>
      </p:sp>
      <p:sp>
        <p:nvSpPr>
          <p:cNvPr id="6" name="Rounded Rectangle 5"/>
          <p:cNvSpPr>
            <a:spLocks noChangeArrowheads="1"/>
          </p:cNvSpPr>
          <p:nvPr/>
        </p:nvSpPr>
        <p:spPr bwMode="auto">
          <a:xfrm rot="21359383">
            <a:off x="718392" y="2128784"/>
            <a:ext cx="7440612" cy="2676477"/>
          </a:xfrm>
          <a:prstGeom prst="round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يعيش داخل جسمك وخارجه ما لا يحصى من البكتيريا، ومعظمها غير ضار. ولهذا، تسمى الفلورا الطبيعية. وهى مهمة جدًّا للجسم؛ لأنها حين تنمو وتتكاثر على الجسم تتنافس مع البكتيريا المسببة للمرض، وتمنعها من إحداث المرض.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UND38.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SOUND2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rot="21359383">
            <a:off x="895350" y="1538067"/>
            <a:ext cx="7378700" cy="474591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أحد أنواع البكتيريا - يسمى أشيرشيا كولاى </a:t>
            </a:r>
            <a:r>
              <a:rPr lang="en-US" sz="2800" b="1" dirty="0">
                <a:solidFill>
                  <a:srgbClr val="0000CC"/>
                </a:solidFill>
                <a:latin typeface="Tahoma" pitchFamily="34" charset="0"/>
                <a:ea typeface="Tahoma" pitchFamily="34" charset="0"/>
                <a:cs typeface="Tahoma" pitchFamily="34" charset="0"/>
              </a:rPr>
              <a:t>Escherichia coli</a:t>
            </a:r>
            <a:r>
              <a:rPr lang="ar-EG" sz="2800" b="1" dirty="0">
                <a:solidFill>
                  <a:srgbClr val="0000CC"/>
                </a:solidFill>
                <a:latin typeface="Tahoma" pitchFamily="34" charset="0"/>
                <a:ea typeface="Tahoma" pitchFamily="34" charset="0"/>
                <a:cs typeface="Tahoma" pitchFamily="34" charset="0"/>
              </a:rPr>
              <a:t> - يعيش في الأمعاء، وهو موضح في الشكل 3- 10. وبعض سلالة هذا النوع يسبب تسمماً غذائًّيا، لكن النوع الذي يعيش في أمعاء الإنسان والثدييات الأخرى غير ضار، بل مهم للبقاء. فتلك التي تعيش في الإنسان تكوّن فيتامين </a:t>
            </a:r>
            <a:r>
              <a:rPr lang="en-US" sz="2800" b="1" dirty="0">
                <a:solidFill>
                  <a:srgbClr val="0000CC"/>
                </a:solidFill>
                <a:latin typeface="Tahoma" pitchFamily="34" charset="0"/>
                <a:ea typeface="Tahoma" pitchFamily="34" charset="0"/>
                <a:cs typeface="Tahoma" pitchFamily="34" charset="0"/>
              </a:rPr>
              <a:t>K</a:t>
            </a:r>
            <a:r>
              <a:rPr lang="ar-EG" sz="2800" b="1" dirty="0">
                <a:solidFill>
                  <a:srgbClr val="0000CC"/>
                </a:solidFill>
                <a:latin typeface="Tahoma" pitchFamily="34" charset="0"/>
                <a:ea typeface="Tahoma" pitchFamily="34" charset="0"/>
                <a:cs typeface="Tahoma" pitchFamily="34" charset="0"/>
              </a:rPr>
              <a:t> الذي تمتصه الأمعاء، ويستخدم في تجلط الدم. وهذا نمط للتعايش (علاقة تكافل)؛ حيث تجد البكتيريا مكاناً دافئاً فيه غذاء، وهى في المقابل تزود الإنسان بمادة غذائية أساسية.</a:t>
            </a:r>
          </a:p>
        </p:txBody>
      </p:sp>
      <p:sp>
        <p:nvSpPr>
          <p:cNvPr id="7" name="Rectangle 6"/>
          <p:cNvSpPr/>
          <p:nvPr/>
        </p:nvSpPr>
        <p:spPr>
          <a:xfrm>
            <a:off x="3422650" y="479425"/>
            <a:ext cx="5128327"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الفلورا الطبيعية </a:t>
            </a:r>
            <a:r>
              <a:rPr lang="en-US" sz="2800" b="1" dirty="0">
                <a:solidFill>
                  <a:srgbClr val="0000CC"/>
                </a:solidFill>
                <a:latin typeface="Tahoma" pitchFamily="34" charset="0"/>
                <a:ea typeface="Tahoma" pitchFamily="34" charset="0"/>
                <a:cs typeface="Tahoma" pitchFamily="34" charset="0"/>
              </a:rPr>
              <a:t>Normal flora</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049463" y="479425"/>
            <a:ext cx="6149439"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الغذاء والدواء </a:t>
            </a:r>
            <a:r>
              <a:rPr lang="en-US" sz="2800" b="1" dirty="0">
                <a:solidFill>
                  <a:srgbClr val="0000CC"/>
                </a:solidFill>
                <a:latin typeface="Tahoma" pitchFamily="34" charset="0"/>
                <a:ea typeface="Tahoma" pitchFamily="34" charset="0"/>
                <a:cs typeface="Tahoma" pitchFamily="34" charset="0"/>
              </a:rPr>
              <a:t>Foods and medicines</a:t>
            </a:r>
            <a:endParaRPr lang="ar-EG" sz="2800" b="1" dirty="0">
              <a:solidFill>
                <a:srgbClr val="0000CC"/>
              </a:solidFill>
              <a:latin typeface="Tahoma" pitchFamily="34" charset="0"/>
              <a:ea typeface="Tahoma" pitchFamily="34" charset="0"/>
              <a:cs typeface="Tahoma" pitchFamily="34" charset="0"/>
            </a:endParaRPr>
          </a:p>
        </p:txBody>
      </p:sp>
      <p:grpSp>
        <p:nvGrpSpPr>
          <p:cNvPr id="4" name="Group 2"/>
          <p:cNvGrpSpPr>
            <a:grpSpLocks/>
          </p:cNvGrpSpPr>
          <p:nvPr/>
        </p:nvGrpSpPr>
        <p:grpSpPr bwMode="auto">
          <a:xfrm rot="297042">
            <a:off x="645225" y="3933216"/>
            <a:ext cx="7858312" cy="648922"/>
            <a:chOff x="285519" y="3533544"/>
            <a:chExt cx="8429885" cy="866837"/>
          </a:xfrm>
        </p:grpSpPr>
        <p:sp>
          <p:nvSpPr>
            <p:cNvPr id="5" name="Round Same Side Corner Rectangle 3"/>
            <p:cNvSpPr/>
            <p:nvPr/>
          </p:nvSpPr>
          <p:spPr>
            <a:xfrm>
              <a:off x="285519" y="3533544"/>
              <a:ext cx="8429684" cy="790231"/>
            </a:xfrm>
            <a:prstGeom prst="round2SameRect">
              <a:avLst>
                <a:gd name="adj1" fmla="val 16667"/>
                <a:gd name="adj2" fmla="val 50000"/>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
          <p:nvSpPr>
            <p:cNvPr id="6" name="Round Same Side Corner Rectangle 4"/>
            <p:cNvSpPr/>
            <p:nvPr/>
          </p:nvSpPr>
          <p:spPr>
            <a:xfrm rot="10800000">
              <a:off x="285720" y="3610150"/>
              <a:ext cx="8429684" cy="790231"/>
            </a:xfrm>
            <a:prstGeom prst="round2SameRect">
              <a:avLst>
                <a:gd name="adj1" fmla="val 16667"/>
                <a:gd name="adj2" fmla="val 50000"/>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grpSp>
      <p:sp>
        <p:nvSpPr>
          <p:cNvPr id="7" name="Rectangle 6"/>
          <p:cNvSpPr>
            <a:spLocks noChangeArrowheads="1"/>
          </p:cNvSpPr>
          <p:nvPr/>
        </p:nvSpPr>
        <p:spPr bwMode="auto">
          <a:xfrm rot="254582">
            <a:off x="557213" y="1714332"/>
            <a:ext cx="7874000" cy="415395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إذا فكرت في معظم أنواع الأغذية التي تناولتها في </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الأيام السابقة – ومنها الجبن واللبن والمخلل وغيرها - فعليك أن تعرف أنها جميعاً صنعت بمساعدة البكتيريا التي تدخل مثلاً في صناعة الشيكولاتة، وهى وإن لم تكن موجودة في الشيكولاتة التي تتناولها إلا أنها تستخدم لتحطيم حبوب الكاكاو في أثناء إنتاجه. وهى كذلك مسؤولة عن الإنتاج التجاري لفيتامين </a:t>
            </a:r>
            <a:r>
              <a:rPr lang="en-US" sz="2800" b="1" dirty="0">
                <a:solidFill>
                  <a:srgbClr val="0000CC"/>
                </a:solidFill>
                <a:latin typeface="Tahoma" pitchFamily="34" charset="0"/>
                <a:ea typeface="Tahoma" pitchFamily="34" charset="0"/>
                <a:cs typeface="Tahoma" pitchFamily="34" charset="0"/>
              </a:rPr>
              <a:t>B12</a:t>
            </a:r>
            <a:r>
              <a:rPr lang="ar-EG" sz="2800" b="1" dirty="0">
                <a:solidFill>
                  <a:srgbClr val="0000CC"/>
                </a:solidFill>
                <a:latin typeface="Tahoma" pitchFamily="34" charset="0"/>
                <a:ea typeface="Tahoma" pitchFamily="34" charset="0"/>
                <a:cs typeface="Tahoma" pitchFamily="34" charset="0"/>
              </a:rPr>
              <a:t> والرايبوفلافين.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UND38.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SOUND25.WAV"/>
                                        </p:tgtEl>
                                      </p:cMediaNode>
                                    </p:audio>
                                  </p:subTnLst>
                                </p:cTn>
                              </p:par>
                              <p:par>
                                <p:cTn id="19" presetID="3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049463" y="479425"/>
            <a:ext cx="6149439"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الغذاء والدواء </a:t>
            </a:r>
            <a:r>
              <a:rPr lang="en-US" sz="2800" b="1" dirty="0">
                <a:solidFill>
                  <a:srgbClr val="0000CC"/>
                </a:solidFill>
                <a:latin typeface="Tahoma" pitchFamily="34" charset="0"/>
                <a:ea typeface="Tahoma" pitchFamily="34" charset="0"/>
                <a:cs typeface="Tahoma" pitchFamily="34" charset="0"/>
              </a:rPr>
              <a:t>Foods and medicines</a:t>
            </a:r>
            <a:endParaRPr lang="ar-EG" sz="2800" b="1" dirty="0">
              <a:solidFill>
                <a:srgbClr val="0000CC"/>
              </a:solidFill>
              <a:latin typeface="Tahoma" pitchFamily="34" charset="0"/>
              <a:ea typeface="Tahoma" pitchFamily="34" charset="0"/>
              <a:cs typeface="Tahoma" pitchFamily="34" charset="0"/>
            </a:endParaRPr>
          </a:p>
        </p:txBody>
      </p:sp>
      <p:sp>
        <p:nvSpPr>
          <p:cNvPr id="7" name="Rectangle 6"/>
          <p:cNvSpPr>
            <a:spLocks noChangeArrowheads="1"/>
          </p:cNvSpPr>
          <p:nvPr/>
        </p:nvSpPr>
        <p:spPr bwMode="auto">
          <a:xfrm rot="254582">
            <a:off x="650174" y="1859585"/>
            <a:ext cx="7874000"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وهي مهمة أيضاً في مجال الأدوية والبحث العلمي. فعلى الرغم من ان بعضها يسبب المرض إلا أن بعضها الآخر يقاوم المرض؛ فالمضادات الحيوية مثل الستربتومايسين والتتراسايكلين والفانكومايسين تنتجها البكتيريا.</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515221">
            <a:off x="1185224" y="551128"/>
            <a:ext cx="4862782"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الجدار الخلوى</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Cell walls</a:t>
            </a:r>
          </a:p>
        </p:txBody>
      </p:sp>
      <p:pic>
        <p:nvPicPr>
          <p:cNvPr id="4" name="Picture 3"/>
          <p:cNvPicPr>
            <a:picLocks noChangeAspect="1"/>
          </p:cNvPicPr>
          <p:nvPr/>
        </p:nvPicPr>
        <p:blipFill>
          <a:blip r:embed="rId4"/>
          <a:srcRect/>
          <a:stretch>
            <a:fillRect/>
          </a:stretch>
        </p:blipFill>
        <p:spPr bwMode="auto">
          <a:xfrm rot="-258564">
            <a:off x="217488" y="1271588"/>
            <a:ext cx="9332912" cy="5927725"/>
          </a:xfrm>
          <a:prstGeom prst="rect">
            <a:avLst/>
          </a:prstGeom>
          <a:noFill/>
          <a:ln w="9525">
            <a:noFill/>
            <a:miter lim="800000"/>
            <a:headEnd/>
            <a:tailEnd/>
          </a:ln>
        </p:spPr>
      </p:pic>
      <p:sp>
        <p:nvSpPr>
          <p:cNvPr id="5" name="Rectangle 4"/>
          <p:cNvSpPr>
            <a:spLocks noChangeArrowheads="1"/>
          </p:cNvSpPr>
          <p:nvPr/>
        </p:nvSpPr>
        <p:spPr bwMode="auto">
          <a:xfrm rot="257410">
            <a:off x="381000" y="2417204"/>
            <a:ext cx="8802688" cy="358251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يمكن للعلماء أن يصنفوا البكتيريا الحقيقية طبقاً لمكونات جدارها الخلوى، فجميع خلايا البكتيريا الحقيقية لها ببتيدوجلايكان في جدارها الخلوي؛ والببتيدوجلايكان مكون من سكريات ثناية وقطع ببتيدية. ويستخدم علماء الأحياء تقنية تسمى صبغة جرام </a:t>
            </a:r>
            <a:r>
              <a:rPr lang="en-US" sz="2800" b="1" dirty="0">
                <a:solidFill>
                  <a:srgbClr val="0000CC"/>
                </a:solidFill>
                <a:latin typeface="Tahoma" pitchFamily="34" charset="0"/>
                <a:ea typeface="Tahoma" pitchFamily="34" charset="0"/>
                <a:cs typeface="Tahoma" pitchFamily="34" charset="0"/>
              </a:rPr>
              <a:t>Gram stain</a:t>
            </a:r>
            <a:r>
              <a:rPr lang="ar-EG" sz="2800" b="1" dirty="0">
                <a:solidFill>
                  <a:srgbClr val="0000CC"/>
                </a:solidFill>
                <a:latin typeface="Tahoma" pitchFamily="34" charset="0"/>
                <a:ea typeface="Tahoma" pitchFamily="34" charset="0"/>
                <a:cs typeface="Tahoma" pitchFamily="34" charset="0"/>
              </a:rPr>
              <a:t>، فهم يضيفون أصباغاً إلى البكتيريا لتحديد النوعين الرئيسين، ومنها التي لها طبقة خارجية من الدهون، والأخرى التي ليس لها هذه الطبقة.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cached_warning1.wav"/>
                                        </p:tgtEl>
                                      </p:cMediaNode>
                                    </p:audio>
                                  </p:sub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rot="527435">
            <a:off x="1031875" y="2816035"/>
            <a:ext cx="7616825" cy="5909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600" b="1" dirty="0">
                <a:solidFill>
                  <a:srgbClr val="0000CC"/>
                </a:solidFill>
                <a:latin typeface="Tahoma" pitchFamily="34" charset="0"/>
                <a:ea typeface="Tahoma" pitchFamily="34" charset="0"/>
                <a:cs typeface="Tahoma" pitchFamily="34" charset="0"/>
              </a:rPr>
              <a:t>ماذا قرأت؟ صف فوائد البكتيريا؟ </a:t>
            </a:r>
            <a:endParaRPr lang="en-US" sz="36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Alternate Process 1"/>
          <p:cNvSpPr/>
          <p:nvPr/>
        </p:nvSpPr>
        <p:spPr>
          <a:xfrm>
            <a:off x="0" y="1143000"/>
            <a:ext cx="9144000" cy="531209"/>
          </a:xfrm>
          <a:prstGeom prst="flowChartAlternate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الجدول 3-1: أمراض تسببها البكيتريا للإنسان </a:t>
            </a:r>
          </a:p>
        </p:txBody>
      </p:sp>
      <p:graphicFrame>
        <p:nvGraphicFramePr>
          <p:cNvPr id="4" name="Table 3"/>
          <p:cNvGraphicFramePr>
            <a:graphicFrameLocks noGrp="1"/>
          </p:cNvGraphicFramePr>
          <p:nvPr/>
        </p:nvGraphicFramePr>
        <p:xfrm>
          <a:off x="-71438" y="1920875"/>
          <a:ext cx="9215438" cy="4389440"/>
        </p:xfrm>
        <a:graphic>
          <a:graphicData uri="http://schemas.openxmlformats.org/drawingml/2006/table">
            <a:tbl>
              <a:tblPr rtl="1"/>
              <a:tblGrid>
                <a:gridCol w="3063875"/>
                <a:gridCol w="6151563"/>
              </a:tblGrid>
              <a:tr h="548680">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r>
              <a:tr h="548680">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r>
              <a:tr h="548680">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r>
              <a:tr h="548680">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r>
              <a:tr h="1097360">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r>
              <a:tr h="548680">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r>
              <a:tr h="548680">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endParaRPr kumimoji="0" lang="en-US" sz="20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lin ang="0" scaled="1"/>
                    </a:gradFill>
                  </a:tcPr>
                </a:tc>
              </a:tr>
            </a:tbl>
          </a:graphicData>
        </a:graphic>
      </p:graphicFrame>
      <p:sp>
        <p:nvSpPr>
          <p:cNvPr id="5" name="TextBox 4"/>
          <p:cNvSpPr txBox="1">
            <a:spLocks noChangeArrowheads="1"/>
          </p:cNvSpPr>
          <p:nvPr/>
        </p:nvSpPr>
        <p:spPr bwMode="auto">
          <a:xfrm>
            <a:off x="6156325" y="1916113"/>
            <a:ext cx="2987675" cy="523875"/>
          </a:xfrm>
          <a:prstGeom prst="rect">
            <a:avLst/>
          </a:prstGeom>
          <a:noFill/>
          <a:ln w="9525">
            <a:noFill/>
            <a:miter lim="800000"/>
            <a:headEnd/>
            <a:tailEnd/>
          </a:ln>
        </p:spPr>
        <p:txBody>
          <a:bodyPr>
            <a:spAutoFit/>
          </a:bodyPr>
          <a:lstStyle/>
          <a:p>
            <a:pPr algn="ctr"/>
            <a:r>
              <a:rPr lang="ar-EG" sz="2800" b="1">
                <a:solidFill>
                  <a:srgbClr val="7030A0"/>
                </a:solidFill>
                <a:latin typeface="Times New Roman" pitchFamily="18" charset="0"/>
                <a:cs typeface="Times New Roman" pitchFamily="18" charset="0"/>
              </a:rPr>
              <a:t>الفئة</a:t>
            </a:r>
            <a:endParaRPr lang="en-US" sz="2400" b="1">
              <a:solidFill>
                <a:srgbClr val="7030A0"/>
              </a:solidFill>
              <a:latin typeface="Times New Roman" pitchFamily="18" charset="0"/>
              <a:cs typeface="Times New Roman" pitchFamily="18" charset="0"/>
            </a:endParaRPr>
          </a:p>
        </p:txBody>
      </p:sp>
      <p:sp>
        <p:nvSpPr>
          <p:cNvPr id="6" name="TextBox 5"/>
          <p:cNvSpPr txBox="1">
            <a:spLocks noChangeArrowheads="1"/>
          </p:cNvSpPr>
          <p:nvPr/>
        </p:nvSpPr>
        <p:spPr bwMode="auto">
          <a:xfrm>
            <a:off x="0" y="1916113"/>
            <a:ext cx="6084888" cy="523875"/>
          </a:xfrm>
          <a:prstGeom prst="rect">
            <a:avLst/>
          </a:prstGeom>
          <a:noFill/>
          <a:ln w="9525">
            <a:noFill/>
            <a:miter lim="800000"/>
            <a:headEnd/>
            <a:tailEnd/>
          </a:ln>
        </p:spPr>
        <p:txBody>
          <a:bodyPr>
            <a:spAutoFit/>
          </a:bodyPr>
          <a:lstStyle/>
          <a:p>
            <a:pPr algn="ctr"/>
            <a:r>
              <a:rPr lang="ar-EG" sz="2800" b="1">
                <a:solidFill>
                  <a:srgbClr val="7030A0"/>
                </a:solidFill>
                <a:latin typeface="Times New Roman" pitchFamily="18" charset="0"/>
                <a:cs typeface="Times New Roman" pitchFamily="18" charset="0"/>
              </a:rPr>
              <a:t>المرض</a:t>
            </a:r>
            <a:endParaRPr lang="en-US" sz="2400" b="1">
              <a:solidFill>
                <a:srgbClr val="7030A0"/>
              </a:solidFill>
              <a:latin typeface="Times New Roman" pitchFamily="18" charset="0"/>
              <a:cs typeface="Times New Roman" pitchFamily="18" charset="0"/>
            </a:endParaRPr>
          </a:p>
        </p:txBody>
      </p:sp>
      <p:sp>
        <p:nvSpPr>
          <p:cNvPr id="7" name="TextBox 6"/>
          <p:cNvSpPr txBox="1">
            <a:spLocks noChangeArrowheads="1"/>
          </p:cNvSpPr>
          <p:nvPr/>
        </p:nvSpPr>
        <p:spPr bwMode="auto">
          <a:xfrm>
            <a:off x="6084888" y="2492375"/>
            <a:ext cx="3059112" cy="523875"/>
          </a:xfrm>
          <a:prstGeom prst="rect">
            <a:avLst/>
          </a:prstGeom>
          <a:noFill/>
          <a:ln w="9525">
            <a:noFill/>
            <a:miter lim="800000"/>
            <a:headEnd/>
            <a:tailEnd/>
          </a:ln>
        </p:spPr>
        <p:txBody>
          <a:bodyPr>
            <a:spAutoFit/>
          </a:bodyPr>
          <a:lstStyle/>
          <a:p>
            <a:pPr algn="ctr"/>
            <a:r>
              <a:rPr lang="ar-EG" sz="2800" b="1">
                <a:solidFill>
                  <a:srgbClr val="7030A0"/>
                </a:solidFill>
                <a:latin typeface="Times New Roman" pitchFamily="18" charset="0"/>
                <a:cs typeface="Times New Roman" pitchFamily="18" charset="0"/>
              </a:rPr>
              <a:t>الأمراض التنفسية </a:t>
            </a:r>
            <a:endParaRPr lang="en-US" sz="2400" b="1">
              <a:solidFill>
                <a:srgbClr val="7030A0"/>
              </a:solidFill>
              <a:latin typeface="Times New Roman" pitchFamily="18" charset="0"/>
              <a:cs typeface="Times New Roman" pitchFamily="18" charset="0"/>
            </a:endParaRPr>
          </a:p>
        </p:txBody>
      </p:sp>
      <p:sp>
        <p:nvSpPr>
          <p:cNvPr id="8" name="TextBox 7"/>
          <p:cNvSpPr txBox="1">
            <a:spLocks noChangeArrowheads="1"/>
          </p:cNvSpPr>
          <p:nvPr/>
        </p:nvSpPr>
        <p:spPr bwMode="auto">
          <a:xfrm>
            <a:off x="-180975" y="2420938"/>
            <a:ext cx="6408738" cy="461962"/>
          </a:xfrm>
          <a:prstGeom prst="rect">
            <a:avLst/>
          </a:prstGeom>
          <a:noFill/>
          <a:ln w="9525">
            <a:noFill/>
            <a:miter lim="800000"/>
            <a:headEnd/>
            <a:tailEnd/>
          </a:ln>
        </p:spPr>
        <p:txBody>
          <a:bodyPr>
            <a:spAutoFit/>
          </a:bodyPr>
          <a:lstStyle/>
          <a:p>
            <a:pPr algn="ctr"/>
            <a:r>
              <a:rPr lang="ar-EG" sz="2400" b="1">
                <a:solidFill>
                  <a:srgbClr val="7030A0"/>
                </a:solidFill>
                <a:latin typeface="Times New Roman" pitchFamily="18" charset="0"/>
                <a:cs typeface="Times New Roman" pitchFamily="18" charset="0"/>
              </a:rPr>
              <a:t>ألم الحنجرة، ذات الرئة، السعال الديكى، السل، الجمرة الخبيثة </a:t>
            </a:r>
            <a:endParaRPr lang="en-US" sz="2000" b="1">
              <a:solidFill>
                <a:srgbClr val="7030A0"/>
              </a:solidFill>
              <a:latin typeface="Times New Roman" pitchFamily="18" charset="0"/>
              <a:cs typeface="Times New Roman" pitchFamily="18" charset="0"/>
            </a:endParaRPr>
          </a:p>
        </p:txBody>
      </p:sp>
      <p:sp>
        <p:nvSpPr>
          <p:cNvPr id="9" name="TextBox 8"/>
          <p:cNvSpPr txBox="1">
            <a:spLocks noChangeArrowheads="1"/>
          </p:cNvSpPr>
          <p:nvPr/>
        </p:nvSpPr>
        <p:spPr bwMode="auto">
          <a:xfrm>
            <a:off x="6084888" y="2997200"/>
            <a:ext cx="3059112" cy="522288"/>
          </a:xfrm>
          <a:prstGeom prst="rect">
            <a:avLst/>
          </a:prstGeom>
          <a:noFill/>
          <a:ln w="9525">
            <a:noFill/>
            <a:miter lim="800000"/>
            <a:headEnd/>
            <a:tailEnd/>
          </a:ln>
        </p:spPr>
        <p:txBody>
          <a:bodyPr>
            <a:spAutoFit/>
          </a:bodyPr>
          <a:lstStyle/>
          <a:p>
            <a:pPr algn="ctr"/>
            <a:r>
              <a:rPr lang="ar-EG" sz="2800" b="1">
                <a:solidFill>
                  <a:srgbClr val="7030A0"/>
                </a:solidFill>
                <a:latin typeface="Times New Roman" pitchFamily="18" charset="0"/>
                <a:cs typeface="Times New Roman" pitchFamily="18" charset="0"/>
              </a:rPr>
              <a:t>أمراض الجلد </a:t>
            </a:r>
            <a:endParaRPr lang="en-US" sz="2400" b="1">
              <a:solidFill>
                <a:srgbClr val="7030A0"/>
              </a:solidFill>
              <a:latin typeface="Times New Roman" pitchFamily="18" charset="0"/>
              <a:cs typeface="Times New Roman" pitchFamily="18" charset="0"/>
            </a:endParaRPr>
          </a:p>
        </p:txBody>
      </p:sp>
      <p:sp>
        <p:nvSpPr>
          <p:cNvPr id="10" name="TextBox 9"/>
          <p:cNvSpPr txBox="1">
            <a:spLocks noChangeArrowheads="1"/>
          </p:cNvSpPr>
          <p:nvPr/>
        </p:nvSpPr>
        <p:spPr bwMode="auto">
          <a:xfrm>
            <a:off x="0" y="2997200"/>
            <a:ext cx="6084888" cy="522288"/>
          </a:xfrm>
          <a:prstGeom prst="rect">
            <a:avLst/>
          </a:prstGeom>
          <a:noFill/>
          <a:ln w="9525">
            <a:noFill/>
            <a:miter lim="800000"/>
            <a:headEnd/>
            <a:tailEnd/>
          </a:ln>
        </p:spPr>
        <p:txBody>
          <a:bodyPr>
            <a:spAutoFit/>
          </a:bodyPr>
          <a:lstStyle/>
          <a:p>
            <a:pPr algn="ctr"/>
            <a:r>
              <a:rPr lang="ar-EG" sz="2800" b="1">
                <a:solidFill>
                  <a:srgbClr val="7030A0"/>
                </a:solidFill>
                <a:latin typeface="Times New Roman" pitchFamily="18" charset="0"/>
                <a:cs typeface="Times New Roman" pitchFamily="18" charset="0"/>
              </a:rPr>
              <a:t>حب الشباب، البثور، التهاب الجروح أو الحروق </a:t>
            </a:r>
            <a:endParaRPr lang="en-US" sz="2400" b="1">
              <a:solidFill>
                <a:srgbClr val="7030A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6084888" y="3500438"/>
            <a:ext cx="3059112" cy="523875"/>
          </a:xfrm>
          <a:prstGeom prst="rect">
            <a:avLst/>
          </a:prstGeom>
          <a:noFill/>
          <a:ln w="9525">
            <a:noFill/>
            <a:miter lim="800000"/>
            <a:headEnd/>
            <a:tailEnd/>
          </a:ln>
        </p:spPr>
        <p:txBody>
          <a:bodyPr>
            <a:spAutoFit/>
          </a:bodyPr>
          <a:lstStyle/>
          <a:p>
            <a:pPr algn="ctr"/>
            <a:r>
              <a:rPr lang="ar-EG" sz="2800" b="1">
                <a:solidFill>
                  <a:srgbClr val="7030A0"/>
                </a:solidFill>
                <a:latin typeface="Times New Roman" pitchFamily="18" charset="0"/>
                <a:cs typeface="Times New Roman" pitchFamily="18" charset="0"/>
              </a:rPr>
              <a:t>أمراض القناة الهضمية </a:t>
            </a:r>
            <a:endParaRPr lang="en-US" sz="2400" b="1">
              <a:solidFill>
                <a:srgbClr val="7030A0"/>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180975" y="3573463"/>
            <a:ext cx="6408738" cy="461962"/>
          </a:xfrm>
          <a:prstGeom prst="rect">
            <a:avLst/>
          </a:prstGeom>
          <a:noFill/>
          <a:ln w="9525">
            <a:noFill/>
            <a:miter lim="800000"/>
            <a:headEnd/>
            <a:tailEnd/>
          </a:ln>
        </p:spPr>
        <p:txBody>
          <a:bodyPr>
            <a:spAutoFit/>
          </a:bodyPr>
          <a:lstStyle/>
          <a:p>
            <a:pPr algn="ctr"/>
            <a:r>
              <a:rPr lang="ar-EG" sz="2400" b="1">
                <a:solidFill>
                  <a:srgbClr val="7030A0"/>
                </a:solidFill>
                <a:latin typeface="Times New Roman" pitchFamily="18" charset="0"/>
                <a:cs typeface="Times New Roman" pitchFamily="18" charset="0"/>
              </a:rPr>
              <a:t>التهاب القناة الهضمية، أنواع عديدة من تسمم الغذاء، الكوليرا</a:t>
            </a:r>
            <a:endParaRPr lang="en-US" sz="2000" b="1">
              <a:solidFill>
                <a:srgbClr val="7030A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6156325" y="4076700"/>
            <a:ext cx="2987675" cy="523875"/>
          </a:xfrm>
          <a:prstGeom prst="rect">
            <a:avLst/>
          </a:prstGeom>
          <a:noFill/>
          <a:ln w="9525">
            <a:noFill/>
            <a:miter lim="800000"/>
            <a:headEnd/>
            <a:tailEnd/>
          </a:ln>
        </p:spPr>
        <p:txBody>
          <a:bodyPr>
            <a:spAutoFit/>
          </a:bodyPr>
          <a:lstStyle/>
          <a:p>
            <a:pPr algn="ctr"/>
            <a:r>
              <a:rPr lang="ar-EG" sz="2800" b="1">
                <a:solidFill>
                  <a:srgbClr val="7030A0"/>
                </a:solidFill>
                <a:latin typeface="Times New Roman" pitchFamily="18" charset="0"/>
                <a:cs typeface="Times New Roman" pitchFamily="18" charset="0"/>
              </a:rPr>
              <a:t>أمراض الجهاز العصبى </a:t>
            </a:r>
            <a:endParaRPr lang="en-US" sz="2400" b="1">
              <a:solidFill>
                <a:srgbClr val="7030A0"/>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0" y="4149725"/>
            <a:ext cx="6084888" cy="954088"/>
          </a:xfrm>
          <a:prstGeom prst="rect">
            <a:avLst/>
          </a:prstGeom>
          <a:noFill/>
          <a:ln w="9525">
            <a:noFill/>
            <a:miter lim="800000"/>
            <a:headEnd/>
            <a:tailEnd/>
          </a:ln>
        </p:spPr>
        <p:txBody>
          <a:bodyPr>
            <a:spAutoFit/>
          </a:bodyPr>
          <a:lstStyle/>
          <a:p>
            <a:pPr algn="ctr"/>
            <a:r>
              <a:rPr lang="ar-EG" sz="2800" b="1">
                <a:solidFill>
                  <a:srgbClr val="7030A0"/>
                </a:solidFill>
                <a:latin typeface="Times New Roman" pitchFamily="18" charset="0"/>
                <a:cs typeface="Times New Roman" pitchFamily="18" charset="0"/>
              </a:rPr>
              <a:t>التسمم الوشيقى (البوتيولينى)،التيتانوس، التهاب السحايا البكتيرى</a:t>
            </a:r>
            <a:endParaRPr lang="en-US" sz="2400" b="1">
              <a:solidFill>
                <a:srgbClr val="7030A0"/>
              </a:solidFill>
              <a:latin typeface="Times New Roman" pitchFamily="18" charset="0"/>
              <a:cs typeface="Times New Roman" pitchFamily="18" charset="0"/>
            </a:endParaRPr>
          </a:p>
        </p:txBody>
      </p:sp>
      <p:sp>
        <p:nvSpPr>
          <p:cNvPr id="15" name="TextBox 14"/>
          <p:cNvSpPr txBox="1">
            <a:spLocks noChangeArrowheads="1"/>
          </p:cNvSpPr>
          <p:nvPr/>
        </p:nvSpPr>
        <p:spPr bwMode="auto">
          <a:xfrm>
            <a:off x="6084888" y="5229225"/>
            <a:ext cx="3059112" cy="461963"/>
          </a:xfrm>
          <a:prstGeom prst="rect">
            <a:avLst/>
          </a:prstGeom>
          <a:noFill/>
          <a:ln w="9525">
            <a:noFill/>
            <a:miter lim="800000"/>
            <a:headEnd/>
            <a:tailEnd/>
          </a:ln>
        </p:spPr>
        <p:txBody>
          <a:bodyPr>
            <a:spAutoFit/>
          </a:bodyPr>
          <a:lstStyle/>
          <a:p>
            <a:pPr algn="ctr"/>
            <a:r>
              <a:rPr lang="ar-EG" sz="2400" b="1">
                <a:solidFill>
                  <a:srgbClr val="7030A0"/>
                </a:solidFill>
                <a:latin typeface="Times New Roman" pitchFamily="18" charset="0"/>
                <a:cs typeface="Times New Roman" pitchFamily="18" charset="0"/>
              </a:rPr>
              <a:t>أمراض تنتقل بوساطة الجنس</a:t>
            </a:r>
            <a:endParaRPr lang="en-US" sz="2000" b="1">
              <a:solidFill>
                <a:srgbClr val="7030A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0" y="5157788"/>
            <a:ext cx="6084888" cy="522287"/>
          </a:xfrm>
          <a:prstGeom prst="rect">
            <a:avLst/>
          </a:prstGeom>
          <a:noFill/>
          <a:ln w="9525">
            <a:noFill/>
            <a:miter lim="800000"/>
            <a:headEnd/>
            <a:tailEnd/>
          </a:ln>
        </p:spPr>
        <p:txBody>
          <a:bodyPr>
            <a:spAutoFit/>
          </a:bodyPr>
          <a:lstStyle/>
          <a:p>
            <a:pPr algn="ctr"/>
            <a:r>
              <a:rPr lang="ar-EG" sz="2800" b="1">
                <a:solidFill>
                  <a:srgbClr val="7030A0"/>
                </a:solidFill>
                <a:latin typeface="Times New Roman" pitchFamily="18" charset="0"/>
                <a:cs typeface="Times New Roman" pitchFamily="18" charset="0"/>
              </a:rPr>
              <a:t>السفلس (الزهرى)،  السيلان</a:t>
            </a:r>
            <a:endParaRPr lang="en-US" sz="2400" b="1">
              <a:solidFill>
                <a:srgbClr val="7030A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6084888" y="5805488"/>
            <a:ext cx="3059112" cy="522287"/>
          </a:xfrm>
          <a:prstGeom prst="rect">
            <a:avLst/>
          </a:prstGeom>
          <a:noFill/>
          <a:ln w="9525">
            <a:noFill/>
            <a:miter lim="800000"/>
            <a:headEnd/>
            <a:tailEnd/>
          </a:ln>
        </p:spPr>
        <p:txBody>
          <a:bodyPr>
            <a:spAutoFit/>
          </a:bodyPr>
          <a:lstStyle/>
          <a:p>
            <a:pPr algn="ctr"/>
            <a:r>
              <a:rPr lang="ar-EG" sz="2800" b="1">
                <a:solidFill>
                  <a:srgbClr val="7030A0"/>
                </a:solidFill>
                <a:latin typeface="Times New Roman" pitchFamily="18" charset="0"/>
                <a:cs typeface="Times New Roman" pitchFamily="18" charset="0"/>
              </a:rPr>
              <a:t>أمراض آخرى</a:t>
            </a:r>
            <a:endParaRPr lang="en-US" sz="2400" b="1">
              <a:solidFill>
                <a:srgbClr val="7030A0"/>
              </a:solidFill>
              <a:latin typeface="Times New Roman" pitchFamily="18" charset="0"/>
              <a:cs typeface="Times New Roman" pitchFamily="18" charset="0"/>
            </a:endParaRPr>
          </a:p>
        </p:txBody>
      </p:sp>
      <p:sp>
        <p:nvSpPr>
          <p:cNvPr id="18" name="TextBox 17"/>
          <p:cNvSpPr txBox="1">
            <a:spLocks noChangeArrowheads="1"/>
          </p:cNvSpPr>
          <p:nvPr/>
        </p:nvSpPr>
        <p:spPr bwMode="auto">
          <a:xfrm>
            <a:off x="0" y="5805488"/>
            <a:ext cx="6084888" cy="522287"/>
          </a:xfrm>
          <a:prstGeom prst="rect">
            <a:avLst/>
          </a:prstGeom>
          <a:noFill/>
          <a:ln w="9525">
            <a:noFill/>
            <a:miter lim="800000"/>
            <a:headEnd/>
            <a:tailEnd/>
          </a:ln>
        </p:spPr>
        <p:txBody>
          <a:bodyPr>
            <a:spAutoFit/>
          </a:bodyPr>
          <a:lstStyle/>
          <a:p>
            <a:pPr algn="ctr"/>
            <a:r>
              <a:rPr lang="ar-EG" sz="2800" b="1">
                <a:solidFill>
                  <a:srgbClr val="7030A0"/>
                </a:solidFill>
                <a:latin typeface="Times New Roman" pitchFamily="18" charset="0"/>
                <a:cs typeface="Times New Roman" pitchFamily="18" charset="0"/>
              </a:rPr>
              <a:t>مرض لايم، حمى التيفوئيد </a:t>
            </a:r>
            <a:endParaRPr lang="en-US" sz="2400" b="1">
              <a:solidFill>
                <a:srgbClr val="7030A0"/>
              </a:solidFill>
              <a:latin typeface="Times New Roman" pitchFamily="18" charset="0"/>
              <a:cs typeface="Times New Roman" pitchFamily="18"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Misc_Checkpoint.wav"/>
                                        </p:tgtEl>
                                      </p:cMediaNode>
                                    </p:audio>
                                  </p:subTnLst>
                                </p:cTn>
                              </p:par>
                              <p:par>
                                <p:cTn id="11" presetID="39" presetClass="entr" presetSubtype="0" ac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subTnLst>
                                    <p:audio>
                                      <p:cMediaNode>
                                        <p:cTn display="0" masterRel="sameClick">
                                          <p:stCondLst>
                                            <p:cond evt="begin" delay="0">
                                              <p:tn val="19"/>
                                            </p:cond>
                                          </p:stCondLst>
                                          <p:endCondLst>
                                            <p:cond evt="onStopAudio" delay="0">
                                              <p:tgtEl>
                                                <p:sldTgt/>
                                              </p:tgtEl>
                                            </p:cond>
                                          </p:endCondLst>
                                        </p:cTn>
                                        <p:tgtEl>
                                          <p:sndTgt r:embed="rId4" name="coin.wav"/>
                                        </p:tgtEl>
                                      </p:cMediaNode>
                                    </p:audio>
                                  </p:subTnLst>
                                </p:cTn>
                              </p:par>
                              <p:par>
                                <p:cTn id="35" presetID="26"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4" name="coin.wav"/>
                                        </p:tgtEl>
                                      </p:cMediaNode>
                                    </p:audio>
                                  </p:subTnLst>
                                </p:cTn>
                              </p:par>
                              <p:par>
                                <p:cTn id="51" presetID="26"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80">
                                          <p:stCondLst>
                                            <p:cond delay="0"/>
                                          </p:stCondLst>
                                        </p:cTn>
                                        <p:tgtEl>
                                          <p:spTgt spid="7"/>
                                        </p:tgtEl>
                                      </p:cBhvr>
                                    </p:animEffect>
                                    <p:anim calcmode="lin" valueType="num">
                                      <p:cBhvr>
                                        <p:cTn id="5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9" dur="26">
                                          <p:stCondLst>
                                            <p:cond delay="650"/>
                                          </p:stCondLst>
                                        </p:cTn>
                                        <p:tgtEl>
                                          <p:spTgt spid="7"/>
                                        </p:tgtEl>
                                      </p:cBhvr>
                                      <p:to x="100000" y="60000"/>
                                    </p:animScale>
                                    <p:animScale>
                                      <p:cBhvr>
                                        <p:cTn id="60" dur="166" decel="50000">
                                          <p:stCondLst>
                                            <p:cond delay="676"/>
                                          </p:stCondLst>
                                        </p:cTn>
                                        <p:tgtEl>
                                          <p:spTgt spid="7"/>
                                        </p:tgtEl>
                                      </p:cBhvr>
                                      <p:to x="100000" y="100000"/>
                                    </p:animScale>
                                    <p:animScale>
                                      <p:cBhvr>
                                        <p:cTn id="61" dur="26">
                                          <p:stCondLst>
                                            <p:cond delay="1312"/>
                                          </p:stCondLst>
                                        </p:cTn>
                                        <p:tgtEl>
                                          <p:spTgt spid="7"/>
                                        </p:tgtEl>
                                      </p:cBhvr>
                                      <p:to x="100000" y="80000"/>
                                    </p:animScale>
                                    <p:animScale>
                                      <p:cBhvr>
                                        <p:cTn id="62" dur="166" decel="50000">
                                          <p:stCondLst>
                                            <p:cond delay="1338"/>
                                          </p:stCondLst>
                                        </p:cTn>
                                        <p:tgtEl>
                                          <p:spTgt spid="7"/>
                                        </p:tgtEl>
                                      </p:cBhvr>
                                      <p:to x="100000" y="100000"/>
                                    </p:animScale>
                                    <p:animScale>
                                      <p:cBhvr>
                                        <p:cTn id="63" dur="26">
                                          <p:stCondLst>
                                            <p:cond delay="1642"/>
                                          </p:stCondLst>
                                        </p:cTn>
                                        <p:tgtEl>
                                          <p:spTgt spid="7"/>
                                        </p:tgtEl>
                                      </p:cBhvr>
                                      <p:to x="100000" y="90000"/>
                                    </p:animScale>
                                    <p:animScale>
                                      <p:cBhvr>
                                        <p:cTn id="64" dur="166" decel="50000">
                                          <p:stCondLst>
                                            <p:cond delay="1668"/>
                                          </p:stCondLst>
                                        </p:cTn>
                                        <p:tgtEl>
                                          <p:spTgt spid="7"/>
                                        </p:tgtEl>
                                      </p:cBhvr>
                                      <p:to x="100000" y="100000"/>
                                    </p:animScale>
                                    <p:animScale>
                                      <p:cBhvr>
                                        <p:cTn id="65" dur="26">
                                          <p:stCondLst>
                                            <p:cond delay="1808"/>
                                          </p:stCondLst>
                                        </p:cTn>
                                        <p:tgtEl>
                                          <p:spTgt spid="7"/>
                                        </p:tgtEl>
                                      </p:cBhvr>
                                      <p:to x="100000" y="95000"/>
                                    </p:animScale>
                                    <p:animScale>
                                      <p:cBhvr>
                                        <p:cTn id="66" dur="166" decel="50000">
                                          <p:stCondLst>
                                            <p:cond delay="1834"/>
                                          </p:stCondLst>
                                        </p:cTn>
                                        <p:tgtEl>
                                          <p:spTgt spid="7"/>
                                        </p:tgtEl>
                                      </p:cBhvr>
                                      <p:to x="100000" y="100000"/>
                                    </p:animScale>
                                  </p:childTnLst>
                                  <p:subTnLst>
                                    <p:audio>
                                      <p:cMediaNode>
                                        <p:cTn display="0" masterRel="sameClick">
                                          <p:stCondLst>
                                            <p:cond evt="begin" delay="0">
                                              <p:tn val="51"/>
                                            </p:cond>
                                          </p:stCondLst>
                                          <p:endCondLst>
                                            <p:cond evt="onStopAudio" delay="0">
                                              <p:tgtEl>
                                                <p:sldTgt/>
                                              </p:tgtEl>
                                            </p:cond>
                                          </p:endCondLst>
                                        </p:cTn>
                                        <p:tgtEl>
                                          <p:sndTgt r:embed="rId4" name="coin.wav"/>
                                        </p:tgtEl>
                                      </p:cMediaNode>
                                    </p:audio>
                                  </p:subTnLst>
                                </p:cTn>
                              </p:par>
                              <p:par>
                                <p:cTn id="67" presetID="26"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subTnLst>
                                    <p:audio>
                                      <p:cMediaNode>
                                        <p:cTn display="0" masterRel="sameClick">
                                          <p:stCondLst>
                                            <p:cond evt="begin" delay="0">
                                              <p:tn val="67"/>
                                            </p:cond>
                                          </p:stCondLst>
                                          <p:endCondLst>
                                            <p:cond evt="onStopAudio" delay="0">
                                              <p:tgtEl>
                                                <p:sldTgt/>
                                              </p:tgtEl>
                                            </p:cond>
                                          </p:endCondLst>
                                        </p:cTn>
                                        <p:tgtEl>
                                          <p:sndTgt r:embed="rId4" name="coin.wav"/>
                                        </p:tgtEl>
                                      </p:cMediaNode>
                                    </p:audio>
                                  </p:subTnLst>
                                </p:cTn>
                              </p:par>
                              <p:par>
                                <p:cTn id="83" presetID="26"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wipe(down)">
                                      <p:cBhvr>
                                        <p:cTn id="85" dur="580">
                                          <p:stCondLst>
                                            <p:cond delay="0"/>
                                          </p:stCondLst>
                                        </p:cTn>
                                        <p:tgtEl>
                                          <p:spTgt spid="9"/>
                                        </p:tgtEl>
                                      </p:cBhvr>
                                    </p:animEffect>
                                    <p:anim calcmode="lin" valueType="num">
                                      <p:cBhvr>
                                        <p:cTn id="8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1" dur="26">
                                          <p:stCondLst>
                                            <p:cond delay="650"/>
                                          </p:stCondLst>
                                        </p:cTn>
                                        <p:tgtEl>
                                          <p:spTgt spid="9"/>
                                        </p:tgtEl>
                                      </p:cBhvr>
                                      <p:to x="100000" y="60000"/>
                                    </p:animScale>
                                    <p:animScale>
                                      <p:cBhvr>
                                        <p:cTn id="92" dur="166" decel="50000">
                                          <p:stCondLst>
                                            <p:cond delay="676"/>
                                          </p:stCondLst>
                                        </p:cTn>
                                        <p:tgtEl>
                                          <p:spTgt spid="9"/>
                                        </p:tgtEl>
                                      </p:cBhvr>
                                      <p:to x="100000" y="100000"/>
                                    </p:animScale>
                                    <p:animScale>
                                      <p:cBhvr>
                                        <p:cTn id="93" dur="26">
                                          <p:stCondLst>
                                            <p:cond delay="1312"/>
                                          </p:stCondLst>
                                        </p:cTn>
                                        <p:tgtEl>
                                          <p:spTgt spid="9"/>
                                        </p:tgtEl>
                                      </p:cBhvr>
                                      <p:to x="100000" y="80000"/>
                                    </p:animScale>
                                    <p:animScale>
                                      <p:cBhvr>
                                        <p:cTn id="94" dur="166" decel="50000">
                                          <p:stCondLst>
                                            <p:cond delay="1338"/>
                                          </p:stCondLst>
                                        </p:cTn>
                                        <p:tgtEl>
                                          <p:spTgt spid="9"/>
                                        </p:tgtEl>
                                      </p:cBhvr>
                                      <p:to x="100000" y="100000"/>
                                    </p:animScale>
                                    <p:animScale>
                                      <p:cBhvr>
                                        <p:cTn id="95" dur="26">
                                          <p:stCondLst>
                                            <p:cond delay="1642"/>
                                          </p:stCondLst>
                                        </p:cTn>
                                        <p:tgtEl>
                                          <p:spTgt spid="9"/>
                                        </p:tgtEl>
                                      </p:cBhvr>
                                      <p:to x="100000" y="90000"/>
                                    </p:animScale>
                                    <p:animScale>
                                      <p:cBhvr>
                                        <p:cTn id="96" dur="166" decel="50000">
                                          <p:stCondLst>
                                            <p:cond delay="1668"/>
                                          </p:stCondLst>
                                        </p:cTn>
                                        <p:tgtEl>
                                          <p:spTgt spid="9"/>
                                        </p:tgtEl>
                                      </p:cBhvr>
                                      <p:to x="100000" y="100000"/>
                                    </p:animScale>
                                    <p:animScale>
                                      <p:cBhvr>
                                        <p:cTn id="97" dur="26">
                                          <p:stCondLst>
                                            <p:cond delay="1808"/>
                                          </p:stCondLst>
                                        </p:cTn>
                                        <p:tgtEl>
                                          <p:spTgt spid="9"/>
                                        </p:tgtEl>
                                      </p:cBhvr>
                                      <p:to x="100000" y="95000"/>
                                    </p:animScale>
                                    <p:animScale>
                                      <p:cBhvr>
                                        <p:cTn id="98" dur="166" decel="50000">
                                          <p:stCondLst>
                                            <p:cond delay="1834"/>
                                          </p:stCondLst>
                                        </p:cTn>
                                        <p:tgtEl>
                                          <p:spTgt spid="9"/>
                                        </p:tgtEl>
                                      </p:cBhvr>
                                      <p:to x="100000" y="100000"/>
                                    </p:animScale>
                                  </p:childTnLst>
                                  <p:subTnLst>
                                    <p:audio>
                                      <p:cMediaNode>
                                        <p:cTn display="0" masterRel="sameClick">
                                          <p:stCondLst>
                                            <p:cond evt="begin" delay="0">
                                              <p:tn val="83"/>
                                            </p:cond>
                                          </p:stCondLst>
                                          <p:endCondLst>
                                            <p:cond evt="onStopAudio" delay="0">
                                              <p:tgtEl>
                                                <p:sldTgt/>
                                              </p:tgtEl>
                                            </p:cond>
                                          </p:endCondLst>
                                        </p:cTn>
                                        <p:tgtEl>
                                          <p:sndTgt r:embed="rId4" name="coin.wav"/>
                                        </p:tgtEl>
                                      </p:cMediaNode>
                                    </p:audio>
                                  </p:subTnLst>
                                </p:cTn>
                              </p:par>
                              <p:par>
                                <p:cTn id="99" presetID="26" presetClass="entr" presetSubtype="0"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down)">
                                      <p:cBhvr>
                                        <p:cTn id="101" dur="580">
                                          <p:stCondLst>
                                            <p:cond delay="0"/>
                                          </p:stCondLst>
                                        </p:cTn>
                                        <p:tgtEl>
                                          <p:spTgt spid="10"/>
                                        </p:tgtEl>
                                      </p:cBhvr>
                                    </p:animEffect>
                                    <p:anim calcmode="lin" valueType="num">
                                      <p:cBhvr>
                                        <p:cTn id="10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7" dur="26">
                                          <p:stCondLst>
                                            <p:cond delay="650"/>
                                          </p:stCondLst>
                                        </p:cTn>
                                        <p:tgtEl>
                                          <p:spTgt spid="10"/>
                                        </p:tgtEl>
                                      </p:cBhvr>
                                      <p:to x="100000" y="60000"/>
                                    </p:animScale>
                                    <p:animScale>
                                      <p:cBhvr>
                                        <p:cTn id="108" dur="166" decel="50000">
                                          <p:stCondLst>
                                            <p:cond delay="676"/>
                                          </p:stCondLst>
                                        </p:cTn>
                                        <p:tgtEl>
                                          <p:spTgt spid="10"/>
                                        </p:tgtEl>
                                      </p:cBhvr>
                                      <p:to x="100000" y="100000"/>
                                    </p:animScale>
                                    <p:animScale>
                                      <p:cBhvr>
                                        <p:cTn id="109" dur="26">
                                          <p:stCondLst>
                                            <p:cond delay="1312"/>
                                          </p:stCondLst>
                                        </p:cTn>
                                        <p:tgtEl>
                                          <p:spTgt spid="10"/>
                                        </p:tgtEl>
                                      </p:cBhvr>
                                      <p:to x="100000" y="80000"/>
                                    </p:animScale>
                                    <p:animScale>
                                      <p:cBhvr>
                                        <p:cTn id="110" dur="166" decel="50000">
                                          <p:stCondLst>
                                            <p:cond delay="1338"/>
                                          </p:stCondLst>
                                        </p:cTn>
                                        <p:tgtEl>
                                          <p:spTgt spid="10"/>
                                        </p:tgtEl>
                                      </p:cBhvr>
                                      <p:to x="100000" y="100000"/>
                                    </p:animScale>
                                    <p:animScale>
                                      <p:cBhvr>
                                        <p:cTn id="111" dur="26">
                                          <p:stCondLst>
                                            <p:cond delay="1642"/>
                                          </p:stCondLst>
                                        </p:cTn>
                                        <p:tgtEl>
                                          <p:spTgt spid="10"/>
                                        </p:tgtEl>
                                      </p:cBhvr>
                                      <p:to x="100000" y="90000"/>
                                    </p:animScale>
                                    <p:animScale>
                                      <p:cBhvr>
                                        <p:cTn id="112" dur="166" decel="50000">
                                          <p:stCondLst>
                                            <p:cond delay="1668"/>
                                          </p:stCondLst>
                                        </p:cTn>
                                        <p:tgtEl>
                                          <p:spTgt spid="10"/>
                                        </p:tgtEl>
                                      </p:cBhvr>
                                      <p:to x="100000" y="100000"/>
                                    </p:animScale>
                                    <p:animScale>
                                      <p:cBhvr>
                                        <p:cTn id="113" dur="26">
                                          <p:stCondLst>
                                            <p:cond delay="1808"/>
                                          </p:stCondLst>
                                        </p:cTn>
                                        <p:tgtEl>
                                          <p:spTgt spid="10"/>
                                        </p:tgtEl>
                                      </p:cBhvr>
                                      <p:to x="100000" y="95000"/>
                                    </p:animScale>
                                    <p:animScale>
                                      <p:cBhvr>
                                        <p:cTn id="114" dur="166" decel="50000">
                                          <p:stCondLst>
                                            <p:cond delay="1834"/>
                                          </p:stCondLst>
                                        </p:cTn>
                                        <p:tgtEl>
                                          <p:spTgt spid="10"/>
                                        </p:tgtEl>
                                      </p:cBhvr>
                                      <p:to x="100000" y="100000"/>
                                    </p:animScale>
                                  </p:childTnLst>
                                  <p:subTnLst>
                                    <p:audio>
                                      <p:cMediaNode>
                                        <p:cTn display="0" masterRel="sameClick">
                                          <p:stCondLst>
                                            <p:cond evt="begin" delay="0">
                                              <p:tn val="99"/>
                                            </p:cond>
                                          </p:stCondLst>
                                          <p:endCondLst>
                                            <p:cond evt="onStopAudio" delay="0">
                                              <p:tgtEl>
                                                <p:sldTgt/>
                                              </p:tgtEl>
                                            </p:cond>
                                          </p:endCondLst>
                                        </p:cTn>
                                        <p:tgtEl>
                                          <p:sndTgt r:embed="rId4" name="coin.wav"/>
                                        </p:tgtEl>
                                      </p:cMediaNode>
                                    </p:audio>
                                  </p:subTnLst>
                                </p:cTn>
                              </p:par>
                              <p:par>
                                <p:cTn id="115" presetID="26" presetClass="entr" presetSubtype="0"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wipe(down)">
                                      <p:cBhvr>
                                        <p:cTn id="117" dur="580">
                                          <p:stCondLst>
                                            <p:cond delay="0"/>
                                          </p:stCondLst>
                                        </p:cTn>
                                        <p:tgtEl>
                                          <p:spTgt spid="11"/>
                                        </p:tgtEl>
                                      </p:cBhvr>
                                    </p:animEffect>
                                    <p:anim calcmode="lin" valueType="num">
                                      <p:cBhvr>
                                        <p:cTn id="1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3" dur="26">
                                          <p:stCondLst>
                                            <p:cond delay="650"/>
                                          </p:stCondLst>
                                        </p:cTn>
                                        <p:tgtEl>
                                          <p:spTgt spid="11"/>
                                        </p:tgtEl>
                                      </p:cBhvr>
                                      <p:to x="100000" y="60000"/>
                                    </p:animScale>
                                    <p:animScale>
                                      <p:cBhvr>
                                        <p:cTn id="124" dur="166" decel="50000">
                                          <p:stCondLst>
                                            <p:cond delay="676"/>
                                          </p:stCondLst>
                                        </p:cTn>
                                        <p:tgtEl>
                                          <p:spTgt spid="11"/>
                                        </p:tgtEl>
                                      </p:cBhvr>
                                      <p:to x="100000" y="100000"/>
                                    </p:animScale>
                                    <p:animScale>
                                      <p:cBhvr>
                                        <p:cTn id="125" dur="26">
                                          <p:stCondLst>
                                            <p:cond delay="1312"/>
                                          </p:stCondLst>
                                        </p:cTn>
                                        <p:tgtEl>
                                          <p:spTgt spid="11"/>
                                        </p:tgtEl>
                                      </p:cBhvr>
                                      <p:to x="100000" y="80000"/>
                                    </p:animScale>
                                    <p:animScale>
                                      <p:cBhvr>
                                        <p:cTn id="126" dur="166" decel="50000">
                                          <p:stCondLst>
                                            <p:cond delay="1338"/>
                                          </p:stCondLst>
                                        </p:cTn>
                                        <p:tgtEl>
                                          <p:spTgt spid="11"/>
                                        </p:tgtEl>
                                      </p:cBhvr>
                                      <p:to x="100000" y="100000"/>
                                    </p:animScale>
                                    <p:animScale>
                                      <p:cBhvr>
                                        <p:cTn id="127" dur="26">
                                          <p:stCondLst>
                                            <p:cond delay="1642"/>
                                          </p:stCondLst>
                                        </p:cTn>
                                        <p:tgtEl>
                                          <p:spTgt spid="11"/>
                                        </p:tgtEl>
                                      </p:cBhvr>
                                      <p:to x="100000" y="90000"/>
                                    </p:animScale>
                                    <p:animScale>
                                      <p:cBhvr>
                                        <p:cTn id="128" dur="166" decel="50000">
                                          <p:stCondLst>
                                            <p:cond delay="1668"/>
                                          </p:stCondLst>
                                        </p:cTn>
                                        <p:tgtEl>
                                          <p:spTgt spid="11"/>
                                        </p:tgtEl>
                                      </p:cBhvr>
                                      <p:to x="100000" y="100000"/>
                                    </p:animScale>
                                    <p:animScale>
                                      <p:cBhvr>
                                        <p:cTn id="129" dur="26">
                                          <p:stCondLst>
                                            <p:cond delay="1808"/>
                                          </p:stCondLst>
                                        </p:cTn>
                                        <p:tgtEl>
                                          <p:spTgt spid="11"/>
                                        </p:tgtEl>
                                      </p:cBhvr>
                                      <p:to x="100000" y="95000"/>
                                    </p:animScale>
                                    <p:animScale>
                                      <p:cBhvr>
                                        <p:cTn id="130" dur="166" decel="50000">
                                          <p:stCondLst>
                                            <p:cond delay="1834"/>
                                          </p:stCondLst>
                                        </p:cTn>
                                        <p:tgtEl>
                                          <p:spTgt spid="11"/>
                                        </p:tgtEl>
                                      </p:cBhvr>
                                      <p:to x="100000" y="100000"/>
                                    </p:animScale>
                                  </p:childTnLst>
                                  <p:subTnLst>
                                    <p:audio>
                                      <p:cMediaNode>
                                        <p:cTn display="0" masterRel="sameClick">
                                          <p:stCondLst>
                                            <p:cond evt="begin" delay="0">
                                              <p:tn val="115"/>
                                            </p:cond>
                                          </p:stCondLst>
                                          <p:endCondLst>
                                            <p:cond evt="onStopAudio" delay="0">
                                              <p:tgtEl>
                                                <p:sldTgt/>
                                              </p:tgtEl>
                                            </p:cond>
                                          </p:endCondLst>
                                        </p:cTn>
                                        <p:tgtEl>
                                          <p:sndTgt r:embed="rId4" name="coin.wav"/>
                                        </p:tgtEl>
                                      </p:cMediaNode>
                                    </p:audio>
                                  </p:subTnLst>
                                </p:cTn>
                              </p:par>
                              <p:par>
                                <p:cTn id="131" presetID="26" presetClass="entr" presetSubtype="0" fill="hold" grpId="0" nodeType="withEffect">
                                  <p:stCondLst>
                                    <p:cond delay="0"/>
                                  </p:stCondLst>
                                  <p:childTnLst>
                                    <p:set>
                                      <p:cBhvr>
                                        <p:cTn id="132" dur="1" fill="hold">
                                          <p:stCondLst>
                                            <p:cond delay="0"/>
                                          </p:stCondLst>
                                        </p:cTn>
                                        <p:tgtEl>
                                          <p:spTgt spid="12"/>
                                        </p:tgtEl>
                                        <p:attrNameLst>
                                          <p:attrName>style.visibility</p:attrName>
                                        </p:attrNameLst>
                                      </p:cBhvr>
                                      <p:to>
                                        <p:strVal val="visible"/>
                                      </p:to>
                                    </p:set>
                                    <p:animEffect transition="in" filter="wipe(down)">
                                      <p:cBhvr>
                                        <p:cTn id="133" dur="580">
                                          <p:stCondLst>
                                            <p:cond delay="0"/>
                                          </p:stCondLst>
                                        </p:cTn>
                                        <p:tgtEl>
                                          <p:spTgt spid="12"/>
                                        </p:tgtEl>
                                      </p:cBhvr>
                                    </p:animEffect>
                                    <p:anim calcmode="lin" valueType="num">
                                      <p:cBhvr>
                                        <p:cTn id="13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9" dur="26">
                                          <p:stCondLst>
                                            <p:cond delay="650"/>
                                          </p:stCondLst>
                                        </p:cTn>
                                        <p:tgtEl>
                                          <p:spTgt spid="12"/>
                                        </p:tgtEl>
                                      </p:cBhvr>
                                      <p:to x="100000" y="60000"/>
                                    </p:animScale>
                                    <p:animScale>
                                      <p:cBhvr>
                                        <p:cTn id="140" dur="166" decel="50000">
                                          <p:stCondLst>
                                            <p:cond delay="676"/>
                                          </p:stCondLst>
                                        </p:cTn>
                                        <p:tgtEl>
                                          <p:spTgt spid="12"/>
                                        </p:tgtEl>
                                      </p:cBhvr>
                                      <p:to x="100000" y="100000"/>
                                    </p:animScale>
                                    <p:animScale>
                                      <p:cBhvr>
                                        <p:cTn id="141" dur="26">
                                          <p:stCondLst>
                                            <p:cond delay="1312"/>
                                          </p:stCondLst>
                                        </p:cTn>
                                        <p:tgtEl>
                                          <p:spTgt spid="12"/>
                                        </p:tgtEl>
                                      </p:cBhvr>
                                      <p:to x="100000" y="80000"/>
                                    </p:animScale>
                                    <p:animScale>
                                      <p:cBhvr>
                                        <p:cTn id="142" dur="166" decel="50000">
                                          <p:stCondLst>
                                            <p:cond delay="1338"/>
                                          </p:stCondLst>
                                        </p:cTn>
                                        <p:tgtEl>
                                          <p:spTgt spid="12"/>
                                        </p:tgtEl>
                                      </p:cBhvr>
                                      <p:to x="100000" y="100000"/>
                                    </p:animScale>
                                    <p:animScale>
                                      <p:cBhvr>
                                        <p:cTn id="143" dur="26">
                                          <p:stCondLst>
                                            <p:cond delay="1642"/>
                                          </p:stCondLst>
                                        </p:cTn>
                                        <p:tgtEl>
                                          <p:spTgt spid="12"/>
                                        </p:tgtEl>
                                      </p:cBhvr>
                                      <p:to x="100000" y="90000"/>
                                    </p:animScale>
                                    <p:animScale>
                                      <p:cBhvr>
                                        <p:cTn id="144" dur="166" decel="50000">
                                          <p:stCondLst>
                                            <p:cond delay="1668"/>
                                          </p:stCondLst>
                                        </p:cTn>
                                        <p:tgtEl>
                                          <p:spTgt spid="12"/>
                                        </p:tgtEl>
                                      </p:cBhvr>
                                      <p:to x="100000" y="100000"/>
                                    </p:animScale>
                                    <p:animScale>
                                      <p:cBhvr>
                                        <p:cTn id="145" dur="26">
                                          <p:stCondLst>
                                            <p:cond delay="1808"/>
                                          </p:stCondLst>
                                        </p:cTn>
                                        <p:tgtEl>
                                          <p:spTgt spid="12"/>
                                        </p:tgtEl>
                                      </p:cBhvr>
                                      <p:to x="100000" y="95000"/>
                                    </p:animScale>
                                    <p:animScale>
                                      <p:cBhvr>
                                        <p:cTn id="146" dur="166" decel="50000">
                                          <p:stCondLst>
                                            <p:cond delay="1834"/>
                                          </p:stCondLst>
                                        </p:cTn>
                                        <p:tgtEl>
                                          <p:spTgt spid="12"/>
                                        </p:tgtEl>
                                      </p:cBhvr>
                                      <p:to x="100000" y="100000"/>
                                    </p:animScale>
                                  </p:childTnLst>
                                  <p:subTnLst>
                                    <p:audio>
                                      <p:cMediaNode>
                                        <p:cTn display="0" masterRel="sameClick">
                                          <p:stCondLst>
                                            <p:cond evt="begin" delay="0">
                                              <p:tn val="131"/>
                                            </p:cond>
                                          </p:stCondLst>
                                          <p:endCondLst>
                                            <p:cond evt="onStopAudio" delay="0">
                                              <p:tgtEl>
                                                <p:sldTgt/>
                                              </p:tgtEl>
                                            </p:cond>
                                          </p:endCondLst>
                                        </p:cTn>
                                        <p:tgtEl>
                                          <p:sndTgt r:embed="rId4" name="coin.wav"/>
                                        </p:tgtEl>
                                      </p:cMediaNode>
                                    </p:audio>
                                  </p:subTnLst>
                                </p:cTn>
                              </p:par>
                              <p:par>
                                <p:cTn id="147" presetID="26" presetClass="entr" presetSubtype="0" fill="hold" grpId="0" nodeType="withEffect">
                                  <p:stCondLst>
                                    <p:cond delay="0"/>
                                  </p:stCondLst>
                                  <p:childTnLst>
                                    <p:set>
                                      <p:cBhvr>
                                        <p:cTn id="148" dur="1" fill="hold">
                                          <p:stCondLst>
                                            <p:cond delay="0"/>
                                          </p:stCondLst>
                                        </p:cTn>
                                        <p:tgtEl>
                                          <p:spTgt spid="13"/>
                                        </p:tgtEl>
                                        <p:attrNameLst>
                                          <p:attrName>style.visibility</p:attrName>
                                        </p:attrNameLst>
                                      </p:cBhvr>
                                      <p:to>
                                        <p:strVal val="visible"/>
                                      </p:to>
                                    </p:set>
                                    <p:animEffect transition="in" filter="wipe(down)">
                                      <p:cBhvr>
                                        <p:cTn id="149" dur="580">
                                          <p:stCondLst>
                                            <p:cond delay="0"/>
                                          </p:stCondLst>
                                        </p:cTn>
                                        <p:tgtEl>
                                          <p:spTgt spid="13"/>
                                        </p:tgtEl>
                                      </p:cBhvr>
                                    </p:animEffect>
                                    <p:anim calcmode="lin" valueType="num">
                                      <p:cBhvr>
                                        <p:cTn id="15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5" dur="26">
                                          <p:stCondLst>
                                            <p:cond delay="650"/>
                                          </p:stCondLst>
                                        </p:cTn>
                                        <p:tgtEl>
                                          <p:spTgt spid="13"/>
                                        </p:tgtEl>
                                      </p:cBhvr>
                                      <p:to x="100000" y="60000"/>
                                    </p:animScale>
                                    <p:animScale>
                                      <p:cBhvr>
                                        <p:cTn id="156" dur="166" decel="50000">
                                          <p:stCondLst>
                                            <p:cond delay="676"/>
                                          </p:stCondLst>
                                        </p:cTn>
                                        <p:tgtEl>
                                          <p:spTgt spid="13"/>
                                        </p:tgtEl>
                                      </p:cBhvr>
                                      <p:to x="100000" y="100000"/>
                                    </p:animScale>
                                    <p:animScale>
                                      <p:cBhvr>
                                        <p:cTn id="157" dur="26">
                                          <p:stCondLst>
                                            <p:cond delay="1312"/>
                                          </p:stCondLst>
                                        </p:cTn>
                                        <p:tgtEl>
                                          <p:spTgt spid="13"/>
                                        </p:tgtEl>
                                      </p:cBhvr>
                                      <p:to x="100000" y="80000"/>
                                    </p:animScale>
                                    <p:animScale>
                                      <p:cBhvr>
                                        <p:cTn id="158" dur="166" decel="50000">
                                          <p:stCondLst>
                                            <p:cond delay="1338"/>
                                          </p:stCondLst>
                                        </p:cTn>
                                        <p:tgtEl>
                                          <p:spTgt spid="13"/>
                                        </p:tgtEl>
                                      </p:cBhvr>
                                      <p:to x="100000" y="100000"/>
                                    </p:animScale>
                                    <p:animScale>
                                      <p:cBhvr>
                                        <p:cTn id="159" dur="26">
                                          <p:stCondLst>
                                            <p:cond delay="1642"/>
                                          </p:stCondLst>
                                        </p:cTn>
                                        <p:tgtEl>
                                          <p:spTgt spid="13"/>
                                        </p:tgtEl>
                                      </p:cBhvr>
                                      <p:to x="100000" y="90000"/>
                                    </p:animScale>
                                    <p:animScale>
                                      <p:cBhvr>
                                        <p:cTn id="160" dur="166" decel="50000">
                                          <p:stCondLst>
                                            <p:cond delay="1668"/>
                                          </p:stCondLst>
                                        </p:cTn>
                                        <p:tgtEl>
                                          <p:spTgt spid="13"/>
                                        </p:tgtEl>
                                      </p:cBhvr>
                                      <p:to x="100000" y="100000"/>
                                    </p:animScale>
                                    <p:animScale>
                                      <p:cBhvr>
                                        <p:cTn id="161" dur="26">
                                          <p:stCondLst>
                                            <p:cond delay="1808"/>
                                          </p:stCondLst>
                                        </p:cTn>
                                        <p:tgtEl>
                                          <p:spTgt spid="13"/>
                                        </p:tgtEl>
                                      </p:cBhvr>
                                      <p:to x="100000" y="95000"/>
                                    </p:animScale>
                                    <p:animScale>
                                      <p:cBhvr>
                                        <p:cTn id="162" dur="166" decel="50000">
                                          <p:stCondLst>
                                            <p:cond delay="1834"/>
                                          </p:stCondLst>
                                        </p:cTn>
                                        <p:tgtEl>
                                          <p:spTgt spid="13"/>
                                        </p:tgtEl>
                                      </p:cBhvr>
                                      <p:to x="100000" y="100000"/>
                                    </p:animScale>
                                  </p:childTnLst>
                                  <p:subTnLst>
                                    <p:audio>
                                      <p:cMediaNode>
                                        <p:cTn display="0" masterRel="sameClick">
                                          <p:stCondLst>
                                            <p:cond evt="begin" delay="0">
                                              <p:tn val="147"/>
                                            </p:cond>
                                          </p:stCondLst>
                                          <p:endCondLst>
                                            <p:cond evt="onStopAudio" delay="0">
                                              <p:tgtEl>
                                                <p:sldTgt/>
                                              </p:tgtEl>
                                            </p:cond>
                                          </p:endCondLst>
                                        </p:cTn>
                                        <p:tgtEl>
                                          <p:sndTgt r:embed="rId4" name="coin.wav"/>
                                        </p:tgtEl>
                                      </p:cMediaNode>
                                    </p:audio>
                                  </p:subTnLst>
                                </p:cTn>
                              </p:par>
                              <p:par>
                                <p:cTn id="163" presetID="26" presetClass="entr" presetSubtype="0" fill="hold" grpId="0" nodeType="withEffect">
                                  <p:stCondLst>
                                    <p:cond delay="0"/>
                                  </p:stCondLst>
                                  <p:childTnLst>
                                    <p:set>
                                      <p:cBhvr>
                                        <p:cTn id="164" dur="1" fill="hold">
                                          <p:stCondLst>
                                            <p:cond delay="0"/>
                                          </p:stCondLst>
                                        </p:cTn>
                                        <p:tgtEl>
                                          <p:spTgt spid="14"/>
                                        </p:tgtEl>
                                        <p:attrNameLst>
                                          <p:attrName>style.visibility</p:attrName>
                                        </p:attrNameLst>
                                      </p:cBhvr>
                                      <p:to>
                                        <p:strVal val="visible"/>
                                      </p:to>
                                    </p:set>
                                    <p:animEffect transition="in" filter="wipe(down)">
                                      <p:cBhvr>
                                        <p:cTn id="165" dur="580">
                                          <p:stCondLst>
                                            <p:cond delay="0"/>
                                          </p:stCondLst>
                                        </p:cTn>
                                        <p:tgtEl>
                                          <p:spTgt spid="14"/>
                                        </p:tgtEl>
                                      </p:cBhvr>
                                    </p:animEffect>
                                    <p:anim calcmode="lin" valueType="num">
                                      <p:cBhvr>
                                        <p:cTn id="16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1" dur="26">
                                          <p:stCondLst>
                                            <p:cond delay="650"/>
                                          </p:stCondLst>
                                        </p:cTn>
                                        <p:tgtEl>
                                          <p:spTgt spid="14"/>
                                        </p:tgtEl>
                                      </p:cBhvr>
                                      <p:to x="100000" y="60000"/>
                                    </p:animScale>
                                    <p:animScale>
                                      <p:cBhvr>
                                        <p:cTn id="172" dur="166" decel="50000">
                                          <p:stCondLst>
                                            <p:cond delay="676"/>
                                          </p:stCondLst>
                                        </p:cTn>
                                        <p:tgtEl>
                                          <p:spTgt spid="14"/>
                                        </p:tgtEl>
                                      </p:cBhvr>
                                      <p:to x="100000" y="100000"/>
                                    </p:animScale>
                                    <p:animScale>
                                      <p:cBhvr>
                                        <p:cTn id="173" dur="26">
                                          <p:stCondLst>
                                            <p:cond delay="1312"/>
                                          </p:stCondLst>
                                        </p:cTn>
                                        <p:tgtEl>
                                          <p:spTgt spid="14"/>
                                        </p:tgtEl>
                                      </p:cBhvr>
                                      <p:to x="100000" y="80000"/>
                                    </p:animScale>
                                    <p:animScale>
                                      <p:cBhvr>
                                        <p:cTn id="174" dur="166" decel="50000">
                                          <p:stCondLst>
                                            <p:cond delay="1338"/>
                                          </p:stCondLst>
                                        </p:cTn>
                                        <p:tgtEl>
                                          <p:spTgt spid="14"/>
                                        </p:tgtEl>
                                      </p:cBhvr>
                                      <p:to x="100000" y="100000"/>
                                    </p:animScale>
                                    <p:animScale>
                                      <p:cBhvr>
                                        <p:cTn id="175" dur="26">
                                          <p:stCondLst>
                                            <p:cond delay="1642"/>
                                          </p:stCondLst>
                                        </p:cTn>
                                        <p:tgtEl>
                                          <p:spTgt spid="14"/>
                                        </p:tgtEl>
                                      </p:cBhvr>
                                      <p:to x="100000" y="90000"/>
                                    </p:animScale>
                                    <p:animScale>
                                      <p:cBhvr>
                                        <p:cTn id="176" dur="166" decel="50000">
                                          <p:stCondLst>
                                            <p:cond delay="1668"/>
                                          </p:stCondLst>
                                        </p:cTn>
                                        <p:tgtEl>
                                          <p:spTgt spid="14"/>
                                        </p:tgtEl>
                                      </p:cBhvr>
                                      <p:to x="100000" y="100000"/>
                                    </p:animScale>
                                    <p:animScale>
                                      <p:cBhvr>
                                        <p:cTn id="177" dur="26">
                                          <p:stCondLst>
                                            <p:cond delay="1808"/>
                                          </p:stCondLst>
                                        </p:cTn>
                                        <p:tgtEl>
                                          <p:spTgt spid="14"/>
                                        </p:tgtEl>
                                      </p:cBhvr>
                                      <p:to x="100000" y="95000"/>
                                    </p:animScale>
                                    <p:animScale>
                                      <p:cBhvr>
                                        <p:cTn id="178" dur="166" decel="50000">
                                          <p:stCondLst>
                                            <p:cond delay="1834"/>
                                          </p:stCondLst>
                                        </p:cTn>
                                        <p:tgtEl>
                                          <p:spTgt spid="14"/>
                                        </p:tgtEl>
                                      </p:cBhvr>
                                      <p:to x="100000" y="100000"/>
                                    </p:animScale>
                                  </p:childTnLst>
                                  <p:subTnLst>
                                    <p:audio>
                                      <p:cMediaNode>
                                        <p:cTn display="0" masterRel="sameClick">
                                          <p:stCondLst>
                                            <p:cond evt="begin" delay="0">
                                              <p:tn val="163"/>
                                            </p:cond>
                                          </p:stCondLst>
                                          <p:endCondLst>
                                            <p:cond evt="onStopAudio" delay="0">
                                              <p:tgtEl>
                                                <p:sldTgt/>
                                              </p:tgtEl>
                                            </p:cond>
                                          </p:endCondLst>
                                        </p:cTn>
                                        <p:tgtEl>
                                          <p:sndTgt r:embed="rId4" name="coin.wav"/>
                                        </p:tgtEl>
                                      </p:cMediaNode>
                                    </p:audio>
                                  </p:subTnLst>
                                </p:cTn>
                              </p:par>
                              <p:par>
                                <p:cTn id="179" presetID="26" presetClass="entr" presetSubtype="0" fill="hold" grpId="0" nodeType="withEffect">
                                  <p:stCondLst>
                                    <p:cond delay="0"/>
                                  </p:stCondLst>
                                  <p:childTnLst>
                                    <p:set>
                                      <p:cBhvr>
                                        <p:cTn id="180" dur="1" fill="hold">
                                          <p:stCondLst>
                                            <p:cond delay="0"/>
                                          </p:stCondLst>
                                        </p:cTn>
                                        <p:tgtEl>
                                          <p:spTgt spid="15"/>
                                        </p:tgtEl>
                                        <p:attrNameLst>
                                          <p:attrName>style.visibility</p:attrName>
                                        </p:attrNameLst>
                                      </p:cBhvr>
                                      <p:to>
                                        <p:strVal val="visible"/>
                                      </p:to>
                                    </p:set>
                                    <p:animEffect transition="in" filter="wipe(down)">
                                      <p:cBhvr>
                                        <p:cTn id="181" dur="580">
                                          <p:stCondLst>
                                            <p:cond delay="0"/>
                                          </p:stCondLst>
                                        </p:cTn>
                                        <p:tgtEl>
                                          <p:spTgt spid="15"/>
                                        </p:tgtEl>
                                      </p:cBhvr>
                                    </p:animEffect>
                                    <p:anim calcmode="lin" valueType="num">
                                      <p:cBhvr>
                                        <p:cTn id="18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7" dur="26">
                                          <p:stCondLst>
                                            <p:cond delay="650"/>
                                          </p:stCondLst>
                                        </p:cTn>
                                        <p:tgtEl>
                                          <p:spTgt spid="15"/>
                                        </p:tgtEl>
                                      </p:cBhvr>
                                      <p:to x="100000" y="60000"/>
                                    </p:animScale>
                                    <p:animScale>
                                      <p:cBhvr>
                                        <p:cTn id="188" dur="166" decel="50000">
                                          <p:stCondLst>
                                            <p:cond delay="676"/>
                                          </p:stCondLst>
                                        </p:cTn>
                                        <p:tgtEl>
                                          <p:spTgt spid="15"/>
                                        </p:tgtEl>
                                      </p:cBhvr>
                                      <p:to x="100000" y="100000"/>
                                    </p:animScale>
                                    <p:animScale>
                                      <p:cBhvr>
                                        <p:cTn id="189" dur="26">
                                          <p:stCondLst>
                                            <p:cond delay="1312"/>
                                          </p:stCondLst>
                                        </p:cTn>
                                        <p:tgtEl>
                                          <p:spTgt spid="15"/>
                                        </p:tgtEl>
                                      </p:cBhvr>
                                      <p:to x="100000" y="80000"/>
                                    </p:animScale>
                                    <p:animScale>
                                      <p:cBhvr>
                                        <p:cTn id="190" dur="166" decel="50000">
                                          <p:stCondLst>
                                            <p:cond delay="1338"/>
                                          </p:stCondLst>
                                        </p:cTn>
                                        <p:tgtEl>
                                          <p:spTgt spid="15"/>
                                        </p:tgtEl>
                                      </p:cBhvr>
                                      <p:to x="100000" y="100000"/>
                                    </p:animScale>
                                    <p:animScale>
                                      <p:cBhvr>
                                        <p:cTn id="191" dur="26">
                                          <p:stCondLst>
                                            <p:cond delay="1642"/>
                                          </p:stCondLst>
                                        </p:cTn>
                                        <p:tgtEl>
                                          <p:spTgt spid="15"/>
                                        </p:tgtEl>
                                      </p:cBhvr>
                                      <p:to x="100000" y="90000"/>
                                    </p:animScale>
                                    <p:animScale>
                                      <p:cBhvr>
                                        <p:cTn id="192" dur="166" decel="50000">
                                          <p:stCondLst>
                                            <p:cond delay="1668"/>
                                          </p:stCondLst>
                                        </p:cTn>
                                        <p:tgtEl>
                                          <p:spTgt spid="15"/>
                                        </p:tgtEl>
                                      </p:cBhvr>
                                      <p:to x="100000" y="100000"/>
                                    </p:animScale>
                                    <p:animScale>
                                      <p:cBhvr>
                                        <p:cTn id="193" dur="26">
                                          <p:stCondLst>
                                            <p:cond delay="1808"/>
                                          </p:stCondLst>
                                        </p:cTn>
                                        <p:tgtEl>
                                          <p:spTgt spid="15"/>
                                        </p:tgtEl>
                                      </p:cBhvr>
                                      <p:to x="100000" y="95000"/>
                                    </p:animScale>
                                    <p:animScale>
                                      <p:cBhvr>
                                        <p:cTn id="194" dur="166" decel="50000">
                                          <p:stCondLst>
                                            <p:cond delay="1834"/>
                                          </p:stCondLst>
                                        </p:cTn>
                                        <p:tgtEl>
                                          <p:spTgt spid="15"/>
                                        </p:tgtEl>
                                      </p:cBhvr>
                                      <p:to x="100000" y="100000"/>
                                    </p:animScale>
                                  </p:childTnLst>
                                  <p:subTnLst>
                                    <p:audio>
                                      <p:cMediaNode>
                                        <p:cTn display="0" masterRel="sameClick">
                                          <p:stCondLst>
                                            <p:cond evt="begin" delay="0">
                                              <p:tn val="179"/>
                                            </p:cond>
                                          </p:stCondLst>
                                          <p:endCondLst>
                                            <p:cond evt="onStopAudio" delay="0">
                                              <p:tgtEl>
                                                <p:sldTgt/>
                                              </p:tgtEl>
                                            </p:cond>
                                          </p:endCondLst>
                                        </p:cTn>
                                        <p:tgtEl>
                                          <p:sndTgt r:embed="rId4" name="coin.wav"/>
                                        </p:tgtEl>
                                      </p:cMediaNode>
                                    </p:audio>
                                  </p:subTnLst>
                                </p:cTn>
                              </p:par>
                              <p:par>
                                <p:cTn id="195" presetID="26" presetClass="entr" presetSubtype="0" fill="hold" grpId="0" nodeType="withEffect">
                                  <p:stCondLst>
                                    <p:cond delay="0"/>
                                  </p:stCondLst>
                                  <p:childTnLst>
                                    <p:set>
                                      <p:cBhvr>
                                        <p:cTn id="196" dur="1" fill="hold">
                                          <p:stCondLst>
                                            <p:cond delay="0"/>
                                          </p:stCondLst>
                                        </p:cTn>
                                        <p:tgtEl>
                                          <p:spTgt spid="16"/>
                                        </p:tgtEl>
                                        <p:attrNameLst>
                                          <p:attrName>style.visibility</p:attrName>
                                        </p:attrNameLst>
                                      </p:cBhvr>
                                      <p:to>
                                        <p:strVal val="visible"/>
                                      </p:to>
                                    </p:set>
                                    <p:animEffect transition="in" filter="wipe(down)">
                                      <p:cBhvr>
                                        <p:cTn id="197" dur="580">
                                          <p:stCondLst>
                                            <p:cond delay="0"/>
                                          </p:stCondLst>
                                        </p:cTn>
                                        <p:tgtEl>
                                          <p:spTgt spid="16"/>
                                        </p:tgtEl>
                                      </p:cBhvr>
                                    </p:animEffect>
                                    <p:anim calcmode="lin" valueType="num">
                                      <p:cBhvr>
                                        <p:cTn id="19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3" dur="26">
                                          <p:stCondLst>
                                            <p:cond delay="650"/>
                                          </p:stCondLst>
                                        </p:cTn>
                                        <p:tgtEl>
                                          <p:spTgt spid="16"/>
                                        </p:tgtEl>
                                      </p:cBhvr>
                                      <p:to x="100000" y="60000"/>
                                    </p:animScale>
                                    <p:animScale>
                                      <p:cBhvr>
                                        <p:cTn id="204" dur="166" decel="50000">
                                          <p:stCondLst>
                                            <p:cond delay="676"/>
                                          </p:stCondLst>
                                        </p:cTn>
                                        <p:tgtEl>
                                          <p:spTgt spid="16"/>
                                        </p:tgtEl>
                                      </p:cBhvr>
                                      <p:to x="100000" y="100000"/>
                                    </p:animScale>
                                    <p:animScale>
                                      <p:cBhvr>
                                        <p:cTn id="205" dur="26">
                                          <p:stCondLst>
                                            <p:cond delay="1312"/>
                                          </p:stCondLst>
                                        </p:cTn>
                                        <p:tgtEl>
                                          <p:spTgt spid="16"/>
                                        </p:tgtEl>
                                      </p:cBhvr>
                                      <p:to x="100000" y="80000"/>
                                    </p:animScale>
                                    <p:animScale>
                                      <p:cBhvr>
                                        <p:cTn id="206" dur="166" decel="50000">
                                          <p:stCondLst>
                                            <p:cond delay="1338"/>
                                          </p:stCondLst>
                                        </p:cTn>
                                        <p:tgtEl>
                                          <p:spTgt spid="16"/>
                                        </p:tgtEl>
                                      </p:cBhvr>
                                      <p:to x="100000" y="100000"/>
                                    </p:animScale>
                                    <p:animScale>
                                      <p:cBhvr>
                                        <p:cTn id="207" dur="26">
                                          <p:stCondLst>
                                            <p:cond delay="1642"/>
                                          </p:stCondLst>
                                        </p:cTn>
                                        <p:tgtEl>
                                          <p:spTgt spid="16"/>
                                        </p:tgtEl>
                                      </p:cBhvr>
                                      <p:to x="100000" y="90000"/>
                                    </p:animScale>
                                    <p:animScale>
                                      <p:cBhvr>
                                        <p:cTn id="208" dur="166" decel="50000">
                                          <p:stCondLst>
                                            <p:cond delay="1668"/>
                                          </p:stCondLst>
                                        </p:cTn>
                                        <p:tgtEl>
                                          <p:spTgt spid="16"/>
                                        </p:tgtEl>
                                      </p:cBhvr>
                                      <p:to x="100000" y="100000"/>
                                    </p:animScale>
                                    <p:animScale>
                                      <p:cBhvr>
                                        <p:cTn id="209" dur="26">
                                          <p:stCondLst>
                                            <p:cond delay="1808"/>
                                          </p:stCondLst>
                                        </p:cTn>
                                        <p:tgtEl>
                                          <p:spTgt spid="16"/>
                                        </p:tgtEl>
                                      </p:cBhvr>
                                      <p:to x="100000" y="95000"/>
                                    </p:animScale>
                                    <p:animScale>
                                      <p:cBhvr>
                                        <p:cTn id="210" dur="166" decel="50000">
                                          <p:stCondLst>
                                            <p:cond delay="1834"/>
                                          </p:stCondLst>
                                        </p:cTn>
                                        <p:tgtEl>
                                          <p:spTgt spid="16"/>
                                        </p:tgtEl>
                                      </p:cBhvr>
                                      <p:to x="100000" y="100000"/>
                                    </p:animScale>
                                  </p:childTnLst>
                                  <p:subTnLst>
                                    <p:audio>
                                      <p:cMediaNode>
                                        <p:cTn display="0" masterRel="sameClick">
                                          <p:stCondLst>
                                            <p:cond evt="begin" delay="0">
                                              <p:tn val="195"/>
                                            </p:cond>
                                          </p:stCondLst>
                                          <p:endCondLst>
                                            <p:cond evt="onStopAudio" delay="0">
                                              <p:tgtEl>
                                                <p:sldTgt/>
                                              </p:tgtEl>
                                            </p:cond>
                                          </p:endCondLst>
                                        </p:cTn>
                                        <p:tgtEl>
                                          <p:sndTgt r:embed="rId4" name="coin.wav"/>
                                        </p:tgtEl>
                                      </p:cMediaNode>
                                    </p:audio>
                                  </p:subTnLst>
                                </p:cTn>
                              </p:par>
                              <p:par>
                                <p:cTn id="211" presetID="26" presetClass="entr" presetSubtype="0" fill="hold" grpId="0" nodeType="withEffect">
                                  <p:stCondLst>
                                    <p:cond delay="0"/>
                                  </p:stCondLst>
                                  <p:childTnLst>
                                    <p:set>
                                      <p:cBhvr>
                                        <p:cTn id="212" dur="1" fill="hold">
                                          <p:stCondLst>
                                            <p:cond delay="0"/>
                                          </p:stCondLst>
                                        </p:cTn>
                                        <p:tgtEl>
                                          <p:spTgt spid="17"/>
                                        </p:tgtEl>
                                        <p:attrNameLst>
                                          <p:attrName>style.visibility</p:attrName>
                                        </p:attrNameLst>
                                      </p:cBhvr>
                                      <p:to>
                                        <p:strVal val="visible"/>
                                      </p:to>
                                    </p:set>
                                    <p:animEffect transition="in" filter="wipe(down)">
                                      <p:cBhvr>
                                        <p:cTn id="213" dur="580">
                                          <p:stCondLst>
                                            <p:cond delay="0"/>
                                          </p:stCondLst>
                                        </p:cTn>
                                        <p:tgtEl>
                                          <p:spTgt spid="17"/>
                                        </p:tgtEl>
                                      </p:cBhvr>
                                    </p:animEffect>
                                    <p:anim calcmode="lin" valueType="num">
                                      <p:cBhvr>
                                        <p:cTn id="21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9" dur="26">
                                          <p:stCondLst>
                                            <p:cond delay="650"/>
                                          </p:stCondLst>
                                        </p:cTn>
                                        <p:tgtEl>
                                          <p:spTgt spid="17"/>
                                        </p:tgtEl>
                                      </p:cBhvr>
                                      <p:to x="100000" y="60000"/>
                                    </p:animScale>
                                    <p:animScale>
                                      <p:cBhvr>
                                        <p:cTn id="220" dur="166" decel="50000">
                                          <p:stCondLst>
                                            <p:cond delay="676"/>
                                          </p:stCondLst>
                                        </p:cTn>
                                        <p:tgtEl>
                                          <p:spTgt spid="17"/>
                                        </p:tgtEl>
                                      </p:cBhvr>
                                      <p:to x="100000" y="100000"/>
                                    </p:animScale>
                                    <p:animScale>
                                      <p:cBhvr>
                                        <p:cTn id="221" dur="26">
                                          <p:stCondLst>
                                            <p:cond delay="1312"/>
                                          </p:stCondLst>
                                        </p:cTn>
                                        <p:tgtEl>
                                          <p:spTgt spid="17"/>
                                        </p:tgtEl>
                                      </p:cBhvr>
                                      <p:to x="100000" y="80000"/>
                                    </p:animScale>
                                    <p:animScale>
                                      <p:cBhvr>
                                        <p:cTn id="222" dur="166" decel="50000">
                                          <p:stCondLst>
                                            <p:cond delay="1338"/>
                                          </p:stCondLst>
                                        </p:cTn>
                                        <p:tgtEl>
                                          <p:spTgt spid="17"/>
                                        </p:tgtEl>
                                      </p:cBhvr>
                                      <p:to x="100000" y="100000"/>
                                    </p:animScale>
                                    <p:animScale>
                                      <p:cBhvr>
                                        <p:cTn id="223" dur="26">
                                          <p:stCondLst>
                                            <p:cond delay="1642"/>
                                          </p:stCondLst>
                                        </p:cTn>
                                        <p:tgtEl>
                                          <p:spTgt spid="17"/>
                                        </p:tgtEl>
                                      </p:cBhvr>
                                      <p:to x="100000" y="90000"/>
                                    </p:animScale>
                                    <p:animScale>
                                      <p:cBhvr>
                                        <p:cTn id="224" dur="166" decel="50000">
                                          <p:stCondLst>
                                            <p:cond delay="1668"/>
                                          </p:stCondLst>
                                        </p:cTn>
                                        <p:tgtEl>
                                          <p:spTgt spid="17"/>
                                        </p:tgtEl>
                                      </p:cBhvr>
                                      <p:to x="100000" y="100000"/>
                                    </p:animScale>
                                    <p:animScale>
                                      <p:cBhvr>
                                        <p:cTn id="225" dur="26">
                                          <p:stCondLst>
                                            <p:cond delay="1808"/>
                                          </p:stCondLst>
                                        </p:cTn>
                                        <p:tgtEl>
                                          <p:spTgt spid="17"/>
                                        </p:tgtEl>
                                      </p:cBhvr>
                                      <p:to x="100000" y="95000"/>
                                    </p:animScale>
                                    <p:animScale>
                                      <p:cBhvr>
                                        <p:cTn id="226" dur="166" decel="50000">
                                          <p:stCondLst>
                                            <p:cond delay="1834"/>
                                          </p:stCondLst>
                                        </p:cTn>
                                        <p:tgtEl>
                                          <p:spTgt spid="17"/>
                                        </p:tgtEl>
                                      </p:cBhvr>
                                      <p:to x="100000" y="100000"/>
                                    </p:animScale>
                                  </p:childTnLst>
                                  <p:subTnLst>
                                    <p:audio>
                                      <p:cMediaNode>
                                        <p:cTn display="0" masterRel="sameClick">
                                          <p:stCondLst>
                                            <p:cond evt="begin" delay="0">
                                              <p:tn val="211"/>
                                            </p:cond>
                                          </p:stCondLst>
                                          <p:endCondLst>
                                            <p:cond evt="onStopAudio" delay="0">
                                              <p:tgtEl>
                                                <p:sldTgt/>
                                              </p:tgtEl>
                                            </p:cond>
                                          </p:endCondLst>
                                        </p:cTn>
                                        <p:tgtEl>
                                          <p:sndTgt r:embed="rId4" name="coin.wav"/>
                                        </p:tgtEl>
                                      </p:cMediaNode>
                                    </p:audio>
                                  </p:subTnLst>
                                </p:cTn>
                              </p:par>
                              <p:par>
                                <p:cTn id="227" presetID="26" presetClass="entr" presetSubtype="0" fill="hold" grpId="0" nodeType="withEffect">
                                  <p:stCondLst>
                                    <p:cond delay="0"/>
                                  </p:stCondLst>
                                  <p:childTnLst>
                                    <p:set>
                                      <p:cBhvr>
                                        <p:cTn id="228" dur="1" fill="hold">
                                          <p:stCondLst>
                                            <p:cond delay="0"/>
                                          </p:stCondLst>
                                        </p:cTn>
                                        <p:tgtEl>
                                          <p:spTgt spid="18"/>
                                        </p:tgtEl>
                                        <p:attrNameLst>
                                          <p:attrName>style.visibility</p:attrName>
                                        </p:attrNameLst>
                                      </p:cBhvr>
                                      <p:to>
                                        <p:strVal val="visible"/>
                                      </p:to>
                                    </p:set>
                                    <p:animEffect transition="in" filter="wipe(down)">
                                      <p:cBhvr>
                                        <p:cTn id="229" dur="580">
                                          <p:stCondLst>
                                            <p:cond delay="0"/>
                                          </p:stCondLst>
                                        </p:cTn>
                                        <p:tgtEl>
                                          <p:spTgt spid="18"/>
                                        </p:tgtEl>
                                      </p:cBhvr>
                                    </p:animEffect>
                                    <p:anim calcmode="lin" valueType="num">
                                      <p:cBhvr>
                                        <p:cTn id="23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5" dur="26">
                                          <p:stCondLst>
                                            <p:cond delay="650"/>
                                          </p:stCondLst>
                                        </p:cTn>
                                        <p:tgtEl>
                                          <p:spTgt spid="18"/>
                                        </p:tgtEl>
                                      </p:cBhvr>
                                      <p:to x="100000" y="60000"/>
                                    </p:animScale>
                                    <p:animScale>
                                      <p:cBhvr>
                                        <p:cTn id="236" dur="166" decel="50000">
                                          <p:stCondLst>
                                            <p:cond delay="676"/>
                                          </p:stCondLst>
                                        </p:cTn>
                                        <p:tgtEl>
                                          <p:spTgt spid="18"/>
                                        </p:tgtEl>
                                      </p:cBhvr>
                                      <p:to x="100000" y="100000"/>
                                    </p:animScale>
                                    <p:animScale>
                                      <p:cBhvr>
                                        <p:cTn id="237" dur="26">
                                          <p:stCondLst>
                                            <p:cond delay="1312"/>
                                          </p:stCondLst>
                                        </p:cTn>
                                        <p:tgtEl>
                                          <p:spTgt spid="18"/>
                                        </p:tgtEl>
                                      </p:cBhvr>
                                      <p:to x="100000" y="80000"/>
                                    </p:animScale>
                                    <p:animScale>
                                      <p:cBhvr>
                                        <p:cTn id="238" dur="166" decel="50000">
                                          <p:stCondLst>
                                            <p:cond delay="1338"/>
                                          </p:stCondLst>
                                        </p:cTn>
                                        <p:tgtEl>
                                          <p:spTgt spid="18"/>
                                        </p:tgtEl>
                                      </p:cBhvr>
                                      <p:to x="100000" y="100000"/>
                                    </p:animScale>
                                    <p:animScale>
                                      <p:cBhvr>
                                        <p:cTn id="239" dur="26">
                                          <p:stCondLst>
                                            <p:cond delay="1642"/>
                                          </p:stCondLst>
                                        </p:cTn>
                                        <p:tgtEl>
                                          <p:spTgt spid="18"/>
                                        </p:tgtEl>
                                      </p:cBhvr>
                                      <p:to x="100000" y="90000"/>
                                    </p:animScale>
                                    <p:animScale>
                                      <p:cBhvr>
                                        <p:cTn id="240" dur="166" decel="50000">
                                          <p:stCondLst>
                                            <p:cond delay="1668"/>
                                          </p:stCondLst>
                                        </p:cTn>
                                        <p:tgtEl>
                                          <p:spTgt spid="18"/>
                                        </p:tgtEl>
                                      </p:cBhvr>
                                      <p:to x="100000" y="100000"/>
                                    </p:animScale>
                                    <p:animScale>
                                      <p:cBhvr>
                                        <p:cTn id="241" dur="26">
                                          <p:stCondLst>
                                            <p:cond delay="1808"/>
                                          </p:stCondLst>
                                        </p:cTn>
                                        <p:tgtEl>
                                          <p:spTgt spid="18"/>
                                        </p:tgtEl>
                                      </p:cBhvr>
                                      <p:to x="100000" y="95000"/>
                                    </p:animScale>
                                    <p:animScale>
                                      <p:cBhvr>
                                        <p:cTn id="242" dur="166" decel="50000">
                                          <p:stCondLst>
                                            <p:cond delay="1834"/>
                                          </p:stCondLst>
                                        </p:cTn>
                                        <p:tgtEl>
                                          <p:spTgt spid="18"/>
                                        </p:tgtEl>
                                      </p:cBhvr>
                                      <p:to x="100000" y="100000"/>
                                    </p:animScale>
                                  </p:childTnLst>
                                  <p:subTnLst>
                                    <p:audio>
                                      <p:cMediaNode>
                                        <p:cTn display="0" masterRel="sameClick">
                                          <p:stCondLst>
                                            <p:cond evt="begin" delay="0">
                                              <p:tn val="227"/>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34950" y="541338"/>
            <a:ext cx="938430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البكتيريا المسببة للأمراض </a:t>
            </a:r>
            <a:r>
              <a:rPr lang="en-US" sz="2800" b="1" dirty="0">
                <a:solidFill>
                  <a:srgbClr val="0000CC"/>
                </a:solidFill>
                <a:latin typeface="Tahoma" pitchFamily="34" charset="0"/>
                <a:ea typeface="Tahoma" pitchFamily="34" charset="0"/>
                <a:cs typeface="Tahoma" pitchFamily="34" charset="0"/>
              </a:rPr>
              <a:t>Disease – causing bacteria</a:t>
            </a:r>
            <a:endParaRPr lang="ar-EG" sz="2800" b="1" dirty="0">
              <a:solidFill>
                <a:srgbClr val="0000CC"/>
              </a:solidFill>
              <a:latin typeface="Tahoma" pitchFamily="34" charset="0"/>
              <a:ea typeface="Tahoma" pitchFamily="34" charset="0"/>
              <a:cs typeface="Tahoma" pitchFamily="34" charset="0"/>
            </a:endParaRPr>
          </a:p>
        </p:txBody>
      </p:sp>
      <p:pic>
        <p:nvPicPr>
          <p:cNvPr id="4" name="Picture 3" descr="BCKLC159.WMF"/>
          <p:cNvPicPr>
            <a:picLocks noChangeAspect="1"/>
          </p:cNvPicPr>
          <p:nvPr/>
        </p:nvPicPr>
        <p:blipFill>
          <a:blip r:embed="rId5" cstate="print"/>
          <a:stretch>
            <a:fillRect/>
          </a:stretch>
        </p:blipFill>
        <p:spPr>
          <a:xfrm rot="21259809">
            <a:off x="683195" y="2526395"/>
            <a:ext cx="7968587" cy="2928743"/>
          </a:xfrm>
          <a:prstGeom prst="flowChartDocument">
            <a:avLst/>
          </a:prstGeom>
          <a:ln w="76200">
            <a:solidFill>
              <a:srgbClr val="00B0F0"/>
            </a:solidFill>
          </a:ln>
        </p:spPr>
      </p:pic>
      <p:sp>
        <p:nvSpPr>
          <p:cNvPr id="5" name="Rectangle 4"/>
          <p:cNvSpPr>
            <a:spLocks noChangeArrowheads="1"/>
          </p:cNvSpPr>
          <p:nvPr/>
        </p:nvSpPr>
        <p:spPr bwMode="auto">
          <a:xfrm rot="21199495">
            <a:off x="762000" y="2671113"/>
            <a:ext cx="7907338" cy="299056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نسبة صغيرة من البكتيريا التي تسبب الأمراض. ويمكن أن تحدث البكتيريا الأمراض بإحدى طريقتين؛ فبعضها يتكاثر سريعاً قبل أن تتمكن دفاعات الجسم من القضاء عليها، وقد ينشر أنواعاً من العدوى الخطيرة في أجزاء أخرى من الجسم.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UND38.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45">
                                          <p:stCondLst>
                                            <p:cond delay="0"/>
                                          </p:stCondLst>
                                        </p:cTn>
                                        <p:tgtEl>
                                          <p:spTgt spid="5"/>
                                        </p:tgtEl>
                                      </p:cBhvr>
                                    </p:animEffect>
                                    <p:anim calcmode="lin" valueType="num">
                                      <p:cBhvr>
                                        <p:cTn id="14"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9" dur="7">
                                          <p:stCondLst>
                                            <p:cond delay="162"/>
                                          </p:stCondLst>
                                        </p:cTn>
                                        <p:tgtEl>
                                          <p:spTgt spid="5"/>
                                        </p:tgtEl>
                                      </p:cBhvr>
                                      <p:to x="100000" y="60000"/>
                                    </p:animScale>
                                    <p:animScale>
                                      <p:cBhvr>
                                        <p:cTn id="20" dur="41" decel="50000">
                                          <p:stCondLst>
                                            <p:cond delay="169"/>
                                          </p:stCondLst>
                                        </p:cTn>
                                        <p:tgtEl>
                                          <p:spTgt spid="5"/>
                                        </p:tgtEl>
                                      </p:cBhvr>
                                      <p:to x="100000" y="100000"/>
                                    </p:animScale>
                                    <p:animScale>
                                      <p:cBhvr>
                                        <p:cTn id="21" dur="7">
                                          <p:stCondLst>
                                            <p:cond delay="328"/>
                                          </p:stCondLst>
                                        </p:cTn>
                                        <p:tgtEl>
                                          <p:spTgt spid="5"/>
                                        </p:tgtEl>
                                      </p:cBhvr>
                                      <p:to x="100000" y="80000"/>
                                    </p:animScale>
                                    <p:animScale>
                                      <p:cBhvr>
                                        <p:cTn id="22" dur="41" decel="50000">
                                          <p:stCondLst>
                                            <p:cond delay="335"/>
                                          </p:stCondLst>
                                        </p:cTn>
                                        <p:tgtEl>
                                          <p:spTgt spid="5"/>
                                        </p:tgtEl>
                                      </p:cBhvr>
                                      <p:to x="100000" y="100000"/>
                                    </p:animScale>
                                    <p:animScale>
                                      <p:cBhvr>
                                        <p:cTn id="23" dur="7">
                                          <p:stCondLst>
                                            <p:cond delay="410"/>
                                          </p:stCondLst>
                                        </p:cTn>
                                        <p:tgtEl>
                                          <p:spTgt spid="5"/>
                                        </p:tgtEl>
                                      </p:cBhvr>
                                      <p:to x="100000" y="90000"/>
                                    </p:animScale>
                                    <p:animScale>
                                      <p:cBhvr>
                                        <p:cTn id="24" dur="41" decel="50000">
                                          <p:stCondLst>
                                            <p:cond delay="417"/>
                                          </p:stCondLst>
                                        </p:cTn>
                                        <p:tgtEl>
                                          <p:spTgt spid="5"/>
                                        </p:tgtEl>
                                      </p:cBhvr>
                                      <p:to x="100000" y="100000"/>
                                    </p:animScale>
                                    <p:animScale>
                                      <p:cBhvr>
                                        <p:cTn id="25" dur="7">
                                          <p:stCondLst>
                                            <p:cond delay="452"/>
                                          </p:stCondLst>
                                        </p:cTn>
                                        <p:tgtEl>
                                          <p:spTgt spid="5"/>
                                        </p:tgtEl>
                                      </p:cBhvr>
                                      <p:to x="100000" y="95000"/>
                                    </p:animScale>
                                    <p:animScale>
                                      <p:cBhvr>
                                        <p:cTn id="26" dur="41" decel="50000">
                                          <p:stCondLst>
                                            <p:cond delay="458"/>
                                          </p:stCondLst>
                                        </p:cTn>
                                        <p:tgtEl>
                                          <p:spTgt spid="5"/>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4" name="SOUND49.WAV"/>
                                        </p:tgtEl>
                                      </p:cMediaNode>
                                    </p:audio>
                                  </p:subTnLst>
                                </p:cTn>
                              </p:par>
                              <p:par>
                                <p:cTn id="27" presetID="26"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145">
                                          <p:stCondLst>
                                            <p:cond delay="0"/>
                                          </p:stCondLst>
                                        </p:cTn>
                                        <p:tgtEl>
                                          <p:spTgt spid="4"/>
                                        </p:tgtEl>
                                      </p:cBhvr>
                                    </p:animEffect>
                                    <p:anim calcmode="lin" valueType="num">
                                      <p:cBhvr>
                                        <p:cTn id="30"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3"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4"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35" dur="7">
                                          <p:stCondLst>
                                            <p:cond delay="162"/>
                                          </p:stCondLst>
                                        </p:cTn>
                                        <p:tgtEl>
                                          <p:spTgt spid="4"/>
                                        </p:tgtEl>
                                      </p:cBhvr>
                                      <p:to x="100000" y="60000"/>
                                    </p:animScale>
                                    <p:animScale>
                                      <p:cBhvr>
                                        <p:cTn id="36" dur="41" decel="50000">
                                          <p:stCondLst>
                                            <p:cond delay="169"/>
                                          </p:stCondLst>
                                        </p:cTn>
                                        <p:tgtEl>
                                          <p:spTgt spid="4"/>
                                        </p:tgtEl>
                                      </p:cBhvr>
                                      <p:to x="100000" y="100000"/>
                                    </p:animScale>
                                    <p:animScale>
                                      <p:cBhvr>
                                        <p:cTn id="37" dur="7">
                                          <p:stCondLst>
                                            <p:cond delay="328"/>
                                          </p:stCondLst>
                                        </p:cTn>
                                        <p:tgtEl>
                                          <p:spTgt spid="4"/>
                                        </p:tgtEl>
                                      </p:cBhvr>
                                      <p:to x="100000" y="80000"/>
                                    </p:animScale>
                                    <p:animScale>
                                      <p:cBhvr>
                                        <p:cTn id="38" dur="41" decel="50000">
                                          <p:stCondLst>
                                            <p:cond delay="335"/>
                                          </p:stCondLst>
                                        </p:cTn>
                                        <p:tgtEl>
                                          <p:spTgt spid="4"/>
                                        </p:tgtEl>
                                      </p:cBhvr>
                                      <p:to x="100000" y="100000"/>
                                    </p:animScale>
                                    <p:animScale>
                                      <p:cBhvr>
                                        <p:cTn id="39" dur="7">
                                          <p:stCondLst>
                                            <p:cond delay="410"/>
                                          </p:stCondLst>
                                        </p:cTn>
                                        <p:tgtEl>
                                          <p:spTgt spid="4"/>
                                        </p:tgtEl>
                                      </p:cBhvr>
                                      <p:to x="100000" y="90000"/>
                                    </p:animScale>
                                    <p:animScale>
                                      <p:cBhvr>
                                        <p:cTn id="40" dur="41" decel="50000">
                                          <p:stCondLst>
                                            <p:cond delay="417"/>
                                          </p:stCondLst>
                                        </p:cTn>
                                        <p:tgtEl>
                                          <p:spTgt spid="4"/>
                                        </p:tgtEl>
                                      </p:cBhvr>
                                      <p:to x="100000" y="100000"/>
                                    </p:animScale>
                                    <p:animScale>
                                      <p:cBhvr>
                                        <p:cTn id="41" dur="7">
                                          <p:stCondLst>
                                            <p:cond delay="452"/>
                                          </p:stCondLst>
                                        </p:cTn>
                                        <p:tgtEl>
                                          <p:spTgt spid="4"/>
                                        </p:tgtEl>
                                      </p:cBhvr>
                                      <p:to x="100000" y="95000"/>
                                    </p:animScale>
                                    <p:animScale>
                                      <p:cBhvr>
                                        <p:cTn id="42" dur="41" decel="50000">
                                          <p:stCondLst>
                                            <p:cond delay="458"/>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LC159.WMF"/>
          <p:cNvPicPr>
            <a:picLocks noChangeAspect="1"/>
          </p:cNvPicPr>
          <p:nvPr/>
        </p:nvPicPr>
        <p:blipFill>
          <a:blip r:embed="rId4" cstate="print"/>
          <a:stretch>
            <a:fillRect/>
          </a:stretch>
        </p:blipFill>
        <p:spPr>
          <a:xfrm rot="21259809">
            <a:off x="893597" y="2243371"/>
            <a:ext cx="7825126" cy="3904979"/>
          </a:xfrm>
          <a:prstGeom prst="flowChartDocument">
            <a:avLst/>
          </a:prstGeom>
          <a:ln w="76200">
            <a:solidFill>
              <a:srgbClr val="00B0F0"/>
            </a:solidFill>
          </a:ln>
        </p:spPr>
      </p:pic>
      <p:sp>
        <p:nvSpPr>
          <p:cNvPr id="5" name="Rectangle 4"/>
          <p:cNvSpPr>
            <a:spLocks noChangeArrowheads="1"/>
          </p:cNvSpPr>
          <p:nvPr/>
        </p:nvSpPr>
        <p:spPr bwMode="auto">
          <a:xfrm rot="21199495">
            <a:off x="936625" y="2321333"/>
            <a:ext cx="7721600" cy="371075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وبعضها الآخر يفرز سموماً أو مواد أخرى. فالبكتيريا المسببة لتسمم الغذاء تفرز سمًّا يسبب شللاً لخلايا الجهاز العصبي. وكذلك يمكن أن تسبب البكتيريا تجاويف في الأسنان في أثناء استعمالها السكر الموجود في الفم، حيث تنتج أحماضاً تسبب تلف الأسنان وتسوسها. ويشير الجدول 3-1 إلى معظم الأمراض التي تسببها البكتيريا.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
        <p:nvSpPr>
          <p:cNvPr id="7" name="Rectangle 6"/>
          <p:cNvSpPr/>
          <p:nvPr/>
        </p:nvSpPr>
        <p:spPr>
          <a:xfrm>
            <a:off x="234950" y="541338"/>
            <a:ext cx="938430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البكتيريا المسببة للأمراض </a:t>
            </a:r>
            <a:r>
              <a:rPr lang="en-US" sz="2800" b="1" dirty="0">
                <a:solidFill>
                  <a:srgbClr val="0000CC"/>
                </a:solidFill>
                <a:latin typeface="Tahoma" pitchFamily="34" charset="0"/>
                <a:ea typeface="Tahoma" pitchFamily="34" charset="0"/>
                <a:cs typeface="Tahoma" pitchFamily="34" charset="0"/>
              </a:rPr>
              <a:t>Disease – causing bacteria</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2"/>
                                          </p:stCondLst>
                                        </p:cTn>
                                        <p:tgtEl>
                                          <p:spTgt spid="5"/>
                                        </p:tgtEl>
                                      </p:cBhvr>
                                      <p:to x="100000" y="60000"/>
                                    </p:animScale>
                                    <p:animScale>
                                      <p:cBhvr>
                                        <p:cTn id="14" dur="41"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1" decel="50000">
                                          <p:stCondLst>
                                            <p:cond delay="335"/>
                                          </p:stCondLst>
                                        </p:cTn>
                                        <p:tgtEl>
                                          <p:spTgt spid="5"/>
                                        </p:tgtEl>
                                      </p:cBhvr>
                                      <p:to x="100000" y="100000"/>
                                    </p:animScale>
                                    <p:animScale>
                                      <p:cBhvr>
                                        <p:cTn id="17" dur="7">
                                          <p:stCondLst>
                                            <p:cond delay="410"/>
                                          </p:stCondLst>
                                        </p:cTn>
                                        <p:tgtEl>
                                          <p:spTgt spid="5"/>
                                        </p:tgtEl>
                                      </p:cBhvr>
                                      <p:to x="100000" y="90000"/>
                                    </p:animScale>
                                    <p:animScale>
                                      <p:cBhvr>
                                        <p:cTn id="18" dur="41"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1" decel="50000">
                                          <p:stCondLst>
                                            <p:cond delay="458"/>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SOUND49.WAV"/>
                                        </p:tgtEl>
                                      </p:cMediaNode>
                                    </p:audio>
                                  </p:sub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145">
                                          <p:stCondLst>
                                            <p:cond delay="0"/>
                                          </p:stCondLst>
                                        </p:cTn>
                                        <p:tgtEl>
                                          <p:spTgt spid="4"/>
                                        </p:tgtEl>
                                      </p:cBhvr>
                                    </p:animEffect>
                                    <p:anim calcmode="lin" valueType="num">
                                      <p:cBhvr>
                                        <p:cTn id="24"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9" dur="7">
                                          <p:stCondLst>
                                            <p:cond delay="162"/>
                                          </p:stCondLst>
                                        </p:cTn>
                                        <p:tgtEl>
                                          <p:spTgt spid="4"/>
                                        </p:tgtEl>
                                      </p:cBhvr>
                                      <p:to x="100000" y="60000"/>
                                    </p:animScale>
                                    <p:animScale>
                                      <p:cBhvr>
                                        <p:cTn id="30" dur="41" decel="50000">
                                          <p:stCondLst>
                                            <p:cond delay="169"/>
                                          </p:stCondLst>
                                        </p:cTn>
                                        <p:tgtEl>
                                          <p:spTgt spid="4"/>
                                        </p:tgtEl>
                                      </p:cBhvr>
                                      <p:to x="100000" y="100000"/>
                                    </p:animScale>
                                    <p:animScale>
                                      <p:cBhvr>
                                        <p:cTn id="31" dur="7">
                                          <p:stCondLst>
                                            <p:cond delay="328"/>
                                          </p:stCondLst>
                                        </p:cTn>
                                        <p:tgtEl>
                                          <p:spTgt spid="4"/>
                                        </p:tgtEl>
                                      </p:cBhvr>
                                      <p:to x="100000" y="80000"/>
                                    </p:animScale>
                                    <p:animScale>
                                      <p:cBhvr>
                                        <p:cTn id="32" dur="41" decel="50000">
                                          <p:stCondLst>
                                            <p:cond delay="335"/>
                                          </p:stCondLst>
                                        </p:cTn>
                                        <p:tgtEl>
                                          <p:spTgt spid="4"/>
                                        </p:tgtEl>
                                      </p:cBhvr>
                                      <p:to x="100000" y="100000"/>
                                    </p:animScale>
                                    <p:animScale>
                                      <p:cBhvr>
                                        <p:cTn id="33" dur="7">
                                          <p:stCondLst>
                                            <p:cond delay="410"/>
                                          </p:stCondLst>
                                        </p:cTn>
                                        <p:tgtEl>
                                          <p:spTgt spid="4"/>
                                        </p:tgtEl>
                                      </p:cBhvr>
                                      <p:to x="100000" y="90000"/>
                                    </p:animScale>
                                    <p:animScale>
                                      <p:cBhvr>
                                        <p:cTn id="34" dur="41" decel="50000">
                                          <p:stCondLst>
                                            <p:cond delay="417"/>
                                          </p:stCondLst>
                                        </p:cTn>
                                        <p:tgtEl>
                                          <p:spTgt spid="4"/>
                                        </p:tgtEl>
                                      </p:cBhvr>
                                      <p:to x="100000" y="100000"/>
                                    </p:animScale>
                                    <p:animScale>
                                      <p:cBhvr>
                                        <p:cTn id="35" dur="7">
                                          <p:stCondLst>
                                            <p:cond delay="452"/>
                                          </p:stCondLst>
                                        </p:cTn>
                                        <p:tgtEl>
                                          <p:spTgt spid="4"/>
                                        </p:tgtEl>
                                      </p:cBhvr>
                                      <p:to x="100000" y="95000"/>
                                    </p:animScale>
                                    <p:animScale>
                                      <p:cBhvr>
                                        <p:cTn id="36" dur="41" decel="50000">
                                          <p:stCondLst>
                                            <p:cond delay="458"/>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LC159.WMF"/>
          <p:cNvPicPr>
            <a:picLocks noChangeAspect="1"/>
          </p:cNvPicPr>
          <p:nvPr/>
        </p:nvPicPr>
        <p:blipFill>
          <a:blip r:embed="rId4" cstate="print"/>
          <a:stretch>
            <a:fillRect/>
          </a:stretch>
        </p:blipFill>
        <p:spPr>
          <a:xfrm rot="21259809">
            <a:off x="968082" y="2149933"/>
            <a:ext cx="7825126" cy="3854837"/>
          </a:xfrm>
          <a:prstGeom prst="flowChartDocument">
            <a:avLst/>
          </a:prstGeom>
          <a:ln w="76200">
            <a:solidFill>
              <a:srgbClr val="00B0F0"/>
            </a:solidFill>
          </a:ln>
        </p:spPr>
      </p:pic>
      <p:sp>
        <p:nvSpPr>
          <p:cNvPr id="5" name="Rectangle 4"/>
          <p:cNvSpPr>
            <a:spLocks noChangeArrowheads="1"/>
          </p:cNvSpPr>
          <p:nvPr/>
        </p:nvSpPr>
        <p:spPr bwMode="auto">
          <a:xfrm rot="21199495">
            <a:off x="936625" y="2459832"/>
            <a:ext cx="7721600" cy="343376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كما أن بعض أنواع البكتيريا تسبب أمراضاً للنباتات تنقل العدوى فيما بينها. ويحاول الباحثون إيجاد طرائق لمنع الأمراض التي تسببها البكتيريا للحيوان والنبات. وللحصول على مزيد من المعلومات حول الأمراض البكتيرية ارجع إلى موقع وزارة الصحة بالمملكة </a:t>
            </a:r>
            <a:r>
              <a:rPr lang="en-US" sz="2800" b="1" dirty="0">
                <a:solidFill>
                  <a:srgbClr val="0000CC"/>
                </a:solidFill>
                <a:latin typeface="Tahoma" pitchFamily="34" charset="0"/>
                <a:ea typeface="Tahoma" pitchFamily="34" charset="0"/>
                <a:cs typeface="Tahoma" pitchFamily="34" charset="0"/>
                <a:hlinkClick r:id="rId5"/>
              </a:rPr>
              <a:t>www.moh.gov.sa</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pic>
        <p:nvPicPr>
          <p:cNvPr id="56324" name="Picture 5" descr="BANNR025.WMF"/>
          <p:cNvPicPr>
            <a:picLocks noChangeAspect="1"/>
          </p:cNvPicPr>
          <p:nvPr/>
        </p:nvPicPr>
        <p:blipFill>
          <a:blip r:embed="rId6"/>
          <a:srcRect/>
          <a:stretch>
            <a:fillRect/>
          </a:stretch>
        </p:blipFill>
        <p:spPr bwMode="auto">
          <a:xfrm>
            <a:off x="0" y="214313"/>
            <a:ext cx="9144000" cy="1558925"/>
          </a:xfrm>
          <a:prstGeom prst="rect">
            <a:avLst/>
          </a:prstGeom>
          <a:noFill/>
          <a:ln w="9525">
            <a:noFill/>
            <a:miter lim="800000"/>
            <a:headEnd/>
            <a:tailEnd/>
          </a:ln>
        </p:spPr>
      </p:pic>
      <p:sp>
        <p:nvSpPr>
          <p:cNvPr id="7" name="Rectangle 6"/>
          <p:cNvSpPr/>
          <p:nvPr/>
        </p:nvSpPr>
        <p:spPr>
          <a:xfrm>
            <a:off x="234950" y="541338"/>
            <a:ext cx="938430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البكتيريا المسببة للأمراض </a:t>
            </a:r>
            <a:r>
              <a:rPr lang="en-US" sz="2800" b="1" dirty="0">
                <a:solidFill>
                  <a:srgbClr val="0000CC"/>
                </a:solidFill>
                <a:latin typeface="Tahoma" pitchFamily="34" charset="0"/>
                <a:ea typeface="Tahoma" pitchFamily="34" charset="0"/>
                <a:cs typeface="Tahoma" pitchFamily="34" charset="0"/>
              </a:rPr>
              <a:t>Disease – causing bacteria</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2"/>
                                          </p:stCondLst>
                                        </p:cTn>
                                        <p:tgtEl>
                                          <p:spTgt spid="5"/>
                                        </p:tgtEl>
                                      </p:cBhvr>
                                      <p:to x="100000" y="60000"/>
                                    </p:animScale>
                                    <p:animScale>
                                      <p:cBhvr>
                                        <p:cTn id="14" dur="41"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1" decel="50000">
                                          <p:stCondLst>
                                            <p:cond delay="335"/>
                                          </p:stCondLst>
                                        </p:cTn>
                                        <p:tgtEl>
                                          <p:spTgt spid="5"/>
                                        </p:tgtEl>
                                      </p:cBhvr>
                                      <p:to x="100000" y="100000"/>
                                    </p:animScale>
                                    <p:animScale>
                                      <p:cBhvr>
                                        <p:cTn id="17" dur="7">
                                          <p:stCondLst>
                                            <p:cond delay="410"/>
                                          </p:stCondLst>
                                        </p:cTn>
                                        <p:tgtEl>
                                          <p:spTgt spid="5"/>
                                        </p:tgtEl>
                                      </p:cBhvr>
                                      <p:to x="100000" y="90000"/>
                                    </p:animScale>
                                    <p:animScale>
                                      <p:cBhvr>
                                        <p:cTn id="18" dur="41"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1" decel="50000">
                                          <p:stCondLst>
                                            <p:cond delay="458"/>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SOUND49.WAV"/>
                                        </p:tgtEl>
                                      </p:cMediaNode>
                                    </p:audio>
                                  </p:sub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145">
                                          <p:stCondLst>
                                            <p:cond delay="0"/>
                                          </p:stCondLst>
                                        </p:cTn>
                                        <p:tgtEl>
                                          <p:spTgt spid="4"/>
                                        </p:tgtEl>
                                      </p:cBhvr>
                                    </p:animEffect>
                                    <p:anim calcmode="lin" valueType="num">
                                      <p:cBhvr>
                                        <p:cTn id="24"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9" dur="7">
                                          <p:stCondLst>
                                            <p:cond delay="162"/>
                                          </p:stCondLst>
                                        </p:cTn>
                                        <p:tgtEl>
                                          <p:spTgt spid="4"/>
                                        </p:tgtEl>
                                      </p:cBhvr>
                                      <p:to x="100000" y="60000"/>
                                    </p:animScale>
                                    <p:animScale>
                                      <p:cBhvr>
                                        <p:cTn id="30" dur="41" decel="50000">
                                          <p:stCondLst>
                                            <p:cond delay="169"/>
                                          </p:stCondLst>
                                        </p:cTn>
                                        <p:tgtEl>
                                          <p:spTgt spid="4"/>
                                        </p:tgtEl>
                                      </p:cBhvr>
                                      <p:to x="100000" y="100000"/>
                                    </p:animScale>
                                    <p:animScale>
                                      <p:cBhvr>
                                        <p:cTn id="31" dur="7">
                                          <p:stCondLst>
                                            <p:cond delay="328"/>
                                          </p:stCondLst>
                                        </p:cTn>
                                        <p:tgtEl>
                                          <p:spTgt spid="4"/>
                                        </p:tgtEl>
                                      </p:cBhvr>
                                      <p:to x="100000" y="80000"/>
                                    </p:animScale>
                                    <p:animScale>
                                      <p:cBhvr>
                                        <p:cTn id="32" dur="41" decel="50000">
                                          <p:stCondLst>
                                            <p:cond delay="335"/>
                                          </p:stCondLst>
                                        </p:cTn>
                                        <p:tgtEl>
                                          <p:spTgt spid="4"/>
                                        </p:tgtEl>
                                      </p:cBhvr>
                                      <p:to x="100000" y="100000"/>
                                    </p:animScale>
                                    <p:animScale>
                                      <p:cBhvr>
                                        <p:cTn id="33" dur="7">
                                          <p:stCondLst>
                                            <p:cond delay="410"/>
                                          </p:stCondLst>
                                        </p:cTn>
                                        <p:tgtEl>
                                          <p:spTgt spid="4"/>
                                        </p:tgtEl>
                                      </p:cBhvr>
                                      <p:to x="100000" y="90000"/>
                                    </p:animScale>
                                    <p:animScale>
                                      <p:cBhvr>
                                        <p:cTn id="34" dur="41" decel="50000">
                                          <p:stCondLst>
                                            <p:cond delay="417"/>
                                          </p:stCondLst>
                                        </p:cTn>
                                        <p:tgtEl>
                                          <p:spTgt spid="4"/>
                                        </p:tgtEl>
                                      </p:cBhvr>
                                      <p:to x="100000" y="100000"/>
                                    </p:animScale>
                                    <p:animScale>
                                      <p:cBhvr>
                                        <p:cTn id="35" dur="7">
                                          <p:stCondLst>
                                            <p:cond delay="452"/>
                                          </p:stCondLst>
                                        </p:cTn>
                                        <p:tgtEl>
                                          <p:spTgt spid="4"/>
                                        </p:tgtEl>
                                      </p:cBhvr>
                                      <p:to x="100000" y="95000"/>
                                    </p:animScale>
                                    <p:animScale>
                                      <p:cBhvr>
                                        <p:cTn id="36" dur="41" decel="50000">
                                          <p:stCondLst>
                                            <p:cond delay="458"/>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
          <p:cNvSpPr>
            <a:spLocks noChangeArrowheads="1"/>
          </p:cNvSpPr>
          <p:nvPr/>
        </p:nvSpPr>
        <p:spPr bwMode="auto">
          <a:xfrm rot="21255642">
            <a:off x="1476375" y="3940392"/>
            <a:ext cx="62007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Tx/>
              <a:buChar char="•"/>
              <a:tabLst>
                <a:tab pos="685800" algn="l"/>
              </a:tabLst>
              <a:defRPr/>
            </a:pPr>
            <a:r>
              <a:rPr lang="ar-EG" sz="2800" b="1" dirty="0">
                <a:solidFill>
                  <a:srgbClr val="0000CC"/>
                </a:solidFill>
                <a:latin typeface="Tahoma" pitchFamily="34" charset="0"/>
                <a:ea typeface="Tahoma" pitchFamily="34" charset="0"/>
                <a:cs typeface="Tahoma" pitchFamily="34" charset="0"/>
              </a:rPr>
              <a:t>تنتمى البدائيات إلى فوق مملكتين. </a:t>
            </a:r>
          </a:p>
        </p:txBody>
      </p:sp>
      <p:pic>
        <p:nvPicPr>
          <p:cNvPr id="7" name="Picture 6" descr="carpetaMILKEMULE.png"/>
          <p:cNvPicPr>
            <a:picLocks noChangeAspect="1"/>
          </p:cNvPicPr>
          <p:nvPr/>
        </p:nvPicPr>
        <p:blipFill>
          <a:blip r:embed="rId5"/>
          <a:srcRect/>
          <a:stretch>
            <a:fillRect/>
          </a:stretch>
        </p:blipFill>
        <p:spPr bwMode="auto">
          <a:xfrm>
            <a:off x="3643313" y="0"/>
            <a:ext cx="2800350" cy="2565400"/>
          </a:xfrm>
          <a:prstGeom prst="rect">
            <a:avLst/>
          </a:prstGeom>
          <a:noFill/>
          <a:ln w="9525">
            <a:noFill/>
            <a:miter lim="800000"/>
            <a:headEnd/>
            <a:tailEnd/>
          </a:ln>
        </p:spPr>
      </p:pic>
      <p:sp>
        <p:nvSpPr>
          <p:cNvPr id="8" name="Rectangle 7"/>
          <p:cNvSpPr>
            <a:spLocks noChangeArrowheads="1"/>
          </p:cNvSpPr>
          <p:nvPr/>
        </p:nvSpPr>
        <p:spPr bwMode="auto">
          <a:xfrm rot="20941811">
            <a:off x="4354961" y="853671"/>
            <a:ext cx="1351652"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التقويم</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3-1 </a:t>
            </a:r>
          </a:p>
        </p:txBody>
      </p:sp>
      <p:sp>
        <p:nvSpPr>
          <p:cNvPr id="9" name="Cloud 8"/>
          <p:cNvSpPr/>
          <p:nvPr/>
        </p:nvSpPr>
        <p:spPr bwMode="auto">
          <a:xfrm rot="21264665">
            <a:off x="49213" y="1918974"/>
            <a:ext cx="2968625" cy="730877"/>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الخلاصة</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8.WAV"/>
                                        </p:tgtEl>
                                      </p:cMediaNode>
                                    </p:audio>
                                  </p:subTnLst>
                                </p:cTn>
                              </p:par>
                              <p:par>
                                <p:cTn id="8" presetID="1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Right)">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ind.wav"/>
                                        </p:tgtEl>
                                      </p:cMediaNode>
                                    </p:audio>
                                  </p:sub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
          <p:cNvSpPr>
            <a:spLocks noChangeArrowheads="1"/>
          </p:cNvSpPr>
          <p:nvPr/>
        </p:nvSpPr>
        <p:spPr bwMode="auto">
          <a:xfrm rot="21368962">
            <a:off x="1476375" y="4135085"/>
            <a:ext cx="620077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Tx/>
              <a:buChar char="•"/>
              <a:tabLst>
                <a:tab pos="685800" algn="l"/>
              </a:tabLst>
              <a:defRPr/>
            </a:pPr>
            <a:r>
              <a:rPr lang="ar-EG" sz="2800" b="1" dirty="0">
                <a:solidFill>
                  <a:srgbClr val="0000CC"/>
                </a:solidFill>
                <a:latin typeface="Tahoma" pitchFamily="34" charset="0"/>
                <a:ea typeface="Tahoma" pitchFamily="34" charset="0"/>
                <a:cs typeface="Tahoma" pitchFamily="34" charset="0"/>
              </a:rPr>
              <a:t>معظم البدائيات مفيدة. </a:t>
            </a:r>
          </a:p>
        </p:txBody>
      </p:sp>
      <p:pic>
        <p:nvPicPr>
          <p:cNvPr id="58372" name="Picture 6" descr="carpetaMILKEMULE.png"/>
          <p:cNvPicPr>
            <a:picLocks noChangeAspect="1"/>
          </p:cNvPicPr>
          <p:nvPr/>
        </p:nvPicPr>
        <p:blipFill>
          <a:blip r:embed="rId3"/>
          <a:srcRect/>
          <a:stretch>
            <a:fillRect/>
          </a:stretch>
        </p:blipFill>
        <p:spPr bwMode="auto">
          <a:xfrm>
            <a:off x="3643313" y="0"/>
            <a:ext cx="2800350" cy="2565400"/>
          </a:xfrm>
          <a:prstGeom prst="rect">
            <a:avLst/>
          </a:prstGeom>
          <a:noFill/>
          <a:ln w="9525">
            <a:noFill/>
            <a:miter lim="800000"/>
            <a:headEnd/>
            <a:tailEnd/>
          </a:ln>
        </p:spPr>
      </p:pic>
      <p:sp>
        <p:nvSpPr>
          <p:cNvPr id="58373" name="Rectangle 7"/>
          <p:cNvSpPr>
            <a:spLocks noChangeArrowheads="1"/>
          </p:cNvSpPr>
          <p:nvPr/>
        </p:nvSpPr>
        <p:spPr bwMode="auto">
          <a:xfrm rot="20941811">
            <a:off x="4354961" y="853671"/>
            <a:ext cx="1351652"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التقويم</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3-1 </a:t>
            </a:r>
          </a:p>
        </p:txBody>
      </p:sp>
      <p:sp>
        <p:nvSpPr>
          <p:cNvPr id="9" name="Cloud 8"/>
          <p:cNvSpPr/>
          <p:nvPr/>
        </p:nvSpPr>
        <p:spPr bwMode="auto">
          <a:xfrm rot="21264665">
            <a:off x="49213" y="1918974"/>
            <a:ext cx="2968625" cy="730877"/>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الخلاصة</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
          <p:cNvSpPr>
            <a:spLocks noChangeArrowheads="1"/>
          </p:cNvSpPr>
          <p:nvPr/>
        </p:nvSpPr>
        <p:spPr bwMode="auto">
          <a:xfrm rot="21368962">
            <a:off x="1476375" y="3941184"/>
            <a:ext cx="62007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Arial" charset="0"/>
              <a:buChar char="•"/>
              <a:tabLst>
                <a:tab pos="685800" algn="l"/>
              </a:tabLst>
              <a:defRPr/>
            </a:pPr>
            <a:r>
              <a:rPr lang="ar-EG" sz="2800" b="1" dirty="0">
                <a:solidFill>
                  <a:srgbClr val="0000CC"/>
                </a:solidFill>
                <a:latin typeface="Tahoma" pitchFamily="34" charset="0"/>
                <a:ea typeface="Tahoma" pitchFamily="34" charset="0"/>
                <a:cs typeface="Tahoma" pitchFamily="34" charset="0"/>
              </a:rPr>
              <a:t>للبدائيات آليات متعددة للمحافظة على بقائها.</a:t>
            </a:r>
            <a:endParaRPr lang="en-US" sz="2800" b="1" dirty="0">
              <a:solidFill>
                <a:srgbClr val="0000CC"/>
              </a:solidFill>
              <a:latin typeface="Tahoma" pitchFamily="34" charset="0"/>
              <a:ea typeface="Tahoma" pitchFamily="34" charset="0"/>
              <a:cs typeface="Tahoma" pitchFamily="34" charset="0"/>
            </a:endParaRPr>
          </a:p>
        </p:txBody>
      </p:sp>
      <p:pic>
        <p:nvPicPr>
          <p:cNvPr id="59396" name="Picture 6" descr="carpetaMILKEMULE.png"/>
          <p:cNvPicPr>
            <a:picLocks noChangeAspect="1"/>
          </p:cNvPicPr>
          <p:nvPr/>
        </p:nvPicPr>
        <p:blipFill>
          <a:blip r:embed="rId3"/>
          <a:srcRect/>
          <a:stretch>
            <a:fillRect/>
          </a:stretch>
        </p:blipFill>
        <p:spPr bwMode="auto">
          <a:xfrm>
            <a:off x="3643313" y="0"/>
            <a:ext cx="2800350" cy="2565400"/>
          </a:xfrm>
          <a:prstGeom prst="rect">
            <a:avLst/>
          </a:prstGeom>
          <a:noFill/>
          <a:ln w="9525">
            <a:noFill/>
            <a:miter lim="800000"/>
            <a:headEnd/>
            <a:tailEnd/>
          </a:ln>
        </p:spPr>
      </p:pic>
      <p:sp>
        <p:nvSpPr>
          <p:cNvPr id="59397" name="Rectangle 7"/>
          <p:cNvSpPr>
            <a:spLocks noChangeArrowheads="1"/>
          </p:cNvSpPr>
          <p:nvPr/>
        </p:nvSpPr>
        <p:spPr bwMode="auto">
          <a:xfrm rot="20941811">
            <a:off x="4354961" y="853671"/>
            <a:ext cx="1351652"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التقويم</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3-1 </a:t>
            </a:r>
          </a:p>
        </p:txBody>
      </p:sp>
      <p:sp>
        <p:nvSpPr>
          <p:cNvPr id="9" name="Cloud 8"/>
          <p:cNvSpPr/>
          <p:nvPr/>
        </p:nvSpPr>
        <p:spPr bwMode="auto">
          <a:xfrm rot="21264665">
            <a:off x="49213" y="1918974"/>
            <a:ext cx="2968625" cy="730877"/>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الخلاصة</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
          <p:cNvSpPr>
            <a:spLocks noChangeArrowheads="1"/>
          </p:cNvSpPr>
          <p:nvPr/>
        </p:nvSpPr>
        <p:spPr bwMode="auto">
          <a:xfrm rot="21275176">
            <a:off x="1476375" y="4135085"/>
            <a:ext cx="620077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Tx/>
              <a:buChar char="•"/>
              <a:tabLst>
                <a:tab pos="685800" algn="l"/>
              </a:tabLst>
              <a:defRPr/>
            </a:pPr>
            <a:r>
              <a:rPr lang="ar-EG" sz="2800" b="1" dirty="0">
                <a:solidFill>
                  <a:srgbClr val="0000CC"/>
                </a:solidFill>
                <a:latin typeface="Tahoma" pitchFamily="34" charset="0"/>
                <a:ea typeface="Tahoma" pitchFamily="34" charset="0"/>
                <a:cs typeface="Tahoma" pitchFamily="34" charset="0"/>
              </a:rPr>
              <a:t>بعض البكتيريا يسبب المرض. </a:t>
            </a:r>
          </a:p>
        </p:txBody>
      </p:sp>
      <p:pic>
        <p:nvPicPr>
          <p:cNvPr id="60420" name="Picture 6" descr="carpetaMILKEMULE.png"/>
          <p:cNvPicPr>
            <a:picLocks noChangeAspect="1"/>
          </p:cNvPicPr>
          <p:nvPr/>
        </p:nvPicPr>
        <p:blipFill>
          <a:blip r:embed="rId3"/>
          <a:srcRect/>
          <a:stretch>
            <a:fillRect/>
          </a:stretch>
        </p:blipFill>
        <p:spPr bwMode="auto">
          <a:xfrm>
            <a:off x="3643313" y="0"/>
            <a:ext cx="2800350" cy="2565400"/>
          </a:xfrm>
          <a:prstGeom prst="rect">
            <a:avLst/>
          </a:prstGeom>
          <a:noFill/>
          <a:ln w="9525">
            <a:noFill/>
            <a:miter lim="800000"/>
            <a:headEnd/>
            <a:tailEnd/>
          </a:ln>
        </p:spPr>
      </p:pic>
      <p:sp>
        <p:nvSpPr>
          <p:cNvPr id="60421" name="Rectangle 7"/>
          <p:cNvSpPr>
            <a:spLocks noChangeArrowheads="1"/>
          </p:cNvSpPr>
          <p:nvPr/>
        </p:nvSpPr>
        <p:spPr bwMode="auto">
          <a:xfrm rot="20941811">
            <a:off x="4354961" y="853671"/>
            <a:ext cx="1351652"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التقويم</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3-1 </a:t>
            </a:r>
          </a:p>
        </p:txBody>
      </p:sp>
      <p:sp>
        <p:nvSpPr>
          <p:cNvPr id="9" name="Cloud 8"/>
          <p:cNvSpPr/>
          <p:nvPr/>
        </p:nvSpPr>
        <p:spPr bwMode="auto">
          <a:xfrm rot="21264665">
            <a:off x="49213" y="1918974"/>
            <a:ext cx="2968625" cy="730877"/>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الخلاصة</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Terminator 1"/>
          <p:cNvSpPr>
            <a:spLocks noChangeArrowheads="1"/>
          </p:cNvSpPr>
          <p:nvPr/>
        </p:nvSpPr>
        <p:spPr bwMode="auto">
          <a:xfrm rot="370339">
            <a:off x="3390900" y="743510"/>
            <a:ext cx="42148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فهم الأفكار الرئيسة</a:t>
            </a:r>
          </a:p>
        </p:txBody>
      </p:sp>
      <p:pic>
        <p:nvPicPr>
          <p:cNvPr id="3" name="Picture 46" descr="163"/>
          <p:cNvPicPr>
            <a:picLocks noChangeAspect="1" noChangeArrowheads="1"/>
          </p:cNvPicPr>
          <p:nvPr/>
        </p:nvPicPr>
        <p:blipFill>
          <a:blip r:embed="rId4"/>
          <a:srcRect/>
          <a:stretch>
            <a:fillRect/>
          </a:stretch>
        </p:blipFill>
        <p:spPr bwMode="auto">
          <a:xfrm>
            <a:off x="7543800" y="214313"/>
            <a:ext cx="1600200" cy="1862137"/>
          </a:xfrm>
          <a:prstGeom prst="rect">
            <a:avLst/>
          </a:prstGeom>
          <a:noFill/>
          <a:ln w="9525">
            <a:noFill/>
            <a:miter lim="800000"/>
            <a:headEnd/>
            <a:tailEnd/>
          </a:ln>
        </p:spPr>
      </p:pic>
      <p:sp>
        <p:nvSpPr>
          <p:cNvPr id="5" name="Rectangle 1"/>
          <p:cNvSpPr>
            <a:spLocks noChangeArrowheads="1"/>
          </p:cNvSpPr>
          <p:nvPr/>
        </p:nvSpPr>
        <p:spPr bwMode="auto">
          <a:xfrm rot="21165977">
            <a:off x="2487613" y="3290035"/>
            <a:ext cx="3883025" cy="177176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1- الفكرة الرئيسة ارسم مخططاً لخلية بكتيرية.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1.WAV"/>
                                        </p:tgtEl>
                                      </p:cMediaNode>
                                    </p:audio>
                                  </p:subTnLst>
                                </p:cTn>
                              </p:par>
                              <p:par>
                                <p:cTn id="8" presetID="4"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style.rotation</p:attrName>
                                        </p:attrNameLst>
                                      </p:cBhvr>
                                      <p:tavLst>
                                        <p:tav tm="0">
                                          <p:val>
                                            <p:fltVal val="720"/>
                                          </p:val>
                                        </p:tav>
                                        <p:tav tm="100000">
                                          <p:val>
                                            <p:fltVal val="0"/>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
          <p:cNvSpPr>
            <a:spLocks noChangeArrowheads="1"/>
          </p:cNvSpPr>
          <p:nvPr/>
        </p:nvSpPr>
        <p:spPr bwMode="auto">
          <a:xfrm rot="515221">
            <a:off x="1204958" y="585883"/>
            <a:ext cx="5307059"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الجدار الخلوى</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Cell walls</a:t>
            </a:r>
          </a:p>
        </p:txBody>
      </p:sp>
      <p:sp>
        <p:nvSpPr>
          <p:cNvPr id="5" name="Rectangle 4"/>
          <p:cNvSpPr>
            <a:spLocks noChangeArrowheads="1"/>
          </p:cNvSpPr>
          <p:nvPr/>
        </p:nvSpPr>
        <p:spPr bwMode="auto">
          <a:xfrm rot="503311">
            <a:off x="284163" y="1884942"/>
            <a:ext cx="8632825" cy="435811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وتبدو البكتيريا التي لديها طبقة خارجية سميكة من الببتيدوجلايكان بلون قرمزي داكن عند صبغها، وتسمى موجبة جرام. أما التي لديها طبقة خارجية من الدهون وكمية أقل من الببتيدوجلايكان فيكون لونها وردَّيا فاتحاً عند صبغها، وتسمى سالبة جرام. ونظراً إلى أن بعض المضادات الحيوية تعمل على مهاجمة الجدار الخلوي للبكتيريا فإن الأطباء يحتاجون إلى معرفة نوع الجدار الخلوي في البكتيريا التي يشكون في أنها سبب المرض، وذلك حتى يصفوا المضاد الحيوي المناسب.</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Flowchart: Terminator 1"/>
          <p:cNvSpPr>
            <a:spLocks noChangeArrowheads="1"/>
          </p:cNvSpPr>
          <p:nvPr/>
        </p:nvSpPr>
        <p:spPr bwMode="auto">
          <a:xfrm rot="370339">
            <a:off x="3390900" y="743510"/>
            <a:ext cx="42148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فهم الأفكار الرئيسة</a:t>
            </a:r>
          </a:p>
        </p:txBody>
      </p:sp>
      <p:pic>
        <p:nvPicPr>
          <p:cNvPr id="62467" name="Picture 46" descr="163"/>
          <p:cNvPicPr>
            <a:picLocks noChangeAspect="1" noChangeArrowheads="1"/>
          </p:cNvPicPr>
          <p:nvPr/>
        </p:nvPicPr>
        <p:blipFill>
          <a:blip r:embed="rId3"/>
          <a:srcRect/>
          <a:stretch>
            <a:fillRect/>
          </a:stretch>
        </p:blipFill>
        <p:spPr bwMode="auto">
          <a:xfrm>
            <a:off x="7543800" y="214313"/>
            <a:ext cx="1600200" cy="1862137"/>
          </a:xfrm>
          <a:prstGeom prst="rect">
            <a:avLst/>
          </a:prstGeom>
          <a:noFill/>
          <a:ln w="9525">
            <a:noFill/>
            <a:miter lim="800000"/>
            <a:headEnd/>
            <a:tailEnd/>
          </a:ln>
        </p:spPr>
      </p:pic>
      <p:sp>
        <p:nvSpPr>
          <p:cNvPr id="5" name="Rectangle 1"/>
          <p:cNvSpPr>
            <a:spLocks noChangeArrowheads="1"/>
          </p:cNvSpPr>
          <p:nvPr/>
        </p:nvSpPr>
        <p:spPr bwMode="auto">
          <a:xfrm rot="21251936">
            <a:off x="825500" y="2831868"/>
            <a:ext cx="6626225"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2- ناقش الأساس المنطقي الذي اعتمده علماء التصنيف لوضع البدائيات في مجموعتين بدلاً من مجموعة واحدة.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00113" y="2133600"/>
            <a:ext cx="7127875" cy="435811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ذلك لوجود عدة اختلافات بين فوق المملكتين ألا وهما فوق مملكة البكتيريا الحقيقية وفوق مملكة البكتيريا البدائية فجدار الخلية البكتيرية يحتوي على ببتيدوجلايكان في حين لا تحتوي البكتيريا البدائية على ذلك كما أن الدهون في الأغشية البلازمية والبروتينات الرايبوزومية وحمض </a:t>
            </a:r>
            <a:r>
              <a:rPr lang="en-US" sz="2800" b="1" dirty="0">
                <a:solidFill>
                  <a:srgbClr val="0000CC"/>
                </a:solidFill>
                <a:latin typeface="Tahoma" pitchFamily="34" charset="0"/>
                <a:ea typeface="Tahoma" pitchFamily="34" charset="0"/>
                <a:cs typeface="Tahoma" pitchFamily="34" charset="0"/>
              </a:rPr>
              <a:t>RNA</a:t>
            </a:r>
            <a:r>
              <a:rPr lang="ar-EG" sz="2800" b="1" dirty="0">
                <a:solidFill>
                  <a:srgbClr val="0000CC"/>
                </a:solidFill>
                <a:latin typeface="Tahoma" pitchFamily="34" charset="0"/>
                <a:ea typeface="Tahoma" pitchFamily="34" charset="0"/>
                <a:cs typeface="Tahoma" pitchFamily="34" charset="0"/>
              </a:rPr>
              <a:t> مختلفة فالبروتينات الرايبوزومية في البكتيريا البدائية شبيهة بتلك الموجودة في الخلايا الحقيقية النوى.</a:t>
            </a:r>
            <a:endParaRPr lang="en-US" sz="2800" b="1" dirty="0">
              <a:solidFill>
                <a:srgbClr val="0000CC"/>
              </a:solidFill>
              <a:latin typeface="Tahoma" pitchFamily="34" charset="0"/>
              <a:ea typeface="Tahoma" pitchFamily="34" charset="0"/>
              <a:cs typeface="Tahoma" pitchFamily="34" charset="0"/>
            </a:endParaRPr>
          </a:p>
        </p:txBody>
      </p:sp>
      <p:sp>
        <p:nvSpPr>
          <p:cNvPr id="63492" name="Flowchart: Terminator 1"/>
          <p:cNvSpPr>
            <a:spLocks noChangeArrowheads="1"/>
          </p:cNvSpPr>
          <p:nvPr/>
        </p:nvSpPr>
        <p:spPr bwMode="auto">
          <a:xfrm rot="370339">
            <a:off x="3390900" y="743510"/>
            <a:ext cx="42148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فهم الأفكار الرئيسة</a:t>
            </a:r>
          </a:p>
        </p:txBody>
      </p:sp>
      <p:pic>
        <p:nvPicPr>
          <p:cNvPr id="63493" name="Picture 46" descr="163"/>
          <p:cNvPicPr>
            <a:picLocks noChangeAspect="1" noChangeArrowheads="1"/>
          </p:cNvPicPr>
          <p:nvPr/>
        </p:nvPicPr>
        <p:blipFill>
          <a:blip r:embed="rId3"/>
          <a:srcRect/>
          <a:stretch>
            <a:fillRect/>
          </a:stretch>
        </p:blipFill>
        <p:spPr bwMode="auto">
          <a:xfrm>
            <a:off x="7543800" y="214313"/>
            <a:ext cx="1600200" cy="1862137"/>
          </a:xfrm>
          <a:prstGeom prst="rect">
            <a:avLst/>
          </a:prstGeom>
          <a:noFill/>
          <a:ln w="9525">
            <a:noFill/>
            <a:miter lim="800000"/>
            <a:headEnd/>
            <a:tailEnd/>
          </a:ln>
        </p:spPr>
      </p:pic>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Flowchart: Terminator 1"/>
          <p:cNvSpPr>
            <a:spLocks noChangeArrowheads="1"/>
          </p:cNvSpPr>
          <p:nvPr/>
        </p:nvSpPr>
        <p:spPr bwMode="auto">
          <a:xfrm rot="370339">
            <a:off x="3390900" y="743510"/>
            <a:ext cx="42148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فهم الأفكار الرئيسة</a:t>
            </a:r>
          </a:p>
        </p:txBody>
      </p:sp>
      <p:pic>
        <p:nvPicPr>
          <p:cNvPr id="64515" name="Picture 46" descr="163"/>
          <p:cNvPicPr>
            <a:picLocks noChangeAspect="1" noChangeArrowheads="1"/>
          </p:cNvPicPr>
          <p:nvPr/>
        </p:nvPicPr>
        <p:blipFill>
          <a:blip r:embed="rId3"/>
          <a:srcRect/>
          <a:stretch>
            <a:fillRect/>
          </a:stretch>
        </p:blipFill>
        <p:spPr bwMode="auto">
          <a:xfrm>
            <a:off x="7543800" y="214313"/>
            <a:ext cx="1600200" cy="1862137"/>
          </a:xfrm>
          <a:prstGeom prst="rect">
            <a:avLst/>
          </a:prstGeom>
          <a:noFill/>
          <a:ln w="9525">
            <a:noFill/>
            <a:miter lim="800000"/>
            <a:headEnd/>
            <a:tailEnd/>
          </a:ln>
        </p:spPr>
      </p:pic>
      <p:sp>
        <p:nvSpPr>
          <p:cNvPr id="5" name="Rectangle 1"/>
          <p:cNvSpPr>
            <a:spLocks noChangeArrowheads="1"/>
          </p:cNvSpPr>
          <p:nvPr/>
        </p:nvSpPr>
        <p:spPr bwMode="auto">
          <a:xfrm rot="21165977">
            <a:off x="2429095" y="2453615"/>
            <a:ext cx="3884613" cy="138396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3- اشرح آليات بقاء البكتيريا. </a:t>
            </a:r>
            <a:r>
              <a:rPr lang="ar-EG" sz="2800" b="1" dirty="0" smtClean="0">
                <a:solidFill>
                  <a:srgbClr val="0000CC"/>
                </a:solidFill>
                <a:latin typeface="Tahoma" pitchFamily="34" charset="0"/>
                <a:ea typeface="Tahoma" pitchFamily="34" charset="0"/>
                <a:cs typeface="Tahoma" pitchFamily="34" charset="0"/>
              </a:rPr>
              <a:t>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79450" y="2209800"/>
            <a:ext cx="7659688" cy="461459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هناك بعض الطرق التي تواجه البكتيريا بها الظروف البيئية القاسية منها:</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الأبواغ الداخلية: البوغ الداخلي خلية كامنة تقاوم البيئات القاسية وتستطيع مقوامة الحرارة العالية والبرودة الشديدة والجفاف والتعرض لكميات كبيرة من الأشعة فوق البنفسجية وجميعها ظروف تقتل الخلية البكتيرية العادية.</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الطفرات: تقوم البكتيريا بعمل طفرة حتى لا تنقرض وتستطيع النمو والتكاثر وتقاوم المضادات الحيوية.</a:t>
            </a:r>
          </a:p>
        </p:txBody>
      </p:sp>
      <p:sp>
        <p:nvSpPr>
          <p:cNvPr id="65540" name="Flowchart: Terminator 1"/>
          <p:cNvSpPr>
            <a:spLocks noChangeArrowheads="1"/>
          </p:cNvSpPr>
          <p:nvPr/>
        </p:nvSpPr>
        <p:spPr bwMode="auto">
          <a:xfrm rot="370339">
            <a:off x="3390900" y="743510"/>
            <a:ext cx="42148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فهم الأفكار الرئيسة</a:t>
            </a:r>
          </a:p>
        </p:txBody>
      </p:sp>
      <p:pic>
        <p:nvPicPr>
          <p:cNvPr id="65541" name="Picture 46" descr="163"/>
          <p:cNvPicPr>
            <a:picLocks noChangeAspect="1" noChangeArrowheads="1"/>
          </p:cNvPicPr>
          <p:nvPr/>
        </p:nvPicPr>
        <p:blipFill>
          <a:blip r:embed="rId3"/>
          <a:srcRect/>
          <a:stretch>
            <a:fillRect/>
          </a:stretch>
        </p:blipFill>
        <p:spPr bwMode="auto">
          <a:xfrm>
            <a:off x="7543800" y="214313"/>
            <a:ext cx="1600200" cy="1862137"/>
          </a:xfrm>
          <a:prstGeom prst="rect">
            <a:avLst/>
          </a:prstGeom>
          <a:noFill/>
          <a:ln w="9525">
            <a:noFill/>
            <a:miter lim="800000"/>
            <a:headEnd/>
            <a:tailEnd/>
          </a:ln>
        </p:spPr>
      </p:pic>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Flowchart: Terminator 1"/>
          <p:cNvSpPr>
            <a:spLocks noChangeArrowheads="1"/>
          </p:cNvSpPr>
          <p:nvPr/>
        </p:nvSpPr>
        <p:spPr bwMode="auto">
          <a:xfrm rot="370339">
            <a:off x="3390900" y="743510"/>
            <a:ext cx="42148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فهم الأفكار الرئيسة</a:t>
            </a:r>
          </a:p>
        </p:txBody>
      </p:sp>
      <p:pic>
        <p:nvPicPr>
          <p:cNvPr id="66563" name="Picture 46" descr="163"/>
          <p:cNvPicPr>
            <a:picLocks noChangeAspect="1" noChangeArrowheads="1"/>
          </p:cNvPicPr>
          <p:nvPr/>
        </p:nvPicPr>
        <p:blipFill>
          <a:blip r:embed="rId3"/>
          <a:srcRect/>
          <a:stretch>
            <a:fillRect/>
          </a:stretch>
        </p:blipFill>
        <p:spPr bwMode="auto">
          <a:xfrm>
            <a:off x="7543800" y="214313"/>
            <a:ext cx="1600200" cy="1862137"/>
          </a:xfrm>
          <a:prstGeom prst="rect">
            <a:avLst/>
          </a:prstGeom>
          <a:solidFill>
            <a:srgbClr val="CCFF66"/>
          </a:solidFill>
          <a:ln w="9525">
            <a:solidFill>
              <a:srgbClr val="FF0000"/>
            </a:solidFill>
            <a:miter lim="800000"/>
            <a:headEnd/>
            <a:tailEnd/>
          </a:ln>
          <a:effectLst>
            <a:glow rad="228600">
              <a:srgbClr val="00B0F0">
                <a:alpha val="40000"/>
              </a:srgbClr>
            </a:glow>
          </a:effectLst>
        </p:spPr>
      </p:pic>
      <p:sp>
        <p:nvSpPr>
          <p:cNvPr id="5" name="Rectangle 1"/>
          <p:cNvSpPr>
            <a:spLocks noChangeArrowheads="1"/>
          </p:cNvSpPr>
          <p:nvPr/>
        </p:nvSpPr>
        <p:spPr bwMode="auto">
          <a:xfrm rot="21165977">
            <a:off x="2622550" y="3563033"/>
            <a:ext cx="3884613" cy="228780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4- اذكر أمثلة للطرئق التي تفيد بها البكتيريا الإنسان.</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14348" y="3071810"/>
            <a:ext cx="7661275" cy="228780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أشيرشيا كولاي.</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البكتيريا المفيدة اللاهوائية التي تدخل في صناعة الأغذية.</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البكتيريا التي تدخل في صناعة الستربتومايسين.</a:t>
            </a:r>
          </a:p>
        </p:txBody>
      </p:sp>
      <p:sp>
        <p:nvSpPr>
          <p:cNvPr id="67588" name="Flowchart: Terminator 1"/>
          <p:cNvSpPr>
            <a:spLocks noChangeArrowheads="1"/>
          </p:cNvSpPr>
          <p:nvPr/>
        </p:nvSpPr>
        <p:spPr bwMode="auto">
          <a:xfrm rot="370339">
            <a:off x="3390900" y="743510"/>
            <a:ext cx="42148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فهم الأفكار الرئيسة</a:t>
            </a:r>
          </a:p>
        </p:txBody>
      </p:sp>
      <p:pic>
        <p:nvPicPr>
          <p:cNvPr id="67589" name="Picture 46" descr="163"/>
          <p:cNvPicPr>
            <a:picLocks noChangeAspect="1" noChangeArrowheads="1"/>
          </p:cNvPicPr>
          <p:nvPr/>
        </p:nvPicPr>
        <p:blipFill>
          <a:blip r:embed="rId3"/>
          <a:srcRect/>
          <a:stretch>
            <a:fillRect/>
          </a:stretch>
        </p:blipFill>
        <p:spPr bwMode="auto">
          <a:xfrm>
            <a:off x="7543800" y="214313"/>
            <a:ext cx="1600200" cy="1862137"/>
          </a:xfrm>
          <a:prstGeom prst="rect">
            <a:avLst/>
          </a:prstGeom>
          <a:noFill/>
          <a:ln w="9525">
            <a:noFill/>
            <a:miter lim="800000"/>
            <a:headEnd/>
            <a:tailEnd/>
          </a:ln>
        </p:spPr>
      </p:pic>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Callout 2"/>
          <p:cNvSpPr>
            <a:spLocks noChangeArrowheads="1"/>
          </p:cNvSpPr>
          <p:nvPr/>
        </p:nvSpPr>
        <p:spPr bwMode="auto">
          <a:xfrm>
            <a:off x="6015038" y="214313"/>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التفكير الناقد</a:t>
            </a:r>
          </a:p>
        </p:txBody>
      </p:sp>
      <p:sp>
        <p:nvSpPr>
          <p:cNvPr id="4" name="Rectangle 1"/>
          <p:cNvSpPr>
            <a:spLocks noChangeArrowheads="1"/>
          </p:cNvSpPr>
          <p:nvPr/>
        </p:nvSpPr>
        <p:spPr bwMode="auto">
          <a:xfrm rot="21231770">
            <a:off x="1641475" y="2858855"/>
            <a:ext cx="4800600"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5- حلل لماذا يعد فهم تنوع البدائيات أكثر صعوبة لدى علماء الأحياء مقارنة بالنباتات أو الحيوانات.</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35"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style.rotation</p:attrName>
                                        </p:attrNameLst>
                                      </p:cBhvr>
                                      <p:tavLst>
                                        <p:tav tm="0">
                                          <p:val>
                                            <p:fltVal val="720"/>
                                          </p:val>
                                        </p:tav>
                                        <p:tav tm="100000">
                                          <p:val>
                                            <p:fltVal val="0"/>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14348" y="2643182"/>
            <a:ext cx="7661275"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لتشابه تركيبها وعملياتها الحيوية والأيضية بشكل كبير بينما النباتات والحيوانات فالاختلاف بينهم جلي واضح يظهر في الشكل الخارجي وغيره من الصفات.</a:t>
            </a:r>
          </a:p>
        </p:txBody>
      </p:sp>
      <p:sp>
        <p:nvSpPr>
          <p:cNvPr id="69636" name="Oval Callout 3"/>
          <p:cNvSpPr>
            <a:spLocks noChangeArrowheads="1"/>
          </p:cNvSpPr>
          <p:nvPr/>
        </p:nvSpPr>
        <p:spPr bwMode="auto">
          <a:xfrm>
            <a:off x="6015038" y="214313"/>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التفكير الناقد</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Oval Callout 2"/>
          <p:cNvSpPr>
            <a:spLocks noChangeArrowheads="1"/>
          </p:cNvSpPr>
          <p:nvPr/>
        </p:nvSpPr>
        <p:spPr bwMode="auto">
          <a:xfrm>
            <a:off x="6015038" y="214313"/>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التفكير الناقد</a:t>
            </a:r>
          </a:p>
        </p:txBody>
      </p:sp>
      <p:sp>
        <p:nvSpPr>
          <p:cNvPr id="4" name="Rectangle 1"/>
          <p:cNvSpPr>
            <a:spLocks noChangeArrowheads="1"/>
          </p:cNvSpPr>
          <p:nvPr/>
        </p:nvSpPr>
        <p:spPr bwMode="auto">
          <a:xfrm rot="21231770">
            <a:off x="1284305" y="2925655"/>
            <a:ext cx="6966241" cy="293516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6- الرياضيات في علم الأحياء: لو سقطت خلية بكتيريا واحدة من نوع سالمونيلا الساعة الواحدة بعد الظهر على طعامك في المطبخ وكان الطعام يشكل ظرفاً مثالًّيا لتكاثرها، فاحسب عدد خلايا البكتيريا عند الساعة الثالثة بعد الظهر. </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علماً بأن البكتيريا تتضاعف كل 20 دقيقة.</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88975" y="3573463"/>
            <a:ext cx="7661275" cy="554037"/>
          </a:xfrm>
          <a:prstGeom prst="rect">
            <a:avLst/>
          </a:prstGeom>
          <a:noFill/>
          <a:ln w="9525">
            <a:noFill/>
            <a:miter lim="800000"/>
            <a:headEnd/>
            <a:tailEnd/>
          </a:ln>
        </p:spPr>
        <p:txBody>
          <a:bodyPr>
            <a:spAutoFit/>
          </a:bodyPr>
          <a:lstStyle/>
          <a:p>
            <a:pPr algn="ctr">
              <a:lnSpc>
                <a:spcPts val="3600"/>
              </a:lnSpc>
            </a:pPr>
            <a:r>
              <a:rPr lang="ar-EG" sz="3200" b="1"/>
              <a:t>64 خلية بكتيرية.</a:t>
            </a:r>
          </a:p>
        </p:txBody>
      </p:sp>
      <p:sp>
        <p:nvSpPr>
          <p:cNvPr id="71684" name="Oval Callout 3"/>
          <p:cNvSpPr>
            <a:spLocks noChangeArrowheads="1"/>
          </p:cNvSpPr>
          <p:nvPr/>
        </p:nvSpPr>
        <p:spPr bwMode="auto">
          <a:xfrm>
            <a:off x="3571868" y="1000108"/>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التفكير الناقد</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515221">
            <a:off x="1354398" y="663961"/>
            <a:ext cx="4446997"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الحركة </a:t>
            </a:r>
            <a:r>
              <a:rPr lang="en-US" sz="2800" b="1" dirty="0">
                <a:solidFill>
                  <a:srgbClr val="0000CC"/>
                </a:solidFill>
                <a:latin typeface="Tahoma" pitchFamily="34" charset="0"/>
                <a:ea typeface="Tahoma" pitchFamily="34" charset="0"/>
                <a:cs typeface="Tahoma" pitchFamily="34" charset="0"/>
              </a:rPr>
              <a:t>Movement</a:t>
            </a:r>
          </a:p>
        </p:txBody>
      </p:sp>
      <p:sp>
        <p:nvSpPr>
          <p:cNvPr id="7173" name="Rectangle 4"/>
          <p:cNvSpPr>
            <a:spLocks noChangeArrowheads="1"/>
          </p:cNvSpPr>
          <p:nvPr/>
        </p:nvSpPr>
        <p:spPr bwMode="auto">
          <a:xfrm rot="21022586">
            <a:off x="823913" y="2118529"/>
            <a:ext cx="7546975" cy="397031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بعض البكتيريا البدائية النوى تستخدم الأسواط في الحركة. هذه الأسواط عبارة عن خيوط تختلف عن أسواط الخلايا الحقيقية النوى المكونة من أنابيب دقيقة. وتساعد الأسواطُ البكتيريا البدائية النوى على الحركة نحو الضوء ومناطق تركيز الأكسجين الأعلى، أو نحو المواد الكيميائية ومنها السكر والأحماض الأمينية الضرورية لحياتها. وبعض المخلوقات البدائية النوى تتحرك بالانزلاق فوق طبقة مخاطية تفرزها.</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dissolve">
                                      <p:cBhvr>
                                        <p:cTn id="13" dur="500"/>
                                        <p:tgtEl>
                                          <p:spTgt spid="7173"/>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17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4"/>
          <a:srcRect/>
          <a:stretch>
            <a:fillRect/>
          </a:stretch>
        </p:blipFill>
        <p:spPr bwMode="auto">
          <a:xfrm>
            <a:off x="857250" y="857250"/>
            <a:ext cx="4414838" cy="2552700"/>
          </a:xfrm>
          <a:prstGeom prst="rect">
            <a:avLst/>
          </a:prstGeom>
          <a:noFill/>
          <a:ln w="9525">
            <a:noFill/>
            <a:miter lim="800000"/>
            <a:headEnd/>
            <a:tailEnd/>
          </a:ln>
        </p:spPr>
      </p:pic>
      <p:sp>
        <p:nvSpPr>
          <p:cNvPr id="2" name="Flowchart: Alternate Process 1"/>
          <p:cNvSpPr/>
          <p:nvPr/>
        </p:nvSpPr>
        <p:spPr>
          <a:xfrm>
            <a:off x="5357813" y="3286125"/>
            <a:ext cx="3700462" cy="2676477"/>
          </a:xfrm>
          <a:prstGeom prst="flowChartAlternate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3-5: هناك ثلاثة أشكال للبكتيريا البدائية النوى: الكروية والعصوية والحلزونية. </a:t>
            </a:r>
            <a:endParaRPr lang="en-US" sz="2800" b="1" dirty="0">
              <a:solidFill>
                <a:srgbClr val="0000CC"/>
              </a:solidFill>
              <a:latin typeface="Tahoma" pitchFamily="34" charset="0"/>
              <a:ea typeface="Tahoma" pitchFamily="34" charset="0"/>
              <a:cs typeface="Tahoma" pitchFamily="34" charset="0"/>
            </a:endParaRPr>
          </a:p>
        </p:txBody>
      </p:sp>
      <p:sp>
        <p:nvSpPr>
          <p:cNvPr id="3" name="Rectangle 2"/>
          <p:cNvSpPr>
            <a:spLocks noChangeArrowheads="1"/>
          </p:cNvSpPr>
          <p:nvPr/>
        </p:nvSpPr>
        <p:spPr bwMode="auto">
          <a:xfrm>
            <a:off x="1485900" y="3644900"/>
            <a:ext cx="23711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بكتيريا كروية </a:t>
            </a: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gemvanishes.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7169"/>
                                        </p:tgtEl>
                                        <p:attrNameLst>
                                          <p:attrName>style.visibility</p:attrName>
                                        </p:attrNameLst>
                                      </p:cBhvr>
                                      <p:to>
                                        <p:strVal val="visible"/>
                                      </p:to>
                                    </p:set>
                                    <p:animEffect transition="in" filter="circle(in)">
                                      <p:cBhvr>
                                        <p:cTn id="13" dur="20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638300" y="3644900"/>
            <a:ext cx="2494594"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بكتيريا عصوية</a:t>
            </a:r>
          </a:p>
        </p:txBody>
      </p:sp>
      <p:pic>
        <p:nvPicPr>
          <p:cNvPr id="11266" name="Picture 2"/>
          <p:cNvPicPr>
            <a:picLocks noChangeAspect="1" noChangeArrowheads="1"/>
          </p:cNvPicPr>
          <p:nvPr/>
        </p:nvPicPr>
        <p:blipFill>
          <a:blip r:embed="rId4"/>
          <a:srcRect/>
          <a:stretch>
            <a:fillRect/>
          </a:stretch>
        </p:blipFill>
        <p:spPr bwMode="auto">
          <a:xfrm>
            <a:off x="1143000" y="1000125"/>
            <a:ext cx="4143375" cy="2524125"/>
          </a:xfrm>
          <a:prstGeom prst="rect">
            <a:avLst/>
          </a:prstGeom>
          <a:noFill/>
          <a:ln w="9525">
            <a:noFill/>
            <a:miter lim="800000"/>
            <a:headEnd/>
            <a:tailEnd/>
          </a:ln>
        </p:spPr>
      </p:pic>
      <p:sp>
        <p:nvSpPr>
          <p:cNvPr id="5" name="Flowchart: Alternate Process 4"/>
          <p:cNvSpPr/>
          <p:nvPr/>
        </p:nvSpPr>
        <p:spPr>
          <a:xfrm>
            <a:off x="5357813" y="3286125"/>
            <a:ext cx="3700462" cy="2676477"/>
          </a:xfrm>
          <a:prstGeom prst="flowChartAlternate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3-5: هناك ثلاثة أشكال للبكتيريا البدائية النوى: الكروية والعصوية والحلزونية.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SOUND24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gemvanishes.wav"/>
                                        </p:tgtEl>
                                      </p:cMediaNode>
                                    </p:audio>
                                  </p:subTnLst>
                                </p:cTn>
                              </p:par>
                              <p:par>
                                <p:cTn id="8" presetID="6" presetClass="entr" presetSubtype="16"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circle(in)">
                                      <p:cBhvr>
                                        <p:cTn id="10"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2010-04-24T20:49:22Z</outs:dateTime>
      <outs:isPinned>true</outs:isPinned>
    </outs:relatedDate>
    <outs:relatedDate>
      <outs:type>2</outs:type>
      <outs:displayName>Created</outs:displayName>
      <outs:dateTime>2010-04-24T16:16:49Z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pc1</outs:displayName>
          <outs:accountName/>
        </outs:relatedPerson>
      </outs:people>
      <outs:source>0</outs:source>
      <outs:isPinned>true</outs:isPinned>
    </outs:relatedPeopleItem>
    <outs:relatedPeopleItem>
      <outs:category>Last modified by</outs:category>
      <outs:people>
        <outs:relatedPerson>
          <outs:displayName>A</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D5121DE3-3A3F-496E-B9AD-2C0B16CBA0BE}">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2266</TotalTime>
  <Words>2457</Words>
  <Application>Microsoft Office PowerPoint</Application>
  <PresentationFormat>On-screen Show (4:3)</PresentationFormat>
  <Paragraphs>197</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Calibri</vt:lpstr>
      <vt:lpstr>Arial</vt:lpstr>
      <vt:lpstr>Times New Roman</vt:lpstr>
      <vt:lpstr>Verdana</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Company>vortex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أحياء 1ث - الفصل الثالث</dc:title>
  <dc:subject>2- تابع البكتريا</dc:subject>
  <cp:keywords>حقيبة إنجاز المعلم والمعلمة</cp:keywords>
  <cp:lastModifiedBy>Mohamed</cp:lastModifiedBy>
  <cp:revision>127</cp:revision>
  <dcterms:created xsi:type="dcterms:W3CDTF">2010-04-24T16:16:49Z</dcterms:created>
  <dcterms:modified xsi:type="dcterms:W3CDTF">2016-07-28T17:22:46Z</dcterms:modified>
</cp:coreProperties>
</file>