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391" r:id="rId3"/>
    <p:sldId id="509" r:id="rId4"/>
    <p:sldId id="392" r:id="rId5"/>
    <p:sldId id="393" r:id="rId6"/>
    <p:sldId id="394" r:id="rId7"/>
    <p:sldId id="395" r:id="rId8"/>
    <p:sldId id="396" r:id="rId9"/>
    <p:sldId id="397" r:id="rId10"/>
    <p:sldId id="398" r:id="rId11"/>
    <p:sldId id="399" r:id="rId12"/>
    <p:sldId id="486" r:id="rId13"/>
    <p:sldId id="400" r:id="rId14"/>
    <p:sldId id="401" r:id="rId15"/>
    <p:sldId id="487" r:id="rId16"/>
    <p:sldId id="48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E6E6E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extLst/>
          </a:lstStyle>
          <a:p>
            <a:pPr>
              <a:defRPr/>
            </a:pPr>
            <a:fld id="{7C5CA5A2-6A81-4521-9204-64EB15DD6D87}" type="datetimeFigureOut">
              <a:rPr lang="en-US"/>
              <a:pPr>
                <a:defRPr/>
              </a:pPr>
              <a:t>3/11/2018</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3A8854AB-80E7-4E89-8894-894C316D79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29741B3-0A99-4854-9F23-65ACF494B1AB}" type="datetimeFigureOut">
              <a:rPr lang="en-US"/>
              <a:pPr>
                <a:defRPr/>
              </a:pPr>
              <a:t>3/11/2018</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D60A0E5-3E48-4262-B13F-22F8E422CD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42FA353E-CD25-4452-A513-2F41C881E4A4}" type="datetimeFigureOut">
              <a:rPr lang="en-US"/>
              <a:pPr>
                <a:defRPr/>
              </a:pPr>
              <a:t>3/11/2018</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09B0702-34FE-410F-92D3-18802F75253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91B45C64-9E67-42AC-9FBE-8CD5B38817F2}" type="datetimeFigureOut">
              <a:rPr lang="en-US"/>
              <a:pPr>
                <a:defRPr/>
              </a:pPr>
              <a:t>3/11/2018</a:t>
            </a:fld>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040AFD6-2309-40BA-B10A-71C3FF9B6F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1CEF6272-2323-4436-B9FA-3632F8A27584}" type="datetimeFigureOut">
              <a:rPr lang="en-US"/>
              <a:pPr>
                <a:defRPr/>
              </a:pPr>
              <a:t>3/11/2018</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A35ADDE-D27D-40CD-A8D8-3C85691F72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203F30FD-E51C-49F8-9226-33D3E00AE45E}" type="datetimeFigureOut">
              <a:rPr lang="en-US"/>
              <a:pPr>
                <a:defRPr/>
              </a:pPr>
              <a:t>3/11/2018</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764970E-432E-49AE-893A-B497BA5FEF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pPr>
              <a:defRPr/>
            </a:pPr>
            <a:fld id="{892AE6FA-55B1-4EC1-8743-FCEC1434F3E5}" type="datetimeFigureOut">
              <a:rPr lang="en-US"/>
              <a:pPr>
                <a:defRPr/>
              </a:pPr>
              <a:t>3/11/2018</a:t>
            </a:fld>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EEB9C2DC-1FD1-4C63-B92D-78364F6CEF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pPr>
              <a:defRPr/>
            </a:pPr>
            <a:fld id="{0D9C258F-DF0F-48CF-B4D5-04AB03465AAE}" type="datetimeFigureOut">
              <a:rPr lang="en-US"/>
              <a:pPr>
                <a:defRPr/>
              </a:pPr>
              <a:t>3/11/2018</a:t>
            </a:fld>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91B31C7-8A15-446A-A2BC-EF345D0884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extLst/>
          </a:lstStyle>
          <a:p>
            <a:pPr>
              <a:defRPr/>
            </a:pPr>
            <a:fld id="{A85F8C45-86F1-47B9-A983-2E4C94898E4C}" type="datetimeFigureOut">
              <a:rPr lang="en-US"/>
              <a:pPr>
                <a:defRPr/>
              </a:pPr>
              <a:t>3/11/2018</a:t>
            </a:fld>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2BACF4DC-FD33-42EC-B35D-487844E6CB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pPr>
              <a:defRPr/>
            </a:pPr>
            <a:fld id="{8AE21ABC-F9CF-4470-8809-9E732F4DEC9B}" type="datetimeFigureOut">
              <a:rPr lang="en-US"/>
              <a:pPr>
                <a:defRPr/>
              </a:pPr>
              <a:t>3/11/2018</a:t>
            </a:fld>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5C3BF8A-4D47-4913-A8AF-2CD6494A42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7" name="Date Placeholder 4"/>
          <p:cNvSpPr>
            <a:spLocks noGrp="1"/>
          </p:cNvSpPr>
          <p:nvPr>
            <p:ph type="dt" sz="half" idx="10"/>
          </p:nvPr>
        </p:nvSpPr>
        <p:spPr/>
        <p:txBody>
          <a:bodyPr/>
          <a:lstStyle>
            <a:lvl1pPr>
              <a:defRPr/>
            </a:lvl1pPr>
            <a:extLst/>
          </a:lstStyle>
          <a:p>
            <a:pPr>
              <a:defRPr/>
            </a:pPr>
            <a:fld id="{81A1B14C-A585-446F-B904-9FDD5B094433}" type="datetimeFigureOut">
              <a:rPr lang="en-US"/>
              <a:pPr>
                <a:defRPr/>
              </a:pPr>
              <a:t>3/11/2018</a:t>
            </a:fld>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915F11FC-A57A-485A-9239-CDA6A083D17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DC4BBDA4-7C48-4788-B790-1E075DCF74E9}" type="datetimeFigureOut">
              <a:rPr lang="en-US"/>
              <a:pPr>
                <a:defRPr/>
              </a:pPr>
              <a:t>3/11/2018</a:t>
            </a:fld>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FEB400F6-4A7F-44C9-B035-82B721D84F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5" r:id="rId7"/>
    <p:sldLayoutId id="2147483710" r:id="rId8"/>
    <p:sldLayoutId id="2147483716" r:id="rId9"/>
    <p:sldLayoutId id="2147483711" r:id="rId10"/>
    <p:sldLayoutId id="2147483712"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667000"/>
            <a:ext cx="8229600" cy="990600"/>
          </a:xfrm>
          <a:prstGeom prst="rect">
            <a:avLst/>
          </a:prstGeom>
        </p:spPr>
        <p:txBody>
          <a:bodyPr anchor="b">
            <a:normAutofit/>
          </a:bodyPr>
          <a:lstStyle/>
          <a:p>
            <a:pPr algn="ctr" fontAlgn="auto">
              <a:lnSpc>
                <a:spcPct val="150000"/>
              </a:lnSpc>
              <a:spcAft>
                <a:spcPts val="0"/>
              </a:spcAft>
              <a:defRPr/>
            </a:pPr>
            <a:r>
              <a:rPr lang="ar-EG" sz="3600" b="1" dirty="0">
                <a:solidFill>
                  <a:schemeClr val="accent3">
                    <a:lumMod val="75000"/>
                  </a:schemeClr>
                </a:solidFill>
                <a:effectLst>
                  <a:outerShdw blurRad="53975" dist="22860" dir="5400000" algn="tl" rotWithShape="0">
                    <a:srgbClr val="000000">
                      <a:alpha val="55000"/>
                    </a:srgbClr>
                  </a:outerShdw>
                </a:effectLst>
                <a:latin typeface="+mj-lt"/>
                <a:ea typeface="+mj-ea"/>
                <a:cs typeface="+mj-cs"/>
              </a:rPr>
              <a:t>رعاية </a:t>
            </a:r>
            <a:r>
              <a:rPr lang="ar-EG" sz="3600" b="1" dirty="0" smtClean="0">
                <a:solidFill>
                  <a:schemeClr val="accent3">
                    <a:lumMod val="75000"/>
                  </a:schemeClr>
                </a:solidFill>
                <a:effectLst>
                  <a:outerShdw blurRad="53975" dist="22860" dir="5400000" algn="tl" rotWithShape="0">
                    <a:srgbClr val="000000">
                      <a:alpha val="55000"/>
                    </a:srgbClr>
                  </a:outerShdw>
                </a:effectLst>
                <a:latin typeface="+mj-lt"/>
                <a:ea typeface="+mj-ea"/>
                <a:cs typeface="+mj-cs"/>
              </a:rPr>
              <a:t>الحيوانات المزرعية</a:t>
            </a:r>
            <a:endParaRPr lang="en-US" sz="3600" b="1" dirty="0">
              <a:solidFill>
                <a:schemeClr val="accent3">
                  <a:lumMod val="75000"/>
                </a:schemeClr>
              </a:solidFill>
              <a:effectLst>
                <a:outerShdw blurRad="53975" dist="22860" dir="5400000" algn="tl" rotWithShape="0">
                  <a:srgbClr val="000000">
                    <a:alpha val="55000"/>
                  </a:srgbClr>
                </a:outerShdw>
              </a:effectLst>
              <a:latin typeface="+mj-lt"/>
              <a:ea typeface="+mj-ea"/>
              <a:cs typeface="+mj-cs"/>
            </a:endParaRPr>
          </a:p>
        </p:txBody>
      </p:sp>
      <p:sp>
        <p:nvSpPr>
          <p:cNvPr id="4" name="Subtitle 2"/>
          <p:cNvSpPr txBox="1">
            <a:spLocks/>
          </p:cNvSpPr>
          <p:nvPr/>
        </p:nvSpPr>
        <p:spPr>
          <a:xfrm>
            <a:off x="722313" y="4876800"/>
            <a:ext cx="7772400" cy="9144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2400" dirty="0">
                <a:latin typeface="+mn-lt"/>
                <a:cs typeface="+mn-cs"/>
              </a:rPr>
              <a:t>كلية الزراعة – جامعة سوهاج</a:t>
            </a:r>
          </a:p>
          <a:p>
            <a:pPr marL="265176" indent="-265176" algn="ctr" fontAlgn="auto">
              <a:spcBef>
                <a:spcPts val="250"/>
              </a:spcBef>
              <a:spcAft>
                <a:spcPts val="0"/>
              </a:spcAft>
              <a:buClr>
                <a:schemeClr val="accent1"/>
              </a:buClr>
              <a:buSzPct val="80000"/>
              <a:defRPr/>
            </a:pPr>
            <a:r>
              <a:rPr lang="ar-EG" sz="2400" dirty="0" smtClean="0">
                <a:latin typeface="+mn-lt"/>
                <a:cs typeface="+mn-cs"/>
              </a:rPr>
              <a:t>2017-2018</a:t>
            </a:r>
            <a:endParaRPr lang="en-US" sz="2400" dirty="0">
              <a:latin typeface="+mn-lt"/>
              <a:cs typeface="+mn-cs"/>
            </a:endParaRPr>
          </a:p>
        </p:txBody>
      </p:sp>
      <p:sp>
        <p:nvSpPr>
          <p:cNvPr id="6148" name="Subtitle 2"/>
          <p:cNvSpPr txBox="1">
            <a:spLocks/>
          </p:cNvSpPr>
          <p:nvPr/>
        </p:nvSpPr>
        <p:spPr bwMode="auto">
          <a:xfrm>
            <a:off x="685800" y="60960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200" b="1">
                <a:latin typeface="Verdana" pitchFamily="34" charset="0"/>
                <a:cs typeface="Tahoma" pitchFamily="34" charset="0"/>
              </a:rPr>
              <a:t>د. محمد يوسف العارف – مدرس رعاية الحيوان – كلية الزراعة – جامعة سوهاج</a:t>
            </a:r>
            <a:endParaRPr lang="en-US" sz="1200" b="1">
              <a:latin typeface="Verdana" pitchFamily="34" charset="0"/>
            </a:endParaRPr>
          </a:p>
        </p:txBody>
      </p:sp>
      <p:pic>
        <p:nvPicPr>
          <p:cNvPr id="5" name="Picture 3" descr="شعار الكلية"/>
          <p:cNvPicPr>
            <a:picLocks noChangeAspect="1" noChangeArrowheads="1"/>
          </p:cNvPicPr>
          <p:nvPr/>
        </p:nvPicPr>
        <p:blipFill>
          <a:blip r:embed="rId2" cstate="print"/>
          <a:srcRect/>
          <a:stretch>
            <a:fillRect/>
          </a:stretch>
        </p:blipFill>
        <p:spPr bwMode="auto">
          <a:xfrm>
            <a:off x="2438400" y="381000"/>
            <a:ext cx="4495800" cy="2209800"/>
          </a:xfrm>
          <a:prstGeom prst="ellipse">
            <a:avLst/>
          </a:prstGeom>
          <a:ln>
            <a:noFill/>
          </a:ln>
          <a:effectLst>
            <a:softEdge rad="112500"/>
          </a:effectLst>
        </p:spPr>
      </p:pic>
      <p:sp>
        <p:nvSpPr>
          <p:cNvPr id="6" name="Title 1"/>
          <p:cNvSpPr txBox="1">
            <a:spLocks/>
          </p:cNvSpPr>
          <p:nvPr/>
        </p:nvSpPr>
        <p:spPr>
          <a:xfrm>
            <a:off x="457200" y="3733800"/>
            <a:ext cx="8229600" cy="1143000"/>
          </a:xfrm>
          <a:prstGeom prst="rect">
            <a:avLst/>
          </a:prstGeom>
        </p:spPr>
        <p:txBody>
          <a:bodyPr anchor="b">
            <a:normAutofit fontScale="77500" lnSpcReduction="20000"/>
          </a:bodyPr>
          <a:lstStyle/>
          <a:p>
            <a:pPr algn="ctr" fontAlgn="auto">
              <a:lnSpc>
                <a:spcPct val="120000"/>
              </a:lnSpc>
              <a:spcAft>
                <a:spcPts val="0"/>
              </a:spcAft>
              <a:defRPr/>
            </a:pPr>
            <a:r>
              <a:rPr lang="ar-EG" sz="4600" b="1" dirty="0" smtClean="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د. محمـد يوسف العارف</a:t>
            </a:r>
          </a:p>
          <a:p>
            <a:pPr algn="ctr" fontAlgn="auto">
              <a:lnSpc>
                <a:spcPct val="120000"/>
              </a:lnSpc>
              <a:spcAft>
                <a:spcPts val="0"/>
              </a:spcAft>
              <a:defRPr/>
            </a:pPr>
            <a:r>
              <a:rPr lang="ar-EG" sz="3600" b="1" dirty="0" smtClean="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مدرس رعاية الحيوان</a:t>
            </a:r>
            <a:endParaRPr lang="en-US" sz="3600" b="1" dirty="0">
              <a:solidFill>
                <a:srgbClr val="FF0000"/>
              </a:solidFill>
              <a:effectLst>
                <a:outerShdw blurRad="53975" dist="22860" dir="5400000" algn="tl" rotWithShape="0">
                  <a:srgbClr val="000000">
                    <a:alpha val="55000"/>
                  </a:srgbClr>
                </a:outerShdw>
              </a:effectLst>
              <a:latin typeface="Times New Roman" pitchFamily="18" charset="0"/>
              <a:ea typeface="+mj-ea"/>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066800"/>
            <a:ext cx="7391400" cy="4724400"/>
          </a:xfrm>
        </p:spPr>
        <p:txBody>
          <a:bodyPr>
            <a:noAutofit/>
          </a:bodyPr>
          <a:lstStyle/>
          <a:p>
            <a:pPr marL="404813" indent="-404813" algn="just" rtl="1">
              <a:lnSpc>
                <a:spcPct val="150000"/>
              </a:lnSpc>
              <a:buFont typeface="Wingdings 2" pitchFamily="18" charset="2"/>
              <a:buNone/>
              <a:defRPr/>
            </a:pPr>
            <a:r>
              <a:rPr lang="ar-EG" sz="2600" b="1" dirty="0" smtClean="0">
                <a:solidFill>
                  <a:schemeClr val="tx1">
                    <a:lumMod val="95000"/>
                    <a:lumOff val="5000"/>
                  </a:schemeClr>
                </a:solidFill>
                <a:latin typeface="Times New Roman" pitchFamily="18" charset="0"/>
                <a:cs typeface="Times New Roman" pitchFamily="18" charset="0"/>
              </a:rPr>
              <a:t>	الولادة </a:t>
            </a:r>
            <a:r>
              <a:rPr lang="en-US" sz="2600" b="1" i="1" dirty="0" smtClean="0">
                <a:solidFill>
                  <a:schemeClr val="tx1">
                    <a:lumMod val="95000"/>
                    <a:lumOff val="5000"/>
                  </a:schemeClr>
                </a:solidFill>
                <a:latin typeface="Times New Roman" pitchFamily="18" charset="0"/>
                <a:cs typeface="Times New Roman" pitchFamily="18" charset="0"/>
              </a:rPr>
              <a:t>Parturition</a:t>
            </a:r>
            <a:r>
              <a:rPr lang="en-US" sz="2600" b="1" dirty="0" smtClean="0">
                <a:solidFill>
                  <a:schemeClr val="tx1">
                    <a:lumMod val="95000"/>
                    <a:lumOff val="5000"/>
                  </a:schemeClr>
                </a:solidFill>
                <a:latin typeface="Times New Roman" pitchFamily="18" charset="0"/>
                <a:cs typeface="Times New Roman" pitchFamily="18" charset="0"/>
              </a:rPr>
              <a:t> </a:t>
            </a:r>
            <a:endParaRPr lang="ar-EG" sz="2600" b="1" dirty="0" smtClean="0">
              <a:solidFill>
                <a:schemeClr val="tx1">
                  <a:lumMod val="95000"/>
                  <a:lumOff val="5000"/>
                </a:schemeClr>
              </a:solidFill>
              <a:latin typeface="Times New Roman" pitchFamily="18" charset="0"/>
              <a:cs typeface="Times New Roman" pitchFamily="18" charset="0"/>
            </a:endParaRPr>
          </a:p>
          <a:p>
            <a:pPr marL="793750" indent="-223838" algn="just" rtl="1">
              <a:lnSpc>
                <a:spcPct val="120000"/>
              </a:lnSpc>
              <a:defRPr/>
            </a:pPr>
            <a:r>
              <a:rPr lang="ar-EG" sz="2000" b="1" dirty="0" smtClean="0">
                <a:solidFill>
                  <a:schemeClr val="tx1">
                    <a:lumMod val="95000"/>
                    <a:lumOff val="5000"/>
                  </a:schemeClr>
                </a:solidFill>
                <a:latin typeface="Times New Roman" pitchFamily="18" charset="0"/>
                <a:cs typeface="Times New Roman" pitchFamily="18" charset="0"/>
              </a:rPr>
              <a:t>تتم عملية الولادة على ثلاث مراحل هى:</a:t>
            </a:r>
          </a:p>
          <a:p>
            <a:pPr marL="1949450" indent="-1155700" algn="just" rtl="1">
              <a:lnSpc>
                <a:spcPct val="120000"/>
              </a:lnSpc>
              <a:buFont typeface="Wingdings 2" pitchFamily="18" charset="2"/>
              <a:buNone/>
              <a:defRPr/>
            </a:pPr>
            <a:r>
              <a:rPr lang="ar-EG" sz="2000" b="1" u="sng" dirty="0" smtClean="0">
                <a:solidFill>
                  <a:schemeClr val="tx1">
                    <a:lumMod val="95000"/>
                    <a:lumOff val="5000"/>
                  </a:schemeClr>
                </a:solidFill>
                <a:latin typeface="Times New Roman" pitchFamily="18" charset="0"/>
                <a:cs typeface="Times New Roman" pitchFamily="18" charset="0"/>
              </a:rPr>
              <a:t>المرحلة الأولى</a:t>
            </a:r>
            <a:r>
              <a:rPr lang="ar-EG" sz="2000" b="1" dirty="0" smtClean="0">
                <a:solidFill>
                  <a:schemeClr val="tx1">
                    <a:lumMod val="95000"/>
                    <a:lumOff val="5000"/>
                  </a:schemeClr>
                </a:solidFill>
                <a:latin typeface="Times New Roman" pitchFamily="18" charset="0"/>
                <a:cs typeface="Times New Roman" pitchFamily="18" charset="0"/>
              </a:rPr>
              <a:t>: </a:t>
            </a:r>
            <a:r>
              <a:rPr lang="ar-EG" sz="1750" b="1" dirty="0" smtClean="0">
                <a:solidFill>
                  <a:schemeClr val="tx1">
                    <a:lumMod val="95000"/>
                    <a:lumOff val="5000"/>
                  </a:schemeClr>
                </a:solidFill>
                <a:latin typeface="Times New Roman" pitchFamily="18" charset="0"/>
                <a:cs typeface="Times New Roman" pitchFamily="18" charset="0"/>
              </a:rPr>
              <a:t>تبدأ عند إقتراب الولادة ومن مظاهرها قلق الأم وإمتناعها عن الأكل – تضخم الضرع – إرتفاع فى درجة حرارتها مع زيادة فى عدد نبضات القلب – تبدأ آلام الوضع (الطلق</a:t>
            </a:r>
            <a:r>
              <a:rPr lang="en-US" sz="1750" b="1" i="1" dirty="0" smtClean="0">
                <a:solidFill>
                  <a:schemeClr val="tx1">
                    <a:lumMod val="95000"/>
                    <a:lumOff val="5000"/>
                  </a:schemeClr>
                </a:solidFill>
                <a:latin typeface="Times New Roman" pitchFamily="18" charset="0"/>
                <a:cs typeface="Times New Roman" pitchFamily="18" charset="0"/>
              </a:rPr>
              <a:t>Streaming</a:t>
            </a:r>
            <a:r>
              <a:rPr lang="en-US" sz="1750" b="1" dirty="0" smtClean="0">
                <a:solidFill>
                  <a:schemeClr val="tx1">
                    <a:lumMod val="95000"/>
                    <a:lumOff val="5000"/>
                  </a:schemeClr>
                </a:solidFill>
                <a:latin typeface="Times New Roman" pitchFamily="18" charset="0"/>
                <a:cs typeface="Times New Roman" pitchFamily="18" charset="0"/>
              </a:rPr>
              <a:t> </a:t>
            </a:r>
            <a:r>
              <a:rPr lang="ar-EG" sz="1750" b="1" dirty="0" smtClean="0">
                <a:solidFill>
                  <a:schemeClr val="tx1">
                    <a:lumMod val="95000"/>
                    <a:lumOff val="5000"/>
                  </a:schemeClr>
                </a:solidFill>
                <a:latin typeface="Times New Roman" pitchFamily="18" charset="0"/>
                <a:cs typeface="Times New Roman" pitchFamily="18" charset="0"/>
              </a:rPr>
              <a:t>) التى تنتج من إنقباض العضلات الطولية الموجودة فى جدران الرحم والتى تؤدى لإتساع عنق الرحم.</a:t>
            </a:r>
            <a:endParaRPr lang="en-GB" sz="1750" b="1" dirty="0" smtClean="0">
              <a:solidFill>
                <a:schemeClr val="tx1">
                  <a:lumMod val="95000"/>
                  <a:lumOff val="5000"/>
                </a:schemeClr>
              </a:solidFill>
              <a:latin typeface="Times New Roman" pitchFamily="18" charset="0"/>
              <a:cs typeface="Times New Roman" pitchFamily="18" charset="0"/>
            </a:endParaRPr>
          </a:p>
          <a:p>
            <a:pPr marL="1949450" indent="-1155700" algn="just" rtl="1">
              <a:lnSpc>
                <a:spcPct val="120000"/>
              </a:lnSpc>
              <a:buFont typeface="Wingdings 2" pitchFamily="18" charset="2"/>
              <a:buNone/>
              <a:defRPr/>
            </a:pPr>
            <a:endParaRPr lang="ar-EG" sz="800" b="1" dirty="0" smtClean="0">
              <a:solidFill>
                <a:schemeClr val="tx1">
                  <a:lumMod val="95000"/>
                  <a:lumOff val="5000"/>
                </a:schemeClr>
              </a:solidFill>
              <a:latin typeface="Times New Roman" pitchFamily="18" charset="0"/>
              <a:cs typeface="Times New Roman" pitchFamily="18" charset="0"/>
            </a:endParaRPr>
          </a:p>
          <a:p>
            <a:pPr marL="1949450" indent="-1155700" algn="just" rtl="1">
              <a:lnSpc>
                <a:spcPct val="120000"/>
              </a:lnSpc>
              <a:buFont typeface="Wingdings 2" pitchFamily="18" charset="2"/>
              <a:buNone/>
              <a:defRPr/>
            </a:pPr>
            <a:r>
              <a:rPr lang="ar-EG" sz="2000" b="1" u="sng" dirty="0" smtClean="0">
                <a:solidFill>
                  <a:schemeClr val="tx1">
                    <a:lumMod val="95000"/>
                    <a:lumOff val="5000"/>
                  </a:schemeClr>
                </a:solidFill>
                <a:latin typeface="Times New Roman" pitchFamily="18" charset="0"/>
                <a:cs typeface="Times New Roman" pitchFamily="18" charset="0"/>
              </a:rPr>
              <a:t>المرحلة الثانية</a:t>
            </a:r>
            <a:r>
              <a:rPr lang="ar-EG" sz="2000" b="1" dirty="0" smtClean="0">
                <a:solidFill>
                  <a:schemeClr val="tx1">
                    <a:lumMod val="95000"/>
                    <a:lumOff val="5000"/>
                  </a:schemeClr>
                </a:solidFill>
                <a:latin typeface="Times New Roman" pitchFamily="18" charset="0"/>
                <a:cs typeface="Times New Roman" pitchFamily="18" charset="0"/>
              </a:rPr>
              <a:t>: </a:t>
            </a:r>
            <a:r>
              <a:rPr lang="ar-EG" sz="1750" b="1" dirty="0" smtClean="0">
                <a:solidFill>
                  <a:schemeClr val="tx1">
                    <a:lumMod val="95000"/>
                    <a:lumOff val="5000"/>
                  </a:schemeClr>
                </a:solidFill>
                <a:latin typeface="Times New Roman" pitchFamily="18" charset="0"/>
                <a:cs typeface="Times New Roman" pitchFamily="18" charset="0"/>
              </a:rPr>
              <a:t>يحدث فيها إنقباض عام لجميع عضلات الرحم وكذلك إنقباض عضلات جدران البطن والحجاب الحاجز ويسبب ذلك طرد الجنين من الرحم إلى المهبل وتبدأ الأغشية الجنينية فى الخروج من المهبل وتنفجر تطرد سوائلها.</a:t>
            </a:r>
            <a:endParaRPr lang="en-GB" sz="1750" b="1" dirty="0" smtClean="0">
              <a:solidFill>
                <a:schemeClr val="tx1">
                  <a:lumMod val="95000"/>
                  <a:lumOff val="5000"/>
                </a:schemeClr>
              </a:solidFill>
              <a:latin typeface="Times New Roman" pitchFamily="18" charset="0"/>
              <a:cs typeface="Times New Roman" pitchFamily="18" charset="0"/>
            </a:endParaRPr>
          </a:p>
          <a:p>
            <a:pPr marL="1949450" indent="-1155700" algn="just" rtl="1">
              <a:lnSpc>
                <a:spcPct val="120000"/>
              </a:lnSpc>
              <a:buFont typeface="Wingdings 2" pitchFamily="18" charset="2"/>
              <a:buNone/>
              <a:defRPr/>
            </a:pPr>
            <a:endParaRPr lang="ar-EG" sz="800" b="1" dirty="0" smtClean="0">
              <a:solidFill>
                <a:schemeClr val="tx1">
                  <a:lumMod val="95000"/>
                  <a:lumOff val="5000"/>
                </a:schemeClr>
              </a:solidFill>
              <a:latin typeface="Times New Roman" pitchFamily="18" charset="0"/>
              <a:cs typeface="Times New Roman" pitchFamily="18" charset="0"/>
            </a:endParaRPr>
          </a:p>
          <a:p>
            <a:pPr marL="1949450" indent="-1155700" algn="just" rtl="1">
              <a:lnSpc>
                <a:spcPct val="120000"/>
              </a:lnSpc>
              <a:buFont typeface="Wingdings 2" pitchFamily="18" charset="2"/>
              <a:buNone/>
              <a:defRPr/>
            </a:pPr>
            <a:r>
              <a:rPr lang="ar-EG" sz="2000" b="1" u="sng" dirty="0" smtClean="0">
                <a:solidFill>
                  <a:schemeClr val="tx1">
                    <a:lumMod val="95000"/>
                    <a:lumOff val="5000"/>
                  </a:schemeClr>
                </a:solidFill>
                <a:latin typeface="Times New Roman" pitchFamily="18" charset="0"/>
                <a:cs typeface="Times New Roman" pitchFamily="18" charset="0"/>
              </a:rPr>
              <a:t>المرحلة الثالثة</a:t>
            </a:r>
            <a:r>
              <a:rPr lang="ar-EG" sz="2000" b="1" dirty="0" smtClean="0">
                <a:solidFill>
                  <a:schemeClr val="tx1">
                    <a:lumMod val="95000"/>
                    <a:lumOff val="5000"/>
                  </a:schemeClr>
                </a:solidFill>
                <a:latin typeface="Times New Roman" pitchFamily="18" charset="0"/>
                <a:cs typeface="Times New Roman" pitchFamily="18" charset="0"/>
              </a:rPr>
              <a:t>:</a:t>
            </a:r>
            <a:r>
              <a:rPr lang="ar-EG" sz="1800" b="1" dirty="0" smtClean="0">
                <a:solidFill>
                  <a:schemeClr val="tx1">
                    <a:lumMod val="95000"/>
                    <a:lumOff val="5000"/>
                  </a:schemeClr>
                </a:solidFill>
                <a:latin typeface="Times New Roman" pitchFamily="18" charset="0"/>
                <a:cs typeface="Times New Roman" pitchFamily="18" charset="0"/>
              </a:rPr>
              <a:t> </a:t>
            </a:r>
            <a:r>
              <a:rPr lang="ar-EG" sz="1750" b="1" dirty="0" smtClean="0">
                <a:solidFill>
                  <a:schemeClr val="tx1">
                    <a:lumMod val="95000"/>
                    <a:lumOff val="5000"/>
                  </a:schemeClr>
                </a:solidFill>
                <a:latin typeface="Times New Roman" pitchFamily="18" charset="0"/>
                <a:cs typeface="Times New Roman" pitchFamily="18" charset="0"/>
              </a:rPr>
              <a:t>يتم فيها طرد الأغشية الجنينية والمشيمة </a:t>
            </a:r>
          </a:p>
          <a:p>
            <a:pPr marL="1949450" indent="-1155700" algn="just" rtl="1">
              <a:lnSpc>
                <a:spcPct val="120000"/>
              </a:lnSpc>
              <a:buFont typeface="Wingdings 2" pitchFamily="18" charset="2"/>
              <a:buNone/>
              <a:defRPr/>
            </a:pPr>
            <a:endParaRPr lang="ar-EG" sz="2000" b="1" dirty="0" smtClean="0">
              <a:solidFill>
                <a:schemeClr val="tx1">
                  <a:lumMod val="95000"/>
                  <a:lumOff val="5000"/>
                </a:schemeClr>
              </a:solidFill>
              <a:latin typeface="Times New Roman" pitchFamily="18" charset="0"/>
              <a:cs typeface="Times New Roman" pitchFamily="18" charset="0"/>
            </a:endParaRPr>
          </a:p>
        </p:txBody>
      </p:sp>
      <p:sp>
        <p:nvSpPr>
          <p:cNvPr id="103429"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685800" y="838200"/>
            <a:ext cx="7620000" cy="2819400"/>
          </a:xfrm>
        </p:spPr>
        <p:txBody>
          <a:bodyPr>
            <a:noAutofit/>
          </a:bodyPr>
          <a:lstStyle/>
          <a:p>
            <a:pPr marL="261938" indent="-261938" algn="just" rtl="1">
              <a:lnSpc>
                <a:spcPct val="170000"/>
              </a:lnSpc>
              <a:buNone/>
              <a:defRPr/>
            </a:pPr>
            <a:r>
              <a:rPr lang="ar-EG" sz="2400" b="1" dirty="0" smtClean="0">
                <a:solidFill>
                  <a:schemeClr val="tx1">
                    <a:lumMod val="95000"/>
                    <a:lumOff val="5000"/>
                  </a:schemeClr>
                </a:solidFill>
                <a:latin typeface="Times New Roman" pitchFamily="18" charset="0"/>
                <a:cs typeface="Times New Roman" pitchFamily="18" charset="0"/>
              </a:rPr>
              <a:t>العناية بالأم وقت الولادة</a:t>
            </a:r>
          </a:p>
          <a:p>
            <a:pPr marL="261938" indent="-179388" algn="just" rtl="1">
              <a:buClrTx/>
              <a:buSzPct val="90000"/>
              <a:buFont typeface="Wingdings" pitchFamily="2" charset="2"/>
              <a:buChar char="§"/>
              <a:defRPr/>
            </a:pPr>
            <a:r>
              <a:rPr lang="ar-SA" sz="1750" b="1" dirty="0" smtClean="0">
                <a:latin typeface="Times New Roman" pitchFamily="18" charset="0"/>
                <a:cs typeface="Times New Roman" pitchFamily="18" charset="0"/>
              </a:rPr>
              <a:t>تعزل الماشية طليقة بدون ربط فى مكان نظيف هادئ صحى بعيداً عن التيارات الهوائية مفروشة أرضيته بطبقة كثيفة من قش الأرز أو التبن</a:t>
            </a:r>
            <a:r>
              <a:rPr lang="ar-EG" sz="1750" b="1" dirty="0" smtClean="0">
                <a:latin typeface="Times New Roman" pitchFamily="18" charset="0"/>
                <a:cs typeface="Times New Roman" pitchFamily="18" charset="0"/>
              </a:rPr>
              <a:t>.</a:t>
            </a:r>
          </a:p>
          <a:p>
            <a:pPr marL="261938" indent="-179388" algn="just" rtl="1">
              <a:buClrTx/>
              <a:buSzPct val="90000"/>
              <a:buFont typeface="Wingdings" pitchFamily="2" charset="2"/>
              <a:buChar char="§"/>
              <a:defRPr/>
            </a:pPr>
            <a:r>
              <a:rPr lang="ar-SA" sz="1750" b="1" dirty="0" smtClean="0">
                <a:latin typeface="Times New Roman" pitchFamily="18" charset="0"/>
                <a:cs typeface="Times New Roman" pitchFamily="18" charset="0"/>
              </a:rPr>
              <a:t>يجب أن تكون الأم نظيفة وتزال جميع الأوساخ التى تكون ملتصقة بمؤخر الحيوان وتغسل مناعمها جيداً وتجفف</a:t>
            </a:r>
            <a:r>
              <a:rPr lang="ar-EG" sz="1750" b="1" dirty="0" smtClean="0">
                <a:latin typeface="Times New Roman" pitchFamily="18" charset="0"/>
                <a:cs typeface="Times New Roman" pitchFamily="18" charset="0"/>
              </a:rPr>
              <a:t>.</a:t>
            </a:r>
          </a:p>
          <a:p>
            <a:pPr marL="261938" indent="-179388" algn="just" rtl="1">
              <a:buClrTx/>
              <a:buSzPct val="90000"/>
              <a:buFont typeface="Wingdings" pitchFamily="2" charset="2"/>
              <a:buChar char="§"/>
              <a:defRPr/>
            </a:pPr>
            <a:r>
              <a:rPr lang="ar-SA" sz="1750" b="1" dirty="0" smtClean="0">
                <a:latin typeface="Times New Roman" pitchFamily="18" charset="0"/>
                <a:cs typeface="Times New Roman" pitchFamily="18" charset="0"/>
              </a:rPr>
              <a:t>تراقب الأم للتأكد من انتظام علامات الطلق ولا يجب الاستعجال فى مساعدة الأم بالمرة، إلى أن يظهر الكيس المائى بما يحتويه من السوائل الجنينية وبمجرد انفجار هذا الكيس "طش القرن" تبدو ظهور أرجل الجنين</a:t>
            </a:r>
            <a:r>
              <a:rPr lang="ar-EG" sz="1750" b="1" dirty="0" smtClean="0">
                <a:latin typeface="Times New Roman" pitchFamily="18" charset="0"/>
                <a:cs typeface="Times New Roman" pitchFamily="18" charset="0"/>
              </a:rPr>
              <a:t>.</a:t>
            </a:r>
          </a:p>
        </p:txBody>
      </p:sp>
      <p:sp>
        <p:nvSpPr>
          <p:cNvPr id="104453"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
        <p:nvSpPr>
          <p:cNvPr id="14" name="Content Placeholder 2"/>
          <p:cNvSpPr txBox="1">
            <a:spLocks/>
          </p:cNvSpPr>
          <p:nvPr/>
        </p:nvSpPr>
        <p:spPr bwMode="auto">
          <a:xfrm>
            <a:off x="2514600" y="3505200"/>
            <a:ext cx="5791200" cy="2209800"/>
          </a:xfrm>
          <a:prstGeom prst="rect">
            <a:avLst/>
          </a:prstGeom>
          <a:noFill/>
          <a:ln w="9525">
            <a:noFill/>
            <a:miter lim="800000"/>
            <a:headEnd/>
            <a:tailEnd/>
          </a:ln>
        </p:spPr>
        <p:txBody>
          <a:bodyPr vert="horz" wrap="square" lIns="182880" tIns="91440" rIns="91440" bIns="45720" numCol="1" anchor="t" anchorCtr="0" compatLnSpc="1">
            <a:prstTxWarp prst="textNoShape">
              <a:avLst/>
            </a:prstTxWarp>
            <a:noAutofit/>
          </a:bodyPr>
          <a:lstStyle/>
          <a:p>
            <a:pPr marL="261938" marR="0" lvl="0" indent="-179388" algn="just" defTabSz="914400" rtl="1" eaLnBrk="0" fontAlgn="base" latinLnBrk="0" hangingPunct="0">
              <a:spcBef>
                <a:spcPts val="250"/>
              </a:spcBef>
              <a:spcAft>
                <a:spcPct val="0"/>
              </a:spcAft>
              <a:buClrTx/>
              <a:buSzPct val="90000"/>
              <a:buFont typeface="Wingdings" pitchFamily="2" charset="2"/>
              <a:buChar char="§"/>
              <a:tabLst/>
              <a:defRPr/>
            </a:pPr>
            <a:r>
              <a:rPr kumimoji="0" lang="ar-SA"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يقوم المولد (بعد أن يغسل </a:t>
            </a:r>
            <a:r>
              <a:rPr kumimoji="0" lang="ar-EG"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ويطهر </a:t>
            </a:r>
            <a:r>
              <a:rPr kumimoji="0" lang="ar-SA"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يديه وزراعية ويدهنها  بالفازلين البوريكى) بإدخال يده اليسرى فى المهبل حيث يقبض على قائمتى ال</a:t>
            </a:r>
            <a:r>
              <a:rPr kumimoji="0" lang="ar-EG"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a:t>
            </a:r>
            <a:r>
              <a:rPr kumimoji="0" lang="ar-SA"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نين الأماميتين ثم يخلص الرأس باليد اليمنى لتكون فى مقابل فتحة الحيا ثم يعهد إلى مساعد قوى متمرن بجذب الجنين إلى الخارج بمنتهى الحرص والتأنى حتى لا تصاب أعضاء الجنين بأى ضرر ويجب أن يكون جذب الجنين فى اتجاه خروجه من الحيا حتى لا يتمزق الحيا وفى حالة انفجار الكيس الجنينى مع عدم وجود علامات طلق أو فى حالة انتهاء الطلق قبل إتمام </a:t>
            </a:r>
            <a:r>
              <a:rPr kumimoji="0" lang="ar-EG"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الولادة</a:t>
            </a:r>
            <a:r>
              <a:rPr kumimoji="0" lang="ar-SA" sz="175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فيجب إعطاء الحيوان حقنة من هرمون لأكسيتوسين لتقوية الطلق.</a:t>
            </a:r>
            <a:endParaRPr kumimoji="0" lang="ar-EG" sz="1750" b="1"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n-ea"/>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533401" y="3733800"/>
            <a:ext cx="2209800" cy="19050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724400"/>
          </a:xfrm>
        </p:spPr>
        <p:txBody>
          <a:bodyPr>
            <a:noAutofit/>
          </a:bodyPr>
          <a:lstStyle/>
          <a:p>
            <a:pPr marL="261938" indent="-261938" algn="just" rtl="1">
              <a:lnSpc>
                <a:spcPct val="170000"/>
              </a:lnSpc>
              <a:buNone/>
              <a:defRPr/>
            </a:pPr>
            <a:r>
              <a:rPr lang="ar-EG" sz="2400" b="1" dirty="0" smtClean="0">
                <a:solidFill>
                  <a:schemeClr val="tx1">
                    <a:lumMod val="95000"/>
                    <a:lumOff val="5000"/>
                  </a:schemeClr>
                </a:solidFill>
                <a:latin typeface="Times New Roman" pitchFamily="18" charset="0"/>
                <a:cs typeface="Times New Roman" pitchFamily="18" charset="0"/>
              </a:rPr>
              <a:t>العناية بالأم بعد الولادة مباشرة</a:t>
            </a:r>
          </a:p>
          <a:p>
            <a:pPr marL="620713" indent="-261938" algn="just" rtl="1">
              <a:lnSpc>
                <a:spcPct val="13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1. الإهتمام بالضرع وحالته العامة.</a:t>
            </a:r>
          </a:p>
          <a:p>
            <a:pPr marL="620713" indent="-261938" algn="just" rtl="1">
              <a:lnSpc>
                <a:spcPct val="13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2. تجهيز فول أو شعير مغلى فى الماء وتقديمه للأم فى درجة حرارة معتدلة لتأكل منه ثم يقدم قليل من الدريس الجيد ولا يسمح لها بتناول الغذاء المركز لمدة 12-24 ساعة.</a:t>
            </a:r>
          </a:p>
          <a:p>
            <a:pPr marL="620713" indent="-261938" algn="just" rtl="1">
              <a:lnSpc>
                <a:spcPct val="13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3. يجب ملاحظة نزول الأغشية الجنينية والمشيمة والتى تخرج عادة عقب الولادة مباشرة أو خلال ساعتين بعد الولادة. وإذا تأخر نزولها يقفل عنق الرحم وينتهى الطلق وتحتبس المشيمة.</a:t>
            </a:r>
          </a:p>
          <a:p>
            <a:pPr marL="620713" indent="-261938" algn="just" rtl="1">
              <a:lnSpc>
                <a:spcPct val="13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4. يقدم الغذاء المركز تدريجياً حتى لا يتسبب كثرة الأعلاف المركزة فى حدوث إضطرابات هضمية للأم وزيادة فى إنتاج اللبن الذى يؤدى إلى حدوث إضطرابات معوية للمولود إذا تناول كميات كبيرة من اللبن.</a:t>
            </a:r>
          </a:p>
          <a:p>
            <a:pPr marL="1949450" indent="-1155700" algn="just" rtl="1">
              <a:lnSpc>
                <a:spcPct val="120000"/>
              </a:lnSpc>
              <a:buFont typeface="Wingdings 2" pitchFamily="18" charset="2"/>
              <a:buNone/>
              <a:defRPr/>
            </a:pPr>
            <a:endParaRPr lang="ar-EG" sz="2000" b="1" dirty="0" smtClean="0">
              <a:solidFill>
                <a:schemeClr val="tx1">
                  <a:lumMod val="95000"/>
                  <a:lumOff val="5000"/>
                </a:schemeClr>
              </a:solidFill>
              <a:latin typeface="Times New Roman" pitchFamily="18" charset="0"/>
              <a:cs typeface="Times New Roman" pitchFamily="18" charset="0"/>
            </a:endParaRPr>
          </a:p>
        </p:txBody>
      </p:sp>
      <p:sp>
        <p:nvSpPr>
          <p:cNvPr id="104453"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724400"/>
          </a:xfrm>
        </p:spPr>
        <p:txBody>
          <a:bodyPr>
            <a:noAutofit/>
          </a:bodyPr>
          <a:lstStyle/>
          <a:p>
            <a:pPr marL="1949450" indent="-1155700" algn="just" rtl="1">
              <a:lnSpc>
                <a:spcPct val="20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العناية بالمولود بعد الولادة</a:t>
            </a:r>
          </a:p>
          <a:p>
            <a:pPr marL="1949450" indent="-1155700" algn="just" rtl="1">
              <a:lnSpc>
                <a:spcPct val="20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1. حث العجل على البدء فى عملية التنفس.</a:t>
            </a:r>
          </a:p>
          <a:p>
            <a:pPr marL="1079500" indent="-285750" algn="just" rtl="1">
              <a:lnSpc>
                <a:spcPct val="15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2. قطع الحبل السرى.</a:t>
            </a:r>
          </a:p>
          <a:p>
            <a:pPr marL="1079500" indent="-285750" algn="just" rtl="1">
              <a:lnSpc>
                <a:spcPct val="15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3. تقليم الحوافر.</a:t>
            </a:r>
          </a:p>
          <a:p>
            <a:pPr marL="1079500" indent="-285750" algn="just" rtl="1">
              <a:lnSpc>
                <a:spcPct val="150000"/>
              </a:lnSpc>
              <a:buFont typeface="Wingdings 2" pitchFamily="18" charset="2"/>
              <a:buNone/>
              <a:defRPr/>
            </a:pPr>
            <a:r>
              <a:rPr lang="ar-EG" sz="1900" b="1" dirty="0" smtClean="0">
                <a:solidFill>
                  <a:schemeClr val="tx1">
                    <a:lumMod val="95000"/>
                    <a:lumOff val="5000"/>
                  </a:schemeClr>
                </a:solidFill>
                <a:latin typeface="Times New Roman" pitchFamily="18" charset="0"/>
                <a:cs typeface="Times New Roman" pitchFamily="18" charset="0"/>
              </a:rPr>
              <a:t>4. مساعدة الأم فى البدء فى لعق المولود وتجفيف السوائل حول جسمه ويساعد ذلك فى تنشيط الدورة الدموية للمولود.</a:t>
            </a:r>
          </a:p>
          <a:p>
            <a:pPr marL="1949450" indent="-1155700" algn="just" rtl="1">
              <a:lnSpc>
                <a:spcPct val="120000"/>
              </a:lnSpc>
              <a:buFont typeface="Wingdings 2" pitchFamily="18" charset="2"/>
              <a:buNone/>
              <a:defRPr/>
            </a:pPr>
            <a:endParaRPr lang="ar-EG" sz="2000" b="1" dirty="0" smtClean="0">
              <a:solidFill>
                <a:schemeClr val="tx1">
                  <a:lumMod val="95000"/>
                  <a:lumOff val="5000"/>
                </a:schemeClr>
              </a:solidFill>
              <a:latin typeface="Times New Roman" pitchFamily="18" charset="0"/>
              <a:cs typeface="Times New Roman" pitchFamily="18" charset="0"/>
            </a:endParaRPr>
          </a:p>
        </p:txBody>
      </p:sp>
      <p:sp>
        <p:nvSpPr>
          <p:cNvPr id="105477"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762000" y="1219200"/>
            <a:ext cx="7620000" cy="4724400"/>
          </a:xfrm>
        </p:spPr>
        <p:txBody>
          <a:bodyPr>
            <a:noAutofit/>
          </a:bodyPr>
          <a:lstStyle/>
          <a:p>
            <a:pPr marL="1438275" indent="-1347788" algn="just" rtl="1">
              <a:lnSpc>
                <a:spcPct val="15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عودة الرحم إلى طبيعته (إلتئام الرحم)</a:t>
            </a:r>
          </a:p>
          <a:p>
            <a:pPr marL="539750" indent="-269875" algn="just" rtl="1">
              <a:lnSpc>
                <a:spcPct val="150000"/>
              </a:lnSpc>
              <a:defRPr/>
            </a:pPr>
            <a:r>
              <a:rPr lang="ar-SA" sz="2000" b="1" dirty="0" smtClean="0">
                <a:solidFill>
                  <a:schemeClr val="tx1">
                    <a:lumMod val="95000"/>
                    <a:lumOff val="5000"/>
                  </a:schemeClr>
                </a:solidFill>
                <a:latin typeface="Times New Roman" pitchFamily="18" charset="0"/>
                <a:cs typeface="Times New Roman" pitchFamily="18" charset="0"/>
              </a:rPr>
              <a:t>الوقت اللازم لعودة الرحم لحجمه الذى كان عليه قبل التلقيح يتراوح من 12 – 56 يوما . هذه الفترة لها أهميتها نظراً لأن الخصوبة تكون منخفضة حتى يكتمل انكماش الرحم </a:t>
            </a:r>
            <a:r>
              <a:rPr lang="ar-EG" sz="2000" b="1" dirty="0" smtClean="0">
                <a:solidFill>
                  <a:schemeClr val="tx1">
                    <a:lumMod val="95000"/>
                    <a:lumOff val="5000"/>
                  </a:schemeClr>
                </a:solidFill>
                <a:latin typeface="Times New Roman" pitchFamily="18" charset="0"/>
                <a:cs typeface="Times New Roman" pitchFamily="18" charset="0"/>
              </a:rPr>
              <a:t>والذى قد </a:t>
            </a:r>
            <a:r>
              <a:rPr lang="ar-SA" sz="2000" b="1" dirty="0" smtClean="0">
                <a:solidFill>
                  <a:schemeClr val="tx1">
                    <a:lumMod val="95000"/>
                    <a:lumOff val="5000"/>
                  </a:schemeClr>
                </a:solidFill>
                <a:latin typeface="Times New Roman" pitchFamily="18" charset="0"/>
                <a:cs typeface="Times New Roman" pitchFamily="18" charset="0"/>
              </a:rPr>
              <a:t>يستغرق فترة أطول فى الأبقار عديدة الولادات وكذلك فى الأبقار التى عانت من مشاكل عند الولادة.</a:t>
            </a:r>
            <a:endParaRPr lang="ar-EG" sz="2000" b="1" dirty="0" smtClean="0">
              <a:solidFill>
                <a:schemeClr val="tx1">
                  <a:lumMod val="95000"/>
                  <a:lumOff val="5000"/>
                </a:schemeClr>
              </a:solidFill>
              <a:latin typeface="Times New Roman" pitchFamily="18" charset="0"/>
              <a:cs typeface="Times New Roman" pitchFamily="18" charset="0"/>
            </a:endParaRPr>
          </a:p>
          <a:p>
            <a:pPr marL="539750" indent="-269875" algn="just" rtl="1">
              <a:lnSpc>
                <a:spcPct val="150000"/>
              </a:lnSpc>
              <a:defRPr/>
            </a:pPr>
            <a:r>
              <a:rPr lang="ar-SA" sz="2000" b="1" dirty="0" smtClean="0">
                <a:solidFill>
                  <a:schemeClr val="tx1">
                    <a:lumMod val="95000"/>
                    <a:lumOff val="5000"/>
                  </a:schemeClr>
                </a:solidFill>
                <a:latin typeface="Times New Roman" pitchFamily="18" charset="0"/>
                <a:cs typeface="Times New Roman" pitchFamily="18" charset="0"/>
              </a:rPr>
              <a:t>عموماً هناك انخفاض لمعدلات الإخصاب من التلقيحات التى تحدث عن الشبق الأول بعد الولادة مقارنة بالتلقيحات عند الشبق الموالى</a:t>
            </a:r>
            <a:r>
              <a:rPr lang="ar-EG" sz="2000" b="1" dirty="0" smtClean="0">
                <a:solidFill>
                  <a:schemeClr val="tx1">
                    <a:lumMod val="95000"/>
                    <a:lumOff val="5000"/>
                  </a:schemeClr>
                </a:solidFill>
                <a:latin typeface="Times New Roman" pitchFamily="18" charset="0"/>
                <a:cs typeface="Times New Roman" pitchFamily="18" charset="0"/>
              </a:rPr>
              <a:t>.</a:t>
            </a:r>
          </a:p>
          <a:p>
            <a:pPr marL="539750" indent="-269875" algn="just" rtl="1">
              <a:lnSpc>
                <a:spcPct val="150000"/>
              </a:lnSpc>
              <a:defRPr/>
            </a:pPr>
            <a:r>
              <a:rPr lang="ar-SA" sz="2000" b="1" dirty="0" smtClean="0">
                <a:solidFill>
                  <a:schemeClr val="tx1">
                    <a:lumMod val="95000"/>
                    <a:lumOff val="5000"/>
                  </a:schemeClr>
                </a:solidFill>
                <a:latin typeface="Times New Roman" pitchFamily="18" charset="0"/>
                <a:cs typeface="Times New Roman" pitchFamily="18" charset="0"/>
              </a:rPr>
              <a:t>يعود عنق الرحم عادة لحجمه الطبيعى خلال 24 – 36 ساعة بعد الولادة علماً بأن احتباس المشيمة سوف يؤدى إلى تأخر انغلاق</a:t>
            </a:r>
            <a:r>
              <a:rPr lang="ar-EG" sz="2000" b="1" dirty="0" smtClean="0">
                <a:solidFill>
                  <a:schemeClr val="tx1">
                    <a:lumMod val="95000"/>
                    <a:lumOff val="5000"/>
                  </a:schemeClr>
                </a:solidFill>
                <a:latin typeface="Times New Roman" pitchFamily="18" charset="0"/>
                <a:cs typeface="Times New Roman" pitchFamily="18" charset="0"/>
              </a:rPr>
              <a:t> عنق الرحم.</a:t>
            </a:r>
            <a:endParaRPr lang="en-GB" sz="1800" b="1" dirty="0" smtClean="0">
              <a:solidFill>
                <a:schemeClr val="tx1">
                  <a:lumMod val="95000"/>
                  <a:lumOff val="5000"/>
                </a:schemeClr>
              </a:solidFill>
              <a:latin typeface="Times New Roman" pitchFamily="18" charset="0"/>
              <a:cs typeface="Times New Roman" pitchFamily="18" charset="0"/>
            </a:endParaRPr>
          </a:p>
        </p:txBody>
      </p:sp>
      <p:sp>
        <p:nvSpPr>
          <p:cNvPr id="10650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762000" y="1219200"/>
            <a:ext cx="7620000" cy="4724400"/>
          </a:xfrm>
        </p:spPr>
        <p:txBody>
          <a:bodyPr>
            <a:noAutofit/>
          </a:bodyPr>
          <a:lstStyle/>
          <a:p>
            <a:pPr marL="1438275" indent="-1347788" algn="just" rtl="1">
              <a:lnSpc>
                <a:spcPct val="150000"/>
              </a:lnSpc>
              <a:buNone/>
              <a:defRPr/>
            </a:pPr>
            <a:r>
              <a:rPr lang="ar-EG" sz="2400" b="1" dirty="0" smtClean="0">
                <a:solidFill>
                  <a:schemeClr val="tx1">
                    <a:lumMod val="95000"/>
                    <a:lumOff val="5000"/>
                  </a:schemeClr>
                </a:solidFill>
                <a:latin typeface="Times New Roman" pitchFamily="18" charset="0"/>
                <a:cs typeface="Times New Roman" pitchFamily="18" charset="0"/>
              </a:rPr>
              <a:t>عودة نشاط دورة الشبق</a:t>
            </a:r>
          </a:p>
          <a:p>
            <a:pPr marL="539750" indent="-269875" algn="just" rtl="1">
              <a:lnSpc>
                <a:spcPct val="120000"/>
              </a:lnSpc>
              <a:defRPr/>
            </a:pPr>
            <a:r>
              <a:rPr lang="ar-SA" sz="2000" b="1" dirty="0" smtClean="0">
                <a:solidFill>
                  <a:schemeClr val="tx1">
                    <a:lumMod val="95000"/>
                    <a:lumOff val="5000"/>
                  </a:schemeClr>
                </a:solidFill>
                <a:latin typeface="Times New Roman" pitchFamily="18" charset="0"/>
                <a:cs typeface="Times New Roman" pitchFamily="18" charset="0"/>
              </a:rPr>
              <a:t>عادة ما تتراوح الفترة من الولادة وحتى الشبق الأول الظاهر فى أبقار اللبن من 30 – 72 يوما . وتختلف سرعة العودة للشبق باختلاف شدة الحلب . </a:t>
            </a:r>
            <a:r>
              <a:rPr lang="ar-EG" sz="2000" b="1" dirty="0" smtClean="0">
                <a:solidFill>
                  <a:schemeClr val="tx1">
                    <a:lumMod val="95000"/>
                    <a:lumOff val="5000"/>
                  </a:schemeClr>
                </a:solidFill>
                <a:latin typeface="Times New Roman" pitchFamily="18" charset="0"/>
                <a:cs typeface="Times New Roman" pitchFamily="18" charset="0"/>
              </a:rPr>
              <a:t>حيث </a:t>
            </a:r>
            <a:r>
              <a:rPr lang="ar-SA" sz="2000" b="1" dirty="0" smtClean="0">
                <a:solidFill>
                  <a:schemeClr val="tx1">
                    <a:lumMod val="95000"/>
                    <a:lumOff val="5000"/>
                  </a:schemeClr>
                </a:solidFill>
                <a:latin typeface="Times New Roman" pitchFamily="18" charset="0"/>
                <a:cs typeface="Times New Roman" pitchFamily="18" charset="0"/>
              </a:rPr>
              <a:t>إن الأبقار التى تحلب عددا أكبر من المرات تتأخر فى عودتها للشبق . </a:t>
            </a:r>
            <a:r>
              <a:rPr lang="ar-EG" sz="2000" b="1" dirty="0" smtClean="0">
                <a:solidFill>
                  <a:schemeClr val="tx1">
                    <a:lumMod val="95000"/>
                    <a:lumOff val="5000"/>
                  </a:schemeClr>
                </a:solidFill>
                <a:latin typeface="Times New Roman" pitchFamily="18" charset="0"/>
                <a:cs typeface="Times New Roman" pitchFamily="18" charset="0"/>
              </a:rPr>
              <a:t>كما أن </a:t>
            </a:r>
            <a:r>
              <a:rPr lang="ar-SA" sz="2000" b="1" dirty="0" smtClean="0">
                <a:solidFill>
                  <a:schemeClr val="tx1">
                    <a:lumMod val="95000"/>
                    <a:lumOff val="5000"/>
                  </a:schemeClr>
                </a:solidFill>
                <a:latin typeface="Times New Roman" pitchFamily="18" charset="0"/>
                <a:cs typeface="Times New Roman" pitchFamily="18" charset="0"/>
              </a:rPr>
              <a:t>الأبقار عالية الإدرار تأخذ حوالى 9 أيام أطول لتعود إلى الشبق مقارنة بالأبقار منخفضة الإدرار .</a:t>
            </a:r>
            <a:endParaRPr lang="ar-EG" sz="2000" b="1" dirty="0" smtClean="0">
              <a:solidFill>
                <a:schemeClr val="tx1">
                  <a:lumMod val="95000"/>
                  <a:lumOff val="5000"/>
                </a:schemeClr>
              </a:solidFill>
              <a:latin typeface="Times New Roman" pitchFamily="18" charset="0"/>
              <a:cs typeface="Times New Roman" pitchFamily="18" charset="0"/>
            </a:endParaRPr>
          </a:p>
          <a:p>
            <a:pPr marL="539750" indent="-269875" algn="just" rtl="1">
              <a:lnSpc>
                <a:spcPct val="120000"/>
              </a:lnSpc>
              <a:defRPr/>
            </a:pPr>
            <a:r>
              <a:rPr lang="ar-SA" sz="2000" b="1" dirty="0" smtClean="0">
                <a:solidFill>
                  <a:schemeClr val="tx1">
                    <a:lumMod val="95000"/>
                    <a:lumOff val="5000"/>
                  </a:schemeClr>
                </a:solidFill>
                <a:latin typeface="Times New Roman" pitchFamily="18" charset="0"/>
                <a:cs typeface="Times New Roman" pitchFamily="18" charset="0"/>
              </a:rPr>
              <a:t>تحدث الإباضة بدون علامات ظاهرة للشبق فى حوالى 42% من أبقار اللبن أثناء </a:t>
            </a:r>
            <a:r>
              <a:rPr lang="ar-EG" sz="2000" b="1" dirty="0" smtClean="0">
                <a:solidFill>
                  <a:schemeClr val="tx1">
                    <a:lumMod val="95000"/>
                    <a:lumOff val="5000"/>
                  </a:schemeClr>
                </a:solidFill>
                <a:latin typeface="Times New Roman" pitchFamily="18" charset="0"/>
                <a:cs typeface="Times New Roman" pitchFamily="18" charset="0"/>
              </a:rPr>
              <a:t>الشبق الأول </a:t>
            </a:r>
            <a:r>
              <a:rPr lang="ar-SA" sz="2000" b="1" dirty="0" smtClean="0">
                <a:solidFill>
                  <a:schemeClr val="tx1">
                    <a:lumMod val="95000"/>
                    <a:lumOff val="5000"/>
                  </a:schemeClr>
                </a:solidFill>
                <a:latin typeface="Times New Roman" pitchFamily="18" charset="0"/>
                <a:cs typeface="Times New Roman" pitchFamily="18" charset="0"/>
              </a:rPr>
              <a:t>بعد الولادة ، وعلى العكس فإن حوالى 10% من أبقار اللبن تظهر علامات الشبق دون حدوث إباضة.</a:t>
            </a:r>
            <a:endParaRPr lang="ar-EG" sz="2000" b="1" dirty="0" smtClean="0">
              <a:solidFill>
                <a:schemeClr val="tx1">
                  <a:lumMod val="95000"/>
                  <a:lumOff val="5000"/>
                </a:schemeClr>
              </a:solidFill>
              <a:latin typeface="Times New Roman" pitchFamily="18" charset="0"/>
              <a:cs typeface="Times New Roman" pitchFamily="18" charset="0"/>
            </a:endParaRPr>
          </a:p>
          <a:p>
            <a:pPr marL="539750" indent="-269875" algn="just" rtl="1">
              <a:lnSpc>
                <a:spcPct val="120000"/>
              </a:lnSpc>
              <a:defRPr/>
            </a:pPr>
            <a:r>
              <a:rPr lang="ar-EG" sz="2000" b="1" dirty="0" smtClean="0">
                <a:solidFill>
                  <a:schemeClr val="tx1">
                    <a:lumMod val="95000"/>
                    <a:lumOff val="5000"/>
                  </a:schemeClr>
                </a:solidFill>
                <a:latin typeface="Times New Roman" pitchFamily="18" charset="0"/>
                <a:cs typeface="Times New Roman" pitchFamily="18" charset="0"/>
              </a:rPr>
              <a:t>أى أن تأخر الشبق الأول بعد الولادة يكون راجع أساساً لإرتفاع مستوى هرمون البرولاكتين المسئول عن إنتاج اللبن ، وإنخفاض مستوى هرمون الغدة النخامية المسئول عن نمو الحويصلات المبيضية.</a:t>
            </a:r>
            <a:endParaRPr lang="en-GB" sz="2000" b="1" dirty="0" smtClean="0">
              <a:solidFill>
                <a:schemeClr val="tx1">
                  <a:lumMod val="95000"/>
                  <a:lumOff val="5000"/>
                </a:schemeClr>
              </a:solidFill>
              <a:latin typeface="Times New Roman" pitchFamily="18" charset="0"/>
              <a:cs typeface="Times New Roman" pitchFamily="18" charset="0"/>
            </a:endParaRPr>
          </a:p>
        </p:txBody>
      </p:sp>
      <p:sp>
        <p:nvSpPr>
          <p:cNvPr id="10650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762000" y="1219200"/>
            <a:ext cx="7620000" cy="4724400"/>
          </a:xfrm>
        </p:spPr>
        <p:txBody>
          <a:bodyPr>
            <a:noAutofit/>
          </a:bodyPr>
          <a:lstStyle/>
          <a:p>
            <a:pPr marL="1438275" indent="-1347788" algn="just" rtl="1">
              <a:lnSpc>
                <a:spcPct val="150000"/>
              </a:lnSpc>
              <a:buNone/>
              <a:defRPr/>
            </a:pPr>
            <a:r>
              <a:rPr lang="ar-EG" sz="2400" b="1" dirty="0" smtClean="0">
                <a:solidFill>
                  <a:schemeClr val="tx1">
                    <a:lumMod val="95000"/>
                    <a:lumOff val="5000"/>
                  </a:schemeClr>
                </a:solidFill>
                <a:latin typeface="Times New Roman" pitchFamily="18" charset="0"/>
                <a:cs typeface="Times New Roman" pitchFamily="18" charset="0"/>
              </a:rPr>
              <a:t>متى نعيد التلقيح</a:t>
            </a:r>
          </a:p>
          <a:p>
            <a:pPr marL="539750" indent="-269875" algn="just" rtl="1">
              <a:lnSpc>
                <a:spcPct val="150000"/>
              </a:lnSpc>
              <a:defRPr/>
            </a:pPr>
            <a:r>
              <a:rPr lang="ar-SA" sz="1900" b="1" dirty="0" smtClean="0">
                <a:solidFill>
                  <a:schemeClr val="tx1">
                    <a:lumMod val="95000"/>
                    <a:lumOff val="5000"/>
                  </a:schemeClr>
                </a:solidFill>
                <a:latin typeface="Times New Roman" pitchFamily="18" charset="0"/>
                <a:cs typeface="Times New Roman" pitchFamily="18" charset="0"/>
              </a:rPr>
              <a:t>يجب أن يحدث الإخصاب خلال 85 يوما بعد الولادة ( من الولادة حتى الشياع</a:t>
            </a:r>
            <a:r>
              <a:rPr lang="ar-EG" sz="1900" b="1" dirty="0" smtClean="0">
                <a:solidFill>
                  <a:schemeClr val="tx1">
                    <a:lumMod val="95000"/>
                    <a:lumOff val="5000"/>
                  </a:schemeClr>
                </a:solidFill>
                <a:latin typeface="Times New Roman" pitchFamily="18" charset="0"/>
                <a:cs typeface="Times New Roman" pitchFamily="18" charset="0"/>
              </a:rPr>
              <a:t> </a:t>
            </a:r>
            <a:r>
              <a:rPr lang="ar-EG" sz="1900" b="1" dirty="0" smtClean="0">
                <a:solidFill>
                  <a:srgbClr val="FF0000"/>
                </a:solidFill>
                <a:latin typeface="Times New Roman" pitchFamily="18" charset="0"/>
                <a:cs typeface="Times New Roman" pitchFamily="18" charset="0"/>
              </a:rPr>
              <a:t>الثانى</a:t>
            </a:r>
            <a:r>
              <a:rPr lang="ar-SA" sz="1900" b="1" dirty="0" smtClean="0">
                <a:solidFill>
                  <a:schemeClr val="tx1">
                    <a:lumMod val="95000"/>
                    <a:lumOff val="5000"/>
                  </a:schemeClr>
                </a:solidFill>
                <a:latin typeface="Times New Roman" pitchFamily="18" charset="0"/>
                <a:cs typeface="Times New Roman" pitchFamily="18" charset="0"/>
              </a:rPr>
              <a:t> من 50</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ا</a:t>
            </a:r>
            <a:r>
              <a:rPr lang="ar-EG" sz="1900" b="1" dirty="0" smtClean="0">
                <a:solidFill>
                  <a:schemeClr val="tx1">
                    <a:lumMod val="95000"/>
                    <a:lumOff val="5000"/>
                  </a:schemeClr>
                </a:solidFill>
                <a:latin typeface="Times New Roman" pitchFamily="18" charset="0"/>
                <a:cs typeface="Times New Roman" pitchFamily="18" charset="0"/>
              </a:rPr>
              <a:t>ل</a:t>
            </a:r>
            <a:r>
              <a:rPr lang="ar-SA" sz="1900" b="1" dirty="0" smtClean="0">
                <a:solidFill>
                  <a:schemeClr val="tx1">
                    <a:lumMod val="95000"/>
                    <a:lumOff val="5000"/>
                  </a:schemeClr>
                </a:solidFill>
                <a:latin typeface="Times New Roman" pitchFamily="18" charset="0"/>
                <a:cs typeface="Times New Roman" pitchFamily="18" charset="0"/>
              </a:rPr>
              <a:t>ى</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60</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يوم) وقد</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تعيد التلقيح مرة اخ</a:t>
            </a:r>
            <a:r>
              <a:rPr lang="ar-EG" sz="1900" b="1" dirty="0" smtClean="0">
                <a:solidFill>
                  <a:schemeClr val="tx1">
                    <a:lumMod val="95000"/>
                    <a:lumOff val="5000"/>
                  </a:schemeClr>
                </a:solidFill>
                <a:latin typeface="Times New Roman" pitchFamily="18" charset="0"/>
                <a:cs typeface="Times New Roman" pitchFamily="18" charset="0"/>
              </a:rPr>
              <a:t>ر</a:t>
            </a:r>
            <a:r>
              <a:rPr lang="ar-SA" sz="1900" b="1" dirty="0" smtClean="0">
                <a:solidFill>
                  <a:schemeClr val="tx1">
                    <a:lumMod val="95000"/>
                    <a:lumOff val="5000"/>
                  </a:schemeClr>
                </a:solidFill>
                <a:latin typeface="Times New Roman" pitchFamily="18" charset="0"/>
                <a:cs typeface="Times New Roman" pitchFamily="18" charset="0"/>
              </a:rPr>
              <a:t>ى فى 50% من الآبقار </a:t>
            </a:r>
            <a:r>
              <a:rPr lang="ar-EG" sz="1900" b="1" dirty="0" smtClean="0">
                <a:solidFill>
                  <a:schemeClr val="tx1">
                    <a:lumMod val="95000"/>
                    <a:lumOff val="5000"/>
                  </a:schemeClr>
                </a:solidFill>
                <a:latin typeface="Times New Roman" pitchFamily="18" charset="0"/>
                <a:cs typeface="Times New Roman" pitchFamily="18" charset="0"/>
              </a:rPr>
              <a:t>بعد 21 يوم (دورة الشـبق الثــانية بعد الــولادة) .</a:t>
            </a:r>
          </a:p>
          <a:p>
            <a:pPr marL="539750" indent="-269875" algn="just" rtl="1">
              <a:lnSpc>
                <a:spcPct val="150000"/>
              </a:lnSpc>
              <a:defRPr/>
            </a:pPr>
            <a:r>
              <a:rPr lang="ar-EG" sz="1900" b="1" dirty="0" smtClean="0">
                <a:solidFill>
                  <a:schemeClr val="tx1">
                    <a:lumMod val="95000"/>
                    <a:lumOff val="5000"/>
                  </a:schemeClr>
                </a:solidFill>
                <a:latin typeface="Times New Roman" pitchFamily="18" charset="0"/>
                <a:cs typeface="Times New Roman" pitchFamily="18" charset="0"/>
              </a:rPr>
              <a:t>وبذلك ي</a:t>
            </a:r>
            <a:r>
              <a:rPr lang="ar-SA" sz="1900" b="1" dirty="0" smtClean="0">
                <a:solidFill>
                  <a:schemeClr val="tx1">
                    <a:lumMod val="95000"/>
                    <a:lumOff val="5000"/>
                  </a:schemeClr>
                </a:solidFill>
                <a:latin typeface="Times New Roman" pitchFamily="18" charset="0"/>
                <a:cs typeface="Times New Roman" pitchFamily="18" charset="0"/>
              </a:rPr>
              <a:t>تحقيق فترة بين ولادتين مس</a:t>
            </a:r>
            <a:r>
              <a:rPr lang="ar-EG" sz="1900" b="1" dirty="0" smtClean="0">
                <a:solidFill>
                  <a:schemeClr val="tx1">
                    <a:lumMod val="95000"/>
                    <a:lumOff val="5000"/>
                  </a:schemeClr>
                </a:solidFill>
                <a:latin typeface="Times New Roman" pitchFamily="18" charset="0"/>
                <a:cs typeface="Times New Roman" pitchFamily="18" charset="0"/>
              </a:rPr>
              <a:t>ــ</a:t>
            </a:r>
            <a:r>
              <a:rPr lang="ar-SA" sz="1900" b="1" dirty="0" smtClean="0">
                <a:solidFill>
                  <a:schemeClr val="tx1">
                    <a:lumMod val="95000"/>
                    <a:lumOff val="5000"/>
                  </a:schemeClr>
                </a:solidFill>
                <a:latin typeface="Times New Roman" pitchFamily="18" charset="0"/>
                <a:cs typeface="Times New Roman" pitchFamily="18" charset="0"/>
              </a:rPr>
              <a:t>اوية لسنة واح</a:t>
            </a:r>
            <a:r>
              <a:rPr lang="ar-EG" sz="1900" b="1" dirty="0" smtClean="0">
                <a:solidFill>
                  <a:schemeClr val="tx1">
                    <a:lumMod val="95000"/>
                    <a:lumOff val="5000"/>
                  </a:schemeClr>
                </a:solidFill>
                <a:latin typeface="Times New Roman" pitchFamily="18" charset="0"/>
                <a:cs typeface="Times New Roman" pitchFamily="18" charset="0"/>
              </a:rPr>
              <a:t>ــ</a:t>
            </a:r>
            <a:r>
              <a:rPr lang="ar-SA" sz="1900" b="1" dirty="0" smtClean="0">
                <a:solidFill>
                  <a:schemeClr val="tx1">
                    <a:lumMod val="95000"/>
                    <a:lumOff val="5000"/>
                  </a:schemeClr>
                </a:solidFill>
                <a:latin typeface="Times New Roman" pitchFamily="18" charset="0"/>
                <a:cs typeface="Times New Roman" pitchFamily="18" charset="0"/>
              </a:rPr>
              <a:t>دة</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(80 </a:t>
            </a:r>
            <a:r>
              <a:rPr lang="ar-EG" sz="1900" b="1" dirty="0" smtClean="0">
                <a:solidFill>
                  <a:schemeClr val="tx1">
                    <a:lumMod val="95000"/>
                    <a:lumOff val="5000"/>
                  </a:schemeClr>
                </a:solidFill>
                <a:latin typeface="Times New Roman" pitchFamily="18" charset="0"/>
                <a:cs typeface="Times New Roman" pitchFamily="18" charset="0"/>
              </a:rPr>
              <a:t>يوم </a:t>
            </a:r>
            <a:r>
              <a:rPr lang="ar-SA" sz="1900" b="1" dirty="0" smtClean="0">
                <a:solidFill>
                  <a:schemeClr val="tx1">
                    <a:lumMod val="95000"/>
                    <a:lumOff val="5000"/>
                  </a:schemeClr>
                </a:solidFill>
                <a:latin typeface="Times New Roman" pitchFamily="18" charset="0"/>
                <a:cs typeface="Times New Roman" pitchFamily="18" charset="0"/>
              </a:rPr>
              <a:t>حتى التلقيح الخصب</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280</a:t>
            </a:r>
            <a:r>
              <a:rPr lang="ar-EG" sz="1900" b="1" dirty="0" smtClean="0">
                <a:solidFill>
                  <a:schemeClr val="tx1">
                    <a:lumMod val="95000"/>
                    <a:lumOff val="5000"/>
                  </a:schemeClr>
                </a:solidFill>
                <a:latin typeface="Times New Roman" pitchFamily="18" charset="0"/>
                <a:cs typeface="Times New Roman" pitchFamily="18" charset="0"/>
              </a:rPr>
              <a:t>يوم</a:t>
            </a:r>
            <a:r>
              <a:rPr lang="ar-SA" sz="1900" b="1" dirty="0" smtClean="0">
                <a:solidFill>
                  <a:schemeClr val="tx1">
                    <a:lumMod val="95000"/>
                    <a:lumOff val="5000"/>
                  </a:schemeClr>
                </a:solidFill>
                <a:latin typeface="Times New Roman" pitchFamily="18" charset="0"/>
                <a:cs typeface="Times New Roman" pitchFamily="18" charset="0"/>
              </a:rPr>
              <a:t> ح</a:t>
            </a:r>
            <a:r>
              <a:rPr lang="ar-EG" sz="1900" b="1" dirty="0" smtClean="0">
                <a:solidFill>
                  <a:schemeClr val="tx1">
                    <a:lumMod val="95000"/>
                    <a:lumOff val="5000"/>
                  </a:schemeClr>
                </a:solidFill>
                <a:latin typeface="Times New Roman" pitchFamily="18" charset="0"/>
                <a:cs typeface="Times New Roman" pitchFamily="18" charset="0"/>
              </a:rPr>
              <a:t>ــــ</a:t>
            </a:r>
            <a:r>
              <a:rPr lang="ar-SA" sz="1900" b="1" dirty="0" smtClean="0">
                <a:solidFill>
                  <a:schemeClr val="tx1">
                    <a:lumMod val="95000"/>
                    <a:lumOff val="5000"/>
                  </a:schemeClr>
                </a:solidFill>
                <a:latin typeface="Times New Roman" pitchFamily="18" charset="0"/>
                <a:cs typeface="Times New Roman" pitchFamily="18" charset="0"/>
              </a:rPr>
              <a:t>مل</a:t>
            </a:r>
            <a:r>
              <a:rPr lang="ar-EG" sz="1900" b="1" dirty="0" smtClean="0">
                <a:solidFill>
                  <a:schemeClr val="tx1">
                    <a:lumMod val="95000"/>
                    <a:lumOff val="5000"/>
                  </a:schemeClr>
                </a:solidFill>
                <a:latin typeface="Times New Roman" pitchFamily="18" charset="0"/>
                <a:cs typeface="Times New Roman" pitchFamily="18" charset="0"/>
              </a:rPr>
              <a:t> </a:t>
            </a:r>
            <a:r>
              <a:rPr lang="ar-SA" sz="1900" b="1" dirty="0" smtClean="0">
                <a:solidFill>
                  <a:schemeClr val="tx1">
                    <a:lumMod val="95000"/>
                    <a:lumOff val="5000"/>
                  </a:schemeClr>
                </a:solidFill>
                <a:latin typeface="Times New Roman" pitchFamily="18" charset="0"/>
                <a:cs typeface="Times New Roman" pitchFamily="18" charset="0"/>
              </a:rPr>
              <a:t>) .</a:t>
            </a:r>
            <a:endParaRPr lang="ar-EG" sz="1900" b="1" dirty="0" smtClean="0">
              <a:solidFill>
                <a:schemeClr val="tx1">
                  <a:lumMod val="95000"/>
                  <a:lumOff val="5000"/>
                </a:schemeClr>
              </a:solidFill>
              <a:latin typeface="Times New Roman" pitchFamily="18" charset="0"/>
              <a:cs typeface="Times New Roman" pitchFamily="18" charset="0"/>
            </a:endParaRPr>
          </a:p>
          <a:p>
            <a:pPr marL="539750" indent="-269875" algn="just" rtl="1">
              <a:lnSpc>
                <a:spcPct val="150000"/>
              </a:lnSpc>
              <a:defRPr/>
            </a:pPr>
            <a:r>
              <a:rPr lang="ar-SA" sz="1900" b="1" dirty="0" smtClean="0">
                <a:solidFill>
                  <a:schemeClr val="tx1">
                    <a:lumMod val="95000"/>
                    <a:lumOff val="5000"/>
                  </a:schemeClr>
                </a:solidFill>
                <a:latin typeface="Times New Roman" pitchFamily="18" charset="0"/>
                <a:cs typeface="Times New Roman" pitchFamily="18" charset="0"/>
              </a:rPr>
              <a:t>حاليا </a:t>
            </a:r>
            <a:r>
              <a:rPr lang="ar-EG" sz="1900" b="1" dirty="0" smtClean="0">
                <a:solidFill>
                  <a:schemeClr val="tx1">
                    <a:lumMod val="95000"/>
                    <a:lumOff val="5000"/>
                  </a:schemeClr>
                </a:solidFill>
                <a:latin typeface="Times New Roman" pitchFamily="18" charset="0"/>
                <a:cs typeface="Times New Roman" pitchFamily="18" charset="0"/>
              </a:rPr>
              <a:t>يمكن </a:t>
            </a:r>
            <a:r>
              <a:rPr lang="ar-SA" sz="1900" b="1" dirty="0" smtClean="0">
                <a:solidFill>
                  <a:schemeClr val="tx1">
                    <a:lumMod val="95000"/>
                    <a:lumOff val="5000"/>
                  </a:schemeClr>
                </a:solidFill>
                <a:latin typeface="Times New Roman" pitchFamily="18" charset="0"/>
                <a:cs typeface="Times New Roman" pitchFamily="18" charset="0"/>
              </a:rPr>
              <a:t>تلق</a:t>
            </a:r>
            <a:r>
              <a:rPr lang="ar-EG" sz="1900" b="1" dirty="0" smtClean="0">
                <a:solidFill>
                  <a:schemeClr val="tx1">
                    <a:lumMod val="95000"/>
                    <a:lumOff val="5000"/>
                  </a:schemeClr>
                </a:solidFill>
                <a:latin typeface="Times New Roman" pitchFamily="18" charset="0"/>
                <a:cs typeface="Times New Roman" pitchFamily="18" charset="0"/>
              </a:rPr>
              <a:t>ي</a:t>
            </a:r>
            <a:r>
              <a:rPr lang="ar-SA" sz="1900" b="1" dirty="0" smtClean="0">
                <a:solidFill>
                  <a:schemeClr val="tx1">
                    <a:lumMod val="95000"/>
                    <a:lumOff val="5000"/>
                  </a:schemeClr>
                </a:solidFill>
                <a:latin typeface="Times New Roman" pitchFamily="18" charset="0"/>
                <a:cs typeface="Times New Roman" pitchFamily="18" charset="0"/>
              </a:rPr>
              <a:t>ح البقرة العادية لأول مرة </a:t>
            </a:r>
            <a:r>
              <a:rPr lang="ar-EG" sz="1900" b="1" dirty="0" smtClean="0">
                <a:solidFill>
                  <a:schemeClr val="tx1">
                    <a:lumMod val="95000"/>
                    <a:lumOff val="5000"/>
                  </a:schemeClr>
                </a:solidFill>
                <a:latin typeface="Times New Roman" pitchFamily="18" charset="0"/>
                <a:cs typeface="Times New Roman" pitchFamily="18" charset="0"/>
              </a:rPr>
              <a:t>بعد </a:t>
            </a:r>
            <a:r>
              <a:rPr lang="ar-SA" sz="1900" b="1" dirty="0" smtClean="0">
                <a:solidFill>
                  <a:schemeClr val="tx1">
                    <a:lumMod val="95000"/>
                    <a:lumOff val="5000"/>
                  </a:schemeClr>
                </a:solidFill>
                <a:latin typeface="Times New Roman" pitchFamily="18" charset="0"/>
                <a:cs typeface="Times New Roman" pitchFamily="18" charset="0"/>
              </a:rPr>
              <a:t>60 يوما </a:t>
            </a:r>
            <a:r>
              <a:rPr lang="ar-EG" sz="1900" b="1" dirty="0" smtClean="0">
                <a:solidFill>
                  <a:schemeClr val="tx1">
                    <a:lumMod val="95000"/>
                    <a:lumOff val="5000"/>
                  </a:schemeClr>
                </a:solidFill>
                <a:latin typeface="Times New Roman" pitchFamily="18" charset="0"/>
                <a:cs typeface="Times New Roman" pitchFamily="18" charset="0"/>
              </a:rPr>
              <a:t>من </a:t>
            </a:r>
            <a:r>
              <a:rPr lang="ar-SA" sz="1900" b="1" dirty="0" smtClean="0">
                <a:solidFill>
                  <a:schemeClr val="tx1">
                    <a:lumMod val="95000"/>
                    <a:lumOff val="5000"/>
                  </a:schemeClr>
                </a:solidFill>
                <a:latin typeface="Times New Roman" pitchFamily="18" charset="0"/>
                <a:cs typeface="Times New Roman" pitchFamily="18" charset="0"/>
              </a:rPr>
              <a:t>الولادة ، وعليه ، فإن انخفاضا ملحوظا فى الفترة بين ولادتين يمكن أن يحدث</a:t>
            </a:r>
            <a:r>
              <a:rPr lang="ar-EG" sz="1900" b="1" dirty="0" smtClean="0">
                <a:solidFill>
                  <a:schemeClr val="tx1">
                    <a:lumMod val="95000"/>
                    <a:lumOff val="5000"/>
                  </a:schemeClr>
                </a:solidFill>
                <a:latin typeface="Times New Roman" pitchFamily="18" charset="0"/>
                <a:cs typeface="Times New Roman" pitchFamily="18" charset="0"/>
              </a:rPr>
              <a:t>.</a:t>
            </a:r>
          </a:p>
          <a:p>
            <a:pPr marL="90488" indent="12700" algn="ctr" rtl="1">
              <a:lnSpc>
                <a:spcPct val="150000"/>
              </a:lnSpc>
              <a:buNone/>
              <a:defRPr/>
            </a:pPr>
            <a:r>
              <a:rPr lang="ar-EG" sz="2400" b="1" dirty="0" smtClean="0">
                <a:solidFill>
                  <a:srgbClr val="C00000"/>
                </a:solidFill>
                <a:latin typeface="Times New Roman" pitchFamily="18" charset="0"/>
                <a:cs typeface="Times New Roman" pitchFamily="18" charset="0"/>
              </a:rPr>
              <a:t>فترة الشبق - وقت التبويض – عمر الحيوان المنوى – عمر البويضة</a:t>
            </a:r>
          </a:p>
        </p:txBody>
      </p:sp>
      <p:sp>
        <p:nvSpPr>
          <p:cNvPr id="10650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3810000" y="1295400"/>
            <a:ext cx="4419600" cy="4419600"/>
          </a:xfrm>
        </p:spPr>
        <p:txBody>
          <a:bodyPr>
            <a:normAutofit fontScale="70000" lnSpcReduction="20000"/>
          </a:bodyPr>
          <a:lstStyle/>
          <a:p>
            <a:pPr rtl="1">
              <a:lnSpc>
                <a:spcPct val="170000"/>
              </a:lnSpc>
              <a:buFont typeface="Wingdings 2" pitchFamily="18" charset="2"/>
              <a:buNone/>
              <a:defRPr/>
            </a:pPr>
            <a:r>
              <a:rPr lang="ar-EG" sz="3400" b="1" dirty="0" smtClean="0">
                <a:latin typeface="Times New Roman" pitchFamily="18" charset="0"/>
                <a:cs typeface="Times New Roman" pitchFamily="18" charset="0"/>
              </a:rPr>
              <a:t>الحـــــمل والــــولادة</a:t>
            </a:r>
          </a:p>
          <a:p>
            <a:pPr marL="404813" indent="-404813" algn="just" rtl="1">
              <a:lnSpc>
                <a:spcPct val="170000"/>
              </a:lnSpc>
              <a:buFont typeface="Wingdings 2" pitchFamily="18" charset="2"/>
              <a:buNone/>
              <a:defRPr/>
            </a:pPr>
            <a:r>
              <a:rPr lang="ar-EG" sz="2900" b="1" dirty="0" smtClean="0">
                <a:solidFill>
                  <a:schemeClr val="tx1">
                    <a:lumMod val="95000"/>
                    <a:lumOff val="5000"/>
                  </a:schemeClr>
                </a:solidFill>
                <a:latin typeface="Times New Roman" pitchFamily="18" charset="0"/>
                <a:cs typeface="Times New Roman" pitchFamily="18" charset="0"/>
              </a:rPr>
              <a:t>	الحـــمل </a:t>
            </a:r>
            <a:r>
              <a:rPr lang="en-US" sz="2900" b="1" i="1" dirty="0" smtClean="0">
                <a:solidFill>
                  <a:schemeClr val="tx1">
                    <a:lumMod val="95000"/>
                    <a:lumOff val="5000"/>
                  </a:schemeClr>
                </a:solidFill>
                <a:latin typeface="Times New Roman" pitchFamily="18" charset="0"/>
                <a:cs typeface="Times New Roman" pitchFamily="18" charset="0"/>
              </a:rPr>
              <a:t>Pregnancy </a:t>
            </a:r>
            <a:endParaRPr lang="ar-EG" sz="2900" b="1" i="1" dirty="0" smtClean="0">
              <a:solidFill>
                <a:schemeClr val="tx1">
                  <a:lumMod val="95000"/>
                  <a:lumOff val="5000"/>
                </a:schemeClr>
              </a:solidFill>
              <a:latin typeface="Times New Roman" pitchFamily="18" charset="0"/>
              <a:cs typeface="Times New Roman" pitchFamily="18" charset="0"/>
            </a:endParaRPr>
          </a:p>
          <a:p>
            <a:pPr marL="404813" indent="-404813" algn="just" rtl="1">
              <a:lnSpc>
                <a:spcPct val="170000"/>
              </a:lnSpc>
              <a:buFont typeface="Wingdings 2" pitchFamily="18" charset="2"/>
              <a:buNone/>
              <a:defRPr/>
            </a:pPr>
            <a:r>
              <a:rPr lang="ar-EG" sz="2600" b="1" dirty="0" smtClean="0">
                <a:solidFill>
                  <a:schemeClr val="tx1">
                    <a:lumMod val="95000"/>
                    <a:lumOff val="5000"/>
                  </a:schemeClr>
                </a:solidFill>
                <a:latin typeface="Times New Roman" pitchFamily="18" charset="0"/>
                <a:cs typeface="Times New Roman" pitchFamily="18" charset="0"/>
              </a:rPr>
              <a:t>		وهى المدة أو الفترة المحصورة ما بين حدوث الإخصاب وحتى الولادة، وهى صفة وراثية تختلف طولها فى الأنواع والسلالات المختلفة. وتنقسم إلى ثلاث مراحل هى:</a:t>
            </a:r>
          </a:p>
          <a:p>
            <a:pPr marL="404813" indent="-404813" algn="just" rtl="1">
              <a:lnSpc>
                <a:spcPct val="170000"/>
              </a:lnSpc>
              <a:buFont typeface="Wingdings 2" pitchFamily="18" charset="2"/>
              <a:buNone/>
              <a:defRPr/>
            </a:pPr>
            <a:r>
              <a:rPr lang="en-US"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1. مرحلة ما قبل الإنغراس</a:t>
            </a:r>
          </a:p>
          <a:p>
            <a:pPr marL="404813" indent="-404813" algn="just" rtl="1">
              <a:lnSpc>
                <a:spcPct val="170000"/>
              </a:lnSpc>
              <a:buFont typeface="Wingdings 2" pitchFamily="18" charset="2"/>
              <a:buNone/>
              <a:defRPr/>
            </a:pPr>
            <a:r>
              <a:rPr lang="en-US"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2. مرحلة الإنغراس </a:t>
            </a:r>
            <a:r>
              <a:rPr lang="en-US" sz="2400" b="1" dirty="0" smtClean="0">
                <a:solidFill>
                  <a:schemeClr val="tx1">
                    <a:lumMod val="95000"/>
                    <a:lumOff val="5000"/>
                  </a:schemeClr>
                </a:solidFill>
                <a:latin typeface="Times New Roman" pitchFamily="18" charset="0"/>
                <a:cs typeface="Times New Roman" pitchFamily="18" charset="0"/>
              </a:rPr>
              <a:t>Implantation </a:t>
            </a:r>
            <a:endParaRPr lang="ar-EG" sz="2400" b="1" dirty="0" smtClean="0">
              <a:solidFill>
                <a:schemeClr val="tx1">
                  <a:lumMod val="95000"/>
                  <a:lumOff val="5000"/>
                </a:schemeClr>
              </a:solidFill>
              <a:latin typeface="Times New Roman" pitchFamily="18" charset="0"/>
              <a:cs typeface="Times New Roman" pitchFamily="18" charset="0"/>
            </a:endParaRPr>
          </a:p>
          <a:p>
            <a:pPr marL="404813" indent="-404813" algn="just" rtl="1">
              <a:lnSpc>
                <a:spcPct val="170000"/>
              </a:lnSpc>
              <a:buFont typeface="Wingdings 2" pitchFamily="18" charset="2"/>
              <a:buNone/>
              <a:defRPr/>
            </a:pPr>
            <a:r>
              <a:rPr lang="en-US"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3. تكوين المشيمة </a:t>
            </a:r>
            <a:r>
              <a:rPr lang="en-US" sz="2400" b="1" dirty="0" err="1" smtClean="0">
                <a:solidFill>
                  <a:schemeClr val="tx1">
                    <a:lumMod val="95000"/>
                    <a:lumOff val="5000"/>
                  </a:schemeClr>
                </a:solidFill>
                <a:latin typeface="Times New Roman" pitchFamily="18" charset="0"/>
                <a:cs typeface="Times New Roman" pitchFamily="18" charset="0"/>
              </a:rPr>
              <a:t>Placentation</a:t>
            </a:r>
            <a:r>
              <a:rPr lang="en-US"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a:t>
            </a:r>
            <a:r>
              <a:rPr lang="en-US" sz="2400" b="1" dirty="0" smtClean="0">
                <a:solidFill>
                  <a:schemeClr val="tx1">
                    <a:lumMod val="95000"/>
                    <a:lumOff val="5000"/>
                  </a:schemeClr>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t>
            </a:r>
            <a:endParaRPr lang="ar-EG" sz="2400" b="1" dirty="0" smtClean="0">
              <a:solidFill>
                <a:srgbClr val="FF0000"/>
              </a:solidFill>
              <a:latin typeface="Times New Roman" pitchFamily="18" charset="0"/>
              <a:cs typeface="Times New Roman" pitchFamily="18" charset="0"/>
            </a:endParaRPr>
          </a:p>
          <a:p>
            <a:pPr marL="404813" indent="-404813" algn="just" rtl="1">
              <a:lnSpc>
                <a:spcPct val="11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		    	</a:t>
            </a:r>
          </a:p>
        </p:txBody>
      </p:sp>
      <p:sp>
        <p:nvSpPr>
          <p:cNvPr id="9626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graphicFrame>
        <p:nvGraphicFramePr>
          <p:cNvPr id="10" name="Table 9"/>
          <p:cNvGraphicFramePr>
            <a:graphicFrameLocks noGrp="1"/>
          </p:cNvGraphicFramePr>
          <p:nvPr/>
        </p:nvGraphicFramePr>
        <p:xfrm>
          <a:off x="914400" y="2590800"/>
          <a:ext cx="2819400" cy="2895594"/>
        </p:xfrm>
        <a:graphic>
          <a:graphicData uri="http://schemas.openxmlformats.org/drawingml/2006/table">
            <a:tbl>
              <a:tblPr firstRow="1" bandRow="1">
                <a:tableStyleId>{5C22544A-7EE6-4342-B048-85BDC9FD1C3A}</a:tableStyleId>
              </a:tblPr>
              <a:tblGrid>
                <a:gridCol w="1409700"/>
                <a:gridCol w="1409700"/>
              </a:tblGrid>
              <a:tr h="749622">
                <a:tc>
                  <a:txBody>
                    <a:bodyPr/>
                    <a:lstStyle/>
                    <a:p>
                      <a:pPr algn="ctr"/>
                      <a:r>
                        <a:rPr lang="ar-EG" sz="1400" dirty="0" smtClean="0">
                          <a:solidFill>
                            <a:schemeClr val="accent2">
                              <a:lumMod val="50000"/>
                            </a:schemeClr>
                          </a:solidFill>
                        </a:rPr>
                        <a:t>طول فترة الحمل باليوم</a:t>
                      </a:r>
                      <a:endParaRPr lang="en-US" sz="1400" dirty="0">
                        <a:solidFill>
                          <a:schemeClr val="accent2">
                            <a:lumMod val="50000"/>
                          </a:schemeClr>
                        </a:solidFill>
                      </a:endParaRPr>
                    </a:p>
                  </a:txBody>
                  <a:tcPr/>
                </a:tc>
                <a:tc>
                  <a:txBody>
                    <a:bodyPr/>
                    <a:lstStyle/>
                    <a:p>
                      <a:pPr algn="ctr"/>
                      <a:r>
                        <a:rPr lang="ar-EG" dirty="0" smtClean="0">
                          <a:solidFill>
                            <a:schemeClr val="accent2">
                              <a:lumMod val="50000"/>
                            </a:schemeClr>
                          </a:solidFill>
                        </a:rPr>
                        <a:t>السلالة</a:t>
                      </a:r>
                      <a:endParaRPr lang="en-US" dirty="0">
                        <a:solidFill>
                          <a:schemeClr val="accent2">
                            <a:lumMod val="50000"/>
                          </a:schemeClr>
                        </a:solidFill>
                      </a:endParaRPr>
                    </a:p>
                  </a:txBody>
                  <a:tcPr/>
                </a:tc>
              </a:tr>
              <a:tr h="536493">
                <a:tc>
                  <a:txBody>
                    <a:bodyPr/>
                    <a:lstStyle/>
                    <a:p>
                      <a:pPr algn="just" rtl="1"/>
                      <a:r>
                        <a:rPr lang="ar-EG" dirty="0" smtClean="0"/>
                        <a:t>315</a:t>
                      </a:r>
                      <a:endParaRPr lang="en-US" dirty="0"/>
                    </a:p>
                  </a:txBody>
                  <a:tcPr/>
                </a:tc>
                <a:tc>
                  <a:txBody>
                    <a:bodyPr/>
                    <a:lstStyle/>
                    <a:p>
                      <a:pPr algn="just" rtl="1"/>
                      <a:r>
                        <a:rPr lang="ar-EG" sz="1400" b="1" dirty="0" smtClean="0"/>
                        <a:t>الجاموس</a:t>
                      </a:r>
                      <a:endParaRPr lang="en-US" sz="1400" b="1" dirty="0"/>
                    </a:p>
                  </a:txBody>
                  <a:tcPr/>
                </a:tc>
              </a:tr>
              <a:tr h="536493">
                <a:tc>
                  <a:txBody>
                    <a:bodyPr/>
                    <a:lstStyle/>
                    <a:p>
                      <a:pPr algn="just" rtl="1"/>
                      <a:r>
                        <a:rPr lang="ar-EG" dirty="0" smtClean="0"/>
                        <a:t>280-290</a:t>
                      </a:r>
                      <a:endParaRPr lang="en-US" dirty="0"/>
                    </a:p>
                  </a:txBody>
                  <a:tcPr/>
                </a:tc>
                <a:tc>
                  <a:txBody>
                    <a:bodyPr/>
                    <a:lstStyle/>
                    <a:p>
                      <a:pPr algn="just" rtl="1"/>
                      <a:r>
                        <a:rPr lang="ar-EG" sz="1400" b="1" dirty="0" smtClean="0"/>
                        <a:t>الأبقار</a:t>
                      </a:r>
                      <a:endParaRPr lang="en-US" sz="1400" b="1" dirty="0"/>
                    </a:p>
                  </a:txBody>
                  <a:tcPr/>
                </a:tc>
              </a:tr>
              <a:tr h="536493">
                <a:tc>
                  <a:txBody>
                    <a:bodyPr/>
                    <a:lstStyle/>
                    <a:p>
                      <a:pPr algn="just" rtl="1"/>
                      <a:r>
                        <a:rPr lang="ar-EG" dirty="0" smtClean="0"/>
                        <a:t>153-154</a:t>
                      </a:r>
                      <a:endParaRPr lang="en-US" dirty="0"/>
                    </a:p>
                  </a:txBody>
                  <a:tcPr/>
                </a:tc>
                <a:tc>
                  <a:txBody>
                    <a:bodyPr/>
                    <a:lstStyle/>
                    <a:p>
                      <a:pPr algn="just" rtl="1"/>
                      <a:r>
                        <a:rPr lang="ar-EG" sz="1400" b="1" dirty="0" smtClean="0"/>
                        <a:t>الأغنام والماعز</a:t>
                      </a:r>
                      <a:endParaRPr lang="en-US" sz="1400" b="1" dirty="0"/>
                    </a:p>
                  </a:txBody>
                  <a:tcPr/>
                </a:tc>
              </a:tr>
              <a:tr h="536493">
                <a:tc>
                  <a:txBody>
                    <a:bodyPr/>
                    <a:lstStyle/>
                    <a:p>
                      <a:pPr algn="just" rtl="1"/>
                      <a:r>
                        <a:rPr lang="ar-EG" dirty="0" smtClean="0"/>
                        <a:t>32-33</a:t>
                      </a:r>
                      <a:endParaRPr lang="en-US" dirty="0"/>
                    </a:p>
                  </a:txBody>
                  <a:tcPr/>
                </a:tc>
                <a:tc>
                  <a:txBody>
                    <a:bodyPr/>
                    <a:lstStyle/>
                    <a:p>
                      <a:pPr algn="just" rtl="1"/>
                      <a:r>
                        <a:rPr lang="ar-EG" sz="1400" b="1" dirty="0" smtClean="0"/>
                        <a:t>الأرانب</a:t>
                      </a:r>
                      <a:endParaRPr lang="en-US" sz="1400" b="1"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990600" y="1295400"/>
            <a:ext cx="7239000" cy="4648200"/>
          </a:xfrm>
        </p:spPr>
        <p:txBody>
          <a:bodyPr>
            <a:normAutofit fontScale="62500" lnSpcReduction="20000"/>
          </a:bodyPr>
          <a:lstStyle/>
          <a:p>
            <a:pPr marL="404813" indent="-404813" algn="just" rtl="1">
              <a:lnSpc>
                <a:spcPct val="17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1. مرحلة ما قبل الإنغراس</a:t>
            </a:r>
            <a:endParaRPr lang="en-US" sz="2400" b="1" dirty="0" smtClean="0">
              <a:solidFill>
                <a:schemeClr val="tx1">
                  <a:lumMod val="95000"/>
                  <a:lumOff val="5000"/>
                </a:schemeClr>
              </a:solidFill>
              <a:latin typeface="Times New Roman" pitchFamily="18" charset="0"/>
              <a:cs typeface="Times New Roman" pitchFamily="18" charset="0"/>
            </a:endParaRPr>
          </a:p>
          <a:p>
            <a:pPr marL="363538" indent="260350" algn="just" rtl="1">
              <a:lnSpc>
                <a:spcPct val="170000"/>
              </a:lnSpc>
              <a:buNone/>
              <a:defRPr/>
            </a:pPr>
            <a:r>
              <a:rPr lang="ar-SA" sz="2400" dirty="0" smtClean="0">
                <a:latin typeface="Times New Roman" pitchFamily="18" charset="0"/>
                <a:cs typeface="Times New Roman" pitchFamily="18" charset="0"/>
              </a:rPr>
              <a:t>وفيها تنقسم البويضة المخصبة حتى تصل إلى مرحلة البلاستوست وفى أثناء ذلك يحصل الجنين على غذاءه من إفرازات الرحم</a:t>
            </a:r>
            <a:r>
              <a:rPr lang="en-US" sz="2400" dirty="0" smtClean="0">
                <a:latin typeface="Times New Roman" pitchFamily="18" charset="0"/>
                <a:cs typeface="Times New Roman" pitchFamily="18" charset="0"/>
              </a:rPr>
              <a:t>.</a:t>
            </a:r>
            <a:endParaRPr lang="ar-EG" sz="2400" dirty="0" smtClean="0">
              <a:latin typeface="Times New Roman" pitchFamily="18" charset="0"/>
              <a:cs typeface="Times New Roman" pitchFamily="18" charset="0"/>
            </a:endParaRPr>
          </a:p>
          <a:p>
            <a:pPr marL="404813" indent="-404813" algn="just" rtl="1">
              <a:lnSpc>
                <a:spcPct val="17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2. مرحلة الإنغراس </a:t>
            </a:r>
            <a:r>
              <a:rPr lang="en-US" sz="2400" b="1" dirty="0" smtClean="0">
                <a:solidFill>
                  <a:schemeClr val="tx1">
                    <a:lumMod val="95000"/>
                    <a:lumOff val="5000"/>
                  </a:schemeClr>
                </a:solidFill>
                <a:latin typeface="Times New Roman" pitchFamily="18" charset="0"/>
                <a:cs typeface="Times New Roman" pitchFamily="18" charset="0"/>
              </a:rPr>
              <a:t>Implantation </a:t>
            </a:r>
          </a:p>
          <a:p>
            <a:pPr marL="363538" indent="260350" algn="just" rtl="1">
              <a:lnSpc>
                <a:spcPct val="170000"/>
              </a:lnSpc>
              <a:buNone/>
              <a:defRPr/>
            </a:pPr>
            <a:r>
              <a:rPr lang="ar-SA" sz="2400" dirty="0" smtClean="0">
                <a:latin typeface="Times New Roman" pitchFamily="18" charset="0"/>
                <a:cs typeface="Times New Roman" pitchFamily="18" charset="0"/>
              </a:rPr>
              <a:t>ويقصد به إنغراس أنسجة الجنين فى المراحل الأولى من النمو الجنينى بين أنسجة رحم الأم وهذا الانغراس يبدأ فى اليوم العاشر تقريباً من </a:t>
            </a:r>
            <a:r>
              <a:rPr lang="en-US"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تبدأ أنسجة الجنين فى التميز وتكوين الأعضاء</a:t>
            </a:r>
            <a:r>
              <a:rPr lang="en-US" sz="2400" dirty="0" smtClean="0">
                <a:latin typeface="Times New Roman" pitchFamily="18" charset="0"/>
                <a:cs typeface="Times New Roman" pitchFamily="18" charset="0"/>
              </a:rPr>
              <a:t>- </a:t>
            </a:r>
            <a:r>
              <a:rPr lang="ar-EG"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تتكون بعض أغشية المشيمة الجنينيه </a:t>
            </a:r>
            <a:r>
              <a:rPr lang="en-US"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تتم التغذية فى هذه المرحلة عن طريق الخلايا الجرثومية  الغذائية فى جدار الرحم</a:t>
            </a:r>
            <a:r>
              <a:rPr lang="ar-EG"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 يكون نمو الجنين ضعيف ولا يتأثر بمستوى </a:t>
            </a:r>
            <a:r>
              <a:rPr lang="ar-EG" sz="2400" dirty="0" smtClean="0">
                <a:latin typeface="Times New Roman" pitchFamily="18" charset="0"/>
                <a:cs typeface="Times New Roman" pitchFamily="18" charset="0"/>
              </a:rPr>
              <a:t>تغذية </a:t>
            </a:r>
            <a:r>
              <a:rPr lang="ar-SA" sz="2400" dirty="0" smtClean="0">
                <a:latin typeface="Times New Roman" pitchFamily="18" charset="0"/>
                <a:cs typeface="Times New Roman" pitchFamily="18" charset="0"/>
              </a:rPr>
              <a:t>الأم</a:t>
            </a:r>
            <a:r>
              <a:rPr lang="ar-EG" sz="2400" dirty="0" smtClean="0">
                <a:latin typeface="Times New Roman" pitchFamily="18" charset="0"/>
                <a:cs typeface="Times New Roman" pitchFamily="18" charset="0"/>
              </a:rPr>
              <a:t>)</a:t>
            </a:r>
            <a:r>
              <a:rPr lang="ar-SA" sz="2400" dirty="0" smtClean="0">
                <a:latin typeface="Times New Roman" pitchFamily="18" charset="0"/>
                <a:cs typeface="Times New Roman" pitchFamily="18" charset="0"/>
              </a:rPr>
              <a:t>.</a:t>
            </a:r>
            <a:endParaRPr lang="ar-EG" sz="2400" dirty="0" smtClean="0">
              <a:latin typeface="Times New Roman" pitchFamily="18" charset="0"/>
              <a:cs typeface="Times New Roman" pitchFamily="18" charset="0"/>
            </a:endParaRPr>
          </a:p>
          <a:p>
            <a:pPr marL="404813" indent="-404813" algn="just" rtl="1">
              <a:lnSpc>
                <a:spcPct val="17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3. تكوين المشيمة </a:t>
            </a:r>
            <a:r>
              <a:rPr lang="en-US" sz="2400" b="1" dirty="0" err="1" smtClean="0">
                <a:solidFill>
                  <a:schemeClr val="tx1">
                    <a:lumMod val="95000"/>
                    <a:lumOff val="5000"/>
                  </a:schemeClr>
                </a:solidFill>
                <a:latin typeface="Times New Roman" pitchFamily="18" charset="0"/>
                <a:cs typeface="Times New Roman" pitchFamily="18" charset="0"/>
              </a:rPr>
              <a:t>Placentation</a:t>
            </a:r>
            <a:r>
              <a:rPr lang="en-US" sz="2400" b="1" dirty="0" smtClean="0">
                <a:solidFill>
                  <a:schemeClr val="tx1">
                    <a:lumMod val="95000"/>
                    <a:lumOff val="5000"/>
                  </a:schemeClr>
                </a:solidFill>
                <a:latin typeface="Times New Roman" pitchFamily="18" charset="0"/>
                <a:cs typeface="Times New Roman" pitchFamily="18" charset="0"/>
              </a:rPr>
              <a:t>  </a:t>
            </a:r>
            <a:endParaRPr lang="ar-EG" sz="2400" b="1" dirty="0" smtClean="0">
              <a:solidFill>
                <a:srgbClr val="FF0000"/>
              </a:solidFill>
              <a:latin typeface="Times New Roman" pitchFamily="18" charset="0"/>
              <a:cs typeface="Times New Roman" pitchFamily="18" charset="0"/>
            </a:endParaRPr>
          </a:p>
          <a:p>
            <a:pPr marL="363538" indent="260350" algn="just" rtl="1">
              <a:lnSpc>
                <a:spcPct val="170000"/>
              </a:lnSpc>
              <a:buNone/>
              <a:defRPr/>
            </a:pPr>
            <a:r>
              <a:rPr lang="ar-SA" sz="2400" dirty="0" smtClean="0">
                <a:latin typeface="Times New Roman" pitchFamily="18" charset="0"/>
                <a:cs typeface="Times New Roman" pitchFamily="18" charset="0"/>
              </a:rPr>
              <a:t>وهذه المرحلة تتكون أغشية المشيمة التى تحيط بالجنين والمشي</a:t>
            </a:r>
            <a:r>
              <a:rPr lang="ar-EG" sz="2400" dirty="0" smtClean="0">
                <a:latin typeface="Times New Roman" pitchFamily="18" charset="0"/>
                <a:cs typeface="Times New Roman" pitchFamily="18" charset="0"/>
              </a:rPr>
              <a:t>م</a:t>
            </a:r>
            <a:r>
              <a:rPr lang="ar-SA" sz="2400" dirty="0" smtClean="0">
                <a:latin typeface="Times New Roman" pitchFamily="18" charset="0"/>
                <a:cs typeface="Times New Roman" pitchFamily="18" charset="0"/>
              </a:rPr>
              <a:t>ة إلى جانب أنها تعمل على تثبيت الجنين وتعمل أيضا على تغذيته فهى الوسيلة التى تتم من خلالها انتقال الأكسجين والمواد الغذائية من دم الأم إلى دم الجنين وتتميز هذه المرحلة بالنمو السريع للجنين حيث يزداد النمو بدرجة كبيرة ويتأثر بمستوى تغذية الأم</a:t>
            </a:r>
            <a:r>
              <a:rPr lang="ar-EG" sz="2400" dirty="0" smtClean="0">
                <a:latin typeface="Times New Roman" pitchFamily="18" charset="0"/>
                <a:cs typeface="Times New Roman" pitchFamily="18" charset="0"/>
              </a:rPr>
              <a:t>.</a:t>
            </a:r>
          </a:p>
        </p:txBody>
      </p:sp>
      <p:sp>
        <p:nvSpPr>
          <p:cNvPr id="9626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419600"/>
          </a:xfrm>
        </p:spPr>
        <p:txBody>
          <a:bodyPr>
            <a:normAutofit lnSpcReduction="10000"/>
          </a:bodyPr>
          <a:lstStyle/>
          <a:p>
            <a:pPr marL="404813" indent="-404813" algn="just" rtl="1">
              <a:lnSpc>
                <a:spcPct val="17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	</a:t>
            </a:r>
            <a:r>
              <a:rPr lang="ar-EG" sz="2600" b="1" dirty="0" smtClean="0">
                <a:solidFill>
                  <a:schemeClr val="tx1">
                    <a:lumMod val="95000"/>
                    <a:lumOff val="5000"/>
                  </a:schemeClr>
                </a:solidFill>
                <a:latin typeface="Times New Roman" pitchFamily="18" charset="0"/>
                <a:cs typeface="Times New Roman" pitchFamily="18" charset="0"/>
              </a:rPr>
              <a:t>تشخيص الحـــمل</a:t>
            </a:r>
          </a:p>
          <a:p>
            <a:pPr marL="688975" indent="-688975" algn="just" rtl="1">
              <a:lnSpc>
                <a:spcPct val="150000"/>
              </a:lnSpc>
              <a:buFont typeface="Wingdings 2" pitchFamily="18" charset="2"/>
              <a:buNone/>
              <a:defRPr/>
            </a:pPr>
            <a:r>
              <a:rPr lang="en-US"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1. </a:t>
            </a:r>
            <a:r>
              <a:rPr lang="ar-EG" sz="2200" b="1" dirty="0" smtClean="0">
                <a:solidFill>
                  <a:schemeClr val="tx1">
                    <a:lumMod val="95000"/>
                    <a:lumOff val="5000"/>
                  </a:schemeClr>
                </a:solidFill>
                <a:latin typeface="Times New Roman" pitchFamily="18" charset="0"/>
                <a:cs typeface="Times New Roman" pitchFamily="18" charset="0"/>
              </a:rPr>
              <a:t>إنقطاع الشبق ووقوف دوراته ورفض الأنثى للذكر.</a:t>
            </a:r>
          </a:p>
          <a:p>
            <a:pPr marL="688975" indent="-688975" algn="just" rtl="1">
              <a:lnSpc>
                <a:spcPct val="150000"/>
              </a:lnSpc>
              <a:buFont typeface="Wingdings 2" pitchFamily="18" charset="2"/>
              <a:buNone/>
              <a:defRPr/>
            </a:pPr>
            <a:r>
              <a:rPr lang="en-US" sz="2200" b="1" dirty="0" smtClean="0">
                <a:solidFill>
                  <a:schemeClr val="tx1">
                    <a:lumMod val="95000"/>
                    <a:lumOff val="5000"/>
                  </a:schemeClr>
                </a:solidFill>
                <a:latin typeface="Times New Roman" pitchFamily="18" charset="0"/>
                <a:cs typeface="Times New Roman" pitchFamily="18" charset="0"/>
              </a:rPr>
              <a:t>	</a:t>
            </a:r>
            <a:r>
              <a:rPr lang="ar-EG" sz="2200" b="1" dirty="0" smtClean="0">
                <a:solidFill>
                  <a:schemeClr val="tx1">
                    <a:lumMod val="95000"/>
                    <a:lumOff val="5000"/>
                  </a:schemeClr>
                </a:solidFill>
                <a:latin typeface="Times New Roman" pitchFamily="18" charset="0"/>
                <a:cs typeface="Times New Roman" pitchFamily="18" charset="0"/>
              </a:rPr>
              <a:t>2. تحسن صحة الأنثى واستدارة جسمها .</a:t>
            </a:r>
          </a:p>
          <a:p>
            <a:pPr marL="688975" indent="-688975" algn="just" rtl="1">
              <a:lnSpc>
                <a:spcPct val="150000"/>
              </a:lnSpc>
              <a:buFont typeface="Wingdings 2" pitchFamily="18" charset="2"/>
              <a:buNone/>
              <a:defRPr/>
            </a:pPr>
            <a:r>
              <a:rPr lang="en-US" sz="2200" b="1" dirty="0" smtClean="0">
                <a:solidFill>
                  <a:schemeClr val="tx1">
                    <a:lumMod val="95000"/>
                    <a:lumOff val="5000"/>
                  </a:schemeClr>
                </a:solidFill>
                <a:latin typeface="Times New Roman" pitchFamily="18" charset="0"/>
                <a:cs typeface="Times New Roman" pitchFamily="18" charset="0"/>
              </a:rPr>
              <a:t>	</a:t>
            </a:r>
            <a:r>
              <a:rPr lang="ar-EG" sz="2200" b="1" dirty="0" smtClean="0">
                <a:solidFill>
                  <a:schemeClr val="tx1">
                    <a:lumMod val="95000"/>
                    <a:lumOff val="5000"/>
                  </a:schemeClr>
                </a:solidFill>
                <a:latin typeface="Times New Roman" pitchFamily="18" charset="0"/>
                <a:cs typeface="Times New Roman" pitchFamily="18" charset="0"/>
              </a:rPr>
              <a:t>3. هدوء أعصاب الأنثى.</a:t>
            </a:r>
            <a:endParaRPr lang="ar-EG" sz="2200" b="1" dirty="0" smtClean="0">
              <a:solidFill>
                <a:srgbClr val="FF0000"/>
              </a:solidFill>
              <a:latin typeface="Times New Roman" pitchFamily="18" charset="0"/>
              <a:cs typeface="Times New Roman" pitchFamily="18" charset="0"/>
            </a:endParaRPr>
          </a:p>
          <a:p>
            <a:pPr marL="688975" indent="-688975" algn="just" rtl="1">
              <a:lnSpc>
                <a:spcPct val="150000"/>
              </a:lnSpc>
              <a:buFont typeface="Wingdings 2" pitchFamily="18" charset="2"/>
              <a:buNone/>
              <a:defRPr/>
            </a:pPr>
            <a:r>
              <a:rPr lang="ar-EG" sz="2200" b="1" dirty="0" smtClean="0">
                <a:solidFill>
                  <a:schemeClr val="tx1">
                    <a:lumMod val="95000"/>
                    <a:lumOff val="5000"/>
                  </a:schemeClr>
                </a:solidFill>
                <a:latin typeface="Times New Roman" pitchFamily="18" charset="0"/>
                <a:cs typeface="Times New Roman" pitchFamily="18" charset="0"/>
              </a:rPr>
              <a:t>	4. كبر حجم البطن تدريجياً وتدليها إلى أسفل وتقوس الظهر </a:t>
            </a:r>
          </a:p>
          <a:p>
            <a:pPr marL="688975" indent="-688975" algn="just" rtl="1">
              <a:lnSpc>
                <a:spcPct val="150000"/>
              </a:lnSpc>
              <a:buFont typeface="Wingdings 2" pitchFamily="18" charset="2"/>
              <a:buNone/>
              <a:defRPr/>
            </a:pPr>
            <a:r>
              <a:rPr lang="ar-EG" sz="2200" b="1" dirty="0" smtClean="0">
                <a:solidFill>
                  <a:schemeClr val="tx1">
                    <a:lumMod val="95000"/>
                    <a:lumOff val="5000"/>
                  </a:schemeClr>
                </a:solidFill>
                <a:latin typeface="Times New Roman" pitchFamily="18" charset="0"/>
                <a:cs typeface="Times New Roman" pitchFamily="18" charset="0"/>
              </a:rPr>
              <a:t>	    وهبوط الخاصرتين فيما بعد الشهر الرابع من الحمل.</a:t>
            </a:r>
          </a:p>
          <a:p>
            <a:pPr marL="688975" indent="-688975" algn="just" rtl="1">
              <a:lnSpc>
                <a:spcPct val="150000"/>
              </a:lnSpc>
              <a:buFont typeface="Wingdings 2" pitchFamily="18" charset="2"/>
              <a:buNone/>
              <a:defRPr/>
            </a:pPr>
            <a:r>
              <a:rPr lang="ar-EG" sz="2200" b="1" dirty="0" smtClean="0">
                <a:solidFill>
                  <a:schemeClr val="tx1">
                    <a:lumMod val="95000"/>
                    <a:lumOff val="5000"/>
                  </a:schemeClr>
                </a:solidFill>
                <a:latin typeface="Times New Roman" pitchFamily="18" charset="0"/>
                <a:cs typeface="Times New Roman" pitchFamily="18" charset="0"/>
              </a:rPr>
              <a:t>	5. قلة إدرار اللبن فى الماشية الحلوب وكبر الضرع وبروزه.</a:t>
            </a:r>
          </a:p>
          <a:p>
            <a:pPr marL="688975" indent="-688975" algn="just" rtl="1">
              <a:lnSpc>
                <a:spcPct val="150000"/>
              </a:lnSpc>
              <a:buFont typeface="Wingdings 2" pitchFamily="18" charset="2"/>
              <a:buNone/>
              <a:defRPr/>
            </a:pPr>
            <a:r>
              <a:rPr lang="ar-EG" sz="2200" b="1" dirty="0" smtClean="0">
                <a:solidFill>
                  <a:schemeClr val="tx1">
                    <a:lumMod val="95000"/>
                    <a:lumOff val="5000"/>
                  </a:schemeClr>
                </a:solidFill>
                <a:latin typeface="Times New Roman" pitchFamily="18" charset="0"/>
                <a:cs typeface="Times New Roman" pitchFamily="18" charset="0"/>
              </a:rPr>
              <a:t>	6. مشاهدة حركات الجنين بعد الشهر الخامس من الحمل.</a:t>
            </a:r>
          </a:p>
          <a:p>
            <a:pPr marL="404813" indent="-404813" algn="just" rtl="1">
              <a:lnSpc>
                <a:spcPct val="110000"/>
              </a:lnSpc>
              <a:buFont typeface="Wingdings 2" pitchFamily="18" charset="2"/>
              <a:buNone/>
              <a:defRPr/>
            </a:pPr>
            <a:endParaRPr lang="ar-EG" sz="2400" b="1" dirty="0" smtClean="0">
              <a:solidFill>
                <a:schemeClr val="tx1">
                  <a:lumMod val="95000"/>
                  <a:lumOff val="5000"/>
                </a:schemeClr>
              </a:solidFill>
              <a:latin typeface="Times New Roman" pitchFamily="18" charset="0"/>
              <a:cs typeface="Times New Roman" pitchFamily="18" charset="0"/>
            </a:endParaRPr>
          </a:p>
        </p:txBody>
      </p:sp>
      <p:sp>
        <p:nvSpPr>
          <p:cNvPr id="97285"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724400"/>
          </a:xfrm>
        </p:spPr>
        <p:txBody>
          <a:bodyPr>
            <a:noAutofit/>
          </a:bodyPr>
          <a:lstStyle/>
          <a:p>
            <a:pPr marL="404813" indent="-404813" algn="just" rtl="1">
              <a:lnSpc>
                <a:spcPct val="170000"/>
              </a:lnSpc>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	العناية بالأبقار الحوامل</a:t>
            </a:r>
          </a:p>
          <a:p>
            <a:pPr marL="404813" indent="-404813" algn="just" rtl="1">
              <a:lnSpc>
                <a:spcPct val="170000"/>
              </a:lnSpc>
              <a:buFont typeface="Wingdings 2" pitchFamily="18" charset="2"/>
              <a:buNone/>
              <a:defRPr/>
            </a:pPr>
            <a:r>
              <a:rPr lang="ar-EG" sz="1600" b="1" dirty="0" smtClean="0">
                <a:solidFill>
                  <a:schemeClr val="tx1">
                    <a:lumMod val="95000"/>
                    <a:lumOff val="5000"/>
                  </a:schemeClr>
                </a:solidFill>
                <a:latin typeface="Times New Roman" pitchFamily="18" charset="0"/>
                <a:cs typeface="Times New Roman" pitchFamily="18" charset="0"/>
              </a:rPr>
              <a:t>		تحتاج الحيوانات الحوامل إلى تغذية ورعاية خاصة </a:t>
            </a:r>
            <a:r>
              <a:rPr lang="ar-EG" sz="1600" b="1" u="sng" dirty="0" smtClean="0">
                <a:solidFill>
                  <a:schemeClr val="tx1">
                    <a:lumMod val="95000"/>
                    <a:lumOff val="5000"/>
                  </a:schemeClr>
                </a:solidFill>
                <a:latin typeface="Times New Roman" pitchFamily="18" charset="0"/>
                <a:cs typeface="Times New Roman" pitchFamily="18" charset="0"/>
              </a:rPr>
              <a:t>حفاظاً على صحتها</a:t>
            </a:r>
            <a:r>
              <a:rPr lang="ar-EG" sz="1600" b="1" dirty="0" smtClean="0">
                <a:solidFill>
                  <a:schemeClr val="tx1">
                    <a:lumMod val="95000"/>
                    <a:lumOff val="5000"/>
                  </a:schemeClr>
                </a:solidFill>
                <a:latin typeface="Times New Roman" pitchFamily="18" charset="0"/>
                <a:cs typeface="Times New Roman" pitchFamily="18" charset="0"/>
              </a:rPr>
              <a:t> و</a:t>
            </a:r>
            <a:r>
              <a:rPr lang="ar-EG" sz="1600" b="1" u="sng" dirty="0" smtClean="0">
                <a:solidFill>
                  <a:schemeClr val="tx1">
                    <a:lumMod val="95000"/>
                    <a:lumOff val="5000"/>
                  </a:schemeClr>
                </a:solidFill>
                <a:latin typeface="Times New Roman" pitchFamily="18" charset="0"/>
                <a:cs typeface="Times New Roman" pitchFamily="18" charset="0"/>
              </a:rPr>
              <a:t>ضماناً لنمو الجنين</a:t>
            </a:r>
            <a:r>
              <a:rPr lang="ar-EG" sz="1600" b="1" dirty="0" smtClean="0">
                <a:solidFill>
                  <a:schemeClr val="tx1">
                    <a:lumMod val="95000"/>
                    <a:lumOff val="5000"/>
                  </a:schemeClr>
                </a:solidFill>
                <a:latin typeface="Times New Roman" pitchFamily="18" charset="0"/>
                <a:cs typeface="Times New Roman" pitchFamily="18" charset="0"/>
              </a:rPr>
              <a:t> و</a:t>
            </a:r>
            <a:r>
              <a:rPr lang="ar-EG" sz="1600" b="1" u="sng" dirty="0" smtClean="0">
                <a:solidFill>
                  <a:schemeClr val="tx1">
                    <a:lumMod val="95000"/>
                    <a:lumOff val="5000"/>
                  </a:schemeClr>
                </a:solidFill>
                <a:latin typeface="Times New Roman" pitchFamily="18" charset="0"/>
                <a:cs typeface="Times New Roman" pitchFamily="18" charset="0"/>
              </a:rPr>
              <a:t>تسهيلاً لعملية الوضع والولادة</a:t>
            </a:r>
            <a:r>
              <a:rPr lang="ar-EG" sz="1600" b="1" dirty="0" smtClean="0">
                <a:solidFill>
                  <a:schemeClr val="tx1">
                    <a:lumMod val="95000"/>
                    <a:lumOff val="5000"/>
                  </a:schemeClr>
                </a:solidFill>
                <a:latin typeface="Times New Roman" pitchFamily="18" charset="0"/>
                <a:cs typeface="Times New Roman" pitchFamily="18" charset="0"/>
              </a:rPr>
              <a:t> و</a:t>
            </a:r>
            <a:r>
              <a:rPr lang="ar-EG" sz="1600" b="1" u="sng" dirty="0" smtClean="0">
                <a:solidFill>
                  <a:schemeClr val="tx1">
                    <a:lumMod val="95000"/>
                    <a:lumOff val="5000"/>
                  </a:schemeClr>
                </a:solidFill>
                <a:latin typeface="Times New Roman" pitchFamily="18" charset="0"/>
                <a:cs typeface="Times New Roman" pitchFamily="18" charset="0"/>
              </a:rPr>
              <a:t>ضماناً لنمو الضرع وزيادة الأدرار بعد الولادة</a:t>
            </a:r>
            <a:r>
              <a:rPr lang="ar-EG" sz="1600" b="1" dirty="0" smtClean="0">
                <a:solidFill>
                  <a:schemeClr val="tx1">
                    <a:lumMod val="95000"/>
                    <a:lumOff val="5000"/>
                  </a:schemeClr>
                </a:solidFill>
                <a:latin typeface="Times New Roman" pitchFamily="18" charset="0"/>
                <a:cs typeface="Times New Roman" pitchFamily="18" charset="0"/>
              </a:rPr>
              <a:t>. ولتحقيق ذلك يجب مراعاة الأتى:</a:t>
            </a:r>
          </a:p>
          <a:p>
            <a:pPr marL="688975" indent="-688975" algn="just" rtl="1">
              <a:lnSpc>
                <a:spcPct val="120000"/>
              </a:lnSpc>
              <a:buFont typeface="Wingdings 2" pitchFamily="18" charset="2"/>
              <a:buNone/>
              <a:defRPr/>
            </a:pPr>
            <a:r>
              <a:rPr lang="en-US" sz="1400" b="1" dirty="0" smtClean="0">
                <a:solidFill>
                  <a:schemeClr val="tx1">
                    <a:lumMod val="95000"/>
                    <a:lumOff val="5000"/>
                  </a:schemeClr>
                </a:solidFill>
                <a:latin typeface="Times New Roman" pitchFamily="18" charset="0"/>
                <a:cs typeface="Times New Roman" pitchFamily="18" charset="0"/>
              </a:rPr>
              <a:t>	</a:t>
            </a:r>
            <a:r>
              <a:rPr lang="ar-EG" sz="1600" b="1" dirty="0" smtClean="0">
                <a:solidFill>
                  <a:schemeClr val="tx1">
                    <a:lumMod val="95000"/>
                    <a:lumOff val="5000"/>
                  </a:schemeClr>
                </a:solidFill>
                <a:latin typeface="Times New Roman" pitchFamily="18" charset="0"/>
                <a:cs typeface="Times New Roman" pitchFamily="18" charset="0"/>
              </a:rPr>
              <a:t>1. تشخيص الحمل فى وقت مبكر.</a:t>
            </a:r>
          </a:p>
          <a:p>
            <a:pPr marL="688975" indent="-404813" algn="just" rtl="1">
              <a:lnSpc>
                <a:spcPct val="120000"/>
              </a:lnSpc>
              <a:buFont typeface="Wingdings 2" pitchFamily="18" charset="2"/>
              <a:buNone/>
              <a:defRPr/>
            </a:pPr>
            <a:r>
              <a:rPr lang="en-US" sz="1600" b="1" dirty="0" smtClean="0">
                <a:solidFill>
                  <a:schemeClr val="tx1">
                    <a:lumMod val="95000"/>
                    <a:lumOff val="5000"/>
                  </a:schemeClr>
                </a:solidFill>
                <a:latin typeface="Times New Roman" pitchFamily="18" charset="0"/>
                <a:cs typeface="Times New Roman" pitchFamily="18" charset="0"/>
              </a:rPr>
              <a:t>	</a:t>
            </a:r>
            <a:r>
              <a:rPr lang="ar-EG" sz="1600" b="1" dirty="0" smtClean="0">
                <a:solidFill>
                  <a:schemeClr val="tx1">
                    <a:lumMod val="95000"/>
                    <a:lumOff val="5000"/>
                  </a:schemeClr>
                </a:solidFill>
                <a:latin typeface="Times New Roman" pitchFamily="18" charset="0"/>
                <a:cs typeface="Times New Roman" pitchFamily="18" charset="0"/>
              </a:rPr>
              <a:t>2. حماية الأبقار الحوامل من مخاطر </a:t>
            </a:r>
            <a:r>
              <a:rPr lang="ar-EG" sz="1600" b="1" u="sng" dirty="0" smtClean="0">
                <a:solidFill>
                  <a:schemeClr val="tx1">
                    <a:lumMod val="95000"/>
                    <a:lumOff val="5000"/>
                  </a:schemeClr>
                </a:solidFill>
                <a:latin typeface="Times New Roman" pitchFamily="18" charset="0"/>
                <a:cs typeface="Times New Roman" pitchFamily="18" charset="0"/>
              </a:rPr>
              <a:t>الإجهاض الميكانيكى </a:t>
            </a:r>
            <a:r>
              <a:rPr lang="ar-EG" sz="1600" b="1" dirty="0" smtClean="0">
                <a:solidFill>
                  <a:schemeClr val="tx1">
                    <a:lumMod val="95000"/>
                    <a:lumOff val="5000"/>
                  </a:schemeClr>
                </a:solidFill>
                <a:latin typeface="Times New Roman" pitchFamily="18" charset="0"/>
                <a:cs typeface="Times New Roman" pitchFamily="18" charset="0"/>
              </a:rPr>
              <a:t>– يتطلب ذلك عدم إزعاجها – إبعادها عن الحيوانات الأخرى كالخيل والحمير – عدم إرسالها إلى المراعى أو سيرها فى جماعات أو مرورها خلال ممرات ضيقة.</a:t>
            </a:r>
          </a:p>
          <a:p>
            <a:pPr marL="688975" indent="-688975" algn="just" rtl="1">
              <a:lnSpc>
                <a:spcPct val="120000"/>
              </a:lnSpc>
              <a:buFont typeface="Wingdings 2" pitchFamily="18" charset="2"/>
              <a:buNone/>
              <a:defRPr/>
            </a:pPr>
            <a:r>
              <a:rPr lang="en-US" sz="1600" b="1" dirty="0" smtClean="0">
                <a:solidFill>
                  <a:schemeClr val="tx1">
                    <a:lumMod val="95000"/>
                    <a:lumOff val="5000"/>
                  </a:schemeClr>
                </a:solidFill>
                <a:latin typeface="Times New Roman" pitchFamily="18" charset="0"/>
                <a:cs typeface="Times New Roman" pitchFamily="18" charset="0"/>
              </a:rPr>
              <a:t>	</a:t>
            </a:r>
            <a:r>
              <a:rPr lang="ar-EG" sz="1600" b="1" dirty="0" smtClean="0">
                <a:solidFill>
                  <a:schemeClr val="tx1">
                    <a:lumMod val="95000"/>
                    <a:lumOff val="5000"/>
                  </a:schemeClr>
                </a:solidFill>
                <a:latin typeface="Times New Roman" pitchFamily="18" charset="0"/>
                <a:cs typeface="Times New Roman" pitchFamily="18" charset="0"/>
              </a:rPr>
              <a:t>3. عدم تعرض الأبقار الحوامل للبرودة الشديدة.</a:t>
            </a:r>
            <a:endParaRPr lang="ar-EG" sz="1600" b="1" dirty="0" smtClean="0">
              <a:solidFill>
                <a:srgbClr val="FF0000"/>
              </a:solidFill>
              <a:latin typeface="Times New Roman" pitchFamily="18" charset="0"/>
              <a:cs typeface="Times New Roman" pitchFamily="18" charset="0"/>
            </a:endParaRPr>
          </a:p>
          <a:p>
            <a:pPr marL="688975" indent="-688975" algn="just" rtl="1">
              <a:lnSpc>
                <a:spcPct val="120000"/>
              </a:lnSpc>
              <a:buFont typeface="Wingdings 2" pitchFamily="18" charset="2"/>
              <a:buNone/>
              <a:defRPr/>
            </a:pPr>
            <a:r>
              <a:rPr lang="ar-EG" sz="1600" b="1" dirty="0" smtClean="0">
                <a:solidFill>
                  <a:schemeClr val="tx1">
                    <a:lumMod val="95000"/>
                    <a:lumOff val="5000"/>
                  </a:schemeClr>
                </a:solidFill>
                <a:latin typeface="Times New Roman" pitchFamily="18" charset="0"/>
                <a:cs typeface="Times New Roman" pitchFamily="18" charset="0"/>
              </a:rPr>
              <a:t>	4. الإهتمام برياضة الأبقار الحوامل رياضة خفيفة طول فترة الحمل.</a:t>
            </a:r>
          </a:p>
          <a:p>
            <a:pPr marL="688975" indent="-688975" algn="just" rtl="1">
              <a:lnSpc>
                <a:spcPct val="120000"/>
              </a:lnSpc>
              <a:buFont typeface="Wingdings 2" pitchFamily="18" charset="2"/>
              <a:buNone/>
              <a:defRPr/>
            </a:pPr>
            <a:r>
              <a:rPr lang="ar-EG" sz="1600" b="1" dirty="0" smtClean="0">
                <a:solidFill>
                  <a:schemeClr val="tx1">
                    <a:lumMod val="95000"/>
                    <a:lumOff val="5000"/>
                  </a:schemeClr>
                </a:solidFill>
                <a:latin typeface="Times New Roman" pitchFamily="18" charset="0"/>
                <a:cs typeface="Times New Roman" pitchFamily="18" charset="0"/>
              </a:rPr>
              <a:t>	5. العناية بتغذية الحوامل خاصة فى النصف الثانى من الحمل حتى يحصل الجنين على إحتياجاته لإكتمال نموه بصورة طبيعية.</a:t>
            </a:r>
          </a:p>
        </p:txBody>
      </p:sp>
      <p:sp>
        <p:nvSpPr>
          <p:cNvPr id="98309"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724400"/>
          </a:xfrm>
        </p:spPr>
        <p:txBody>
          <a:bodyPr>
            <a:noAutofit/>
          </a:bodyPr>
          <a:lstStyle/>
          <a:p>
            <a:pPr marL="261938" indent="-261938" algn="just" rtl="1">
              <a:lnSpc>
                <a:spcPct val="170000"/>
              </a:lnSpc>
              <a:buNone/>
              <a:defRPr/>
            </a:pPr>
            <a:r>
              <a:rPr lang="ar-EG" sz="2400" b="1" dirty="0" smtClean="0">
                <a:solidFill>
                  <a:schemeClr val="tx1">
                    <a:lumMod val="95000"/>
                    <a:lumOff val="5000"/>
                  </a:schemeClr>
                </a:solidFill>
                <a:latin typeface="Times New Roman" pitchFamily="18" charset="0"/>
                <a:cs typeface="Times New Roman" pitchFamily="18" charset="0"/>
              </a:rPr>
              <a:t>	العناية بالأبقار الحوامل</a:t>
            </a:r>
            <a:r>
              <a:rPr lang="en-GB" sz="24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قبيل الولادة</a:t>
            </a:r>
          </a:p>
          <a:p>
            <a:pPr marL="404813" indent="-404813" algn="just" rtl="1">
              <a:buFont typeface="Wingdings 2" pitchFamily="18" charset="2"/>
              <a:buNone/>
              <a:defRPr/>
            </a:pPr>
            <a:r>
              <a:rPr lang="ar-EG" sz="2400" b="1" dirty="0" smtClean="0">
                <a:solidFill>
                  <a:schemeClr val="tx1">
                    <a:lumMod val="95000"/>
                    <a:lumOff val="5000"/>
                  </a:schemeClr>
                </a:solidFill>
                <a:latin typeface="Times New Roman" pitchFamily="18" charset="0"/>
                <a:cs typeface="Times New Roman" pitchFamily="18" charset="0"/>
              </a:rPr>
              <a:t>	* تحديد ميعاد الولادة المنتظر ومظاهر قرب الولادة</a:t>
            </a:r>
          </a:p>
          <a:p>
            <a:pPr marL="404813" indent="-404813" algn="just" rtl="1">
              <a:lnSpc>
                <a:spcPct val="150000"/>
              </a:lnSpc>
              <a:buFont typeface="Wingdings 2" pitchFamily="18" charset="2"/>
              <a:buNone/>
              <a:defRPr/>
            </a:pPr>
            <a:r>
              <a:rPr lang="ar-EG" sz="2000" b="1" dirty="0" smtClean="0">
                <a:solidFill>
                  <a:schemeClr val="tx1">
                    <a:lumMod val="95000"/>
                    <a:lumOff val="5000"/>
                  </a:schemeClr>
                </a:solidFill>
                <a:latin typeface="Times New Roman" pitchFamily="18" charset="0"/>
                <a:cs typeface="Times New Roman" pitchFamily="18" charset="0"/>
              </a:rPr>
              <a:t>		لمعرفة ميعاد الولادة المنتظر يجب التأكد من ميعاد أخر تلقيحة مخصبة وذلك بالرجوع لسجل التلقيح وباستخدام جداول خاصة يتم تحديد الميعاد المتوقع للولادة. كما تظهر علامات مميزة على الحيوان كلما إقترب ميعاد الولادة منها:</a:t>
            </a:r>
          </a:p>
          <a:p>
            <a:pPr marL="688975" indent="-688975" algn="just" rtl="1">
              <a:lnSpc>
                <a:spcPct val="120000"/>
              </a:lnSpc>
              <a:buFont typeface="Wingdings 2" pitchFamily="18" charset="2"/>
              <a:buNone/>
              <a:defRPr/>
            </a:pPr>
            <a:r>
              <a:rPr lang="en-US" sz="1400" b="1" dirty="0" smtClean="0">
                <a:solidFill>
                  <a:schemeClr val="tx1">
                    <a:lumMod val="95000"/>
                    <a:lumOff val="5000"/>
                  </a:schemeClr>
                </a:solidFill>
                <a:latin typeface="Times New Roman" pitchFamily="18" charset="0"/>
                <a:cs typeface="Times New Roman" pitchFamily="18" charset="0"/>
              </a:rPr>
              <a:t>	</a:t>
            </a:r>
            <a:r>
              <a:rPr lang="ar-EG" sz="1800" b="1" dirty="0" smtClean="0">
                <a:solidFill>
                  <a:schemeClr val="tx1">
                    <a:lumMod val="95000"/>
                    <a:lumOff val="5000"/>
                  </a:schemeClr>
                </a:solidFill>
                <a:latin typeface="Times New Roman" pitchFamily="18" charset="0"/>
                <a:cs typeface="Times New Roman" pitchFamily="18" charset="0"/>
              </a:rPr>
              <a:t>1. تظهر على الأم علامات القلق.</a:t>
            </a:r>
          </a:p>
          <a:p>
            <a:pPr marL="688975" indent="-404813" algn="just" rtl="1">
              <a:lnSpc>
                <a:spcPct val="120000"/>
              </a:lnSpc>
              <a:buFont typeface="Wingdings 2" pitchFamily="18" charset="2"/>
              <a:buNone/>
              <a:defRPr/>
            </a:pPr>
            <a:r>
              <a:rPr lang="en-US" sz="1800" b="1" dirty="0" smtClean="0">
                <a:solidFill>
                  <a:schemeClr val="tx1">
                    <a:lumMod val="95000"/>
                    <a:lumOff val="5000"/>
                  </a:schemeClr>
                </a:solidFill>
                <a:latin typeface="Times New Roman" pitchFamily="18" charset="0"/>
                <a:cs typeface="Times New Roman" pitchFamily="18" charset="0"/>
              </a:rPr>
              <a:t>	</a:t>
            </a:r>
            <a:r>
              <a:rPr lang="ar-EG" sz="1800" b="1" dirty="0" smtClean="0">
                <a:solidFill>
                  <a:schemeClr val="tx1">
                    <a:lumMod val="95000"/>
                    <a:lumOff val="5000"/>
                  </a:schemeClr>
                </a:solidFill>
                <a:latin typeface="Times New Roman" pitchFamily="18" charset="0"/>
                <a:cs typeface="Times New Roman" pitchFamily="18" charset="0"/>
              </a:rPr>
              <a:t>2. تغوص عظام الحوض وتتسع عظام الحرقفتين نتيجة إرتخاء الأوتار التى تربطهما.</a:t>
            </a:r>
          </a:p>
          <a:p>
            <a:pPr marL="688975" indent="-688975" algn="just" rtl="1">
              <a:lnSpc>
                <a:spcPct val="120000"/>
              </a:lnSpc>
              <a:buFont typeface="Wingdings 2" pitchFamily="18" charset="2"/>
              <a:buNone/>
              <a:defRPr/>
            </a:pPr>
            <a:r>
              <a:rPr lang="en-US" sz="1800" b="1" dirty="0" smtClean="0">
                <a:solidFill>
                  <a:schemeClr val="tx1">
                    <a:lumMod val="95000"/>
                    <a:lumOff val="5000"/>
                  </a:schemeClr>
                </a:solidFill>
                <a:latin typeface="Times New Roman" pitchFamily="18" charset="0"/>
                <a:cs typeface="Times New Roman" pitchFamily="18" charset="0"/>
              </a:rPr>
              <a:t>	</a:t>
            </a:r>
            <a:r>
              <a:rPr lang="ar-EG" sz="1800" b="1" dirty="0" smtClean="0">
                <a:solidFill>
                  <a:schemeClr val="tx1">
                    <a:lumMod val="95000"/>
                    <a:lumOff val="5000"/>
                  </a:schemeClr>
                </a:solidFill>
                <a:latin typeface="Times New Roman" pitchFamily="18" charset="0"/>
                <a:cs typeface="Times New Roman" pitchFamily="18" charset="0"/>
              </a:rPr>
              <a:t>3. تضخم فتحة الحيا وإحمرارها نتيجة كثرة توارد الدم إليها.</a:t>
            </a:r>
            <a:endParaRPr lang="ar-EG" sz="1800" b="1" dirty="0" smtClean="0">
              <a:solidFill>
                <a:srgbClr val="FF0000"/>
              </a:solidFill>
              <a:latin typeface="Times New Roman" pitchFamily="18" charset="0"/>
              <a:cs typeface="Times New Roman" pitchFamily="18" charset="0"/>
            </a:endParaRPr>
          </a:p>
          <a:p>
            <a:pPr marL="688975" indent="-688975" algn="just" rtl="1">
              <a:lnSpc>
                <a:spcPct val="120000"/>
              </a:lnSpc>
              <a:buFont typeface="Wingdings 2" pitchFamily="18" charset="2"/>
              <a:buNone/>
              <a:defRPr/>
            </a:pPr>
            <a:r>
              <a:rPr lang="ar-EG" sz="1800" b="1" dirty="0" smtClean="0">
                <a:solidFill>
                  <a:schemeClr val="tx1">
                    <a:lumMod val="95000"/>
                    <a:lumOff val="5000"/>
                  </a:schemeClr>
                </a:solidFill>
                <a:latin typeface="Times New Roman" pitchFamily="18" charset="0"/>
                <a:cs typeface="Times New Roman" pitchFamily="18" charset="0"/>
              </a:rPr>
              <a:t>	4. كبر حجم الضرع والحلمات وإمتلائها بالإفرازات .</a:t>
            </a:r>
          </a:p>
          <a:p>
            <a:pPr marL="688975" indent="-688975" algn="just" rtl="1">
              <a:lnSpc>
                <a:spcPct val="120000"/>
              </a:lnSpc>
              <a:buFont typeface="Wingdings 2" pitchFamily="18" charset="2"/>
              <a:buNone/>
              <a:defRPr/>
            </a:pPr>
            <a:r>
              <a:rPr lang="ar-EG" sz="1800" b="1" dirty="0" smtClean="0">
                <a:solidFill>
                  <a:schemeClr val="tx1">
                    <a:lumMod val="95000"/>
                    <a:lumOff val="5000"/>
                  </a:schemeClr>
                </a:solidFill>
                <a:latin typeface="Times New Roman" pitchFamily="18" charset="0"/>
                <a:cs typeface="Times New Roman" pitchFamily="18" charset="0"/>
              </a:rPr>
              <a:t>	5. تدلى البطن وظهور فجوتان واضحتان عند قمة الذيل (تخريق).</a:t>
            </a:r>
          </a:p>
          <a:p>
            <a:pPr marL="688975" indent="-688975" algn="just" rtl="1">
              <a:lnSpc>
                <a:spcPct val="120000"/>
              </a:lnSpc>
              <a:buFont typeface="Wingdings 2" pitchFamily="18" charset="2"/>
              <a:buNone/>
              <a:defRPr/>
            </a:pPr>
            <a:r>
              <a:rPr lang="ar-EG" sz="1800" b="1" dirty="0" smtClean="0">
                <a:solidFill>
                  <a:schemeClr val="tx1">
                    <a:lumMod val="95000"/>
                    <a:lumOff val="5000"/>
                  </a:schemeClr>
                </a:solidFill>
                <a:latin typeface="Times New Roman" pitchFamily="18" charset="0"/>
                <a:cs typeface="Times New Roman" pitchFamily="18" charset="0"/>
              </a:rPr>
              <a:t>	6. تظهر حركات الجنين على بطن الحيوان.</a:t>
            </a:r>
          </a:p>
        </p:txBody>
      </p:sp>
      <p:sp>
        <p:nvSpPr>
          <p:cNvPr id="99333"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pic>
        <p:nvPicPr>
          <p:cNvPr id="1026" name="Picture 2" descr="C:\Users\M. elaref\Desktop\Cow Parturation\1.jpg"/>
          <p:cNvPicPr>
            <a:picLocks noChangeAspect="1" noChangeArrowheads="1"/>
          </p:cNvPicPr>
          <p:nvPr/>
        </p:nvPicPr>
        <p:blipFill>
          <a:blip r:embed="rId2"/>
          <a:srcRect/>
          <a:stretch>
            <a:fillRect/>
          </a:stretch>
        </p:blipFill>
        <p:spPr bwMode="auto">
          <a:xfrm>
            <a:off x="4648200" y="3276600"/>
            <a:ext cx="3657600" cy="2745930"/>
          </a:xfrm>
          <a:prstGeom prst="rect">
            <a:avLst/>
          </a:prstGeom>
          <a:ln>
            <a:noFill/>
          </a:ln>
          <a:effectLst>
            <a:softEdge rad="112500"/>
          </a:effectLst>
        </p:spPr>
      </p:pic>
      <p:pic>
        <p:nvPicPr>
          <p:cNvPr id="1027" name="Picture 3" descr="C:\Users\M. elaref\Desktop\Cow Parturation\2.jpg"/>
          <p:cNvPicPr>
            <a:picLocks noChangeAspect="1" noChangeArrowheads="1"/>
          </p:cNvPicPr>
          <p:nvPr/>
        </p:nvPicPr>
        <p:blipFill>
          <a:blip r:embed="rId3"/>
          <a:srcRect/>
          <a:stretch>
            <a:fillRect/>
          </a:stretch>
        </p:blipFill>
        <p:spPr bwMode="auto">
          <a:xfrm>
            <a:off x="4088894" y="3276600"/>
            <a:ext cx="3683506" cy="2765378"/>
          </a:xfrm>
          <a:prstGeom prst="rect">
            <a:avLst/>
          </a:prstGeom>
          <a:ln>
            <a:noFill/>
          </a:ln>
          <a:effectLst>
            <a:softEdge rad="112500"/>
          </a:effectLst>
        </p:spPr>
      </p:pic>
      <p:pic>
        <p:nvPicPr>
          <p:cNvPr id="1028" name="Picture 4" descr="C:\Users\M. elaref\Desktop\Cow Parturation\3.jpg"/>
          <p:cNvPicPr>
            <a:picLocks noChangeAspect="1" noChangeArrowheads="1"/>
          </p:cNvPicPr>
          <p:nvPr/>
        </p:nvPicPr>
        <p:blipFill>
          <a:blip r:embed="rId4"/>
          <a:srcRect/>
          <a:stretch>
            <a:fillRect/>
          </a:stretch>
        </p:blipFill>
        <p:spPr bwMode="auto">
          <a:xfrm>
            <a:off x="3594100" y="3272418"/>
            <a:ext cx="3644900" cy="2736395"/>
          </a:xfrm>
          <a:prstGeom prst="rect">
            <a:avLst/>
          </a:prstGeom>
          <a:ln>
            <a:noFill/>
          </a:ln>
          <a:effectLst>
            <a:softEdge rad="112500"/>
          </a:effectLst>
        </p:spPr>
      </p:pic>
      <p:pic>
        <p:nvPicPr>
          <p:cNvPr id="1029" name="Picture 5" descr="C:\Users\M. elaref\Desktop\Cow Parturation\4.jpg"/>
          <p:cNvPicPr>
            <a:picLocks noChangeAspect="1" noChangeArrowheads="1"/>
          </p:cNvPicPr>
          <p:nvPr/>
        </p:nvPicPr>
        <p:blipFill>
          <a:blip r:embed="rId5"/>
          <a:srcRect/>
          <a:stretch>
            <a:fillRect/>
          </a:stretch>
        </p:blipFill>
        <p:spPr bwMode="auto">
          <a:xfrm>
            <a:off x="3060094" y="3276600"/>
            <a:ext cx="3645506" cy="2736850"/>
          </a:xfrm>
          <a:prstGeom prst="rect">
            <a:avLst/>
          </a:prstGeom>
          <a:ln>
            <a:noFill/>
          </a:ln>
          <a:effectLst>
            <a:softEdge rad="112500"/>
          </a:effectLst>
        </p:spPr>
      </p:pic>
      <p:pic>
        <p:nvPicPr>
          <p:cNvPr id="1030" name="Picture 6" descr="C:\Users\M. elaref\Desktop\Cow Parturation\5.jpg"/>
          <p:cNvPicPr>
            <a:picLocks noChangeAspect="1" noChangeArrowheads="1"/>
          </p:cNvPicPr>
          <p:nvPr/>
        </p:nvPicPr>
        <p:blipFill>
          <a:blip r:embed="rId6"/>
          <a:srcRect/>
          <a:stretch>
            <a:fillRect/>
          </a:stretch>
        </p:blipFill>
        <p:spPr bwMode="auto">
          <a:xfrm>
            <a:off x="2679700" y="3276600"/>
            <a:ext cx="3568700" cy="2679188"/>
          </a:xfrm>
          <a:prstGeom prst="rect">
            <a:avLst/>
          </a:prstGeom>
          <a:ln>
            <a:noFill/>
          </a:ln>
          <a:effectLst>
            <a:softEdge rad="112500"/>
          </a:effectLst>
        </p:spPr>
      </p:pic>
      <p:pic>
        <p:nvPicPr>
          <p:cNvPr id="1031" name="Picture 7" descr="C:\Users\M. elaref\Desktop\Cow Parturation\6.jpg"/>
          <p:cNvPicPr>
            <a:picLocks noChangeAspect="1" noChangeArrowheads="1"/>
          </p:cNvPicPr>
          <p:nvPr/>
        </p:nvPicPr>
        <p:blipFill>
          <a:blip r:embed="rId7"/>
          <a:srcRect/>
          <a:stretch>
            <a:fillRect/>
          </a:stretch>
        </p:blipFill>
        <p:spPr bwMode="auto">
          <a:xfrm>
            <a:off x="2209800" y="3276600"/>
            <a:ext cx="3552465" cy="2667000"/>
          </a:xfrm>
          <a:prstGeom prst="rect">
            <a:avLst/>
          </a:prstGeom>
          <a:ln>
            <a:noFill/>
          </a:ln>
          <a:effectLst>
            <a:softEdge rad="112500"/>
          </a:effectLst>
        </p:spPr>
      </p:pic>
      <p:pic>
        <p:nvPicPr>
          <p:cNvPr id="1032" name="Picture 8" descr="C:\Users\M. elaref\Desktop\Cow Parturation\7.jpg"/>
          <p:cNvPicPr>
            <a:picLocks noChangeAspect="1" noChangeArrowheads="1"/>
          </p:cNvPicPr>
          <p:nvPr/>
        </p:nvPicPr>
        <p:blipFill>
          <a:blip r:embed="rId8"/>
          <a:srcRect/>
          <a:stretch>
            <a:fillRect/>
          </a:stretch>
        </p:blipFill>
        <p:spPr bwMode="auto">
          <a:xfrm>
            <a:off x="1688494" y="3276600"/>
            <a:ext cx="3569306" cy="2679643"/>
          </a:xfrm>
          <a:prstGeom prst="rect">
            <a:avLst/>
          </a:prstGeom>
          <a:ln>
            <a:noFill/>
          </a:ln>
          <a:effectLst>
            <a:softEdge rad="112500"/>
          </a:effectLst>
        </p:spPr>
      </p:pic>
      <p:pic>
        <p:nvPicPr>
          <p:cNvPr id="1033" name="Picture 9" descr="C:\Users\M. elaref\Desktop\Cow Parturation\8.jpg"/>
          <p:cNvPicPr>
            <a:picLocks noChangeAspect="1" noChangeArrowheads="1"/>
          </p:cNvPicPr>
          <p:nvPr/>
        </p:nvPicPr>
        <p:blipFill>
          <a:blip r:embed="rId9"/>
          <a:srcRect/>
          <a:stretch>
            <a:fillRect/>
          </a:stretch>
        </p:blipFill>
        <p:spPr bwMode="auto">
          <a:xfrm>
            <a:off x="1180393" y="3276600"/>
            <a:ext cx="3544007" cy="2660650"/>
          </a:xfrm>
          <a:prstGeom prst="rect">
            <a:avLst/>
          </a:prstGeom>
          <a:ln>
            <a:noFill/>
          </a:ln>
          <a:effectLst>
            <a:softEdge rad="112500"/>
          </a:effectLst>
        </p:spPr>
      </p:pic>
      <p:pic>
        <p:nvPicPr>
          <p:cNvPr id="1034" name="Picture 10" descr="C:\Users\M. elaref\Desktop\Cow Parturation\9.jpg"/>
          <p:cNvPicPr>
            <a:picLocks noChangeAspect="1" noChangeArrowheads="1"/>
          </p:cNvPicPr>
          <p:nvPr/>
        </p:nvPicPr>
        <p:blipFill>
          <a:blip r:embed="rId10"/>
          <a:srcRect/>
          <a:stretch>
            <a:fillRect/>
          </a:stretch>
        </p:blipFill>
        <p:spPr bwMode="auto">
          <a:xfrm>
            <a:off x="685800" y="3276601"/>
            <a:ext cx="3552466" cy="2667000"/>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1000" fill="hold"/>
                                        <p:tgtEl>
                                          <p:spTgt spid="1027"/>
                                        </p:tgtEl>
                                        <p:attrNameLst>
                                          <p:attrName>ppt_x</p:attrName>
                                        </p:attrNameLst>
                                      </p:cBhvr>
                                      <p:tavLst>
                                        <p:tav tm="0">
                                          <p:val>
                                            <p:strVal val="0-#ppt_w/2"/>
                                          </p:val>
                                        </p:tav>
                                        <p:tav tm="100000">
                                          <p:val>
                                            <p:strVal val="#ppt_x"/>
                                          </p:val>
                                        </p:tav>
                                      </p:tavLst>
                                    </p:anim>
                                    <p:anim calcmode="lin" valueType="num">
                                      <p:cBhvr additive="base">
                                        <p:cTn id="14" dur="10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1000" fill="hold"/>
                                        <p:tgtEl>
                                          <p:spTgt spid="1028"/>
                                        </p:tgtEl>
                                        <p:attrNameLst>
                                          <p:attrName>ppt_x</p:attrName>
                                        </p:attrNameLst>
                                      </p:cBhvr>
                                      <p:tavLst>
                                        <p:tav tm="0">
                                          <p:val>
                                            <p:strVal val="0-#ppt_w/2"/>
                                          </p:val>
                                        </p:tav>
                                        <p:tav tm="100000">
                                          <p:val>
                                            <p:strVal val="#ppt_x"/>
                                          </p:val>
                                        </p:tav>
                                      </p:tavLst>
                                    </p:anim>
                                    <p:anim calcmode="lin" valueType="num">
                                      <p:cBhvr additive="base">
                                        <p:cTn id="20" dur="10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1000" fill="hold"/>
                                        <p:tgtEl>
                                          <p:spTgt spid="1029"/>
                                        </p:tgtEl>
                                        <p:attrNameLst>
                                          <p:attrName>ppt_x</p:attrName>
                                        </p:attrNameLst>
                                      </p:cBhvr>
                                      <p:tavLst>
                                        <p:tav tm="0">
                                          <p:val>
                                            <p:strVal val="0-#ppt_w/2"/>
                                          </p:val>
                                        </p:tav>
                                        <p:tav tm="100000">
                                          <p:val>
                                            <p:strVal val="#ppt_x"/>
                                          </p:val>
                                        </p:tav>
                                      </p:tavLst>
                                    </p:anim>
                                    <p:anim calcmode="lin" valueType="num">
                                      <p:cBhvr additive="base">
                                        <p:cTn id="26" dur="10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1000" fill="hold"/>
                                        <p:tgtEl>
                                          <p:spTgt spid="1030"/>
                                        </p:tgtEl>
                                        <p:attrNameLst>
                                          <p:attrName>ppt_x</p:attrName>
                                        </p:attrNameLst>
                                      </p:cBhvr>
                                      <p:tavLst>
                                        <p:tav tm="0">
                                          <p:val>
                                            <p:strVal val="0-#ppt_w/2"/>
                                          </p:val>
                                        </p:tav>
                                        <p:tav tm="100000">
                                          <p:val>
                                            <p:strVal val="#ppt_x"/>
                                          </p:val>
                                        </p:tav>
                                      </p:tavLst>
                                    </p:anim>
                                    <p:anim calcmode="lin" valueType="num">
                                      <p:cBhvr additive="base">
                                        <p:cTn id="32" dur="1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additive="base">
                                        <p:cTn id="37" dur="1000" fill="hold"/>
                                        <p:tgtEl>
                                          <p:spTgt spid="1031"/>
                                        </p:tgtEl>
                                        <p:attrNameLst>
                                          <p:attrName>ppt_x</p:attrName>
                                        </p:attrNameLst>
                                      </p:cBhvr>
                                      <p:tavLst>
                                        <p:tav tm="0">
                                          <p:val>
                                            <p:strVal val="0-#ppt_w/2"/>
                                          </p:val>
                                        </p:tav>
                                        <p:tav tm="100000">
                                          <p:val>
                                            <p:strVal val="#ppt_x"/>
                                          </p:val>
                                        </p:tav>
                                      </p:tavLst>
                                    </p:anim>
                                    <p:anim calcmode="lin" valueType="num">
                                      <p:cBhvr additive="base">
                                        <p:cTn id="38" dur="10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1000" fill="hold"/>
                                        <p:tgtEl>
                                          <p:spTgt spid="1032"/>
                                        </p:tgtEl>
                                        <p:attrNameLst>
                                          <p:attrName>ppt_x</p:attrName>
                                        </p:attrNameLst>
                                      </p:cBhvr>
                                      <p:tavLst>
                                        <p:tav tm="0">
                                          <p:val>
                                            <p:strVal val="0-#ppt_w/2"/>
                                          </p:val>
                                        </p:tav>
                                        <p:tav tm="100000">
                                          <p:val>
                                            <p:strVal val="#ppt_x"/>
                                          </p:val>
                                        </p:tav>
                                      </p:tavLst>
                                    </p:anim>
                                    <p:anim calcmode="lin" valueType="num">
                                      <p:cBhvr additive="base">
                                        <p:cTn id="44" dur="1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33"/>
                                        </p:tgtEl>
                                        <p:attrNameLst>
                                          <p:attrName>style.visibility</p:attrName>
                                        </p:attrNameLst>
                                      </p:cBhvr>
                                      <p:to>
                                        <p:strVal val="visible"/>
                                      </p:to>
                                    </p:set>
                                    <p:anim calcmode="lin" valueType="num">
                                      <p:cBhvr additive="base">
                                        <p:cTn id="49" dur="1000" fill="hold"/>
                                        <p:tgtEl>
                                          <p:spTgt spid="1033"/>
                                        </p:tgtEl>
                                        <p:attrNameLst>
                                          <p:attrName>ppt_x</p:attrName>
                                        </p:attrNameLst>
                                      </p:cBhvr>
                                      <p:tavLst>
                                        <p:tav tm="0">
                                          <p:val>
                                            <p:strVal val="0-#ppt_w/2"/>
                                          </p:val>
                                        </p:tav>
                                        <p:tav tm="100000">
                                          <p:val>
                                            <p:strVal val="#ppt_x"/>
                                          </p:val>
                                        </p:tav>
                                      </p:tavLst>
                                    </p:anim>
                                    <p:anim calcmode="lin" valueType="num">
                                      <p:cBhvr additive="base">
                                        <p:cTn id="50" dur="1000" fill="hold"/>
                                        <p:tgtEl>
                                          <p:spTgt spid="10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additive="base">
                                        <p:cTn id="55" dur="1000" fill="hold"/>
                                        <p:tgtEl>
                                          <p:spTgt spid="1034"/>
                                        </p:tgtEl>
                                        <p:attrNameLst>
                                          <p:attrName>ppt_x</p:attrName>
                                        </p:attrNameLst>
                                      </p:cBhvr>
                                      <p:tavLst>
                                        <p:tav tm="0">
                                          <p:val>
                                            <p:strVal val="0-#ppt_w/2"/>
                                          </p:val>
                                        </p:tav>
                                        <p:tav tm="100000">
                                          <p:val>
                                            <p:strVal val="#ppt_x"/>
                                          </p:val>
                                        </p:tav>
                                      </p:tavLst>
                                    </p:anim>
                                    <p:anim calcmode="lin" valueType="num">
                                      <p:cBhvr additive="base">
                                        <p:cTn id="56" dur="1000" fill="hold"/>
                                        <p:tgtEl>
                                          <p:spTgt spid="1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219200"/>
            <a:ext cx="7391400" cy="4724400"/>
          </a:xfrm>
        </p:spPr>
        <p:txBody>
          <a:bodyPr>
            <a:noAutofit/>
          </a:bodyPr>
          <a:lstStyle/>
          <a:p>
            <a:pPr marL="261938" indent="-261938" algn="just" rtl="1">
              <a:lnSpc>
                <a:spcPct val="150000"/>
              </a:lnSpc>
              <a:buNone/>
              <a:defRPr/>
            </a:pPr>
            <a:r>
              <a:rPr lang="ar-EG" sz="26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 </a:t>
            </a:r>
            <a:r>
              <a:rPr lang="ar-EG" sz="2600" b="1" dirty="0" smtClean="0">
                <a:solidFill>
                  <a:schemeClr val="tx1">
                    <a:lumMod val="95000"/>
                    <a:lumOff val="5000"/>
                  </a:schemeClr>
                </a:solidFill>
                <a:latin typeface="Times New Roman" pitchFamily="18" charset="0"/>
                <a:cs typeface="Times New Roman" pitchFamily="18" charset="0"/>
              </a:rPr>
              <a:t>الإستعدادات للولادة</a:t>
            </a:r>
          </a:p>
          <a:p>
            <a:pPr marL="688975" indent="-688975" algn="just" rtl="1">
              <a:lnSpc>
                <a:spcPct val="150000"/>
              </a:lnSpc>
              <a:buFont typeface="Wingdings 2" pitchFamily="18" charset="2"/>
              <a:buNone/>
              <a:defRPr/>
            </a:pPr>
            <a:r>
              <a:rPr lang="en-US" sz="1400" b="1" dirty="0" smtClean="0">
                <a:solidFill>
                  <a:schemeClr val="tx1">
                    <a:lumMod val="95000"/>
                    <a:lumOff val="5000"/>
                  </a:schemeClr>
                </a:solidFill>
                <a:latin typeface="Times New Roman" pitchFamily="18" charset="0"/>
                <a:cs typeface="Times New Roman" pitchFamily="18" charset="0"/>
              </a:rPr>
              <a:t>	</a:t>
            </a:r>
            <a:r>
              <a:rPr lang="ar-EG" sz="1800" b="1" dirty="0" smtClean="0">
                <a:solidFill>
                  <a:schemeClr val="tx1">
                    <a:lumMod val="95000"/>
                    <a:lumOff val="5000"/>
                  </a:schemeClr>
                </a:solidFill>
                <a:latin typeface="Times New Roman" pitchFamily="18" charset="0"/>
                <a:cs typeface="Times New Roman" pitchFamily="18" charset="0"/>
              </a:rPr>
              <a:t>1. عزل الأم قبل ميعاد الولادة المنتظر بـ 3-4 يوم فى مكان مجهز.</a:t>
            </a:r>
          </a:p>
          <a:p>
            <a:pPr marL="688975" indent="-688975" algn="just" rtl="1">
              <a:lnSpc>
                <a:spcPct val="150000"/>
              </a:lnSpc>
              <a:buFont typeface="Wingdings 2" pitchFamily="18" charset="2"/>
              <a:buNone/>
              <a:defRPr/>
            </a:pPr>
            <a:r>
              <a:rPr lang="ar-EG" sz="1800" b="1" dirty="0" smtClean="0">
                <a:solidFill>
                  <a:schemeClr val="tx1">
                    <a:lumMod val="95000"/>
                    <a:lumOff val="5000"/>
                  </a:schemeClr>
                </a:solidFill>
                <a:latin typeface="Times New Roman" pitchFamily="18" charset="0"/>
                <a:cs typeface="Times New Roman" pitchFamily="18" charset="0"/>
              </a:rPr>
              <a:t>	2. يجب أن يكون المكان المخصص للولادة:</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هادئ بعيدة عن الضوضاء</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نظيف وتطهر أرضيته وتفرش بقش الأرز النظيف</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بعيد عن التيارات الهوائية </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خالى من الحواجز والعوائق التى تعيق حركة الأم الطبيعية</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يفضل أن تكون أبعاد حجرة الولادة 6×6 م وتشتمل على مكان للتغذية ومصدر جيد للشرب</a:t>
            </a:r>
          </a:p>
          <a:p>
            <a:pPr marL="1379538" indent="-285750" algn="just" rtl="1">
              <a:lnSpc>
                <a:spcPct val="150000"/>
              </a:lnSpc>
              <a:buFont typeface="Wingdings" pitchFamily="2" charset="2"/>
              <a:buChar char="ü"/>
              <a:defRPr/>
            </a:pPr>
            <a:r>
              <a:rPr lang="ar-EG" sz="1600" b="1" dirty="0" smtClean="0">
                <a:solidFill>
                  <a:schemeClr val="tx1">
                    <a:lumMod val="95000"/>
                    <a:lumOff val="5000"/>
                  </a:schemeClr>
                </a:solidFill>
                <a:latin typeface="Times New Roman" pitchFamily="18" charset="0"/>
                <a:cs typeface="Times New Roman" pitchFamily="18" charset="0"/>
              </a:rPr>
              <a:t>وجود بعض الأدوات والمعدات التى يمكن استخدامها عند الولادة</a:t>
            </a:r>
          </a:p>
          <a:p>
            <a:pPr marL="688975" indent="-404813" algn="just" rtl="1">
              <a:lnSpc>
                <a:spcPct val="120000"/>
              </a:lnSpc>
              <a:buFont typeface="Wingdings 2" pitchFamily="18" charset="2"/>
              <a:buNone/>
              <a:defRPr/>
            </a:pPr>
            <a:r>
              <a:rPr lang="en-US" sz="1600" b="1" dirty="0" smtClean="0">
                <a:solidFill>
                  <a:schemeClr val="tx1">
                    <a:lumMod val="95000"/>
                    <a:lumOff val="5000"/>
                  </a:schemeClr>
                </a:solidFill>
                <a:latin typeface="Times New Roman" pitchFamily="18" charset="0"/>
                <a:cs typeface="Times New Roman" pitchFamily="18" charset="0"/>
              </a:rPr>
              <a:t>	</a:t>
            </a:r>
            <a:endParaRPr lang="ar-EG" sz="1600" b="1" dirty="0" smtClean="0">
              <a:solidFill>
                <a:schemeClr val="tx1">
                  <a:lumMod val="95000"/>
                  <a:lumOff val="5000"/>
                </a:schemeClr>
              </a:solidFill>
              <a:latin typeface="Times New Roman" pitchFamily="18" charset="0"/>
              <a:cs typeface="Times New Roman" pitchFamily="18" charset="0"/>
            </a:endParaRPr>
          </a:p>
        </p:txBody>
      </p:sp>
      <p:sp>
        <p:nvSpPr>
          <p:cNvPr id="100357"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838200" y="1066800"/>
            <a:ext cx="7391400" cy="1219200"/>
          </a:xfrm>
        </p:spPr>
        <p:txBody>
          <a:bodyPr>
            <a:noAutofit/>
          </a:bodyPr>
          <a:lstStyle/>
          <a:p>
            <a:pPr marL="261938" indent="-261938" algn="just" rtl="1">
              <a:lnSpc>
                <a:spcPct val="150000"/>
              </a:lnSpc>
              <a:buNone/>
              <a:defRPr/>
            </a:pPr>
            <a:r>
              <a:rPr lang="ar-EG" sz="2600" b="1" dirty="0" smtClean="0">
                <a:solidFill>
                  <a:schemeClr val="tx1">
                    <a:lumMod val="95000"/>
                    <a:lumOff val="5000"/>
                  </a:schemeClr>
                </a:solidFill>
                <a:latin typeface="Times New Roman" pitchFamily="18" charset="0"/>
                <a:cs typeface="Times New Roman" pitchFamily="18" charset="0"/>
              </a:rPr>
              <a:t>	</a:t>
            </a:r>
            <a:r>
              <a:rPr lang="ar-EG" sz="2400" b="1" dirty="0" smtClean="0">
                <a:solidFill>
                  <a:schemeClr val="tx1">
                    <a:lumMod val="95000"/>
                    <a:lumOff val="5000"/>
                  </a:schemeClr>
                </a:solidFill>
                <a:latin typeface="Times New Roman" pitchFamily="18" charset="0"/>
                <a:cs typeface="Times New Roman" pitchFamily="18" charset="0"/>
              </a:rPr>
              <a:t> * </a:t>
            </a:r>
            <a:r>
              <a:rPr lang="ar-EG" sz="2600" b="1" dirty="0" smtClean="0">
                <a:solidFill>
                  <a:schemeClr val="tx1">
                    <a:lumMod val="95000"/>
                    <a:lumOff val="5000"/>
                  </a:schemeClr>
                </a:solidFill>
                <a:latin typeface="Times New Roman" pitchFamily="18" charset="0"/>
                <a:cs typeface="Times New Roman" pitchFamily="18" charset="0"/>
              </a:rPr>
              <a:t>الولادة </a:t>
            </a:r>
            <a:r>
              <a:rPr lang="en-US" sz="2600" b="1" i="1" dirty="0" smtClean="0">
                <a:solidFill>
                  <a:schemeClr val="tx1">
                    <a:lumMod val="95000"/>
                    <a:lumOff val="5000"/>
                  </a:schemeClr>
                </a:solidFill>
                <a:latin typeface="Times New Roman" pitchFamily="18" charset="0"/>
                <a:cs typeface="Times New Roman" pitchFamily="18" charset="0"/>
              </a:rPr>
              <a:t>Parturition</a:t>
            </a:r>
            <a:r>
              <a:rPr lang="en-US" sz="2600" b="1" dirty="0" smtClean="0">
                <a:solidFill>
                  <a:schemeClr val="tx1">
                    <a:lumMod val="95000"/>
                    <a:lumOff val="5000"/>
                  </a:schemeClr>
                </a:solidFill>
                <a:latin typeface="Times New Roman" pitchFamily="18" charset="0"/>
                <a:cs typeface="Times New Roman" pitchFamily="18" charset="0"/>
              </a:rPr>
              <a:t> </a:t>
            </a:r>
            <a:endParaRPr lang="ar-EG" sz="2600" b="1" dirty="0" smtClean="0">
              <a:solidFill>
                <a:schemeClr val="tx1">
                  <a:lumMod val="95000"/>
                  <a:lumOff val="5000"/>
                </a:schemeClr>
              </a:solidFill>
              <a:latin typeface="Times New Roman" pitchFamily="18" charset="0"/>
              <a:cs typeface="Times New Roman" pitchFamily="18" charset="0"/>
            </a:endParaRPr>
          </a:p>
          <a:p>
            <a:pPr marL="793750" indent="-223838" algn="just" rtl="1">
              <a:lnSpc>
                <a:spcPct val="120000"/>
              </a:lnSpc>
              <a:defRPr/>
            </a:pPr>
            <a:r>
              <a:rPr lang="ar-EG" sz="1800" b="1" dirty="0" smtClean="0">
                <a:solidFill>
                  <a:schemeClr val="tx1">
                    <a:lumMod val="95000"/>
                    <a:lumOff val="5000"/>
                  </a:schemeClr>
                </a:solidFill>
                <a:latin typeface="Times New Roman" pitchFamily="18" charset="0"/>
                <a:cs typeface="Times New Roman" pitchFamily="18" charset="0"/>
              </a:rPr>
              <a:t>الوضع الطبيعى للجنين داخل الرحم</a:t>
            </a:r>
            <a:endParaRPr lang="ar-EG" sz="2000" b="1" dirty="0" smtClean="0">
              <a:solidFill>
                <a:schemeClr val="tx1">
                  <a:lumMod val="95000"/>
                  <a:lumOff val="5000"/>
                </a:schemeClr>
              </a:solidFill>
              <a:latin typeface="Times New Roman" pitchFamily="18" charset="0"/>
              <a:cs typeface="Times New Roman" pitchFamily="18" charset="0"/>
            </a:endParaRPr>
          </a:p>
        </p:txBody>
      </p:sp>
      <p:sp>
        <p:nvSpPr>
          <p:cNvPr id="101381"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pic>
        <p:nvPicPr>
          <p:cNvPr id="5121" name="Picture 1" descr="http://www.hoards.com/sites/default/files/DES-AH/DES_AH_100410_268B.gif"/>
          <p:cNvPicPr>
            <a:picLocks noChangeAspect="1" noChangeArrowheads="1"/>
          </p:cNvPicPr>
          <p:nvPr/>
        </p:nvPicPr>
        <p:blipFill>
          <a:blip r:embed="rId2"/>
          <a:srcRect/>
          <a:stretch>
            <a:fillRect/>
          </a:stretch>
        </p:blipFill>
        <p:spPr bwMode="auto">
          <a:xfrm>
            <a:off x="838200" y="2362200"/>
            <a:ext cx="3333750" cy="2990850"/>
          </a:xfrm>
          <a:prstGeom prst="rect">
            <a:avLst/>
          </a:prstGeom>
          <a:ln>
            <a:noFill/>
          </a:ln>
          <a:effectLst>
            <a:softEdge rad="112500"/>
          </a:effectLst>
        </p:spPr>
      </p:pic>
      <p:pic>
        <p:nvPicPr>
          <p:cNvPr id="5122" name="Picture 2" descr="http://informedfarmers.com/wp-content/uploads/2011/04/Figure-25.jpg"/>
          <p:cNvPicPr>
            <a:picLocks noChangeAspect="1" noChangeArrowheads="1"/>
          </p:cNvPicPr>
          <p:nvPr/>
        </p:nvPicPr>
        <p:blipFill>
          <a:blip r:embed="rId3"/>
          <a:srcRect/>
          <a:stretch>
            <a:fillRect/>
          </a:stretch>
        </p:blipFill>
        <p:spPr bwMode="auto">
          <a:xfrm>
            <a:off x="4171950" y="2362200"/>
            <a:ext cx="3981450" cy="2989485"/>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685800" y="6096000"/>
            <a:ext cx="7772400" cy="457200"/>
          </a:xfrm>
          <a:prstGeom prst="rect">
            <a:avLst/>
          </a:prstGeom>
        </p:spPr>
        <p:txBody>
          <a:bodyPr>
            <a:normAutofit/>
          </a:bodyPr>
          <a:lstStyle/>
          <a:p>
            <a:pPr marL="265176" indent="-265176" algn="ctr" fontAlgn="auto">
              <a:spcBef>
                <a:spcPts val="250"/>
              </a:spcBef>
              <a:spcAft>
                <a:spcPts val="0"/>
              </a:spcAft>
              <a:buClr>
                <a:schemeClr val="accent1"/>
              </a:buClr>
              <a:buSzPct val="80000"/>
              <a:defRPr/>
            </a:pPr>
            <a:r>
              <a:rPr lang="ar-EG" sz="1200" b="1" dirty="0">
                <a:latin typeface="+mn-lt"/>
                <a:cs typeface="+mn-cs"/>
              </a:rPr>
              <a:t>د. محمد يوسف العارف – مدرس رعاية الحيوان – كلية الزراعة – جامعة سوهاج</a:t>
            </a:r>
            <a:endParaRPr lang="en-US" sz="1200" b="1" dirty="0">
              <a:latin typeface="+mn-lt"/>
              <a:cs typeface="+mn-cs"/>
            </a:endParaRPr>
          </a:p>
        </p:txBody>
      </p:sp>
      <p:sp>
        <p:nvSpPr>
          <p:cNvPr id="8" name="Rounded Rectangle 7"/>
          <p:cNvSpPr/>
          <p:nvPr/>
        </p:nvSpPr>
        <p:spPr>
          <a:xfrm>
            <a:off x="685800" y="1219200"/>
            <a:ext cx="7696200" cy="4572000"/>
          </a:xfrm>
          <a:prstGeom prst="roundRect">
            <a:avLst/>
          </a:prstGeom>
          <a:solidFill>
            <a:schemeClr val="accent5">
              <a:lumMod val="20000"/>
              <a:lumOff val="8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idx="1"/>
          </p:nvPr>
        </p:nvSpPr>
        <p:spPr>
          <a:xfrm>
            <a:off x="5638800" y="3200400"/>
            <a:ext cx="2743200" cy="990600"/>
          </a:xfrm>
        </p:spPr>
        <p:txBody>
          <a:bodyPr>
            <a:noAutofit/>
          </a:bodyPr>
          <a:lstStyle/>
          <a:p>
            <a:pPr marL="269875" indent="-223838" algn="ctr" rtl="1">
              <a:lnSpc>
                <a:spcPct val="120000"/>
              </a:lnSpc>
              <a:buFont typeface="Wingdings 2" pitchFamily="18" charset="2"/>
              <a:buNone/>
              <a:defRPr/>
            </a:pPr>
            <a:r>
              <a:rPr lang="ar-EG" sz="2000" b="1" dirty="0" smtClean="0">
                <a:solidFill>
                  <a:schemeClr val="tx1">
                    <a:lumMod val="95000"/>
                    <a:lumOff val="5000"/>
                  </a:schemeClr>
                </a:solidFill>
                <a:latin typeface="Times New Roman" pitchFamily="18" charset="0"/>
                <a:cs typeface="Times New Roman" pitchFamily="18" charset="0"/>
              </a:rPr>
              <a:t>بعض الأوضاع غير الطبيعية</a:t>
            </a:r>
            <a:endParaRPr lang="en-GB" sz="2000" b="1" dirty="0" smtClean="0">
              <a:solidFill>
                <a:schemeClr val="tx1">
                  <a:lumMod val="95000"/>
                  <a:lumOff val="5000"/>
                </a:schemeClr>
              </a:solidFill>
              <a:latin typeface="Times New Roman" pitchFamily="18" charset="0"/>
              <a:cs typeface="Times New Roman" pitchFamily="18" charset="0"/>
            </a:endParaRPr>
          </a:p>
          <a:p>
            <a:pPr marL="269875" indent="-223838" algn="ctr" rtl="1">
              <a:lnSpc>
                <a:spcPct val="120000"/>
              </a:lnSpc>
              <a:buFont typeface="Wingdings 2" pitchFamily="18" charset="2"/>
              <a:buNone/>
              <a:defRPr/>
            </a:pPr>
            <a:r>
              <a:rPr lang="ar-EG" sz="2000" b="1" dirty="0" smtClean="0">
                <a:solidFill>
                  <a:schemeClr val="tx1">
                    <a:lumMod val="95000"/>
                    <a:lumOff val="5000"/>
                  </a:schemeClr>
                </a:solidFill>
                <a:latin typeface="Times New Roman" pitchFamily="18" charset="0"/>
                <a:cs typeface="Times New Roman" pitchFamily="18" charset="0"/>
              </a:rPr>
              <a:t>للجنين داخل الرحم</a:t>
            </a:r>
          </a:p>
        </p:txBody>
      </p:sp>
      <p:sp>
        <p:nvSpPr>
          <p:cNvPr id="102405" name="Subtitle 2"/>
          <p:cNvSpPr txBox="1">
            <a:spLocks/>
          </p:cNvSpPr>
          <p:nvPr/>
        </p:nvSpPr>
        <p:spPr bwMode="auto">
          <a:xfrm>
            <a:off x="762000" y="533400"/>
            <a:ext cx="7772400" cy="457200"/>
          </a:xfrm>
          <a:prstGeom prst="rect">
            <a:avLst/>
          </a:prstGeom>
          <a:noFill/>
          <a:ln w="9525">
            <a:noFill/>
            <a:miter lim="800000"/>
            <a:headEnd/>
            <a:tailEnd/>
          </a:ln>
        </p:spPr>
        <p:txBody>
          <a:bodyPr/>
          <a:lstStyle/>
          <a:p>
            <a:pPr marL="265113" indent="-265113" algn="ctr">
              <a:spcBef>
                <a:spcPts val="250"/>
              </a:spcBef>
              <a:buClr>
                <a:schemeClr val="accent1"/>
              </a:buClr>
              <a:buSzPct val="80000"/>
            </a:pPr>
            <a:r>
              <a:rPr lang="ar-EG" sz="1400" b="1" i="1">
                <a:latin typeface="Book Antiqua" pitchFamily="18" charset="0"/>
              </a:rPr>
              <a:t>محاضرات رعاية وتربية الحيوان – الحمل والولادة - محاضرة (5)</a:t>
            </a:r>
            <a:endParaRPr lang="en-US" sz="1400" b="1" i="1">
              <a:latin typeface="Book Antiqua" pitchFamily="18" charset="0"/>
            </a:endParaRPr>
          </a:p>
        </p:txBody>
      </p:sp>
      <p:pic>
        <p:nvPicPr>
          <p:cNvPr id="102406" name="Picture 1" descr="http://nongae.gsnu.ac.kr/~cspark/teaching/images/fig_9_2.gif"/>
          <p:cNvPicPr>
            <a:picLocks noChangeAspect="1" noChangeArrowheads="1"/>
          </p:cNvPicPr>
          <p:nvPr/>
        </p:nvPicPr>
        <p:blipFill>
          <a:blip r:embed="rId2"/>
          <a:srcRect/>
          <a:stretch>
            <a:fillRect/>
          </a:stretch>
        </p:blipFill>
        <p:spPr bwMode="auto">
          <a:xfrm>
            <a:off x="1524000" y="1219200"/>
            <a:ext cx="4191000" cy="46196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2282</TotalTime>
  <Words>1299</Words>
  <Application>Microsoft Office PowerPoint</Application>
  <PresentationFormat>On-screen Show (4:3)</PresentationFormat>
  <Paragraphs>132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المؤتمر الخامس عشر للجمعية المصرية للإنتاج الحيوانى</dc:title>
  <dc:creator>Abo_Ammar</dc:creator>
  <cp:lastModifiedBy>M Elaref</cp:lastModifiedBy>
  <cp:revision>639</cp:revision>
  <dcterms:created xsi:type="dcterms:W3CDTF">2006-08-16T00:00:00Z</dcterms:created>
  <dcterms:modified xsi:type="dcterms:W3CDTF">2018-03-11T09:14:22Z</dcterms:modified>
</cp:coreProperties>
</file>