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tags/tag24.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Default Extension="sldx" ContentType="application/vnd.openxmlformats-officedocument.presentationml.slide"/>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tags/tag37.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760" r:id="rId2"/>
    <p:sldMasterId id="2147483762" r:id="rId3"/>
    <p:sldMasterId id="2147485230" r:id="rId4"/>
  </p:sldMasterIdLst>
  <p:notesMasterIdLst>
    <p:notesMasterId r:id="rId60"/>
  </p:notesMasterIdLst>
  <p:handoutMasterIdLst>
    <p:handoutMasterId r:id="rId61"/>
  </p:handoutMasterIdLst>
  <p:sldIdLst>
    <p:sldId id="785" r:id="rId5"/>
    <p:sldId id="673" r:id="rId6"/>
    <p:sldId id="674" r:id="rId7"/>
    <p:sldId id="675" r:id="rId8"/>
    <p:sldId id="676" r:id="rId9"/>
    <p:sldId id="680" r:id="rId10"/>
    <p:sldId id="760" r:id="rId11"/>
    <p:sldId id="678" r:id="rId12"/>
    <p:sldId id="679" r:id="rId13"/>
    <p:sldId id="766" r:id="rId14"/>
    <p:sldId id="681" r:id="rId15"/>
    <p:sldId id="683" r:id="rId16"/>
    <p:sldId id="684" r:id="rId17"/>
    <p:sldId id="685" r:id="rId18"/>
    <p:sldId id="686" r:id="rId19"/>
    <p:sldId id="687" r:id="rId20"/>
    <p:sldId id="688" r:id="rId21"/>
    <p:sldId id="751" r:id="rId22"/>
    <p:sldId id="750" r:id="rId23"/>
    <p:sldId id="689" r:id="rId24"/>
    <p:sldId id="690" r:id="rId25"/>
    <p:sldId id="691" r:id="rId26"/>
    <p:sldId id="692" r:id="rId27"/>
    <p:sldId id="693" r:id="rId28"/>
    <p:sldId id="694" r:id="rId29"/>
    <p:sldId id="695" r:id="rId30"/>
    <p:sldId id="696" r:id="rId31"/>
    <p:sldId id="780" r:id="rId32"/>
    <p:sldId id="697" r:id="rId33"/>
    <p:sldId id="752" r:id="rId34"/>
    <p:sldId id="786" r:id="rId35"/>
    <p:sldId id="699" r:id="rId36"/>
    <p:sldId id="701" r:id="rId37"/>
    <p:sldId id="771" r:id="rId38"/>
    <p:sldId id="704" r:id="rId39"/>
    <p:sldId id="778" r:id="rId40"/>
    <p:sldId id="754" r:id="rId41"/>
    <p:sldId id="767" r:id="rId42"/>
    <p:sldId id="768" r:id="rId43"/>
    <p:sldId id="770" r:id="rId44"/>
    <p:sldId id="706" r:id="rId45"/>
    <p:sldId id="775" r:id="rId46"/>
    <p:sldId id="707" r:id="rId47"/>
    <p:sldId id="739" r:id="rId48"/>
    <p:sldId id="740" r:id="rId49"/>
    <p:sldId id="741" r:id="rId50"/>
    <p:sldId id="709" r:id="rId51"/>
    <p:sldId id="779" r:id="rId52"/>
    <p:sldId id="710" r:id="rId53"/>
    <p:sldId id="711" r:id="rId54"/>
    <p:sldId id="719" r:id="rId55"/>
    <p:sldId id="712" r:id="rId56"/>
    <p:sldId id="714" r:id="rId57"/>
    <p:sldId id="713" r:id="rId58"/>
    <p:sldId id="753" r:id="rId59"/>
  </p:sldIdLst>
  <p:sldSz cx="9144000" cy="6858000" type="screen4x3"/>
  <p:notesSz cx="6858000" cy="9144000"/>
  <p:custDataLst>
    <p:tags r:id="rId62"/>
  </p:custDataLst>
  <p:defaultTextStyle>
    <a:defPPr>
      <a:defRPr lang="en-US"/>
    </a:defPPr>
    <a:lvl1pPr algn="ctr"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1pPr>
    <a:lvl2pPr marL="457200" algn="ctr"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2pPr>
    <a:lvl3pPr marL="914400" algn="ctr"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3pPr>
    <a:lvl4pPr marL="1371600" algn="ctr"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4pPr>
    <a:lvl5pPr marL="1828800" algn="ctr"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868">
          <p15:clr>
            <a:srgbClr val="A4A3A4"/>
          </p15:clr>
        </p15:guide>
        <p15:guide id="2" orient="horz" pos="321">
          <p15:clr>
            <a:srgbClr val="A4A3A4"/>
          </p15:clr>
        </p15:guide>
        <p15:guide id="3" orient="horz" pos="3979">
          <p15:clr>
            <a:srgbClr val="A4A3A4"/>
          </p15:clr>
        </p15:guide>
        <p15:guide id="4" pos="113">
          <p15:clr>
            <a:srgbClr val="A4A3A4"/>
          </p15:clr>
        </p15:guide>
        <p15:guide id="5" pos="1443">
          <p15:clr>
            <a:srgbClr val="A4A3A4"/>
          </p15:clr>
        </p15:guide>
        <p15:guide id="6" pos="543">
          <p15:clr>
            <a:srgbClr val="A4A3A4"/>
          </p15:clr>
        </p15:guide>
        <p15:guide id="7" pos="2876">
          <p15:clr>
            <a:srgbClr val="A4A3A4"/>
          </p15:clr>
        </p15:guide>
        <p15:guide id="8" pos="431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9247"/>
    <a:srgbClr val="990066"/>
    <a:srgbClr val="003300"/>
    <a:srgbClr val="0060AF"/>
    <a:srgbClr val="FF0000"/>
    <a:srgbClr val="F9D209"/>
    <a:srgbClr val="FFECD7"/>
    <a:srgbClr val="FFE5C1"/>
    <a:srgbClr val="F7955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699" autoAdjust="0"/>
    <p:restoredTop sz="88785" autoAdjust="0"/>
  </p:normalViewPr>
  <p:slideViewPr>
    <p:cSldViewPr snapToGrid="0">
      <p:cViewPr varScale="1">
        <p:scale>
          <a:sx n="73" d="100"/>
          <a:sy n="73" d="100"/>
        </p:scale>
        <p:origin x="-1242" y="-102"/>
      </p:cViewPr>
      <p:guideLst>
        <p:guide orient="horz" pos="868"/>
        <p:guide orient="horz" pos="321"/>
        <p:guide orient="horz" pos="3979"/>
        <p:guide pos="113"/>
        <p:guide pos="1443"/>
        <p:guide pos="543"/>
        <p:guide pos="2876"/>
        <p:guide pos="43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132"/>
    </p:cViewPr>
  </p:sorterViewPr>
  <p:notesViewPr>
    <p:cSldViewPr snapToGrid="0">
      <p:cViewPr varScale="1">
        <p:scale>
          <a:sx n="96" d="100"/>
          <a:sy n="96" d="100"/>
        </p:scale>
        <p:origin x="-2456"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Times New Roman" pitchFamily="18" charset="0"/>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Times New Roman" pitchFamily="18" charset="0"/>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A05B0E08-0967-4E6C-B9AE-DF2CBBA85DE8}" type="slidenum">
              <a:rPr lang="ar-SA"/>
              <a:pPr/>
              <a:t>‹#›</a:t>
            </a:fld>
            <a:endParaRPr lang="en-US">
              <a:cs typeface="Times New Roman" panose="02020603050405020304" pitchFamily="18" charset="0"/>
            </a:endParaRPr>
          </a:p>
        </p:txBody>
      </p:sp>
    </p:spTree>
    <p:extLst>
      <p:ext uri="{BB962C8B-B14F-4D97-AF65-F5344CB8AC3E}">
        <p14:creationId xmlns="" xmlns:p14="http://schemas.microsoft.com/office/powerpoint/2010/main" val="1497730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8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Times New Roman" pitchFamily="18" charset="0"/>
                <a:cs typeface="+mn-cs"/>
              </a:defRPr>
            </a:lvl1pPr>
          </a:lstStyle>
          <a:p>
            <a:pPr>
              <a:defRPr/>
            </a:pPr>
            <a:endParaRPr lang="en-US"/>
          </a:p>
        </p:txBody>
      </p:sp>
      <p:sp>
        <p:nvSpPr>
          <p:cNvPr id="588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cs typeface="+mn-cs"/>
              </a:defRPr>
            </a:lvl1pPr>
          </a:lstStyle>
          <a:p>
            <a:pPr>
              <a:defRPr/>
            </a:pPr>
            <a:endParaRPr lang="en-US"/>
          </a:p>
        </p:txBody>
      </p:sp>
      <p:sp>
        <p:nvSpPr>
          <p:cNvPr id="1054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8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8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Times New Roman" pitchFamily="18" charset="0"/>
                <a:cs typeface="+mn-cs"/>
              </a:defRPr>
            </a:lvl1pPr>
          </a:lstStyle>
          <a:p>
            <a:pPr>
              <a:defRPr/>
            </a:pPr>
            <a:endParaRPr lang="en-US"/>
          </a:p>
        </p:txBody>
      </p:sp>
      <p:sp>
        <p:nvSpPr>
          <p:cNvPr id="588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B89397B7-BA43-4531-AB21-8F4B8F2A4167}" type="slidenum">
              <a:rPr lang="ar-SA"/>
              <a:pPr/>
              <a:t>‹#›</a:t>
            </a:fld>
            <a:endParaRPr lang="en-US">
              <a:cs typeface="Times New Roman" panose="02020603050405020304" pitchFamily="18" charset="0"/>
            </a:endParaRPr>
          </a:p>
        </p:txBody>
      </p:sp>
    </p:spTree>
    <p:extLst>
      <p:ext uri="{BB962C8B-B14F-4D97-AF65-F5344CB8AC3E}">
        <p14:creationId xmlns="" xmlns:p14="http://schemas.microsoft.com/office/powerpoint/2010/main" val="843605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D9C1B409-61EE-4EE3-A926-8013B6F2387C}" type="slidenum">
              <a:rPr lang="ar-SA" sz="1200" b="0">
                <a:latin typeface="Times New Roman" panose="02020603050405020304" pitchFamily="18" charset="0"/>
              </a:rPr>
              <a:pPr algn="r"/>
              <a:t>2</a:t>
            </a:fld>
            <a:endParaRPr lang="en-US" sz="1200" b="0">
              <a:latin typeface="Times New Roman" panose="02020603050405020304" pitchFamily="18" charset="0"/>
              <a:cs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ar-SA" smtClean="0"/>
          </a:p>
        </p:txBody>
      </p:sp>
    </p:spTree>
    <p:extLst>
      <p:ext uri="{BB962C8B-B14F-4D97-AF65-F5344CB8AC3E}">
        <p14:creationId xmlns="" xmlns:p14="http://schemas.microsoft.com/office/powerpoint/2010/main" val="123061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BCB08546-A42D-42EB-9079-0052E07A3D95}" type="slidenum">
              <a:rPr lang="ar-SA" sz="1200" b="0">
                <a:latin typeface="Times New Roman" panose="02020603050405020304" pitchFamily="18" charset="0"/>
              </a:rPr>
              <a:pPr algn="r"/>
              <a:t>11</a:t>
            </a:fld>
            <a:endParaRPr lang="en-US" sz="1200" b="0">
              <a:latin typeface="Times New Roman" panose="02020603050405020304" pitchFamily="18" charset="0"/>
              <a:cs typeface="Times New Roman" panose="02020603050405020304"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t> </a:t>
            </a:r>
            <a:endParaRPr lang="en-US" smtClean="0"/>
          </a:p>
        </p:txBody>
      </p:sp>
    </p:spTree>
    <p:extLst>
      <p:ext uri="{BB962C8B-B14F-4D97-AF65-F5344CB8AC3E}">
        <p14:creationId xmlns="" xmlns:p14="http://schemas.microsoft.com/office/powerpoint/2010/main" val="69758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45117058-0D17-4ABE-A6EE-0B5C1303E5DF}" type="slidenum">
              <a:rPr lang="ar-SA" sz="1200" b="0">
                <a:latin typeface="Times New Roman" panose="02020603050405020304" pitchFamily="18" charset="0"/>
              </a:rPr>
              <a:pPr algn="r"/>
              <a:t>12</a:t>
            </a:fld>
            <a:endParaRPr lang="en-US" sz="1200" b="0">
              <a:latin typeface="Times New Roman" panose="02020603050405020304" pitchFamily="18" charset="0"/>
              <a:cs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3542012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421E3A6A-D9A5-4FEC-94E6-62E9373B3473}" type="slidenum">
              <a:rPr lang="ar-SA" sz="1200" b="0">
                <a:latin typeface="Times New Roman" panose="02020603050405020304" pitchFamily="18" charset="0"/>
              </a:rPr>
              <a:pPr algn="r"/>
              <a:t>13</a:t>
            </a:fld>
            <a:endParaRPr lang="en-US" sz="1200" b="0">
              <a:latin typeface="Times New Roman" panose="02020603050405020304" pitchFamily="18" charset="0"/>
              <a:cs typeface="Times New Roman" panose="02020603050405020304"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t> </a:t>
            </a:r>
            <a:endParaRPr lang="en-US" smtClean="0"/>
          </a:p>
        </p:txBody>
      </p:sp>
    </p:spTree>
    <p:extLst>
      <p:ext uri="{BB962C8B-B14F-4D97-AF65-F5344CB8AC3E}">
        <p14:creationId xmlns="" xmlns:p14="http://schemas.microsoft.com/office/powerpoint/2010/main" val="255783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25E5B139-2843-48E7-B93D-024C43F2B1B4}" type="slidenum">
              <a:rPr lang="ar-SA" sz="1200" b="0">
                <a:latin typeface="Times New Roman" panose="02020603050405020304" pitchFamily="18" charset="0"/>
              </a:rPr>
              <a:pPr algn="r"/>
              <a:t>14</a:t>
            </a:fld>
            <a:endParaRPr lang="en-US" sz="1200" b="0">
              <a:latin typeface="Times New Roman" panose="02020603050405020304" pitchFamily="18" charset="0"/>
              <a:cs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57826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38FEE28F-F532-44FB-8BF1-4C7F64CD364E}" type="slidenum">
              <a:rPr lang="ar-SA" sz="1200" b="0">
                <a:latin typeface="Times New Roman" panose="02020603050405020304" pitchFamily="18" charset="0"/>
              </a:rPr>
              <a:pPr algn="r"/>
              <a:t>15</a:t>
            </a:fld>
            <a:endParaRPr lang="en-US" sz="1200" b="0">
              <a:latin typeface="Times New Roman" panose="02020603050405020304" pitchFamily="18" charset="0"/>
              <a:cs typeface="Times New Roman" panose="02020603050405020304"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endParaRPr lang="en-US" smtClean="0"/>
          </a:p>
        </p:txBody>
      </p:sp>
    </p:spTree>
    <p:extLst>
      <p:ext uri="{BB962C8B-B14F-4D97-AF65-F5344CB8AC3E}">
        <p14:creationId xmlns="" xmlns:p14="http://schemas.microsoft.com/office/powerpoint/2010/main" val="3411884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93F7453F-7C77-4FA1-AF89-36C8FA750A90}" type="slidenum">
              <a:rPr lang="ar-SA" sz="1200" b="0">
                <a:latin typeface="Times New Roman" panose="02020603050405020304" pitchFamily="18" charset="0"/>
              </a:rPr>
              <a:pPr algn="r"/>
              <a:t>16</a:t>
            </a:fld>
            <a:endParaRPr lang="en-US" sz="1200" b="0">
              <a:latin typeface="Times New Roman" panose="02020603050405020304" pitchFamily="18" charset="0"/>
              <a:cs typeface="Times New Roman" panose="02020603050405020304"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p:txBody>
      </p:sp>
    </p:spTree>
    <p:extLst>
      <p:ext uri="{BB962C8B-B14F-4D97-AF65-F5344CB8AC3E}">
        <p14:creationId xmlns="" xmlns:p14="http://schemas.microsoft.com/office/powerpoint/2010/main" val="2026605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E6A52230-658F-420C-8B87-924F9DCC5C4E}" type="slidenum">
              <a:rPr lang="ar-SA" sz="1200" b="0">
                <a:latin typeface="Times New Roman" panose="02020603050405020304" pitchFamily="18" charset="0"/>
              </a:rPr>
              <a:pPr algn="r"/>
              <a:t>17</a:t>
            </a:fld>
            <a:endParaRPr lang="en-US" sz="1200" b="0">
              <a:latin typeface="Times New Roman" panose="02020603050405020304" pitchFamily="18" charset="0"/>
              <a:cs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3591004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t> </a:t>
            </a:r>
          </a:p>
          <a:p>
            <a:endParaRPr lang="en-US" smtClean="0"/>
          </a:p>
        </p:txBody>
      </p:sp>
    </p:spTree>
    <p:extLst>
      <p:ext uri="{BB962C8B-B14F-4D97-AF65-F5344CB8AC3E}">
        <p14:creationId xmlns="" xmlns:p14="http://schemas.microsoft.com/office/powerpoint/2010/main" val="75519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Tree>
    <p:extLst>
      <p:ext uri="{BB962C8B-B14F-4D97-AF65-F5344CB8AC3E}">
        <p14:creationId xmlns="" xmlns:p14="http://schemas.microsoft.com/office/powerpoint/2010/main" val="3062601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46DCA767-246E-4F00-9E18-1016C9EBED16}" type="slidenum">
              <a:rPr lang="ar-SA" sz="1200" b="0">
                <a:latin typeface="Times New Roman" panose="02020603050405020304" pitchFamily="18" charset="0"/>
              </a:rPr>
              <a:pPr algn="r"/>
              <a:t>20</a:t>
            </a:fld>
            <a:endParaRPr lang="en-US" sz="1200" b="0">
              <a:latin typeface="Times New Roman" panose="02020603050405020304" pitchFamily="18" charset="0"/>
              <a:cs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endParaRPr lang="ar-SA" smtClean="0"/>
          </a:p>
        </p:txBody>
      </p:sp>
    </p:spTree>
    <p:extLst>
      <p:ext uri="{BB962C8B-B14F-4D97-AF65-F5344CB8AC3E}">
        <p14:creationId xmlns="" xmlns:p14="http://schemas.microsoft.com/office/powerpoint/2010/main" val="352401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BA0C58CD-B173-4BBC-BF8F-E8EB2047F8EF}" type="slidenum">
              <a:rPr lang="ar-SA" sz="1200" b="0">
                <a:latin typeface="Times New Roman" panose="02020603050405020304" pitchFamily="18" charset="0"/>
              </a:rPr>
              <a:pPr algn="r"/>
              <a:t>3</a:t>
            </a:fld>
            <a:endParaRPr lang="en-US" sz="1200" b="0">
              <a:latin typeface="Times New Roman" panose="02020603050405020304" pitchFamily="18" charset="0"/>
              <a:cs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p:txBody>
      </p:sp>
    </p:spTree>
    <p:extLst>
      <p:ext uri="{BB962C8B-B14F-4D97-AF65-F5344CB8AC3E}">
        <p14:creationId xmlns="" xmlns:p14="http://schemas.microsoft.com/office/powerpoint/2010/main" val="3409682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00282B49-4AB0-4581-9101-B14E87984AE4}" type="slidenum">
              <a:rPr lang="ar-SA" sz="1200" b="0">
                <a:latin typeface="Times New Roman" panose="02020603050405020304" pitchFamily="18" charset="0"/>
              </a:rPr>
              <a:pPr algn="r"/>
              <a:t>21</a:t>
            </a:fld>
            <a:endParaRPr lang="en-US" sz="1200" b="0">
              <a:latin typeface="Times New Roman" panose="02020603050405020304" pitchFamily="18" charset="0"/>
              <a:cs typeface="Times New Roman" panose="02020603050405020304"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t> </a:t>
            </a:r>
            <a:endParaRPr lang="en-US" smtClean="0"/>
          </a:p>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420721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5ECC3641-23AF-4E02-8BDC-0F2926CB6007}" type="slidenum">
              <a:rPr lang="ar-SA" sz="1200" b="0">
                <a:latin typeface="Times New Roman" panose="02020603050405020304" pitchFamily="18" charset="0"/>
              </a:rPr>
              <a:pPr algn="r"/>
              <a:t>22</a:t>
            </a:fld>
            <a:endParaRPr lang="en-US" sz="1200" b="0">
              <a:latin typeface="Times New Roman" panose="02020603050405020304" pitchFamily="18" charset="0"/>
              <a:cs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2391124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3F6AA348-2008-43D6-A5C4-1CA9EAEE6229}" type="slidenum">
              <a:rPr lang="ar-SA" sz="1200" b="0">
                <a:latin typeface="Times New Roman" panose="02020603050405020304" pitchFamily="18" charset="0"/>
              </a:rPr>
              <a:pPr algn="r"/>
              <a:t>23</a:t>
            </a:fld>
            <a:endParaRPr lang="en-US" sz="1200" b="0">
              <a:latin typeface="Times New Roman" panose="02020603050405020304" pitchFamily="18" charset="0"/>
              <a:cs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t> </a:t>
            </a:r>
          </a:p>
          <a:p>
            <a:pPr eaLnBrk="1" hangingPunct="1"/>
            <a:endParaRPr lang="en-US" smtClean="0"/>
          </a:p>
        </p:txBody>
      </p:sp>
    </p:spTree>
    <p:extLst>
      <p:ext uri="{BB962C8B-B14F-4D97-AF65-F5344CB8AC3E}">
        <p14:creationId xmlns="" xmlns:p14="http://schemas.microsoft.com/office/powerpoint/2010/main" val="526637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7F6072F3-72B7-4A15-918B-7C0977811468}" type="slidenum">
              <a:rPr lang="ar-SA" sz="1200" b="0">
                <a:latin typeface="Times New Roman" panose="02020603050405020304" pitchFamily="18" charset="0"/>
              </a:rPr>
              <a:pPr algn="r"/>
              <a:t>24</a:t>
            </a:fld>
            <a:endParaRPr lang="en-US" sz="1200" b="0">
              <a:latin typeface="Times New Roman" panose="02020603050405020304" pitchFamily="18" charset="0"/>
              <a:cs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3275294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EB91C84A-9338-42B7-A876-36F12AD06172}" type="slidenum">
              <a:rPr lang="ar-SA" sz="1200" b="0">
                <a:latin typeface="Times New Roman" panose="02020603050405020304" pitchFamily="18" charset="0"/>
              </a:rPr>
              <a:pPr algn="r"/>
              <a:t>25</a:t>
            </a:fld>
            <a:endParaRPr lang="en-US" sz="1200" b="0">
              <a:latin typeface="Times New Roman" panose="02020603050405020304" pitchFamily="18" charset="0"/>
              <a:cs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t> </a:t>
            </a:r>
            <a:endParaRPr lang="en-US" smtClean="0"/>
          </a:p>
        </p:txBody>
      </p:sp>
    </p:spTree>
    <p:extLst>
      <p:ext uri="{BB962C8B-B14F-4D97-AF65-F5344CB8AC3E}">
        <p14:creationId xmlns="" xmlns:p14="http://schemas.microsoft.com/office/powerpoint/2010/main" val="2789384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C47256C7-3DC7-4F2B-8F6E-DBD295369798}" type="slidenum">
              <a:rPr lang="ar-SA" sz="1200" b="0">
                <a:latin typeface="Times New Roman" panose="02020603050405020304" pitchFamily="18" charset="0"/>
              </a:rPr>
              <a:pPr algn="r"/>
              <a:t>26</a:t>
            </a:fld>
            <a:endParaRPr lang="en-US" sz="1200" b="0">
              <a:latin typeface="Times New Roman" panose="02020603050405020304" pitchFamily="18" charset="0"/>
              <a:cs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b="1" smtClean="0"/>
          </a:p>
          <a:p>
            <a:pPr eaLnBrk="1" hangingPunct="1"/>
            <a:r>
              <a:rPr lang="en-US" b="1" smtClean="0"/>
              <a:t>Student Misconceptions and Concerns</a:t>
            </a:r>
          </a:p>
          <a:p>
            <a:pPr eaLnBrk="1" hangingPunct="1"/>
            <a:r>
              <a:rPr lang="en-US" smtClean="0"/>
              <a:t>1.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pPr eaLnBrk="1" hangingPunct="1"/>
            <a:r>
              <a:rPr lang="en-US" smtClean="0"/>
              <a:t>2. How meiosis results in four haploid cells, yet mitosis yields two diploid cells, is often memorized but seldom understood. It can be explained like this. Consider a pair of chromosomes in a cell before any cell divisions. This pair of chromosomes duplicates such that two chromosomes become four (although each pair of sister chromatids are joined at their centromeres). Therefore, mitosis and meiosis each typically begin with four chromosomes. Mitosis divides once, producing two cells, each with two chromosomes. Meiosis divides twice, sorting the four chromosomes into four separate cells.</a:t>
            </a:r>
          </a:p>
          <a:p>
            <a:pPr eaLnBrk="1" hangingPunct="1"/>
            <a:endParaRPr lang="en-US" smtClean="0"/>
          </a:p>
          <a:p>
            <a:pPr eaLnBrk="1" hangingPunct="1"/>
            <a:r>
              <a:rPr lang="en-US" b="1" smtClean="0"/>
              <a:t>Teaching Tips</a:t>
            </a:r>
            <a:endParaRPr lang="en-US" smtClean="0"/>
          </a:p>
          <a:p>
            <a:pPr eaLnBrk="1" hangingPunct="1"/>
            <a:r>
              <a:rPr lang="en-US" smtClean="0"/>
              <a:t>1. In meiosis I and meiosis II, the processes begin with duplicated pairs of chromosomes. This pair becomes two pairs. The two pairs include four items. Sort this group into two subgroups, and you are back to two pairs. Divide again, and you have separated four items into four groups of one. This can work with the shoe analogy if you wish to continue the reference. A pair of shoes is “reproduced” and  becomes two pairs. Mitosis sorts them back into two pairs of shoes. However, meiosis keeps sorting, eventually isolating each shoe. Each solitary shoe would then represent a gamete, which would then be matched with another similar shoe (gamete) to make a new pair of shoes (organism).</a:t>
            </a:r>
            <a:endParaRPr lang="en-US" b="1" smtClean="0"/>
          </a:p>
          <a:p>
            <a:pPr eaLnBrk="1" hangingPunct="1"/>
            <a:endParaRPr lang="en-US" smtClean="0"/>
          </a:p>
        </p:txBody>
      </p:sp>
    </p:spTree>
    <p:extLst>
      <p:ext uri="{BB962C8B-B14F-4D97-AF65-F5344CB8AC3E}">
        <p14:creationId xmlns="" xmlns:p14="http://schemas.microsoft.com/office/powerpoint/2010/main" val="924959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4700827A-74ED-4CBF-8762-ADC059863823}" type="slidenum">
              <a:rPr lang="ar-SA" sz="1200" b="0">
                <a:latin typeface="Times New Roman" panose="02020603050405020304" pitchFamily="18" charset="0"/>
              </a:rPr>
              <a:pPr algn="r"/>
              <a:t>27</a:t>
            </a:fld>
            <a:endParaRPr lang="en-US" sz="1200" b="0">
              <a:latin typeface="Times New Roman" panose="02020603050405020304" pitchFamily="18" charset="0"/>
              <a:cs typeface="Times New Roman" panose="02020603050405020304"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2525051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372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5A64A49C-DD81-4A44-A57A-9D8DB77602B0}" type="slidenum">
              <a:rPr lang="en-US" sz="1200" b="0">
                <a:latin typeface="Times New Roman" panose="02020603050405020304" pitchFamily="18" charset="0"/>
              </a:rPr>
              <a:pPr/>
              <a:t>28</a:t>
            </a:fld>
            <a:endParaRPr lang="en-US" sz="1200" b="0">
              <a:latin typeface="Times New Roman" panose="02020603050405020304" pitchFamily="18" charset="0"/>
            </a:endParaRPr>
          </a:p>
        </p:txBody>
      </p:sp>
    </p:spTree>
    <p:extLst>
      <p:ext uri="{BB962C8B-B14F-4D97-AF65-F5344CB8AC3E}">
        <p14:creationId xmlns="" xmlns:p14="http://schemas.microsoft.com/office/powerpoint/2010/main" val="3965014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3A36DD65-8CAC-48E4-998D-E8C3CAB31B8C}" type="slidenum">
              <a:rPr lang="ar-SA" sz="1200" b="0">
                <a:latin typeface="Times New Roman" panose="02020603050405020304" pitchFamily="18" charset="0"/>
              </a:rPr>
              <a:pPr algn="r"/>
              <a:t>29</a:t>
            </a:fld>
            <a:endParaRPr lang="en-US" sz="1200" b="0">
              <a:latin typeface="Times New Roman" panose="02020603050405020304" pitchFamily="18" charset="0"/>
              <a:cs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3455294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392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B0654B7C-B236-46B0-BFD4-B149B6368C63}" type="slidenum">
              <a:rPr lang="ar-SA" sz="1200" b="0">
                <a:latin typeface="Times New Roman" panose="02020603050405020304" pitchFamily="18" charset="0"/>
              </a:rPr>
              <a:pPr/>
              <a:t>30</a:t>
            </a:fld>
            <a:endParaRPr lang="en-US" sz="1200" b="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0039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5FDC3CDF-74CC-469E-836C-112DC086CDC6}" type="slidenum">
              <a:rPr lang="ar-SA" sz="1200" b="0">
                <a:latin typeface="Times New Roman" panose="02020603050405020304" pitchFamily="18" charset="0"/>
              </a:rPr>
              <a:pPr algn="r"/>
              <a:t>4</a:t>
            </a:fld>
            <a:endParaRPr lang="en-US" sz="1200" b="0">
              <a:latin typeface="Times New Roman" panose="02020603050405020304" pitchFamily="18" charset="0"/>
              <a:cs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eaLnBrk="1" hangingPunct="1"/>
            <a:r>
              <a:rPr lang="en-US" smtClean="0"/>
              <a:t> </a:t>
            </a:r>
          </a:p>
          <a:p>
            <a:pPr marL="228600" indent="-228600" eaLnBrk="1" hangingPunct="1"/>
            <a:endParaRPr lang="en-US" smtClean="0"/>
          </a:p>
          <a:p>
            <a:pPr marL="228600" indent="-228600" eaLnBrk="1" hangingPunct="1"/>
            <a:r>
              <a:rPr lang="en-US" b="1" smtClean="0"/>
              <a:t> </a:t>
            </a:r>
            <a:endParaRPr lang="en-US" smtClean="0"/>
          </a:p>
        </p:txBody>
      </p:sp>
    </p:spTree>
    <p:extLst>
      <p:ext uri="{BB962C8B-B14F-4D97-AF65-F5344CB8AC3E}">
        <p14:creationId xmlns="" xmlns:p14="http://schemas.microsoft.com/office/powerpoint/2010/main" val="589617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FA357E6E-AF64-4D11-BD23-1A611136C4EF}" type="slidenum">
              <a:rPr lang="ar-SA" sz="1200" b="0">
                <a:latin typeface="Times New Roman" panose="02020603050405020304" pitchFamily="18" charset="0"/>
              </a:rPr>
              <a:pPr algn="r"/>
              <a:t>32</a:t>
            </a:fld>
            <a:endParaRPr lang="en-US" sz="1200" b="0">
              <a:latin typeface="Times New Roman" panose="02020603050405020304" pitchFamily="18" charset="0"/>
              <a:cs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ar-SA" smtClean="0"/>
          </a:p>
        </p:txBody>
      </p:sp>
    </p:spTree>
    <p:extLst>
      <p:ext uri="{BB962C8B-B14F-4D97-AF65-F5344CB8AC3E}">
        <p14:creationId xmlns="" xmlns:p14="http://schemas.microsoft.com/office/powerpoint/2010/main" val="910406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smtClean="0"/>
              <a:t> </a:t>
            </a:r>
            <a:endParaRPr lang="en-US" smtClean="0"/>
          </a:p>
        </p:txBody>
      </p:sp>
    </p:spTree>
    <p:extLst>
      <p:ext uri="{BB962C8B-B14F-4D97-AF65-F5344CB8AC3E}">
        <p14:creationId xmlns="" xmlns:p14="http://schemas.microsoft.com/office/powerpoint/2010/main" val="1515544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443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5BC2A403-2F81-4750-9A8E-A767004C17F3}" type="slidenum">
              <a:rPr lang="en-US" sz="1200" b="0">
                <a:latin typeface="Times New Roman" panose="02020603050405020304" pitchFamily="18" charset="0"/>
              </a:rPr>
              <a:pPr/>
              <a:t>34</a:t>
            </a:fld>
            <a:endParaRPr lang="en-US" sz="1200" b="0">
              <a:latin typeface="Times New Roman" panose="02020603050405020304" pitchFamily="18" charset="0"/>
            </a:endParaRPr>
          </a:p>
        </p:txBody>
      </p:sp>
    </p:spTree>
    <p:extLst>
      <p:ext uri="{BB962C8B-B14F-4D97-AF65-F5344CB8AC3E}">
        <p14:creationId xmlns="" xmlns:p14="http://schemas.microsoft.com/office/powerpoint/2010/main" val="1692745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F2CD29A9-0576-4F7F-840A-BF24021937DA}" type="slidenum">
              <a:rPr lang="ar-SA" sz="1200" b="0">
                <a:latin typeface="Times New Roman" panose="02020603050405020304" pitchFamily="18" charset="0"/>
              </a:rPr>
              <a:pPr algn="r"/>
              <a:t>35</a:t>
            </a:fld>
            <a:endParaRPr lang="en-US" sz="1200" b="0">
              <a:latin typeface="Times New Roman" panose="02020603050405020304" pitchFamily="18" charset="0"/>
              <a:cs typeface="Times New Roman" panose="02020603050405020304"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r>
              <a:rPr lang="en-US" smtClean="0"/>
              <a:t>1 </a:t>
            </a:r>
          </a:p>
        </p:txBody>
      </p:sp>
    </p:spTree>
    <p:extLst>
      <p:ext uri="{BB962C8B-B14F-4D97-AF65-F5344CB8AC3E}">
        <p14:creationId xmlns="" xmlns:p14="http://schemas.microsoft.com/office/powerpoint/2010/main" val="2327937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46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EDB040DD-C9A8-4B98-8309-88AE8E1FBF75}" type="slidenum">
              <a:rPr lang="ar-SA" sz="1200" b="0">
                <a:latin typeface="Times New Roman" panose="02020603050405020304" pitchFamily="18" charset="0"/>
              </a:rPr>
              <a:pPr/>
              <a:t>36</a:t>
            </a:fld>
            <a:endParaRPr lang="en-US" sz="1200" b="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31815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t> </a:t>
            </a:r>
          </a:p>
        </p:txBody>
      </p:sp>
    </p:spTree>
    <p:extLst>
      <p:ext uri="{BB962C8B-B14F-4D97-AF65-F5344CB8AC3E}">
        <p14:creationId xmlns="" xmlns:p14="http://schemas.microsoft.com/office/powerpoint/2010/main" val="2801923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484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AA834C11-ACCE-4F63-A91E-3F0ABA77143D}" type="slidenum">
              <a:rPr lang="en-US" sz="1200" b="0">
                <a:latin typeface="Times New Roman" panose="02020603050405020304" pitchFamily="18" charset="0"/>
              </a:rPr>
              <a:pPr/>
              <a:t>38</a:t>
            </a:fld>
            <a:endParaRPr lang="en-US" sz="1200" b="0">
              <a:latin typeface="Times New Roman" panose="02020603050405020304" pitchFamily="18" charset="0"/>
            </a:endParaRPr>
          </a:p>
        </p:txBody>
      </p:sp>
    </p:spTree>
    <p:extLst>
      <p:ext uri="{BB962C8B-B14F-4D97-AF65-F5344CB8AC3E}">
        <p14:creationId xmlns="" xmlns:p14="http://schemas.microsoft.com/office/powerpoint/2010/main" val="2330024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49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AEAB04F5-D89E-478F-A47D-A2E261FA4DA4}" type="slidenum">
              <a:rPr lang="en-US" sz="1200" b="0">
                <a:latin typeface="Times New Roman" panose="02020603050405020304" pitchFamily="18" charset="0"/>
              </a:rPr>
              <a:pPr/>
              <a:t>39</a:t>
            </a:fld>
            <a:endParaRPr lang="en-US" sz="1200" b="0">
              <a:latin typeface="Times New Roman" panose="02020603050405020304" pitchFamily="18" charset="0"/>
            </a:endParaRPr>
          </a:p>
        </p:txBody>
      </p:sp>
    </p:spTree>
    <p:extLst>
      <p:ext uri="{BB962C8B-B14F-4D97-AF65-F5344CB8AC3E}">
        <p14:creationId xmlns="" xmlns:p14="http://schemas.microsoft.com/office/powerpoint/2010/main" val="3731416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505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529CC3DA-50B7-4A7C-932D-F09805F92CFB}" type="slidenum">
              <a:rPr lang="en-US" sz="1200" b="0">
                <a:latin typeface="Times New Roman" panose="02020603050405020304" pitchFamily="18" charset="0"/>
              </a:rPr>
              <a:pPr/>
              <a:t>40</a:t>
            </a:fld>
            <a:endParaRPr lang="en-US" sz="1200" b="0">
              <a:latin typeface="Times New Roman" panose="02020603050405020304" pitchFamily="18" charset="0"/>
            </a:endParaRPr>
          </a:p>
        </p:txBody>
      </p:sp>
    </p:spTree>
    <p:extLst>
      <p:ext uri="{BB962C8B-B14F-4D97-AF65-F5344CB8AC3E}">
        <p14:creationId xmlns="" xmlns:p14="http://schemas.microsoft.com/office/powerpoint/2010/main" val="602971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27C9B2C8-0432-4A3F-879A-9B022BD68122}" type="slidenum">
              <a:rPr lang="ar-SA" sz="1200" b="0">
                <a:latin typeface="Times New Roman" panose="02020603050405020304" pitchFamily="18" charset="0"/>
              </a:rPr>
              <a:pPr algn="r"/>
              <a:t>41</a:t>
            </a:fld>
            <a:endParaRPr lang="en-US" sz="1200" b="0">
              <a:latin typeface="Times New Roman" panose="02020603050405020304" pitchFamily="18" charset="0"/>
              <a:cs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321657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673008F9-BC8C-4ADB-98A1-A7C440B63990}" type="slidenum">
              <a:rPr lang="ar-SA" sz="1200" b="0">
                <a:latin typeface="Times New Roman" panose="02020603050405020304" pitchFamily="18" charset="0"/>
              </a:rPr>
              <a:pPr algn="r"/>
              <a:t>5</a:t>
            </a:fld>
            <a:endParaRPr lang="en-US" sz="1200" b="0">
              <a:latin typeface="Times New Roman" panose="02020603050405020304" pitchFamily="18" charset="0"/>
              <a:cs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p:txBody>
      </p:sp>
    </p:spTree>
    <p:extLst>
      <p:ext uri="{BB962C8B-B14F-4D97-AF65-F5344CB8AC3E}">
        <p14:creationId xmlns="" xmlns:p14="http://schemas.microsoft.com/office/powerpoint/2010/main" val="2564802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52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4E848DD0-C7FA-4CE0-9625-29505E10174B}" type="slidenum">
              <a:rPr lang="en-US" sz="1200" b="0">
                <a:latin typeface="Times New Roman" panose="02020603050405020304" pitchFamily="18" charset="0"/>
              </a:rPr>
              <a:pPr/>
              <a:t>42</a:t>
            </a:fld>
            <a:endParaRPr lang="en-US" sz="1200" b="0">
              <a:latin typeface="Times New Roman" panose="02020603050405020304" pitchFamily="18" charset="0"/>
            </a:endParaRPr>
          </a:p>
        </p:txBody>
      </p:sp>
    </p:spTree>
    <p:extLst>
      <p:ext uri="{BB962C8B-B14F-4D97-AF65-F5344CB8AC3E}">
        <p14:creationId xmlns="" xmlns:p14="http://schemas.microsoft.com/office/powerpoint/2010/main" val="36083666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smtClean="0"/>
              <a:t> </a:t>
            </a:r>
            <a:endParaRPr lang="en-US" smtClean="0"/>
          </a:p>
        </p:txBody>
      </p:sp>
    </p:spTree>
    <p:extLst>
      <p:ext uri="{BB962C8B-B14F-4D97-AF65-F5344CB8AC3E}">
        <p14:creationId xmlns="" xmlns:p14="http://schemas.microsoft.com/office/powerpoint/2010/main" val="855006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t>Figure 9.8A Examples of single-gene inherited traits in humans.</a:t>
            </a:r>
          </a:p>
        </p:txBody>
      </p:sp>
    </p:spTree>
    <p:extLst>
      <p:ext uri="{BB962C8B-B14F-4D97-AF65-F5344CB8AC3E}">
        <p14:creationId xmlns="" xmlns:p14="http://schemas.microsoft.com/office/powerpoint/2010/main" val="4239791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t> </a:t>
            </a:r>
          </a:p>
          <a:p>
            <a:endParaRPr lang="en-US" smtClean="0"/>
          </a:p>
        </p:txBody>
      </p:sp>
    </p:spTree>
    <p:extLst>
      <p:ext uri="{BB962C8B-B14F-4D97-AF65-F5344CB8AC3E}">
        <p14:creationId xmlns="" xmlns:p14="http://schemas.microsoft.com/office/powerpoint/2010/main" val="1803464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t>  </a:t>
            </a:r>
          </a:p>
        </p:txBody>
      </p:sp>
    </p:spTree>
    <p:extLst>
      <p:ext uri="{BB962C8B-B14F-4D97-AF65-F5344CB8AC3E}">
        <p14:creationId xmlns="" xmlns:p14="http://schemas.microsoft.com/office/powerpoint/2010/main" val="895858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C206CAA5-A1C9-48AC-8231-E6543F978F91}" type="slidenum">
              <a:rPr lang="ar-SA" sz="1200" b="0">
                <a:latin typeface="Times New Roman" panose="02020603050405020304" pitchFamily="18" charset="0"/>
              </a:rPr>
              <a:pPr algn="r"/>
              <a:t>47</a:t>
            </a:fld>
            <a:endParaRPr lang="en-US" sz="1200" b="0">
              <a:latin typeface="Times New Roman" panose="02020603050405020304" pitchFamily="18" charset="0"/>
              <a:cs typeface="Times New Roman" panose="02020603050405020304"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ar-SA" smtClean="0"/>
          </a:p>
        </p:txBody>
      </p:sp>
    </p:spTree>
    <p:extLst>
      <p:ext uri="{BB962C8B-B14F-4D97-AF65-F5344CB8AC3E}">
        <p14:creationId xmlns="" xmlns:p14="http://schemas.microsoft.com/office/powerpoint/2010/main" val="283040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587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29541393-E20E-4044-A588-EE8F84D6355D}" type="slidenum">
              <a:rPr lang="en-US" sz="1200" b="0">
                <a:latin typeface="Times New Roman" panose="02020603050405020304" pitchFamily="18" charset="0"/>
              </a:rPr>
              <a:pPr/>
              <a:t>48</a:t>
            </a:fld>
            <a:endParaRPr lang="en-US" sz="1200" b="0">
              <a:latin typeface="Times New Roman" panose="02020603050405020304" pitchFamily="18" charset="0"/>
            </a:endParaRPr>
          </a:p>
        </p:txBody>
      </p:sp>
    </p:spTree>
    <p:extLst>
      <p:ext uri="{BB962C8B-B14F-4D97-AF65-F5344CB8AC3E}">
        <p14:creationId xmlns="" xmlns:p14="http://schemas.microsoft.com/office/powerpoint/2010/main" val="35706560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D7F25F37-D680-4971-B300-7214FDC42ED5}" type="slidenum">
              <a:rPr lang="ar-SA" sz="1200" b="0">
                <a:latin typeface="Times New Roman" panose="02020603050405020304" pitchFamily="18" charset="0"/>
              </a:rPr>
              <a:pPr algn="r"/>
              <a:t>49</a:t>
            </a:fld>
            <a:endParaRPr lang="en-US" sz="1200" b="0">
              <a:latin typeface="Times New Roman" panose="02020603050405020304" pitchFamily="18" charset="0"/>
              <a:cs typeface="Times New Roman" panose="02020603050405020304"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t> </a:t>
            </a:r>
            <a:r>
              <a:rPr lang="en-US" smtClean="0"/>
              <a:t>  </a:t>
            </a:r>
          </a:p>
          <a:p>
            <a:pPr eaLnBrk="1" hangingPunct="1"/>
            <a:endParaRPr lang="en-US" smtClean="0"/>
          </a:p>
        </p:txBody>
      </p:sp>
    </p:spTree>
    <p:extLst>
      <p:ext uri="{BB962C8B-B14F-4D97-AF65-F5344CB8AC3E}">
        <p14:creationId xmlns="" xmlns:p14="http://schemas.microsoft.com/office/powerpoint/2010/main" val="23270560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7EEA3A01-97DF-40C0-804E-EA73A206A83F}" type="slidenum">
              <a:rPr lang="ar-SA" sz="1200" b="0">
                <a:latin typeface="Times New Roman" panose="02020603050405020304" pitchFamily="18" charset="0"/>
              </a:rPr>
              <a:pPr algn="r"/>
              <a:t>50</a:t>
            </a:fld>
            <a:endParaRPr lang="en-US" sz="1200" b="0">
              <a:latin typeface="Times New Roman" panose="02020603050405020304" pitchFamily="18" charset="0"/>
              <a:cs typeface="Times New Roman" panose="02020603050405020304"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1649222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617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662F9678-6AA4-4E50-ABCB-055C4AAE026F}" type="slidenum">
              <a:rPr lang="ar-SA" sz="1200" b="0">
                <a:latin typeface="Times New Roman" panose="02020603050405020304" pitchFamily="18" charset="0"/>
              </a:rPr>
              <a:pPr/>
              <a:t>51</a:t>
            </a:fld>
            <a:endParaRPr lang="en-US" sz="1200" b="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35801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3E5978B2-118D-4337-9C21-AA5E1D26B817}" type="slidenum">
              <a:rPr lang="ar-SA" sz="1200" b="0">
                <a:latin typeface="Times New Roman" panose="02020603050405020304" pitchFamily="18" charset="0"/>
              </a:rPr>
              <a:pPr algn="r"/>
              <a:t>6</a:t>
            </a:fld>
            <a:endParaRPr lang="en-US" sz="1200" b="0">
              <a:latin typeface="Times New Roman" panose="02020603050405020304" pitchFamily="18" charset="0"/>
              <a:cs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a:p>
            <a:pPr eaLnBrk="1" hangingPunct="1"/>
            <a:r>
              <a:rPr lang="en-US" b="1" smtClean="0"/>
              <a:t> </a:t>
            </a:r>
            <a:endParaRPr lang="en-US" smtClean="0"/>
          </a:p>
          <a:p>
            <a:pPr eaLnBrk="1" hangingPunct="1"/>
            <a:endParaRPr lang="en-US" smtClean="0"/>
          </a:p>
        </p:txBody>
      </p:sp>
    </p:spTree>
    <p:extLst>
      <p:ext uri="{BB962C8B-B14F-4D97-AF65-F5344CB8AC3E}">
        <p14:creationId xmlns="" xmlns:p14="http://schemas.microsoft.com/office/powerpoint/2010/main" val="15564878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1F1790CB-09DF-4806-8F27-FD51BE2E6D24}" type="slidenum">
              <a:rPr lang="ar-SA" sz="1200" b="0">
                <a:latin typeface="Times New Roman" panose="02020603050405020304" pitchFamily="18" charset="0"/>
              </a:rPr>
              <a:pPr algn="r"/>
              <a:t>52</a:t>
            </a:fld>
            <a:endParaRPr lang="en-US" sz="1200" b="0">
              <a:latin typeface="Times New Roman" panose="02020603050405020304" pitchFamily="18" charset="0"/>
              <a:cs typeface="Times New Roman" panose="02020603050405020304" pitchFamily="18"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a:p>
            <a:pPr eaLnBrk="1" hangingPunct="1"/>
            <a:r>
              <a:rPr lang="en-US" b="1" smtClean="0"/>
              <a:t> </a:t>
            </a:r>
            <a:endParaRPr lang="en-US" smtClean="0"/>
          </a:p>
          <a:p>
            <a:pPr eaLnBrk="1" hangingPunct="1"/>
            <a:endParaRPr lang="en-US" smtClean="0"/>
          </a:p>
        </p:txBody>
      </p:sp>
    </p:spTree>
    <p:extLst>
      <p:ext uri="{BB962C8B-B14F-4D97-AF65-F5344CB8AC3E}">
        <p14:creationId xmlns="" xmlns:p14="http://schemas.microsoft.com/office/powerpoint/2010/main" val="2763813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9DC747F3-411D-40C9-8DAA-0E59880383EA}" type="slidenum">
              <a:rPr lang="ar-SA" sz="1200" b="0">
                <a:latin typeface="Times New Roman" panose="02020603050405020304" pitchFamily="18" charset="0"/>
              </a:rPr>
              <a:pPr algn="r"/>
              <a:t>53</a:t>
            </a:fld>
            <a:endParaRPr lang="en-US" sz="1200" b="0">
              <a:latin typeface="Times New Roman" panose="02020603050405020304" pitchFamily="18" charset="0"/>
              <a:cs typeface="Times New Roman" panose="02020603050405020304"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929796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B81FF956-D657-409A-943B-D9383F92BD99}" type="slidenum">
              <a:rPr lang="ar-SA" sz="1200" b="0">
                <a:latin typeface="Times New Roman" panose="02020603050405020304" pitchFamily="18" charset="0"/>
              </a:rPr>
              <a:pPr algn="r"/>
              <a:t>54</a:t>
            </a:fld>
            <a:endParaRPr lang="en-US" sz="1200" b="0">
              <a:latin typeface="Times New Roman" panose="02020603050405020304" pitchFamily="18" charset="0"/>
              <a:cs typeface="Times New Roman" panose="02020603050405020304"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30030520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658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B4B5433D-9876-45BC-852F-57A6D46673E7}" type="slidenum">
              <a:rPr lang="ar-SA" sz="1200" b="0">
                <a:latin typeface="Times New Roman" panose="02020603050405020304" pitchFamily="18" charset="0"/>
              </a:rPr>
              <a:pPr/>
              <a:t>55</a:t>
            </a:fld>
            <a:endParaRPr lang="en-US" sz="1200" b="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35277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136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6B517CFA-9EC2-4B7E-8395-6AF73A7140FF}" type="slidenum">
              <a:rPr lang="ar-SA" sz="1200" b="0">
                <a:latin typeface="Times New Roman" panose="02020603050405020304" pitchFamily="18" charset="0"/>
              </a:rPr>
              <a:pPr/>
              <a:t>7</a:t>
            </a:fld>
            <a:endParaRPr lang="en-US" sz="1200" b="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9233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D3368F5B-44ED-4A3A-9692-886076EACC2D}" type="slidenum">
              <a:rPr lang="ar-SA" sz="1200" b="0">
                <a:latin typeface="Times New Roman" panose="02020603050405020304" pitchFamily="18" charset="0"/>
              </a:rPr>
              <a:pPr algn="r"/>
              <a:t>8</a:t>
            </a:fld>
            <a:endParaRPr lang="en-US" sz="1200" b="0">
              <a:latin typeface="Times New Roman" panose="02020603050405020304" pitchFamily="18" charset="0"/>
              <a:cs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p:txBody>
      </p:sp>
    </p:spTree>
    <p:extLst>
      <p:ext uri="{BB962C8B-B14F-4D97-AF65-F5344CB8AC3E}">
        <p14:creationId xmlns="" xmlns:p14="http://schemas.microsoft.com/office/powerpoint/2010/main" val="2163014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fld id="{7B43523F-580D-404C-84D3-619ED2A0F7CB}" type="slidenum">
              <a:rPr lang="ar-SA" sz="1200" b="0">
                <a:latin typeface="Times New Roman" panose="02020603050405020304" pitchFamily="18" charset="0"/>
              </a:rPr>
              <a:pPr algn="r"/>
              <a:t>9</a:t>
            </a:fld>
            <a:endParaRPr lang="en-US" sz="1200" b="0">
              <a:latin typeface="Times New Roman" panose="02020603050405020304" pitchFamily="18" charset="0"/>
              <a:cs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36455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187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8EB788B8-29F9-48CA-8799-6A55632A1067}" type="slidenum">
              <a:rPr lang="ar-SA" sz="1200" b="0">
                <a:latin typeface="Times New Roman" panose="02020603050405020304" pitchFamily="18" charset="0"/>
              </a:rPr>
              <a:pPr/>
              <a:t>10</a:t>
            </a:fld>
            <a:endParaRPr lang="en-US" sz="1200" b="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30669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art_hires_leopardfront"/>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t="40196" b="4932"/>
          <a:stretch>
            <a:fillRect/>
          </a:stretch>
        </p:blipFill>
        <p:spPr bwMode="auto">
          <a:xfrm>
            <a:off x="3175" y="0"/>
            <a:ext cx="9140825"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auto">
          <a:xfrm>
            <a:off x="0" y="0"/>
            <a:ext cx="9140825" cy="6856413"/>
          </a:xfrm>
          <a:prstGeom prst="rect">
            <a:avLst/>
          </a:prstGeom>
          <a:solidFill>
            <a:schemeClr val="bg1">
              <a:alpha val="64999"/>
            </a:schemeClr>
          </a:solidFill>
          <a:ln w="9525">
            <a:noFill/>
            <a:miter lim="800000"/>
            <a:headEnd/>
            <a:tailEnd/>
          </a:ln>
        </p:spPr>
        <p:txBody>
          <a:bodyPr wrap="none" anchor="ctr"/>
          <a:lstStyle/>
          <a:p>
            <a:pPr algn="r">
              <a:defRPr/>
            </a:pPr>
            <a:endParaRPr lang="ar-SA" b="0">
              <a:cs typeface="+mn-cs"/>
            </a:endParaRPr>
          </a:p>
        </p:txBody>
      </p:sp>
      <p:sp>
        <p:nvSpPr>
          <p:cNvPr id="6" name="Rectangle 11"/>
          <p:cNvSpPr>
            <a:spLocks noChangeArrowheads="1"/>
          </p:cNvSpPr>
          <p:nvPr userDrawn="1"/>
        </p:nvSpPr>
        <p:spPr bwMode="auto">
          <a:xfrm>
            <a:off x="0" y="190500"/>
            <a:ext cx="3271838" cy="1096963"/>
          </a:xfrm>
          <a:prstGeom prst="rect">
            <a:avLst/>
          </a:prstGeom>
          <a:solidFill>
            <a:srgbClr val="F99D28"/>
          </a:solidFill>
          <a:ln w="9525">
            <a:noFill/>
            <a:miter lim="800000"/>
            <a:headEnd/>
            <a:tailEnd/>
          </a:ln>
        </p:spPr>
        <p:txBody>
          <a:bodyPr wrap="none" anchor="ctr"/>
          <a:lstStyle/>
          <a:p>
            <a:pPr algn="r">
              <a:defRPr/>
            </a:pPr>
            <a:endParaRPr lang="ar-SA" b="0">
              <a:cs typeface="+mn-cs"/>
            </a:endParaRPr>
          </a:p>
        </p:txBody>
      </p:sp>
      <p:sp>
        <p:nvSpPr>
          <p:cNvPr id="7" name="Rectangle 12"/>
          <p:cNvSpPr>
            <a:spLocks noChangeArrowheads="1"/>
          </p:cNvSpPr>
          <p:nvPr userDrawn="1"/>
        </p:nvSpPr>
        <p:spPr bwMode="auto">
          <a:xfrm>
            <a:off x="3271838" y="190500"/>
            <a:ext cx="5868987" cy="1096963"/>
          </a:xfrm>
          <a:prstGeom prst="rect">
            <a:avLst/>
          </a:prstGeom>
          <a:solidFill>
            <a:srgbClr val="64888C"/>
          </a:solidFill>
          <a:ln w="9525">
            <a:noFill/>
            <a:miter lim="800000"/>
            <a:headEnd/>
            <a:tailEnd/>
          </a:ln>
        </p:spPr>
        <p:txBody>
          <a:bodyPr wrap="none" anchor="ctr"/>
          <a:lstStyle/>
          <a:p>
            <a:pPr algn="r">
              <a:defRPr/>
            </a:pPr>
            <a:endParaRPr lang="ar-SA" b="0">
              <a:cs typeface="+mn-cs"/>
            </a:endParaRPr>
          </a:p>
        </p:txBody>
      </p:sp>
      <p:sp>
        <p:nvSpPr>
          <p:cNvPr id="8" name="Rectangle 13"/>
          <p:cNvSpPr>
            <a:spLocks noChangeArrowheads="1"/>
          </p:cNvSpPr>
          <p:nvPr userDrawn="1"/>
        </p:nvSpPr>
        <p:spPr bwMode="auto">
          <a:xfrm>
            <a:off x="0" y="6126163"/>
            <a:ext cx="9144000" cy="731837"/>
          </a:xfrm>
          <a:prstGeom prst="rect">
            <a:avLst/>
          </a:prstGeom>
          <a:solidFill>
            <a:srgbClr val="F4E06C"/>
          </a:solidFill>
          <a:ln w="9525">
            <a:noFill/>
            <a:miter lim="800000"/>
            <a:headEnd/>
            <a:tailEnd/>
          </a:ln>
        </p:spPr>
        <p:txBody>
          <a:bodyPr wrap="none" anchor="ctr"/>
          <a:lstStyle/>
          <a:p>
            <a:pPr algn="r">
              <a:defRPr/>
            </a:pPr>
            <a:endParaRPr lang="ar-SA" b="0">
              <a:cs typeface="+mn-cs"/>
            </a:endParaRPr>
          </a:p>
        </p:txBody>
      </p:sp>
      <p:sp>
        <p:nvSpPr>
          <p:cNvPr id="9" name="Text Box 14"/>
          <p:cNvSpPr txBox="1">
            <a:spLocks noChangeArrowheads="1"/>
          </p:cNvSpPr>
          <p:nvPr userDrawn="1"/>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defRPr/>
            </a:pPr>
            <a:r>
              <a:rPr lang="en-US" sz="900" b="0">
                <a:cs typeface="+mn-cs"/>
              </a:rPr>
              <a:t>Copyright © 2009 Pearson Education, Inc.</a:t>
            </a:r>
            <a:endParaRPr lang="en-US" b="0">
              <a:cs typeface="+mn-cs"/>
            </a:endParaRPr>
          </a:p>
        </p:txBody>
      </p:sp>
      <p:sp>
        <p:nvSpPr>
          <p:cNvPr id="10" name="Rectangle 15"/>
          <p:cNvSpPr>
            <a:spLocks noChangeArrowheads="1"/>
          </p:cNvSpPr>
          <p:nvPr userDrawn="1"/>
        </p:nvSpPr>
        <p:spPr bwMode="auto">
          <a:xfrm>
            <a:off x="0" y="0"/>
            <a:ext cx="9140825" cy="155575"/>
          </a:xfrm>
          <a:prstGeom prst="rect">
            <a:avLst/>
          </a:prstGeom>
          <a:solidFill>
            <a:srgbClr val="84A05E"/>
          </a:solidFill>
          <a:ln w="9525">
            <a:noFill/>
            <a:miter lim="800000"/>
            <a:headEnd/>
            <a:tailEnd/>
          </a:ln>
        </p:spPr>
        <p:txBody>
          <a:bodyPr wrap="none" anchor="ctr"/>
          <a:lstStyle/>
          <a:p>
            <a:pPr algn="r">
              <a:defRPr/>
            </a:pPr>
            <a:endParaRPr lang="ar-SA" b="0">
              <a:cs typeface="+mn-cs"/>
            </a:endParaRPr>
          </a:p>
        </p:txBody>
      </p:sp>
      <p:sp>
        <p:nvSpPr>
          <p:cNvPr id="11" name="Text Box 18"/>
          <p:cNvSpPr txBox="1">
            <a:spLocks noChangeArrowheads="1"/>
          </p:cNvSpPr>
          <p:nvPr userDrawn="1"/>
        </p:nvSpPr>
        <p:spPr bwMode="auto">
          <a:xfrm>
            <a:off x="0" y="5027613"/>
            <a:ext cx="9140825" cy="1004887"/>
          </a:xfrm>
          <a:prstGeom prst="rect">
            <a:avLst/>
          </a:prstGeom>
          <a:solidFill>
            <a:srgbClr val="C2D6B2">
              <a:alpha val="59000"/>
            </a:srgbClr>
          </a:solidFill>
          <a:ln w="9525">
            <a:noFill/>
            <a:miter lim="800000"/>
            <a:headEnd/>
            <a:tailEnd/>
          </a:ln>
        </p:spPr>
        <p:txBody>
          <a:bodyPr lIns="182880" tIns="0" rIns="0" bIns="0" anchor="ctr"/>
          <a:lstStyle/>
          <a:p>
            <a:pPr algn="l">
              <a:defRPr/>
            </a:pPr>
            <a:r>
              <a:rPr lang="en-US" sz="1800" b="0">
                <a:latin typeface="Arial Narrow" pitchFamily="34" charset="0"/>
                <a:cs typeface="+mn-cs"/>
              </a:rPr>
              <a:t>PowerPoint Lectures for</a:t>
            </a:r>
          </a:p>
          <a:p>
            <a:pPr algn="l">
              <a:defRPr/>
            </a:pPr>
            <a:r>
              <a:rPr lang="en-US" sz="2200" i="1">
                <a:latin typeface="Arial Narrow" pitchFamily="34" charset="0"/>
                <a:cs typeface="+mn-cs"/>
              </a:rPr>
              <a:t>Biology: Concepts &amp; Connections, </a:t>
            </a:r>
            <a:r>
              <a:rPr lang="en-US" sz="1800" i="1">
                <a:latin typeface="Arial Narrow" pitchFamily="34" charset="0"/>
                <a:cs typeface="+mn-cs"/>
              </a:rPr>
              <a:t>Sixth Edition</a:t>
            </a:r>
          </a:p>
          <a:p>
            <a:pPr algn="l">
              <a:defRPr/>
            </a:pPr>
            <a:r>
              <a:rPr lang="en-US" sz="1800" i="1">
                <a:latin typeface="Arial Narrow" pitchFamily="34" charset="0"/>
                <a:cs typeface="+mn-cs"/>
              </a:rPr>
              <a:t>Campbell, Reece, Taylor, Simon, and Dickey</a:t>
            </a:r>
            <a:endParaRPr lang="en-US" b="0">
              <a:cs typeface="+mn-cs"/>
            </a:endParaRPr>
          </a:p>
        </p:txBody>
      </p:sp>
      <p:sp>
        <p:nvSpPr>
          <p:cNvPr id="12" name="Rectangle 19"/>
          <p:cNvSpPr>
            <a:spLocks noChangeArrowheads="1"/>
          </p:cNvSpPr>
          <p:nvPr userDrawn="1"/>
        </p:nvSpPr>
        <p:spPr bwMode="auto">
          <a:xfrm>
            <a:off x="0" y="6122988"/>
            <a:ext cx="9144000" cy="109537"/>
          </a:xfrm>
          <a:prstGeom prst="rect">
            <a:avLst/>
          </a:prstGeom>
          <a:solidFill>
            <a:srgbClr val="F4CA2F"/>
          </a:solidFill>
          <a:ln w="9525">
            <a:noFill/>
            <a:miter lim="800000"/>
            <a:headEnd/>
            <a:tailEnd/>
          </a:ln>
        </p:spPr>
        <p:txBody>
          <a:bodyPr wrap="none" anchor="ctr"/>
          <a:lstStyle/>
          <a:p>
            <a:pPr algn="r">
              <a:defRPr/>
            </a:pPr>
            <a:endParaRPr lang="ar-SA" b="0">
              <a:cs typeface="+mn-cs"/>
            </a:endParaRPr>
          </a:p>
        </p:txBody>
      </p:sp>
      <p:sp>
        <p:nvSpPr>
          <p:cNvPr id="544784" name="Rectangle 16"/>
          <p:cNvSpPr>
            <a:spLocks noGrp="1" noChangeArrowheads="1"/>
          </p:cNvSpPr>
          <p:nvPr>
            <p:ph type="subTitle" idx="1"/>
          </p:nvPr>
        </p:nvSpPr>
        <p:spPr>
          <a:xfrm>
            <a:off x="3400425" y="190500"/>
            <a:ext cx="5667375" cy="1096963"/>
          </a:xfrm>
        </p:spPr>
        <p:txBody>
          <a:bodyPr rIns="0" anchor="ctr"/>
          <a:lstStyle>
            <a:lvl1pPr marL="0" indent="0">
              <a:buFont typeface="Wingdings" pitchFamily="2" charset="2"/>
              <a:buNone/>
              <a:defRPr sz="5100">
                <a:solidFill>
                  <a:srgbClr val="0060AF"/>
                </a:solidFill>
                <a:latin typeface="Times New Roman" pitchFamily="18" charset="0"/>
              </a:defRPr>
            </a:lvl1pPr>
          </a:lstStyle>
          <a:p>
            <a:r>
              <a:rPr lang="en-US"/>
              <a:t>Click to edit Master subtitle style</a:t>
            </a:r>
          </a:p>
        </p:txBody>
      </p:sp>
      <p:sp>
        <p:nvSpPr>
          <p:cNvPr id="544785" name="Rectangle 17"/>
          <p:cNvSpPr>
            <a:spLocks noGrp="1" noChangeArrowheads="1"/>
          </p:cNvSpPr>
          <p:nvPr>
            <p:ph type="ctrTitle" sz="quarter"/>
          </p:nvPr>
        </p:nvSpPr>
        <p:spPr>
          <a:xfrm>
            <a:off x="182563" y="190500"/>
            <a:ext cx="3089275" cy="1096963"/>
          </a:xfrm>
        </p:spPr>
        <p:txBody>
          <a:bodyPr anchor="ctr"/>
          <a:lstStyle>
            <a:lvl1pPr marL="0" indent="0">
              <a:defRPr sz="5000">
                <a:solidFill>
                  <a:schemeClr val="bg1"/>
                </a:solidFill>
                <a:latin typeface="Arial" pitchFamily="34" charset="0"/>
              </a:defRPr>
            </a:lvl1pPr>
          </a:lstStyle>
          <a:p>
            <a:r>
              <a:rPr lang="en-US"/>
              <a:t>Click to edit Master title style</a:t>
            </a:r>
          </a:p>
        </p:txBody>
      </p:sp>
    </p:spTree>
    <p:extLst>
      <p:ext uri="{BB962C8B-B14F-4D97-AF65-F5344CB8AC3E}">
        <p14:creationId xmlns="" xmlns:p14="http://schemas.microsoft.com/office/powerpoint/2010/main" val="261928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 xmlns:p14="http://schemas.microsoft.com/office/powerpoint/2010/main" val="11157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82563"/>
            <a:ext cx="2193925" cy="6170612"/>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182563" y="182563"/>
            <a:ext cx="6429375"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 xmlns:p14="http://schemas.microsoft.com/office/powerpoint/2010/main" val="194009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822325"/>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182563" y="1279525"/>
            <a:ext cx="4311650" cy="507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6613" y="1279525"/>
            <a:ext cx="4311650" cy="2460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6613" y="3892550"/>
            <a:ext cx="4311650" cy="2460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 xmlns:p14="http://schemas.microsoft.com/office/powerpoint/2010/main" val="4116103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368115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lgn="r">
              <a:defRPr b="0">
                <a:latin typeface="Arial" charset="0"/>
                <a:cs typeface="Arial" charset="0"/>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lgn="r">
              <a:defRPr b="0">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a:defRPr b="0"/>
            </a:lvl1pPr>
          </a:lstStyle>
          <a:p>
            <a:fld id="{044EE4E3-1373-49E3-88AB-B1F70DCC4A18}" type="slidenum">
              <a:rPr lang="ar-SA"/>
              <a:pPr/>
              <a:t>‹#›</a:t>
            </a:fld>
            <a:endParaRPr lang="en-US"/>
          </a:p>
        </p:txBody>
      </p:sp>
    </p:spTree>
    <p:extLst>
      <p:ext uri="{BB962C8B-B14F-4D97-AF65-F5344CB8AC3E}">
        <p14:creationId xmlns="" xmlns:p14="http://schemas.microsoft.com/office/powerpoint/2010/main" val="105843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8223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2563" y="1279525"/>
            <a:ext cx="8775700" cy="5073650"/>
          </a:xfrm>
        </p:spPr>
        <p:txBody>
          <a:bodyPr/>
          <a:lstStyle/>
          <a:p>
            <a:pPr lvl="0"/>
            <a:endParaRPr lang="en-US" noProof="0"/>
          </a:p>
        </p:txBody>
      </p:sp>
    </p:spTree>
    <p:extLst>
      <p:ext uri="{BB962C8B-B14F-4D97-AF65-F5344CB8AC3E}">
        <p14:creationId xmlns="" xmlns:p14="http://schemas.microsoft.com/office/powerpoint/2010/main" val="1372833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art_hires_leopardfront"/>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t="40196" b="4932"/>
          <a:stretch>
            <a:fillRect/>
          </a:stretch>
        </p:blipFill>
        <p:spPr bwMode="auto">
          <a:xfrm>
            <a:off x="3175" y="0"/>
            <a:ext cx="9140825"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3"/>
          <p:cNvSpPr>
            <a:spLocks noChangeArrowheads="1"/>
          </p:cNvSpPr>
          <p:nvPr userDrawn="1"/>
        </p:nvSpPr>
        <p:spPr bwMode="auto">
          <a:xfrm>
            <a:off x="0" y="0"/>
            <a:ext cx="9140825" cy="6856413"/>
          </a:xfrm>
          <a:prstGeom prst="rect">
            <a:avLst/>
          </a:prstGeom>
          <a:solidFill>
            <a:schemeClr val="bg1">
              <a:alpha val="64999"/>
            </a:schemeClr>
          </a:solidFill>
          <a:ln w="9525">
            <a:noFill/>
            <a:miter lim="800000"/>
            <a:headEnd/>
            <a:tailEnd/>
          </a:ln>
        </p:spPr>
        <p:txBody>
          <a:bodyPr wrap="none" anchor="ctr"/>
          <a:lstStyle/>
          <a:p>
            <a:pPr algn="r">
              <a:defRPr/>
            </a:pPr>
            <a:endParaRPr lang="en-US" b="0">
              <a:latin typeface="Arial" charset="0"/>
              <a:cs typeface="Arial" charset="0"/>
            </a:endParaRPr>
          </a:p>
        </p:txBody>
      </p:sp>
      <p:sp>
        <p:nvSpPr>
          <p:cNvPr id="6" name="Rectangle 4"/>
          <p:cNvSpPr>
            <a:spLocks noChangeArrowheads="1"/>
          </p:cNvSpPr>
          <p:nvPr userDrawn="1"/>
        </p:nvSpPr>
        <p:spPr bwMode="auto">
          <a:xfrm>
            <a:off x="0" y="190500"/>
            <a:ext cx="3271838" cy="1096963"/>
          </a:xfrm>
          <a:prstGeom prst="rect">
            <a:avLst/>
          </a:prstGeom>
          <a:solidFill>
            <a:srgbClr val="F99D28"/>
          </a:solidFill>
          <a:ln w="9525">
            <a:noFill/>
            <a:miter lim="800000"/>
            <a:headEnd/>
            <a:tailEnd/>
          </a:ln>
        </p:spPr>
        <p:txBody>
          <a:bodyPr wrap="none" anchor="ctr"/>
          <a:lstStyle/>
          <a:p>
            <a:pPr algn="r">
              <a:defRPr/>
            </a:pPr>
            <a:endParaRPr lang="en-US" b="0">
              <a:latin typeface="Arial" charset="0"/>
              <a:cs typeface="Arial" charset="0"/>
            </a:endParaRPr>
          </a:p>
        </p:txBody>
      </p:sp>
      <p:sp>
        <p:nvSpPr>
          <p:cNvPr id="7" name="Rectangle 5"/>
          <p:cNvSpPr>
            <a:spLocks noChangeArrowheads="1"/>
          </p:cNvSpPr>
          <p:nvPr userDrawn="1"/>
        </p:nvSpPr>
        <p:spPr bwMode="auto">
          <a:xfrm>
            <a:off x="3271838" y="190500"/>
            <a:ext cx="5868987" cy="1096963"/>
          </a:xfrm>
          <a:prstGeom prst="rect">
            <a:avLst/>
          </a:prstGeom>
          <a:solidFill>
            <a:srgbClr val="64888C"/>
          </a:solidFill>
          <a:ln w="9525">
            <a:noFill/>
            <a:miter lim="800000"/>
            <a:headEnd/>
            <a:tailEnd/>
          </a:ln>
        </p:spPr>
        <p:txBody>
          <a:bodyPr wrap="none" anchor="ctr"/>
          <a:lstStyle/>
          <a:p>
            <a:pPr algn="r">
              <a:defRPr/>
            </a:pPr>
            <a:endParaRPr lang="en-US" b="0">
              <a:latin typeface="Arial" charset="0"/>
              <a:cs typeface="Arial" charset="0"/>
            </a:endParaRPr>
          </a:p>
        </p:txBody>
      </p:sp>
      <p:sp>
        <p:nvSpPr>
          <p:cNvPr id="8" name="Rectangle 6"/>
          <p:cNvSpPr>
            <a:spLocks noChangeArrowheads="1"/>
          </p:cNvSpPr>
          <p:nvPr userDrawn="1"/>
        </p:nvSpPr>
        <p:spPr bwMode="auto">
          <a:xfrm>
            <a:off x="0" y="6126163"/>
            <a:ext cx="9144000" cy="731837"/>
          </a:xfrm>
          <a:prstGeom prst="rect">
            <a:avLst/>
          </a:prstGeom>
          <a:solidFill>
            <a:srgbClr val="F4E06C"/>
          </a:solidFill>
          <a:ln w="9525">
            <a:noFill/>
            <a:miter lim="800000"/>
            <a:headEnd/>
            <a:tailEnd/>
          </a:ln>
        </p:spPr>
        <p:txBody>
          <a:bodyPr wrap="none" anchor="ctr"/>
          <a:lstStyle/>
          <a:p>
            <a:pPr algn="r">
              <a:defRPr/>
            </a:pPr>
            <a:endParaRPr lang="en-US" b="0">
              <a:latin typeface="Arial" charset="0"/>
              <a:cs typeface="Arial" charset="0"/>
            </a:endParaRPr>
          </a:p>
        </p:txBody>
      </p:sp>
      <p:sp>
        <p:nvSpPr>
          <p:cNvPr id="9" name="Text Box 7"/>
          <p:cNvSpPr txBox="1">
            <a:spLocks noChangeArrowheads="1"/>
          </p:cNvSpPr>
          <p:nvPr userDrawn="1"/>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defRPr/>
            </a:pPr>
            <a:r>
              <a:rPr lang="en-US" sz="900" b="0">
                <a:latin typeface="Arial" charset="0"/>
                <a:cs typeface="Arial" charset="0"/>
              </a:rPr>
              <a:t>Copyright © 2009 Pearson Education, Inc.</a:t>
            </a:r>
            <a:endParaRPr lang="en-US" b="0">
              <a:latin typeface="Arial" charset="0"/>
              <a:cs typeface="Arial" charset="0"/>
            </a:endParaRPr>
          </a:p>
        </p:txBody>
      </p:sp>
      <p:sp>
        <p:nvSpPr>
          <p:cNvPr id="10" name="Rectangle 8"/>
          <p:cNvSpPr>
            <a:spLocks noChangeArrowheads="1"/>
          </p:cNvSpPr>
          <p:nvPr userDrawn="1"/>
        </p:nvSpPr>
        <p:spPr bwMode="auto">
          <a:xfrm>
            <a:off x="0" y="0"/>
            <a:ext cx="9140825" cy="155575"/>
          </a:xfrm>
          <a:prstGeom prst="rect">
            <a:avLst/>
          </a:prstGeom>
          <a:solidFill>
            <a:srgbClr val="84A05E"/>
          </a:solidFill>
          <a:ln w="9525">
            <a:noFill/>
            <a:miter lim="800000"/>
            <a:headEnd/>
            <a:tailEnd/>
          </a:ln>
        </p:spPr>
        <p:txBody>
          <a:bodyPr wrap="none" anchor="ctr"/>
          <a:lstStyle/>
          <a:p>
            <a:pPr algn="r">
              <a:defRPr/>
            </a:pPr>
            <a:endParaRPr lang="en-US" b="0">
              <a:latin typeface="Arial" charset="0"/>
              <a:cs typeface="Arial" charset="0"/>
            </a:endParaRPr>
          </a:p>
        </p:txBody>
      </p:sp>
      <p:sp>
        <p:nvSpPr>
          <p:cNvPr id="11" name="Text Box 11"/>
          <p:cNvSpPr txBox="1">
            <a:spLocks noChangeArrowheads="1"/>
          </p:cNvSpPr>
          <p:nvPr userDrawn="1"/>
        </p:nvSpPr>
        <p:spPr bwMode="auto">
          <a:xfrm>
            <a:off x="0" y="5027613"/>
            <a:ext cx="9140825" cy="1004887"/>
          </a:xfrm>
          <a:prstGeom prst="rect">
            <a:avLst/>
          </a:prstGeom>
          <a:solidFill>
            <a:srgbClr val="C2D6B2">
              <a:alpha val="59000"/>
            </a:srgbClr>
          </a:solidFill>
          <a:ln w="9525">
            <a:noFill/>
            <a:miter lim="800000"/>
            <a:headEnd/>
            <a:tailEnd/>
          </a:ln>
        </p:spPr>
        <p:txBody>
          <a:bodyPr lIns="182880" tIns="0" rIns="0" bIns="0" anchor="ctr"/>
          <a:lstStyle/>
          <a:p>
            <a:pPr algn="l">
              <a:defRPr/>
            </a:pPr>
            <a:r>
              <a:rPr lang="en-US" sz="1800" b="0">
                <a:latin typeface="Arial Narrow" pitchFamily="34" charset="0"/>
                <a:cs typeface="Arial" charset="0"/>
              </a:rPr>
              <a:t>PowerPoint Lectures for</a:t>
            </a:r>
          </a:p>
          <a:p>
            <a:pPr algn="l">
              <a:defRPr/>
            </a:pPr>
            <a:r>
              <a:rPr lang="en-US" sz="2200" i="1">
                <a:latin typeface="Arial Narrow" pitchFamily="34" charset="0"/>
                <a:cs typeface="Arial" charset="0"/>
              </a:rPr>
              <a:t>Biology: Concepts &amp; Connections, </a:t>
            </a:r>
            <a:r>
              <a:rPr lang="en-US" sz="1800" i="1">
                <a:latin typeface="Arial Narrow" pitchFamily="34" charset="0"/>
                <a:cs typeface="Arial" charset="0"/>
              </a:rPr>
              <a:t>Sixth Edition</a:t>
            </a:r>
          </a:p>
          <a:p>
            <a:pPr algn="l">
              <a:defRPr/>
            </a:pPr>
            <a:r>
              <a:rPr lang="en-US" sz="1800" i="1">
                <a:latin typeface="Arial Narrow" pitchFamily="34" charset="0"/>
                <a:cs typeface="Arial" charset="0"/>
              </a:rPr>
              <a:t>Campbell, Reece, Taylor, Simon, and Dickey</a:t>
            </a:r>
            <a:endParaRPr lang="en-US" b="0">
              <a:latin typeface="Arial" charset="0"/>
              <a:cs typeface="Arial" charset="0"/>
            </a:endParaRPr>
          </a:p>
        </p:txBody>
      </p:sp>
      <p:sp>
        <p:nvSpPr>
          <p:cNvPr id="12" name="Rectangle 12"/>
          <p:cNvSpPr>
            <a:spLocks noChangeArrowheads="1"/>
          </p:cNvSpPr>
          <p:nvPr userDrawn="1"/>
        </p:nvSpPr>
        <p:spPr bwMode="auto">
          <a:xfrm>
            <a:off x="0" y="6122988"/>
            <a:ext cx="9144000" cy="109537"/>
          </a:xfrm>
          <a:prstGeom prst="rect">
            <a:avLst/>
          </a:prstGeom>
          <a:solidFill>
            <a:srgbClr val="F4CA2F"/>
          </a:solidFill>
          <a:ln w="9525">
            <a:noFill/>
            <a:miter lim="800000"/>
            <a:headEnd/>
            <a:tailEnd/>
          </a:ln>
        </p:spPr>
        <p:txBody>
          <a:bodyPr wrap="none" anchor="ctr"/>
          <a:lstStyle/>
          <a:p>
            <a:pPr algn="r">
              <a:defRPr/>
            </a:pPr>
            <a:endParaRPr lang="en-US" b="0">
              <a:latin typeface="Arial" charset="0"/>
              <a:cs typeface="Arial" charset="0"/>
            </a:endParaRPr>
          </a:p>
        </p:txBody>
      </p:sp>
      <p:sp>
        <p:nvSpPr>
          <p:cNvPr id="126985" name="Rectangle 9"/>
          <p:cNvSpPr>
            <a:spLocks noGrp="1" noChangeArrowheads="1"/>
          </p:cNvSpPr>
          <p:nvPr>
            <p:ph type="subTitle" idx="1"/>
          </p:nvPr>
        </p:nvSpPr>
        <p:spPr>
          <a:xfrm>
            <a:off x="3400425" y="190500"/>
            <a:ext cx="5667375" cy="1096963"/>
          </a:xfrm>
        </p:spPr>
        <p:txBody>
          <a:bodyPr rIns="0" anchor="ctr"/>
          <a:lstStyle>
            <a:lvl1pPr marL="0" indent="0">
              <a:buFont typeface="Wingdings" pitchFamily="2" charset="2"/>
              <a:buNone/>
              <a:defRPr sz="5100">
                <a:solidFill>
                  <a:srgbClr val="0060AF"/>
                </a:solidFill>
                <a:latin typeface="Times New Roman" pitchFamily="18" charset="0"/>
              </a:defRPr>
            </a:lvl1pPr>
          </a:lstStyle>
          <a:p>
            <a:r>
              <a:rPr lang="en-US"/>
              <a:t>Click to edit Master subtitle style</a:t>
            </a:r>
          </a:p>
        </p:txBody>
      </p:sp>
      <p:sp>
        <p:nvSpPr>
          <p:cNvPr id="126986" name="Rectangle 10"/>
          <p:cNvSpPr>
            <a:spLocks noGrp="1" noChangeArrowheads="1"/>
          </p:cNvSpPr>
          <p:nvPr>
            <p:ph type="ctrTitle" sz="quarter"/>
          </p:nvPr>
        </p:nvSpPr>
        <p:spPr>
          <a:xfrm>
            <a:off x="182563" y="190500"/>
            <a:ext cx="3089275" cy="1096963"/>
          </a:xfrm>
        </p:spPr>
        <p:txBody>
          <a:bodyPr anchor="ctr"/>
          <a:lstStyle>
            <a:lvl1pPr marL="0" indent="0">
              <a:defRPr sz="5000">
                <a:solidFill>
                  <a:schemeClr val="bg1"/>
                </a:solidFill>
                <a:latin typeface="Arial" charset="0"/>
              </a:defRPr>
            </a:lvl1pPr>
          </a:lstStyle>
          <a:p>
            <a:r>
              <a:rPr lang="en-US"/>
              <a:t>Click to edit Master title style</a:t>
            </a:r>
          </a:p>
        </p:txBody>
      </p:sp>
    </p:spTree>
    <p:extLst>
      <p:ext uri="{BB962C8B-B14F-4D97-AF65-F5344CB8AC3E}">
        <p14:creationId xmlns="" xmlns:p14="http://schemas.microsoft.com/office/powerpoint/2010/main" val="261707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152700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00627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8868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 xmlns:p14="http://schemas.microsoft.com/office/powerpoint/2010/main" val="1129866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899489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58853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57445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831034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600594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732258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82563"/>
            <a:ext cx="2193925"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182563"/>
            <a:ext cx="6429375"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160335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2504601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058930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63494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65475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934534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78320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843036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11172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761167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746531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2547381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82563"/>
            <a:ext cx="2193925"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182563"/>
            <a:ext cx="6429375"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91221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87298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1825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 xmlns:p14="http://schemas.microsoft.com/office/powerpoint/2010/main" val="1046160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2563" y="182563"/>
            <a:ext cx="8775700" cy="617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124098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 xmlns:p14="http://schemas.microsoft.com/office/powerpoint/2010/main" val="73354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Tree>
    <p:extLst>
      <p:ext uri="{BB962C8B-B14F-4D97-AF65-F5344CB8AC3E}">
        <p14:creationId xmlns="" xmlns:p14="http://schemas.microsoft.com/office/powerpoint/2010/main" val="222289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8906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75319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63391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alphaModFix amt="99000"/>
            <a:lum/>
          </a:blip>
          <a:srcRect/>
          <a:stretch>
            <a:fillRect/>
          </a:stretch>
        </a:blip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Rectangle 12"/>
          <p:cNvSpPr>
            <a:spLocks noGrp="1" noChangeArrowheads="1"/>
          </p:cNvSpPr>
          <p:nvPr>
            <p:ph type="body" idx="1"/>
          </p:nvPr>
        </p:nvSpPr>
        <p:spPr bwMode="auto">
          <a:xfrm>
            <a:off x="182563" y="1279525"/>
            <a:ext cx="8775700" cy="507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227"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 id="2147485204" r:id="rId13"/>
    <p:sldLayoutId id="2147485228" r:id="rId14"/>
    <p:sldLayoutId id="2147485205" r:id="rId15"/>
  </p:sldLayoutIdLst>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pitchFamily="34"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pitchFamily="34"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pitchFamily="34"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pitchFamily="34" charset="0"/>
        </a:defRPr>
      </a:lvl5pPr>
      <a:lvl6pPr marL="908050" indent="-450850" algn="l" rtl="0" fontAlgn="base">
        <a:lnSpc>
          <a:spcPct val="90000"/>
        </a:lnSpc>
        <a:spcBef>
          <a:spcPct val="0"/>
        </a:spcBef>
        <a:spcAft>
          <a:spcPct val="0"/>
        </a:spcAft>
        <a:defRPr sz="3000" b="1">
          <a:solidFill>
            <a:schemeClr val="tx2"/>
          </a:solidFill>
          <a:latin typeface="Times New Roman" pitchFamily="18" charset="0"/>
          <a:cs typeface="Arial" pitchFamily="34" charset="0"/>
        </a:defRPr>
      </a:lvl6pPr>
      <a:lvl7pPr marL="1365250" indent="-450850" algn="l" rtl="0" fontAlgn="base">
        <a:lnSpc>
          <a:spcPct val="90000"/>
        </a:lnSpc>
        <a:spcBef>
          <a:spcPct val="0"/>
        </a:spcBef>
        <a:spcAft>
          <a:spcPct val="0"/>
        </a:spcAft>
        <a:defRPr sz="3000" b="1">
          <a:solidFill>
            <a:schemeClr val="tx2"/>
          </a:solidFill>
          <a:latin typeface="Times New Roman" pitchFamily="18" charset="0"/>
          <a:cs typeface="Arial" pitchFamily="34" charset="0"/>
        </a:defRPr>
      </a:lvl7pPr>
      <a:lvl8pPr marL="1822450" indent="-450850" algn="l" rtl="0" fontAlgn="base">
        <a:lnSpc>
          <a:spcPct val="90000"/>
        </a:lnSpc>
        <a:spcBef>
          <a:spcPct val="0"/>
        </a:spcBef>
        <a:spcAft>
          <a:spcPct val="0"/>
        </a:spcAft>
        <a:defRPr sz="3000" b="1">
          <a:solidFill>
            <a:schemeClr val="tx2"/>
          </a:solidFill>
          <a:latin typeface="Times New Roman" pitchFamily="18" charset="0"/>
          <a:cs typeface="Arial" pitchFamily="34" charset="0"/>
        </a:defRPr>
      </a:lvl8pPr>
      <a:lvl9pPr marL="2279650" indent="-450850" algn="l" rtl="0" fontAlgn="base">
        <a:lnSpc>
          <a:spcPct val="90000"/>
        </a:lnSpc>
        <a:spcBef>
          <a:spcPct val="0"/>
        </a:spcBef>
        <a:spcAft>
          <a:spcPct val="0"/>
        </a:spcAft>
        <a:defRPr sz="3000" b="1">
          <a:solidFill>
            <a:schemeClr val="tx2"/>
          </a:solidFill>
          <a:latin typeface="Times New Roman" pitchFamily="18" charset="0"/>
          <a:cs typeface="Arial" pitchFamily="34" charset="0"/>
        </a:defRPr>
      </a:lvl9pPr>
    </p:titleStyle>
    <p:bodyStyle>
      <a:lvl1pPr marL="339725" indent="-339725" algn="l" rtl="0" eaLnBrk="0" fontAlgn="base" hangingPunct="0">
        <a:spcBef>
          <a:spcPct val="45000"/>
        </a:spcBef>
        <a:spcAft>
          <a:spcPct val="20000"/>
        </a:spcAft>
        <a:buClr>
          <a:schemeClr val="tx2"/>
        </a:buClr>
        <a:buFont typeface="Wingdings" panose="05000000000000000000" pitchFamily="2" charset="2"/>
        <a:buChar char="§"/>
        <a:defRPr sz="2800">
          <a:solidFill>
            <a:schemeClr val="tx1"/>
          </a:solidFill>
          <a:latin typeface="+mn-lt"/>
          <a:ea typeface="+mn-ea"/>
          <a:cs typeface="+mn-cs"/>
        </a:defRPr>
      </a:lvl1pPr>
      <a:lvl2pPr marL="798513" indent="-341313" algn="l" rtl="0" eaLnBrk="0" fontAlgn="base" hangingPunct="0">
        <a:spcBef>
          <a:spcPct val="45000"/>
        </a:spcBef>
        <a:spcAft>
          <a:spcPct val="20000"/>
        </a:spcAft>
        <a:buClr>
          <a:schemeClr val="tx2"/>
        </a:buClr>
        <a:buFont typeface="Wingdings" panose="05000000000000000000" pitchFamily="2" charset="2"/>
        <a:buChar char="§"/>
        <a:defRPr sz="2400">
          <a:solidFill>
            <a:schemeClr val="tx1"/>
          </a:solidFill>
          <a:latin typeface="+mn-lt"/>
          <a:cs typeface="+mn-cs"/>
        </a:defRPr>
      </a:lvl2pPr>
      <a:lvl3pPr marL="1485900" indent="-339725" algn="l" rtl="0"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3pPr>
      <a:lvl4pPr marL="2176463" indent="-347663" algn="l" rtl="0"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4pPr>
      <a:lvl5pPr marL="2859088" indent="-347663" algn="l" rtl="0"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5pPr>
      <a:lvl6pPr marL="33162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alphaModFix amt="99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82563" y="1279525"/>
            <a:ext cx="8775700" cy="507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229" r:id="rId1"/>
    <p:sldLayoutId id="2147485206" r:id="rId2"/>
    <p:sldLayoutId id="2147485207" r:id="rId3"/>
    <p:sldLayoutId id="2147485208" r:id="rId4"/>
    <p:sldLayoutId id="2147485209" r:id="rId5"/>
    <p:sldLayoutId id="2147485210" r:id="rId6"/>
    <p:sldLayoutId id="2147485211" r:id="rId7"/>
    <p:sldLayoutId id="2147485212" r:id="rId8"/>
    <p:sldLayoutId id="2147485213" r:id="rId9"/>
    <p:sldLayoutId id="2147485214" r:id="rId10"/>
    <p:sldLayoutId id="2147485215" r:id="rId11"/>
  </p:sldLayoutIdLst>
  <p:timing>
    <p:tnLst>
      <p:par>
        <p:cTn id="1" dur="indefinite" restart="never" nodeType="tmRoot"/>
      </p:par>
    </p:tnLst>
  </p:timing>
  <p:txStyles>
    <p:titleStyle>
      <a:lvl1pPr marL="450850" indent="-450850" algn="l" rtl="1"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339725" indent="-339725" algn="r" rtl="1" eaLnBrk="0" fontAlgn="base" hangingPunct="0">
        <a:spcBef>
          <a:spcPct val="45000"/>
        </a:spcBef>
        <a:spcAft>
          <a:spcPct val="20000"/>
        </a:spcAft>
        <a:buClr>
          <a:schemeClr val="tx2"/>
        </a:buClr>
        <a:buFont typeface="Wingdings" panose="05000000000000000000" pitchFamily="2" charset="2"/>
        <a:buChar char="§"/>
        <a:defRPr sz="2800">
          <a:solidFill>
            <a:schemeClr val="tx1"/>
          </a:solidFill>
          <a:latin typeface="+mn-lt"/>
          <a:ea typeface="+mn-ea"/>
          <a:cs typeface="+mn-cs"/>
        </a:defRPr>
      </a:lvl1pPr>
      <a:lvl2pPr marL="798513" indent="-341313" algn="r" rtl="1" eaLnBrk="0" fontAlgn="base" hangingPunct="0">
        <a:spcBef>
          <a:spcPct val="45000"/>
        </a:spcBef>
        <a:spcAft>
          <a:spcPct val="20000"/>
        </a:spcAft>
        <a:buClr>
          <a:schemeClr val="tx2"/>
        </a:buClr>
        <a:buFont typeface="Wingdings" panose="05000000000000000000" pitchFamily="2" charset="2"/>
        <a:buChar char="§"/>
        <a:defRPr sz="2400">
          <a:solidFill>
            <a:schemeClr val="tx1"/>
          </a:solidFill>
          <a:latin typeface="+mn-lt"/>
          <a:cs typeface="+mn-cs"/>
        </a:defRPr>
      </a:lvl2pPr>
      <a:lvl3pPr marL="1485900" indent="-339725" algn="r" rtl="1"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3pPr>
      <a:lvl4pPr marL="2176463" indent="-347663" algn="r" rtl="1"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4pPr>
      <a:lvl5pPr marL="2859088" indent="-347663" algn="r" rtl="1"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5pPr>
      <a:lvl6pPr marL="33162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alphaModFix amt="99000"/>
            <a:lum/>
          </a:blip>
          <a:srcRect/>
          <a:stretch>
            <a:fillRect/>
          </a:stretch>
        </a:blipFill>
        <a:effectLst/>
      </p:bgPr>
    </p:bg>
    <p:spTree>
      <p:nvGrpSpPr>
        <p:cNvPr id="1" name=""/>
        <p:cNvGrpSpPr/>
        <p:nvPr/>
      </p:nvGrpSpPr>
      <p:grpSpPr>
        <a:xfrm>
          <a:off x="0" y="0"/>
          <a:ext cx="0" cy="0"/>
          <a:chOff x="0" y="0"/>
          <a:chExt cx="0" cy="0"/>
        </a:xfrm>
      </p:grpSpPr>
      <p:pic>
        <p:nvPicPr>
          <p:cNvPr id="4098" name="Picture 9" descr="art_hires_leopardfront"/>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t="40196" b="4932"/>
          <a:stretch>
            <a:fillRect/>
          </a:stretch>
        </p:blipFill>
        <p:spPr bwMode="auto">
          <a:xfrm>
            <a:off x="3175" y="0"/>
            <a:ext cx="9140825"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auto">
          <a:xfrm>
            <a:off x="0" y="0"/>
            <a:ext cx="9140825" cy="6856413"/>
          </a:xfrm>
          <a:prstGeom prst="rect">
            <a:avLst/>
          </a:prstGeom>
          <a:solidFill>
            <a:schemeClr val="bg1">
              <a:alpha val="64999"/>
            </a:schemeClr>
          </a:solidFill>
          <a:ln w="9525">
            <a:noFill/>
            <a:miter lim="800000"/>
            <a:headEnd/>
            <a:tailEnd/>
          </a:ln>
        </p:spPr>
        <p:txBody>
          <a:bodyPr wrap="none" anchor="ctr"/>
          <a:lstStyle/>
          <a:p>
            <a:pPr algn="r">
              <a:defRPr/>
            </a:pPr>
            <a:endParaRPr lang="ar-SA" b="0">
              <a:cs typeface="+mn-cs"/>
            </a:endParaRPr>
          </a:p>
        </p:txBody>
      </p:sp>
      <p:sp>
        <p:nvSpPr>
          <p:cNvPr id="6" name="Rectangle 11"/>
          <p:cNvSpPr>
            <a:spLocks noChangeArrowheads="1"/>
          </p:cNvSpPr>
          <p:nvPr userDrawn="1"/>
        </p:nvSpPr>
        <p:spPr bwMode="auto">
          <a:xfrm>
            <a:off x="0" y="190500"/>
            <a:ext cx="3271838" cy="1096963"/>
          </a:xfrm>
          <a:prstGeom prst="rect">
            <a:avLst/>
          </a:prstGeom>
          <a:solidFill>
            <a:srgbClr val="F99D28"/>
          </a:solidFill>
          <a:ln w="9525">
            <a:noFill/>
            <a:miter lim="800000"/>
            <a:headEnd/>
            <a:tailEnd/>
          </a:ln>
        </p:spPr>
        <p:txBody>
          <a:bodyPr wrap="none" anchor="ctr"/>
          <a:lstStyle/>
          <a:p>
            <a:pPr algn="r">
              <a:defRPr/>
            </a:pPr>
            <a:endParaRPr lang="ar-SA" b="0">
              <a:cs typeface="+mn-cs"/>
            </a:endParaRPr>
          </a:p>
        </p:txBody>
      </p:sp>
      <p:sp>
        <p:nvSpPr>
          <p:cNvPr id="7" name="Rectangle 12"/>
          <p:cNvSpPr>
            <a:spLocks noChangeArrowheads="1"/>
          </p:cNvSpPr>
          <p:nvPr userDrawn="1"/>
        </p:nvSpPr>
        <p:spPr bwMode="auto">
          <a:xfrm>
            <a:off x="3271838" y="190500"/>
            <a:ext cx="5868987" cy="1096963"/>
          </a:xfrm>
          <a:prstGeom prst="rect">
            <a:avLst/>
          </a:prstGeom>
          <a:solidFill>
            <a:srgbClr val="64888C"/>
          </a:solidFill>
          <a:ln w="9525">
            <a:noFill/>
            <a:miter lim="800000"/>
            <a:headEnd/>
            <a:tailEnd/>
          </a:ln>
        </p:spPr>
        <p:txBody>
          <a:bodyPr wrap="none" anchor="ctr"/>
          <a:lstStyle/>
          <a:p>
            <a:pPr algn="r">
              <a:defRPr/>
            </a:pPr>
            <a:endParaRPr lang="ar-SA" b="0">
              <a:cs typeface="+mn-cs"/>
            </a:endParaRPr>
          </a:p>
        </p:txBody>
      </p:sp>
      <p:sp>
        <p:nvSpPr>
          <p:cNvPr id="8" name="Rectangle 13"/>
          <p:cNvSpPr>
            <a:spLocks noChangeArrowheads="1"/>
          </p:cNvSpPr>
          <p:nvPr userDrawn="1"/>
        </p:nvSpPr>
        <p:spPr bwMode="auto">
          <a:xfrm>
            <a:off x="0" y="6126163"/>
            <a:ext cx="9144000" cy="731837"/>
          </a:xfrm>
          <a:prstGeom prst="rect">
            <a:avLst/>
          </a:prstGeom>
          <a:solidFill>
            <a:srgbClr val="F4E06C"/>
          </a:solidFill>
          <a:ln w="9525">
            <a:noFill/>
            <a:miter lim="800000"/>
            <a:headEnd/>
            <a:tailEnd/>
          </a:ln>
        </p:spPr>
        <p:txBody>
          <a:bodyPr wrap="none" anchor="ctr"/>
          <a:lstStyle/>
          <a:p>
            <a:pPr algn="r">
              <a:defRPr/>
            </a:pPr>
            <a:endParaRPr lang="ar-SA" b="0">
              <a:cs typeface="+mn-cs"/>
            </a:endParaRPr>
          </a:p>
        </p:txBody>
      </p:sp>
      <p:sp>
        <p:nvSpPr>
          <p:cNvPr id="9" name="Text Box 14"/>
          <p:cNvSpPr txBox="1">
            <a:spLocks noChangeArrowheads="1"/>
          </p:cNvSpPr>
          <p:nvPr userDrawn="1"/>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defRPr/>
            </a:pPr>
            <a:r>
              <a:rPr lang="en-US" sz="900" b="0">
                <a:cs typeface="+mn-cs"/>
              </a:rPr>
              <a:t>Copyright © 2009 Pearson Education, Inc.</a:t>
            </a:r>
            <a:endParaRPr lang="en-US" b="0">
              <a:cs typeface="+mn-cs"/>
            </a:endParaRPr>
          </a:p>
        </p:txBody>
      </p:sp>
      <p:sp>
        <p:nvSpPr>
          <p:cNvPr id="10" name="Rectangle 15"/>
          <p:cNvSpPr>
            <a:spLocks noChangeArrowheads="1"/>
          </p:cNvSpPr>
          <p:nvPr userDrawn="1"/>
        </p:nvSpPr>
        <p:spPr bwMode="auto">
          <a:xfrm>
            <a:off x="0" y="0"/>
            <a:ext cx="9140825" cy="155575"/>
          </a:xfrm>
          <a:prstGeom prst="rect">
            <a:avLst/>
          </a:prstGeom>
          <a:solidFill>
            <a:srgbClr val="84A05E"/>
          </a:solidFill>
          <a:ln w="9525">
            <a:noFill/>
            <a:miter lim="800000"/>
            <a:headEnd/>
            <a:tailEnd/>
          </a:ln>
        </p:spPr>
        <p:txBody>
          <a:bodyPr wrap="none" anchor="ctr"/>
          <a:lstStyle/>
          <a:p>
            <a:pPr algn="r">
              <a:defRPr/>
            </a:pPr>
            <a:endParaRPr lang="ar-SA" b="0">
              <a:cs typeface="+mn-cs"/>
            </a:endParaRPr>
          </a:p>
        </p:txBody>
      </p:sp>
      <p:sp>
        <p:nvSpPr>
          <p:cNvPr id="11" name="Text Box 18"/>
          <p:cNvSpPr txBox="1">
            <a:spLocks noChangeArrowheads="1"/>
          </p:cNvSpPr>
          <p:nvPr userDrawn="1"/>
        </p:nvSpPr>
        <p:spPr bwMode="auto">
          <a:xfrm>
            <a:off x="0" y="5027613"/>
            <a:ext cx="9140825" cy="1004887"/>
          </a:xfrm>
          <a:prstGeom prst="rect">
            <a:avLst/>
          </a:prstGeom>
          <a:solidFill>
            <a:srgbClr val="C2D6B2">
              <a:alpha val="59000"/>
            </a:srgbClr>
          </a:solidFill>
          <a:ln w="9525">
            <a:noFill/>
            <a:miter lim="800000"/>
            <a:headEnd/>
            <a:tailEnd/>
          </a:ln>
        </p:spPr>
        <p:txBody>
          <a:bodyPr lIns="182880" tIns="0" rIns="0" bIns="0" anchor="ctr"/>
          <a:lstStyle/>
          <a:p>
            <a:pPr algn="l">
              <a:defRPr/>
            </a:pPr>
            <a:r>
              <a:rPr lang="en-US" sz="1800" b="0">
                <a:latin typeface="Arial Narrow" pitchFamily="34" charset="0"/>
                <a:cs typeface="+mn-cs"/>
              </a:rPr>
              <a:t>PowerPoint Lectures for</a:t>
            </a:r>
          </a:p>
          <a:p>
            <a:pPr algn="l">
              <a:defRPr/>
            </a:pPr>
            <a:r>
              <a:rPr lang="en-US" sz="2200" i="1">
                <a:latin typeface="Arial Narrow" pitchFamily="34" charset="0"/>
                <a:cs typeface="+mn-cs"/>
              </a:rPr>
              <a:t>Biology: Concepts &amp; Connections, </a:t>
            </a:r>
            <a:r>
              <a:rPr lang="en-US" sz="1800" i="1">
                <a:latin typeface="Arial Narrow" pitchFamily="34" charset="0"/>
                <a:cs typeface="+mn-cs"/>
              </a:rPr>
              <a:t>Sixth Edition</a:t>
            </a:r>
          </a:p>
          <a:p>
            <a:pPr algn="l">
              <a:defRPr/>
            </a:pPr>
            <a:r>
              <a:rPr lang="en-US" sz="1800" i="1">
                <a:latin typeface="Arial Narrow" pitchFamily="34" charset="0"/>
                <a:cs typeface="+mn-cs"/>
              </a:rPr>
              <a:t>Campbell, Reece, Taylor, Simon, and Dickey</a:t>
            </a:r>
            <a:endParaRPr lang="en-US" b="0">
              <a:cs typeface="+mn-cs"/>
            </a:endParaRPr>
          </a:p>
        </p:txBody>
      </p:sp>
      <p:sp>
        <p:nvSpPr>
          <p:cNvPr id="12" name="Rectangle 19"/>
          <p:cNvSpPr>
            <a:spLocks noChangeArrowheads="1"/>
          </p:cNvSpPr>
          <p:nvPr userDrawn="1"/>
        </p:nvSpPr>
        <p:spPr bwMode="auto">
          <a:xfrm>
            <a:off x="0" y="6122988"/>
            <a:ext cx="9144000" cy="109537"/>
          </a:xfrm>
          <a:prstGeom prst="rect">
            <a:avLst/>
          </a:prstGeom>
          <a:solidFill>
            <a:srgbClr val="F4CA2F"/>
          </a:solidFill>
          <a:ln w="9525">
            <a:noFill/>
            <a:miter lim="800000"/>
            <a:headEnd/>
            <a:tailEnd/>
          </a:ln>
        </p:spPr>
        <p:txBody>
          <a:bodyPr wrap="none" anchor="ctr"/>
          <a:lstStyle/>
          <a:p>
            <a:pPr algn="r">
              <a:defRPr/>
            </a:pPr>
            <a:endParaRPr lang="ar-SA" b="0">
              <a:cs typeface="+mn-cs"/>
            </a:endParaRPr>
          </a:p>
        </p:txBody>
      </p:sp>
      <p:sp>
        <p:nvSpPr>
          <p:cNvPr id="4107" name="Rectangle 7"/>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108" name="Rectangle 12"/>
          <p:cNvSpPr>
            <a:spLocks noGrp="1" noChangeArrowheads="1"/>
          </p:cNvSpPr>
          <p:nvPr>
            <p:ph type="body" idx="1"/>
          </p:nvPr>
        </p:nvSpPr>
        <p:spPr bwMode="auto">
          <a:xfrm>
            <a:off x="182563" y="1279525"/>
            <a:ext cx="8775700" cy="507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216"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Lst>
  <p:timing>
    <p:tnLst>
      <p:par>
        <p:cTn id="1" dur="indefinite" restart="never" nodeType="tmRoot"/>
      </p:par>
    </p:tnLst>
  </p:timing>
  <p:txStyles>
    <p:titleStyle>
      <a:lvl1pPr marL="450850" indent="-450850" algn="l" rtl="1"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339725" indent="-339725" algn="r" rtl="1" eaLnBrk="0" fontAlgn="base" hangingPunct="0">
        <a:spcBef>
          <a:spcPct val="45000"/>
        </a:spcBef>
        <a:spcAft>
          <a:spcPct val="20000"/>
        </a:spcAft>
        <a:buClr>
          <a:schemeClr val="tx2"/>
        </a:buClr>
        <a:buFont typeface="Wingdings" panose="05000000000000000000" pitchFamily="2" charset="2"/>
        <a:buChar char="§"/>
        <a:defRPr sz="2800">
          <a:solidFill>
            <a:schemeClr val="tx1"/>
          </a:solidFill>
          <a:latin typeface="+mn-lt"/>
          <a:ea typeface="+mn-ea"/>
          <a:cs typeface="+mn-cs"/>
        </a:defRPr>
      </a:lvl1pPr>
      <a:lvl2pPr marL="798513" indent="-341313" algn="r" rtl="1" eaLnBrk="0" fontAlgn="base" hangingPunct="0">
        <a:spcBef>
          <a:spcPct val="45000"/>
        </a:spcBef>
        <a:spcAft>
          <a:spcPct val="20000"/>
        </a:spcAft>
        <a:buClr>
          <a:schemeClr val="tx2"/>
        </a:buClr>
        <a:buFont typeface="Wingdings" panose="05000000000000000000" pitchFamily="2" charset="2"/>
        <a:buChar char="§"/>
        <a:defRPr sz="2400">
          <a:solidFill>
            <a:schemeClr val="tx1"/>
          </a:solidFill>
          <a:latin typeface="+mn-lt"/>
          <a:cs typeface="+mn-cs"/>
        </a:defRPr>
      </a:lvl2pPr>
      <a:lvl3pPr marL="1485900" indent="-339725" algn="r" rtl="1"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3pPr>
      <a:lvl4pPr marL="2176463" indent="-347663" algn="r" rtl="1"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4pPr>
      <a:lvl5pPr marL="2859088" indent="-347663" algn="r" rtl="1"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5pPr>
      <a:lvl6pPr marL="33162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alphaModFix amt="99000"/>
            <a:lum/>
          </a:blip>
          <a:srcRect/>
          <a:stretch>
            <a:fillRect/>
          </a:stretch>
        </a:blip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182563" y="182563"/>
            <a:ext cx="87757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5" name="Rectangle 8"/>
          <p:cNvSpPr>
            <a:spLocks noGrp="1" noChangeArrowheads="1"/>
          </p:cNvSpPr>
          <p:nvPr>
            <p:ph type="body" idx="1"/>
          </p:nvPr>
        </p:nvSpPr>
        <p:spPr bwMode="auto">
          <a:xfrm>
            <a:off x="182563" y="1279525"/>
            <a:ext cx="8775700" cy="5073650"/>
          </a:xfrm>
          <a:prstGeom prst="rect">
            <a:avLst/>
          </a:prstGeom>
          <a:noFill/>
          <a:ln w="9525">
            <a:noFill/>
            <a:miter lim="800000"/>
            <a:headEnd/>
            <a:tailEnd/>
          </a:ln>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231" r:id="rId1"/>
    <p:sldLayoutId id="2147485232" r:id="rId2"/>
    <p:sldLayoutId id="2147485233" r:id="rId3"/>
  </p:sldLayoutIdLst>
  <p:timing>
    <p:tnLst>
      <p:par>
        <p:cTn id="1" dur="indefinite" restart="never" nodeType="tmRoot"/>
      </p:par>
    </p:tnLst>
  </p:timing>
  <p:txStyles>
    <p:titleStyle>
      <a:lvl1pPr marL="450850" indent="-450850" algn="l" rtl="0" eaLnBrk="1" fontAlgn="base" hangingPunct="1">
        <a:lnSpc>
          <a:spcPct val="90000"/>
        </a:lnSpc>
        <a:spcBef>
          <a:spcPct val="0"/>
        </a:spcBef>
        <a:spcAft>
          <a:spcPct val="0"/>
        </a:spcAft>
        <a:defRPr sz="3000" b="1">
          <a:solidFill>
            <a:schemeClr val="tx2"/>
          </a:solidFill>
          <a:latin typeface="+mj-lt"/>
          <a:ea typeface="+mj-ea"/>
          <a:cs typeface="+mj-cs"/>
        </a:defRPr>
      </a:lvl1pPr>
      <a:lvl2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342900" indent="-342900" algn="l" rtl="0" eaLnBrk="1" fontAlgn="base" hangingPunct="1">
        <a:spcBef>
          <a:spcPct val="45000"/>
        </a:spcBef>
        <a:spcAft>
          <a:spcPct val="20000"/>
        </a:spcAft>
        <a:buClr>
          <a:schemeClr val="tx2"/>
        </a:buClr>
        <a:buFont typeface="Wingdings" pitchFamily="2" charset="2"/>
        <a:buChar char="§"/>
        <a:defRPr sz="2800">
          <a:solidFill>
            <a:schemeClr val="tx1"/>
          </a:solidFill>
          <a:latin typeface="+mn-lt"/>
          <a:ea typeface="+mn-ea"/>
          <a:cs typeface="+mn-cs"/>
        </a:defRPr>
      </a:lvl1pPr>
      <a:lvl2pPr marL="798513" indent="-341313" algn="l" rtl="0" eaLnBrk="1" fontAlgn="base" hangingPunct="1">
        <a:spcBef>
          <a:spcPct val="45000"/>
        </a:spcBef>
        <a:spcAft>
          <a:spcPct val="20000"/>
        </a:spcAft>
        <a:buClr>
          <a:schemeClr val="tx2"/>
        </a:buClr>
        <a:buFont typeface="Wingdings" pitchFamily="2" charset="2"/>
        <a:buChar char="§"/>
        <a:defRPr sz="2400">
          <a:solidFill>
            <a:schemeClr val="tx1"/>
          </a:solidFill>
          <a:latin typeface="+mn-lt"/>
          <a:cs typeface="+mn-cs"/>
        </a:defRPr>
      </a:lvl2pPr>
      <a:lvl3pPr marL="1485900" indent="-339725"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3pPr>
      <a:lvl4pPr marL="2176463"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4pPr>
      <a:lvl5pPr marL="28590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5pPr>
      <a:lvl6pPr marL="33162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Program%20Files/TurningPoint/2003/Questions.htm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9.jpeg"/><Relationship Id="rId4" Type="http://schemas.openxmlformats.org/officeDocument/2006/relationships/hyperlink" Target="/../../Program%20Files/TurningPoint/2003/Questions.html"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Program%20Files/TurningPoint/2003/Questions.htm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2.jpeg"/><Relationship Id="rId4" Type="http://schemas.openxmlformats.org/officeDocument/2006/relationships/hyperlink" Target="/../../Program%20Files/TurningPoint/2003/Questions.html"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Program%20Files/TurningPoint/2003/Questions.html"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6.jpeg"/><Relationship Id="rId4" Type="http://schemas.openxmlformats.org/officeDocument/2006/relationships/hyperlink" Target="/../../Program%20Files/TurningPoint/2003/Questions.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7.jpeg"/><Relationship Id="rId4" Type="http://schemas.openxmlformats.org/officeDocument/2006/relationships/hyperlink" Target="/../../Program%20Files/TurningPoint/2003/Questions.html"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hyperlink" Target="/../../Program%20Files/TurningPoint/2003/Questions.html"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hyperlink" Target="/../../Program%20Files/TurningPoint/2003/Questions.html" TargetMode="Externa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hyperlink" Target="/../../Program%20Files/TurningPoint/2003/Questions.htm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20.jpeg"/><Relationship Id="rId4" Type="http://schemas.openxmlformats.org/officeDocument/2006/relationships/hyperlink" Target="/../../Program%20Files/TurningPoint/2003/Questions.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hyperlink" Target="/../../Program%20Files/TurningPoint/2003/Questions.html"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vmlDrawing" Target="../drawings/vmlDrawing1.vml"/><Relationship Id="rId6" Type="http://schemas.openxmlformats.org/officeDocument/2006/relationships/hyperlink" Target="/../../Program%20Files/TurningPoint/2003/Questions.html" TargetMode="External"/><Relationship Id="rId5" Type="http://schemas.openxmlformats.org/officeDocument/2006/relationships/package" Target="../embeddings/Microsoft_Office_PowerPoint_Slide1.sldx"/><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22.jpeg"/><Relationship Id="rId4" Type="http://schemas.openxmlformats.org/officeDocument/2006/relationships/hyperlink" Target="/../../Program%20Files/TurningPoint/2003/Questions.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23.jpeg"/><Relationship Id="rId4" Type="http://schemas.openxmlformats.org/officeDocument/2006/relationships/hyperlink" Target="/../../Program%20Files/TurningPoint/2003/Questions.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Program%20Files/TurningPoint/2003/Question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hyperlink" Target="/../../Program%20Files/TurningPoint/2003/Questions.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hyperlink" Target="/../../Program%20Files/TurningPoint/2003/Questions.htm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notesSlide" Target="../notesSlides/notesSlide35.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hyperlink" Target="/../../Program%20Files/TurningPoint/2003/Questions.html" TargetMode="External"/><Relationship Id="rId9"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hyperlink" Target="/../../Program%20Files/TurningPoint/2003/Questions.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37.jpeg"/><Relationship Id="rId4" Type="http://schemas.openxmlformats.org/officeDocument/2006/relationships/hyperlink" Target="/../../Program%20Files/TurningPoint/2003/Questions.htm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8.jpeg"/><Relationship Id="rId4" Type="http://schemas.openxmlformats.org/officeDocument/2006/relationships/hyperlink" Target="/../../Program%20Files/TurningPoint/2003/Questions.html"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39.jpeg"/><Relationship Id="rId4" Type="http://schemas.openxmlformats.org/officeDocument/2006/relationships/hyperlink" Target="/../../Program%20Files/TurningPoint/2003/Questions.html"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8.jpeg"/><Relationship Id="rId4" Type="http://schemas.openxmlformats.org/officeDocument/2006/relationships/hyperlink" Target="/../../Program%20Files/TurningPoint/2003/Questions.html"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0.jpeg"/><Relationship Id="rId4" Type="http://schemas.openxmlformats.org/officeDocument/2006/relationships/hyperlink" Target="/../../Program%20Files/TurningPoint/2003/Questions.html"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hyperlink" Target="/../../Program%20Files/TurningPoint/2003/Questions.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hyperlink" Target="/../../Program%20Files/TurningPoint/2003/Questions.html"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41.jpeg"/><Relationship Id="rId4" Type="http://schemas.openxmlformats.org/officeDocument/2006/relationships/hyperlink" Target="/../../Program%20Files/TurningPoint/2003/Questions.htm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hyperlink" Target="/../../Program%20Files/TurningPoint/2003/Questions.html"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hyperlink" Target="/../../Program%20Files/TurningPoint/2003/Questions.html"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45.jpeg"/><Relationship Id="rId4" Type="http://schemas.openxmlformats.org/officeDocument/2006/relationships/hyperlink" Target="/../../Program%20Files/TurningPoint/2003/Questions.html"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hyperlink" Target="/../../Program%20Files/TurningPoint/2003/Question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hyperlink" Target="/../../Program%20Files/TurningPoint/2003/Questions.htm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Program%20Files/TurningPoint/2003/Ques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وان 1"/>
          <p:cNvSpPr>
            <a:spLocks noGrp="1"/>
          </p:cNvSpPr>
          <p:nvPr>
            <p:ph type="title"/>
          </p:nvPr>
        </p:nvSpPr>
        <p:spPr>
          <a:xfrm>
            <a:off x="1881167" y="2264527"/>
            <a:ext cx="5257800" cy="2292576"/>
          </a:xfrm>
        </p:spPr>
        <p:txBody>
          <a:bodyPr/>
          <a:lstStyle/>
          <a:p>
            <a:pPr marL="0" indent="0" algn="ctr"/>
            <a:r>
              <a:rPr lang="en-US" sz="4400" dirty="0" smtClean="0">
                <a:solidFill>
                  <a:srgbClr val="0000FF"/>
                </a:solidFill>
                <a:effectLst>
                  <a:outerShdw blurRad="38100" dist="38100" dir="2700000" algn="tl">
                    <a:srgbClr val="000000">
                      <a:alpha val="43137"/>
                    </a:srgbClr>
                  </a:outerShdw>
                </a:effectLst>
              </a:rPr>
              <a:t>CHAPTER 12</a:t>
            </a:r>
            <a:r>
              <a:rPr lang="en-US" sz="4400" dirty="0" smtClean="0">
                <a:solidFill>
                  <a:srgbClr val="FF0000"/>
                </a:solidFill>
                <a:effectLst>
                  <a:outerShdw blurRad="38100" dist="38100" dir="2700000" algn="tl">
                    <a:srgbClr val="000000">
                      <a:alpha val="43137"/>
                    </a:srgbClr>
                  </a:outerShdw>
                </a:effectLst>
              </a:rPr>
              <a:t/>
            </a:r>
            <a:br>
              <a:rPr lang="en-US" sz="4400" dirty="0" smtClean="0">
                <a:solidFill>
                  <a:srgbClr val="FF0000"/>
                </a:solidFill>
                <a:effectLst>
                  <a:outerShdw blurRad="38100" dist="38100" dir="2700000" algn="tl">
                    <a:srgbClr val="000000">
                      <a:alpha val="43137"/>
                    </a:srgbClr>
                  </a:outerShdw>
                </a:effectLst>
              </a:rPr>
            </a:br>
            <a:r>
              <a:rPr lang="en-US" sz="4400" dirty="0" smtClean="0">
                <a:solidFill>
                  <a:srgbClr val="FF0000"/>
                </a:solidFill>
                <a:effectLst>
                  <a:outerShdw blurRad="38100" dist="38100" dir="2700000" algn="tl">
                    <a:srgbClr val="000000">
                      <a:alpha val="43137"/>
                    </a:srgbClr>
                  </a:outerShdw>
                </a:effectLst>
              </a:rPr>
              <a:t/>
            </a:r>
            <a:br>
              <a:rPr lang="en-US" sz="4400" dirty="0" smtClean="0">
                <a:solidFill>
                  <a:srgbClr val="FF0000"/>
                </a:solidFill>
                <a:effectLst>
                  <a:outerShdw blurRad="38100" dist="38100" dir="2700000" algn="tl">
                    <a:srgbClr val="000000">
                      <a:alpha val="43137"/>
                    </a:srgbClr>
                  </a:outerShdw>
                </a:effectLst>
              </a:rPr>
            </a:br>
            <a:r>
              <a:rPr lang="en-US" sz="4400" dirty="0" smtClean="0">
                <a:solidFill>
                  <a:srgbClr val="FF0000"/>
                </a:solidFill>
                <a:effectLst>
                  <a:outerShdw blurRad="38100" dist="38100" dir="2700000" algn="tl">
                    <a:srgbClr val="000000">
                      <a:alpha val="43137"/>
                    </a:srgbClr>
                  </a:outerShdw>
                </a:effectLst>
              </a:rPr>
              <a:t>GENETICS</a:t>
            </a:r>
            <a:endParaRPr lang="ar-SA" sz="4400" dirty="0" smtClean="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2563" y="634950"/>
            <a:ext cx="8775700" cy="822325"/>
          </a:xfrm>
        </p:spPr>
        <p:txBody>
          <a:bodyPr/>
          <a:lstStyle/>
          <a:p>
            <a:pPr algn="ctr" eaLnBrk="1" hangingPunct="1"/>
            <a:r>
              <a:rPr lang="en-US" dirty="0" smtClean="0">
                <a:solidFill>
                  <a:srgbClr val="FF0000"/>
                </a:solidFill>
              </a:rPr>
              <a:t>Mitosis</a:t>
            </a:r>
          </a:p>
        </p:txBody>
      </p:sp>
      <p:sp>
        <p:nvSpPr>
          <p:cNvPr id="21507" name="Rectangle 3"/>
          <p:cNvSpPr>
            <a:spLocks noGrp="1" noChangeArrowheads="1"/>
          </p:cNvSpPr>
          <p:nvPr>
            <p:ph type="body" idx="1"/>
          </p:nvPr>
        </p:nvSpPr>
        <p:spPr>
          <a:xfrm>
            <a:off x="182563" y="1279524"/>
            <a:ext cx="8537925" cy="2926715"/>
          </a:xfrm>
        </p:spPr>
        <p:txBody>
          <a:bodyPr/>
          <a:lstStyle/>
          <a:p>
            <a:pPr eaLnBrk="1" hangingPunct="1">
              <a:buFont typeface="Times" panose="02020603050405020304" pitchFamily="18" charset="0"/>
              <a:buChar char="•"/>
            </a:pPr>
            <a:endParaRPr lang="en-US" b="1" dirty="0" smtClean="0">
              <a:latin typeface="Times New Roman" pitchFamily="18" charset="0"/>
              <a:cs typeface="Times New Roman" pitchFamily="18" charset="0"/>
            </a:endParaRPr>
          </a:p>
          <a:p>
            <a:pPr eaLnBrk="1" hangingPunct="1">
              <a:buFont typeface="Times" panose="02020603050405020304" pitchFamily="18" charset="0"/>
              <a:buChar char="•"/>
            </a:pPr>
            <a:r>
              <a:rPr lang="en-US" b="1" dirty="0" smtClean="0">
                <a:solidFill>
                  <a:srgbClr val="003300"/>
                </a:solidFill>
                <a:latin typeface="Times New Roman" pitchFamily="18" charset="0"/>
                <a:cs typeface="Times New Roman" pitchFamily="18" charset="0"/>
              </a:rPr>
              <a:t>Identical chromosomes are distributed to each  daughter cell</a:t>
            </a:r>
          </a:p>
          <a:p>
            <a:pPr eaLnBrk="1" hangingPunct="1">
              <a:buFont typeface="Times" panose="02020603050405020304" pitchFamily="18" charset="0"/>
              <a:buChar char="•"/>
            </a:pPr>
            <a:r>
              <a:rPr lang="en-US" b="1" dirty="0" smtClean="0">
                <a:solidFill>
                  <a:srgbClr val="FF0000"/>
                </a:solidFill>
                <a:latin typeface="Times New Roman" pitchFamily="18" charset="0"/>
                <a:cs typeface="Times New Roman" pitchFamily="18" charset="0"/>
              </a:rPr>
              <a:t>Mitosis </a:t>
            </a:r>
            <a:r>
              <a:rPr lang="en-US" b="1" dirty="0" smtClean="0">
                <a:solidFill>
                  <a:srgbClr val="0000FF"/>
                </a:solidFill>
                <a:latin typeface="Times New Roman" pitchFamily="18" charset="0"/>
                <a:cs typeface="Times New Roman" pitchFamily="18" charset="0"/>
              </a:rPr>
              <a:t>preserves chromosome number in eukaryotic cell</a:t>
            </a:r>
          </a:p>
          <a:p>
            <a:pPr eaLnBrk="1" hangingPunct="1">
              <a:buFont typeface="Times" panose="02020603050405020304" pitchFamily="18" charset="0"/>
              <a:buChar char="•"/>
            </a:pPr>
            <a:endParaRPr lang="en-US" b="1" dirty="0" smtClean="0">
              <a:latin typeface="Times New Roman" pitchFamily="18" charset="0"/>
              <a:cs typeface="Times New Roman" pitchFamily="18" charset="0"/>
            </a:endParaRPr>
          </a:p>
          <a:p>
            <a:pPr eaLnBrk="1" hangingPunct="1">
              <a:buFont typeface="Times" panose="02020603050405020304" pitchFamily="18" charset="0"/>
              <a:buChar char="•"/>
            </a:pPr>
            <a:endParaRPr lang="en-US" b="1" dirty="0" smtClean="0">
              <a:latin typeface="Times New Roman" pitchFamily="18" charset="0"/>
              <a:cs typeface="Times New Roman" pitchFamily="18" charset="0"/>
            </a:endParaRPr>
          </a:p>
        </p:txBody>
      </p:sp>
      <p:sp>
        <p:nvSpPr>
          <p:cNvPr id="4" name="Oval 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10</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182880" y="797975"/>
            <a:ext cx="8770620" cy="5064125"/>
          </a:xfrm>
        </p:spPr>
        <p:txBody>
          <a:bodyPr/>
          <a:lstStyle/>
          <a:p>
            <a:pPr marL="463550" lvl="1" indent="-349250" eaLnBrk="1" hangingPunct="1">
              <a:spcBef>
                <a:spcPts val="600"/>
              </a:spcBef>
              <a:spcAft>
                <a:spcPct val="0"/>
              </a:spcAft>
              <a:defRPr/>
            </a:pPr>
            <a:r>
              <a:rPr lang="en-US" sz="2600" b="1" dirty="0" smtClean="0">
                <a:solidFill>
                  <a:srgbClr val="990066"/>
                </a:solidFill>
                <a:latin typeface="Times New Roman" pitchFamily="18" charset="0"/>
                <a:cs typeface="Times New Roman" pitchFamily="18" charset="0"/>
              </a:rPr>
              <a:t>Mitosis:</a:t>
            </a:r>
            <a:r>
              <a:rPr lang="en-US" sz="2600" b="1" dirty="0" smtClean="0">
                <a:latin typeface="Times New Roman" pitchFamily="18" charset="0"/>
                <a:cs typeface="Times New Roman" pitchFamily="18" charset="0"/>
              </a:rPr>
              <a:t> </a:t>
            </a:r>
            <a:r>
              <a:rPr lang="en-US" sz="2600" b="1" dirty="0" smtClean="0">
                <a:solidFill>
                  <a:srgbClr val="FF0000"/>
                </a:solidFill>
                <a:latin typeface="Times New Roman" pitchFamily="18" charset="0"/>
                <a:ea typeface="+mn-ea"/>
                <a:cs typeface="Times New Roman" pitchFamily="18" charset="0"/>
              </a:rPr>
              <a:t>progresses through a </a:t>
            </a:r>
            <a:r>
              <a:rPr lang="en-US" sz="2600" b="1" dirty="0" smtClean="0">
                <a:solidFill>
                  <a:srgbClr val="FF0000"/>
                </a:solidFill>
                <a:latin typeface="Times New Roman" pitchFamily="18" charset="0"/>
                <a:cs typeface="Times New Roman" pitchFamily="18" charset="0"/>
              </a:rPr>
              <a:t>series of stages:</a:t>
            </a:r>
          </a:p>
          <a:p>
            <a:pPr marL="463550" lvl="1" indent="-349250" eaLnBrk="1" hangingPunct="1">
              <a:spcBef>
                <a:spcPts val="600"/>
              </a:spcBef>
              <a:spcAft>
                <a:spcPct val="0"/>
              </a:spcAft>
              <a:buFont typeface="Wingdings" panose="05000000000000000000" pitchFamily="2" charset="2"/>
              <a:buNone/>
              <a:defRPr/>
            </a:pPr>
            <a:r>
              <a:rPr lang="en-US" sz="2600" b="1" dirty="0" smtClean="0">
                <a:solidFill>
                  <a:srgbClr val="FF0000"/>
                </a:solidFill>
                <a:latin typeface="Times New Roman" pitchFamily="18" charset="0"/>
                <a:cs typeface="Times New Roman" pitchFamily="18" charset="0"/>
              </a:rPr>
              <a:t>1.Prop</a:t>
            </a:r>
            <a:r>
              <a:rPr lang="en-US" sz="2600" b="1" dirty="0" smtClean="0">
                <a:solidFill>
                  <a:srgbClr val="990066"/>
                </a:solidFill>
                <a:latin typeface="Times New Roman" pitchFamily="18" charset="0"/>
                <a:cs typeface="Times New Roman" pitchFamily="18" charset="0"/>
              </a:rPr>
              <a:t>hase:</a:t>
            </a:r>
            <a:r>
              <a:rPr lang="en-US" sz="2600" b="1" dirty="0" smtClean="0">
                <a:solidFill>
                  <a:srgbClr val="0000FF"/>
                </a:solidFill>
                <a:latin typeface="Times New Roman" pitchFamily="18" charset="0"/>
                <a:ea typeface="+mn-ea"/>
                <a:cs typeface="Times New Roman" pitchFamily="18" charset="0"/>
              </a:rPr>
              <a:t>Chromatin condenses into duplicated chromosomes (pair of sister </a:t>
            </a:r>
            <a:r>
              <a:rPr lang="en-US" sz="2600" b="1" dirty="0" err="1" smtClean="0">
                <a:solidFill>
                  <a:srgbClr val="0000FF"/>
                </a:solidFill>
                <a:latin typeface="Times New Roman" pitchFamily="18" charset="0"/>
                <a:ea typeface="+mn-ea"/>
                <a:cs typeface="Times New Roman" pitchFamily="18" charset="0"/>
              </a:rPr>
              <a:t>chromatids</a:t>
            </a:r>
            <a:r>
              <a:rPr lang="en-US" sz="2600" b="1" dirty="0" smtClean="0">
                <a:solidFill>
                  <a:srgbClr val="0000FF"/>
                </a:solidFill>
                <a:latin typeface="Times New Roman" pitchFamily="18" charset="0"/>
                <a:ea typeface="+mn-ea"/>
                <a:cs typeface="Times New Roman" pitchFamily="18" charset="0"/>
              </a:rPr>
              <a:t>) and chromosomes become visible.</a:t>
            </a:r>
          </a:p>
          <a:p>
            <a:pPr marL="463550" lvl="1" indent="-349250" eaLnBrk="1" hangingPunct="1">
              <a:spcBef>
                <a:spcPts val="600"/>
              </a:spcBef>
              <a:spcAft>
                <a:spcPct val="0"/>
              </a:spcAft>
              <a:buFont typeface="Wingdings" panose="05000000000000000000" pitchFamily="2" charset="2"/>
              <a:buNone/>
              <a:defRPr/>
            </a:pPr>
            <a:r>
              <a:rPr lang="en-US" sz="2600" b="1" dirty="0" smtClean="0">
                <a:solidFill>
                  <a:srgbClr val="FF0000"/>
                </a:solidFill>
                <a:latin typeface="Times New Roman" pitchFamily="18" charset="0"/>
                <a:ea typeface="+mn-ea"/>
                <a:cs typeface="Times New Roman" pitchFamily="18" charset="0"/>
              </a:rPr>
              <a:t>2.</a:t>
            </a:r>
            <a:r>
              <a:rPr lang="en-US" sz="2600" b="1" dirty="0" smtClean="0">
                <a:solidFill>
                  <a:srgbClr val="FF0000"/>
                </a:solidFill>
                <a:latin typeface="Times New Roman" pitchFamily="18" charset="0"/>
                <a:cs typeface="Times New Roman" pitchFamily="18" charset="0"/>
              </a:rPr>
              <a:t>Prometa</a:t>
            </a:r>
            <a:r>
              <a:rPr lang="en-US" sz="2600" b="1" dirty="0" smtClean="0">
                <a:solidFill>
                  <a:srgbClr val="990066"/>
                </a:solidFill>
                <a:latin typeface="Times New Roman" pitchFamily="18" charset="0"/>
                <a:cs typeface="Times New Roman" pitchFamily="18" charset="0"/>
              </a:rPr>
              <a:t>phase:</a:t>
            </a:r>
            <a:r>
              <a:rPr lang="en-US" sz="2600" b="1" dirty="0" smtClean="0">
                <a:solidFill>
                  <a:srgbClr val="009247"/>
                </a:solidFill>
                <a:latin typeface="Times New Roman" pitchFamily="18" charset="0"/>
                <a:ea typeface="+mn-ea"/>
                <a:cs typeface="Times New Roman" pitchFamily="18" charset="0"/>
              </a:rPr>
              <a:t>Chromosomes begin to move toward cell’s </a:t>
            </a:r>
            <a:r>
              <a:rPr lang="en-US" sz="2600" b="1" dirty="0" err="1" smtClean="0">
                <a:solidFill>
                  <a:srgbClr val="009247"/>
                </a:solidFill>
                <a:latin typeface="Times New Roman" pitchFamily="18" charset="0"/>
                <a:ea typeface="+mn-ea"/>
                <a:cs typeface="Times New Roman" pitchFamily="18" charset="0"/>
              </a:rPr>
              <a:t>midplane</a:t>
            </a:r>
            <a:r>
              <a:rPr lang="en-US" sz="2600" b="1" dirty="0" smtClean="0">
                <a:solidFill>
                  <a:srgbClr val="009247"/>
                </a:solidFill>
                <a:latin typeface="Times New Roman" pitchFamily="18" charset="0"/>
                <a:ea typeface="+mn-ea"/>
                <a:cs typeface="Times New Roman" pitchFamily="18" charset="0"/>
              </a:rPr>
              <a:t>.</a:t>
            </a:r>
          </a:p>
          <a:p>
            <a:pPr marL="463550" lvl="1" indent="-349250" eaLnBrk="1" hangingPunct="1">
              <a:spcBef>
                <a:spcPts val="600"/>
              </a:spcBef>
              <a:spcAft>
                <a:spcPct val="0"/>
              </a:spcAft>
              <a:buFont typeface="Wingdings" panose="05000000000000000000" pitchFamily="2" charset="2"/>
              <a:buNone/>
              <a:defRPr/>
            </a:pPr>
            <a:r>
              <a:rPr lang="en-US" sz="2600" b="1" dirty="0" smtClean="0">
                <a:solidFill>
                  <a:srgbClr val="FF0000"/>
                </a:solidFill>
                <a:latin typeface="Times New Roman" pitchFamily="18" charset="0"/>
                <a:ea typeface="+mn-ea"/>
                <a:cs typeface="Times New Roman" pitchFamily="18" charset="0"/>
              </a:rPr>
              <a:t>3. </a:t>
            </a:r>
            <a:r>
              <a:rPr lang="en-US" sz="2600" b="1" dirty="0" smtClean="0">
                <a:solidFill>
                  <a:srgbClr val="FF0000"/>
                </a:solidFill>
                <a:latin typeface="Times New Roman" pitchFamily="18" charset="0"/>
                <a:cs typeface="Times New Roman" pitchFamily="18" charset="0"/>
              </a:rPr>
              <a:t>Meta</a:t>
            </a:r>
            <a:r>
              <a:rPr lang="en-US" sz="2600" b="1" dirty="0" smtClean="0">
                <a:solidFill>
                  <a:srgbClr val="990066"/>
                </a:solidFill>
                <a:latin typeface="Times New Roman" pitchFamily="18" charset="0"/>
                <a:cs typeface="Times New Roman" pitchFamily="18" charset="0"/>
              </a:rPr>
              <a:t>phase: </a:t>
            </a:r>
            <a:r>
              <a:rPr lang="en-US" sz="2600" b="1" dirty="0" smtClean="0">
                <a:solidFill>
                  <a:srgbClr val="0000FF"/>
                </a:solidFill>
                <a:latin typeface="Times New Roman" pitchFamily="18" charset="0"/>
                <a:ea typeface="+mn-ea"/>
                <a:cs typeface="Times New Roman" pitchFamily="18" charset="0"/>
              </a:rPr>
              <a:t>Chromosomes align on cell’s </a:t>
            </a:r>
            <a:r>
              <a:rPr lang="en-US" sz="2600" b="1" dirty="0" err="1" smtClean="0">
                <a:solidFill>
                  <a:srgbClr val="0000FF"/>
                </a:solidFill>
                <a:latin typeface="Times New Roman" pitchFamily="18" charset="0"/>
                <a:ea typeface="+mn-ea"/>
                <a:cs typeface="Times New Roman" pitchFamily="18" charset="0"/>
              </a:rPr>
              <a:t>midplane</a:t>
            </a:r>
            <a:r>
              <a:rPr lang="en-US" sz="2600" b="1" dirty="0" smtClean="0">
                <a:solidFill>
                  <a:srgbClr val="0000FF"/>
                </a:solidFill>
                <a:latin typeface="Times New Roman" pitchFamily="18" charset="0"/>
                <a:ea typeface="+mn-ea"/>
                <a:cs typeface="Times New Roman" pitchFamily="18" charset="0"/>
              </a:rPr>
              <a:t> </a:t>
            </a:r>
            <a:r>
              <a:rPr lang="en-US" sz="2600" b="1" dirty="0" smtClean="0">
                <a:solidFill>
                  <a:srgbClr val="0060AF"/>
                </a:solidFill>
                <a:latin typeface="Times New Roman" pitchFamily="18" charset="0"/>
                <a:ea typeface="+mn-ea"/>
                <a:cs typeface="Times New Roman" pitchFamily="18" charset="0"/>
              </a:rPr>
              <a:t>on top of each other.</a:t>
            </a:r>
          </a:p>
          <a:p>
            <a:pPr eaLnBrk="1" hangingPunct="1">
              <a:spcBef>
                <a:spcPts val="0"/>
              </a:spcBef>
              <a:buFont typeface="Wingdings" panose="05000000000000000000" pitchFamily="2" charset="2"/>
              <a:buNone/>
              <a:defRPr/>
            </a:pPr>
            <a:r>
              <a:rPr lang="en-US" sz="2600" b="1" dirty="0" smtClean="0">
                <a:solidFill>
                  <a:srgbClr val="FF0000"/>
                </a:solidFill>
                <a:latin typeface="Times New Roman" pitchFamily="18" charset="0"/>
                <a:cs typeface="Times New Roman" pitchFamily="18" charset="0"/>
              </a:rPr>
              <a:t> 4.Ana</a:t>
            </a:r>
            <a:r>
              <a:rPr lang="en-US" sz="2600" b="1" dirty="0" smtClean="0">
                <a:solidFill>
                  <a:srgbClr val="990066"/>
                </a:solidFill>
                <a:latin typeface="Times New Roman" pitchFamily="18" charset="0"/>
                <a:cs typeface="Times New Roman" pitchFamily="18" charset="0"/>
              </a:rPr>
              <a:t>phase: </a:t>
            </a:r>
            <a:r>
              <a:rPr lang="en-US" sz="2600" b="1" dirty="0" smtClean="0">
                <a:solidFill>
                  <a:srgbClr val="009247"/>
                </a:solidFill>
                <a:latin typeface="Times New Roman" pitchFamily="18" charset="0"/>
                <a:cs typeface="Times New Roman" pitchFamily="18" charset="0"/>
              </a:rPr>
              <a:t>Sister </a:t>
            </a:r>
            <a:r>
              <a:rPr lang="en-US" sz="2600" b="1" dirty="0" err="1" smtClean="0">
                <a:solidFill>
                  <a:srgbClr val="009247"/>
                </a:solidFill>
                <a:latin typeface="Times New Roman" pitchFamily="18" charset="0"/>
                <a:cs typeface="Times New Roman" pitchFamily="18" charset="0"/>
              </a:rPr>
              <a:t>chromatids</a:t>
            </a:r>
            <a:r>
              <a:rPr lang="en-US" sz="2600" b="1" dirty="0" smtClean="0">
                <a:solidFill>
                  <a:srgbClr val="009247"/>
                </a:solidFill>
                <a:latin typeface="Times New Roman" pitchFamily="18" charset="0"/>
                <a:cs typeface="Times New Roman" pitchFamily="18" charset="0"/>
              </a:rPr>
              <a:t> separate, move to opposite poles. Each former </a:t>
            </a:r>
            <a:r>
              <a:rPr lang="en-US" sz="2600" b="1" dirty="0" err="1" smtClean="0">
                <a:solidFill>
                  <a:srgbClr val="FF0000"/>
                </a:solidFill>
                <a:latin typeface="Times New Roman" pitchFamily="18" charset="0"/>
                <a:cs typeface="Times New Roman" pitchFamily="18" charset="0"/>
              </a:rPr>
              <a:t>chromatid</a:t>
            </a:r>
            <a:r>
              <a:rPr lang="en-US" sz="2600" b="1" dirty="0" smtClean="0">
                <a:solidFill>
                  <a:srgbClr val="FF0000"/>
                </a:solidFill>
                <a:latin typeface="Times New Roman" pitchFamily="18" charset="0"/>
                <a:cs typeface="Times New Roman" pitchFamily="18" charset="0"/>
              </a:rPr>
              <a:t> </a:t>
            </a:r>
            <a:r>
              <a:rPr lang="en-US" sz="2600" b="1" dirty="0" smtClean="0">
                <a:solidFill>
                  <a:srgbClr val="009247"/>
                </a:solidFill>
                <a:latin typeface="Times New Roman" pitchFamily="18" charset="0"/>
                <a:cs typeface="Times New Roman" pitchFamily="18" charset="0"/>
              </a:rPr>
              <a:t>is now a </a:t>
            </a:r>
            <a:r>
              <a:rPr lang="en-US" sz="2600" b="1" dirty="0" smtClean="0">
                <a:solidFill>
                  <a:srgbClr val="FF0000"/>
                </a:solidFill>
                <a:latin typeface="Times New Roman" pitchFamily="18" charset="0"/>
                <a:cs typeface="Times New Roman" pitchFamily="18" charset="0"/>
              </a:rPr>
              <a:t>chromosome.</a:t>
            </a:r>
          </a:p>
          <a:p>
            <a:pPr eaLnBrk="1" hangingPunct="1">
              <a:spcBef>
                <a:spcPts val="0"/>
              </a:spcBef>
              <a:buFont typeface="Wingdings" panose="05000000000000000000" pitchFamily="2" charset="2"/>
              <a:buNone/>
              <a:defRPr/>
            </a:pPr>
            <a:r>
              <a:rPr lang="en-US" sz="2600" b="1" dirty="0" smtClean="0">
                <a:solidFill>
                  <a:srgbClr val="FF0000"/>
                </a:solidFill>
                <a:latin typeface="Times New Roman" pitchFamily="18" charset="0"/>
                <a:cs typeface="Times New Roman" pitchFamily="18" charset="0"/>
              </a:rPr>
              <a:t> 5.Telo</a:t>
            </a:r>
            <a:r>
              <a:rPr lang="en-US" sz="2600" b="1" dirty="0" smtClean="0">
                <a:solidFill>
                  <a:srgbClr val="990066"/>
                </a:solidFill>
                <a:latin typeface="Times New Roman" pitchFamily="18" charset="0"/>
                <a:cs typeface="Times New Roman" pitchFamily="18" charset="0"/>
              </a:rPr>
              <a:t>phase</a:t>
            </a:r>
            <a:r>
              <a:rPr lang="en-US" sz="2600" b="1" dirty="0" smtClean="0">
                <a:latin typeface="Times New Roman" pitchFamily="18" charset="0"/>
                <a:cs typeface="Times New Roman" pitchFamily="18" charset="0"/>
              </a:rPr>
              <a:t>: </a:t>
            </a:r>
            <a:r>
              <a:rPr lang="en-US" sz="2600" b="1" dirty="0" smtClean="0">
                <a:solidFill>
                  <a:srgbClr val="0000FF"/>
                </a:solidFill>
                <a:latin typeface="Times New Roman" pitchFamily="18" charset="0"/>
                <a:cs typeface="Times New Roman" pitchFamily="18" charset="0"/>
              </a:rPr>
              <a:t>Chromosomes </a:t>
            </a:r>
            <a:r>
              <a:rPr lang="en-US" sz="2600" b="1" dirty="0" err="1" smtClean="0">
                <a:solidFill>
                  <a:srgbClr val="0000FF"/>
                </a:solidFill>
                <a:latin typeface="Times New Roman" pitchFamily="18" charset="0"/>
                <a:cs typeface="Times New Roman" pitchFamily="18" charset="0"/>
              </a:rPr>
              <a:t>decondensed</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Cytokinesis</a:t>
            </a:r>
            <a:r>
              <a:rPr lang="en-US" sz="2600" b="1" dirty="0" smtClean="0">
                <a:solidFill>
                  <a:srgbClr val="0000FF"/>
                </a:solidFill>
                <a:latin typeface="Times New Roman" pitchFamily="18" charset="0"/>
                <a:cs typeface="Times New Roman" pitchFamily="18" charset="0"/>
              </a:rPr>
              <a:t> begins</a:t>
            </a:r>
          </a:p>
          <a:p>
            <a:pPr eaLnBrk="1" hangingPunct="1">
              <a:spcBef>
                <a:spcPts val="0"/>
              </a:spcBef>
              <a:buFont typeface="Wingdings" panose="05000000000000000000" pitchFamily="2" charset="2"/>
              <a:buNone/>
              <a:defRPr/>
            </a:pPr>
            <a:r>
              <a:rPr lang="en-US" sz="2600" b="1" dirty="0" smtClean="0">
                <a:latin typeface="Times New Roman" pitchFamily="18" charset="0"/>
                <a:cs typeface="Times New Roman" pitchFamily="18" charset="0"/>
              </a:rPr>
              <a:t>  </a:t>
            </a:r>
            <a:r>
              <a:rPr lang="en-US" sz="2600" b="1" dirty="0" err="1" smtClean="0">
                <a:solidFill>
                  <a:srgbClr val="990066"/>
                </a:solidFill>
                <a:latin typeface="Times New Roman" pitchFamily="18" charset="0"/>
                <a:cs typeface="Times New Roman" pitchFamily="18" charset="0"/>
              </a:rPr>
              <a:t>Cytokinesis</a:t>
            </a:r>
            <a:r>
              <a:rPr lang="en-US" sz="2600" b="1" dirty="0" smtClean="0">
                <a:latin typeface="Times New Roman" pitchFamily="18" charset="0"/>
                <a:cs typeface="Times New Roman" pitchFamily="18" charset="0"/>
              </a:rPr>
              <a:t>: </a:t>
            </a:r>
            <a:r>
              <a:rPr lang="en-US" sz="2600" b="1" dirty="0" err="1" smtClean="0">
                <a:solidFill>
                  <a:srgbClr val="009247"/>
                </a:solidFill>
                <a:latin typeface="Times New Roman" pitchFamily="18" charset="0"/>
                <a:cs typeface="Times New Roman" pitchFamily="18" charset="0"/>
              </a:rPr>
              <a:t>Cytoplasmic</a:t>
            </a:r>
            <a:r>
              <a:rPr lang="en-US" sz="2600" b="1" dirty="0" smtClean="0">
                <a:solidFill>
                  <a:srgbClr val="009247"/>
                </a:solidFill>
                <a:latin typeface="Times New Roman" pitchFamily="18" charset="0"/>
                <a:cs typeface="Times New Roman" pitchFamily="18" charset="0"/>
              </a:rPr>
              <a:t> division. Often overlaps </a:t>
            </a:r>
            <a:r>
              <a:rPr lang="en-US" sz="2600" b="1" dirty="0" err="1" smtClean="0">
                <a:solidFill>
                  <a:srgbClr val="009247"/>
                </a:solidFill>
                <a:latin typeface="Times New Roman" pitchFamily="18" charset="0"/>
                <a:cs typeface="Times New Roman" pitchFamily="18" charset="0"/>
              </a:rPr>
              <a:t>telophase</a:t>
            </a:r>
            <a:endParaRPr lang="en-US" sz="2600" b="1" dirty="0" smtClean="0">
              <a:solidFill>
                <a:srgbClr val="009247"/>
              </a:solidFill>
              <a:latin typeface="Times New Roman" pitchFamily="18" charset="0"/>
              <a:cs typeface="Times New Roman" pitchFamily="18" charset="0"/>
            </a:endParaRPr>
          </a:p>
        </p:txBody>
      </p:sp>
      <p:sp>
        <p:nvSpPr>
          <p:cNvPr id="2253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22532" name="Rectangle 4"/>
          <p:cNvSpPr>
            <a:spLocks noGrp="1" noChangeArrowheads="1"/>
          </p:cNvSpPr>
          <p:nvPr>
            <p:ph type="title" idx="4294967295"/>
          </p:nvPr>
        </p:nvSpPr>
        <p:spPr>
          <a:xfrm>
            <a:off x="275725" y="135625"/>
            <a:ext cx="8534400" cy="387798"/>
          </a:xfrm>
          <a:noFill/>
        </p:spPr>
        <p:txBody>
          <a:bodyPr>
            <a:spAutoFit/>
          </a:bodyPr>
          <a:lstStyle/>
          <a:p>
            <a:pPr marL="342900" indent="-342900" algn="ctr" eaLnBrk="1" hangingPunct="1"/>
            <a:r>
              <a:rPr lang="en-US" sz="2800" dirty="0" smtClean="0"/>
              <a:t> Stages of Mitosis  </a:t>
            </a:r>
          </a:p>
        </p:txBody>
      </p:sp>
      <p:sp>
        <p:nvSpPr>
          <p:cNvPr id="22533" name="Line 5"/>
          <p:cNvSpPr>
            <a:spLocks noChangeShapeType="1"/>
          </p:cNvSpPr>
          <p:nvPr/>
        </p:nvSpPr>
        <p:spPr bwMode="auto">
          <a:xfrm>
            <a:off x="182563" y="671875"/>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34" name="Line 6"/>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11</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23555" name="Picture 16" descr="08_06a_CellDivision-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2113" y="0"/>
            <a:ext cx="8548687" cy="656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6" name="Line 17"/>
          <p:cNvSpPr>
            <a:spLocks noChangeShapeType="1"/>
          </p:cNvSpPr>
          <p:nvPr/>
        </p:nvSpPr>
        <p:spPr bwMode="auto">
          <a:xfrm flipH="1">
            <a:off x="7905750" y="4845050"/>
            <a:ext cx="92075" cy="857250"/>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57" name="Line 18"/>
          <p:cNvSpPr>
            <a:spLocks noChangeShapeType="1"/>
          </p:cNvSpPr>
          <p:nvPr/>
        </p:nvSpPr>
        <p:spPr bwMode="auto">
          <a:xfrm flipH="1" flipV="1">
            <a:off x="7578725" y="4991100"/>
            <a:ext cx="327025" cy="71437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58" name="Line 19"/>
          <p:cNvSpPr>
            <a:spLocks noChangeShapeType="1"/>
          </p:cNvSpPr>
          <p:nvPr/>
        </p:nvSpPr>
        <p:spPr bwMode="auto">
          <a:xfrm flipH="1">
            <a:off x="3940175" y="4708525"/>
            <a:ext cx="234950" cy="130492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59" name="Line 20"/>
          <p:cNvSpPr>
            <a:spLocks noChangeShapeType="1"/>
          </p:cNvSpPr>
          <p:nvPr/>
        </p:nvSpPr>
        <p:spPr bwMode="auto">
          <a:xfrm flipV="1">
            <a:off x="3940175" y="4768850"/>
            <a:ext cx="285750" cy="124777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60" name="Line 21"/>
          <p:cNvSpPr>
            <a:spLocks noChangeShapeType="1"/>
          </p:cNvSpPr>
          <p:nvPr/>
        </p:nvSpPr>
        <p:spPr bwMode="auto">
          <a:xfrm>
            <a:off x="4781550" y="4775200"/>
            <a:ext cx="1000125" cy="895350"/>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61" name="Line 22"/>
          <p:cNvSpPr>
            <a:spLocks noChangeShapeType="1"/>
          </p:cNvSpPr>
          <p:nvPr/>
        </p:nvSpPr>
        <p:spPr bwMode="auto">
          <a:xfrm flipV="1">
            <a:off x="784225" y="4438650"/>
            <a:ext cx="644525" cy="1758950"/>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62" name="Line 23"/>
          <p:cNvSpPr>
            <a:spLocks noChangeShapeType="1"/>
          </p:cNvSpPr>
          <p:nvPr/>
        </p:nvSpPr>
        <p:spPr bwMode="auto">
          <a:xfrm flipV="1">
            <a:off x="1622425" y="5181600"/>
            <a:ext cx="0" cy="51752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63" name="Line 24"/>
          <p:cNvSpPr>
            <a:spLocks noChangeShapeType="1"/>
          </p:cNvSpPr>
          <p:nvPr/>
        </p:nvSpPr>
        <p:spPr bwMode="auto">
          <a:xfrm>
            <a:off x="2200275" y="5283200"/>
            <a:ext cx="161925" cy="393700"/>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64" name="Line 27"/>
          <p:cNvSpPr>
            <a:spLocks noChangeShapeType="1"/>
          </p:cNvSpPr>
          <p:nvPr/>
        </p:nvSpPr>
        <p:spPr bwMode="auto">
          <a:xfrm flipV="1">
            <a:off x="1889125" y="3019425"/>
            <a:ext cx="622300" cy="128587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65" name="Line 28"/>
          <p:cNvSpPr>
            <a:spLocks noChangeShapeType="1"/>
          </p:cNvSpPr>
          <p:nvPr/>
        </p:nvSpPr>
        <p:spPr bwMode="auto">
          <a:xfrm>
            <a:off x="3765550" y="3225800"/>
            <a:ext cx="209550" cy="54292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66" name="Line 30"/>
          <p:cNvSpPr>
            <a:spLocks noChangeShapeType="1"/>
          </p:cNvSpPr>
          <p:nvPr/>
        </p:nvSpPr>
        <p:spPr bwMode="auto">
          <a:xfrm flipH="1" flipV="1">
            <a:off x="6432550" y="3444875"/>
            <a:ext cx="260350" cy="78422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67" name="Line 31"/>
          <p:cNvSpPr>
            <a:spLocks noChangeShapeType="1"/>
          </p:cNvSpPr>
          <p:nvPr/>
        </p:nvSpPr>
        <p:spPr bwMode="auto">
          <a:xfrm>
            <a:off x="6432550" y="3444875"/>
            <a:ext cx="654050" cy="50482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68" name="Line 32"/>
          <p:cNvSpPr>
            <a:spLocks noChangeShapeType="1"/>
          </p:cNvSpPr>
          <p:nvPr/>
        </p:nvSpPr>
        <p:spPr bwMode="auto">
          <a:xfrm flipV="1">
            <a:off x="7667625" y="3168650"/>
            <a:ext cx="244475" cy="112712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69" name="Line 33"/>
          <p:cNvSpPr>
            <a:spLocks noChangeShapeType="1"/>
          </p:cNvSpPr>
          <p:nvPr/>
        </p:nvSpPr>
        <p:spPr bwMode="auto">
          <a:xfrm flipH="1">
            <a:off x="7902575" y="4845050"/>
            <a:ext cx="92075" cy="8572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70" name="Line 34"/>
          <p:cNvSpPr>
            <a:spLocks noChangeShapeType="1"/>
          </p:cNvSpPr>
          <p:nvPr/>
        </p:nvSpPr>
        <p:spPr bwMode="auto">
          <a:xfrm flipH="1" flipV="1">
            <a:off x="7575550" y="4991100"/>
            <a:ext cx="327025" cy="7143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71" name="Line 35"/>
          <p:cNvSpPr>
            <a:spLocks noChangeShapeType="1"/>
          </p:cNvSpPr>
          <p:nvPr/>
        </p:nvSpPr>
        <p:spPr bwMode="auto">
          <a:xfrm flipH="1">
            <a:off x="3970338" y="4787900"/>
            <a:ext cx="485775" cy="11953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72" name="Line 36"/>
          <p:cNvSpPr>
            <a:spLocks noChangeShapeType="1"/>
          </p:cNvSpPr>
          <p:nvPr/>
        </p:nvSpPr>
        <p:spPr bwMode="auto">
          <a:xfrm flipV="1">
            <a:off x="3937000" y="4721225"/>
            <a:ext cx="238125" cy="12954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73" name="Line 37"/>
          <p:cNvSpPr>
            <a:spLocks noChangeShapeType="1"/>
          </p:cNvSpPr>
          <p:nvPr/>
        </p:nvSpPr>
        <p:spPr bwMode="auto">
          <a:xfrm>
            <a:off x="4778375" y="4775200"/>
            <a:ext cx="1000125" cy="8953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74" name="Line 38"/>
          <p:cNvSpPr>
            <a:spLocks noChangeShapeType="1"/>
          </p:cNvSpPr>
          <p:nvPr/>
        </p:nvSpPr>
        <p:spPr bwMode="auto">
          <a:xfrm flipV="1">
            <a:off x="781050" y="4438650"/>
            <a:ext cx="644525" cy="17589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75" name="Line 39"/>
          <p:cNvSpPr>
            <a:spLocks noChangeShapeType="1"/>
          </p:cNvSpPr>
          <p:nvPr/>
        </p:nvSpPr>
        <p:spPr bwMode="auto">
          <a:xfrm flipV="1">
            <a:off x="1619250" y="5181600"/>
            <a:ext cx="0" cy="5175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76" name="Line 40"/>
          <p:cNvSpPr>
            <a:spLocks noChangeShapeType="1"/>
          </p:cNvSpPr>
          <p:nvPr/>
        </p:nvSpPr>
        <p:spPr bwMode="auto">
          <a:xfrm>
            <a:off x="2197100" y="5283200"/>
            <a:ext cx="161925" cy="3937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77" name="Line 43"/>
          <p:cNvSpPr>
            <a:spLocks noChangeShapeType="1"/>
          </p:cNvSpPr>
          <p:nvPr/>
        </p:nvSpPr>
        <p:spPr bwMode="auto">
          <a:xfrm flipV="1">
            <a:off x="1885950" y="3019425"/>
            <a:ext cx="622300" cy="12858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78" name="Line 44"/>
          <p:cNvSpPr>
            <a:spLocks noChangeShapeType="1"/>
          </p:cNvSpPr>
          <p:nvPr/>
        </p:nvSpPr>
        <p:spPr bwMode="auto">
          <a:xfrm>
            <a:off x="3762375" y="3225800"/>
            <a:ext cx="209550" cy="5429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79" name="Line 46"/>
          <p:cNvSpPr>
            <a:spLocks noChangeShapeType="1"/>
          </p:cNvSpPr>
          <p:nvPr/>
        </p:nvSpPr>
        <p:spPr bwMode="auto">
          <a:xfrm flipH="1" flipV="1">
            <a:off x="6429375" y="3444875"/>
            <a:ext cx="260350" cy="7842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0" name="Line 47"/>
          <p:cNvSpPr>
            <a:spLocks noChangeShapeType="1"/>
          </p:cNvSpPr>
          <p:nvPr/>
        </p:nvSpPr>
        <p:spPr bwMode="auto">
          <a:xfrm>
            <a:off x="6429375" y="3444875"/>
            <a:ext cx="654050" cy="5048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1" name="Line 48"/>
          <p:cNvSpPr>
            <a:spLocks noChangeShapeType="1"/>
          </p:cNvSpPr>
          <p:nvPr/>
        </p:nvSpPr>
        <p:spPr bwMode="auto">
          <a:xfrm flipV="1">
            <a:off x="7664450" y="3168650"/>
            <a:ext cx="244475" cy="11271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2" name="Text Box 50"/>
          <p:cNvSpPr txBox="1">
            <a:spLocks noChangeArrowheads="1"/>
          </p:cNvSpPr>
          <p:nvPr/>
        </p:nvSpPr>
        <p:spPr bwMode="auto">
          <a:xfrm>
            <a:off x="7758113" y="2935288"/>
            <a:ext cx="1060450"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t>Kinetochore</a:t>
            </a:r>
          </a:p>
          <a:p>
            <a:pPr>
              <a:lnSpc>
                <a:spcPct val="90000"/>
              </a:lnSpc>
            </a:pPr>
            <a:r>
              <a:rPr lang="ar-SA" sz="1400"/>
              <a:t> </a:t>
            </a:r>
            <a:endParaRPr lang="en-US" sz="1400"/>
          </a:p>
        </p:txBody>
      </p:sp>
      <p:sp>
        <p:nvSpPr>
          <p:cNvPr id="23583" name="Text Box 51"/>
          <p:cNvSpPr txBox="1">
            <a:spLocks noChangeArrowheads="1"/>
          </p:cNvSpPr>
          <p:nvPr/>
        </p:nvSpPr>
        <p:spPr bwMode="auto">
          <a:xfrm>
            <a:off x="3114675" y="2835275"/>
            <a:ext cx="1530350"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t>Early mitotic spindle</a:t>
            </a:r>
          </a:p>
          <a:p>
            <a:pPr>
              <a:lnSpc>
                <a:spcPct val="90000"/>
              </a:lnSpc>
            </a:pPr>
            <a:r>
              <a:rPr lang="ar-SA" sz="1400"/>
              <a:t>   </a:t>
            </a:r>
            <a:endParaRPr lang="en-US" sz="1400"/>
          </a:p>
        </p:txBody>
      </p:sp>
      <p:sp>
        <p:nvSpPr>
          <p:cNvPr id="23584" name="Text Box 52"/>
          <p:cNvSpPr txBox="1">
            <a:spLocks noChangeArrowheads="1"/>
          </p:cNvSpPr>
          <p:nvPr/>
        </p:nvSpPr>
        <p:spPr bwMode="auto">
          <a:xfrm>
            <a:off x="1857375" y="2743200"/>
            <a:ext cx="90170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t>Chromatin</a:t>
            </a:r>
          </a:p>
        </p:txBody>
      </p:sp>
      <p:sp>
        <p:nvSpPr>
          <p:cNvPr id="23585" name="Text Box 53"/>
          <p:cNvSpPr txBox="1">
            <a:spLocks noChangeArrowheads="1"/>
          </p:cNvSpPr>
          <p:nvPr/>
        </p:nvSpPr>
        <p:spPr bwMode="auto">
          <a:xfrm>
            <a:off x="490538" y="2311400"/>
            <a:ext cx="1993900" cy="20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solidFill>
                  <a:schemeClr val="tx2"/>
                </a:solidFill>
              </a:rPr>
              <a:t>INTERPHASE </a:t>
            </a:r>
            <a:r>
              <a:rPr lang="ar-SA" sz="1400">
                <a:solidFill>
                  <a:schemeClr val="tx2"/>
                </a:solidFill>
              </a:rPr>
              <a:t> </a:t>
            </a:r>
            <a:endParaRPr lang="en-US" sz="1400">
              <a:solidFill>
                <a:schemeClr val="tx2"/>
              </a:solidFill>
            </a:endParaRPr>
          </a:p>
        </p:txBody>
      </p:sp>
      <p:sp>
        <p:nvSpPr>
          <p:cNvPr id="23586" name="Text Box 54"/>
          <p:cNvSpPr txBox="1">
            <a:spLocks noChangeArrowheads="1"/>
          </p:cNvSpPr>
          <p:nvPr/>
        </p:nvSpPr>
        <p:spPr bwMode="auto">
          <a:xfrm>
            <a:off x="6034088" y="2308225"/>
            <a:ext cx="283845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solidFill>
                  <a:schemeClr val="tx2"/>
                </a:solidFill>
              </a:rPr>
              <a:t>PROMETAPHASE </a:t>
            </a:r>
            <a:r>
              <a:rPr lang="ar-SA" sz="1400">
                <a:solidFill>
                  <a:schemeClr val="tx2"/>
                </a:solidFill>
              </a:rPr>
              <a:t> </a:t>
            </a:r>
            <a:endParaRPr lang="en-US" sz="1400">
              <a:solidFill>
                <a:schemeClr val="tx2"/>
              </a:solidFill>
            </a:endParaRPr>
          </a:p>
        </p:txBody>
      </p:sp>
      <p:sp>
        <p:nvSpPr>
          <p:cNvPr id="23587" name="Text Box 55"/>
          <p:cNvSpPr txBox="1">
            <a:spLocks noChangeArrowheads="1"/>
          </p:cNvSpPr>
          <p:nvPr/>
        </p:nvSpPr>
        <p:spPr bwMode="auto">
          <a:xfrm>
            <a:off x="3338513" y="2308225"/>
            <a:ext cx="2327275"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solidFill>
                  <a:schemeClr val="tx2"/>
                </a:solidFill>
              </a:rPr>
              <a:t>PROPHASE </a:t>
            </a:r>
            <a:r>
              <a:rPr lang="ar-SA" sz="1400">
                <a:solidFill>
                  <a:schemeClr val="tx2"/>
                </a:solidFill>
              </a:rPr>
              <a:t> </a:t>
            </a:r>
            <a:endParaRPr lang="en-US" sz="1400">
              <a:solidFill>
                <a:schemeClr val="tx2"/>
              </a:solidFill>
            </a:endParaRPr>
          </a:p>
        </p:txBody>
      </p:sp>
      <p:sp>
        <p:nvSpPr>
          <p:cNvPr id="23588" name="Text Box 57"/>
          <p:cNvSpPr txBox="1">
            <a:spLocks noChangeArrowheads="1"/>
          </p:cNvSpPr>
          <p:nvPr/>
        </p:nvSpPr>
        <p:spPr bwMode="auto">
          <a:xfrm>
            <a:off x="6032500" y="2832100"/>
            <a:ext cx="13239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t>Fragments of </a:t>
            </a:r>
          </a:p>
          <a:p>
            <a:pPr>
              <a:lnSpc>
                <a:spcPct val="90000"/>
              </a:lnSpc>
            </a:pPr>
            <a:r>
              <a:rPr lang="en-US" sz="1400"/>
              <a:t>Nuclear envelope</a:t>
            </a:r>
          </a:p>
          <a:p>
            <a:pPr>
              <a:lnSpc>
                <a:spcPct val="90000"/>
              </a:lnSpc>
            </a:pPr>
            <a:r>
              <a:rPr lang="ar-SA" sz="1400"/>
              <a:t> </a:t>
            </a:r>
            <a:endParaRPr lang="en-US" sz="1400"/>
          </a:p>
        </p:txBody>
      </p:sp>
      <p:sp>
        <p:nvSpPr>
          <p:cNvPr id="23589" name="Text Box 58"/>
          <p:cNvSpPr txBox="1">
            <a:spLocks noChangeArrowheads="1"/>
          </p:cNvSpPr>
          <p:nvPr/>
        </p:nvSpPr>
        <p:spPr bwMode="auto">
          <a:xfrm>
            <a:off x="2163763" y="5686425"/>
            <a:ext cx="927100"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t>Plasma</a:t>
            </a:r>
          </a:p>
          <a:p>
            <a:pPr>
              <a:lnSpc>
                <a:spcPct val="90000"/>
              </a:lnSpc>
            </a:pPr>
            <a:r>
              <a:rPr lang="en-US" sz="1400"/>
              <a:t>Membrane</a:t>
            </a:r>
          </a:p>
          <a:p>
            <a:pPr>
              <a:lnSpc>
                <a:spcPct val="90000"/>
              </a:lnSpc>
            </a:pPr>
            <a:r>
              <a:rPr lang="ar-SA" sz="1400"/>
              <a:t> </a:t>
            </a:r>
            <a:endParaRPr lang="en-US" sz="1400"/>
          </a:p>
        </p:txBody>
      </p:sp>
      <p:sp>
        <p:nvSpPr>
          <p:cNvPr id="23590" name="Text Box 60"/>
          <p:cNvSpPr txBox="1">
            <a:spLocks noChangeArrowheads="1"/>
          </p:cNvSpPr>
          <p:nvPr/>
        </p:nvSpPr>
        <p:spPr bwMode="auto">
          <a:xfrm>
            <a:off x="1076325" y="5743575"/>
            <a:ext cx="955675" cy="841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t>Nuclear</a:t>
            </a:r>
          </a:p>
          <a:p>
            <a:pPr>
              <a:lnSpc>
                <a:spcPct val="90000"/>
              </a:lnSpc>
            </a:pPr>
            <a:r>
              <a:rPr lang="en-US" sz="1400"/>
              <a:t>Envelope</a:t>
            </a:r>
          </a:p>
          <a:p>
            <a:pPr>
              <a:lnSpc>
                <a:spcPct val="90000"/>
              </a:lnSpc>
            </a:pPr>
            <a:r>
              <a:rPr lang="ar-SA" sz="1400"/>
              <a:t> </a:t>
            </a:r>
            <a:endParaRPr lang="en-US" sz="1400"/>
          </a:p>
        </p:txBody>
      </p:sp>
      <p:sp>
        <p:nvSpPr>
          <p:cNvPr id="23591" name="Text Box 61"/>
          <p:cNvSpPr txBox="1">
            <a:spLocks noChangeArrowheads="1"/>
          </p:cNvSpPr>
          <p:nvPr/>
        </p:nvSpPr>
        <p:spPr bwMode="auto">
          <a:xfrm>
            <a:off x="7688263" y="5732463"/>
            <a:ext cx="122555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t>Spindle</a:t>
            </a:r>
          </a:p>
          <a:p>
            <a:pPr>
              <a:lnSpc>
                <a:spcPct val="90000"/>
              </a:lnSpc>
            </a:pPr>
            <a:r>
              <a:rPr lang="en-US" sz="1400"/>
              <a:t>Microtubules</a:t>
            </a:r>
          </a:p>
          <a:p>
            <a:pPr>
              <a:lnSpc>
                <a:spcPct val="90000"/>
              </a:lnSpc>
            </a:pPr>
            <a:r>
              <a:rPr lang="ar-SA" sz="1400"/>
              <a:t> </a:t>
            </a:r>
            <a:endParaRPr lang="en-US" sz="1400"/>
          </a:p>
        </p:txBody>
      </p:sp>
      <p:sp>
        <p:nvSpPr>
          <p:cNvPr id="23592" name="Text Box 62"/>
          <p:cNvSpPr txBox="1">
            <a:spLocks noChangeArrowheads="1"/>
          </p:cNvSpPr>
          <p:nvPr/>
        </p:nvSpPr>
        <p:spPr bwMode="auto">
          <a:xfrm>
            <a:off x="95250" y="5913438"/>
            <a:ext cx="901700"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t>Nucleolus</a:t>
            </a:r>
          </a:p>
          <a:p>
            <a:pPr>
              <a:lnSpc>
                <a:spcPct val="90000"/>
              </a:lnSpc>
            </a:pPr>
            <a:r>
              <a:rPr lang="ar-SA" sz="1400"/>
              <a:t>  </a:t>
            </a:r>
            <a:endParaRPr lang="en-US" sz="1400"/>
          </a:p>
        </p:txBody>
      </p:sp>
      <p:sp>
        <p:nvSpPr>
          <p:cNvPr id="23593" name="Text Box 63"/>
          <p:cNvSpPr txBox="1">
            <a:spLocks noChangeArrowheads="1"/>
          </p:cNvSpPr>
          <p:nvPr/>
        </p:nvSpPr>
        <p:spPr bwMode="auto">
          <a:xfrm>
            <a:off x="5354638" y="5661025"/>
            <a:ext cx="1863725"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t>Centromere </a:t>
            </a:r>
            <a:r>
              <a:rPr lang="ar-SA" sz="1400"/>
              <a:t> </a:t>
            </a:r>
            <a:endParaRPr lang="en-US" sz="1400"/>
          </a:p>
        </p:txBody>
      </p:sp>
      <p:sp>
        <p:nvSpPr>
          <p:cNvPr id="23594" name="Rectangle 50"/>
          <p:cNvSpPr>
            <a:spLocks noChangeArrowheads="1"/>
          </p:cNvSpPr>
          <p:nvPr/>
        </p:nvSpPr>
        <p:spPr bwMode="auto">
          <a:xfrm>
            <a:off x="3214688" y="6032500"/>
            <a:ext cx="28860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t>Chromosome, consisting</a:t>
            </a:r>
          </a:p>
          <a:p>
            <a:r>
              <a:rPr lang="en-US" sz="1400"/>
              <a:t>of two sister chromatids</a:t>
            </a:r>
          </a:p>
          <a:p>
            <a:pPr rtl="1"/>
            <a:r>
              <a:rPr lang="ar-SA" sz="1400"/>
              <a:t> </a:t>
            </a:r>
            <a:endParaRPr lang="en-US" sz="1400"/>
          </a:p>
        </p:txBody>
      </p:sp>
      <p:sp>
        <p:nvSpPr>
          <p:cNvPr id="43" name="Oval 42"/>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12</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41275" y="1309688"/>
            <a:ext cx="8534400" cy="5408612"/>
          </a:xfrm>
        </p:spPr>
        <p:txBody>
          <a:bodyPr/>
          <a:lstStyle/>
          <a:p>
            <a:pPr marL="463550" lvl="1" indent="-349250" eaLnBrk="1" hangingPunct="1">
              <a:spcBef>
                <a:spcPts val="600"/>
              </a:spcBef>
              <a:spcAft>
                <a:spcPct val="0"/>
              </a:spcAft>
            </a:pPr>
            <a:r>
              <a:rPr lang="en-US" sz="3200" b="1" dirty="0" smtClean="0">
                <a:solidFill>
                  <a:srgbClr val="333399"/>
                </a:solidFill>
                <a:latin typeface="Times New Roman" panose="02020603050405020304" pitchFamily="18" charset="0"/>
                <a:cs typeface="Times New Roman" panose="02020603050405020304" pitchFamily="18" charset="0"/>
              </a:rPr>
              <a:t>Interphase</a:t>
            </a:r>
            <a:r>
              <a:rPr lang="en-US" sz="3200" dirty="0" smtClean="0">
                <a:solidFill>
                  <a:srgbClr val="FF0000"/>
                </a:solidFill>
                <a:latin typeface="Times New Roman" panose="02020603050405020304" pitchFamily="18" charset="0"/>
                <a:cs typeface="Times New Roman" panose="02020603050405020304" pitchFamily="18" charset="0"/>
              </a:rPr>
              <a:t>   </a:t>
            </a:r>
            <a:r>
              <a:rPr lang="ar-SA" sz="3200" dirty="0" smtClean="0">
                <a:solidFill>
                  <a:srgbClr val="FF0000"/>
                </a:solidFill>
                <a:latin typeface="Times New Roman" panose="02020603050405020304" pitchFamily="18" charset="0"/>
                <a:cs typeface="Times New Roman" panose="02020603050405020304" pitchFamily="18" charset="0"/>
              </a:rPr>
              <a:t> </a:t>
            </a:r>
            <a:endParaRPr lang="en-US" sz="3600" dirty="0" smtClean="0">
              <a:solidFill>
                <a:srgbClr val="FF0000"/>
              </a:solidFill>
              <a:latin typeface="Times New Roman" panose="02020603050405020304" pitchFamily="18" charset="0"/>
              <a:cs typeface="Times New Roman" panose="02020603050405020304" pitchFamily="18" charset="0"/>
            </a:endParaRPr>
          </a:p>
          <a:p>
            <a:pPr marL="1139825" lvl="2" indent="-344488" eaLnBrk="1" hangingPunct="1">
              <a:spcBef>
                <a:spcPts val="600"/>
              </a:spcBef>
              <a:spcAft>
                <a:spcPct val="0"/>
              </a:spcAft>
              <a:buFontTx/>
              <a:buChar char="–"/>
            </a:pPr>
            <a:endParaRPr lang="en-US" sz="2800" dirty="0" smtClean="0">
              <a:solidFill>
                <a:srgbClr val="FF0000"/>
              </a:solidFill>
              <a:latin typeface="Times New Roman" panose="02020603050405020304" pitchFamily="18" charset="0"/>
              <a:cs typeface="Times New Roman" panose="02020603050405020304" pitchFamily="18" charset="0"/>
            </a:endParaRPr>
          </a:p>
          <a:p>
            <a:pPr marL="1139825" lvl="2" indent="-344488" eaLnBrk="1" hangingPunct="1">
              <a:spcBef>
                <a:spcPts val="600"/>
              </a:spcBef>
              <a:spcAft>
                <a:spcPct val="0"/>
              </a:spcAft>
              <a:buFontTx/>
              <a:buChar char="–"/>
            </a:pPr>
            <a:r>
              <a:rPr lang="en-US" sz="2800" b="1" dirty="0" smtClean="0">
                <a:solidFill>
                  <a:srgbClr val="FF0000"/>
                </a:solidFill>
                <a:latin typeface="Times New Roman" panose="02020603050405020304" pitchFamily="18" charset="0"/>
                <a:cs typeface="Times New Roman" panose="02020603050405020304" pitchFamily="18" charset="0"/>
              </a:rPr>
              <a:t>In the cytoplasm </a:t>
            </a:r>
            <a:r>
              <a:rPr lang="ar-SA"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1827213" lvl="3" indent="-342900" eaLnBrk="1" hangingPunct="1">
              <a:spcBef>
                <a:spcPts val="600"/>
              </a:spcBef>
              <a:spcAft>
                <a:spcPct val="0"/>
              </a:spcAft>
              <a:buFontTx/>
              <a:buChar char="–"/>
            </a:pPr>
            <a:r>
              <a:rPr lang="en-US" sz="2400" b="1" dirty="0" smtClean="0">
                <a:solidFill>
                  <a:srgbClr val="0000FF"/>
                </a:solidFill>
                <a:latin typeface="Times New Roman" panose="02020603050405020304" pitchFamily="18" charset="0"/>
                <a:cs typeface="Times New Roman" panose="02020603050405020304" pitchFamily="18" charset="0"/>
              </a:rPr>
              <a:t>Cytoplasmic contents double </a:t>
            </a:r>
            <a:r>
              <a:rPr lang="ar-SA" sz="2400" b="1" dirty="0" smtClean="0">
                <a:solidFill>
                  <a:srgbClr val="0000FF"/>
                </a:solidFill>
                <a:latin typeface="Times New Roman" panose="02020603050405020304" pitchFamily="18" charset="0"/>
                <a:cs typeface="Times New Roman" panose="02020603050405020304" pitchFamily="18" charset="0"/>
              </a:rPr>
              <a:t>  </a:t>
            </a:r>
            <a:endParaRPr lang="en-US" sz="2400" b="1" dirty="0" smtClean="0">
              <a:solidFill>
                <a:srgbClr val="0000FF"/>
              </a:solidFill>
              <a:latin typeface="Times New Roman" panose="02020603050405020304" pitchFamily="18" charset="0"/>
              <a:cs typeface="Times New Roman" panose="02020603050405020304" pitchFamily="18" charset="0"/>
            </a:endParaRPr>
          </a:p>
          <a:p>
            <a:pPr marL="1139825" lvl="2" indent="-344488" eaLnBrk="1" hangingPunct="1">
              <a:spcBef>
                <a:spcPts val="600"/>
              </a:spcBef>
              <a:spcAft>
                <a:spcPct val="0"/>
              </a:spcAft>
              <a:buFont typeface="Wingdings" panose="05000000000000000000" pitchFamily="2" charset="2"/>
              <a:buNone/>
            </a:pPr>
            <a:endParaRPr lang="en-US" sz="2800" b="1" dirty="0" smtClean="0">
              <a:solidFill>
                <a:srgbClr val="FF0000"/>
              </a:solidFill>
              <a:latin typeface="Times New Roman" panose="02020603050405020304" pitchFamily="18" charset="0"/>
              <a:cs typeface="Times New Roman" panose="02020603050405020304" pitchFamily="18" charset="0"/>
            </a:endParaRPr>
          </a:p>
          <a:p>
            <a:pPr marL="1139825" lvl="2" indent="-344488" eaLnBrk="1" hangingPunct="1">
              <a:spcBef>
                <a:spcPts val="600"/>
              </a:spcBef>
              <a:spcAft>
                <a:spcPct val="0"/>
              </a:spcAft>
              <a:buFontTx/>
              <a:buChar char="–"/>
            </a:pPr>
            <a:r>
              <a:rPr lang="en-US" sz="2800" b="1" dirty="0" smtClean="0">
                <a:solidFill>
                  <a:srgbClr val="FF0000"/>
                </a:solidFill>
                <a:latin typeface="Times New Roman" panose="02020603050405020304" pitchFamily="18" charset="0"/>
                <a:cs typeface="Times New Roman" panose="02020603050405020304" pitchFamily="18" charset="0"/>
              </a:rPr>
              <a:t>In the nucleus</a:t>
            </a:r>
          </a:p>
          <a:p>
            <a:pPr marL="1827213" lvl="3" indent="-342900" eaLnBrk="1" hangingPunct="1">
              <a:spcBef>
                <a:spcPts val="600"/>
              </a:spcBef>
              <a:spcAft>
                <a:spcPct val="0"/>
              </a:spcAft>
              <a:buFont typeface="Wingdings" panose="05000000000000000000" pitchFamily="2" charset="2"/>
              <a:buNone/>
            </a:pPr>
            <a:r>
              <a:rPr lang="en-US" sz="2400" b="1" dirty="0" smtClean="0">
                <a:solidFill>
                  <a:srgbClr val="0000FF"/>
                </a:solidFill>
                <a:latin typeface="Times New Roman" panose="02020603050405020304" pitchFamily="18" charset="0"/>
                <a:cs typeface="Times New Roman" panose="02020603050405020304" pitchFamily="18" charset="0"/>
              </a:rPr>
              <a:t>Chromosomes duplicate during the S phase</a:t>
            </a:r>
          </a:p>
        </p:txBody>
      </p:sp>
      <p:sp>
        <p:nvSpPr>
          <p:cNvPr id="2457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24580" name="Line 5"/>
          <p:cNvSpPr>
            <a:spLocks noChangeShapeType="1"/>
          </p:cNvSpPr>
          <p:nvPr/>
        </p:nvSpPr>
        <p:spPr bwMode="auto">
          <a:xfrm>
            <a:off x="182563" y="1095375"/>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581" name="Line 6"/>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582" name="Rectangle 10"/>
          <p:cNvSpPr>
            <a:spLocks noGrp="1" noChangeArrowheads="1"/>
          </p:cNvSpPr>
          <p:nvPr>
            <p:ph type="title" idx="4294967295"/>
          </p:nvPr>
        </p:nvSpPr>
        <p:spPr>
          <a:noFill/>
        </p:spPr>
        <p:txBody>
          <a:bodyPr/>
          <a:lstStyle/>
          <a:p>
            <a:pPr marL="0" indent="0" algn="ctr" eaLnBrk="1" hangingPunct="1"/>
            <a:r>
              <a:rPr lang="en-US" smtClean="0"/>
              <a:t>  Cell division is a continuum of dynamic changes </a:t>
            </a:r>
            <a:r>
              <a:rPr lang="ar-SA" smtClean="0"/>
              <a:t>  </a:t>
            </a:r>
            <a:endParaRPr lang="en-US" smtClean="0"/>
          </a:p>
        </p:txBody>
      </p:sp>
      <p:pic>
        <p:nvPicPr>
          <p:cNvPr id="24583" name="Picture 11" descr="08_06abCellDivision-U"/>
          <p:cNvPicPr>
            <a:picLocks noChangeAspect="1" noChangeArrowheads="1"/>
          </p:cNvPicPr>
          <p:nvPr/>
        </p:nvPicPr>
        <p:blipFill>
          <a:blip r:embed="rId5" cstate="print">
            <a:extLst>
              <a:ext uri="{28A0092B-C50C-407E-A947-70E740481C1C}">
                <a14:useLocalDpi xmlns="" xmlns:a14="http://schemas.microsoft.com/office/drawing/2010/main" val="0"/>
              </a:ext>
            </a:extLst>
          </a:blip>
          <a:srcRect b="23006"/>
          <a:stretch>
            <a:fillRect/>
          </a:stretch>
        </p:blipFill>
        <p:spPr bwMode="auto">
          <a:xfrm>
            <a:off x="7259487" y="1302950"/>
            <a:ext cx="1644650" cy="153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4" name="Picture 12" descr="08_06aaCellDivision-U"/>
          <p:cNvPicPr>
            <a:picLocks noChangeAspect="1" noChangeArrowheads="1"/>
          </p:cNvPicPr>
          <p:nvPr/>
        </p:nvPicPr>
        <p:blipFill>
          <a:blip r:embed="rId6" cstate="print">
            <a:extLst>
              <a:ext uri="{28A0092B-C50C-407E-A947-70E740481C1C}">
                <a14:useLocalDpi xmlns="" xmlns:a14="http://schemas.microsoft.com/office/drawing/2010/main" val="0"/>
              </a:ext>
            </a:extLst>
          </a:blip>
          <a:srcRect t="17287" r="72639" b="22209"/>
          <a:stretch>
            <a:fillRect/>
          </a:stretch>
        </p:blipFill>
        <p:spPr bwMode="auto">
          <a:xfrm>
            <a:off x="7312238" y="3719513"/>
            <a:ext cx="151447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val 8"/>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13</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25603" name="Picture 6" descr="08_06b_CellDivision-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6863" y="350838"/>
            <a:ext cx="8243887" cy="581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1255713" y="3090863"/>
            <a:ext cx="25622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a:solidFill>
                  <a:srgbClr val="0000FF"/>
                </a:solidFill>
                <a:latin typeface="Times New Roman" panose="02020603050405020304" pitchFamily="18" charset="0"/>
                <a:cs typeface="Times New Roman" panose="02020603050405020304" pitchFamily="18" charset="0"/>
              </a:rPr>
              <a:t>Metaphase plate </a:t>
            </a:r>
            <a:r>
              <a:rPr lang="ar-SA" sz="1400">
                <a:solidFill>
                  <a:srgbClr val="0000FF"/>
                </a:solidFill>
                <a:latin typeface="Times New Roman" panose="02020603050405020304" pitchFamily="18" charset="0"/>
                <a:cs typeface="Times New Roman" panose="02020603050405020304" pitchFamily="18" charset="0"/>
              </a:rPr>
              <a:t> </a:t>
            </a:r>
            <a:endParaRPr lang="en-US" sz="1400">
              <a:solidFill>
                <a:srgbClr val="0000FF"/>
              </a:solidFill>
              <a:latin typeface="Times New Roman" panose="02020603050405020304" pitchFamily="18" charset="0"/>
              <a:cs typeface="Times New Roman" panose="02020603050405020304" pitchFamily="18" charset="0"/>
            </a:endParaRPr>
          </a:p>
          <a:p>
            <a:pPr algn="l">
              <a:lnSpc>
                <a:spcPct val="90000"/>
              </a:lnSpc>
            </a:pPr>
            <a:endParaRPr lang="en-US" sz="1400">
              <a:solidFill>
                <a:srgbClr val="0000FF"/>
              </a:solidFill>
              <a:latin typeface="Times New Roman" panose="02020603050405020304" pitchFamily="18" charset="0"/>
              <a:cs typeface="Times New Roman" panose="02020603050405020304" pitchFamily="18" charset="0"/>
            </a:endParaRPr>
          </a:p>
        </p:txBody>
      </p:sp>
      <p:sp>
        <p:nvSpPr>
          <p:cNvPr id="25605" name="Text Box 8"/>
          <p:cNvSpPr txBox="1">
            <a:spLocks noChangeArrowheads="1"/>
          </p:cNvSpPr>
          <p:nvPr/>
        </p:nvSpPr>
        <p:spPr bwMode="auto">
          <a:xfrm>
            <a:off x="8045450" y="3262313"/>
            <a:ext cx="879475"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lnSpc>
                <a:spcPct val="90000"/>
              </a:lnSpc>
            </a:pPr>
            <a:r>
              <a:rPr lang="en-US" sz="1400">
                <a:solidFill>
                  <a:srgbClr val="0000FF"/>
                </a:solidFill>
                <a:latin typeface="Times New Roman" panose="02020603050405020304" pitchFamily="18" charset="0"/>
                <a:cs typeface="Times New Roman" panose="02020603050405020304" pitchFamily="18" charset="0"/>
              </a:rPr>
              <a:t>Nucleolus</a:t>
            </a:r>
          </a:p>
          <a:p>
            <a:pPr algn="r">
              <a:lnSpc>
                <a:spcPct val="90000"/>
              </a:lnSpc>
            </a:pPr>
            <a:r>
              <a:rPr lang="en-US" sz="1400">
                <a:solidFill>
                  <a:srgbClr val="0000FF"/>
                </a:solidFill>
                <a:latin typeface="Times New Roman" panose="02020603050405020304" pitchFamily="18" charset="0"/>
                <a:cs typeface="Times New Roman" panose="02020603050405020304" pitchFamily="18" charset="0"/>
              </a:rPr>
              <a:t>Forming</a:t>
            </a:r>
            <a:endParaRPr lang="ar-SA" sz="1400">
              <a:solidFill>
                <a:srgbClr val="0000FF"/>
              </a:solidFill>
              <a:latin typeface="Times New Roman" panose="02020603050405020304" pitchFamily="18" charset="0"/>
              <a:cs typeface="Times New Roman" panose="02020603050405020304" pitchFamily="18" charset="0"/>
            </a:endParaRPr>
          </a:p>
          <a:p>
            <a:pPr algn="r">
              <a:lnSpc>
                <a:spcPct val="90000"/>
              </a:lnSpc>
            </a:pPr>
            <a:r>
              <a:rPr lang="ar-SA" sz="1600">
                <a:solidFill>
                  <a:srgbClr val="0000FF"/>
                </a:solidFill>
                <a:latin typeface="Times New Roman" panose="02020603050405020304" pitchFamily="18" charset="0"/>
                <a:cs typeface="Times New Roman" panose="02020603050405020304" pitchFamily="18" charset="0"/>
              </a:rPr>
              <a:t> </a:t>
            </a:r>
            <a:endParaRPr lang="en-US" sz="1600">
              <a:solidFill>
                <a:srgbClr val="0000FF"/>
              </a:solidFill>
              <a:latin typeface="Times New Roman" panose="02020603050405020304" pitchFamily="18" charset="0"/>
              <a:cs typeface="Times New Roman" panose="02020603050405020304" pitchFamily="18" charset="0"/>
            </a:endParaRPr>
          </a:p>
        </p:txBody>
      </p:sp>
      <p:sp>
        <p:nvSpPr>
          <p:cNvPr id="25606" name="Text Box 9"/>
          <p:cNvSpPr txBox="1">
            <a:spLocks noChangeArrowheads="1"/>
          </p:cNvSpPr>
          <p:nvPr/>
        </p:nvSpPr>
        <p:spPr bwMode="auto">
          <a:xfrm>
            <a:off x="371475" y="2732088"/>
            <a:ext cx="2476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solidFill>
                  <a:srgbClr val="0000FF"/>
                </a:solidFill>
                <a:latin typeface="Times New Roman" panose="02020603050405020304" pitchFamily="18" charset="0"/>
                <a:cs typeface="Times New Roman" panose="02020603050405020304" pitchFamily="18" charset="0"/>
              </a:rPr>
              <a:t>METAPHASE </a:t>
            </a:r>
            <a:r>
              <a:rPr lang="ar-SA" sz="1600">
                <a:solidFill>
                  <a:srgbClr val="0000FF"/>
                </a:solidFill>
                <a:latin typeface="Times New Roman" panose="02020603050405020304" pitchFamily="18" charset="0"/>
                <a:cs typeface="Times New Roman" panose="02020603050405020304" pitchFamily="18" charset="0"/>
              </a:rPr>
              <a:t> </a:t>
            </a:r>
            <a:endParaRPr lang="en-US" sz="1400">
              <a:solidFill>
                <a:srgbClr val="0000FF"/>
              </a:solidFill>
              <a:latin typeface="Times New Roman" panose="02020603050405020304" pitchFamily="18" charset="0"/>
              <a:cs typeface="Times New Roman" panose="02020603050405020304" pitchFamily="18" charset="0"/>
            </a:endParaRPr>
          </a:p>
        </p:txBody>
      </p:sp>
      <p:sp>
        <p:nvSpPr>
          <p:cNvPr id="25607" name="Text Box 10"/>
          <p:cNvSpPr txBox="1">
            <a:spLocks noChangeArrowheads="1"/>
          </p:cNvSpPr>
          <p:nvPr/>
        </p:nvSpPr>
        <p:spPr bwMode="auto">
          <a:xfrm>
            <a:off x="6032500" y="2566988"/>
            <a:ext cx="2886075"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solidFill>
                  <a:srgbClr val="0000FF"/>
                </a:solidFill>
                <a:latin typeface="Times New Roman" panose="02020603050405020304" pitchFamily="18" charset="0"/>
                <a:cs typeface="Times New Roman" panose="02020603050405020304" pitchFamily="18" charset="0"/>
              </a:rPr>
              <a:t>TELOPHASE AND CYTOKINESIS</a:t>
            </a:r>
          </a:p>
          <a:p>
            <a:pPr>
              <a:lnSpc>
                <a:spcPct val="90000"/>
              </a:lnSpc>
            </a:pPr>
            <a:r>
              <a:rPr lang="ar-SA" sz="1400">
                <a:solidFill>
                  <a:srgbClr val="0000FF"/>
                </a:solidFill>
                <a:latin typeface="Times New Roman" panose="02020603050405020304" pitchFamily="18" charset="0"/>
                <a:cs typeface="Times New Roman" panose="02020603050405020304" pitchFamily="18" charset="0"/>
              </a:rPr>
              <a:t> </a:t>
            </a:r>
            <a:endParaRPr lang="en-US" sz="1400">
              <a:solidFill>
                <a:srgbClr val="0000FF"/>
              </a:solidFill>
              <a:latin typeface="Times New Roman" panose="02020603050405020304" pitchFamily="18" charset="0"/>
              <a:cs typeface="Times New Roman" panose="02020603050405020304" pitchFamily="18" charset="0"/>
            </a:endParaRPr>
          </a:p>
        </p:txBody>
      </p:sp>
      <p:sp>
        <p:nvSpPr>
          <p:cNvPr id="25608" name="Text Box 11"/>
          <p:cNvSpPr txBox="1">
            <a:spLocks noChangeArrowheads="1"/>
          </p:cNvSpPr>
          <p:nvPr/>
        </p:nvSpPr>
        <p:spPr bwMode="auto">
          <a:xfrm>
            <a:off x="3581400" y="2605088"/>
            <a:ext cx="1768475"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solidFill>
                  <a:srgbClr val="0000FF"/>
                </a:solidFill>
                <a:latin typeface="Times New Roman" panose="02020603050405020304" pitchFamily="18" charset="0"/>
                <a:cs typeface="Times New Roman" panose="02020603050405020304" pitchFamily="18" charset="0"/>
              </a:rPr>
              <a:t>ANAPHASE </a:t>
            </a:r>
            <a:r>
              <a:rPr lang="ar-SA" sz="1600">
                <a:solidFill>
                  <a:srgbClr val="0000FF"/>
                </a:solidFill>
                <a:latin typeface="Times New Roman" panose="02020603050405020304" pitchFamily="18" charset="0"/>
                <a:cs typeface="Times New Roman" panose="02020603050405020304" pitchFamily="18" charset="0"/>
              </a:rPr>
              <a:t> </a:t>
            </a:r>
            <a:endParaRPr lang="en-US" sz="1600">
              <a:solidFill>
                <a:srgbClr val="0000FF"/>
              </a:solidFill>
              <a:latin typeface="Times New Roman" panose="02020603050405020304" pitchFamily="18" charset="0"/>
              <a:cs typeface="Times New Roman" panose="02020603050405020304" pitchFamily="18" charset="0"/>
            </a:endParaRPr>
          </a:p>
        </p:txBody>
      </p:sp>
      <p:sp>
        <p:nvSpPr>
          <p:cNvPr id="25609" name="Text Box 12"/>
          <p:cNvSpPr txBox="1">
            <a:spLocks noChangeArrowheads="1"/>
          </p:cNvSpPr>
          <p:nvPr/>
        </p:nvSpPr>
        <p:spPr bwMode="auto">
          <a:xfrm>
            <a:off x="5861050" y="3049588"/>
            <a:ext cx="14097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solidFill>
                  <a:srgbClr val="0000FF"/>
                </a:solidFill>
                <a:latin typeface="Times New Roman" panose="02020603050405020304" pitchFamily="18" charset="0"/>
                <a:cs typeface="Times New Roman" panose="02020603050405020304" pitchFamily="18" charset="0"/>
              </a:rPr>
              <a:t>Cleavage furrow</a:t>
            </a:r>
          </a:p>
          <a:p>
            <a:pPr>
              <a:lnSpc>
                <a:spcPct val="90000"/>
              </a:lnSpc>
            </a:pPr>
            <a:r>
              <a:rPr lang="en-US" sz="1600">
                <a:solidFill>
                  <a:srgbClr val="0000FF"/>
                </a:solidFill>
                <a:latin typeface="Times New Roman" panose="02020603050405020304" pitchFamily="18" charset="0"/>
                <a:cs typeface="Times New Roman" panose="02020603050405020304" pitchFamily="18" charset="0"/>
              </a:rPr>
              <a:t> </a:t>
            </a:r>
          </a:p>
          <a:p>
            <a:pPr>
              <a:lnSpc>
                <a:spcPct val="90000"/>
              </a:lnSpc>
            </a:pPr>
            <a:endParaRPr lang="en-US" sz="1400">
              <a:solidFill>
                <a:srgbClr val="0000FF"/>
              </a:solidFill>
              <a:latin typeface="Times New Roman" panose="02020603050405020304" pitchFamily="18" charset="0"/>
              <a:cs typeface="Times New Roman" panose="02020603050405020304" pitchFamily="18" charset="0"/>
            </a:endParaRPr>
          </a:p>
        </p:txBody>
      </p:sp>
      <p:sp>
        <p:nvSpPr>
          <p:cNvPr id="25610" name="Text Box 13"/>
          <p:cNvSpPr txBox="1">
            <a:spLocks noChangeArrowheads="1"/>
          </p:cNvSpPr>
          <p:nvPr/>
        </p:nvSpPr>
        <p:spPr bwMode="auto">
          <a:xfrm>
            <a:off x="2728913" y="5884863"/>
            <a:ext cx="222885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solidFill>
                  <a:srgbClr val="0000FF"/>
                </a:solidFill>
                <a:latin typeface="Times New Roman" panose="02020603050405020304" pitchFamily="18" charset="0"/>
                <a:cs typeface="Times New Roman" panose="02020603050405020304" pitchFamily="18" charset="0"/>
              </a:rPr>
              <a:t>Daughter chromosomes</a:t>
            </a:r>
          </a:p>
          <a:p>
            <a:pPr>
              <a:lnSpc>
                <a:spcPct val="90000"/>
              </a:lnSpc>
            </a:pPr>
            <a:r>
              <a:rPr lang="ar-SA" sz="1400">
                <a:solidFill>
                  <a:srgbClr val="0000FF"/>
                </a:solidFill>
                <a:latin typeface="Times New Roman" panose="02020603050405020304" pitchFamily="18" charset="0"/>
                <a:cs typeface="Times New Roman" panose="02020603050405020304" pitchFamily="18" charset="0"/>
              </a:rPr>
              <a:t> </a:t>
            </a:r>
            <a:endParaRPr lang="en-US" sz="1400">
              <a:solidFill>
                <a:srgbClr val="0000FF"/>
              </a:solidFill>
              <a:latin typeface="Times New Roman" panose="02020603050405020304" pitchFamily="18" charset="0"/>
              <a:cs typeface="Times New Roman" panose="02020603050405020304" pitchFamily="18" charset="0"/>
            </a:endParaRPr>
          </a:p>
        </p:txBody>
      </p:sp>
      <p:sp>
        <p:nvSpPr>
          <p:cNvPr id="25611" name="Text Box 14"/>
          <p:cNvSpPr txBox="1">
            <a:spLocks noChangeArrowheads="1"/>
          </p:cNvSpPr>
          <p:nvPr/>
        </p:nvSpPr>
        <p:spPr bwMode="auto">
          <a:xfrm>
            <a:off x="5529263" y="5665788"/>
            <a:ext cx="15684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solidFill>
                  <a:srgbClr val="0000FF"/>
                </a:solidFill>
                <a:latin typeface="Times New Roman" panose="02020603050405020304" pitchFamily="18" charset="0"/>
                <a:cs typeface="Times New Roman" panose="02020603050405020304" pitchFamily="18" charset="0"/>
              </a:rPr>
              <a:t>Nuclear envelope</a:t>
            </a:r>
          </a:p>
          <a:p>
            <a:pPr>
              <a:lnSpc>
                <a:spcPct val="90000"/>
              </a:lnSpc>
            </a:pPr>
            <a:r>
              <a:rPr lang="en-US" sz="1400">
                <a:solidFill>
                  <a:srgbClr val="0000FF"/>
                </a:solidFill>
                <a:latin typeface="Times New Roman" panose="02020603050405020304" pitchFamily="18" charset="0"/>
                <a:cs typeface="Times New Roman" panose="02020603050405020304" pitchFamily="18" charset="0"/>
              </a:rPr>
              <a:t>Forming</a:t>
            </a:r>
          </a:p>
          <a:p>
            <a:pPr>
              <a:lnSpc>
                <a:spcPct val="90000"/>
              </a:lnSpc>
            </a:pPr>
            <a:r>
              <a:rPr lang="en-US" sz="1600">
                <a:solidFill>
                  <a:srgbClr val="0000FF"/>
                </a:solidFill>
                <a:latin typeface="Times New Roman" panose="02020603050405020304" pitchFamily="18" charset="0"/>
                <a:cs typeface="Times New Roman" panose="02020603050405020304" pitchFamily="18" charset="0"/>
              </a:rPr>
              <a:t> </a:t>
            </a:r>
          </a:p>
        </p:txBody>
      </p:sp>
      <p:sp>
        <p:nvSpPr>
          <p:cNvPr id="25612" name="Line 15"/>
          <p:cNvSpPr>
            <a:spLocks noChangeShapeType="1"/>
          </p:cNvSpPr>
          <p:nvPr/>
        </p:nvSpPr>
        <p:spPr bwMode="auto">
          <a:xfrm flipV="1">
            <a:off x="3667125" y="4135438"/>
            <a:ext cx="206375" cy="171608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FF"/>
              </a:solidFill>
              <a:latin typeface="Times New Roman" panose="02020603050405020304" pitchFamily="18" charset="0"/>
              <a:cs typeface="Times New Roman" panose="02020603050405020304" pitchFamily="18" charset="0"/>
            </a:endParaRPr>
          </a:p>
        </p:txBody>
      </p:sp>
      <p:sp>
        <p:nvSpPr>
          <p:cNvPr id="25613" name="Text Box 16"/>
          <p:cNvSpPr txBox="1">
            <a:spLocks noChangeArrowheads="1"/>
          </p:cNvSpPr>
          <p:nvPr/>
        </p:nvSpPr>
        <p:spPr bwMode="auto">
          <a:xfrm>
            <a:off x="266700" y="5835650"/>
            <a:ext cx="140970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a:solidFill>
                  <a:srgbClr val="0000FF"/>
                </a:solidFill>
                <a:latin typeface="Times New Roman" panose="02020603050405020304" pitchFamily="18" charset="0"/>
                <a:cs typeface="Times New Roman" panose="02020603050405020304" pitchFamily="18" charset="0"/>
              </a:rPr>
              <a:t>Spindle </a:t>
            </a:r>
            <a:r>
              <a:rPr lang="ar-SA" sz="1400">
                <a:solidFill>
                  <a:srgbClr val="0000FF"/>
                </a:solidFill>
                <a:latin typeface="Times New Roman" panose="02020603050405020304" pitchFamily="18" charset="0"/>
                <a:cs typeface="Times New Roman" panose="02020603050405020304" pitchFamily="18" charset="0"/>
              </a:rPr>
              <a:t> </a:t>
            </a:r>
            <a:endParaRPr lang="en-US" sz="1400">
              <a:solidFill>
                <a:srgbClr val="0000FF"/>
              </a:solidFill>
              <a:latin typeface="Times New Roman" panose="02020603050405020304" pitchFamily="18" charset="0"/>
              <a:cs typeface="Times New Roman" panose="02020603050405020304" pitchFamily="18" charset="0"/>
            </a:endParaRPr>
          </a:p>
        </p:txBody>
      </p:sp>
      <p:sp>
        <p:nvSpPr>
          <p:cNvPr id="25614" name="Line 17"/>
          <p:cNvSpPr>
            <a:spLocks noChangeShapeType="1"/>
          </p:cNvSpPr>
          <p:nvPr/>
        </p:nvSpPr>
        <p:spPr bwMode="auto">
          <a:xfrm flipV="1">
            <a:off x="3667125" y="4751388"/>
            <a:ext cx="333375" cy="110331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FF"/>
              </a:solidFill>
              <a:latin typeface="Times New Roman" panose="02020603050405020304" pitchFamily="18" charset="0"/>
              <a:cs typeface="Times New Roman" panose="02020603050405020304" pitchFamily="18" charset="0"/>
            </a:endParaRPr>
          </a:p>
        </p:txBody>
      </p:sp>
      <p:sp>
        <p:nvSpPr>
          <p:cNvPr id="25615" name="Line 18"/>
          <p:cNvSpPr>
            <a:spLocks noChangeShapeType="1"/>
          </p:cNvSpPr>
          <p:nvPr/>
        </p:nvSpPr>
        <p:spPr bwMode="auto">
          <a:xfrm flipV="1">
            <a:off x="1724025" y="3332163"/>
            <a:ext cx="914400" cy="11001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FF"/>
              </a:solidFill>
              <a:latin typeface="Times New Roman" panose="02020603050405020304" pitchFamily="18" charset="0"/>
              <a:cs typeface="Times New Roman" panose="02020603050405020304" pitchFamily="18" charset="0"/>
            </a:endParaRPr>
          </a:p>
        </p:txBody>
      </p:sp>
      <p:sp>
        <p:nvSpPr>
          <p:cNvPr id="25616" name="AutoShape 19"/>
          <p:cNvSpPr>
            <a:spLocks/>
          </p:cNvSpPr>
          <p:nvPr/>
        </p:nvSpPr>
        <p:spPr bwMode="auto">
          <a:xfrm>
            <a:off x="274638" y="3551238"/>
            <a:ext cx="333375" cy="2098675"/>
          </a:xfrm>
          <a:prstGeom prst="leftBrace">
            <a:avLst>
              <a:gd name="adj1" fmla="val 52460"/>
              <a:gd name="adj2" fmla="val 57537"/>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endParaRPr lang="ar-SA">
              <a:solidFill>
                <a:srgbClr val="0000FF"/>
              </a:solidFill>
              <a:latin typeface="Times New Roman" panose="02020603050405020304" pitchFamily="18" charset="0"/>
              <a:cs typeface="Times New Roman" panose="02020603050405020304" pitchFamily="18" charset="0"/>
            </a:endParaRPr>
          </a:p>
        </p:txBody>
      </p:sp>
      <p:sp>
        <p:nvSpPr>
          <p:cNvPr id="25617" name="Line 20"/>
          <p:cNvSpPr>
            <a:spLocks noChangeShapeType="1"/>
          </p:cNvSpPr>
          <p:nvPr/>
        </p:nvSpPr>
        <p:spPr bwMode="auto">
          <a:xfrm flipH="1">
            <a:off x="238125" y="4748213"/>
            <a:ext cx="50800" cy="10604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FF"/>
              </a:solidFill>
              <a:latin typeface="Times New Roman" panose="02020603050405020304" pitchFamily="18" charset="0"/>
              <a:cs typeface="Times New Roman" panose="02020603050405020304" pitchFamily="18" charset="0"/>
            </a:endParaRPr>
          </a:p>
        </p:txBody>
      </p:sp>
      <p:sp>
        <p:nvSpPr>
          <p:cNvPr id="25618" name="Line 21"/>
          <p:cNvSpPr>
            <a:spLocks noChangeShapeType="1"/>
          </p:cNvSpPr>
          <p:nvPr/>
        </p:nvSpPr>
        <p:spPr bwMode="auto">
          <a:xfrm flipH="1">
            <a:off x="6975475" y="5254625"/>
            <a:ext cx="298450" cy="4762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FF"/>
              </a:solidFill>
              <a:latin typeface="Times New Roman" panose="02020603050405020304" pitchFamily="18" charset="0"/>
              <a:cs typeface="Times New Roman" panose="02020603050405020304" pitchFamily="18" charset="0"/>
            </a:endParaRPr>
          </a:p>
        </p:txBody>
      </p:sp>
      <p:sp>
        <p:nvSpPr>
          <p:cNvPr id="25619" name="Line 22"/>
          <p:cNvSpPr>
            <a:spLocks noChangeShapeType="1"/>
          </p:cNvSpPr>
          <p:nvPr/>
        </p:nvSpPr>
        <p:spPr bwMode="auto">
          <a:xfrm flipV="1">
            <a:off x="6975475" y="5303838"/>
            <a:ext cx="709613" cy="4270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FF"/>
              </a:solidFill>
              <a:latin typeface="Times New Roman" panose="02020603050405020304" pitchFamily="18" charset="0"/>
              <a:cs typeface="Times New Roman" panose="02020603050405020304" pitchFamily="18" charset="0"/>
            </a:endParaRPr>
          </a:p>
        </p:txBody>
      </p:sp>
      <p:sp>
        <p:nvSpPr>
          <p:cNvPr id="25620" name="Line 23"/>
          <p:cNvSpPr>
            <a:spLocks noChangeShapeType="1"/>
          </p:cNvSpPr>
          <p:nvPr/>
        </p:nvSpPr>
        <p:spPr bwMode="auto">
          <a:xfrm>
            <a:off x="6519863" y="3473450"/>
            <a:ext cx="376237" cy="107156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FF"/>
              </a:solidFill>
              <a:latin typeface="Times New Roman" panose="02020603050405020304" pitchFamily="18" charset="0"/>
              <a:cs typeface="Times New Roman" panose="02020603050405020304" pitchFamily="18" charset="0"/>
            </a:endParaRPr>
          </a:p>
        </p:txBody>
      </p:sp>
      <p:sp>
        <p:nvSpPr>
          <p:cNvPr id="25621" name="Line 24"/>
          <p:cNvSpPr>
            <a:spLocks noChangeShapeType="1"/>
          </p:cNvSpPr>
          <p:nvPr/>
        </p:nvSpPr>
        <p:spPr bwMode="auto">
          <a:xfrm flipH="1">
            <a:off x="8001000" y="3898900"/>
            <a:ext cx="528638" cy="1714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FF"/>
              </a:solidFill>
              <a:latin typeface="Times New Roman" panose="02020603050405020304" pitchFamily="18" charset="0"/>
              <a:cs typeface="Times New Roman" panose="02020603050405020304" pitchFamily="18" charset="0"/>
            </a:endParaRPr>
          </a:p>
        </p:txBody>
      </p:sp>
      <p:sp>
        <p:nvSpPr>
          <p:cNvPr id="22" name="Oval 21"/>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14</a:t>
            </a:r>
            <a:endParaRPr lang="en-US" sz="2700" kern="0"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1424538" y="911100"/>
            <a:ext cx="7498799" cy="5400675"/>
          </a:xfrm>
        </p:spPr>
        <p:txBody>
          <a:bodyPr/>
          <a:lstStyle/>
          <a:p>
            <a:pPr marL="361950" lvl="1" indent="-182563" eaLnBrk="1" hangingPunct="1">
              <a:lnSpc>
                <a:spcPct val="90000"/>
              </a:lnSpc>
              <a:spcBef>
                <a:spcPct val="30000"/>
              </a:spcBef>
              <a:spcAft>
                <a:spcPct val="0"/>
              </a:spcAft>
            </a:pPr>
            <a:r>
              <a:rPr lang="en-US" sz="2800" b="1" dirty="0" err="1" smtClean="0">
                <a:solidFill>
                  <a:srgbClr val="990066"/>
                </a:solidFill>
                <a:latin typeface="Times New Roman" pitchFamily="18" charset="0"/>
                <a:cs typeface="Times New Roman" pitchFamily="18" charset="0"/>
              </a:rPr>
              <a:t>Cytokinesis</a:t>
            </a:r>
            <a:r>
              <a:rPr lang="ar-SA"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ar-SA" b="1" dirty="0" smtClean="0">
                <a:solidFill>
                  <a:srgbClr val="FF0000"/>
                </a:solidFill>
                <a:latin typeface="Times New Roman" pitchFamily="18" charset="0"/>
                <a:cs typeface="Times New Roman" pitchFamily="18" charset="0"/>
              </a:rPr>
              <a:t> </a:t>
            </a:r>
            <a:endParaRPr lang="en-US" b="1" dirty="0" smtClean="0">
              <a:solidFill>
                <a:srgbClr val="FF0000"/>
              </a:solidFill>
              <a:latin typeface="Times New Roman" pitchFamily="18" charset="0"/>
              <a:cs typeface="Times New Roman" pitchFamily="18" charset="0"/>
            </a:endParaRPr>
          </a:p>
          <a:p>
            <a:pPr marL="803275" lvl="2" indent="-261938" eaLnBrk="1" hangingPunct="1">
              <a:lnSpc>
                <a:spcPct val="90000"/>
              </a:lnSpc>
              <a:spcBef>
                <a:spcPct val="30000"/>
              </a:spcBef>
              <a:spcAft>
                <a:spcPct val="0"/>
              </a:spcAft>
              <a:buFontTx/>
              <a:buChar char="–"/>
            </a:pPr>
            <a:r>
              <a:rPr lang="en-US" sz="2800" b="1" dirty="0" smtClean="0">
                <a:solidFill>
                  <a:srgbClr val="FF0000"/>
                </a:solidFill>
                <a:latin typeface="Times New Roman" pitchFamily="18" charset="0"/>
                <a:cs typeface="Times New Roman" pitchFamily="18" charset="0"/>
              </a:rPr>
              <a:t>Cleavage in animal cells</a:t>
            </a:r>
            <a:r>
              <a:rPr lang="ar-SA"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a:t>
            </a:r>
          </a:p>
          <a:p>
            <a:pPr marL="1166813" lvl="3" indent="-184150" eaLnBrk="1" hangingPunct="1">
              <a:lnSpc>
                <a:spcPct val="90000"/>
              </a:lnSpc>
              <a:spcBef>
                <a:spcPct val="30000"/>
              </a:spcBef>
              <a:spcAft>
                <a:spcPct val="0"/>
              </a:spcAft>
              <a:buFontTx/>
              <a:buChar char="–"/>
            </a:pPr>
            <a:r>
              <a:rPr lang="en-US" sz="2400" b="1" dirty="0" smtClean="0">
                <a:solidFill>
                  <a:srgbClr val="0000FF"/>
                </a:solidFill>
                <a:latin typeface="Times New Roman" pitchFamily="18" charset="0"/>
                <a:cs typeface="Times New Roman" pitchFamily="18" charset="0"/>
              </a:rPr>
              <a:t>A cleavage furrow forms from a contracting ring of microfilaments, interacting with myosin</a:t>
            </a:r>
          </a:p>
          <a:p>
            <a:pPr marL="1166813" lvl="3" indent="-184150" eaLnBrk="1" hangingPunct="1">
              <a:lnSpc>
                <a:spcPct val="90000"/>
              </a:lnSpc>
              <a:spcBef>
                <a:spcPct val="30000"/>
              </a:spcBef>
              <a:spcAft>
                <a:spcPct val="0"/>
              </a:spcAft>
              <a:buFontTx/>
              <a:buChar char="–"/>
            </a:pPr>
            <a:r>
              <a:rPr lang="en-US" sz="2400" b="1" dirty="0" smtClean="0">
                <a:solidFill>
                  <a:srgbClr val="003300"/>
                </a:solidFill>
                <a:latin typeface="Times New Roman" pitchFamily="18" charset="0"/>
                <a:cs typeface="Times New Roman" pitchFamily="18" charset="0"/>
              </a:rPr>
              <a:t>The cleavage furrow deepens to separate the contents into two cells</a:t>
            </a:r>
          </a:p>
          <a:p>
            <a:pPr marL="803275" lvl="2" indent="-261938" algn="r" rtl="1" eaLnBrk="1" hangingPunct="1">
              <a:lnSpc>
                <a:spcPct val="90000"/>
              </a:lnSpc>
              <a:spcBef>
                <a:spcPct val="30000"/>
              </a:spcBef>
              <a:spcAft>
                <a:spcPct val="0"/>
              </a:spcAft>
              <a:buFontTx/>
              <a:buNone/>
            </a:pPr>
            <a:endParaRPr lang="en-US" sz="1800" dirty="0" smtClean="0">
              <a:latin typeface="Times New Roman" pitchFamily="18" charset="0"/>
              <a:cs typeface="Times New Roman" pitchFamily="18" charset="0"/>
            </a:endParaRPr>
          </a:p>
          <a:p>
            <a:pPr marL="803275" lvl="2" indent="-261938" eaLnBrk="1" hangingPunct="1">
              <a:lnSpc>
                <a:spcPct val="90000"/>
              </a:lnSpc>
              <a:spcBef>
                <a:spcPct val="30000"/>
              </a:spcBef>
              <a:spcAft>
                <a:spcPct val="0"/>
              </a:spcAft>
              <a:buFontTx/>
              <a:buChar char="–"/>
            </a:pPr>
            <a:r>
              <a:rPr lang="en-US" sz="2800" b="1" dirty="0" err="1" smtClean="0">
                <a:solidFill>
                  <a:srgbClr val="FF0000"/>
                </a:solidFill>
                <a:latin typeface="Times New Roman" pitchFamily="18" charset="0"/>
                <a:cs typeface="Times New Roman" pitchFamily="18" charset="0"/>
              </a:rPr>
              <a:t>Cytokinesis</a:t>
            </a:r>
            <a:r>
              <a:rPr lang="en-US" sz="2800" b="1" dirty="0" smtClean="0">
                <a:solidFill>
                  <a:srgbClr val="FF0000"/>
                </a:solidFill>
                <a:latin typeface="Times New Roman" pitchFamily="18" charset="0"/>
                <a:cs typeface="Times New Roman" pitchFamily="18" charset="0"/>
              </a:rPr>
              <a:t> in plant cells</a:t>
            </a:r>
            <a:r>
              <a:rPr lang="ar-SA"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1166813" lvl="3" indent="-184150" eaLnBrk="1" hangingPunct="1">
              <a:lnSpc>
                <a:spcPct val="90000"/>
              </a:lnSpc>
              <a:spcBef>
                <a:spcPct val="30000"/>
              </a:spcBef>
              <a:spcAft>
                <a:spcPct val="0"/>
              </a:spcAft>
              <a:buFontTx/>
              <a:buChar char="–"/>
            </a:pPr>
            <a:r>
              <a:rPr lang="en-US" sz="2400" b="1" dirty="0" smtClean="0">
                <a:solidFill>
                  <a:srgbClr val="0000FF"/>
                </a:solidFill>
                <a:latin typeface="Times New Roman" pitchFamily="18" charset="0"/>
                <a:cs typeface="Times New Roman" pitchFamily="18" charset="0"/>
              </a:rPr>
              <a:t>A cell plate forms in the middle from vesicles containing cell wall material</a:t>
            </a:r>
          </a:p>
          <a:p>
            <a:pPr marL="1166813" lvl="3" indent="-184150" eaLnBrk="1" hangingPunct="1">
              <a:lnSpc>
                <a:spcPct val="90000"/>
              </a:lnSpc>
              <a:spcBef>
                <a:spcPct val="30000"/>
              </a:spcBef>
              <a:spcAft>
                <a:spcPct val="0"/>
              </a:spcAft>
              <a:buFontTx/>
              <a:buChar char="–"/>
            </a:pPr>
            <a:r>
              <a:rPr lang="en-US" sz="2400" b="1" dirty="0" smtClean="0">
                <a:solidFill>
                  <a:srgbClr val="003300"/>
                </a:solidFill>
                <a:latin typeface="Times New Roman" pitchFamily="18" charset="0"/>
                <a:cs typeface="Times New Roman" pitchFamily="18" charset="0"/>
              </a:rPr>
              <a:t>The cell plate grows outward to reach the edges, dividing the contents into two cells</a:t>
            </a:r>
          </a:p>
          <a:p>
            <a:pPr marL="1166813" lvl="3" indent="-184150" eaLnBrk="1" hangingPunct="1">
              <a:lnSpc>
                <a:spcPct val="90000"/>
              </a:lnSpc>
              <a:spcBef>
                <a:spcPct val="30000"/>
              </a:spcBef>
              <a:spcAft>
                <a:spcPct val="0"/>
              </a:spcAft>
              <a:buFontTx/>
              <a:buChar char="–"/>
            </a:pPr>
            <a:r>
              <a:rPr lang="en-US" sz="2400" b="1" dirty="0" smtClean="0">
                <a:solidFill>
                  <a:srgbClr val="0000FF"/>
                </a:solidFill>
                <a:latin typeface="Times New Roman" pitchFamily="18" charset="0"/>
                <a:cs typeface="Times New Roman" pitchFamily="18" charset="0"/>
              </a:rPr>
              <a:t>Each cell has a plasma membrane and cell wall</a:t>
            </a:r>
          </a:p>
        </p:txBody>
      </p:sp>
      <p:sp>
        <p:nvSpPr>
          <p:cNvPr id="2662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26628" name="Rectangle 4"/>
          <p:cNvSpPr>
            <a:spLocks noGrp="1" noChangeArrowheads="1"/>
          </p:cNvSpPr>
          <p:nvPr>
            <p:ph type="title" idx="4294967295"/>
          </p:nvPr>
        </p:nvSpPr>
        <p:spPr>
          <a:xfrm>
            <a:off x="406400" y="158750"/>
            <a:ext cx="8453438" cy="387350"/>
          </a:xfrm>
          <a:noFill/>
        </p:spPr>
        <p:txBody>
          <a:bodyPr>
            <a:spAutoFit/>
          </a:bodyPr>
          <a:lstStyle/>
          <a:p>
            <a:pPr marL="0" indent="0" algn="ctr" rtl="1" eaLnBrk="1" hangingPunct="1"/>
            <a:r>
              <a:rPr lang="en-US" sz="2800" smtClean="0"/>
              <a:t>Cytokinesis differs for plant and animal cells </a:t>
            </a:r>
            <a:r>
              <a:rPr lang="ar-SA" sz="2800" smtClean="0"/>
              <a:t> </a:t>
            </a:r>
            <a:r>
              <a:rPr lang="ar-SA" sz="2800" smtClean="0">
                <a:solidFill>
                  <a:srgbClr val="FF0000"/>
                </a:solidFill>
              </a:rPr>
              <a:t>  </a:t>
            </a:r>
            <a:endParaRPr lang="en-US" sz="2800" smtClean="0">
              <a:solidFill>
                <a:srgbClr val="FF0000"/>
              </a:solidFill>
            </a:endParaRPr>
          </a:p>
        </p:txBody>
      </p:sp>
      <p:sp>
        <p:nvSpPr>
          <p:cNvPr id="26629" name="Line 5"/>
          <p:cNvSpPr>
            <a:spLocks noChangeShapeType="1"/>
          </p:cNvSpPr>
          <p:nvPr/>
        </p:nvSpPr>
        <p:spPr bwMode="auto">
          <a:xfrm>
            <a:off x="182563" y="662250"/>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26630" name="Picture 10" descr="08_07a_AnimalCellCleavage-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9549" y="1507091"/>
            <a:ext cx="1426745" cy="17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1" name="Picture 11" descr="08_07b_CellPlateFormation-U"/>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1375" y="4007544"/>
            <a:ext cx="1463040" cy="2221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7"/>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15</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6" descr="08_07abAnimalCellCleavage-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8775" y="763588"/>
            <a:ext cx="8426450" cy="532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1" name="Text Box 17"/>
          <p:cNvSpPr txBox="1">
            <a:spLocks noChangeArrowheads="1"/>
          </p:cNvSpPr>
          <p:nvPr/>
        </p:nvSpPr>
        <p:spPr bwMode="auto">
          <a:xfrm>
            <a:off x="3036888" y="803275"/>
            <a:ext cx="2844800"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a:solidFill>
                  <a:srgbClr val="0000FF"/>
                </a:solidFill>
                <a:latin typeface="Times New Roman" pitchFamily="18" charset="0"/>
                <a:cs typeface="Times New Roman" pitchFamily="18" charset="0"/>
              </a:rPr>
              <a:t>Contracting ring of</a:t>
            </a:r>
          </a:p>
          <a:p>
            <a:pPr>
              <a:lnSpc>
                <a:spcPct val="90000"/>
              </a:lnSpc>
            </a:pPr>
            <a:r>
              <a:rPr lang="en-US">
                <a:solidFill>
                  <a:srgbClr val="0000FF"/>
                </a:solidFill>
                <a:latin typeface="Times New Roman" pitchFamily="18" charset="0"/>
                <a:cs typeface="Times New Roman" pitchFamily="18" charset="0"/>
              </a:rPr>
              <a:t>Microfilaments</a:t>
            </a:r>
          </a:p>
          <a:p>
            <a:pPr>
              <a:lnSpc>
                <a:spcPct val="90000"/>
              </a:lnSpc>
            </a:pPr>
            <a:r>
              <a:rPr lang="ar-SA">
                <a:solidFill>
                  <a:srgbClr val="0000FF"/>
                </a:solidFill>
                <a:latin typeface="Times New Roman" pitchFamily="18" charset="0"/>
                <a:cs typeface="Times New Roman" pitchFamily="18" charset="0"/>
              </a:rPr>
              <a:t> </a:t>
            </a:r>
            <a:endParaRPr lang="en-US">
              <a:solidFill>
                <a:srgbClr val="0000FF"/>
              </a:solidFill>
              <a:latin typeface="Times New Roman" pitchFamily="18" charset="0"/>
              <a:cs typeface="Times New Roman" pitchFamily="18" charset="0"/>
            </a:endParaRPr>
          </a:p>
        </p:txBody>
      </p:sp>
      <p:sp>
        <p:nvSpPr>
          <p:cNvPr id="27652" name="Text Box 18"/>
          <p:cNvSpPr txBox="1">
            <a:spLocks noChangeArrowheads="1"/>
          </p:cNvSpPr>
          <p:nvPr/>
        </p:nvSpPr>
        <p:spPr bwMode="auto">
          <a:xfrm>
            <a:off x="5778500" y="5541963"/>
            <a:ext cx="2127250"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a:solidFill>
                  <a:srgbClr val="0000FF"/>
                </a:solidFill>
                <a:latin typeface="Times New Roman" pitchFamily="18" charset="0"/>
                <a:cs typeface="Times New Roman" pitchFamily="18" charset="0"/>
              </a:rPr>
              <a:t>Daughter cells</a:t>
            </a:r>
          </a:p>
          <a:p>
            <a:pPr>
              <a:lnSpc>
                <a:spcPct val="90000"/>
              </a:lnSpc>
            </a:pPr>
            <a:r>
              <a:rPr lang="ar-SA">
                <a:solidFill>
                  <a:srgbClr val="0000FF"/>
                </a:solidFill>
                <a:latin typeface="Times New Roman" pitchFamily="18" charset="0"/>
                <a:cs typeface="Times New Roman" pitchFamily="18" charset="0"/>
              </a:rPr>
              <a:t> </a:t>
            </a:r>
            <a:endParaRPr lang="en-US">
              <a:solidFill>
                <a:srgbClr val="0000FF"/>
              </a:solidFill>
              <a:latin typeface="Times New Roman" pitchFamily="18" charset="0"/>
              <a:cs typeface="Times New Roman" pitchFamily="18" charset="0"/>
            </a:endParaRPr>
          </a:p>
        </p:txBody>
      </p:sp>
      <p:sp>
        <p:nvSpPr>
          <p:cNvPr id="27653" name="Text Box 19"/>
          <p:cNvSpPr txBox="1">
            <a:spLocks noChangeArrowheads="1"/>
          </p:cNvSpPr>
          <p:nvPr/>
        </p:nvSpPr>
        <p:spPr bwMode="auto">
          <a:xfrm>
            <a:off x="425450" y="374650"/>
            <a:ext cx="2444750"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a:solidFill>
                  <a:srgbClr val="0000FF"/>
                </a:solidFill>
                <a:latin typeface="Times New Roman" pitchFamily="18" charset="0"/>
                <a:cs typeface="Times New Roman" pitchFamily="18" charset="0"/>
              </a:rPr>
              <a:t>Cleavage furrow</a:t>
            </a:r>
          </a:p>
          <a:p>
            <a:pPr>
              <a:lnSpc>
                <a:spcPct val="90000"/>
              </a:lnSpc>
            </a:pPr>
            <a:r>
              <a:rPr lang="ar-SA">
                <a:solidFill>
                  <a:srgbClr val="0000FF"/>
                </a:solidFill>
                <a:latin typeface="Times New Roman" pitchFamily="18" charset="0"/>
                <a:cs typeface="Times New Roman" pitchFamily="18" charset="0"/>
              </a:rPr>
              <a:t> </a:t>
            </a:r>
            <a:endParaRPr lang="en-US">
              <a:solidFill>
                <a:srgbClr val="0000FF"/>
              </a:solidFill>
              <a:latin typeface="Times New Roman" pitchFamily="18" charset="0"/>
              <a:cs typeface="Times New Roman" pitchFamily="18" charset="0"/>
            </a:endParaRPr>
          </a:p>
        </p:txBody>
      </p:sp>
      <p:sp>
        <p:nvSpPr>
          <p:cNvPr id="27654" name="Line 20"/>
          <p:cNvSpPr>
            <a:spLocks noChangeShapeType="1"/>
          </p:cNvSpPr>
          <p:nvPr/>
        </p:nvSpPr>
        <p:spPr bwMode="auto">
          <a:xfrm flipH="1">
            <a:off x="6824663" y="4533900"/>
            <a:ext cx="904875" cy="9620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FF"/>
              </a:solidFill>
              <a:latin typeface="Times New Roman" pitchFamily="18" charset="0"/>
              <a:cs typeface="Times New Roman" pitchFamily="18" charset="0"/>
            </a:endParaRPr>
          </a:p>
        </p:txBody>
      </p:sp>
      <p:sp>
        <p:nvSpPr>
          <p:cNvPr id="27655" name="Line 21"/>
          <p:cNvSpPr>
            <a:spLocks noChangeShapeType="1"/>
          </p:cNvSpPr>
          <p:nvPr/>
        </p:nvSpPr>
        <p:spPr bwMode="auto">
          <a:xfrm flipH="1" flipV="1">
            <a:off x="5916613" y="4530725"/>
            <a:ext cx="908050" cy="965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FF"/>
              </a:solidFill>
              <a:latin typeface="Times New Roman" pitchFamily="18" charset="0"/>
              <a:cs typeface="Times New Roman" pitchFamily="18" charset="0"/>
            </a:endParaRPr>
          </a:p>
        </p:txBody>
      </p:sp>
      <p:sp>
        <p:nvSpPr>
          <p:cNvPr id="27656" name="Line 22"/>
          <p:cNvSpPr>
            <a:spLocks noChangeShapeType="1"/>
          </p:cNvSpPr>
          <p:nvPr/>
        </p:nvSpPr>
        <p:spPr bwMode="auto">
          <a:xfrm flipV="1">
            <a:off x="2195513" y="1463675"/>
            <a:ext cx="1076325" cy="10826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FF"/>
              </a:solidFill>
              <a:latin typeface="Times New Roman" pitchFamily="18" charset="0"/>
              <a:cs typeface="Times New Roman" pitchFamily="18" charset="0"/>
            </a:endParaRPr>
          </a:p>
        </p:txBody>
      </p:sp>
      <p:sp>
        <p:nvSpPr>
          <p:cNvPr id="27657" name="Line 23"/>
          <p:cNvSpPr>
            <a:spLocks noChangeShapeType="1"/>
          </p:cNvSpPr>
          <p:nvPr/>
        </p:nvSpPr>
        <p:spPr bwMode="auto">
          <a:xfrm>
            <a:off x="1576388" y="1146175"/>
            <a:ext cx="558800" cy="11525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FF"/>
              </a:solidFill>
              <a:latin typeface="Times New Roman" pitchFamily="18" charset="0"/>
              <a:cs typeface="Times New Roman" pitchFamily="18" charset="0"/>
            </a:endParaRPr>
          </a:p>
        </p:txBody>
      </p:sp>
      <p:sp>
        <p:nvSpPr>
          <p:cNvPr id="27658" name="Rectangle 9"/>
          <p:cNvSpPr>
            <a:spLocks noChangeArrowheads="1"/>
          </p:cNvSpPr>
          <p:nvPr/>
        </p:nvSpPr>
        <p:spPr bwMode="auto">
          <a:xfrm>
            <a:off x="5262946" y="179388"/>
            <a:ext cx="366318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solidFill>
                  <a:srgbClr val="FF0000"/>
                </a:solidFill>
                <a:latin typeface="Times New Roman" pitchFamily="18" charset="0"/>
                <a:cs typeface="Times New Roman" pitchFamily="18" charset="0"/>
              </a:rPr>
              <a:t>Cytokinesis in animal cells</a:t>
            </a:r>
            <a:endParaRPr lang="ar-SA">
              <a:solidFill>
                <a:srgbClr val="FF0000"/>
              </a:solidFill>
              <a:latin typeface="Times New Roman" pitchFamily="18" charset="0"/>
              <a:cs typeface="Times New Roman" pitchFamily="18" charset="0"/>
            </a:endParaRPr>
          </a:p>
        </p:txBody>
      </p:sp>
      <p:sp>
        <p:nvSpPr>
          <p:cNvPr id="11" name="Oval 10"/>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16</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28675" name="Picture 6" descr="08_07b_CellPlateFormation-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97038" y="142875"/>
            <a:ext cx="5749925" cy="657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6" name="Text Box 7"/>
          <p:cNvSpPr txBox="1">
            <a:spLocks noChangeArrowheads="1"/>
          </p:cNvSpPr>
          <p:nvPr/>
        </p:nvSpPr>
        <p:spPr bwMode="auto">
          <a:xfrm>
            <a:off x="4327525" y="6049963"/>
            <a:ext cx="1398588"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2000">
                <a:solidFill>
                  <a:srgbClr val="0000FF"/>
                </a:solidFill>
                <a:latin typeface="Times New Roman" pitchFamily="18" charset="0"/>
                <a:cs typeface="Times New Roman" pitchFamily="18" charset="0"/>
              </a:rPr>
              <a:t>Cell plate</a:t>
            </a:r>
          </a:p>
          <a:p>
            <a:pPr algn="l">
              <a:lnSpc>
                <a:spcPct val="90000"/>
              </a:lnSpc>
            </a:pPr>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28677" name="Line 8"/>
          <p:cNvSpPr>
            <a:spLocks noChangeShapeType="1"/>
          </p:cNvSpPr>
          <p:nvPr/>
        </p:nvSpPr>
        <p:spPr bwMode="auto">
          <a:xfrm flipH="1">
            <a:off x="6453188" y="5654675"/>
            <a:ext cx="231775" cy="4095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28678" name="Line 9"/>
          <p:cNvSpPr>
            <a:spLocks noChangeShapeType="1"/>
          </p:cNvSpPr>
          <p:nvPr/>
        </p:nvSpPr>
        <p:spPr bwMode="auto">
          <a:xfrm flipH="1" flipV="1">
            <a:off x="6199188" y="5654675"/>
            <a:ext cx="254000" cy="4095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28679" name="Text Box 10"/>
          <p:cNvSpPr txBox="1">
            <a:spLocks noChangeArrowheads="1"/>
          </p:cNvSpPr>
          <p:nvPr/>
        </p:nvSpPr>
        <p:spPr bwMode="auto">
          <a:xfrm>
            <a:off x="5654675" y="6048375"/>
            <a:ext cx="2487613" cy="48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a:solidFill>
                  <a:srgbClr val="0000FF"/>
                </a:solidFill>
                <a:latin typeface="Times New Roman" pitchFamily="18" charset="0"/>
                <a:cs typeface="Times New Roman" pitchFamily="18" charset="0"/>
              </a:rPr>
              <a:t>Daughter cells</a:t>
            </a:r>
          </a:p>
          <a:p>
            <a:pPr>
              <a:lnSpc>
                <a:spcPct val="90000"/>
              </a:lnSpc>
            </a:pPr>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28680" name="Text Box 11"/>
          <p:cNvSpPr txBox="1">
            <a:spLocks noChangeArrowheads="1"/>
          </p:cNvSpPr>
          <p:nvPr/>
        </p:nvSpPr>
        <p:spPr bwMode="auto">
          <a:xfrm>
            <a:off x="2608263" y="3656013"/>
            <a:ext cx="1922462"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2000">
                <a:solidFill>
                  <a:srgbClr val="0000FF"/>
                </a:solidFill>
                <a:latin typeface="Times New Roman" pitchFamily="18" charset="0"/>
                <a:cs typeface="Times New Roman" pitchFamily="18" charset="0"/>
              </a:rPr>
              <a:t>Cell wall </a:t>
            </a:r>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28681" name="Text Box 12"/>
          <p:cNvSpPr txBox="1">
            <a:spLocks noChangeArrowheads="1"/>
          </p:cNvSpPr>
          <p:nvPr/>
        </p:nvSpPr>
        <p:spPr bwMode="auto">
          <a:xfrm>
            <a:off x="381000" y="5449888"/>
            <a:ext cx="259238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a:solidFill>
                  <a:srgbClr val="0000FF"/>
                </a:solidFill>
                <a:latin typeface="Times New Roman" pitchFamily="18" charset="0"/>
                <a:cs typeface="Times New Roman" pitchFamily="18" charset="0"/>
              </a:rPr>
              <a:t>Vesicles containing</a:t>
            </a:r>
          </a:p>
          <a:p>
            <a:pPr>
              <a:lnSpc>
                <a:spcPct val="90000"/>
              </a:lnSpc>
            </a:pPr>
            <a:r>
              <a:rPr lang="en-US" sz="2000">
                <a:solidFill>
                  <a:srgbClr val="0000FF"/>
                </a:solidFill>
                <a:latin typeface="Times New Roman" pitchFamily="18" charset="0"/>
                <a:cs typeface="Times New Roman" pitchFamily="18" charset="0"/>
              </a:rPr>
              <a:t>cell wall material</a:t>
            </a:r>
          </a:p>
          <a:p>
            <a:pPr>
              <a:lnSpc>
                <a:spcPct val="90000"/>
              </a:lnSpc>
            </a:pPr>
            <a:r>
              <a:rPr lang="ar-SA" sz="2000">
                <a:solidFill>
                  <a:srgbClr val="0000FF"/>
                </a:solidFill>
                <a:latin typeface="Times New Roman" pitchFamily="18" charset="0"/>
                <a:cs typeface="Times New Roman" pitchFamily="18" charset="0"/>
              </a:rPr>
              <a:t> </a:t>
            </a:r>
          </a:p>
          <a:p>
            <a:pPr>
              <a:lnSpc>
                <a:spcPct val="90000"/>
              </a:lnSpc>
            </a:pPr>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28682" name="Text Box 13"/>
          <p:cNvSpPr txBox="1">
            <a:spLocks noChangeArrowheads="1"/>
          </p:cNvSpPr>
          <p:nvPr/>
        </p:nvSpPr>
        <p:spPr bwMode="auto">
          <a:xfrm>
            <a:off x="6851650" y="219075"/>
            <a:ext cx="229235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a:solidFill>
                  <a:srgbClr val="0000FF"/>
                </a:solidFill>
                <a:latin typeface="Times New Roman" pitchFamily="18" charset="0"/>
                <a:cs typeface="Times New Roman" pitchFamily="18" charset="0"/>
              </a:rPr>
              <a:t>Daughter nucleus</a:t>
            </a:r>
          </a:p>
          <a:p>
            <a:pPr>
              <a:lnSpc>
                <a:spcPct val="90000"/>
              </a:lnSpc>
            </a:pPr>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28683" name="Text Box 14"/>
          <p:cNvSpPr txBox="1">
            <a:spLocks noChangeArrowheads="1"/>
          </p:cNvSpPr>
          <p:nvPr/>
        </p:nvSpPr>
        <p:spPr bwMode="auto">
          <a:xfrm>
            <a:off x="4729163" y="152400"/>
            <a:ext cx="2043112"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a:solidFill>
                  <a:srgbClr val="0000FF"/>
                </a:solidFill>
                <a:latin typeface="Times New Roman" pitchFamily="18" charset="0"/>
                <a:cs typeface="Times New Roman" pitchFamily="18" charset="0"/>
              </a:rPr>
              <a:t>Cell plate forming</a:t>
            </a:r>
          </a:p>
          <a:p>
            <a:pPr>
              <a:lnSpc>
                <a:spcPct val="90000"/>
              </a:lnSpc>
            </a:pPr>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28684" name="Text Box 15"/>
          <p:cNvSpPr txBox="1">
            <a:spLocks noChangeArrowheads="1"/>
          </p:cNvSpPr>
          <p:nvPr/>
        </p:nvSpPr>
        <p:spPr bwMode="auto">
          <a:xfrm>
            <a:off x="2352675" y="152400"/>
            <a:ext cx="2319338"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a:solidFill>
                  <a:srgbClr val="0000FF"/>
                </a:solidFill>
                <a:latin typeface="Times New Roman" pitchFamily="18" charset="0"/>
                <a:cs typeface="Times New Roman" pitchFamily="18" charset="0"/>
              </a:rPr>
              <a:t>Wall of parent cell </a:t>
            </a:r>
          </a:p>
          <a:p>
            <a:pPr>
              <a:lnSpc>
                <a:spcPct val="90000"/>
              </a:lnSpc>
            </a:pPr>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28685" name="Line 16"/>
          <p:cNvSpPr>
            <a:spLocks noChangeShapeType="1"/>
          </p:cNvSpPr>
          <p:nvPr/>
        </p:nvSpPr>
        <p:spPr bwMode="auto">
          <a:xfrm flipV="1">
            <a:off x="4800600" y="5511800"/>
            <a:ext cx="66675" cy="5207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28686" name="Line 17"/>
          <p:cNvSpPr>
            <a:spLocks noChangeShapeType="1"/>
          </p:cNvSpPr>
          <p:nvPr/>
        </p:nvSpPr>
        <p:spPr bwMode="auto">
          <a:xfrm flipV="1">
            <a:off x="2794000" y="5229225"/>
            <a:ext cx="565150" cy="7842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28687" name="Line 18"/>
          <p:cNvSpPr>
            <a:spLocks noChangeShapeType="1"/>
          </p:cNvSpPr>
          <p:nvPr/>
        </p:nvSpPr>
        <p:spPr bwMode="auto">
          <a:xfrm flipV="1">
            <a:off x="2794000" y="5448300"/>
            <a:ext cx="577850" cy="565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28688" name="Line 19"/>
          <p:cNvSpPr>
            <a:spLocks noChangeShapeType="1"/>
          </p:cNvSpPr>
          <p:nvPr/>
        </p:nvSpPr>
        <p:spPr bwMode="auto">
          <a:xfrm>
            <a:off x="3111500" y="3908425"/>
            <a:ext cx="0" cy="2698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28689" name="Text Box 20"/>
          <p:cNvSpPr txBox="1">
            <a:spLocks noChangeArrowheads="1"/>
          </p:cNvSpPr>
          <p:nvPr/>
        </p:nvSpPr>
        <p:spPr bwMode="auto">
          <a:xfrm>
            <a:off x="5434013" y="3652838"/>
            <a:ext cx="2957512"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2000">
                <a:solidFill>
                  <a:srgbClr val="0000FF"/>
                </a:solidFill>
                <a:latin typeface="Times New Roman" pitchFamily="18" charset="0"/>
                <a:cs typeface="Times New Roman" pitchFamily="18" charset="0"/>
              </a:rPr>
              <a:t>New cell wall </a:t>
            </a:r>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28690" name="Line 21"/>
          <p:cNvSpPr>
            <a:spLocks noChangeShapeType="1"/>
          </p:cNvSpPr>
          <p:nvPr/>
        </p:nvSpPr>
        <p:spPr bwMode="auto">
          <a:xfrm>
            <a:off x="6223000" y="3921125"/>
            <a:ext cx="193675" cy="431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28691" name="Line 22"/>
          <p:cNvSpPr>
            <a:spLocks noChangeShapeType="1"/>
          </p:cNvSpPr>
          <p:nvPr/>
        </p:nvSpPr>
        <p:spPr bwMode="auto">
          <a:xfrm>
            <a:off x="3956050" y="679450"/>
            <a:ext cx="206375" cy="336550"/>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28692" name="Line 23"/>
          <p:cNvSpPr>
            <a:spLocks noChangeShapeType="1"/>
          </p:cNvSpPr>
          <p:nvPr/>
        </p:nvSpPr>
        <p:spPr bwMode="auto">
          <a:xfrm flipV="1">
            <a:off x="4832350" y="695325"/>
            <a:ext cx="463550" cy="136207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28693" name="Line 24"/>
          <p:cNvSpPr>
            <a:spLocks noChangeShapeType="1"/>
          </p:cNvSpPr>
          <p:nvPr/>
        </p:nvSpPr>
        <p:spPr bwMode="auto">
          <a:xfrm flipV="1">
            <a:off x="5422900" y="688975"/>
            <a:ext cx="977900" cy="116522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28694" name="Line 25"/>
          <p:cNvSpPr>
            <a:spLocks noChangeShapeType="1"/>
          </p:cNvSpPr>
          <p:nvPr/>
        </p:nvSpPr>
        <p:spPr bwMode="auto">
          <a:xfrm>
            <a:off x="3917483" y="481263"/>
            <a:ext cx="248118" cy="5347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28695" name="Line 26"/>
          <p:cNvSpPr>
            <a:spLocks noChangeShapeType="1"/>
          </p:cNvSpPr>
          <p:nvPr/>
        </p:nvSpPr>
        <p:spPr bwMode="auto">
          <a:xfrm flipV="1">
            <a:off x="4835525" y="471638"/>
            <a:ext cx="660500" cy="158576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28696" name="Line 27"/>
          <p:cNvSpPr>
            <a:spLocks noChangeShapeType="1"/>
          </p:cNvSpPr>
          <p:nvPr/>
        </p:nvSpPr>
        <p:spPr bwMode="auto">
          <a:xfrm flipV="1">
            <a:off x="5426075" y="519764"/>
            <a:ext cx="1927626" cy="1334436"/>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28697" name="Rectangle 24"/>
          <p:cNvSpPr>
            <a:spLocks noChangeArrowheads="1"/>
          </p:cNvSpPr>
          <p:nvPr/>
        </p:nvSpPr>
        <p:spPr bwMode="auto">
          <a:xfrm>
            <a:off x="217488" y="1209675"/>
            <a:ext cx="288925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solidFill>
                  <a:srgbClr val="FF0000"/>
                </a:solidFill>
                <a:latin typeface="Times New Roman" pitchFamily="18" charset="0"/>
                <a:cs typeface="Times New Roman" pitchFamily="18" charset="0"/>
              </a:rPr>
              <a:t>Cytokinesis in </a:t>
            </a:r>
          </a:p>
          <a:p>
            <a:r>
              <a:rPr lang="en-US">
                <a:solidFill>
                  <a:srgbClr val="FF0000"/>
                </a:solidFill>
                <a:latin typeface="Times New Roman" pitchFamily="18" charset="0"/>
                <a:cs typeface="Times New Roman" pitchFamily="18" charset="0"/>
              </a:rPr>
              <a:t>plant cells</a:t>
            </a:r>
            <a:endParaRPr lang="ar-SA">
              <a:solidFill>
                <a:srgbClr val="FF0000"/>
              </a:solidFill>
              <a:latin typeface="Times New Roman" pitchFamily="18" charset="0"/>
              <a:cs typeface="Times New Roman" pitchFamily="18" charset="0"/>
            </a:endParaRPr>
          </a:p>
        </p:txBody>
      </p:sp>
      <p:sp>
        <p:nvSpPr>
          <p:cNvPr id="26" name="Oval 2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17</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29699" name="Picture 3" descr="08_11aOnionRoot-L"/>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8513" y="401638"/>
            <a:ext cx="7858125" cy="476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2190750" y="5486913"/>
            <a:ext cx="4459288"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800" dirty="0">
                <a:solidFill>
                  <a:srgbClr val="FF0000"/>
                </a:solidFill>
                <a:latin typeface="Times New Roman" pitchFamily="18" charset="0"/>
                <a:cs typeface="Times New Roman" pitchFamily="18" charset="0"/>
              </a:rPr>
              <a:t>Growth (in an onion root)</a:t>
            </a:r>
          </a:p>
          <a:p>
            <a:pPr>
              <a:lnSpc>
                <a:spcPct val="90000"/>
              </a:lnSpc>
            </a:pPr>
            <a:r>
              <a:rPr lang="ar-SA" sz="2800" dirty="0">
                <a:solidFill>
                  <a:srgbClr val="8F2170"/>
                </a:solidFill>
              </a:rPr>
              <a:t> </a:t>
            </a:r>
            <a:endParaRPr lang="en-US" sz="2800" dirty="0">
              <a:solidFill>
                <a:srgbClr val="8F2170"/>
              </a:solidFill>
            </a:endParaRPr>
          </a:p>
        </p:txBody>
      </p:sp>
      <p:sp>
        <p:nvSpPr>
          <p:cNvPr id="5" name="Oval 4"/>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18</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9"/>
          <p:cNvGrpSpPr>
            <a:grpSpLocks/>
          </p:cNvGrpSpPr>
          <p:nvPr/>
        </p:nvGrpSpPr>
        <p:grpSpPr bwMode="auto">
          <a:xfrm>
            <a:off x="554038" y="1409700"/>
            <a:ext cx="7940675" cy="5380878"/>
            <a:chOff x="0" y="196849"/>
            <a:chExt cx="8842375" cy="6750737"/>
          </a:xfrm>
        </p:grpSpPr>
        <p:pic>
          <p:nvPicPr>
            <p:cNvPr id="30724" name="Picture 2" descr="08_UN04DescribCompExplain-L"/>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0038" y="931863"/>
              <a:ext cx="8542337" cy="4992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5" name="TextBox 6"/>
            <p:cNvSpPr txBox="1">
              <a:spLocks noChangeArrowheads="1"/>
            </p:cNvSpPr>
            <p:nvPr/>
          </p:nvSpPr>
          <p:spPr bwMode="auto">
            <a:xfrm>
              <a:off x="163513" y="6059487"/>
              <a:ext cx="1700212" cy="888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2000">
                  <a:solidFill>
                    <a:srgbClr val="0000FF"/>
                  </a:solidFill>
                  <a:latin typeface="Times New Roman" pitchFamily="18" charset="0"/>
                  <a:cs typeface="Times New Roman" pitchFamily="18" charset="0"/>
                </a:rPr>
                <a:t>Metaphase</a:t>
              </a:r>
              <a:endParaRPr lang="ar-SA" sz="2000">
                <a:solidFill>
                  <a:srgbClr val="0000FF"/>
                </a:solidFill>
                <a:latin typeface="Times New Roman" pitchFamily="18" charset="0"/>
                <a:cs typeface="Times New Roman" pitchFamily="18" charset="0"/>
              </a:endParaRPr>
            </a:p>
            <a:p>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30726" name="TextBox 17"/>
            <p:cNvSpPr txBox="1">
              <a:spLocks noChangeArrowheads="1"/>
            </p:cNvSpPr>
            <p:nvPr/>
          </p:nvSpPr>
          <p:spPr bwMode="auto">
            <a:xfrm>
              <a:off x="2929499" y="470619"/>
              <a:ext cx="2492373" cy="888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2000">
                  <a:solidFill>
                    <a:srgbClr val="0000FF"/>
                  </a:solidFill>
                  <a:latin typeface="Times New Roman" pitchFamily="18" charset="0"/>
                  <a:cs typeface="Times New Roman" pitchFamily="18" charset="0"/>
                </a:rPr>
                <a:t>Early Anaphase</a:t>
              </a:r>
              <a:endParaRPr lang="ar-SA" sz="2000">
                <a:solidFill>
                  <a:srgbClr val="0000FF"/>
                </a:solidFill>
                <a:latin typeface="Times New Roman" pitchFamily="18" charset="0"/>
                <a:cs typeface="Times New Roman" pitchFamily="18" charset="0"/>
              </a:endParaRPr>
            </a:p>
            <a:p>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30727" name="Line 8"/>
            <p:cNvSpPr>
              <a:spLocks noChangeShapeType="1"/>
            </p:cNvSpPr>
            <p:nvPr/>
          </p:nvSpPr>
          <p:spPr bwMode="auto">
            <a:xfrm flipV="1">
              <a:off x="777055" y="3384549"/>
              <a:ext cx="288157" cy="274274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2000">
                <a:solidFill>
                  <a:srgbClr val="0000FF"/>
                </a:solidFill>
                <a:latin typeface="Times New Roman" pitchFamily="18" charset="0"/>
                <a:cs typeface="Times New Roman" pitchFamily="18" charset="0"/>
              </a:endParaRPr>
            </a:p>
          </p:txBody>
        </p:sp>
        <p:sp>
          <p:nvSpPr>
            <p:cNvPr id="30728" name="Line 9"/>
            <p:cNvSpPr>
              <a:spLocks noChangeShapeType="1"/>
            </p:cNvSpPr>
            <p:nvPr/>
          </p:nvSpPr>
          <p:spPr bwMode="auto">
            <a:xfrm>
              <a:off x="3573463" y="912813"/>
              <a:ext cx="53975" cy="1090612"/>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2000">
                <a:solidFill>
                  <a:srgbClr val="0000FF"/>
                </a:solidFill>
                <a:latin typeface="Times New Roman" pitchFamily="18" charset="0"/>
                <a:cs typeface="Times New Roman" pitchFamily="18" charset="0"/>
              </a:endParaRPr>
            </a:p>
          </p:txBody>
        </p:sp>
        <p:sp>
          <p:nvSpPr>
            <p:cNvPr id="30729" name="TextBox 17"/>
            <p:cNvSpPr txBox="1">
              <a:spLocks noChangeArrowheads="1"/>
            </p:cNvSpPr>
            <p:nvPr/>
          </p:nvSpPr>
          <p:spPr bwMode="auto">
            <a:xfrm>
              <a:off x="3454400" y="5992812"/>
              <a:ext cx="2492375" cy="888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2000">
                  <a:solidFill>
                    <a:srgbClr val="0000FF"/>
                  </a:solidFill>
                  <a:latin typeface="Times New Roman" pitchFamily="18" charset="0"/>
                  <a:cs typeface="Times New Roman" pitchFamily="18" charset="0"/>
                </a:rPr>
                <a:t>Midi Anaphase</a:t>
              </a:r>
              <a:endParaRPr lang="ar-SA" sz="2000">
                <a:solidFill>
                  <a:srgbClr val="0000FF"/>
                </a:solidFill>
                <a:latin typeface="Times New Roman" pitchFamily="18" charset="0"/>
                <a:cs typeface="Times New Roman" pitchFamily="18" charset="0"/>
              </a:endParaRPr>
            </a:p>
            <a:p>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30730" name="TextBox 17"/>
            <p:cNvSpPr txBox="1">
              <a:spLocks noChangeArrowheads="1"/>
            </p:cNvSpPr>
            <p:nvPr/>
          </p:nvSpPr>
          <p:spPr bwMode="auto">
            <a:xfrm>
              <a:off x="5715574" y="428823"/>
              <a:ext cx="2492375" cy="888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2000">
                  <a:solidFill>
                    <a:srgbClr val="0000FF"/>
                  </a:solidFill>
                  <a:latin typeface="Times New Roman" pitchFamily="18" charset="0"/>
                  <a:cs typeface="Times New Roman" pitchFamily="18" charset="0"/>
                </a:rPr>
                <a:t>Late Anaphase</a:t>
              </a:r>
              <a:endParaRPr lang="ar-SA" sz="2000">
                <a:solidFill>
                  <a:srgbClr val="0000FF"/>
                </a:solidFill>
                <a:latin typeface="Times New Roman" pitchFamily="18" charset="0"/>
                <a:cs typeface="Times New Roman" pitchFamily="18" charset="0"/>
              </a:endParaRPr>
            </a:p>
            <a:p>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30731" name="Line 12"/>
            <p:cNvSpPr>
              <a:spLocks noChangeShapeType="1"/>
            </p:cNvSpPr>
            <p:nvPr/>
          </p:nvSpPr>
          <p:spPr bwMode="auto">
            <a:xfrm>
              <a:off x="6981825" y="884238"/>
              <a:ext cx="587375" cy="16764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2000">
                <a:solidFill>
                  <a:srgbClr val="0000FF"/>
                </a:solidFill>
                <a:latin typeface="Times New Roman" pitchFamily="18" charset="0"/>
                <a:cs typeface="Times New Roman" pitchFamily="18" charset="0"/>
              </a:endParaRPr>
            </a:p>
          </p:txBody>
        </p:sp>
        <p:sp>
          <p:nvSpPr>
            <p:cNvPr id="30732" name="Line 13"/>
            <p:cNvSpPr>
              <a:spLocks noChangeShapeType="1"/>
            </p:cNvSpPr>
            <p:nvPr/>
          </p:nvSpPr>
          <p:spPr bwMode="auto">
            <a:xfrm flipV="1">
              <a:off x="4389438" y="2287588"/>
              <a:ext cx="355600" cy="3671887"/>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2000">
                <a:solidFill>
                  <a:srgbClr val="0000FF"/>
                </a:solidFill>
                <a:latin typeface="Times New Roman" pitchFamily="18" charset="0"/>
                <a:cs typeface="Times New Roman" pitchFamily="18" charset="0"/>
              </a:endParaRPr>
            </a:p>
          </p:txBody>
        </p:sp>
        <p:sp>
          <p:nvSpPr>
            <p:cNvPr id="30733" name="TextBox 6"/>
            <p:cNvSpPr txBox="1">
              <a:spLocks noChangeArrowheads="1"/>
            </p:cNvSpPr>
            <p:nvPr/>
          </p:nvSpPr>
          <p:spPr bwMode="auto">
            <a:xfrm>
              <a:off x="0" y="196849"/>
              <a:ext cx="1700213" cy="888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2000">
                  <a:solidFill>
                    <a:srgbClr val="0000FF"/>
                  </a:solidFill>
                  <a:latin typeface="Times New Roman" pitchFamily="18" charset="0"/>
                  <a:cs typeface="Times New Roman" pitchFamily="18" charset="0"/>
                </a:rPr>
                <a:t>prophase</a:t>
              </a:r>
              <a:endParaRPr lang="ar-SA" sz="2000">
                <a:solidFill>
                  <a:srgbClr val="0000FF"/>
                </a:solidFill>
                <a:latin typeface="Times New Roman" pitchFamily="18" charset="0"/>
                <a:cs typeface="Times New Roman" pitchFamily="18" charset="0"/>
              </a:endParaRPr>
            </a:p>
            <a:p>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30734" name="Line 15"/>
            <p:cNvSpPr>
              <a:spLocks noChangeShapeType="1"/>
            </p:cNvSpPr>
            <p:nvPr/>
          </p:nvSpPr>
          <p:spPr bwMode="auto">
            <a:xfrm>
              <a:off x="735013" y="777875"/>
              <a:ext cx="163512" cy="871538"/>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2000">
                <a:solidFill>
                  <a:srgbClr val="0000FF"/>
                </a:solidFill>
                <a:latin typeface="Times New Roman" pitchFamily="18" charset="0"/>
                <a:cs typeface="Times New Roman" pitchFamily="18" charset="0"/>
              </a:endParaRPr>
            </a:p>
          </p:txBody>
        </p:sp>
        <p:sp>
          <p:nvSpPr>
            <p:cNvPr id="30735" name="Line 16"/>
            <p:cNvSpPr>
              <a:spLocks noChangeShapeType="1"/>
            </p:cNvSpPr>
            <p:nvPr/>
          </p:nvSpPr>
          <p:spPr bwMode="auto">
            <a:xfrm flipH="1" flipV="1">
              <a:off x="3090863" y="4479925"/>
              <a:ext cx="1296987" cy="150495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2000">
                <a:solidFill>
                  <a:srgbClr val="0000FF"/>
                </a:solidFill>
                <a:latin typeface="Times New Roman" pitchFamily="18" charset="0"/>
                <a:cs typeface="Times New Roman" pitchFamily="18" charset="0"/>
              </a:endParaRPr>
            </a:p>
          </p:txBody>
        </p:sp>
        <p:sp>
          <p:nvSpPr>
            <p:cNvPr id="30736" name="Line 17"/>
            <p:cNvSpPr>
              <a:spLocks noChangeShapeType="1"/>
            </p:cNvSpPr>
            <p:nvPr/>
          </p:nvSpPr>
          <p:spPr bwMode="auto">
            <a:xfrm>
              <a:off x="746125" y="801688"/>
              <a:ext cx="1609725" cy="4230687"/>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2000">
                <a:solidFill>
                  <a:srgbClr val="0000FF"/>
                </a:solidFill>
                <a:latin typeface="Times New Roman" pitchFamily="18" charset="0"/>
                <a:cs typeface="Times New Roman" pitchFamily="18" charset="0"/>
              </a:endParaRPr>
            </a:p>
          </p:txBody>
        </p:sp>
        <p:sp>
          <p:nvSpPr>
            <p:cNvPr id="30737" name="TextBox 17"/>
            <p:cNvSpPr txBox="1">
              <a:spLocks noChangeArrowheads="1"/>
            </p:cNvSpPr>
            <p:nvPr/>
          </p:nvSpPr>
          <p:spPr bwMode="auto">
            <a:xfrm>
              <a:off x="1468005" y="358799"/>
              <a:ext cx="1848859" cy="888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2000">
                  <a:solidFill>
                    <a:srgbClr val="0000FF"/>
                  </a:solidFill>
                  <a:latin typeface="Times New Roman" pitchFamily="18" charset="0"/>
                  <a:cs typeface="Times New Roman" pitchFamily="18" charset="0"/>
                </a:rPr>
                <a:t>Telophase  </a:t>
              </a:r>
              <a:endParaRPr lang="ar-SA" sz="2000">
                <a:solidFill>
                  <a:srgbClr val="0000FF"/>
                </a:solidFill>
                <a:latin typeface="Times New Roman" pitchFamily="18" charset="0"/>
                <a:cs typeface="Times New Roman" pitchFamily="18" charset="0"/>
              </a:endParaRPr>
            </a:p>
            <a:p>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30738" name="Line 19"/>
            <p:cNvSpPr>
              <a:spLocks noChangeShapeType="1"/>
            </p:cNvSpPr>
            <p:nvPr/>
          </p:nvSpPr>
          <p:spPr bwMode="auto">
            <a:xfrm>
              <a:off x="2144603" y="783769"/>
              <a:ext cx="50910" cy="1533982"/>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2000">
                <a:solidFill>
                  <a:srgbClr val="0000FF"/>
                </a:solidFill>
                <a:latin typeface="Times New Roman" pitchFamily="18" charset="0"/>
                <a:cs typeface="Times New Roman" pitchFamily="18" charset="0"/>
              </a:endParaRPr>
            </a:p>
          </p:txBody>
        </p:sp>
        <p:sp>
          <p:nvSpPr>
            <p:cNvPr id="30739" name="TextBox 17"/>
            <p:cNvSpPr txBox="1">
              <a:spLocks noChangeArrowheads="1"/>
            </p:cNvSpPr>
            <p:nvPr/>
          </p:nvSpPr>
          <p:spPr bwMode="auto">
            <a:xfrm>
              <a:off x="5921375" y="5961063"/>
              <a:ext cx="1892300" cy="888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2000">
                  <a:solidFill>
                    <a:srgbClr val="0000FF"/>
                  </a:solidFill>
                  <a:latin typeface="Times New Roman" pitchFamily="18" charset="0"/>
                  <a:cs typeface="Times New Roman" pitchFamily="18" charset="0"/>
                </a:rPr>
                <a:t>Telophase</a:t>
              </a:r>
              <a:endParaRPr lang="ar-SA" sz="2000">
                <a:solidFill>
                  <a:srgbClr val="0000FF"/>
                </a:solidFill>
                <a:latin typeface="Times New Roman" pitchFamily="18" charset="0"/>
                <a:cs typeface="Times New Roman" pitchFamily="18" charset="0"/>
              </a:endParaRPr>
            </a:p>
            <a:p>
              <a:r>
                <a:rPr lang="ar-SA" sz="2000">
                  <a:solidFill>
                    <a:srgbClr val="0000FF"/>
                  </a:solidFill>
                  <a:latin typeface="Times New Roman" pitchFamily="18" charset="0"/>
                  <a:cs typeface="Times New Roman" pitchFamily="18" charset="0"/>
                </a:rPr>
                <a:t> </a:t>
              </a:r>
              <a:endParaRPr lang="en-US" sz="2000">
                <a:solidFill>
                  <a:srgbClr val="0000FF"/>
                </a:solidFill>
                <a:latin typeface="Times New Roman" pitchFamily="18" charset="0"/>
                <a:cs typeface="Times New Roman" pitchFamily="18" charset="0"/>
              </a:endParaRPr>
            </a:p>
          </p:txBody>
        </p:sp>
        <p:sp>
          <p:nvSpPr>
            <p:cNvPr id="30740" name="Line 21"/>
            <p:cNvSpPr>
              <a:spLocks noChangeShapeType="1"/>
            </p:cNvSpPr>
            <p:nvPr/>
          </p:nvSpPr>
          <p:spPr bwMode="auto">
            <a:xfrm flipH="1" flipV="1">
              <a:off x="5737225" y="4927600"/>
              <a:ext cx="968375" cy="1012825"/>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2000">
                <a:solidFill>
                  <a:srgbClr val="0000FF"/>
                </a:solidFill>
                <a:latin typeface="Times New Roman" pitchFamily="18" charset="0"/>
                <a:cs typeface="Times New Roman" pitchFamily="18" charset="0"/>
              </a:endParaRPr>
            </a:p>
          </p:txBody>
        </p:sp>
      </p:grpSp>
      <p:sp>
        <p:nvSpPr>
          <p:cNvPr id="30723" name="Rectangle 3"/>
          <p:cNvSpPr>
            <a:spLocks noChangeArrowheads="1"/>
          </p:cNvSpPr>
          <p:nvPr/>
        </p:nvSpPr>
        <p:spPr bwMode="auto">
          <a:xfrm>
            <a:off x="3878959" y="330200"/>
            <a:ext cx="130035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2800" dirty="0">
                <a:solidFill>
                  <a:srgbClr val="FF0000"/>
                </a:solidFill>
                <a:latin typeface="Times New Roman" pitchFamily="18" charset="0"/>
                <a:cs typeface="Times New Roman" pitchFamily="18" charset="0"/>
              </a:rPr>
              <a:t>Mitosis</a:t>
            </a:r>
            <a:endParaRPr lang="ar-SA" sz="2800" dirty="0">
              <a:solidFill>
                <a:srgbClr val="FF0000"/>
              </a:solidFill>
              <a:latin typeface="Times New Roman" pitchFamily="18" charset="0"/>
              <a:cs typeface="Times New Roman" pitchFamily="18" charset="0"/>
            </a:endParaRPr>
          </a:p>
          <a:p>
            <a:r>
              <a:rPr lang="en-US" sz="2000" dirty="0">
                <a:solidFill>
                  <a:srgbClr val="0000FF"/>
                </a:solidFill>
                <a:latin typeface="Times New Roman" pitchFamily="18" charset="0"/>
                <a:cs typeface="Times New Roman" pitchFamily="18" charset="0"/>
              </a:rPr>
              <a:t> </a:t>
            </a:r>
            <a:endParaRPr lang="en-US" sz="2000" b="0" dirty="0">
              <a:solidFill>
                <a:srgbClr val="0000FF"/>
              </a:solidFill>
              <a:latin typeface="Times New Roman" pitchFamily="18" charset="0"/>
              <a:cs typeface="Times New Roman" pitchFamily="18" charset="0"/>
            </a:endParaRPr>
          </a:p>
        </p:txBody>
      </p:sp>
      <p:sp>
        <p:nvSpPr>
          <p:cNvPr id="21" name="Oval 20"/>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19</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1807027" y="2152650"/>
            <a:ext cx="5377544" cy="2797175"/>
          </a:xfrm>
        </p:spPr>
        <p:txBody>
          <a:bodyPr/>
          <a:lstStyle/>
          <a:p>
            <a:pPr marL="0" indent="0" algn="ctr" eaLnBrk="1" hangingPunct="1">
              <a:buFont typeface="Wingdings" panose="05000000000000000000" pitchFamily="2" charset="2"/>
              <a:buNone/>
              <a:defRPr/>
            </a:pPr>
            <a:r>
              <a:rPr lang="en-US" sz="4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CELL DIVISION </a:t>
            </a:r>
          </a:p>
          <a:p>
            <a:pPr marL="0" indent="0" algn="ctr" eaLnBrk="1" hangingPunct="1">
              <a:buFont typeface="Wingdings" panose="05000000000000000000" pitchFamily="2" charset="2"/>
              <a:buNone/>
              <a:defRPr/>
            </a:pPr>
            <a:r>
              <a:rPr lang="en-US" sz="4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and </a:t>
            </a:r>
          </a:p>
          <a:p>
            <a:pPr marL="0" indent="0" algn="ctr" eaLnBrk="1" hangingPunct="1">
              <a:buFont typeface="Wingdings" panose="05000000000000000000" pitchFamily="2" charset="2"/>
              <a:buNone/>
              <a:defRPr/>
            </a:pPr>
            <a:r>
              <a:rPr lang="en-US" sz="4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REPRODUCTION</a:t>
            </a:r>
          </a:p>
          <a:p>
            <a:pPr marL="0" indent="0" algn="ctr" eaLnBrk="1" hangingPunct="1">
              <a:buFont typeface="Wingdings" panose="05000000000000000000" pitchFamily="2" charset="2"/>
              <a:buNone/>
              <a:defRPr/>
            </a:pPr>
            <a:r>
              <a:rPr lang="ar-SA" sz="4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endParaRPr lang="en-US" sz="4000" b="1"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11267" name="Line 4"/>
          <p:cNvSpPr>
            <a:spLocks noChangeShapeType="1"/>
          </p:cNvSpPr>
          <p:nvPr/>
        </p:nvSpPr>
        <p:spPr bwMode="auto">
          <a:xfrm>
            <a:off x="182563" y="1095375"/>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68"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69"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spcBef>
                <a:spcPct val="50000"/>
              </a:spcBef>
            </a:pPr>
            <a:r>
              <a:rPr lang="en-US" sz="900" b="0"/>
              <a:t>Copyright © 2009 Pearson Education, Inc.</a:t>
            </a:r>
            <a:endParaRPr lang="en-US" b="0"/>
          </a:p>
        </p:txBody>
      </p:sp>
      <p:sp>
        <p:nvSpPr>
          <p:cNvPr id="6" name="Oval 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4294967295"/>
          </p:nvPr>
        </p:nvSpPr>
        <p:spPr>
          <a:xfrm>
            <a:off x="303213" y="3383748"/>
            <a:ext cx="8534400" cy="839804"/>
          </a:xfrm>
        </p:spPr>
        <p:txBody>
          <a:bodyPr/>
          <a:lstStyle/>
          <a:p>
            <a:pPr marL="0" indent="0" algn="ctr" eaLnBrk="1" hangingPunct="1">
              <a:lnSpc>
                <a:spcPct val="80000"/>
              </a:lnSpc>
              <a:buFont typeface="Wingdings" panose="05000000000000000000" pitchFamily="2" charset="2"/>
              <a:buNone/>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MEIOSIS  </a:t>
            </a:r>
            <a:endParaRPr lang="ar-SA"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eaLnBrk="1" hangingPunct="1">
              <a:lnSpc>
                <a:spcPct val="80000"/>
              </a:lnSpc>
              <a:buFont typeface="Wingdings" panose="05000000000000000000" pitchFamily="2" charset="2"/>
              <a:buNone/>
            </a:pPr>
            <a:r>
              <a:rPr lang="ar-SA" sz="4800" b="1" dirty="0" smtClean="0">
                <a:solidFill>
                  <a:srgbClr val="FF0000"/>
                </a:solidFill>
              </a:rPr>
              <a:t> </a:t>
            </a:r>
            <a:endParaRPr lang="en-US" sz="4800" b="1" dirty="0" smtClean="0">
              <a:solidFill>
                <a:srgbClr val="FF0000"/>
              </a:solidFill>
            </a:endParaRPr>
          </a:p>
        </p:txBody>
      </p:sp>
      <p:sp>
        <p:nvSpPr>
          <p:cNvPr id="31747" name="Line 3"/>
          <p:cNvSpPr>
            <a:spLocks noChangeShapeType="1"/>
          </p:cNvSpPr>
          <p:nvPr/>
        </p:nvSpPr>
        <p:spPr bwMode="auto">
          <a:xfrm>
            <a:off x="182563" y="1095375"/>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 name="Oval 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20</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4294967295"/>
          </p:nvPr>
        </p:nvSpPr>
        <p:spPr>
          <a:xfrm>
            <a:off x="306388" y="1002767"/>
            <a:ext cx="8569325" cy="5218113"/>
          </a:xfrm>
        </p:spPr>
        <p:txBody>
          <a:bodyPr/>
          <a:lstStyle/>
          <a:p>
            <a:pPr marL="463550" lvl="1" indent="-349250" eaLnBrk="1" hangingPunct="1">
              <a:spcBef>
                <a:spcPts val="600"/>
              </a:spcBef>
              <a:spcAft>
                <a:spcPct val="0"/>
              </a:spcAft>
            </a:pPr>
            <a:r>
              <a:rPr lang="en-US" b="1" dirty="0" smtClean="0">
                <a:solidFill>
                  <a:srgbClr val="0000FF"/>
                </a:solidFill>
                <a:latin typeface="Times New Roman" panose="02020603050405020304" pitchFamily="18" charset="0"/>
                <a:cs typeface="Times New Roman" panose="02020603050405020304" pitchFamily="18" charset="0"/>
              </a:rPr>
              <a:t>Somatic cells (all body cells except sex cells, sperm and ovum) have pairs of homologous chromosomes, receiving one member of each pair from the father and one from the mother </a:t>
            </a:r>
          </a:p>
          <a:p>
            <a:pPr marL="463550" lvl="1" indent="-349250" eaLnBrk="1" hangingPunct="1">
              <a:spcBef>
                <a:spcPts val="600"/>
              </a:spcBef>
              <a:spcAft>
                <a:spcPct val="0"/>
              </a:spcAft>
            </a:pPr>
            <a:endParaRPr lang="ar-SA" sz="2200" b="1" dirty="0" smtClean="0">
              <a:latin typeface="Times New Roman" panose="02020603050405020304" pitchFamily="18" charset="0"/>
              <a:cs typeface="Times New Roman" panose="02020603050405020304" pitchFamily="18" charset="0"/>
            </a:endParaRPr>
          </a:p>
          <a:p>
            <a:pPr marL="463550" lvl="1" indent="-349250" eaLnBrk="1" hangingPunct="1">
              <a:spcBef>
                <a:spcPts val="600"/>
              </a:spcBef>
              <a:spcAft>
                <a:spcPct val="0"/>
              </a:spcAft>
            </a:pPr>
            <a:r>
              <a:rPr lang="en-US" b="1" dirty="0" smtClean="0">
                <a:solidFill>
                  <a:srgbClr val="FF0000"/>
                </a:solidFill>
                <a:latin typeface="Times New Roman" panose="02020603050405020304" pitchFamily="18" charset="0"/>
                <a:cs typeface="Times New Roman" panose="02020603050405020304" pitchFamily="18" charset="0"/>
              </a:rPr>
              <a:t>Homologous chromosomes are matched in</a:t>
            </a:r>
            <a:endParaRPr lang="ar-SA" b="1" dirty="0" smtClean="0">
              <a:solidFill>
                <a:srgbClr val="FF0000"/>
              </a:solidFill>
              <a:latin typeface="Times New Roman" panose="02020603050405020304" pitchFamily="18" charset="0"/>
              <a:cs typeface="Times New Roman" panose="02020603050405020304" pitchFamily="18" charset="0"/>
            </a:endParaRPr>
          </a:p>
          <a:p>
            <a:pPr marL="898525" lvl="2" indent="-255588" eaLnBrk="1" hangingPunct="1">
              <a:spcBef>
                <a:spcPts val="600"/>
              </a:spcBef>
              <a:spcAft>
                <a:spcPct val="0"/>
              </a:spcAft>
              <a:buFontTx/>
              <a:buChar char="–"/>
            </a:pPr>
            <a:r>
              <a:rPr lang="en-US" sz="2400" b="1" dirty="0" smtClean="0">
                <a:solidFill>
                  <a:srgbClr val="0000FF"/>
                </a:solidFill>
                <a:latin typeface="Times New Roman" panose="02020603050405020304" pitchFamily="18" charset="0"/>
                <a:cs typeface="Times New Roman" panose="02020603050405020304" pitchFamily="18" charset="0"/>
              </a:rPr>
              <a:t>Length 	</a:t>
            </a:r>
            <a:r>
              <a:rPr lang="ar-SA" sz="2400" b="1" dirty="0" smtClean="0">
                <a:solidFill>
                  <a:srgbClr val="0000FF"/>
                </a:solidFill>
                <a:latin typeface="Times New Roman" panose="02020603050405020304" pitchFamily="18" charset="0"/>
                <a:cs typeface="Times New Roman" panose="02020603050405020304" pitchFamily="18" charset="0"/>
              </a:rPr>
              <a:t>  </a:t>
            </a:r>
            <a:endParaRPr lang="en-US" sz="2400" b="1" dirty="0" smtClean="0">
              <a:solidFill>
                <a:srgbClr val="0000FF"/>
              </a:solidFill>
              <a:latin typeface="Times New Roman" panose="02020603050405020304" pitchFamily="18" charset="0"/>
              <a:cs typeface="Times New Roman" panose="02020603050405020304" pitchFamily="18" charset="0"/>
            </a:endParaRPr>
          </a:p>
          <a:p>
            <a:pPr marL="898525" lvl="2" indent="-255588" eaLnBrk="1" hangingPunct="1">
              <a:spcBef>
                <a:spcPts val="600"/>
              </a:spcBef>
              <a:spcAft>
                <a:spcPct val="0"/>
              </a:spcAft>
              <a:buFontTx/>
              <a:buChar char="–"/>
            </a:pPr>
            <a:r>
              <a:rPr lang="en-US" sz="2400" b="1" dirty="0" smtClean="0">
                <a:solidFill>
                  <a:srgbClr val="0000FF"/>
                </a:solidFill>
                <a:latin typeface="Times New Roman" panose="02020603050405020304" pitchFamily="18" charset="0"/>
                <a:cs typeface="Times New Roman" panose="02020603050405020304" pitchFamily="18" charset="0"/>
              </a:rPr>
              <a:t>Centromere position</a:t>
            </a:r>
          </a:p>
          <a:p>
            <a:pPr marL="898525" lvl="2" indent="-255588" eaLnBrk="1" hangingPunct="1">
              <a:spcBef>
                <a:spcPts val="600"/>
              </a:spcBef>
              <a:spcAft>
                <a:spcPct val="0"/>
              </a:spcAft>
              <a:buFontTx/>
              <a:buChar char="–"/>
            </a:pPr>
            <a:r>
              <a:rPr lang="en-US" sz="2400" b="1" dirty="0" smtClean="0">
                <a:solidFill>
                  <a:srgbClr val="0000FF"/>
                </a:solidFill>
                <a:latin typeface="Times New Roman" panose="02020603050405020304" pitchFamily="18" charset="0"/>
                <a:cs typeface="Times New Roman" panose="02020603050405020304" pitchFamily="18" charset="0"/>
              </a:rPr>
              <a:t>Gene locations</a:t>
            </a:r>
          </a:p>
          <a:p>
            <a:pPr marL="1260475" lvl="3" indent="-182563" eaLnBrk="1" hangingPunct="1">
              <a:spcBef>
                <a:spcPts val="600"/>
              </a:spcBef>
              <a:spcAft>
                <a:spcPct val="0"/>
              </a:spcAft>
              <a:buFontTx/>
              <a:buChar char="–"/>
            </a:pPr>
            <a:r>
              <a:rPr lang="en-US" sz="2400" b="1" dirty="0" smtClean="0">
                <a:solidFill>
                  <a:srgbClr val="009247"/>
                </a:solidFill>
                <a:latin typeface="Times New Roman" panose="02020603050405020304" pitchFamily="18" charset="0"/>
                <a:cs typeface="Times New Roman" panose="02020603050405020304" pitchFamily="18" charset="0"/>
              </a:rPr>
              <a:t>A locus (plural, </a:t>
            </a:r>
            <a:r>
              <a:rPr lang="en-US" sz="2400" b="1" i="1" dirty="0" smtClean="0">
                <a:solidFill>
                  <a:srgbClr val="009247"/>
                </a:solidFill>
                <a:latin typeface="Times New Roman" panose="02020603050405020304" pitchFamily="18" charset="0"/>
                <a:cs typeface="Times New Roman" panose="02020603050405020304" pitchFamily="18" charset="0"/>
              </a:rPr>
              <a:t>loci</a:t>
            </a:r>
            <a:r>
              <a:rPr lang="en-US" sz="2400" b="1" dirty="0" smtClean="0">
                <a:solidFill>
                  <a:srgbClr val="009247"/>
                </a:solidFill>
                <a:latin typeface="Times New Roman" panose="02020603050405020304" pitchFamily="18" charset="0"/>
                <a:cs typeface="Times New Roman" panose="02020603050405020304" pitchFamily="18" charset="0"/>
              </a:rPr>
              <a:t>) is the position of a gene</a:t>
            </a:r>
            <a:endParaRPr lang="ar-SA" sz="2400" b="1" dirty="0" smtClean="0">
              <a:solidFill>
                <a:srgbClr val="009247"/>
              </a:solidFill>
              <a:latin typeface="Times New Roman" panose="02020603050405020304" pitchFamily="18" charset="0"/>
              <a:cs typeface="Times New Roman" panose="02020603050405020304" pitchFamily="18" charset="0"/>
            </a:endParaRPr>
          </a:p>
          <a:p>
            <a:pPr marL="1260475" lvl="3" indent="-182563" eaLnBrk="1" hangingPunct="1">
              <a:spcBef>
                <a:spcPts val="600"/>
              </a:spcBef>
              <a:spcAft>
                <a:spcPct val="0"/>
              </a:spcAft>
              <a:buFontTx/>
              <a:buChar char="–"/>
            </a:pPr>
            <a:r>
              <a:rPr lang="en-US" sz="2400" b="1" dirty="0" smtClean="0">
                <a:solidFill>
                  <a:srgbClr val="009247"/>
                </a:solidFill>
                <a:latin typeface="Times New Roman" panose="02020603050405020304" pitchFamily="18" charset="0"/>
                <a:cs typeface="Times New Roman" panose="02020603050405020304" pitchFamily="18" charset="0"/>
              </a:rPr>
              <a:t>Different versions of a gene may be found at the same locus on maternal (mother) and paternal (father) chromosomes</a:t>
            </a:r>
            <a:endParaRPr lang="ar-SA" sz="2400" b="1" dirty="0" smtClean="0">
              <a:solidFill>
                <a:srgbClr val="009247"/>
              </a:solidFill>
              <a:latin typeface="Times New Roman" panose="02020603050405020304" pitchFamily="18" charset="0"/>
              <a:cs typeface="Times New Roman" panose="02020603050405020304" pitchFamily="18" charset="0"/>
            </a:endParaRPr>
          </a:p>
        </p:txBody>
      </p:sp>
      <p:sp>
        <p:nvSpPr>
          <p:cNvPr id="3277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32772" name="Rectangle 4"/>
          <p:cNvSpPr>
            <a:spLocks noGrp="1" noChangeArrowheads="1"/>
          </p:cNvSpPr>
          <p:nvPr>
            <p:ph type="title" idx="4294967295"/>
          </p:nvPr>
        </p:nvSpPr>
        <p:spPr>
          <a:xfrm>
            <a:off x="182563" y="155575"/>
            <a:ext cx="8905875" cy="768350"/>
          </a:xfrm>
          <a:noFill/>
        </p:spPr>
        <p:txBody>
          <a:bodyPr>
            <a:spAutoFit/>
          </a:bodyPr>
          <a:lstStyle/>
          <a:p>
            <a:pPr marL="744538" indent="-744538" algn="ctr" eaLnBrk="1" hangingPunct="1"/>
            <a:r>
              <a:rPr lang="en-US" sz="2800" smtClean="0"/>
              <a:t> Chromosomes are matched in homologous pairs</a:t>
            </a:r>
            <a:br>
              <a:rPr lang="en-US" sz="2800" smtClean="0"/>
            </a:br>
            <a:r>
              <a:rPr lang="en-US" sz="2800" smtClean="0">
                <a:solidFill>
                  <a:srgbClr val="FF0000"/>
                </a:solidFill>
              </a:rPr>
              <a:t> </a:t>
            </a:r>
          </a:p>
        </p:txBody>
      </p:sp>
      <p:sp>
        <p:nvSpPr>
          <p:cNvPr id="32773" name="Line 5"/>
          <p:cNvSpPr>
            <a:spLocks noChangeShapeType="1"/>
          </p:cNvSpPr>
          <p:nvPr/>
        </p:nvSpPr>
        <p:spPr bwMode="auto">
          <a:xfrm>
            <a:off x="182563" y="671859"/>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774" name="Text Box 7"/>
          <p:cNvSpPr txBox="1">
            <a:spLocks noChangeArrowheads="1"/>
          </p:cNvSpPr>
          <p:nvPr/>
        </p:nvSpPr>
        <p:spPr bwMode="auto">
          <a:xfrm>
            <a:off x="182563" y="6626225"/>
            <a:ext cx="87757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spcBef>
                <a:spcPct val="50000"/>
              </a:spcBef>
            </a:pPr>
            <a:r>
              <a:rPr lang="en-US" sz="900" b="0"/>
              <a:t>Copyright © 2009 Pearson Education, Inc.</a:t>
            </a:r>
            <a:endParaRPr lang="en-US" b="0"/>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21</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New Pictur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07838" y="2333625"/>
            <a:ext cx="3571875" cy="279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body" idx="4294967295"/>
          </p:nvPr>
        </p:nvSpPr>
        <p:spPr>
          <a:xfrm>
            <a:off x="182563" y="1681163"/>
            <a:ext cx="4063737" cy="3770312"/>
          </a:xfrm>
        </p:spPr>
        <p:txBody>
          <a:bodyPr/>
          <a:lstStyle/>
          <a:p>
            <a:pPr marL="463550" lvl="1" indent="-349250" eaLnBrk="1" hangingPunct="1">
              <a:spcBef>
                <a:spcPts val="600"/>
              </a:spcBef>
              <a:spcAft>
                <a:spcPct val="0"/>
              </a:spcAft>
            </a:pPr>
            <a:r>
              <a:rPr lang="en-US" b="1" dirty="0" smtClean="0">
                <a:solidFill>
                  <a:srgbClr val="0000FF"/>
                </a:solidFill>
                <a:latin typeface="Times New Roman" panose="02020603050405020304" pitchFamily="18" charset="0"/>
                <a:cs typeface="Times New Roman" panose="02020603050405020304" pitchFamily="18" charset="0"/>
              </a:rPr>
              <a:t>The human sex chromosomes X and Y differ in size and genetic composition</a:t>
            </a:r>
            <a:endParaRPr lang="ar-SA" b="1" dirty="0" smtClean="0">
              <a:solidFill>
                <a:srgbClr val="0000FF"/>
              </a:solidFill>
              <a:latin typeface="Times New Roman" panose="02020603050405020304" pitchFamily="18" charset="0"/>
              <a:cs typeface="Times New Roman" panose="02020603050405020304" pitchFamily="18" charset="0"/>
            </a:endParaRPr>
          </a:p>
          <a:p>
            <a:pPr marL="463550" lvl="1" indent="-349250" eaLnBrk="1" hangingPunct="1">
              <a:spcBef>
                <a:spcPts val="600"/>
              </a:spcBef>
              <a:spcAft>
                <a:spcPct val="0"/>
              </a:spcAft>
            </a:pPr>
            <a:r>
              <a:rPr lang="en-US" b="1" dirty="0" smtClean="0">
                <a:solidFill>
                  <a:srgbClr val="009247"/>
                </a:solidFill>
                <a:latin typeface="Times New Roman" panose="02020603050405020304" pitchFamily="18" charset="0"/>
                <a:cs typeface="Times New Roman" panose="02020603050405020304" pitchFamily="18" charset="0"/>
              </a:rPr>
              <a:t>Pairs of autosomes (all chromosomes other than sex chromosomes, X &amp;Y) have the same size and genetic composition</a:t>
            </a:r>
            <a:endParaRPr lang="ar-SA" b="1" dirty="0" smtClean="0">
              <a:solidFill>
                <a:srgbClr val="009247"/>
              </a:solidFill>
              <a:latin typeface="Times New Roman" panose="02020603050405020304" pitchFamily="18" charset="0"/>
              <a:cs typeface="Times New Roman" panose="02020603050405020304" pitchFamily="18" charset="0"/>
            </a:endParaRPr>
          </a:p>
        </p:txBody>
      </p:sp>
      <p:sp>
        <p:nvSpPr>
          <p:cNvPr id="33796"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33797" name="Line 5"/>
          <p:cNvSpPr>
            <a:spLocks noChangeShapeType="1"/>
          </p:cNvSpPr>
          <p:nvPr/>
        </p:nvSpPr>
        <p:spPr bwMode="auto">
          <a:xfrm>
            <a:off x="182563" y="816250"/>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798" name="Rectangle 4"/>
          <p:cNvSpPr>
            <a:spLocks noChangeArrowheads="1"/>
          </p:cNvSpPr>
          <p:nvPr/>
        </p:nvSpPr>
        <p:spPr bwMode="auto">
          <a:xfrm>
            <a:off x="134938" y="155575"/>
            <a:ext cx="8905875"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marL="744538" indent="-744538">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sz="2800">
                <a:solidFill>
                  <a:schemeClr val="tx2"/>
                </a:solidFill>
                <a:latin typeface="Times New Roman" panose="02020603050405020304" pitchFamily="18" charset="0"/>
                <a:cs typeface="Times New Roman" panose="02020603050405020304" pitchFamily="18" charset="0"/>
              </a:rPr>
              <a:t>  Chromosomes are matched in homologous pairs</a:t>
            </a:r>
            <a:br>
              <a:rPr lang="en-US" sz="2800">
                <a:solidFill>
                  <a:schemeClr val="tx2"/>
                </a:solidFill>
                <a:latin typeface="Times New Roman" panose="02020603050405020304" pitchFamily="18" charset="0"/>
                <a:cs typeface="Times New Roman" panose="02020603050405020304" pitchFamily="18" charset="0"/>
              </a:rPr>
            </a:br>
            <a:r>
              <a:rPr lang="ar-SA" sz="2800">
                <a:solidFill>
                  <a:srgbClr val="FF0000"/>
                </a:solidFill>
                <a:latin typeface="Times New Roman" panose="02020603050405020304" pitchFamily="18" charset="0"/>
                <a:cs typeface="Times New Roman" panose="02020603050405020304" pitchFamily="18" charset="0"/>
              </a:rPr>
              <a:t> </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33799" name="Text Box 9"/>
          <p:cNvSpPr txBox="1">
            <a:spLocks noChangeArrowheads="1"/>
          </p:cNvSpPr>
          <p:nvPr/>
        </p:nvSpPr>
        <p:spPr bwMode="auto">
          <a:xfrm>
            <a:off x="3883938" y="5381625"/>
            <a:ext cx="2800350" cy="65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dirty="0">
                <a:solidFill>
                  <a:srgbClr val="FF0000"/>
                </a:solidFill>
                <a:latin typeface="Times New Roman" panose="02020603050405020304" pitchFamily="18" charset="0"/>
                <a:cs typeface="Times New Roman" panose="02020603050405020304" pitchFamily="18" charset="0"/>
              </a:rPr>
              <a:t>Sister chromatids</a:t>
            </a:r>
            <a:endParaRPr lang="ar-SA" sz="2000" dirty="0">
              <a:solidFill>
                <a:srgbClr val="FF0000"/>
              </a:solidFill>
              <a:latin typeface="Times New Roman" panose="02020603050405020304" pitchFamily="18" charset="0"/>
              <a:cs typeface="Times New Roman" panose="02020603050405020304" pitchFamily="18" charset="0"/>
            </a:endParaRPr>
          </a:p>
          <a:p>
            <a:pPr>
              <a:lnSpc>
                <a:spcPct val="90000"/>
              </a:lnSpc>
            </a:pPr>
            <a:r>
              <a:rPr lang="en-US" sz="1800" dirty="0">
                <a:latin typeface="Times New Roman" panose="02020603050405020304" pitchFamily="18" charset="0"/>
                <a:cs typeface="Times New Roman" panose="02020603050405020304" pitchFamily="18" charset="0"/>
              </a:rPr>
              <a:t> </a:t>
            </a:r>
          </a:p>
        </p:txBody>
      </p:sp>
      <p:sp>
        <p:nvSpPr>
          <p:cNvPr id="33800" name="Text Box 10"/>
          <p:cNvSpPr txBox="1">
            <a:spLocks noChangeArrowheads="1"/>
          </p:cNvSpPr>
          <p:nvPr/>
        </p:nvSpPr>
        <p:spPr bwMode="auto">
          <a:xfrm>
            <a:off x="6184225" y="5397501"/>
            <a:ext cx="2187575" cy="556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dirty="0">
                <a:solidFill>
                  <a:srgbClr val="FF0000"/>
                </a:solidFill>
                <a:latin typeface="Times New Roman" panose="02020603050405020304" pitchFamily="18" charset="0"/>
                <a:cs typeface="Times New Roman" panose="02020603050405020304" pitchFamily="18" charset="0"/>
              </a:rPr>
              <a:t>One duplicated </a:t>
            </a:r>
            <a:endParaRPr lang="ar-SA" sz="2000" dirty="0">
              <a:solidFill>
                <a:srgbClr val="FF0000"/>
              </a:solidFill>
              <a:latin typeface="Times New Roman" panose="02020603050405020304" pitchFamily="18" charset="0"/>
              <a:cs typeface="Times New Roman" panose="02020603050405020304" pitchFamily="18" charset="0"/>
            </a:endParaRPr>
          </a:p>
          <a:p>
            <a:pPr>
              <a:lnSpc>
                <a:spcPct val="90000"/>
              </a:lnSpc>
            </a:pPr>
            <a:r>
              <a:rPr lang="en-US" sz="2000" dirty="0">
                <a:solidFill>
                  <a:srgbClr val="FF0000"/>
                </a:solidFill>
                <a:latin typeface="Times New Roman" panose="02020603050405020304" pitchFamily="18" charset="0"/>
                <a:cs typeface="Times New Roman" panose="02020603050405020304" pitchFamily="18" charset="0"/>
              </a:rPr>
              <a:t>chromosome</a:t>
            </a:r>
          </a:p>
          <a:p>
            <a:pPr>
              <a:lnSpc>
                <a:spcPct val="90000"/>
              </a:lnSpc>
            </a:pPr>
            <a:r>
              <a:rPr lang="en-US" sz="2000" dirty="0">
                <a:solidFill>
                  <a:srgbClr val="FF0000"/>
                </a:solidFill>
                <a:latin typeface="Times New Roman" panose="02020603050405020304" pitchFamily="18" charset="0"/>
                <a:cs typeface="Times New Roman" panose="02020603050405020304" pitchFamily="18" charset="0"/>
              </a:rPr>
              <a:t> </a:t>
            </a:r>
          </a:p>
        </p:txBody>
      </p:sp>
      <p:sp>
        <p:nvSpPr>
          <p:cNvPr id="33801" name="Text Box 11"/>
          <p:cNvSpPr txBox="1">
            <a:spLocks noChangeArrowheads="1"/>
          </p:cNvSpPr>
          <p:nvPr/>
        </p:nvSpPr>
        <p:spPr bwMode="auto">
          <a:xfrm>
            <a:off x="7015368" y="1431923"/>
            <a:ext cx="1984375" cy="60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200" dirty="0">
                <a:solidFill>
                  <a:srgbClr val="FF0000"/>
                </a:solidFill>
                <a:latin typeface="Times New Roman" panose="02020603050405020304" pitchFamily="18" charset="0"/>
                <a:cs typeface="Times New Roman" panose="02020603050405020304" pitchFamily="18" charset="0"/>
              </a:rPr>
              <a:t>Centromere</a:t>
            </a:r>
            <a:endParaRPr lang="ar-SA" sz="2200" dirty="0">
              <a:solidFill>
                <a:srgbClr val="FF0000"/>
              </a:solidFill>
              <a:latin typeface="Times New Roman" panose="02020603050405020304" pitchFamily="18" charset="0"/>
              <a:cs typeface="Times New Roman" panose="02020603050405020304" pitchFamily="18" charset="0"/>
            </a:endParaRPr>
          </a:p>
          <a:p>
            <a:pPr>
              <a:lnSpc>
                <a:spcPct val="90000"/>
              </a:lnSpc>
            </a:pPr>
            <a:r>
              <a:rPr lang="ar-SA" sz="2200" dirty="0">
                <a:solidFill>
                  <a:srgbClr val="FF0000"/>
                </a:solidFill>
                <a:latin typeface="Times New Roman" panose="02020603050405020304" pitchFamily="18" charset="0"/>
                <a:cs typeface="Times New Roman" panose="02020603050405020304" pitchFamily="18" charset="0"/>
              </a:rPr>
              <a:t> </a:t>
            </a:r>
          </a:p>
          <a:p>
            <a:pPr>
              <a:lnSpc>
                <a:spcPct val="90000"/>
              </a:lnSpc>
            </a:pPr>
            <a:endParaRPr lang="en-US" sz="2200" dirty="0">
              <a:solidFill>
                <a:srgbClr val="FF0000"/>
              </a:solidFill>
              <a:latin typeface="Times New Roman" panose="02020603050405020304" pitchFamily="18" charset="0"/>
              <a:cs typeface="Times New Roman" panose="02020603050405020304" pitchFamily="18" charset="0"/>
            </a:endParaRPr>
          </a:p>
        </p:txBody>
      </p:sp>
      <p:sp>
        <p:nvSpPr>
          <p:cNvPr id="33802" name="Text Box 12"/>
          <p:cNvSpPr txBox="1">
            <a:spLocks noChangeArrowheads="1"/>
          </p:cNvSpPr>
          <p:nvPr/>
        </p:nvSpPr>
        <p:spPr bwMode="auto">
          <a:xfrm>
            <a:off x="561975" y="972311"/>
            <a:ext cx="4184650" cy="63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dirty="0">
                <a:solidFill>
                  <a:srgbClr val="FF0000"/>
                </a:solidFill>
                <a:latin typeface="Times New Roman" panose="02020603050405020304" pitchFamily="18" charset="0"/>
                <a:cs typeface="Times New Roman" panose="02020603050405020304" pitchFamily="18" charset="0"/>
              </a:rPr>
              <a:t>Homologous pair </a:t>
            </a:r>
            <a:r>
              <a:rPr lang="en-US" dirty="0" smtClean="0">
                <a:solidFill>
                  <a:srgbClr val="FF0000"/>
                </a:solidFill>
                <a:latin typeface="Times New Roman" panose="02020603050405020304" pitchFamily="18" charset="0"/>
                <a:cs typeface="Times New Roman" panose="02020603050405020304" pitchFamily="18" charset="0"/>
              </a:rPr>
              <a:t>of chromosomes</a:t>
            </a:r>
            <a:endParaRPr lang="en-US" dirty="0">
              <a:solidFill>
                <a:srgbClr val="FF0000"/>
              </a:solidFill>
              <a:latin typeface="Times New Roman" panose="02020603050405020304" pitchFamily="18" charset="0"/>
              <a:cs typeface="Times New Roman" panose="02020603050405020304" pitchFamily="18" charset="0"/>
            </a:endParaRPr>
          </a:p>
          <a:p>
            <a:pPr rtl="1">
              <a:lnSpc>
                <a:spcPct val="90000"/>
              </a:lnSpc>
            </a:pPr>
            <a:r>
              <a:rPr lang="ar-SA"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
        <p:nvSpPr>
          <p:cNvPr id="33803" name="AutoShape 13"/>
          <p:cNvSpPr>
            <a:spLocks/>
          </p:cNvSpPr>
          <p:nvPr/>
        </p:nvSpPr>
        <p:spPr bwMode="auto">
          <a:xfrm rot="5400000">
            <a:off x="6100088" y="617538"/>
            <a:ext cx="323850" cy="2933700"/>
          </a:xfrm>
          <a:prstGeom prst="leftBrace">
            <a:avLst>
              <a:gd name="adj1" fmla="val 75490"/>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rot="10800000" vert="eaVert"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endParaRPr lang="ar-SA" sz="1800">
              <a:latin typeface="Times New Roman" panose="02020603050405020304" pitchFamily="18" charset="0"/>
              <a:cs typeface="Times New Roman" panose="02020603050405020304" pitchFamily="18" charset="0"/>
            </a:endParaRPr>
          </a:p>
        </p:txBody>
      </p:sp>
      <p:sp>
        <p:nvSpPr>
          <p:cNvPr id="33804" name="Line 14"/>
          <p:cNvSpPr>
            <a:spLocks noChangeShapeType="1"/>
          </p:cNvSpPr>
          <p:nvPr/>
        </p:nvSpPr>
        <p:spPr bwMode="auto">
          <a:xfrm flipV="1">
            <a:off x="7263726" y="1831179"/>
            <a:ext cx="1014000" cy="157718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05" name="AutoShape 15"/>
          <p:cNvSpPr>
            <a:spLocks/>
          </p:cNvSpPr>
          <p:nvPr/>
        </p:nvSpPr>
        <p:spPr bwMode="auto">
          <a:xfrm rot="-5400000">
            <a:off x="7197050" y="4448175"/>
            <a:ext cx="336550" cy="1092200"/>
          </a:xfrm>
          <a:prstGeom prst="leftBrace">
            <a:avLst>
              <a:gd name="adj1" fmla="val 27044"/>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vert="eaVert"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endParaRPr lang="ar-SA" sz="1800">
              <a:latin typeface="Times New Roman" panose="02020603050405020304" pitchFamily="18" charset="0"/>
              <a:cs typeface="Times New Roman" panose="02020603050405020304" pitchFamily="18" charset="0"/>
            </a:endParaRPr>
          </a:p>
        </p:txBody>
      </p:sp>
      <p:sp>
        <p:nvSpPr>
          <p:cNvPr id="33806" name="Line 16"/>
          <p:cNvSpPr>
            <a:spLocks noChangeShapeType="1"/>
          </p:cNvSpPr>
          <p:nvPr/>
        </p:nvSpPr>
        <p:spPr bwMode="auto">
          <a:xfrm>
            <a:off x="7365325" y="5178425"/>
            <a:ext cx="0" cy="2730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07" name="Line 17"/>
          <p:cNvSpPr>
            <a:spLocks noChangeShapeType="1"/>
          </p:cNvSpPr>
          <p:nvPr/>
        </p:nvSpPr>
        <p:spPr bwMode="auto">
          <a:xfrm>
            <a:off x="4987250" y="4768850"/>
            <a:ext cx="276225" cy="6254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08" name="Line 18"/>
          <p:cNvSpPr>
            <a:spLocks noChangeShapeType="1"/>
          </p:cNvSpPr>
          <p:nvPr/>
        </p:nvSpPr>
        <p:spPr bwMode="auto">
          <a:xfrm flipV="1">
            <a:off x="5263475" y="4787900"/>
            <a:ext cx="257175" cy="6096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09" name="Text Box 19"/>
          <p:cNvSpPr txBox="1">
            <a:spLocks noChangeArrowheads="1"/>
          </p:cNvSpPr>
          <p:nvPr/>
        </p:nvSpPr>
        <p:spPr bwMode="auto">
          <a:xfrm>
            <a:off x="3516313" y="6208713"/>
            <a:ext cx="5627687"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dirty="0">
                <a:solidFill>
                  <a:srgbClr val="333399"/>
                </a:solidFill>
                <a:latin typeface="Times New Roman" panose="02020603050405020304" pitchFamily="18" charset="0"/>
                <a:cs typeface="Times New Roman" panose="02020603050405020304" pitchFamily="18" charset="0"/>
              </a:rPr>
              <a:t>A homologous pair of chromosomes </a:t>
            </a:r>
          </a:p>
          <a:p>
            <a:pPr>
              <a:lnSpc>
                <a:spcPct val="90000"/>
              </a:lnSpc>
            </a:pPr>
            <a:r>
              <a:rPr lang="en-US" sz="2000" dirty="0">
                <a:solidFill>
                  <a:srgbClr val="FF0000"/>
                </a:solidFill>
                <a:latin typeface="Times New Roman" panose="02020603050405020304" pitchFamily="18" charset="0"/>
                <a:cs typeface="Times New Roman" panose="02020603050405020304" pitchFamily="18" charset="0"/>
              </a:rPr>
              <a:t> </a:t>
            </a:r>
          </a:p>
        </p:txBody>
      </p:sp>
      <p:sp>
        <p:nvSpPr>
          <p:cNvPr id="18" name="Oval 17"/>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22</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322245" y="1300366"/>
            <a:ext cx="8573336" cy="4436293"/>
          </a:xfrm>
        </p:spPr>
        <p:txBody>
          <a:bodyPr/>
          <a:lstStyle/>
          <a:p>
            <a:pPr marL="463550" lvl="1" indent="-349250" eaLnBrk="1" hangingPunct="1">
              <a:spcBef>
                <a:spcPts val="600"/>
              </a:spcBef>
              <a:spcAft>
                <a:spcPct val="0"/>
              </a:spcAft>
            </a:pPr>
            <a:r>
              <a:rPr lang="en-US" b="1" dirty="0" smtClean="0">
                <a:solidFill>
                  <a:srgbClr val="FF0000"/>
                </a:solidFill>
                <a:latin typeface="Times New Roman" panose="02020603050405020304" pitchFamily="18" charset="0"/>
                <a:cs typeface="Times New Roman" panose="02020603050405020304" pitchFamily="18" charset="0"/>
              </a:rPr>
              <a:t>Meiosis</a:t>
            </a:r>
            <a:r>
              <a:rPr lang="en-US" b="1" dirty="0" smtClean="0">
                <a:latin typeface="Times New Roman" panose="02020603050405020304" pitchFamily="18" charset="0"/>
                <a:cs typeface="Times New Roman" panose="02020603050405020304" pitchFamily="18" charset="0"/>
              </a:rPr>
              <a:t> </a:t>
            </a:r>
            <a:r>
              <a:rPr lang="en-US" b="1" dirty="0" smtClean="0">
                <a:solidFill>
                  <a:srgbClr val="0000FF"/>
                </a:solidFill>
                <a:latin typeface="Times New Roman" panose="02020603050405020304" pitchFamily="18" charset="0"/>
                <a:cs typeface="Times New Roman" panose="02020603050405020304" pitchFamily="18" charset="0"/>
              </a:rPr>
              <a:t>is a process that </a:t>
            </a:r>
            <a:r>
              <a:rPr lang="en-US" b="1" dirty="0" smtClean="0">
                <a:solidFill>
                  <a:srgbClr val="FF0000"/>
                </a:solidFill>
                <a:latin typeface="Times New Roman" panose="02020603050405020304" pitchFamily="18" charset="0"/>
                <a:cs typeface="Times New Roman" panose="02020603050405020304" pitchFamily="18" charset="0"/>
              </a:rPr>
              <a:t>converts diploid nuclei to haploid nuclei</a:t>
            </a:r>
            <a:endParaRPr lang="ar-SA" b="1" dirty="0" smtClean="0">
              <a:solidFill>
                <a:srgbClr val="FF0000"/>
              </a:solidFill>
              <a:latin typeface="Times New Roman" panose="02020603050405020304" pitchFamily="18" charset="0"/>
              <a:cs typeface="Times New Roman" panose="02020603050405020304" pitchFamily="18" charset="0"/>
            </a:endParaRPr>
          </a:p>
          <a:p>
            <a:pPr marL="1146175" lvl="2" indent="-347663" eaLnBrk="1" hangingPunct="1">
              <a:spcBef>
                <a:spcPts val="600"/>
              </a:spcBef>
              <a:spcAft>
                <a:spcPct val="0"/>
              </a:spcAft>
              <a:buFontTx/>
              <a:buChar char="–"/>
            </a:pPr>
            <a:r>
              <a:rPr lang="en-US" sz="2400" b="1" dirty="0" smtClean="0">
                <a:solidFill>
                  <a:srgbClr val="0000FF"/>
                </a:solidFill>
                <a:latin typeface="Times New Roman" panose="02020603050405020304" pitchFamily="18" charset="0"/>
                <a:cs typeface="Times New Roman" panose="02020603050405020304" pitchFamily="18" charset="0"/>
              </a:rPr>
              <a:t>Diploid cells have two homologous sets of chromosomes </a:t>
            </a:r>
            <a:r>
              <a:rPr lang="en-US" sz="2400" b="1" dirty="0" smtClean="0">
                <a:solidFill>
                  <a:srgbClr val="FF0000"/>
                </a:solidFill>
                <a:latin typeface="Times New Roman" panose="02020603050405020304" pitchFamily="18" charset="0"/>
                <a:cs typeface="Times New Roman" panose="02020603050405020304" pitchFamily="18" charset="0"/>
              </a:rPr>
              <a:t>(2n) </a:t>
            </a:r>
            <a:endParaRPr lang="ar-SA" sz="2400" b="1" dirty="0" smtClean="0">
              <a:latin typeface="Times New Roman" panose="02020603050405020304" pitchFamily="18" charset="0"/>
              <a:cs typeface="Times New Roman" panose="02020603050405020304" pitchFamily="18" charset="0"/>
            </a:endParaRPr>
          </a:p>
          <a:p>
            <a:pPr marL="1146175" lvl="2" indent="-347663" eaLnBrk="1" hangingPunct="1">
              <a:spcBef>
                <a:spcPts val="600"/>
              </a:spcBef>
              <a:spcAft>
                <a:spcPct val="0"/>
              </a:spcAft>
              <a:buFontTx/>
              <a:buChar char="–"/>
            </a:pPr>
            <a:r>
              <a:rPr lang="en-US" sz="2400" b="1" dirty="0" smtClean="0">
                <a:solidFill>
                  <a:srgbClr val="009247"/>
                </a:solidFill>
                <a:latin typeface="Times New Roman" panose="02020603050405020304" pitchFamily="18" charset="0"/>
                <a:cs typeface="Times New Roman" panose="02020603050405020304" pitchFamily="18" charset="0"/>
              </a:rPr>
              <a:t>Haploid cells have one set of chromosomes </a:t>
            </a:r>
            <a:r>
              <a:rPr lang="en-US" sz="2400" b="1" dirty="0" smtClean="0">
                <a:solidFill>
                  <a:srgbClr val="FF0000"/>
                </a:solidFill>
                <a:latin typeface="Times New Roman" panose="02020603050405020304" pitchFamily="18" charset="0"/>
                <a:cs typeface="Times New Roman" panose="02020603050405020304" pitchFamily="18" charset="0"/>
              </a:rPr>
              <a:t>(1n)</a:t>
            </a:r>
            <a:endParaRPr lang="ar-SA" sz="2400" b="1" dirty="0" smtClean="0">
              <a:latin typeface="Times New Roman" panose="02020603050405020304" pitchFamily="18" charset="0"/>
              <a:cs typeface="Times New Roman" panose="02020603050405020304" pitchFamily="18" charset="0"/>
            </a:endParaRPr>
          </a:p>
          <a:p>
            <a:pPr marL="1146175" lvl="2" indent="-347663" eaLnBrk="1" hangingPunct="1">
              <a:spcBef>
                <a:spcPts val="600"/>
              </a:spcBef>
              <a:spcAft>
                <a:spcPct val="0"/>
              </a:spcAft>
              <a:buFontTx/>
              <a:buChar char="–"/>
            </a:pPr>
            <a:r>
              <a:rPr lang="en-US" sz="2400" b="1" dirty="0" smtClean="0">
                <a:solidFill>
                  <a:srgbClr val="0000FF"/>
                </a:solidFill>
                <a:latin typeface="Times New Roman" panose="02020603050405020304" pitchFamily="18" charset="0"/>
                <a:cs typeface="Times New Roman" panose="02020603050405020304" pitchFamily="18" charset="0"/>
              </a:rPr>
              <a:t>Meiosis occurs in the sex organs (testes and ovaries) producing gametes (sperm and eggs)</a:t>
            </a:r>
            <a:endParaRPr lang="ar-SA" sz="2400" b="1" dirty="0" smtClean="0">
              <a:solidFill>
                <a:srgbClr val="0000FF"/>
              </a:solidFill>
              <a:latin typeface="Times New Roman" panose="02020603050405020304" pitchFamily="18" charset="0"/>
              <a:cs typeface="Times New Roman" panose="02020603050405020304" pitchFamily="18" charset="0"/>
            </a:endParaRPr>
          </a:p>
          <a:p>
            <a:pPr marL="463550" lvl="1" indent="-349250" eaLnBrk="1" hangingPunct="1">
              <a:spcBef>
                <a:spcPts val="600"/>
              </a:spcBef>
              <a:spcAft>
                <a:spcPct val="0"/>
              </a:spcAft>
            </a:pPr>
            <a:r>
              <a:rPr lang="en-US" b="1" dirty="0" smtClean="0">
                <a:solidFill>
                  <a:srgbClr val="FF0000"/>
                </a:solidFill>
                <a:latin typeface="Times New Roman" panose="02020603050405020304" pitchFamily="18" charset="0"/>
                <a:cs typeface="Times New Roman" panose="02020603050405020304" pitchFamily="18" charset="0"/>
              </a:rPr>
              <a:t>Fertilization is the union of sperm and egg</a:t>
            </a:r>
            <a:endParaRPr lang="ar-SA" b="1" dirty="0" smtClean="0">
              <a:solidFill>
                <a:srgbClr val="FF0000"/>
              </a:solidFill>
              <a:latin typeface="Times New Roman" panose="02020603050405020304" pitchFamily="18" charset="0"/>
              <a:cs typeface="Times New Roman" panose="02020603050405020304" pitchFamily="18" charset="0"/>
            </a:endParaRPr>
          </a:p>
          <a:p>
            <a:pPr marL="1146175" lvl="2" indent="-347663" eaLnBrk="1" hangingPunct="1">
              <a:spcBef>
                <a:spcPts val="600"/>
              </a:spcBef>
              <a:spcAft>
                <a:spcPct val="0"/>
              </a:spcAft>
              <a:buFontTx/>
              <a:buChar char="–"/>
            </a:pPr>
            <a:r>
              <a:rPr lang="en-US" sz="2400" b="1" dirty="0" smtClean="0">
                <a:solidFill>
                  <a:srgbClr val="0000FF"/>
                </a:solidFill>
                <a:latin typeface="Times New Roman" panose="02020603050405020304" pitchFamily="18" charset="0"/>
                <a:cs typeface="Times New Roman" panose="02020603050405020304" pitchFamily="18" charset="0"/>
              </a:rPr>
              <a:t>The zygote has a diploid chromosome number, one set from each parent</a:t>
            </a:r>
            <a:endParaRPr lang="ar-SA" sz="2400" b="1" dirty="0" smtClean="0">
              <a:solidFill>
                <a:srgbClr val="0000FF"/>
              </a:solidFill>
              <a:latin typeface="Times New Roman" panose="02020603050405020304" pitchFamily="18" charset="0"/>
              <a:cs typeface="Times New Roman" panose="02020603050405020304" pitchFamily="18" charset="0"/>
            </a:endParaRPr>
          </a:p>
        </p:txBody>
      </p:sp>
      <p:sp>
        <p:nvSpPr>
          <p:cNvPr id="3481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34820" name="Rectangle 4"/>
          <p:cNvSpPr>
            <a:spLocks noGrp="1" noChangeArrowheads="1"/>
          </p:cNvSpPr>
          <p:nvPr>
            <p:ph type="title" idx="4294967295"/>
          </p:nvPr>
        </p:nvSpPr>
        <p:spPr>
          <a:xfrm>
            <a:off x="322681" y="233082"/>
            <a:ext cx="8534400" cy="387798"/>
          </a:xfrm>
          <a:noFill/>
        </p:spPr>
        <p:txBody>
          <a:bodyPr>
            <a:spAutoFit/>
          </a:bodyPr>
          <a:lstStyle/>
          <a:p>
            <a:pPr marL="0" indent="0" algn="ctr" eaLnBrk="1" hangingPunct="1"/>
            <a:r>
              <a:rPr lang="en-US" sz="2800" dirty="0" smtClean="0"/>
              <a:t>  Gametes have a single set of chromosomes</a:t>
            </a:r>
            <a:endParaRPr lang="en-US" sz="2800" dirty="0" smtClean="0">
              <a:solidFill>
                <a:srgbClr val="FF0000"/>
              </a:solidFill>
            </a:endParaRPr>
          </a:p>
        </p:txBody>
      </p:sp>
      <p:sp>
        <p:nvSpPr>
          <p:cNvPr id="34821" name="Line 5"/>
          <p:cNvSpPr>
            <a:spLocks noChangeShapeType="1"/>
          </p:cNvSpPr>
          <p:nvPr/>
        </p:nvSpPr>
        <p:spPr bwMode="auto">
          <a:xfrm>
            <a:off x="182563" y="845125"/>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Oval 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23</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grpSp>
        <p:nvGrpSpPr>
          <p:cNvPr id="2" name="Group 1"/>
          <p:cNvGrpSpPr/>
          <p:nvPr/>
        </p:nvGrpSpPr>
        <p:grpSpPr>
          <a:xfrm>
            <a:off x="1568450" y="139700"/>
            <a:ext cx="6005513" cy="6657975"/>
            <a:chOff x="1568450" y="139700"/>
            <a:chExt cx="6005513" cy="6657975"/>
          </a:xfrm>
        </p:grpSpPr>
        <p:grpSp>
          <p:nvGrpSpPr>
            <p:cNvPr id="35842" name="Group 2"/>
            <p:cNvGrpSpPr>
              <a:grpSpLocks/>
            </p:cNvGrpSpPr>
            <p:nvPr/>
          </p:nvGrpSpPr>
          <p:grpSpPr bwMode="auto">
            <a:xfrm>
              <a:off x="1568450" y="139700"/>
              <a:ext cx="6005513" cy="6578600"/>
              <a:chOff x="988" y="88"/>
              <a:chExt cx="3783" cy="4144"/>
            </a:xfrm>
          </p:grpSpPr>
          <p:pic>
            <p:nvPicPr>
              <p:cNvPr id="35856" name="Picture 8" descr="08_13HumanLifeCycle-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88" y="88"/>
                <a:ext cx="3783" cy="4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57" name="Text Box 22"/>
              <p:cNvSpPr txBox="1">
                <a:spLocks noChangeArrowheads="1"/>
              </p:cNvSpPr>
              <p:nvPr/>
            </p:nvSpPr>
            <p:spPr bwMode="auto">
              <a:xfrm>
                <a:off x="1831" y="2797"/>
                <a:ext cx="331" cy="388"/>
              </a:xfrm>
              <a:prstGeom prst="rect">
                <a:avLst/>
              </a:prstGeom>
              <a:solidFill>
                <a:srgbClr val="9966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endParaRPr lang="ar-SA" sz="1800">
                  <a:latin typeface="+mj-lt"/>
                </a:endParaRPr>
              </a:p>
            </p:txBody>
          </p:sp>
          <p:sp>
            <p:nvSpPr>
              <p:cNvPr id="35858" name="Text Box 22"/>
              <p:cNvSpPr txBox="1">
                <a:spLocks noChangeArrowheads="1"/>
              </p:cNvSpPr>
              <p:nvPr/>
            </p:nvSpPr>
            <p:spPr bwMode="auto">
              <a:xfrm>
                <a:off x="1152" y="2372"/>
                <a:ext cx="460" cy="1381"/>
              </a:xfrm>
              <a:prstGeom prst="rect">
                <a:avLst/>
              </a:prstGeom>
              <a:solidFill>
                <a:srgbClr val="9966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endParaRPr lang="ar-SA" sz="1800">
                  <a:latin typeface="+mj-lt"/>
                </a:endParaRPr>
              </a:p>
            </p:txBody>
          </p:sp>
        </p:grpSp>
        <p:sp>
          <p:nvSpPr>
            <p:cNvPr id="35844" name="Text Box 9"/>
            <p:cNvSpPr txBox="1">
              <a:spLocks noChangeArrowheads="1"/>
            </p:cNvSpPr>
            <p:nvPr/>
          </p:nvSpPr>
          <p:spPr bwMode="auto">
            <a:xfrm>
              <a:off x="3092450" y="379413"/>
              <a:ext cx="30527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a:latin typeface="+mj-lt"/>
                </a:rPr>
                <a:t>Haploid gametes (</a:t>
              </a:r>
              <a:r>
                <a:rPr lang="en-US" sz="1800" i="1">
                  <a:latin typeface="+mj-lt"/>
                </a:rPr>
                <a:t>n</a:t>
              </a:r>
              <a:r>
                <a:rPr lang="en-US" sz="1800">
                  <a:latin typeface="+mj-lt"/>
                </a:rPr>
                <a:t> = 23)</a:t>
              </a:r>
              <a:endParaRPr lang="ar-SA" sz="1800">
                <a:latin typeface="+mj-lt"/>
              </a:endParaRPr>
            </a:p>
            <a:p>
              <a:pPr>
                <a:lnSpc>
                  <a:spcPct val="90000"/>
                </a:lnSpc>
              </a:pPr>
              <a:r>
                <a:rPr lang="ar-SA" sz="1800">
                  <a:latin typeface="+mj-lt"/>
                </a:rPr>
                <a:t>  </a:t>
              </a:r>
              <a:endParaRPr lang="en-US" sz="1800">
                <a:latin typeface="+mj-lt"/>
              </a:endParaRPr>
            </a:p>
          </p:txBody>
        </p:sp>
        <p:sp>
          <p:nvSpPr>
            <p:cNvPr id="713738" name="Text Box 10"/>
            <p:cNvSpPr txBox="1">
              <a:spLocks noChangeArrowheads="1"/>
            </p:cNvSpPr>
            <p:nvPr/>
          </p:nvSpPr>
          <p:spPr bwMode="auto">
            <a:xfrm>
              <a:off x="4535488" y="985838"/>
              <a:ext cx="182562" cy="300037"/>
            </a:xfrm>
            <a:prstGeom prst="rect">
              <a:avLst/>
            </a:prstGeom>
            <a:noFill/>
            <a:ln w="9525">
              <a:noFill/>
              <a:miter lim="800000"/>
              <a:headEnd/>
              <a:tailEnd/>
            </a:ln>
            <a:effectLst/>
          </p:spPr>
          <p:txBody>
            <a:bodyPr wrap="none" lIns="0" tIns="0" rIns="0" bIns="0"/>
            <a:lstStyle/>
            <a:p>
              <a:pPr>
                <a:lnSpc>
                  <a:spcPct val="90000"/>
                </a:lnSpc>
                <a:defRPr/>
              </a:pPr>
              <a:r>
                <a:rPr lang="en-US" sz="1800" i="1">
                  <a:effectLst>
                    <a:outerShdw blurRad="38100" dist="38100" dir="2700000" algn="tl">
                      <a:srgbClr val="C0C0C0"/>
                    </a:outerShdw>
                  </a:effectLst>
                  <a:latin typeface="+mj-lt"/>
                  <a:cs typeface="Arial" charset="0"/>
                </a:rPr>
                <a:t>n</a:t>
              </a:r>
              <a:endParaRPr lang="en-US" sz="1800">
                <a:effectLst>
                  <a:outerShdw blurRad="38100" dist="38100" dir="2700000" algn="tl">
                    <a:srgbClr val="C0C0C0"/>
                  </a:outerShdw>
                </a:effectLst>
                <a:latin typeface="+mj-lt"/>
                <a:cs typeface="Arial" charset="0"/>
              </a:endParaRPr>
            </a:p>
          </p:txBody>
        </p:sp>
        <p:sp>
          <p:nvSpPr>
            <p:cNvPr id="35846" name="Text Box 11"/>
            <p:cNvSpPr txBox="1">
              <a:spLocks noChangeArrowheads="1"/>
            </p:cNvSpPr>
            <p:nvPr/>
          </p:nvSpPr>
          <p:spPr bwMode="auto">
            <a:xfrm>
              <a:off x="2894013" y="1210470"/>
              <a:ext cx="1936750" cy="28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dirty="0">
                  <a:latin typeface="+mj-lt"/>
                </a:rPr>
                <a:t>Egg cell</a:t>
              </a:r>
              <a:r>
                <a:rPr lang="ar-SA" sz="1800" dirty="0">
                  <a:latin typeface="+mj-lt"/>
                </a:rPr>
                <a:t>  </a:t>
              </a:r>
              <a:endParaRPr lang="en-US" sz="1800" dirty="0">
                <a:latin typeface="+mj-lt"/>
              </a:endParaRPr>
            </a:p>
          </p:txBody>
        </p:sp>
        <p:sp>
          <p:nvSpPr>
            <p:cNvPr id="35847" name="Text Box 12"/>
            <p:cNvSpPr txBox="1">
              <a:spLocks noChangeArrowheads="1"/>
            </p:cNvSpPr>
            <p:nvPr/>
          </p:nvSpPr>
          <p:spPr bwMode="auto">
            <a:xfrm>
              <a:off x="4154488" y="2011363"/>
              <a:ext cx="1535112"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a:latin typeface="+mj-lt"/>
                </a:rPr>
                <a:t>Sperm cell</a:t>
              </a:r>
              <a:endParaRPr lang="ar-SA" sz="1800">
                <a:latin typeface="+mj-lt"/>
              </a:endParaRPr>
            </a:p>
            <a:p>
              <a:pPr>
                <a:lnSpc>
                  <a:spcPct val="90000"/>
                </a:lnSpc>
              </a:pPr>
              <a:r>
                <a:rPr lang="en-US" sz="1800">
                  <a:latin typeface="+mj-lt"/>
                </a:rPr>
                <a:t> </a:t>
              </a:r>
            </a:p>
          </p:txBody>
        </p:sp>
        <p:sp>
          <p:nvSpPr>
            <p:cNvPr id="35848" name="Text Box 13"/>
            <p:cNvSpPr txBox="1">
              <a:spLocks noChangeArrowheads="1"/>
            </p:cNvSpPr>
            <p:nvPr/>
          </p:nvSpPr>
          <p:spPr bwMode="auto">
            <a:xfrm>
              <a:off x="5788025" y="2300288"/>
              <a:ext cx="1652588" cy="50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dirty="0">
                  <a:solidFill>
                    <a:srgbClr val="FF0000"/>
                  </a:solidFill>
                  <a:latin typeface="+mj-lt"/>
                </a:rPr>
                <a:t>Fertilization</a:t>
              </a:r>
              <a:endParaRPr lang="ar-SA" sz="1800" dirty="0">
                <a:solidFill>
                  <a:srgbClr val="FF0000"/>
                </a:solidFill>
                <a:latin typeface="+mj-lt"/>
              </a:endParaRPr>
            </a:p>
            <a:p>
              <a:pPr>
                <a:lnSpc>
                  <a:spcPct val="90000"/>
                </a:lnSpc>
              </a:pPr>
              <a:r>
                <a:rPr lang="en-US" sz="1800" dirty="0">
                  <a:latin typeface="+mj-lt"/>
                </a:rPr>
                <a:t> </a:t>
              </a:r>
            </a:p>
          </p:txBody>
        </p:sp>
        <p:sp>
          <p:nvSpPr>
            <p:cNvPr id="35849" name="Text Box 14"/>
            <p:cNvSpPr txBox="1">
              <a:spLocks noChangeArrowheads="1"/>
            </p:cNvSpPr>
            <p:nvPr/>
          </p:nvSpPr>
          <p:spPr bwMode="auto">
            <a:xfrm>
              <a:off x="1892300" y="2335213"/>
              <a:ext cx="1228725" cy="60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dirty="0">
                  <a:solidFill>
                    <a:srgbClr val="FF0000"/>
                  </a:solidFill>
                  <a:latin typeface="+mj-lt"/>
                </a:rPr>
                <a:t>Meiosis</a:t>
              </a:r>
              <a:endParaRPr lang="ar-SA" sz="1800" dirty="0">
                <a:solidFill>
                  <a:srgbClr val="FF0000"/>
                </a:solidFill>
                <a:latin typeface="+mj-lt"/>
              </a:endParaRPr>
            </a:p>
            <a:p>
              <a:pPr>
                <a:lnSpc>
                  <a:spcPct val="90000"/>
                </a:lnSpc>
              </a:pPr>
              <a:r>
                <a:rPr lang="ar-SA" sz="1800" dirty="0">
                  <a:latin typeface="+mj-lt"/>
                </a:rPr>
                <a:t> </a:t>
              </a:r>
              <a:endParaRPr lang="en-US" sz="1800" dirty="0">
                <a:latin typeface="+mj-lt"/>
              </a:endParaRPr>
            </a:p>
          </p:txBody>
        </p:sp>
        <p:sp>
          <p:nvSpPr>
            <p:cNvPr id="35850" name="Text Box 15"/>
            <p:cNvSpPr txBox="1">
              <a:spLocks noChangeArrowheads="1"/>
            </p:cNvSpPr>
            <p:nvPr/>
          </p:nvSpPr>
          <p:spPr bwMode="auto">
            <a:xfrm>
              <a:off x="3729038" y="4100513"/>
              <a:ext cx="2787650" cy="1204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a:latin typeface="+mj-lt"/>
                </a:rPr>
                <a:t>Multicultural diploid </a:t>
              </a:r>
            </a:p>
            <a:p>
              <a:pPr>
                <a:lnSpc>
                  <a:spcPct val="90000"/>
                </a:lnSpc>
              </a:pPr>
              <a:r>
                <a:rPr lang="en-US" sz="1800">
                  <a:latin typeface="+mj-lt"/>
                </a:rPr>
                <a:t>Adults (2</a:t>
              </a:r>
              <a:r>
                <a:rPr lang="en-US" sz="1800" i="1">
                  <a:latin typeface="+mj-lt"/>
                </a:rPr>
                <a:t>n</a:t>
              </a:r>
              <a:r>
                <a:rPr lang="en-US" sz="1800">
                  <a:latin typeface="+mj-lt"/>
                </a:rPr>
                <a:t> = 46)</a:t>
              </a:r>
            </a:p>
            <a:p>
              <a:pPr>
                <a:lnSpc>
                  <a:spcPct val="90000"/>
                </a:lnSpc>
              </a:pPr>
              <a:r>
                <a:rPr lang="ar-SA" sz="1800">
                  <a:latin typeface="+mj-lt"/>
                </a:rPr>
                <a:t> </a:t>
              </a:r>
              <a:endParaRPr lang="en-US" sz="1800">
                <a:latin typeface="+mj-lt"/>
              </a:endParaRPr>
            </a:p>
          </p:txBody>
        </p:sp>
        <p:sp>
          <p:nvSpPr>
            <p:cNvPr id="35851" name="Text Box 16"/>
            <p:cNvSpPr txBox="1">
              <a:spLocks noChangeArrowheads="1"/>
            </p:cNvSpPr>
            <p:nvPr/>
          </p:nvSpPr>
          <p:spPr bwMode="auto">
            <a:xfrm>
              <a:off x="3330575" y="5672138"/>
              <a:ext cx="2792413"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a:latin typeface="+mj-lt"/>
                </a:rPr>
                <a:t>Mitosis and development</a:t>
              </a:r>
              <a:endParaRPr lang="ar-SA" sz="1800">
                <a:latin typeface="+mj-lt"/>
              </a:endParaRPr>
            </a:p>
            <a:p>
              <a:pPr>
                <a:lnSpc>
                  <a:spcPct val="90000"/>
                </a:lnSpc>
              </a:pPr>
              <a:r>
                <a:rPr lang="ar-SA" sz="1800">
                  <a:latin typeface="+mj-lt"/>
                </a:rPr>
                <a:t> </a:t>
              </a:r>
              <a:endParaRPr lang="en-US" sz="1800">
                <a:latin typeface="+mj-lt"/>
              </a:endParaRPr>
            </a:p>
          </p:txBody>
        </p:sp>
        <p:sp>
          <p:nvSpPr>
            <p:cNvPr id="713745" name="Text Box 17"/>
            <p:cNvSpPr txBox="1">
              <a:spLocks noChangeArrowheads="1"/>
            </p:cNvSpPr>
            <p:nvPr/>
          </p:nvSpPr>
          <p:spPr bwMode="auto">
            <a:xfrm>
              <a:off x="5102225" y="1601788"/>
              <a:ext cx="182563" cy="300037"/>
            </a:xfrm>
            <a:prstGeom prst="rect">
              <a:avLst/>
            </a:prstGeom>
            <a:noFill/>
            <a:ln w="9525">
              <a:noFill/>
              <a:miter lim="800000"/>
              <a:headEnd/>
              <a:tailEnd/>
            </a:ln>
            <a:effectLst/>
          </p:spPr>
          <p:txBody>
            <a:bodyPr wrap="none" lIns="0" tIns="0" rIns="0" bIns="0"/>
            <a:lstStyle/>
            <a:p>
              <a:pPr>
                <a:lnSpc>
                  <a:spcPct val="90000"/>
                </a:lnSpc>
                <a:defRPr/>
              </a:pPr>
              <a:r>
                <a:rPr lang="en-US" sz="1800" i="1">
                  <a:effectLst>
                    <a:outerShdw blurRad="38100" dist="38100" dir="2700000" algn="tl">
                      <a:srgbClr val="C0C0C0"/>
                    </a:outerShdw>
                  </a:effectLst>
                  <a:latin typeface="+mj-lt"/>
                  <a:cs typeface="Arial" charset="0"/>
                </a:rPr>
                <a:t>n</a:t>
              </a:r>
              <a:endParaRPr lang="en-US" sz="1800">
                <a:effectLst>
                  <a:outerShdw blurRad="38100" dist="38100" dir="2700000" algn="tl">
                    <a:srgbClr val="C0C0C0"/>
                  </a:outerShdw>
                </a:effectLst>
                <a:latin typeface="+mj-lt"/>
                <a:cs typeface="Arial" charset="0"/>
              </a:endParaRPr>
            </a:p>
          </p:txBody>
        </p:sp>
        <p:sp>
          <p:nvSpPr>
            <p:cNvPr id="713746" name="Text Box 18"/>
            <p:cNvSpPr txBox="1">
              <a:spLocks noChangeArrowheads="1"/>
            </p:cNvSpPr>
            <p:nvPr/>
          </p:nvSpPr>
          <p:spPr bwMode="auto">
            <a:xfrm>
              <a:off x="6467475" y="3670300"/>
              <a:ext cx="334963" cy="292100"/>
            </a:xfrm>
            <a:prstGeom prst="rect">
              <a:avLst/>
            </a:prstGeom>
            <a:noFill/>
            <a:ln w="9525">
              <a:noFill/>
              <a:miter lim="800000"/>
              <a:headEnd/>
              <a:tailEnd/>
            </a:ln>
            <a:effectLst/>
          </p:spPr>
          <p:txBody>
            <a:bodyPr wrap="none" lIns="0" tIns="0" rIns="0" bIns="0"/>
            <a:lstStyle/>
            <a:p>
              <a:pPr>
                <a:lnSpc>
                  <a:spcPct val="90000"/>
                </a:lnSpc>
                <a:defRPr/>
              </a:pPr>
              <a:r>
                <a:rPr lang="en-US" sz="1800">
                  <a:effectLst>
                    <a:outerShdw blurRad="38100" dist="38100" dir="2700000" algn="tl">
                      <a:srgbClr val="C0C0C0"/>
                    </a:outerShdw>
                  </a:effectLst>
                  <a:latin typeface="+mj-lt"/>
                  <a:cs typeface="Arial" charset="0"/>
                </a:rPr>
                <a:t>2</a:t>
              </a:r>
              <a:r>
                <a:rPr lang="en-US" sz="1800" i="1">
                  <a:effectLst>
                    <a:outerShdw blurRad="38100" dist="38100" dir="2700000" algn="tl">
                      <a:srgbClr val="C0C0C0"/>
                    </a:outerShdw>
                  </a:effectLst>
                  <a:latin typeface="+mj-lt"/>
                  <a:cs typeface="Arial" charset="0"/>
                </a:rPr>
                <a:t>n</a:t>
              </a:r>
              <a:endParaRPr lang="en-US" sz="1800">
                <a:effectLst>
                  <a:outerShdw blurRad="38100" dist="38100" dir="2700000" algn="tl">
                    <a:srgbClr val="C0C0C0"/>
                  </a:outerShdw>
                </a:effectLst>
                <a:latin typeface="+mj-lt"/>
                <a:cs typeface="Arial" charset="0"/>
              </a:endParaRPr>
            </a:p>
          </p:txBody>
        </p:sp>
        <p:sp>
          <p:nvSpPr>
            <p:cNvPr id="35854" name="Text Box 19"/>
            <p:cNvSpPr txBox="1">
              <a:spLocks noChangeArrowheads="1"/>
            </p:cNvSpPr>
            <p:nvPr/>
          </p:nvSpPr>
          <p:spPr bwMode="auto">
            <a:xfrm>
              <a:off x="4065588" y="3068638"/>
              <a:ext cx="221615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a:latin typeface="+mj-lt"/>
                </a:rPr>
                <a:t>Diploid zygote</a:t>
              </a:r>
            </a:p>
            <a:p>
              <a:pPr>
                <a:lnSpc>
                  <a:spcPct val="90000"/>
                </a:lnSpc>
              </a:pPr>
              <a:r>
                <a:rPr lang="en-US" sz="1800">
                  <a:latin typeface="+mj-lt"/>
                </a:rPr>
                <a:t>(2</a:t>
              </a:r>
              <a:r>
                <a:rPr lang="en-US" sz="1800" i="1">
                  <a:latin typeface="+mj-lt"/>
                </a:rPr>
                <a:t>n</a:t>
              </a:r>
              <a:r>
                <a:rPr lang="en-US" sz="1800">
                  <a:latin typeface="+mj-lt"/>
                </a:rPr>
                <a:t> = 46)</a:t>
              </a:r>
            </a:p>
            <a:p>
              <a:pPr>
                <a:lnSpc>
                  <a:spcPct val="90000"/>
                </a:lnSpc>
              </a:pPr>
              <a:r>
                <a:rPr lang="ar-SA" sz="1800">
                  <a:latin typeface="+mj-lt"/>
                </a:rPr>
                <a:t>  </a:t>
              </a:r>
              <a:endParaRPr lang="en-US" sz="1800">
                <a:latin typeface="+mj-lt"/>
              </a:endParaRPr>
            </a:p>
          </p:txBody>
        </p:sp>
        <p:sp>
          <p:nvSpPr>
            <p:cNvPr id="35855" name="Text Box 23"/>
            <p:cNvSpPr txBox="1">
              <a:spLocks noChangeArrowheads="1"/>
            </p:cNvSpPr>
            <p:nvPr/>
          </p:nvSpPr>
          <p:spPr bwMode="auto">
            <a:xfrm>
              <a:off x="4970463" y="6243638"/>
              <a:ext cx="2516188"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dirty="0">
                  <a:solidFill>
                    <a:srgbClr val="FF0000"/>
                  </a:solidFill>
                  <a:latin typeface="+mj-lt"/>
                </a:rPr>
                <a:t>The human life cycle </a:t>
              </a:r>
            </a:p>
            <a:p>
              <a:pPr>
                <a:lnSpc>
                  <a:spcPct val="90000"/>
                </a:lnSpc>
              </a:pPr>
              <a:r>
                <a:rPr lang="en-US" sz="1800" dirty="0">
                  <a:solidFill>
                    <a:srgbClr val="FF0000"/>
                  </a:solidFill>
                  <a:latin typeface="+mj-lt"/>
                </a:rPr>
                <a:t> </a:t>
              </a:r>
            </a:p>
          </p:txBody>
        </p:sp>
      </p:grpSp>
      <p:sp>
        <p:nvSpPr>
          <p:cNvPr id="19" name="Oval 18"/>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mj-lt"/>
                <a:cs typeface="Times New Roman" pitchFamily="18" charset="0"/>
              </a:rPr>
              <a:t>24</a:t>
            </a:r>
            <a:endParaRPr lang="en-US" sz="2700" kern="0" dirty="0">
              <a:solidFill>
                <a:srgbClr val="0033CC"/>
              </a:solidFill>
              <a:effectLst>
                <a:outerShdw blurRad="38100" dist="38100" dir="2700000" algn="tl">
                  <a:srgbClr val="000000">
                    <a:alpha val="43137"/>
                  </a:srgbClr>
                </a:outerShdw>
              </a:effectLst>
              <a:latin typeface="+mj-lt"/>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4294967295"/>
          </p:nvPr>
        </p:nvSpPr>
        <p:spPr>
          <a:xfrm>
            <a:off x="257175" y="1109663"/>
            <a:ext cx="8693150" cy="5313362"/>
          </a:xfrm>
        </p:spPr>
        <p:txBody>
          <a:bodyPr/>
          <a:lstStyle/>
          <a:p>
            <a:pPr marL="463550" lvl="1" indent="-349250" eaLnBrk="1" hangingPunct="1">
              <a:spcBef>
                <a:spcPts val="600"/>
              </a:spcBef>
              <a:spcAft>
                <a:spcPct val="0"/>
              </a:spcAft>
            </a:pPr>
            <a:r>
              <a:rPr lang="en-US" sz="2800" b="1" dirty="0" smtClean="0">
                <a:solidFill>
                  <a:srgbClr val="0000FF"/>
                </a:solidFill>
                <a:latin typeface="Times New Roman" pitchFamily="18" charset="0"/>
                <a:cs typeface="Times New Roman" pitchFamily="18" charset="0"/>
              </a:rPr>
              <a:t>Like mitosis, meiosis is preceded by </a:t>
            </a:r>
            <a:r>
              <a:rPr lang="en-US" sz="2800" b="1" dirty="0" err="1" smtClean="0">
                <a:solidFill>
                  <a:srgbClr val="0000FF"/>
                </a:solidFill>
                <a:latin typeface="Times New Roman" pitchFamily="18" charset="0"/>
                <a:cs typeface="Times New Roman" pitchFamily="18" charset="0"/>
              </a:rPr>
              <a:t>interphase</a:t>
            </a:r>
            <a:endParaRPr lang="ar-SA" sz="2800" b="1" dirty="0" smtClean="0">
              <a:solidFill>
                <a:srgbClr val="0000FF"/>
              </a:solidFill>
              <a:latin typeface="Times New Roman" pitchFamily="18" charset="0"/>
              <a:cs typeface="Times New Roman" pitchFamily="18" charset="0"/>
            </a:endParaRPr>
          </a:p>
          <a:p>
            <a:pPr marL="898525" lvl="2" indent="-255588" eaLnBrk="1" hangingPunct="1">
              <a:spcBef>
                <a:spcPts val="600"/>
              </a:spcBef>
              <a:spcAft>
                <a:spcPct val="0"/>
              </a:spcAft>
              <a:buFontTx/>
              <a:buChar char="–"/>
            </a:pPr>
            <a:r>
              <a:rPr lang="en-US" sz="2800" b="1" dirty="0" smtClean="0">
                <a:solidFill>
                  <a:srgbClr val="009247"/>
                </a:solidFill>
                <a:latin typeface="Times New Roman" pitchFamily="18" charset="0"/>
                <a:cs typeface="Times New Roman" pitchFamily="18" charset="0"/>
              </a:rPr>
              <a:t>Chromosomes duplicate during the </a:t>
            </a:r>
            <a:r>
              <a:rPr lang="en-US" sz="2800" b="1" dirty="0" smtClean="0">
                <a:solidFill>
                  <a:srgbClr val="FF0000"/>
                </a:solidFill>
                <a:latin typeface="Times New Roman" pitchFamily="18" charset="0"/>
                <a:cs typeface="Times New Roman" pitchFamily="18" charset="0"/>
              </a:rPr>
              <a:t>S-phase </a:t>
            </a:r>
            <a:endParaRPr lang="ar-SA" sz="2800" b="1" dirty="0" smtClean="0">
              <a:solidFill>
                <a:srgbClr val="FF0000"/>
              </a:solidFill>
              <a:latin typeface="Times New Roman" pitchFamily="18" charset="0"/>
              <a:cs typeface="Times New Roman" pitchFamily="18" charset="0"/>
            </a:endParaRPr>
          </a:p>
          <a:p>
            <a:pPr marL="463550" lvl="1" indent="-349250" eaLnBrk="1" hangingPunct="1">
              <a:spcBef>
                <a:spcPts val="600"/>
              </a:spcBef>
              <a:spcAft>
                <a:spcPct val="0"/>
              </a:spcAft>
            </a:pPr>
            <a:r>
              <a:rPr lang="en-US" sz="2800" b="1" dirty="0" smtClean="0">
                <a:solidFill>
                  <a:srgbClr val="0000FF"/>
                </a:solidFill>
                <a:latin typeface="Times New Roman" pitchFamily="18" charset="0"/>
                <a:cs typeface="Times New Roman" pitchFamily="18" charset="0"/>
              </a:rPr>
              <a:t>Unlike mitosis, meiosis has two divisions</a:t>
            </a:r>
            <a:endParaRPr lang="ar-SA" sz="2800" b="1" dirty="0" smtClean="0">
              <a:solidFill>
                <a:srgbClr val="0000FF"/>
              </a:solidFill>
              <a:latin typeface="Times New Roman" pitchFamily="18" charset="0"/>
              <a:cs typeface="Times New Roman" pitchFamily="18" charset="0"/>
            </a:endParaRPr>
          </a:p>
          <a:p>
            <a:pPr marL="898525" lvl="2" indent="-255588" eaLnBrk="1" hangingPunct="1">
              <a:spcBef>
                <a:spcPts val="600"/>
              </a:spcBef>
              <a:spcAft>
                <a:spcPct val="0"/>
              </a:spcAft>
              <a:buFontTx/>
              <a:buChar char="–"/>
            </a:pPr>
            <a:r>
              <a:rPr lang="en-US" sz="2800" b="1" dirty="0" smtClean="0">
                <a:solidFill>
                  <a:srgbClr val="009247"/>
                </a:solidFill>
                <a:latin typeface="Times New Roman" pitchFamily="18" charset="0"/>
                <a:cs typeface="Times New Roman" pitchFamily="18" charset="0"/>
              </a:rPr>
              <a:t>During meiosis I, </a:t>
            </a:r>
            <a:r>
              <a:rPr lang="en-US" sz="2800" b="1" dirty="0" smtClean="0">
                <a:solidFill>
                  <a:srgbClr val="FF0000"/>
                </a:solidFill>
                <a:latin typeface="Times New Roman" pitchFamily="18" charset="0"/>
                <a:cs typeface="Times New Roman" pitchFamily="18" charset="0"/>
              </a:rPr>
              <a:t>homologous chromosomes separate</a:t>
            </a:r>
            <a:endParaRPr lang="ar-SA" sz="2800" b="1" dirty="0" smtClean="0">
              <a:solidFill>
                <a:srgbClr val="FF0000"/>
              </a:solidFill>
              <a:latin typeface="Times New Roman" pitchFamily="18" charset="0"/>
              <a:cs typeface="Times New Roman" pitchFamily="18" charset="0"/>
            </a:endParaRPr>
          </a:p>
          <a:p>
            <a:pPr marL="1260475" lvl="3" indent="-182563" eaLnBrk="1" hangingPunct="1">
              <a:spcBef>
                <a:spcPts val="600"/>
              </a:spcBef>
              <a:spcAft>
                <a:spcPct val="0"/>
              </a:spcAft>
              <a:buFontTx/>
              <a:buChar char="–"/>
            </a:pPr>
            <a:r>
              <a:rPr lang="en-US" sz="2800" b="1" dirty="0" smtClean="0">
                <a:solidFill>
                  <a:srgbClr val="0000FF"/>
                </a:solidFill>
                <a:latin typeface="Times New Roman" pitchFamily="18" charset="0"/>
                <a:cs typeface="Times New Roman" pitchFamily="18" charset="0"/>
              </a:rPr>
              <a:t>The chromosome number is reduced by half </a:t>
            </a:r>
          </a:p>
          <a:p>
            <a:pPr marL="1077912" lvl="3" indent="0" eaLnBrk="1" hangingPunct="1">
              <a:spcBef>
                <a:spcPts val="600"/>
              </a:spcBef>
              <a:spcAft>
                <a:spcPct val="0"/>
              </a:spcAft>
              <a:buNone/>
            </a:pP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2</a:t>
            </a:r>
            <a:r>
              <a:rPr lang="en-US" sz="2800" b="1" i="1" dirty="0" smtClean="0">
                <a:solidFill>
                  <a:srgbClr val="FF0000"/>
                </a:solidFill>
                <a:latin typeface="Times New Roman" pitchFamily="18" charset="0"/>
                <a:cs typeface="Times New Roman" pitchFamily="18" charset="0"/>
              </a:rPr>
              <a:t>n</a:t>
            </a:r>
            <a:r>
              <a:rPr lang="en-US" sz="2800" b="1" dirty="0" smtClean="0">
                <a:solidFill>
                  <a:srgbClr val="FF0000"/>
                </a:solidFill>
                <a:latin typeface="Times New Roman" pitchFamily="18" charset="0"/>
                <a:cs typeface="Times New Roman" pitchFamily="18" charset="0"/>
              </a:rPr>
              <a:t>  → 1</a:t>
            </a:r>
            <a:r>
              <a:rPr lang="en-US" sz="2800" b="1" i="1" dirty="0" smtClean="0">
                <a:solidFill>
                  <a:srgbClr val="FF0000"/>
                </a:solidFill>
                <a:latin typeface="Times New Roman" pitchFamily="18" charset="0"/>
                <a:cs typeface="Times New Roman" pitchFamily="18" charset="0"/>
              </a:rPr>
              <a:t>n</a:t>
            </a:r>
            <a:endParaRPr lang="ar-SA" sz="2800" b="1" i="1" dirty="0" smtClean="0">
              <a:solidFill>
                <a:srgbClr val="FF0000"/>
              </a:solidFill>
              <a:latin typeface="Times New Roman" pitchFamily="18" charset="0"/>
              <a:cs typeface="Times New Roman" pitchFamily="18" charset="0"/>
            </a:endParaRPr>
          </a:p>
          <a:p>
            <a:pPr marL="898525" lvl="2" indent="-255588" eaLnBrk="1" hangingPunct="1">
              <a:spcBef>
                <a:spcPts val="600"/>
              </a:spcBef>
              <a:spcAft>
                <a:spcPct val="0"/>
              </a:spcAft>
              <a:buFontTx/>
              <a:buChar char="–"/>
            </a:pPr>
            <a:r>
              <a:rPr lang="en-US" sz="2800" b="1" dirty="0" smtClean="0">
                <a:solidFill>
                  <a:srgbClr val="009247"/>
                </a:solidFill>
                <a:latin typeface="Times New Roman" pitchFamily="18" charset="0"/>
                <a:cs typeface="Times New Roman" pitchFamily="18" charset="0"/>
              </a:rPr>
              <a:t>During meiosis II, </a:t>
            </a:r>
            <a:r>
              <a:rPr lang="en-US" sz="2800" b="1" dirty="0" smtClean="0">
                <a:solidFill>
                  <a:srgbClr val="FF0000"/>
                </a:solidFill>
                <a:latin typeface="Times New Roman" pitchFamily="18" charset="0"/>
                <a:cs typeface="Times New Roman" pitchFamily="18" charset="0"/>
              </a:rPr>
              <a:t>sister </a:t>
            </a:r>
            <a:r>
              <a:rPr lang="en-US" sz="2800" b="1" dirty="0" err="1" smtClean="0">
                <a:solidFill>
                  <a:srgbClr val="FF0000"/>
                </a:solidFill>
                <a:latin typeface="Times New Roman" pitchFamily="18" charset="0"/>
                <a:cs typeface="Times New Roman" pitchFamily="18" charset="0"/>
              </a:rPr>
              <a:t>chromatids</a:t>
            </a:r>
            <a:r>
              <a:rPr lang="en-US" sz="2800" b="1" dirty="0" smtClean="0">
                <a:solidFill>
                  <a:srgbClr val="FF0000"/>
                </a:solidFill>
                <a:latin typeface="Times New Roman" pitchFamily="18" charset="0"/>
                <a:cs typeface="Times New Roman" pitchFamily="18" charset="0"/>
              </a:rPr>
              <a:t> separate</a:t>
            </a:r>
            <a:endParaRPr lang="ar-SA" sz="2800" b="1" dirty="0" smtClean="0">
              <a:solidFill>
                <a:srgbClr val="FF0000"/>
              </a:solidFill>
              <a:latin typeface="Times New Roman" pitchFamily="18" charset="0"/>
              <a:cs typeface="Times New Roman" pitchFamily="18" charset="0"/>
            </a:endParaRPr>
          </a:p>
          <a:p>
            <a:pPr marL="1260475" lvl="3" indent="-182563" eaLnBrk="1" hangingPunct="1">
              <a:spcBef>
                <a:spcPts val="600"/>
              </a:spcBef>
              <a:spcAft>
                <a:spcPct val="0"/>
              </a:spcAft>
              <a:buFontTx/>
              <a:buChar char="–"/>
            </a:pPr>
            <a:r>
              <a:rPr lang="en-US" sz="2800" b="1" dirty="0" smtClean="0">
                <a:solidFill>
                  <a:srgbClr val="0000FF"/>
                </a:solidFill>
                <a:latin typeface="Times New Roman" pitchFamily="18" charset="0"/>
                <a:cs typeface="Times New Roman" pitchFamily="18" charset="0"/>
              </a:rPr>
              <a:t>The chromosome number remains the same </a:t>
            </a:r>
            <a:r>
              <a:rPr lang="en-US" sz="2800" b="1" dirty="0" smtClean="0">
                <a:solidFill>
                  <a:srgbClr val="FF0000"/>
                </a:solidFill>
                <a:latin typeface="Times New Roman" pitchFamily="18" charset="0"/>
                <a:cs typeface="Times New Roman" pitchFamily="18" charset="0"/>
              </a:rPr>
              <a:t>1</a:t>
            </a:r>
            <a:r>
              <a:rPr lang="en-US" sz="2800" b="1" i="1" dirty="0" smtClean="0">
                <a:solidFill>
                  <a:srgbClr val="FF0000"/>
                </a:solidFill>
                <a:latin typeface="Times New Roman" pitchFamily="18" charset="0"/>
                <a:cs typeface="Times New Roman" pitchFamily="18" charset="0"/>
              </a:rPr>
              <a:t>n</a:t>
            </a:r>
            <a:endParaRPr lang="ar-SA" sz="2800" b="1" i="1" dirty="0" smtClean="0">
              <a:solidFill>
                <a:srgbClr val="FF0000"/>
              </a:solidFill>
              <a:latin typeface="Times New Roman" pitchFamily="18" charset="0"/>
              <a:cs typeface="Times New Roman" pitchFamily="18" charset="0"/>
            </a:endParaRPr>
          </a:p>
        </p:txBody>
      </p:sp>
      <p:sp>
        <p:nvSpPr>
          <p:cNvPr id="3686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36868" name="Rectangle 4"/>
          <p:cNvSpPr>
            <a:spLocks noGrp="1" noChangeArrowheads="1"/>
          </p:cNvSpPr>
          <p:nvPr>
            <p:ph type="title" idx="4294967295"/>
          </p:nvPr>
        </p:nvSpPr>
        <p:spPr>
          <a:xfrm>
            <a:off x="63500" y="114300"/>
            <a:ext cx="9032875" cy="609600"/>
          </a:xfrm>
          <a:noFill/>
        </p:spPr>
        <p:txBody>
          <a:bodyPr>
            <a:spAutoFit/>
          </a:bodyPr>
          <a:lstStyle/>
          <a:p>
            <a:pPr marL="0" indent="0" algn="ctr" eaLnBrk="1" hangingPunct="1"/>
            <a:r>
              <a:rPr lang="en-US" sz="2000" smtClean="0"/>
              <a:t> </a:t>
            </a:r>
            <a:r>
              <a:rPr lang="en-US" sz="2200" smtClean="0"/>
              <a:t>Meiosis reduces the chromosome number from diploid to haploid </a:t>
            </a:r>
            <a:r>
              <a:rPr lang="ar-SA" sz="2200" smtClean="0"/>
              <a:t/>
            </a:r>
            <a:br>
              <a:rPr lang="ar-SA" sz="2200" smtClean="0"/>
            </a:br>
            <a:r>
              <a:rPr lang="ar-SA" sz="2200" smtClean="0">
                <a:solidFill>
                  <a:srgbClr val="FF0000"/>
                </a:solidFill>
              </a:rPr>
              <a:t> </a:t>
            </a:r>
            <a:endParaRPr lang="en-US" sz="2000" smtClean="0"/>
          </a:p>
        </p:txBody>
      </p:sp>
      <p:sp>
        <p:nvSpPr>
          <p:cNvPr id="36869" name="Line 5"/>
          <p:cNvSpPr>
            <a:spLocks noChangeShapeType="1"/>
          </p:cNvSpPr>
          <p:nvPr/>
        </p:nvSpPr>
        <p:spPr bwMode="auto">
          <a:xfrm>
            <a:off x="182563" y="920750"/>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Oval 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25</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ChangeAspect="1"/>
          </p:cNvGraphicFramePr>
          <p:nvPr>
            <p:extLst>
              <p:ext uri="{D42A27DB-BD31-4B8C-83A1-F6EECF244321}">
                <p14:modId xmlns="" xmlns:p14="http://schemas.microsoft.com/office/powerpoint/2010/main" val="1367991455"/>
              </p:ext>
            </p:extLst>
          </p:nvPr>
        </p:nvGraphicFramePr>
        <p:xfrm>
          <a:off x="6398766" y="794502"/>
          <a:ext cx="2582902" cy="1268251"/>
        </p:xfrm>
        <a:graphic>
          <a:graphicData uri="http://schemas.openxmlformats.org/presentationml/2006/ole">
            <p:oleObj spid="_x0000_s1059" name="Slide" r:id="rId5" imgW="4568900" imgH="3425883" progId="PowerPoint.Slide.12">
              <p:embed/>
            </p:oleObj>
          </a:graphicData>
        </a:graphic>
      </p:graphicFrame>
      <p:sp>
        <p:nvSpPr>
          <p:cNvPr id="41986" name="Rectangle 2"/>
          <p:cNvSpPr>
            <a:spLocks noGrp="1" noChangeArrowheads="1"/>
          </p:cNvSpPr>
          <p:nvPr>
            <p:ph type="body" idx="4294967295"/>
          </p:nvPr>
        </p:nvSpPr>
        <p:spPr>
          <a:xfrm>
            <a:off x="0" y="919627"/>
            <a:ext cx="8958263" cy="5732462"/>
          </a:xfrm>
        </p:spPr>
        <p:txBody>
          <a:bodyPr/>
          <a:lstStyle/>
          <a:p>
            <a:pPr marL="179388" lvl="1" indent="0" eaLnBrk="1" hangingPunct="1">
              <a:spcBef>
                <a:spcPts val="600"/>
              </a:spcBef>
              <a:spcAft>
                <a:spcPct val="0"/>
              </a:spcAft>
              <a:defRPr/>
            </a:pPr>
            <a:r>
              <a:rPr lang="en-US" b="1" dirty="0" smtClean="0">
                <a:latin typeface="Times New Roman" panose="02020603050405020304" pitchFamily="18" charset="0"/>
                <a:cs typeface="Times New Roman" panose="02020603050405020304" pitchFamily="18" charset="0"/>
              </a:rPr>
              <a:t>Events in the nucleus during meiosis I</a:t>
            </a:r>
            <a:endParaRPr lang="ar-SA" b="1" dirty="0" smtClean="0">
              <a:latin typeface="Times New Roman" panose="02020603050405020304" pitchFamily="18" charset="0"/>
              <a:cs typeface="Times New Roman" panose="02020603050405020304" pitchFamily="18" charset="0"/>
            </a:endParaRPr>
          </a:p>
          <a:p>
            <a:pPr marL="536575" lvl="2" indent="-177800" eaLnBrk="1" hangingPunct="1">
              <a:spcBef>
                <a:spcPts val="600"/>
              </a:spcBef>
              <a:spcAft>
                <a:spcPct val="0"/>
              </a:spcAft>
              <a:buFontTx/>
              <a:buChar char="–"/>
              <a:defRPr/>
            </a:pPr>
            <a:r>
              <a:rPr lang="en-US" sz="2400" b="1" dirty="0" smtClean="0">
                <a:solidFill>
                  <a:srgbClr val="FF0000"/>
                </a:solidFill>
                <a:latin typeface="Times New Roman" panose="02020603050405020304" pitchFamily="18" charset="0"/>
                <a:cs typeface="Times New Roman" panose="02020603050405020304" pitchFamily="18" charset="0"/>
              </a:rPr>
              <a:t>Prophase I</a:t>
            </a:r>
          </a:p>
          <a:p>
            <a:pPr marL="898525" lvl="3" indent="-182563" eaLnBrk="1" hangingPunct="1">
              <a:spcBef>
                <a:spcPts val="600"/>
              </a:spcBef>
              <a:spcAft>
                <a:spcPct val="0"/>
              </a:spcAft>
              <a:buFontTx/>
              <a:buChar char="–"/>
              <a:defRPr/>
            </a:pPr>
            <a:r>
              <a:rPr lang="en-US" b="1" dirty="0" smtClean="0">
                <a:latin typeface="Times New Roman" panose="02020603050405020304" pitchFamily="18" charset="0"/>
                <a:cs typeface="Times New Roman" panose="02020603050405020304" pitchFamily="18" charset="0"/>
              </a:rPr>
              <a:t>Chromosomes coil and become compact</a:t>
            </a:r>
            <a:endParaRPr lang="ar-SA" b="1" dirty="0" smtClean="0">
              <a:latin typeface="Times New Roman" panose="02020603050405020304" pitchFamily="18" charset="0"/>
              <a:cs typeface="Times New Roman" panose="02020603050405020304" pitchFamily="18" charset="0"/>
            </a:endParaRPr>
          </a:p>
          <a:p>
            <a:pPr marL="898525" lvl="3" indent="-182563" eaLnBrk="1" hangingPunct="1">
              <a:spcBef>
                <a:spcPts val="600"/>
              </a:spcBef>
              <a:spcAft>
                <a:spcPct val="0"/>
              </a:spcAft>
              <a:buFontTx/>
              <a:buChar char="–"/>
              <a:defRPr/>
            </a:pPr>
            <a:r>
              <a:rPr lang="en-US" b="1" dirty="0" smtClean="0">
                <a:latin typeface="Times New Roman" panose="02020603050405020304" pitchFamily="18" charset="0"/>
                <a:cs typeface="Times New Roman" panose="02020603050405020304" pitchFamily="18" charset="0"/>
              </a:rPr>
              <a:t>Homologous chromosomes come together as pairs by </a:t>
            </a:r>
            <a:r>
              <a:rPr lang="en-US" b="1" dirty="0" err="1" smtClean="0">
                <a:solidFill>
                  <a:srgbClr val="FF0000"/>
                </a:solidFill>
                <a:latin typeface="Times New Roman" panose="02020603050405020304" pitchFamily="18" charset="0"/>
                <a:cs typeface="Times New Roman" panose="02020603050405020304" pitchFamily="18" charset="0"/>
              </a:rPr>
              <a:t>synapsis</a:t>
            </a:r>
            <a:endParaRPr lang="ar-SA" b="1" dirty="0" smtClean="0">
              <a:solidFill>
                <a:srgbClr val="FF0000"/>
              </a:solidFill>
              <a:latin typeface="Times New Roman" panose="02020603050405020304" pitchFamily="18" charset="0"/>
              <a:cs typeface="Times New Roman" panose="02020603050405020304" pitchFamily="18" charset="0"/>
            </a:endParaRPr>
          </a:p>
          <a:p>
            <a:pPr marL="898525" lvl="3" indent="-182563" eaLnBrk="1" hangingPunct="1">
              <a:spcBef>
                <a:spcPts val="600"/>
              </a:spcBef>
              <a:spcAft>
                <a:spcPct val="0"/>
              </a:spcAft>
              <a:buFontTx/>
              <a:buChar char="–"/>
              <a:defRPr/>
            </a:pPr>
            <a:r>
              <a:rPr lang="en-US" b="1" dirty="0" smtClean="0">
                <a:latin typeface="Times New Roman" panose="02020603050405020304" pitchFamily="18" charset="0"/>
                <a:cs typeface="Times New Roman" panose="02020603050405020304" pitchFamily="18" charset="0"/>
              </a:rPr>
              <a:t>Each pair, with four </a:t>
            </a:r>
            <a:r>
              <a:rPr lang="en-US" b="1" dirty="0" err="1" smtClean="0">
                <a:latin typeface="Times New Roman" panose="02020603050405020304" pitchFamily="18" charset="0"/>
                <a:cs typeface="Times New Roman" panose="02020603050405020304" pitchFamily="18" charset="0"/>
              </a:rPr>
              <a:t>chromatids</a:t>
            </a:r>
            <a:r>
              <a:rPr lang="en-US" b="1" dirty="0" smtClean="0">
                <a:latin typeface="Times New Roman" panose="02020603050405020304" pitchFamily="18" charset="0"/>
                <a:cs typeface="Times New Roman" panose="02020603050405020304" pitchFamily="18" charset="0"/>
              </a:rPr>
              <a:t>, is called a tetrad</a:t>
            </a:r>
            <a:endParaRPr lang="ar-SA" b="1" dirty="0" smtClean="0">
              <a:latin typeface="Times New Roman" panose="02020603050405020304" pitchFamily="18" charset="0"/>
              <a:cs typeface="Times New Roman" panose="02020603050405020304" pitchFamily="18" charset="0"/>
            </a:endParaRPr>
          </a:p>
          <a:p>
            <a:pPr marL="898525" lvl="3" indent="-182563" eaLnBrk="1" hangingPunct="1">
              <a:spcBef>
                <a:spcPts val="600"/>
              </a:spcBef>
              <a:spcAft>
                <a:spcPct val="0"/>
              </a:spcAft>
              <a:buFontTx/>
              <a:buChar char="–"/>
              <a:defRPr/>
            </a:pPr>
            <a:r>
              <a:rPr lang="en-US" b="1" dirty="0" err="1" smtClean="0">
                <a:latin typeface="Times New Roman" panose="02020603050405020304" pitchFamily="18" charset="0"/>
                <a:cs typeface="Times New Roman" panose="02020603050405020304" pitchFamily="18" charset="0"/>
              </a:rPr>
              <a:t>Nonsister</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chromatids</a:t>
            </a:r>
            <a:r>
              <a:rPr lang="en-US" b="1" dirty="0" smtClean="0">
                <a:latin typeface="Times New Roman" panose="02020603050405020304" pitchFamily="18" charset="0"/>
                <a:cs typeface="Times New Roman" panose="02020603050405020304" pitchFamily="18" charset="0"/>
              </a:rPr>
              <a:t> exchange genetic materials by </a:t>
            </a:r>
            <a:r>
              <a:rPr lang="en-US" b="1" dirty="0" smtClean="0">
                <a:solidFill>
                  <a:srgbClr val="FF0000"/>
                </a:solidFill>
                <a:latin typeface="Times New Roman" panose="02020603050405020304" pitchFamily="18" charset="0"/>
                <a:cs typeface="Times New Roman" panose="02020603050405020304" pitchFamily="18" charset="0"/>
              </a:rPr>
              <a:t>crossing over</a:t>
            </a:r>
            <a:endParaRPr lang="en-US" sz="1600" b="1" dirty="0" smtClean="0">
              <a:solidFill>
                <a:srgbClr val="FF0000"/>
              </a:solidFill>
              <a:latin typeface="Times New Roman" panose="02020603050405020304" pitchFamily="18" charset="0"/>
              <a:cs typeface="Times New Roman" panose="02020603050405020304" pitchFamily="18" charset="0"/>
            </a:endParaRPr>
          </a:p>
          <a:p>
            <a:pPr marL="536575" lvl="2" indent="-177800" eaLnBrk="1" hangingPunct="1">
              <a:spcBef>
                <a:spcPts val="600"/>
              </a:spcBef>
              <a:spcAft>
                <a:spcPct val="0"/>
              </a:spcAft>
              <a:buFontTx/>
              <a:buChar char="–"/>
              <a:defRPr/>
            </a:pPr>
            <a:r>
              <a:rPr lang="en-US" sz="2400" b="1" dirty="0" smtClean="0">
                <a:solidFill>
                  <a:srgbClr val="FF0000"/>
                </a:solidFill>
                <a:latin typeface="Times New Roman" panose="02020603050405020304" pitchFamily="18" charset="0"/>
                <a:cs typeface="Times New Roman" panose="02020603050405020304" pitchFamily="18" charset="0"/>
              </a:rPr>
              <a:t>Metaphase I</a:t>
            </a:r>
          </a:p>
          <a:p>
            <a:pPr marL="898525" lvl="3" indent="-182563" eaLnBrk="1" hangingPunct="1">
              <a:spcBef>
                <a:spcPts val="600"/>
              </a:spcBef>
              <a:spcAft>
                <a:spcPct val="0"/>
              </a:spcAft>
              <a:buFontTx/>
              <a:buChar char="–"/>
              <a:defRPr/>
            </a:pPr>
            <a:r>
              <a:rPr lang="en-US" b="1" dirty="0" smtClean="0">
                <a:solidFill>
                  <a:srgbClr val="0000FF"/>
                </a:solidFill>
                <a:latin typeface="Times New Roman" panose="02020603050405020304" pitchFamily="18" charset="0"/>
                <a:cs typeface="Times New Roman" panose="02020603050405020304" pitchFamily="18" charset="0"/>
              </a:rPr>
              <a:t>tetrads</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(duplicated homologous chromosomes) line up on metaphase plate side by side</a:t>
            </a:r>
          </a:p>
          <a:p>
            <a:pPr marL="536575" lvl="2" indent="-177800" eaLnBrk="1" hangingPunct="1">
              <a:spcBef>
                <a:spcPts val="600"/>
              </a:spcBef>
              <a:spcAft>
                <a:spcPct val="0"/>
              </a:spcAft>
              <a:buFontTx/>
              <a:buChar char="–"/>
              <a:defRPr/>
            </a:pPr>
            <a:r>
              <a:rPr lang="en-US" sz="2400" b="1" dirty="0" smtClean="0">
                <a:solidFill>
                  <a:srgbClr val="FF0000"/>
                </a:solidFill>
                <a:latin typeface="Times New Roman" panose="02020603050405020304" pitchFamily="18" charset="0"/>
                <a:cs typeface="Times New Roman" panose="02020603050405020304" pitchFamily="18" charset="0"/>
              </a:rPr>
              <a:t>Anaphase I </a:t>
            </a:r>
          </a:p>
          <a:p>
            <a:pPr lvl="1" eaLnBrk="1" hangingPunct="1">
              <a:spcBef>
                <a:spcPts val="600"/>
              </a:spcBef>
              <a:spcAft>
                <a:spcPts val="0"/>
              </a:spcAft>
              <a:buFont typeface="Times" charset="0"/>
              <a:buChar char="•"/>
              <a:defRPr/>
            </a:pPr>
            <a:r>
              <a:rPr lang="en-US" sz="2000" b="1" dirty="0" smtClean="0">
                <a:latin typeface="Times New Roman" panose="02020603050405020304" pitchFamily="18" charset="0"/>
                <a:cs typeface="Times New Roman" panose="02020603050405020304" pitchFamily="18" charset="0"/>
              </a:rPr>
              <a:t>homologous chromosomes separate distributed to different nuclei</a:t>
            </a:r>
          </a:p>
          <a:p>
            <a:pPr lvl="1" eaLnBrk="1" hangingPunct="1">
              <a:spcBef>
                <a:spcPts val="600"/>
              </a:spcBef>
              <a:spcAft>
                <a:spcPts val="0"/>
              </a:spcAft>
              <a:buFont typeface="Times" charset="0"/>
              <a:buChar char="•"/>
              <a:defRPr/>
            </a:pPr>
            <a:r>
              <a:rPr lang="en-US" sz="2000" b="1" dirty="0" smtClean="0">
                <a:latin typeface="Times New Roman" panose="02020603050405020304" pitchFamily="18" charset="0"/>
                <a:cs typeface="Times New Roman" panose="02020603050405020304" pitchFamily="18" charset="0"/>
              </a:rPr>
              <a:t>Each nucleus contains haploid number of chromosomes</a:t>
            </a:r>
          </a:p>
          <a:p>
            <a:pPr lvl="1" eaLnBrk="1" hangingPunct="1">
              <a:spcBef>
                <a:spcPts val="600"/>
              </a:spcBef>
              <a:spcAft>
                <a:spcPts val="0"/>
              </a:spcAft>
              <a:buFont typeface="Times" charset="0"/>
              <a:buChar char="•"/>
              <a:defRPr/>
            </a:pPr>
            <a:r>
              <a:rPr lang="en-US" sz="2000" b="1" dirty="0" smtClean="0">
                <a:latin typeface="Times New Roman" panose="02020603050405020304" pitchFamily="18" charset="0"/>
                <a:cs typeface="Times New Roman" panose="02020603050405020304" pitchFamily="18" charset="0"/>
              </a:rPr>
              <a:t>Each chromosome has 2 </a:t>
            </a:r>
            <a:r>
              <a:rPr lang="en-US" sz="2000" b="1" dirty="0" err="1" smtClean="0">
                <a:latin typeface="Times New Roman" panose="02020603050405020304" pitchFamily="18" charset="0"/>
                <a:cs typeface="Times New Roman" panose="02020603050405020304" pitchFamily="18" charset="0"/>
              </a:rPr>
              <a:t>chromatids</a:t>
            </a:r>
            <a:endParaRPr lang="en-US" sz="2000" b="1" dirty="0" smtClean="0">
              <a:latin typeface="Times New Roman" panose="02020603050405020304" pitchFamily="18" charset="0"/>
              <a:cs typeface="Times New Roman" panose="02020603050405020304" pitchFamily="18" charset="0"/>
            </a:endParaRPr>
          </a:p>
          <a:p>
            <a:pPr marL="536575" lvl="2" indent="-177800" eaLnBrk="1" hangingPunct="1">
              <a:spcBef>
                <a:spcPts val="600"/>
              </a:spcBef>
              <a:spcAft>
                <a:spcPct val="0"/>
              </a:spcAft>
              <a:buFontTx/>
              <a:buChar char="–"/>
              <a:defRPr/>
            </a:pPr>
            <a:r>
              <a:rPr lang="en-US" sz="2400" b="1" dirty="0" err="1" smtClean="0">
                <a:solidFill>
                  <a:srgbClr val="FF0000"/>
                </a:solidFill>
                <a:latin typeface="Times New Roman" panose="02020603050405020304" pitchFamily="18" charset="0"/>
                <a:cs typeface="Times New Roman" panose="02020603050405020304" pitchFamily="18" charset="0"/>
              </a:rPr>
              <a:t>Telophase</a:t>
            </a:r>
            <a:r>
              <a:rPr lang="en-US" sz="2400" b="1" dirty="0" smtClean="0">
                <a:solidFill>
                  <a:srgbClr val="FF0000"/>
                </a:solidFill>
                <a:latin typeface="Times New Roman" panose="02020603050405020304" pitchFamily="18" charset="0"/>
                <a:cs typeface="Times New Roman" panose="02020603050405020304" pitchFamily="18" charset="0"/>
              </a:rPr>
              <a:t> I and </a:t>
            </a:r>
            <a:r>
              <a:rPr lang="en-US" sz="2400" b="1" dirty="0" err="1" smtClean="0">
                <a:solidFill>
                  <a:srgbClr val="FF0000"/>
                </a:solidFill>
                <a:latin typeface="Times New Roman" panose="02020603050405020304" pitchFamily="18" charset="0"/>
                <a:cs typeface="Times New Roman" panose="02020603050405020304" pitchFamily="18" charset="0"/>
              </a:rPr>
              <a:t>cytokinesis</a:t>
            </a:r>
            <a:endParaRPr lang="ar-SA" sz="2400" b="1" dirty="0" smtClean="0">
              <a:solidFill>
                <a:srgbClr val="FF0000"/>
              </a:solidFill>
              <a:latin typeface="Times New Roman" panose="02020603050405020304" pitchFamily="18" charset="0"/>
              <a:cs typeface="Times New Roman" panose="02020603050405020304" pitchFamily="18" charset="0"/>
            </a:endParaRPr>
          </a:p>
          <a:p>
            <a:pPr lvl="1" eaLnBrk="1" hangingPunct="1">
              <a:buFont typeface="Times" charset="0"/>
              <a:buChar char="•"/>
              <a:defRPr/>
            </a:pPr>
            <a:endParaRPr lang="en-US" sz="1600" b="1" dirty="0" smtClean="0">
              <a:latin typeface="Times New Roman" panose="02020603050405020304" pitchFamily="18" charset="0"/>
              <a:cs typeface="Times New Roman" panose="02020603050405020304" pitchFamily="18" charset="0"/>
            </a:endParaRPr>
          </a:p>
          <a:p>
            <a:pPr marL="898525" lvl="3" indent="-182563" eaLnBrk="1" hangingPunct="1">
              <a:spcBef>
                <a:spcPts val="600"/>
              </a:spcBef>
              <a:spcAft>
                <a:spcPct val="0"/>
              </a:spcAft>
              <a:buFontTx/>
              <a:buChar char="–"/>
              <a:defRPr/>
            </a:pPr>
            <a:endParaRPr lang="ar-SA" sz="1800" b="1" dirty="0" smtClean="0">
              <a:solidFill>
                <a:srgbClr val="FF0000"/>
              </a:solidFill>
              <a:latin typeface="Times New Roman" panose="02020603050405020304" pitchFamily="18" charset="0"/>
              <a:cs typeface="Times New Roman" panose="02020603050405020304" pitchFamily="18" charset="0"/>
            </a:endParaRPr>
          </a:p>
        </p:txBody>
      </p:sp>
      <p:sp>
        <p:nvSpPr>
          <p:cNvPr id="1028" name="FlagCount" hidden="1">
            <a:hlinkClick r:id="rId6"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1029" name="Line 5"/>
          <p:cNvSpPr>
            <a:spLocks noChangeShapeType="1"/>
          </p:cNvSpPr>
          <p:nvPr/>
        </p:nvSpPr>
        <p:spPr bwMode="auto">
          <a:xfrm>
            <a:off x="182563" y="693125"/>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0" name="Rectangle 4"/>
          <p:cNvSpPr>
            <a:spLocks noChangeArrowheads="1"/>
          </p:cNvSpPr>
          <p:nvPr/>
        </p:nvSpPr>
        <p:spPr bwMode="auto">
          <a:xfrm>
            <a:off x="63500" y="161925"/>
            <a:ext cx="9032875" cy="304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marL="450850" indent="-450850">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rtl="1" eaLnBrk="1" hangingPunct="1">
              <a:lnSpc>
                <a:spcPct val="90000"/>
              </a:lnSpc>
            </a:pPr>
            <a:r>
              <a:rPr lang="en-US" sz="2200" dirty="0">
                <a:solidFill>
                  <a:schemeClr val="tx2"/>
                </a:solidFill>
                <a:latin typeface="Times New Roman" panose="02020603050405020304" pitchFamily="18" charset="0"/>
              </a:rPr>
              <a:t>Meiosis reduces the chromosome number from diploid to haploid </a:t>
            </a:r>
            <a:endParaRPr lang="en-US" sz="2000" dirty="0">
              <a:solidFill>
                <a:schemeClr val="tx2"/>
              </a:solidFill>
              <a:latin typeface="Times New Roman" panose="02020603050405020304" pitchFamily="18" charset="0"/>
            </a:endParaRPr>
          </a:p>
        </p:txBody>
      </p:sp>
      <p:sp>
        <p:nvSpPr>
          <p:cNvPr id="1031" name="Rectangle 7"/>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endParaRPr lang="ar-SA"/>
          </a:p>
        </p:txBody>
      </p:sp>
      <p:sp>
        <p:nvSpPr>
          <p:cNvPr id="8" name="Oval 7"/>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26</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37891" name="Picture 8" descr="08_14aMeiosis-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3688" y="1198563"/>
            <a:ext cx="8616950" cy="4427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2" name="Line 13"/>
          <p:cNvSpPr>
            <a:spLocks noChangeShapeType="1"/>
          </p:cNvSpPr>
          <p:nvPr/>
        </p:nvSpPr>
        <p:spPr bwMode="auto">
          <a:xfrm flipH="1" flipV="1">
            <a:off x="1038225" y="2590800"/>
            <a:ext cx="114300" cy="6445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893" name="Line 14"/>
          <p:cNvSpPr>
            <a:spLocks noChangeShapeType="1"/>
          </p:cNvSpPr>
          <p:nvPr/>
        </p:nvSpPr>
        <p:spPr bwMode="auto">
          <a:xfrm>
            <a:off x="1023938" y="2606675"/>
            <a:ext cx="284162" cy="5810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894" name="Text Box 17"/>
          <p:cNvSpPr txBox="1">
            <a:spLocks noChangeArrowheads="1"/>
          </p:cNvSpPr>
          <p:nvPr/>
        </p:nvSpPr>
        <p:spPr bwMode="auto">
          <a:xfrm>
            <a:off x="3678238" y="2676525"/>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latin typeface="Times New Roman" panose="02020603050405020304" pitchFamily="18" charset="0"/>
                <a:cs typeface="Times New Roman" panose="02020603050405020304" pitchFamily="18" charset="0"/>
              </a:rPr>
              <a:t>Spindle</a:t>
            </a:r>
            <a:endParaRPr lang="ar-SA" sz="1400">
              <a:latin typeface="Times New Roman" panose="02020603050405020304" pitchFamily="18" charset="0"/>
              <a:cs typeface="Times New Roman" panose="02020603050405020304" pitchFamily="18" charset="0"/>
            </a:endParaRPr>
          </a:p>
          <a:p>
            <a:pPr>
              <a:lnSpc>
                <a:spcPct val="90000"/>
              </a:lnSpc>
            </a:pPr>
            <a:r>
              <a:rPr lang="ar-SA" sz="1400">
                <a:latin typeface="Times New Roman" panose="02020603050405020304" pitchFamily="18" charset="0"/>
                <a:cs typeface="Times New Roman" panose="02020603050405020304" pitchFamily="18" charset="0"/>
              </a:rPr>
              <a:t>  </a:t>
            </a:r>
            <a:endParaRPr lang="en-US" sz="1400">
              <a:latin typeface="Times New Roman" panose="02020603050405020304" pitchFamily="18" charset="0"/>
              <a:cs typeface="Times New Roman" panose="02020603050405020304" pitchFamily="18" charset="0"/>
            </a:endParaRPr>
          </a:p>
        </p:txBody>
      </p:sp>
      <p:sp>
        <p:nvSpPr>
          <p:cNvPr id="37895" name="Text Box 18"/>
          <p:cNvSpPr txBox="1">
            <a:spLocks noChangeArrowheads="1"/>
          </p:cNvSpPr>
          <p:nvPr/>
        </p:nvSpPr>
        <p:spPr bwMode="auto">
          <a:xfrm>
            <a:off x="3146425" y="180975"/>
            <a:ext cx="4327525" cy="501650"/>
          </a:xfrm>
          <a:prstGeom prst="rect">
            <a:avLst/>
          </a:prstGeom>
          <a:solidFill>
            <a:srgbClr val="0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solidFill>
                  <a:schemeClr val="bg1"/>
                </a:solidFill>
                <a:latin typeface="Times New Roman" panose="02020603050405020304" pitchFamily="18" charset="0"/>
                <a:ea typeface="ヒラギノ角ゴ Pro W3" pitchFamily="48" charset="-128"/>
                <a:cs typeface="Times New Roman" panose="02020603050405020304" pitchFamily="18" charset="0"/>
              </a:rPr>
              <a:t>MEIOSIS </a:t>
            </a:r>
            <a:r>
              <a:rPr lang="en-US" sz="1400">
                <a:solidFill>
                  <a:schemeClr val="bg1"/>
                </a:solidFill>
                <a:latin typeface="Times New Roman" panose="02020603050405020304" pitchFamily="18" charset="0"/>
                <a:cs typeface="Times New Roman" panose="02020603050405020304" pitchFamily="18" charset="0"/>
              </a:rPr>
              <a:t>I</a:t>
            </a:r>
            <a:r>
              <a:rPr lang="en-US" sz="1400">
                <a:solidFill>
                  <a:schemeClr val="bg1"/>
                </a:solidFill>
                <a:latin typeface="Times New Roman" panose="02020603050405020304" pitchFamily="18" charset="0"/>
                <a:ea typeface="ヒラギノ角ゴ Pro W3" pitchFamily="48" charset="-128"/>
                <a:cs typeface="Times New Roman" panose="02020603050405020304" pitchFamily="18" charset="0"/>
              </a:rPr>
              <a:t>: Homologous chromosomes separate</a:t>
            </a:r>
            <a:endParaRPr lang="ar-SA" sz="1400">
              <a:solidFill>
                <a:schemeClr val="bg1"/>
              </a:solidFill>
              <a:latin typeface="Times New Roman" panose="02020603050405020304" pitchFamily="18" charset="0"/>
              <a:ea typeface="ヒラギノ角ゴ Pro W3" pitchFamily="48" charset="-128"/>
              <a:cs typeface="Times New Roman" panose="02020603050405020304" pitchFamily="18" charset="0"/>
            </a:endParaRPr>
          </a:p>
          <a:p>
            <a:r>
              <a:rPr lang="en-US" sz="1400">
                <a:solidFill>
                  <a:schemeClr val="bg1"/>
                </a:solidFill>
                <a:latin typeface="Times New Roman" panose="02020603050405020304" pitchFamily="18" charset="0"/>
                <a:ea typeface="ヒラギノ角ゴ Pro W3" pitchFamily="48" charset="-128"/>
                <a:cs typeface="Times New Roman" panose="02020603050405020304" pitchFamily="18" charset="0"/>
              </a:rPr>
              <a:t> </a:t>
            </a:r>
          </a:p>
        </p:txBody>
      </p:sp>
      <p:sp>
        <p:nvSpPr>
          <p:cNvPr id="37896" name="Text Box 22"/>
          <p:cNvSpPr txBox="1">
            <a:spLocks noChangeArrowheads="1"/>
          </p:cNvSpPr>
          <p:nvPr/>
        </p:nvSpPr>
        <p:spPr bwMode="auto">
          <a:xfrm>
            <a:off x="354013" y="4821238"/>
            <a:ext cx="930275"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latin typeface="Times New Roman" panose="02020603050405020304" pitchFamily="18" charset="0"/>
                <a:cs typeface="Times New Roman" panose="02020603050405020304" pitchFamily="18" charset="0"/>
              </a:rPr>
              <a:t>Nuclear</a:t>
            </a:r>
          </a:p>
          <a:p>
            <a:pPr>
              <a:lnSpc>
                <a:spcPct val="90000"/>
              </a:lnSpc>
            </a:pPr>
            <a:r>
              <a:rPr lang="en-US" sz="1400">
                <a:latin typeface="Times New Roman" panose="02020603050405020304" pitchFamily="18" charset="0"/>
                <a:cs typeface="Times New Roman" panose="02020603050405020304" pitchFamily="18" charset="0"/>
              </a:rPr>
              <a:t>Envelope</a:t>
            </a:r>
            <a:endParaRPr lang="ar-SA" sz="1400">
              <a:latin typeface="Times New Roman" panose="02020603050405020304" pitchFamily="18" charset="0"/>
              <a:cs typeface="Times New Roman" panose="02020603050405020304" pitchFamily="18" charset="0"/>
            </a:endParaRPr>
          </a:p>
          <a:p>
            <a:pPr>
              <a:lnSpc>
                <a:spcPct val="90000"/>
              </a:lnSpc>
            </a:pPr>
            <a:r>
              <a:rPr lang="ar-SA" sz="1400">
                <a:latin typeface="Times New Roman" panose="02020603050405020304" pitchFamily="18" charset="0"/>
                <a:cs typeface="Times New Roman" panose="02020603050405020304" pitchFamily="18" charset="0"/>
              </a:rPr>
              <a:t> </a:t>
            </a:r>
            <a:endParaRPr lang="en-US" sz="1400">
              <a:latin typeface="Times New Roman" panose="02020603050405020304" pitchFamily="18" charset="0"/>
              <a:cs typeface="Times New Roman" panose="02020603050405020304" pitchFamily="18" charset="0"/>
            </a:endParaRPr>
          </a:p>
        </p:txBody>
      </p:sp>
      <p:sp>
        <p:nvSpPr>
          <p:cNvPr id="37897" name="Text Box 23"/>
          <p:cNvSpPr txBox="1">
            <a:spLocks noChangeArrowheads="1"/>
          </p:cNvSpPr>
          <p:nvPr/>
        </p:nvSpPr>
        <p:spPr bwMode="auto">
          <a:xfrm>
            <a:off x="2473325" y="4829175"/>
            <a:ext cx="1085850" cy="78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latin typeface="Times New Roman" panose="02020603050405020304" pitchFamily="18" charset="0"/>
                <a:cs typeface="Times New Roman" panose="02020603050405020304" pitchFamily="18" charset="0"/>
              </a:rPr>
              <a:t>Sister</a:t>
            </a:r>
          </a:p>
          <a:p>
            <a:pPr>
              <a:lnSpc>
                <a:spcPct val="90000"/>
              </a:lnSpc>
            </a:pPr>
            <a:r>
              <a:rPr lang="en-US" sz="1400">
                <a:latin typeface="Times New Roman" panose="02020603050405020304" pitchFamily="18" charset="0"/>
                <a:cs typeface="Times New Roman" panose="02020603050405020304" pitchFamily="18" charset="0"/>
              </a:rPr>
              <a:t>Chromatids</a:t>
            </a:r>
            <a:endParaRPr lang="ar-SA" sz="1400">
              <a:latin typeface="Times New Roman" panose="02020603050405020304" pitchFamily="18" charset="0"/>
              <a:cs typeface="Times New Roman" panose="02020603050405020304" pitchFamily="18" charset="0"/>
            </a:endParaRPr>
          </a:p>
          <a:p>
            <a:pPr>
              <a:lnSpc>
                <a:spcPct val="90000"/>
              </a:lnSpc>
            </a:pPr>
            <a:r>
              <a:rPr lang="ar-SA" sz="1400">
                <a:latin typeface="Times New Roman" panose="02020603050405020304" pitchFamily="18" charset="0"/>
                <a:cs typeface="Times New Roman" panose="02020603050405020304" pitchFamily="18" charset="0"/>
              </a:rPr>
              <a:t> </a:t>
            </a:r>
            <a:endParaRPr lang="en-US" sz="1400">
              <a:latin typeface="Times New Roman" panose="02020603050405020304" pitchFamily="18" charset="0"/>
              <a:cs typeface="Times New Roman" panose="02020603050405020304" pitchFamily="18" charset="0"/>
            </a:endParaRPr>
          </a:p>
        </p:txBody>
      </p:sp>
      <p:sp>
        <p:nvSpPr>
          <p:cNvPr id="37898" name="Text Box 24"/>
          <p:cNvSpPr txBox="1">
            <a:spLocks noChangeArrowheads="1"/>
          </p:cNvSpPr>
          <p:nvPr/>
        </p:nvSpPr>
        <p:spPr bwMode="auto">
          <a:xfrm>
            <a:off x="4862513" y="4822825"/>
            <a:ext cx="1638300" cy="827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latin typeface="Times New Roman" panose="02020603050405020304" pitchFamily="18" charset="0"/>
                <a:cs typeface="Times New Roman" panose="02020603050405020304" pitchFamily="18" charset="0"/>
              </a:rPr>
              <a:t>Centromere</a:t>
            </a:r>
          </a:p>
          <a:p>
            <a:pPr>
              <a:lnSpc>
                <a:spcPct val="90000"/>
              </a:lnSpc>
            </a:pPr>
            <a:r>
              <a:rPr lang="en-US" sz="1400">
                <a:latin typeface="Times New Roman" panose="02020603050405020304" pitchFamily="18" charset="0"/>
                <a:cs typeface="Times New Roman" panose="02020603050405020304" pitchFamily="18" charset="0"/>
              </a:rPr>
              <a:t>(with kinetochore)</a:t>
            </a:r>
            <a:endParaRPr lang="ar-SA" sz="1400">
              <a:latin typeface="Times New Roman" panose="02020603050405020304" pitchFamily="18" charset="0"/>
              <a:cs typeface="Times New Roman" panose="02020603050405020304" pitchFamily="18" charset="0"/>
            </a:endParaRPr>
          </a:p>
          <a:p>
            <a:pPr>
              <a:lnSpc>
                <a:spcPct val="90000"/>
              </a:lnSpc>
            </a:pPr>
            <a:r>
              <a:rPr lang="en-US" sz="1400">
                <a:latin typeface="Times New Roman" panose="02020603050405020304" pitchFamily="18" charset="0"/>
                <a:cs typeface="Times New Roman" panose="02020603050405020304" pitchFamily="18" charset="0"/>
              </a:rPr>
              <a:t> </a:t>
            </a:r>
            <a:r>
              <a:rPr lang="ar-SA" sz="1400">
                <a:latin typeface="Times New Roman" panose="02020603050405020304" pitchFamily="18" charset="0"/>
                <a:cs typeface="Times New Roman" panose="02020603050405020304" pitchFamily="18" charset="0"/>
              </a:rPr>
              <a:t> </a:t>
            </a:r>
          </a:p>
          <a:p>
            <a:pPr>
              <a:lnSpc>
                <a:spcPct val="90000"/>
              </a:lnSpc>
            </a:pPr>
            <a:r>
              <a:rPr lang="en-US" sz="1400">
                <a:latin typeface="Times New Roman" panose="02020603050405020304" pitchFamily="18" charset="0"/>
                <a:cs typeface="Times New Roman" panose="02020603050405020304" pitchFamily="18" charset="0"/>
              </a:rPr>
              <a:t> </a:t>
            </a:r>
            <a:r>
              <a:rPr lang="ar-SA" sz="1400">
                <a:latin typeface="Times New Roman" panose="02020603050405020304" pitchFamily="18" charset="0"/>
                <a:cs typeface="Times New Roman" panose="02020603050405020304" pitchFamily="18" charset="0"/>
              </a:rPr>
              <a:t> </a:t>
            </a:r>
            <a:endParaRPr lang="en-US" sz="1400">
              <a:latin typeface="Times New Roman" panose="02020603050405020304" pitchFamily="18" charset="0"/>
              <a:cs typeface="Times New Roman" panose="02020603050405020304" pitchFamily="18" charset="0"/>
            </a:endParaRPr>
          </a:p>
        </p:txBody>
      </p:sp>
      <p:sp>
        <p:nvSpPr>
          <p:cNvPr id="37899" name="Text Box 25"/>
          <p:cNvSpPr txBox="1">
            <a:spLocks noChangeArrowheads="1"/>
          </p:cNvSpPr>
          <p:nvPr/>
        </p:nvSpPr>
        <p:spPr bwMode="auto">
          <a:xfrm>
            <a:off x="6700838" y="4970463"/>
            <a:ext cx="2032000" cy="436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latin typeface="Times New Roman" panose="02020603050405020304" pitchFamily="18" charset="0"/>
                <a:cs typeface="Times New Roman" panose="02020603050405020304" pitchFamily="18" charset="0"/>
              </a:rPr>
              <a:t>Homologous</a:t>
            </a:r>
          </a:p>
          <a:p>
            <a:pPr>
              <a:lnSpc>
                <a:spcPct val="90000"/>
              </a:lnSpc>
            </a:pPr>
            <a:r>
              <a:rPr lang="en-US" sz="1400">
                <a:latin typeface="Times New Roman" panose="02020603050405020304" pitchFamily="18" charset="0"/>
                <a:cs typeface="Times New Roman" panose="02020603050405020304" pitchFamily="18" charset="0"/>
              </a:rPr>
              <a:t>chromosomes separate</a:t>
            </a:r>
            <a:endParaRPr lang="ar-SA" sz="1400">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 </a:t>
            </a:r>
            <a:endParaRPr lang="ar-SA"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p:txBody>
      </p:sp>
      <p:sp>
        <p:nvSpPr>
          <p:cNvPr id="37900" name="Oval 26"/>
          <p:cNvSpPr>
            <a:spLocks noChangeArrowheads="1"/>
          </p:cNvSpPr>
          <p:nvPr/>
        </p:nvSpPr>
        <p:spPr bwMode="auto">
          <a:xfrm>
            <a:off x="3108325" y="3365500"/>
            <a:ext cx="177800" cy="177800"/>
          </a:xfrm>
          <a:prstGeom prst="ellipse">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endParaRPr lang="ar-SA" b="0">
              <a:latin typeface="Times New Roman" panose="02020603050405020304" pitchFamily="18" charset="0"/>
              <a:cs typeface="Times New Roman" panose="02020603050405020304" pitchFamily="18" charset="0"/>
            </a:endParaRPr>
          </a:p>
        </p:txBody>
      </p:sp>
      <p:sp>
        <p:nvSpPr>
          <p:cNvPr id="37901" name="Oval 27"/>
          <p:cNvSpPr>
            <a:spLocks noChangeArrowheads="1"/>
          </p:cNvSpPr>
          <p:nvPr/>
        </p:nvSpPr>
        <p:spPr bwMode="auto">
          <a:xfrm>
            <a:off x="3359150" y="3616325"/>
            <a:ext cx="177800" cy="177800"/>
          </a:xfrm>
          <a:prstGeom prst="ellipse">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endParaRPr lang="ar-SA" b="0">
              <a:latin typeface="Times New Roman" panose="02020603050405020304" pitchFamily="18" charset="0"/>
              <a:cs typeface="Times New Roman" panose="02020603050405020304" pitchFamily="18" charset="0"/>
            </a:endParaRPr>
          </a:p>
        </p:txBody>
      </p:sp>
      <p:sp>
        <p:nvSpPr>
          <p:cNvPr id="37902" name="Line 28"/>
          <p:cNvSpPr>
            <a:spLocks noChangeShapeType="1"/>
          </p:cNvSpPr>
          <p:nvPr/>
        </p:nvSpPr>
        <p:spPr bwMode="auto">
          <a:xfrm flipV="1">
            <a:off x="3216275" y="2371725"/>
            <a:ext cx="98425" cy="10223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03" name="Line 29"/>
          <p:cNvSpPr>
            <a:spLocks noChangeShapeType="1"/>
          </p:cNvSpPr>
          <p:nvPr/>
        </p:nvSpPr>
        <p:spPr bwMode="auto">
          <a:xfrm>
            <a:off x="3328988" y="2371725"/>
            <a:ext cx="141287" cy="12827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04" name="Line 30"/>
          <p:cNvSpPr>
            <a:spLocks noChangeShapeType="1"/>
          </p:cNvSpPr>
          <p:nvPr/>
        </p:nvSpPr>
        <p:spPr bwMode="auto">
          <a:xfrm flipV="1">
            <a:off x="3803650" y="3051175"/>
            <a:ext cx="244475" cy="4349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05" name="Line 31"/>
          <p:cNvSpPr>
            <a:spLocks noChangeShapeType="1"/>
          </p:cNvSpPr>
          <p:nvPr/>
        </p:nvSpPr>
        <p:spPr bwMode="auto">
          <a:xfrm>
            <a:off x="4933950" y="2927350"/>
            <a:ext cx="31750" cy="72231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06" name="Line 32"/>
          <p:cNvSpPr>
            <a:spLocks noChangeShapeType="1"/>
          </p:cNvSpPr>
          <p:nvPr/>
        </p:nvSpPr>
        <p:spPr bwMode="auto">
          <a:xfrm flipV="1">
            <a:off x="2890838" y="4079875"/>
            <a:ext cx="52387" cy="7080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07" name="Line 33"/>
          <p:cNvSpPr>
            <a:spLocks noChangeShapeType="1"/>
          </p:cNvSpPr>
          <p:nvPr/>
        </p:nvSpPr>
        <p:spPr bwMode="auto">
          <a:xfrm flipV="1">
            <a:off x="2890838" y="4064000"/>
            <a:ext cx="141287" cy="7302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08" name="Line 34"/>
          <p:cNvSpPr>
            <a:spLocks noChangeShapeType="1"/>
          </p:cNvSpPr>
          <p:nvPr/>
        </p:nvSpPr>
        <p:spPr bwMode="auto">
          <a:xfrm flipH="1" flipV="1">
            <a:off x="5318125" y="3822700"/>
            <a:ext cx="341313" cy="10223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09" name="Line 35"/>
          <p:cNvSpPr>
            <a:spLocks noChangeShapeType="1"/>
          </p:cNvSpPr>
          <p:nvPr/>
        </p:nvSpPr>
        <p:spPr bwMode="auto">
          <a:xfrm flipH="1">
            <a:off x="6223000" y="2513013"/>
            <a:ext cx="26988" cy="126841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10" name="Line 36"/>
          <p:cNvSpPr>
            <a:spLocks noChangeShapeType="1"/>
          </p:cNvSpPr>
          <p:nvPr/>
        </p:nvSpPr>
        <p:spPr bwMode="auto">
          <a:xfrm flipH="1">
            <a:off x="7156450" y="2471738"/>
            <a:ext cx="434975" cy="84296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11" name="Line 37"/>
          <p:cNvSpPr>
            <a:spLocks noChangeShapeType="1"/>
          </p:cNvSpPr>
          <p:nvPr/>
        </p:nvSpPr>
        <p:spPr bwMode="auto">
          <a:xfrm>
            <a:off x="7200900" y="3336925"/>
            <a:ext cx="71438" cy="14859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12" name="Line 38"/>
          <p:cNvSpPr>
            <a:spLocks noChangeShapeType="1"/>
          </p:cNvSpPr>
          <p:nvPr/>
        </p:nvSpPr>
        <p:spPr bwMode="auto">
          <a:xfrm flipH="1" flipV="1">
            <a:off x="7140575" y="4191000"/>
            <a:ext cx="131763" cy="6477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13" name="AutoShape 39"/>
          <p:cNvSpPr>
            <a:spLocks/>
          </p:cNvSpPr>
          <p:nvPr/>
        </p:nvSpPr>
        <p:spPr bwMode="auto">
          <a:xfrm rot="2536967">
            <a:off x="3694113" y="3883025"/>
            <a:ext cx="166687" cy="315913"/>
          </a:xfrm>
          <a:prstGeom prst="rightBrace">
            <a:avLst>
              <a:gd name="adj1" fmla="val 15794"/>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endParaRPr lang="ar-SA" b="0">
              <a:latin typeface="Times New Roman" panose="02020603050405020304" pitchFamily="18" charset="0"/>
              <a:cs typeface="Times New Roman" panose="02020603050405020304" pitchFamily="18" charset="0"/>
            </a:endParaRPr>
          </a:p>
        </p:txBody>
      </p:sp>
      <p:sp>
        <p:nvSpPr>
          <p:cNvPr id="37914" name="Line 40"/>
          <p:cNvSpPr>
            <a:spLocks noChangeShapeType="1"/>
          </p:cNvSpPr>
          <p:nvPr/>
        </p:nvSpPr>
        <p:spPr bwMode="auto">
          <a:xfrm>
            <a:off x="3838575" y="4095750"/>
            <a:ext cx="215900" cy="6731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15" name="Line 41"/>
          <p:cNvSpPr>
            <a:spLocks noChangeShapeType="1"/>
          </p:cNvSpPr>
          <p:nvPr/>
        </p:nvSpPr>
        <p:spPr bwMode="auto">
          <a:xfrm>
            <a:off x="1444625" y="4114800"/>
            <a:ext cx="428625" cy="8255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16" name="Line 42"/>
          <p:cNvSpPr>
            <a:spLocks noChangeShapeType="1"/>
          </p:cNvSpPr>
          <p:nvPr/>
        </p:nvSpPr>
        <p:spPr bwMode="auto">
          <a:xfrm flipV="1">
            <a:off x="603250" y="4194175"/>
            <a:ext cx="406400" cy="6223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917" name="Text Box 43"/>
          <p:cNvSpPr txBox="1">
            <a:spLocks noChangeArrowheads="1"/>
          </p:cNvSpPr>
          <p:nvPr/>
        </p:nvSpPr>
        <p:spPr bwMode="auto">
          <a:xfrm>
            <a:off x="1484313" y="4983163"/>
            <a:ext cx="90805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latin typeface="Times New Roman" panose="02020603050405020304" pitchFamily="18" charset="0"/>
                <a:cs typeface="Times New Roman" panose="02020603050405020304" pitchFamily="18" charset="0"/>
              </a:rPr>
              <a:t>Chromatin</a:t>
            </a:r>
            <a:endParaRPr lang="ar-SA" sz="1400">
              <a:latin typeface="Times New Roman" panose="02020603050405020304" pitchFamily="18" charset="0"/>
              <a:cs typeface="Times New Roman" panose="02020603050405020304" pitchFamily="18" charset="0"/>
            </a:endParaRPr>
          </a:p>
          <a:p>
            <a:pPr>
              <a:lnSpc>
                <a:spcPct val="90000"/>
              </a:lnSpc>
            </a:pPr>
            <a:r>
              <a:rPr lang="ar-SA" sz="1400">
                <a:latin typeface="Times New Roman" panose="02020603050405020304" pitchFamily="18" charset="0"/>
                <a:cs typeface="Times New Roman" panose="02020603050405020304" pitchFamily="18" charset="0"/>
              </a:rPr>
              <a:t>  </a:t>
            </a:r>
            <a:endParaRPr lang="en-US" sz="1400">
              <a:latin typeface="Times New Roman" panose="02020603050405020304" pitchFamily="18" charset="0"/>
              <a:cs typeface="Times New Roman" panose="02020603050405020304" pitchFamily="18" charset="0"/>
            </a:endParaRPr>
          </a:p>
        </p:txBody>
      </p:sp>
      <p:sp>
        <p:nvSpPr>
          <p:cNvPr id="37918" name="Text Box 44"/>
          <p:cNvSpPr txBox="1">
            <a:spLocks noChangeArrowheads="1"/>
          </p:cNvSpPr>
          <p:nvPr/>
        </p:nvSpPr>
        <p:spPr bwMode="auto">
          <a:xfrm>
            <a:off x="3570288" y="4802188"/>
            <a:ext cx="941387" cy="604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latin typeface="Times New Roman" panose="02020603050405020304" pitchFamily="18" charset="0"/>
                <a:cs typeface="Times New Roman" panose="02020603050405020304" pitchFamily="18" charset="0"/>
              </a:rPr>
              <a:t>Tetrad</a:t>
            </a:r>
            <a:endParaRPr lang="ar-SA" sz="1400">
              <a:latin typeface="Times New Roman" panose="02020603050405020304" pitchFamily="18" charset="0"/>
              <a:cs typeface="Times New Roman" panose="02020603050405020304" pitchFamily="18" charset="0"/>
            </a:endParaRPr>
          </a:p>
          <a:p>
            <a:pPr>
              <a:lnSpc>
                <a:spcPct val="90000"/>
              </a:lnSpc>
            </a:pPr>
            <a:r>
              <a:rPr lang="en-US" sz="1400">
                <a:latin typeface="Times New Roman" panose="02020603050405020304" pitchFamily="18" charset="0"/>
                <a:cs typeface="Times New Roman" panose="02020603050405020304" pitchFamily="18" charset="0"/>
              </a:rPr>
              <a:t> </a:t>
            </a:r>
            <a:r>
              <a:rPr lang="ar-SA" sz="1400">
                <a:latin typeface="Times New Roman" panose="02020603050405020304" pitchFamily="18" charset="0"/>
                <a:cs typeface="Times New Roman" panose="02020603050405020304" pitchFamily="18" charset="0"/>
              </a:rPr>
              <a:t> </a:t>
            </a:r>
          </a:p>
          <a:p>
            <a:pPr>
              <a:lnSpc>
                <a:spcPct val="90000"/>
              </a:lnSpc>
            </a:pPr>
            <a:r>
              <a:rPr lang="ar-SA" sz="1400">
                <a:latin typeface="Times New Roman" panose="02020603050405020304" pitchFamily="18" charset="0"/>
                <a:cs typeface="Times New Roman" panose="02020603050405020304" pitchFamily="18" charset="0"/>
              </a:rPr>
              <a:t> </a:t>
            </a:r>
            <a:endParaRPr lang="en-US" sz="1400">
              <a:latin typeface="Times New Roman" panose="02020603050405020304" pitchFamily="18" charset="0"/>
              <a:cs typeface="Times New Roman" panose="02020603050405020304" pitchFamily="18" charset="0"/>
            </a:endParaRPr>
          </a:p>
        </p:txBody>
      </p:sp>
      <p:sp>
        <p:nvSpPr>
          <p:cNvPr id="37919" name="Text Box 45"/>
          <p:cNvSpPr txBox="1">
            <a:spLocks noChangeArrowheads="1"/>
          </p:cNvSpPr>
          <p:nvPr/>
        </p:nvSpPr>
        <p:spPr bwMode="auto">
          <a:xfrm>
            <a:off x="3238500" y="5872163"/>
            <a:ext cx="2516188"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700" dirty="0">
                <a:solidFill>
                  <a:srgbClr val="0000FF"/>
                </a:solidFill>
                <a:latin typeface="Times New Roman" panose="02020603050405020304" pitchFamily="18" charset="0"/>
                <a:cs typeface="Times New Roman" panose="02020603050405020304" pitchFamily="18" charset="0"/>
              </a:rPr>
              <a:t>The stages of </a:t>
            </a:r>
            <a:r>
              <a:rPr lang="en-US" sz="1700" dirty="0" err="1">
                <a:solidFill>
                  <a:srgbClr val="0000FF"/>
                </a:solidFill>
                <a:latin typeface="Times New Roman" panose="02020603050405020304" pitchFamily="18" charset="0"/>
                <a:cs typeface="Times New Roman" panose="02020603050405020304" pitchFamily="18" charset="0"/>
              </a:rPr>
              <a:t>miosis</a:t>
            </a:r>
            <a:r>
              <a:rPr lang="en-US" sz="1700" dirty="0">
                <a:solidFill>
                  <a:srgbClr val="0000FF"/>
                </a:solidFill>
                <a:latin typeface="Times New Roman" panose="02020603050405020304" pitchFamily="18" charset="0"/>
                <a:cs typeface="Times New Roman" panose="02020603050405020304" pitchFamily="18" charset="0"/>
              </a:rPr>
              <a:t> I </a:t>
            </a:r>
          </a:p>
          <a:p>
            <a:pPr>
              <a:lnSpc>
                <a:spcPct val="90000"/>
              </a:lnSpc>
            </a:pPr>
            <a:r>
              <a:rPr lang="ar-SA" sz="2100" dirty="0">
                <a:solidFill>
                  <a:srgbClr val="FF0000"/>
                </a:solidFill>
                <a:latin typeface="Times New Roman" panose="02020603050405020304" pitchFamily="18" charset="0"/>
                <a:cs typeface="Times New Roman" panose="02020603050405020304" pitchFamily="18" charset="0"/>
              </a:rPr>
              <a:t> </a:t>
            </a:r>
            <a:endParaRPr lang="en-US" sz="3300" dirty="0">
              <a:solidFill>
                <a:srgbClr val="FF0000"/>
              </a:solidFill>
              <a:latin typeface="Times New Roman" panose="02020603050405020304" pitchFamily="18" charset="0"/>
              <a:cs typeface="Times New Roman" panose="02020603050405020304" pitchFamily="18" charset="0"/>
            </a:endParaRPr>
          </a:p>
        </p:txBody>
      </p:sp>
      <p:sp>
        <p:nvSpPr>
          <p:cNvPr id="37920" name="Rectangle 32"/>
          <p:cNvSpPr>
            <a:spLocks noChangeArrowheads="1"/>
          </p:cNvSpPr>
          <p:nvPr/>
        </p:nvSpPr>
        <p:spPr bwMode="auto">
          <a:xfrm>
            <a:off x="0" y="1182688"/>
            <a:ext cx="9144000" cy="10874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endParaRPr lang="ar-SA" b="0">
              <a:latin typeface="Times New Roman" panose="02020603050405020304" pitchFamily="18" charset="0"/>
              <a:cs typeface="Times New Roman" panose="02020603050405020304" pitchFamily="18" charset="0"/>
            </a:endParaRPr>
          </a:p>
        </p:txBody>
      </p:sp>
      <p:sp>
        <p:nvSpPr>
          <p:cNvPr id="37921" name="Text Box 9"/>
          <p:cNvSpPr txBox="1">
            <a:spLocks noChangeArrowheads="1"/>
          </p:cNvSpPr>
          <p:nvPr/>
        </p:nvSpPr>
        <p:spPr bwMode="auto">
          <a:xfrm>
            <a:off x="246063" y="1839913"/>
            <a:ext cx="1704975" cy="814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latin typeface="Times New Roman" panose="02020603050405020304" pitchFamily="18" charset="0"/>
                <a:cs typeface="Times New Roman" panose="02020603050405020304" pitchFamily="18" charset="0"/>
              </a:rPr>
              <a:t>Centrosomes</a:t>
            </a:r>
            <a:r>
              <a:rPr lang="ar-SA" sz="14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(with </a:t>
            </a:r>
            <a:endParaRPr lang="ar-SA" sz="1400">
              <a:latin typeface="Times New Roman" panose="02020603050405020304" pitchFamily="18" charset="0"/>
              <a:cs typeface="Times New Roman" panose="02020603050405020304" pitchFamily="18" charset="0"/>
            </a:endParaRPr>
          </a:p>
          <a:p>
            <a:pPr>
              <a:lnSpc>
                <a:spcPct val="90000"/>
              </a:lnSpc>
            </a:pPr>
            <a:r>
              <a:rPr lang="en-US" sz="1400">
                <a:latin typeface="Times New Roman" panose="02020603050405020304" pitchFamily="18" charset="0"/>
                <a:cs typeface="Times New Roman" panose="02020603050405020304" pitchFamily="18" charset="0"/>
              </a:rPr>
              <a:t>Centriole pairs)</a:t>
            </a:r>
            <a:endParaRPr lang="ar-SA" sz="1400">
              <a:latin typeface="Times New Roman" panose="02020603050405020304" pitchFamily="18" charset="0"/>
              <a:cs typeface="Times New Roman" panose="02020603050405020304" pitchFamily="18" charset="0"/>
            </a:endParaRPr>
          </a:p>
          <a:p>
            <a:pPr>
              <a:lnSpc>
                <a:spcPct val="90000"/>
              </a:lnSpc>
            </a:pPr>
            <a:r>
              <a:rPr lang="ar-SA" sz="1200">
                <a:latin typeface="Times New Roman"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p:txBody>
      </p:sp>
      <p:sp>
        <p:nvSpPr>
          <p:cNvPr id="37922" name="Text Box 11"/>
          <p:cNvSpPr txBox="1">
            <a:spLocks noChangeArrowheads="1"/>
          </p:cNvSpPr>
          <p:nvPr/>
        </p:nvSpPr>
        <p:spPr bwMode="auto">
          <a:xfrm>
            <a:off x="4432300" y="1868488"/>
            <a:ext cx="1276350" cy="1096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imes New Roman" panose="02020603050405020304" pitchFamily="18" charset="0"/>
                <a:ea typeface="ヒラギノ角ゴ Pro W3" pitchFamily="48" charset="-128"/>
                <a:cs typeface="Times New Roman" panose="02020603050405020304" pitchFamily="18" charset="0"/>
              </a:rPr>
              <a:t>Microtubules</a:t>
            </a:r>
          </a:p>
          <a:p>
            <a:r>
              <a:rPr lang="en-US" sz="1400">
                <a:latin typeface="Times New Roman" panose="02020603050405020304" pitchFamily="18" charset="0"/>
                <a:ea typeface="ヒラギノ角ゴ Pro W3" pitchFamily="48" charset="-128"/>
                <a:cs typeface="Times New Roman" panose="02020603050405020304" pitchFamily="18" charset="0"/>
              </a:rPr>
              <a:t>attached to</a:t>
            </a:r>
          </a:p>
          <a:p>
            <a:r>
              <a:rPr lang="en-US" sz="1400">
                <a:latin typeface="Times New Roman" panose="02020603050405020304" pitchFamily="18" charset="0"/>
                <a:ea typeface="ヒラギノ角ゴ Pro W3" pitchFamily="48" charset="-128"/>
                <a:cs typeface="Times New Roman" panose="02020603050405020304" pitchFamily="18" charset="0"/>
              </a:rPr>
              <a:t>Kinetochore</a:t>
            </a:r>
            <a:endParaRPr lang="ar-SA" sz="1400">
              <a:latin typeface="Times New Roman" panose="02020603050405020304" pitchFamily="18" charset="0"/>
              <a:ea typeface="ヒラギノ角ゴ Pro W3" pitchFamily="48" charset="-128"/>
              <a:cs typeface="Times New Roman" panose="02020603050405020304" pitchFamily="18" charset="0"/>
            </a:endParaRPr>
          </a:p>
          <a:p>
            <a:r>
              <a:rPr lang="en-US" sz="1400">
                <a:latin typeface="Times New Roman" panose="02020603050405020304" pitchFamily="18" charset="0"/>
                <a:ea typeface="ヒラギノ角ゴ Pro W3" pitchFamily="48" charset="-128"/>
                <a:cs typeface="Times New Roman" panose="02020603050405020304" pitchFamily="18" charset="0"/>
              </a:rPr>
              <a:t> </a:t>
            </a:r>
          </a:p>
          <a:p>
            <a:endParaRPr lang="en-US" sz="1400">
              <a:latin typeface="Times New Roman" panose="02020603050405020304" pitchFamily="18" charset="0"/>
              <a:ea typeface="ヒラギノ角ゴ Pro W3" pitchFamily="48" charset="-128"/>
              <a:cs typeface="Times New Roman" panose="02020603050405020304" pitchFamily="18" charset="0"/>
            </a:endParaRPr>
          </a:p>
        </p:txBody>
      </p:sp>
      <p:sp>
        <p:nvSpPr>
          <p:cNvPr id="37923" name="Text Box 15"/>
          <p:cNvSpPr txBox="1">
            <a:spLocks noChangeArrowheads="1"/>
          </p:cNvSpPr>
          <p:nvPr/>
        </p:nvSpPr>
        <p:spPr bwMode="auto">
          <a:xfrm>
            <a:off x="2354263" y="1855788"/>
            <a:ext cx="1914525" cy="42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latin typeface="Times New Roman" panose="02020603050405020304" pitchFamily="18" charset="0"/>
                <a:cs typeface="Times New Roman" panose="02020603050405020304" pitchFamily="18" charset="0"/>
              </a:rPr>
              <a:t>Sites of crossing over</a:t>
            </a:r>
            <a:endParaRPr lang="ar-SA" sz="1400">
              <a:latin typeface="Times New Roman" panose="02020603050405020304" pitchFamily="18" charset="0"/>
              <a:cs typeface="Times New Roman" panose="02020603050405020304" pitchFamily="18" charset="0"/>
            </a:endParaRPr>
          </a:p>
          <a:p>
            <a:pPr>
              <a:lnSpc>
                <a:spcPct val="90000"/>
              </a:lnSpc>
            </a:pPr>
            <a:r>
              <a:rPr lang="en-US" sz="1400">
                <a:latin typeface="Times New Roman" panose="02020603050405020304" pitchFamily="18" charset="0"/>
                <a:cs typeface="Times New Roman" panose="02020603050405020304" pitchFamily="18" charset="0"/>
              </a:rPr>
              <a:t> </a:t>
            </a:r>
          </a:p>
        </p:txBody>
      </p:sp>
      <p:sp>
        <p:nvSpPr>
          <p:cNvPr id="37924" name="Text Box 16"/>
          <p:cNvSpPr txBox="1">
            <a:spLocks noChangeArrowheads="1"/>
          </p:cNvSpPr>
          <p:nvPr/>
        </p:nvSpPr>
        <p:spPr bwMode="auto">
          <a:xfrm>
            <a:off x="5843588" y="1906588"/>
            <a:ext cx="930275"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latin typeface="Times New Roman" panose="02020603050405020304" pitchFamily="18" charset="0"/>
                <a:cs typeface="Times New Roman" panose="02020603050405020304" pitchFamily="18" charset="0"/>
              </a:rPr>
              <a:t>Metaphase</a:t>
            </a:r>
          </a:p>
          <a:p>
            <a:pPr>
              <a:lnSpc>
                <a:spcPct val="90000"/>
              </a:lnSpc>
            </a:pPr>
            <a:r>
              <a:rPr lang="en-US" sz="1400">
                <a:latin typeface="Times New Roman" panose="02020603050405020304" pitchFamily="18" charset="0"/>
                <a:cs typeface="Times New Roman" panose="02020603050405020304" pitchFamily="18" charset="0"/>
              </a:rPr>
              <a:t>Plate</a:t>
            </a:r>
            <a:endParaRPr lang="ar-SA" sz="1400">
              <a:latin typeface="Times New Roman" panose="02020603050405020304" pitchFamily="18" charset="0"/>
              <a:cs typeface="Times New Roman" panose="02020603050405020304" pitchFamily="18" charset="0"/>
            </a:endParaRPr>
          </a:p>
          <a:p>
            <a:pPr>
              <a:lnSpc>
                <a:spcPct val="90000"/>
              </a:lnSpc>
            </a:pPr>
            <a:r>
              <a:rPr lang="ar-SA" sz="1200">
                <a:latin typeface="Times New Roman"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p:txBody>
      </p:sp>
      <p:sp>
        <p:nvSpPr>
          <p:cNvPr id="37925" name="Text Box 20"/>
          <p:cNvSpPr txBox="1">
            <a:spLocks noChangeArrowheads="1"/>
          </p:cNvSpPr>
          <p:nvPr/>
        </p:nvSpPr>
        <p:spPr bwMode="auto">
          <a:xfrm>
            <a:off x="7126288" y="1906588"/>
            <a:ext cx="1530350" cy="83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latin typeface="Times New Roman" panose="02020603050405020304" pitchFamily="18" charset="0"/>
                <a:cs typeface="Times New Roman" panose="02020603050405020304" pitchFamily="18" charset="0"/>
              </a:rPr>
              <a:t>Sister chromatids</a:t>
            </a:r>
          </a:p>
          <a:p>
            <a:pPr>
              <a:lnSpc>
                <a:spcPct val="90000"/>
              </a:lnSpc>
            </a:pPr>
            <a:r>
              <a:rPr lang="en-US" sz="1400">
                <a:latin typeface="Times New Roman" panose="02020603050405020304" pitchFamily="18" charset="0"/>
                <a:cs typeface="Times New Roman" panose="02020603050405020304" pitchFamily="18" charset="0"/>
              </a:rPr>
              <a:t>remain attached</a:t>
            </a:r>
            <a:endParaRPr lang="ar-SA" sz="1400">
              <a:latin typeface="Times New Roman" panose="02020603050405020304" pitchFamily="18" charset="0"/>
              <a:cs typeface="Times New Roman" panose="02020603050405020304" pitchFamily="18" charset="0"/>
            </a:endParaRPr>
          </a:p>
          <a:p>
            <a:pPr>
              <a:lnSpc>
                <a:spcPct val="90000"/>
              </a:lnSpc>
            </a:pPr>
            <a:r>
              <a:rPr lang="ar-SA" sz="1400">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 </a:t>
            </a:r>
          </a:p>
        </p:txBody>
      </p:sp>
      <p:sp>
        <p:nvSpPr>
          <p:cNvPr id="37926" name="Text Box 12"/>
          <p:cNvSpPr txBox="1">
            <a:spLocks noChangeArrowheads="1"/>
          </p:cNvSpPr>
          <p:nvPr/>
        </p:nvSpPr>
        <p:spPr bwMode="auto">
          <a:xfrm>
            <a:off x="388938" y="944563"/>
            <a:ext cx="1830387" cy="484187"/>
          </a:xfrm>
          <a:prstGeom prst="rect">
            <a:avLst/>
          </a:prstGeom>
          <a:solidFill>
            <a:srgbClr val="3399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solidFill>
                  <a:schemeClr val="bg1"/>
                </a:solidFill>
                <a:latin typeface="Times New Roman" panose="02020603050405020304" pitchFamily="18" charset="0"/>
                <a:cs typeface="Times New Roman" panose="02020603050405020304" pitchFamily="18" charset="0"/>
              </a:rPr>
              <a:t>INTERPHASE</a:t>
            </a:r>
          </a:p>
          <a:p>
            <a:pPr>
              <a:lnSpc>
                <a:spcPct val="90000"/>
              </a:lnSpc>
            </a:pPr>
            <a:r>
              <a:rPr lang="en-US" sz="1400">
                <a:solidFill>
                  <a:schemeClr val="bg1"/>
                </a:solidFill>
                <a:latin typeface="Times New Roman" panose="02020603050405020304" pitchFamily="18" charset="0"/>
                <a:cs typeface="Times New Roman" panose="02020603050405020304" pitchFamily="18" charset="0"/>
              </a:rPr>
              <a:t> </a:t>
            </a:r>
          </a:p>
        </p:txBody>
      </p:sp>
      <p:sp>
        <p:nvSpPr>
          <p:cNvPr id="37927" name="Rectangle 39"/>
          <p:cNvSpPr>
            <a:spLocks noChangeArrowheads="1"/>
          </p:cNvSpPr>
          <p:nvPr/>
        </p:nvSpPr>
        <p:spPr bwMode="auto">
          <a:xfrm>
            <a:off x="2206625" y="944563"/>
            <a:ext cx="4792663" cy="488950"/>
          </a:xfrm>
          <a:prstGeom prst="rect">
            <a:avLst/>
          </a:prstGeom>
          <a:solidFill>
            <a:srgbClr val="0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endParaRPr lang="ar-SA" b="0">
              <a:latin typeface="Times New Roman" panose="02020603050405020304" pitchFamily="18" charset="0"/>
              <a:cs typeface="Times New Roman" panose="02020603050405020304" pitchFamily="18" charset="0"/>
            </a:endParaRPr>
          </a:p>
        </p:txBody>
      </p:sp>
      <p:sp>
        <p:nvSpPr>
          <p:cNvPr id="37928" name="Text Box 10"/>
          <p:cNvSpPr txBox="1">
            <a:spLocks noChangeArrowheads="1"/>
          </p:cNvSpPr>
          <p:nvPr/>
        </p:nvSpPr>
        <p:spPr bwMode="auto">
          <a:xfrm>
            <a:off x="2689225" y="925513"/>
            <a:ext cx="1270000" cy="515937"/>
          </a:xfrm>
          <a:prstGeom prst="rect">
            <a:avLst/>
          </a:prstGeom>
          <a:solidFill>
            <a:srgbClr val="0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solidFill>
                  <a:schemeClr val="bg1"/>
                </a:solidFill>
                <a:latin typeface="Times New Roman" panose="02020603050405020304" pitchFamily="18" charset="0"/>
                <a:ea typeface="ヒラギノ角ゴ Pro W3" pitchFamily="48" charset="-128"/>
                <a:cs typeface="Times New Roman" panose="02020603050405020304" pitchFamily="18" charset="0"/>
              </a:rPr>
              <a:t>PROPHASE </a:t>
            </a:r>
            <a:r>
              <a:rPr lang="en-US" sz="1400">
                <a:solidFill>
                  <a:schemeClr val="bg1"/>
                </a:solidFill>
                <a:latin typeface="Times New Roman" panose="02020603050405020304" pitchFamily="18" charset="0"/>
                <a:cs typeface="Times New Roman" panose="02020603050405020304" pitchFamily="18" charset="0"/>
              </a:rPr>
              <a:t>I</a:t>
            </a:r>
            <a:endParaRPr lang="ar-SA" sz="1400">
              <a:solidFill>
                <a:schemeClr val="bg1"/>
              </a:solidFill>
              <a:latin typeface="Times New Roman" panose="02020603050405020304" pitchFamily="18" charset="0"/>
              <a:cs typeface="Times New Roman" panose="02020603050405020304" pitchFamily="18" charset="0"/>
            </a:endParaRPr>
          </a:p>
          <a:p>
            <a:r>
              <a:rPr lang="en-US" sz="1400">
                <a:solidFill>
                  <a:schemeClr val="bg1"/>
                </a:solidFill>
                <a:latin typeface="Times New Roman" panose="02020603050405020304" pitchFamily="18" charset="0"/>
                <a:cs typeface="Times New Roman" panose="02020603050405020304" pitchFamily="18" charset="0"/>
              </a:rPr>
              <a:t> </a:t>
            </a:r>
            <a:endParaRPr lang="en-US" sz="1400">
              <a:solidFill>
                <a:schemeClr val="bg1"/>
              </a:solidFill>
              <a:latin typeface="Times New Roman" panose="02020603050405020304" pitchFamily="18" charset="0"/>
              <a:ea typeface="ヒラギノ角ゴ Pro W3" pitchFamily="48" charset="-128"/>
              <a:cs typeface="Times New Roman" panose="02020603050405020304" pitchFamily="18" charset="0"/>
            </a:endParaRPr>
          </a:p>
        </p:txBody>
      </p:sp>
      <p:sp>
        <p:nvSpPr>
          <p:cNvPr id="37929" name="Text Box 19"/>
          <p:cNvSpPr txBox="1">
            <a:spLocks noChangeArrowheads="1"/>
          </p:cNvSpPr>
          <p:nvPr/>
        </p:nvSpPr>
        <p:spPr bwMode="auto">
          <a:xfrm>
            <a:off x="4797425" y="969963"/>
            <a:ext cx="1263650" cy="444500"/>
          </a:xfrm>
          <a:prstGeom prst="rect">
            <a:avLst/>
          </a:prstGeom>
          <a:solidFill>
            <a:srgbClr val="0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solidFill>
                  <a:schemeClr val="bg1"/>
                </a:solidFill>
                <a:latin typeface="Times New Roman" panose="02020603050405020304" pitchFamily="18" charset="0"/>
                <a:ea typeface="ヒラギノ角ゴ Pro W3" pitchFamily="48" charset="-128"/>
                <a:cs typeface="Times New Roman" panose="02020603050405020304" pitchFamily="18" charset="0"/>
              </a:rPr>
              <a:t>METAPHASE </a:t>
            </a:r>
            <a:r>
              <a:rPr lang="en-US" sz="1400">
                <a:solidFill>
                  <a:schemeClr val="bg1"/>
                </a:solidFill>
                <a:latin typeface="Times New Roman" panose="02020603050405020304" pitchFamily="18" charset="0"/>
                <a:cs typeface="Times New Roman" panose="02020603050405020304" pitchFamily="18" charset="0"/>
              </a:rPr>
              <a:t>I</a:t>
            </a:r>
            <a:endParaRPr lang="ar-SA" sz="1400">
              <a:solidFill>
                <a:schemeClr val="bg1"/>
              </a:solidFill>
              <a:latin typeface="Times New Roman" panose="02020603050405020304" pitchFamily="18" charset="0"/>
              <a:cs typeface="Times New Roman" panose="02020603050405020304" pitchFamily="18" charset="0"/>
            </a:endParaRPr>
          </a:p>
          <a:p>
            <a:r>
              <a:rPr lang="en-US" sz="1400">
                <a:solidFill>
                  <a:schemeClr val="bg1"/>
                </a:solidFill>
                <a:latin typeface="Times New Roman" panose="02020603050405020304" pitchFamily="18" charset="0"/>
                <a:cs typeface="Times New Roman" panose="02020603050405020304" pitchFamily="18" charset="0"/>
              </a:rPr>
              <a:t> </a:t>
            </a:r>
            <a:endParaRPr lang="en-US" sz="1400">
              <a:solidFill>
                <a:schemeClr val="bg1"/>
              </a:solidFill>
              <a:latin typeface="Times New Roman" panose="02020603050405020304" pitchFamily="18" charset="0"/>
              <a:ea typeface="ヒラギノ角ゴ Pro W3" pitchFamily="48" charset="-128"/>
              <a:cs typeface="Times New Roman" panose="02020603050405020304" pitchFamily="18" charset="0"/>
            </a:endParaRPr>
          </a:p>
        </p:txBody>
      </p:sp>
      <p:sp>
        <p:nvSpPr>
          <p:cNvPr id="37930" name="Text Box 21"/>
          <p:cNvSpPr txBox="1">
            <a:spLocks noChangeArrowheads="1"/>
          </p:cNvSpPr>
          <p:nvPr/>
        </p:nvSpPr>
        <p:spPr bwMode="auto">
          <a:xfrm>
            <a:off x="7007225" y="950913"/>
            <a:ext cx="1263650" cy="477837"/>
          </a:xfrm>
          <a:prstGeom prst="rect">
            <a:avLst/>
          </a:prstGeom>
          <a:solidFill>
            <a:srgbClr val="0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solidFill>
                  <a:schemeClr val="bg1"/>
                </a:solidFill>
                <a:latin typeface="Times New Roman" panose="02020603050405020304" pitchFamily="18" charset="0"/>
                <a:ea typeface="ヒラギノ角ゴ Pro W3" pitchFamily="48" charset="-128"/>
                <a:cs typeface="Times New Roman" panose="02020603050405020304" pitchFamily="18" charset="0"/>
              </a:rPr>
              <a:t>ANAPHASE </a:t>
            </a:r>
            <a:r>
              <a:rPr lang="en-US" sz="1400">
                <a:solidFill>
                  <a:schemeClr val="bg1"/>
                </a:solidFill>
                <a:latin typeface="Times New Roman" panose="02020603050405020304" pitchFamily="18" charset="0"/>
                <a:cs typeface="Times New Roman" panose="02020603050405020304" pitchFamily="18" charset="0"/>
              </a:rPr>
              <a:t>I</a:t>
            </a:r>
            <a:endParaRPr lang="ar-SA" sz="1400">
              <a:solidFill>
                <a:schemeClr val="bg1"/>
              </a:solidFill>
              <a:latin typeface="Times New Roman" panose="02020603050405020304" pitchFamily="18" charset="0"/>
              <a:cs typeface="Times New Roman" panose="02020603050405020304" pitchFamily="18" charset="0"/>
            </a:endParaRPr>
          </a:p>
          <a:p>
            <a:r>
              <a:rPr lang="en-US" sz="1400">
                <a:solidFill>
                  <a:schemeClr val="bg1"/>
                </a:solidFill>
                <a:latin typeface="Times New Roman" panose="02020603050405020304" pitchFamily="18" charset="0"/>
                <a:cs typeface="Times New Roman" panose="02020603050405020304" pitchFamily="18" charset="0"/>
              </a:rPr>
              <a:t> </a:t>
            </a:r>
            <a:endParaRPr lang="en-US" sz="1400">
              <a:solidFill>
                <a:schemeClr val="bg1"/>
              </a:solidFill>
              <a:latin typeface="Times New Roman" panose="02020603050405020304" pitchFamily="18" charset="0"/>
              <a:ea typeface="ヒラギノ角ゴ Pro W3" pitchFamily="48" charset="-128"/>
              <a:cs typeface="Times New Roman" panose="02020603050405020304" pitchFamily="18" charset="0"/>
            </a:endParaRPr>
          </a:p>
        </p:txBody>
      </p:sp>
      <p:sp>
        <p:nvSpPr>
          <p:cNvPr id="37931" name="Line 43"/>
          <p:cNvSpPr>
            <a:spLocks noChangeShapeType="1"/>
          </p:cNvSpPr>
          <p:nvPr/>
        </p:nvSpPr>
        <p:spPr bwMode="auto">
          <a:xfrm flipH="1">
            <a:off x="2206625" y="425450"/>
            <a:ext cx="9461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7932" name="Line 44"/>
          <p:cNvSpPr>
            <a:spLocks noChangeShapeType="1"/>
          </p:cNvSpPr>
          <p:nvPr/>
        </p:nvSpPr>
        <p:spPr bwMode="auto">
          <a:xfrm flipH="1">
            <a:off x="7404100" y="404813"/>
            <a:ext cx="8683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7933" name="Line 45"/>
          <p:cNvSpPr>
            <a:spLocks noChangeShapeType="1"/>
          </p:cNvSpPr>
          <p:nvPr/>
        </p:nvSpPr>
        <p:spPr bwMode="auto">
          <a:xfrm>
            <a:off x="2206625" y="409575"/>
            <a:ext cx="0" cy="661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7934" name="Line 46"/>
          <p:cNvSpPr>
            <a:spLocks noChangeShapeType="1"/>
          </p:cNvSpPr>
          <p:nvPr/>
        </p:nvSpPr>
        <p:spPr bwMode="auto">
          <a:xfrm>
            <a:off x="8264525" y="419100"/>
            <a:ext cx="0" cy="661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 name="Oval 4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27</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2563" y="457200"/>
            <a:ext cx="8775700" cy="543827"/>
          </a:xfrm>
        </p:spPr>
        <p:txBody>
          <a:bodyPr/>
          <a:lstStyle/>
          <a:p>
            <a:pPr algn="ctr" eaLnBrk="1" hangingPunct="1"/>
            <a:r>
              <a:rPr lang="en-US" dirty="0" smtClean="0">
                <a:solidFill>
                  <a:srgbClr val="FF0000"/>
                </a:solidFill>
              </a:rPr>
              <a:t>Meiosis II</a:t>
            </a:r>
          </a:p>
        </p:txBody>
      </p:sp>
      <p:sp>
        <p:nvSpPr>
          <p:cNvPr id="38915" name="Rectangle 3"/>
          <p:cNvSpPr>
            <a:spLocks noGrp="1" noChangeArrowheads="1"/>
          </p:cNvSpPr>
          <p:nvPr>
            <p:ph type="body" idx="1"/>
          </p:nvPr>
        </p:nvSpPr>
        <p:spPr>
          <a:xfrm>
            <a:off x="182563" y="1279525"/>
            <a:ext cx="8775700" cy="2368450"/>
          </a:xfrm>
        </p:spPr>
        <p:txBody>
          <a:bodyPr/>
          <a:lstStyle/>
          <a:p>
            <a:pPr eaLnBrk="1" hangingPunct="1">
              <a:buFont typeface="Times" panose="02020603050405020304" pitchFamily="18" charset="0"/>
              <a:buChar char="•"/>
            </a:pPr>
            <a:r>
              <a:rPr lang="en-US" b="1" dirty="0" smtClean="0">
                <a:solidFill>
                  <a:srgbClr val="0000FF"/>
                </a:solidFill>
                <a:latin typeface="Times New Roman" pitchFamily="18" charset="0"/>
                <a:cs typeface="Times New Roman" pitchFamily="18" charset="0"/>
              </a:rPr>
              <a:t>Sister </a:t>
            </a:r>
            <a:r>
              <a:rPr lang="en-US" b="1" dirty="0" err="1" smtClean="0">
                <a:solidFill>
                  <a:srgbClr val="0000FF"/>
                </a:solidFill>
                <a:latin typeface="Times New Roman" pitchFamily="18" charset="0"/>
                <a:cs typeface="Times New Roman" pitchFamily="18" charset="0"/>
              </a:rPr>
              <a:t>chromatids</a:t>
            </a:r>
            <a:r>
              <a:rPr lang="en-US" b="1" dirty="0" smtClean="0">
                <a:solidFill>
                  <a:srgbClr val="0000FF"/>
                </a:solidFill>
                <a:latin typeface="Times New Roman" pitchFamily="18" charset="0"/>
                <a:cs typeface="Times New Roman" pitchFamily="18" charset="0"/>
              </a:rPr>
              <a:t> of each chromosome separate</a:t>
            </a:r>
          </a:p>
          <a:p>
            <a:pPr lvl="1" eaLnBrk="1" hangingPunct="1">
              <a:buFont typeface="Times" panose="02020603050405020304" pitchFamily="18" charset="0"/>
              <a:buChar char="•"/>
            </a:pPr>
            <a:r>
              <a:rPr lang="en-US" sz="2800" b="1" dirty="0" smtClean="0">
                <a:solidFill>
                  <a:srgbClr val="009247"/>
                </a:solidFill>
                <a:latin typeface="Times New Roman" pitchFamily="18" charset="0"/>
                <a:cs typeface="Times New Roman" pitchFamily="18" charset="0"/>
              </a:rPr>
              <a:t>one distributed to each daughter cell </a:t>
            </a:r>
          </a:p>
          <a:p>
            <a:pPr eaLnBrk="1" hangingPunct="1">
              <a:buFont typeface="Times" panose="02020603050405020304" pitchFamily="18" charset="0"/>
              <a:buChar char="•"/>
            </a:pPr>
            <a:r>
              <a:rPr lang="en-US" b="1" dirty="0" smtClean="0">
                <a:solidFill>
                  <a:srgbClr val="0000FF"/>
                </a:solidFill>
                <a:latin typeface="Times New Roman" pitchFamily="18" charset="0"/>
                <a:cs typeface="Times New Roman" pitchFamily="18" charset="0"/>
              </a:rPr>
              <a:t>Each former chromatid is now called a </a:t>
            </a:r>
            <a:r>
              <a:rPr lang="en-US" b="1" dirty="0" smtClean="0">
                <a:solidFill>
                  <a:srgbClr val="FF0000"/>
                </a:solidFill>
                <a:latin typeface="Times New Roman" pitchFamily="18" charset="0"/>
                <a:cs typeface="Times New Roman" pitchFamily="18" charset="0"/>
              </a:rPr>
              <a:t>chromosome</a:t>
            </a:r>
          </a:p>
        </p:txBody>
      </p:sp>
      <p:sp>
        <p:nvSpPr>
          <p:cNvPr id="4" name="Oval 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28</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39939" name="Picture 7" descr="08_14bMeiosis-U"/>
          <p:cNvPicPr>
            <a:picLocks noChangeAspect="1" noChangeArrowheads="1"/>
          </p:cNvPicPr>
          <p:nvPr/>
        </p:nvPicPr>
        <p:blipFill>
          <a:blip r:embed="rId5" cstate="print">
            <a:extLst>
              <a:ext uri="{28A0092B-C50C-407E-A947-70E740481C1C}">
                <a14:useLocalDpi xmlns="" xmlns:a14="http://schemas.microsoft.com/office/drawing/2010/main" val="0"/>
              </a:ext>
            </a:extLst>
          </a:blip>
          <a:srcRect t="25612"/>
          <a:stretch>
            <a:fillRect/>
          </a:stretch>
        </p:blipFill>
        <p:spPr bwMode="auto">
          <a:xfrm>
            <a:off x="134938" y="2420938"/>
            <a:ext cx="8555037" cy="304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0" name="Text Box 8"/>
          <p:cNvSpPr txBox="1">
            <a:spLocks noChangeArrowheads="1"/>
          </p:cNvSpPr>
          <p:nvPr/>
        </p:nvSpPr>
        <p:spPr bwMode="auto">
          <a:xfrm>
            <a:off x="1793875" y="1349375"/>
            <a:ext cx="1746250" cy="896938"/>
          </a:xfrm>
          <a:prstGeom prst="rect">
            <a:avLst/>
          </a:prstGeom>
          <a:solidFill>
            <a:srgbClr val="8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endParaRPr lang="ar-SA" sz="1400">
              <a:solidFill>
                <a:schemeClr val="bg1"/>
              </a:solidFill>
              <a:ea typeface="ヒラギノ角ゴ Pro W3" pitchFamily="48" charset="-128"/>
            </a:endParaRPr>
          </a:p>
          <a:p>
            <a:r>
              <a:rPr lang="en-US" sz="1400">
                <a:solidFill>
                  <a:schemeClr val="bg1"/>
                </a:solidFill>
                <a:ea typeface="ヒラギノ角ゴ Pro W3" pitchFamily="48" charset="-128"/>
              </a:rPr>
              <a:t>PROPHASE </a:t>
            </a:r>
            <a:r>
              <a:rPr lang="en-US" sz="1400">
                <a:solidFill>
                  <a:schemeClr val="bg1"/>
                </a:solidFill>
                <a:latin typeface="Times" panose="02020603050405020304" pitchFamily="18" charset="0"/>
              </a:rPr>
              <a:t>II</a:t>
            </a:r>
            <a:endParaRPr lang="ar-SA" sz="1400">
              <a:solidFill>
                <a:schemeClr val="bg1"/>
              </a:solidFill>
              <a:latin typeface="Times" panose="02020603050405020304" pitchFamily="18" charset="0"/>
            </a:endParaRPr>
          </a:p>
          <a:p>
            <a:r>
              <a:rPr lang="ar-SA" sz="1400">
                <a:solidFill>
                  <a:schemeClr val="bg1"/>
                </a:solidFill>
                <a:latin typeface="Times" panose="02020603050405020304" pitchFamily="18" charset="0"/>
              </a:rPr>
              <a:t> </a:t>
            </a:r>
            <a:endParaRPr lang="en-US" sz="1400">
              <a:solidFill>
                <a:schemeClr val="bg1"/>
              </a:solidFill>
              <a:ea typeface="ヒラギノ角ゴ Pro W3" pitchFamily="48" charset="-128"/>
            </a:endParaRPr>
          </a:p>
        </p:txBody>
      </p:sp>
      <p:sp>
        <p:nvSpPr>
          <p:cNvPr id="39941" name="Text Box 9"/>
          <p:cNvSpPr txBox="1">
            <a:spLocks noChangeArrowheads="1"/>
          </p:cNvSpPr>
          <p:nvPr/>
        </p:nvSpPr>
        <p:spPr bwMode="auto">
          <a:xfrm>
            <a:off x="3478213" y="466725"/>
            <a:ext cx="3444875" cy="595313"/>
          </a:xfrm>
          <a:prstGeom prst="rect">
            <a:avLst/>
          </a:prstGeom>
          <a:solidFill>
            <a:srgbClr val="8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solidFill>
                  <a:schemeClr val="bg1"/>
                </a:solidFill>
                <a:ea typeface="ヒラギノ角ゴ Pro W3" pitchFamily="48" charset="-128"/>
              </a:rPr>
              <a:t>MEIOSIS </a:t>
            </a:r>
            <a:r>
              <a:rPr lang="en-US" sz="1400">
                <a:solidFill>
                  <a:schemeClr val="bg1"/>
                </a:solidFill>
                <a:latin typeface="Times" panose="02020603050405020304" pitchFamily="18" charset="0"/>
              </a:rPr>
              <a:t>II</a:t>
            </a:r>
            <a:r>
              <a:rPr lang="en-US" sz="1400">
                <a:solidFill>
                  <a:schemeClr val="bg1"/>
                </a:solidFill>
                <a:ea typeface="ヒラギノ角ゴ Pro W3" pitchFamily="48" charset="-128"/>
              </a:rPr>
              <a:t>: Sister chromatids separate</a:t>
            </a:r>
            <a:endParaRPr lang="ar-SA" sz="1400">
              <a:solidFill>
                <a:schemeClr val="bg1"/>
              </a:solidFill>
              <a:ea typeface="ヒラギノ角ゴ Pro W3" pitchFamily="48" charset="-128"/>
            </a:endParaRPr>
          </a:p>
          <a:p>
            <a:r>
              <a:rPr lang="en-US" sz="1600">
                <a:solidFill>
                  <a:schemeClr val="bg1"/>
                </a:solidFill>
                <a:ea typeface="ヒラギノ角ゴ Pro W3" pitchFamily="48" charset="-128"/>
              </a:rPr>
              <a:t> </a:t>
            </a:r>
            <a:endParaRPr lang="en-US" sz="1400">
              <a:solidFill>
                <a:schemeClr val="bg1"/>
              </a:solidFill>
              <a:ea typeface="ヒラギノ角ゴ Pro W3" pitchFamily="48" charset="-128"/>
            </a:endParaRPr>
          </a:p>
        </p:txBody>
      </p:sp>
      <p:sp>
        <p:nvSpPr>
          <p:cNvPr id="39942" name="Text Box 12"/>
          <p:cNvSpPr txBox="1">
            <a:spLocks noChangeArrowheads="1"/>
          </p:cNvSpPr>
          <p:nvPr/>
        </p:nvSpPr>
        <p:spPr bwMode="auto">
          <a:xfrm>
            <a:off x="252413" y="2689225"/>
            <a:ext cx="1463675" cy="42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a:t>Cleavage</a:t>
            </a:r>
            <a:r>
              <a:rPr lang="ar-SA" sz="1400"/>
              <a:t> </a:t>
            </a:r>
            <a:r>
              <a:rPr lang="en-US" sz="1400"/>
              <a:t>furrow</a:t>
            </a:r>
            <a:endParaRPr lang="ar-SA" sz="1400"/>
          </a:p>
          <a:p>
            <a:pPr algn="l">
              <a:lnSpc>
                <a:spcPct val="90000"/>
              </a:lnSpc>
            </a:pPr>
            <a:r>
              <a:rPr lang="en-US" sz="1400"/>
              <a:t> </a:t>
            </a:r>
          </a:p>
        </p:txBody>
      </p:sp>
      <p:sp>
        <p:nvSpPr>
          <p:cNvPr id="39943" name="Text Box 13"/>
          <p:cNvSpPr txBox="1">
            <a:spLocks noChangeArrowheads="1"/>
          </p:cNvSpPr>
          <p:nvPr/>
        </p:nvSpPr>
        <p:spPr bwMode="auto">
          <a:xfrm>
            <a:off x="0" y="1365250"/>
            <a:ext cx="1822450" cy="893763"/>
          </a:xfrm>
          <a:prstGeom prst="rect">
            <a:avLst/>
          </a:prstGeom>
          <a:solidFill>
            <a:srgbClr val="6666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100">
                <a:solidFill>
                  <a:schemeClr val="bg1"/>
                </a:solidFill>
                <a:ea typeface="ヒラギノ角ゴ Pro W3" pitchFamily="48" charset="-128"/>
              </a:rPr>
              <a:t>TELOPHASE </a:t>
            </a:r>
            <a:r>
              <a:rPr lang="en-US" sz="1100">
                <a:solidFill>
                  <a:schemeClr val="bg1"/>
                </a:solidFill>
                <a:latin typeface="Times" panose="02020603050405020304" pitchFamily="18" charset="0"/>
              </a:rPr>
              <a:t>I</a:t>
            </a:r>
          </a:p>
          <a:p>
            <a:r>
              <a:rPr lang="en-US" sz="1100">
                <a:solidFill>
                  <a:schemeClr val="bg1"/>
                </a:solidFill>
                <a:ea typeface="ヒラギノ角ゴ Pro W3" pitchFamily="48" charset="-128"/>
              </a:rPr>
              <a:t>AND CYTOKINESIS</a:t>
            </a:r>
            <a:endParaRPr lang="ar-SA" sz="1100">
              <a:solidFill>
                <a:schemeClr val="bg1"/>
              </a:solidFill>
              <a:ea typeface="ヒラギノ角ゴ Pro W3" pitchFamily="48" charset="-128"/>
            </a:endParaRPr>
          </a:p>
          <a:p>
            <a:r>
              <a:rPr lang="ar-SA" sz="1100">
                <a:solidFill>
                  <a:schemeClr val="bg1"/>
                </a:solidFill>
                <a:ea typeface="ヒラギノ角ゴ Pro W3" pitchFamily="48" charset="-128"/>
              </a:rPr>
              <a:t> </a:t>
            </a:r>
          </a:p>
          <a:p>
            <a:r>
              <a:rPr lang="en-US" sz="1100">
                <a:solidFill>
                  <a:schemeClr val="bg1"/>
                </a:solidFill>
                <a:ea typeface="ヒラギノ角ゴ Pro W3" pitchFamily="48" charset="-128"/>
              </a:rPr>
              <a:t> </a:t>
            </a:r>
          </a:p>
          <a:p>
            <a:r>
              <a:rPr lang="en-US" sz="1100">
                <a:solidFill>
                  <a:schemeClr val="bg1"/>
                </a:solidFill>
                <a:ea typeface="ヒラギノ角ゴ Pro W3" pitchFamily="48" charset="-128"/>
              </a:rPr>
              <a:t> </a:t>
            </a:r>
          </a:p>
        </p:txBody>
      </p:sp>
      <p:sp>
        <p:nvSpPr>
          <p:cNvPr id="39944" name="Line 14"/>
          <p:cNvSpPr>
            <a:spLocks noChangeShapeType="1"/>
          </p:cNvSpPr>
          <p:nvPr/>
        </p:nvSpPr>
        <p:spPr bwMode="auto">
          <a:xfrm flipH="1">
            <a:off x="1787525" y="841375"/>
            <a:ext cx="1695450" cy="254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45" name="Line 15"/>
          <p:cNvSpPr>
            <a:spLocks noChangeShapeType="1"/>
          </p:cNvSpPr>
          <p:nvPr/>
        </p:nvSpPr>
        <p:spPr bwMode="auto">
          <a:xfrm flipH="1" flipV="1">
            <a:off x="1793875" y="863600"/>
            <a:ext cx="3175" cy="5143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46" name="Text Box 16"/>
          <p:cNvSpPr txBox="1">
            <a:spLocks noChangeArrowheads="1"/>
          </p:cNvSpPr>
          <p:nvPr/>
        </p:nvSpPr>
        <p:spPr bwMode="auto">
          <a:xfrm>
            <a:off x="4864100" y="3853656"/>
            <a:ext cx="1781175" cy="642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dirty="0"/>
              <a:t>Sister chromatids</a:t>
            </a:r>
          </a:p>
          <a:p>
            <a:pPr algn="l">
              <a:lnSpc>
                <a:spcPct val="90000"/>
              </a:lnSpc>
            </a:pPr>
            <a:r>
              <a:rPr lang="en-US" sz="1400" dirty="0"/>
              <a:t>Separate</a:t>
            </a:r>
            <a:endParaRPr lang="ar-SA" sz="1400" dirty="0"/>
          </a:p>
          <a:p>
            <a:pPr algn="l">
              <a:lnSpc>
                <a:spcPct val="90000"/>
              </a:lnSpc>
            </a:pPr>
            <a:r>
              <a:rPr lang="ar-SA" sz="1400" dirty="0"/>
              <a:t> </a:t>
            </a:r>
            <a:endParaRPr lang="en-US" sz="1400" dirty="0"/>
          </a:p>
        </p:txBody>
      </p:sp>
      <p:sp>
        <p:nvSpPr>
          <p:cNvPr id="39947" name="Line 17"/>
          <p:cNvSpPr>
            <a:spLocks noChangeShapeType="1"/>
          </p:cNvSpPr>
          <p:nvPr/>
        </p:nvSpPr>
        <p:spPr bwMode="auto">
          <a:xfrm flipH="1" flipV="1">
            <a:off x="6059488" y="4005263"/>
            <a:ext cx="447675" cy="3397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48" name="Line 18"/>
          <p:cNvSpPr>
            <a:spLocks noChangeShapeType="1"/>
          </p:cNvSpPr>
          <p:nvPr/>
        </p:nvSpPr>
        <p:spPr bwMode="auto">
          <a:xfrm>
            <a:off x="6059488" y="4008438"/>
            <a:ext cx="120650" cy="3333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49" name="Text Box 19"/>
          <p:cNvSpPr txBox="1">
            <a:spLocks noChangeArrowheads="1"/>
          </p:cNvSpPr>
          <p:nvPr/>
        </p:nvSpPr>
        <p:spPr bwMode="auto">
          <a:xfrm>
            <a:off x="6985000" y="3636963"/>
            <a:ext cx="1790700" cy="604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a:t>Haploid daughter</a:t>
            </a:r>
          </a:p>
          <a:p>
            <a:pPr algn="l">
              <a:lnSpc>
                <a:spcPct val="90000"/>
              </a:lnSpc>
            </a:pPr>
            <a:r>
              <a:rPr lang="en-US" sz="1400"/>
              <a:t>cells forming</a:t>
            </a:r>
            <a:endParaRPr lang="ar-SA" sz="1400"/>
          </a:p>
          <a:p>
            <a:pPr algn="l">
              <a:lnSpc>
                <a:spcPct val="90000"/>
              </a:lnSpc>
            </a:pPr>
            <a:r>
              <a:rPr lang="en-US" sz="1400"/>
              <a:t> </a:t>
            </a:r>
          </a:p>
        </p:txBody>
      </p:sp>
      <p:sp>
        <p:nvSpPr>
          <p:cNvPr id="39950" name="Text Box 20"/>
          <p:cNvSpPr txBox="1">
            <a:spLocks noChangeArrowheads="1"/>
          </p:cNvSpPr>
          <p:nvPr/>
        </p:nvSpPr>
        <p:spPr bwMode="auto">
          <a:xfrm>
            <a:off x="6918325" y="1349375"/>
            <a:ext cx="2063750" cy="881063"/>
          </a:xfrm>
          <a:prstGeom prst="rect">
            <a:avLst/>
          </a:prstGeom>
          <a:solidFill>
            <a:srgbClr val="8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solidFill>
                  <a:schemeClr val="bg1"/>
                </a:solidFill>
                <a:ea typeface="ヒラギノ角ゴ Pro W3" pitchFamily="48" charset="-128"/>
              </a:rPr>
              <a:t>TELOPHASE </a:t>
            </a:r>
            <a:r>
              <a:rPr lang="en-US" sz="1400">
                <a:solidFill>
                  <a:schemeClr val="bg1"/>
                </a:solidFill>
                <a:latin typeface="Times" panose="02020603050405020304" pitchFamily="18" charset="0"/>
              </a:rPr>
              <a:t>II</a:t>
            </a:r>
          </a:p>
          <a:p>
            <a:r>
              <a:rPr lang="en-US" sz="1400">
                <a:solidFill>
                  <a:schemeClr val="bg1"/>
                </a:solidFill>
                <a:ea typeface="ヒラギノ角ゴ Pro W3" pitchFamily="48" charset="-128"/>
              </a:rPr>
              <a:t>AND CYTOKINESIS</a:t>
            </a:r>
            <a:endParaRPr lang="ar-SA" sz="1400">
              <a:solidFill>
                <a:schemeClr val="bg1"/>
              </a:solidFill>
              <a:ea typeface="ヒラギノ角ゴ Pro W3" pitchFamily="48" charset="-128"/>
            </a:endParaRPr>
          </a:p>
          <a:p>
            <a:r>
              <a:rPr lang="ar-SA" sz="1400">
                <a:solidFill>
                  <a:schemeClr val="bg1"/>
                </a:solidFill>
                <a:ea typeface="ヒラギノ角ゴ Pro W3" pitchFamily="48" charset="-128"/>
              </a:rPr>
              <a:t> </a:t>
            </a:r>
          </a:p>
          <a:p>
            <a:r>
              <a:rPr lang="ar-SA" sz="1400">
                <a:solidFill>
                  <a:schemeClr val="bg1"/>
                </a:solidFill>
                <a:ea typeface="ヒラギノ角ゴ Pro W3" pitchFamily="48" charset="-128"/>
              </a:rPr>
              <a:t> </a:t>
            </a:r>
            <a:endParaRPr lang="en-US" sz="1400">
              <a:solidFill>
                <a:schemeClr val="bg1"/>
              </a:solidFill>
              <a:ea typeface="ヒラギノ角ゴ Pro W3" pitchFamily="48" charset="-128"/>
            </a:endParaRPr>
          </a:p>
        </p:txBody>
      </p:sp>
      <p:sp>
        <p:nvSpPr>
          <p:cNvPr id="39951" name="Text Box 21"/>
          <p:cNvSpPr txBox="1">
            <a:spLocks noChangeArrowheads="1"/>
          </p:cNvSpPr>
          <p:nvPr/>
        </p:nvSpPr>
        <p:spPr bwMode="auto">
          <a:xfrm>
            <a:off x="3238500" y="5872163"/>
            <a:ext cx="2516188"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800" dirty="0">
                <a:solidFill>
                  <a:schemeClr val="tx2"/>
                </a:solidFill>
                <a:latin typeface="+mj-lt"/>
              </a:rPr>
              <a:t>The stages of </a:t>
            </a:r>
            <a:r>
              <a:rPr lang="en-US" sz="2800" dirty="0" smtClean="0">
                <a:solidFill>
                  <a:schemeClr val="tx2"/>
                </a:solidFill>
                <a:latin typeface="+mj-lt"/>
              </a:rPr>
              <a:t>meiosis </a:t>
            </a:r>
            <a:r>
              <a:rPr lang="en-US" sz="2800" dirty="0">
                <a:solidFill>
                  <a:schemeClr val="tx2"/>
                </a:solidFill>
                <a:latin typeface="+mj-lt"/>
              </a:rPr>
              <a:t>II </a:t>
            </a:r>
          </a:p>
          <a:p>
            <a:pPr>
              <a:lnSpc>
                <a:spcPct val="90000"/>
              </a:lnSpc>
            </a:pPr>
            <a:r>
              <a:rPr lang="ar-SA" sz="2100" dirty="0">
                <a:solidFill>
                  <a:srgbClr val="FF0000"/>
                </a:solidFill>
              </a:rPr>
              <a:t> </a:t>
            </a:r>
            <a:endParaRPr lang="en-US" sz="3300" dirty="0">
              <a:solidFill>
                <a:srgbClr val="FF0000"/>
              </a:solidFill>
            </a:endParaRPr>
          </a:p>
        </p:txBody>
      </p:sp>
      <p:sp>
        <p:nvSpPr>
          <p:cNvPr id="39952" name="Text Box 22"/>
          <p:cNvSpPr txBox="1">
            <a:spLocks noChangeArrowheads="1"/>
          </p:cNvSpPr>
          <p:nvPr/>
        </p:nvSpPr>
        <p:spPr bwMode="auto">
          <a:xfrm>
            <a:off x="3546475" y="1349375"/>
            <a:ext cx="1746250" cy="912813"/>
          </a:xfrm>
          <a:prstGeom prst="rect">
            <a:avLst/>
          </a:prstGeom>
          <a:solidFill>
            <a:srgbClr val="8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endParaRPr lang="en-US" sz="1400">
              <a:solidFill>
                <a:schemeClr val="bg1"/>
              </a:solidFill>
              <a:ea typeface="ヒラギノ角ゴ Pro W3" pitchFamily="48" charset="-128"/>
            </a:endParaRPr>
          </a:p>
          <a:p>
            <a:r>
              <a:rPr lang="en-US" sz="1400">
                <a:solidFill>
                  <a:schemeClr val="bg1"/>
                </a:solidFill>
                <a:ea typeface="ヒラギノ角ゴ Pro W3" pitchFamily="48" charset="-128"/>
              </a:rPr>
              <a:t>METAPHASE II</a:t>
            </a:r>
            <a:endParaRPr lang="ar-SA" sz="1400">
              <a:solidFill>
                <a:schemeClr val="bg1"/>
              </a:solidFill>
              <a:ea typeface="ヒラギノ角ゴ Pro W3" pitchFamily="48" charset="-128"/>
            </a:endParaRPr>
          </a:p>
          <a:p>
            <a:r>
              <a:rPr lang="ar-SA" sz="1400">
                <a:solidFill>
                  <a:schemeClr val="bg1"/>
                </a:solidFill>
                <a:latin typeface="Times" panose="02020603050405020304" pitchFamily="18" charset="0"/>
              </a:rPr>
              <a:t> </a:t>
            </a:r>
            <a:endParaRPr lang="en-US" sz="1400">
              <a:solidFill>
                <a:schemeClr val="bg1"/>
              </a:solidFill>
              <a:latin typeface="Times" panose="02020603050405020304" pitchFamily="18" charset="0"/>
            </a:endParaRPr>
          </a:p>
          <a:p>
            <a:endParaRPr lang="en-US" sz="1400">
              <a:solidFill>
                <a:schemeClr val="bg1"/>
              </a:solidFill>
              <a:ea typeface="ヒラギノ角ゴ Pro W3" pitchFamily="48" charset="-128"/>
            </a:endParaRPr>
          </a:p>
        </p:txBody>
      </p:sp>
      <p:sp>
        <p:nvSpPr>
          <p:cNvPr id="39953" name="Text Box 23"/>
          <p:cNvSpPr txBox="1">
            <a:spLocks noChangeArrowheads="1"/>
          </p:cNvSpPr>
          <p:nvPr/>
        </p:nvSpPr>
        <p:spPr bwMode="auto">
          <a:xfrm>
            <a:off x="5289550" y="1349375"/>
            <a:ext cx="1746250" cy="896938"/>
          </a:xfrm>
          <a:prstGeom prst="rect">
            <a:avLst/>
          </a:prstGeom>
          <a:solidFill>
            <a:srgbClr val="8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endParaRPr lang="en-US" sz="1400">
              <a:solidFill>
                <a:schemeClr val="bg1"/>
              </a:solidFill>
              <a:ea typeface="ヒラギノ角ゴ Pro W3" pitchFamily="48" charset="-128"/>
            </a:endParaRPr>
          </a:p>
          <a:p>
            <a:r>
              <a:rPr lang="en-US" sz="1400">
                <a:solidFill>
                  <a:schemeClr val="bg1"/>
                </a:solidFill>
                <a:ea typeface="ヒラギノ角ゴ Pro W3" pitchFamily="48" charset="-128"/>
              </a:rPr>
              <a:t>ANAPHASE II</a:t>
            </a:r>
            <a:endParaRPr lang="ar-SA" sz="1400">
              <a:solidFill>
                <a:schemeClr val="bg1"/>
              </a:solidFill>
              <a:ea typeface="ヒラギノ角ゴ Pro W3" pitchFamily="48" charset="-128"/>
            </a:endParaRPr>
          </a:p>
          <a:p>
            <a:r>
              <a:rPr lang="ar-SA" sz="1400">
                <a:solidFill>
                  <a:schemeClr val="bg1"/>
                </a:solidFill>
                <a:latin typeface="Times" panose="02020603050405020304" pitchFamily="18" charset="0"/>
              </a:rPr>
              <a:t> </a:t>
            </a:r>
            <a:endParaRPr lang="en-US" sz="1400">
              <a:solidFill>
                <a:schemeClr val="bg1"/>
              </a:solidFill>
              <a:ea typeface="ヒラギノ角ゴ Pro W3" pitchFamily="48" charset="-128"/>
            </a:endParaRPr>
          </a:p>
        </p:txBody>
      </p:sp>
      <p:sp>
        <p:nvSpPr>
          <p:cNvPr id="39954" name="Line 24"/>
          <p:cNvSpPr>
            <a:spLocks noChangeShapeType="1"/>
          </p:cNvSpPr>
          <p:nvPr/>
        </p:nvSpPr>
        <p:spPr bwMode="auto">
          <a:xfrm flipH="1" flipV="1">
            <a:off x="6911975" y="857250"/>
            <a:ext cx="2057400" cy="222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55" name="Line 25"/>
          <p:cNvSpPr>
            <a:spLocks noChangeShapeType="1"/>
          </p:cNvSpPr>
          <p:nvPr/>
        </p:nvSpPr>
        <p:spPr bwMode="auto">
          <a:xfrm flipH="1" flipV="1">
            <a:off x="8956675" y="863600"/>
            <a:ext cx="3175" cy="4953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 name="Oval 19"/>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29</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77813" y="142875"/>
            <a:ext cx="8543925" cy="922338"/>
          </a:xfrm>
        </p:spPr>
        <p:txBody>
          <a:bodyPr/>
          <a:lstStyle/>
          <a:p>
            <a:pPr marL="0" indent="0" algn="ctr" rtl="1" eaLnBrk="1" hangingPunct="1"/>
            <a:r>
              <a:rPr lang="en-US" sz="2800" smtClean="0">
                <a:solidFill>
                  <a:srgbClr val="FF0000"/>
                </a:solidFill>
              </a:rPr>
              <a:t>  Methods of Reproduction</a:t>
            </a:r>
            <a:r>
              <a:rPr lang="en-US" sz="2800" smtClean="0"/>
              <a:t/>
            </a:r>
            <a:br>
              <a:rPr lang="en-US" sz="2800" smtClean="0"/>
            </a:br>
            <a:r>
              <a:rPr lang="ar-SA" sz="2800" smtClean="0"/>
              <a:t> </a:t>
            </a:r>
            <a:r>
              <a:rPr lang="ar-SA" sz="2800" smtClean="0">
                <a:solidFill>
                  <a:srgbClr val="FF0000"/>
                </a:solidFill>
              </a:rPr>
              <a:t> </a:t>
            </a:r>
            <a:endParaRPr lang="en-US" sz="2800" smtClean="0">
              <a:solidFill>
                <a:srgbClr val="FF0000"/>
              </a:solidFill>
            </a:endParaRPr>
          </a:p>
        </p:txBody>
      </p:sp>
      <p:sp>
        <p:nvSpPr>
          <p:cNvPr id="12291" name="Rectangle 3"/>
          <p:cNvSpPr>
            <a:spLocks noGrp="1" noChangeArrowheads="1"/>
          </p:cNvSpPr>
          <p:nvPr>
            <p:ph type="body" idx="4294967295"/>
          </p:nvPr>
        </p:nvSpPr>
        <p:spPr>
          <a:xfrm>
            <a:off x="269878" y="914379"/>
            <a:ext cx="8308068" cy="5481411"/>
          </a:xfrm>
        </p:spPr>
        <p:txBody>
          <a:bodyPr/>
          <a:lstStyle/>
          <a:p>
            <a:pPr marL="463550" lvl="1" indent="-349250" eaLnBrk="1" hangingPunct="1">
              <a:spcBef>
                <a:spcPct val="25000"/>
              </a:spcBef>
            </a:pPr>
            <a:r>
              <a:rPr lang="en-US" sz="2800" b="1" dirty="0" smtClean="0">
                <a:latin typeface="Times New Roman" pitchFamily="18" charset="0"/>
                <a:cs typeface="Times New Roman" pitchFamily="18" charset="0"/>
              </a:rPr>
              <a:t>Living organisms reproduce by </a:t>
            </a:r>
            <a:r>
              <a:rPr lang="en-US" sz="2800" b="1" dirty="0" smtClean="0">
                <a:solidFill>
                  <a:srgbClr val="FF0000"/>
                </a:solidFill>
                <a:latin typeface="Times New Roman" pitchFamily="18" charset="0"/>
                <a:cs typeface="Times New Roman" pitchFamily="18" charset="0"/>
              </a:rPr>
              <a:t>two</a:t>
            </a:r>
            <a:r>
              <a:rPr lang="en-US" sz="2800" b="1" dirty="0" smtClean="0">
                <a:latin typeface="Times New Roman" pitchFamily="18" charset="0"/>
                <a:cs typeface="Times New Roman" pitchFamily="18" charset="0"/>
              </a:rPr>
              <a:t> methods</a:t>
            </a:r>
          </a:p>
          <a:p>
            <a:pPr marL="1071563" lvl="2" indent="-428625" eaLnBrk="1" hangingPunct="1">
              <a:spcBef>
                <a:spcPct val="25000"/>
              </a:spcBef>
              <a:buFont typeface="Wingdings" panose="05000000000000000000" pitchFamily="2" charset="2"/>
              <a:buNone/>
            </a:pPr>
            <a:r>
              <a:rPr lang="en-US" sz="2800" b="1" dirty="0" smtClean="0">
                <a:solidFill>
                  <a:srgbClr val="FF0000"/>
                </a:solidFill>
                <a:latin typeface="Times New Roman" pitchFamily="18" charset="0"/>
                <a:cs typeface="Times New Roman" pitchFamily="18" charset="0"/>
              </a:rPr>
              <a:t>1. Asexual reproduction</a:t>
            </a:r>
          </a:p>
          <a:p>
            <a:pPr marL="1200150" lvl="3" indent="-184150" eaLnBrk="1" hangingPunct="1">
              <a:spcBef>
                <a:spcPct val="25000"/>
              </a:spcBef>
              <a:buFontTx/>
              <a:buChar char="–"/>
            </a:pP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Offsprings</a:t>
            </a:r>
            <a:r>
              <a:rPr lang="en-US" sz="2400" b="1" dirty="0" smtClean="0">
                <a:solidFill>
                  <a:srgbClr val="0000FF"/>
                </a:solidFill>
                <a:latin typeface="Times New Roman" pitchFamily="18" charset="0"/>
                <a:cs typeface="Times New Roman" pitchFamily="18" charset="0"/>
              </a:rPr>
              <a:t> are identical to their parent cell (original cell or organism)</a:t>
            </a:r>
          </a:p>
          <a:p>
            <a:pPr marL="1200150" lvl="3" indent="-184150" eaLnBrk="1" hangingPunct="1">
              <a:spcBef>
                <a:spcPct val="25000"/>
              </a:spcBef>
              <a:buFontTx/>
              <a:buChar char="–"/>
            </a:pPr>
            <a:r>
              <a:rPr lang="en-US" sz="2400" b="1" dirty="0" smtClean="0">
                <a:solidFill>
                  <a:schemeClr val="accent6">
                    <a:lumMod val="50000"/>
                  </a:schemeClr>
                </a:solidFill>
                <a:latin typeface="Times New Roman" pitchFamily="18" charset="0"/>
                <a:cs typeface="Times New Roman" pitchFamily="18" charset="0"/>
              </a:rPr>
              <a:t> Involves inheritance of all genes from </a:t>
            </a:r>
            <a:r>
              <a:rPr lang="en-US" sz="2400" b="1" dirty="0" smtClean="0">
                <a:solidFill>
                  <a:srgbClr val="FF0000"/>
                </a:solidFill>
                <a:latin typeface="Times New Roman" pitchFamily="18" charset="0"/>
                <a:cs typeface="Times New Roman" pitchFamily="18" charset="0"/>
              </a:rPr>
              <a:t>one </a:t>
            </a:r>
            <a:r>
              <a:rPr lang="en-US" sz="2400" b="1" dirty="0" smtClean="0">
                <a:solidFill>
                  <a:schemeClr val="accent6">
                    <a:lumMod val="50000"/>
                  </a:schemeClr>
                </a:solidFill>
                <a:latin typeface="Times New Roman" pitchFamily="18" charset="0"/>
                <a:cs typeface="Times New Roman" pitchFamily="18" charset="0"/>
              </a:rPr>
              <a:t>parent</a:t>
            </a:r>
          </a:p>
          <a:p>
            <a:pPr marL="1200150" lvl="3" indent="-184150" eaLnBrk="1" hangingPunct="1">
              <a:spcBef>
                <a:spcPct val="25000"/>
              </a:spcBef>
              <a:buFontTx/>
              <a:buChar char="–"/>
            </a:pPr>
            <a:r>
              <a:rPr lang="en-US" sz="2400" b="1" dirty="0" smtClean="0">
                <a:solidFill>
                  <a:srgbClr val="0000FF"/>
                </a:solidFill>
                <a:latin typeface="Times New Roman" pitchFamily="18" charset="0"/>
                <a:cs typeface="Times New Roman" pitchFamily="18" charset="0"/>
              </a:rPr>
              <a:t> Prokaryotes reproduce asexually by binary fission.</a:t>
            </a:r>
          </a:p>
          <a:p>
            <a:pPr marL="1435100" lvl="3" indent="-749300" eaLnBrk="1" hangingPunct="1">
              <a:spcBef>
                <a:spcPct val="25000"/>
              </a:spcBef>
              <a:buFont typeface="Wingdings" panose="05000000000000000000" pitchFamily="2" charset="2"/>
              <a:buNone/>
            </a:pPr>
            <a:r>
              <a:rPr lang="en-US" sz="2800" b="1" dirty="0" smtClean="0">
                <a:solidFill>
                  <a:srgbClr val="FF0000"/>
                </a:solidFill>
                <a:latin typeface="Times New Roman" pitchFamily="18" charset="0"/>
                <a:cs typeface="Times New Roman" pitchFamily="18" charset="0"/>
              </a:rPr>
              <a:t>2. sexual reproduction</a:t>
            </a:r>
          </a:p>
          <a:p>
            <a:pPr marL="1200150" lvl="3" indent="-184150" eaLnBrk="1" hangingPunct="1">
              <a:spcBef>
                <a:spcPct val="25000"/>
              </a:spcBef>
              <a:buFont typeface="Wingdings" panose="05000000000000000000" pitchFamily="2" charset="2"/>
              <a:buNone/>
            </a:pPr>
            <a:r>
              <a:rPr lang="en-US" sz="2400" b="1" dirty="0" smtClean="0">
                <a:solidFill>
                  <a:srgbClr val="0000FF"/>
                </a:solidFill>
                <a:latin typeface="Times New Roman" pitchFamily="18" charset="0"/>
                <a:cs typeface="Times New Roman" pitchFamily="18" charset="0"/>
              </a:rPr>
              <a:t>-  Involves inheritance of unique sets of genes from two parents</a:t>
            </a:r>
          </a:p>
          <a:p>
            <a:pPr marL="1200150" lvl="3" indent="-184150" eaLnBrk="1" hangingPunct="1">
              <a:spcBef>
                <a:spcPct val="25000"/>
              </a:spcBef>
              <a:buFont typeface="Wingdings" panose="05000000000000000000" pitchFamily="2" charset="2"/>
              <a:buNone/>
            </a:pPr>
            <a:r>
              <a:rPr lang="en-US" sz="2400" b="1" dirty="0" smtClean="0">
                <a:latin typeface="Times New Roman" pitchFamily="18" charset="0"/>
                <a:cs typeface="Times New Roman" pitchFamily="18" charset="0"/>
              </a:rPr>
              <a:t>-  </a:t>
            </a:r>
            <a:r>
              <a:rPr lang="en-US" sz="2400" b="1" dirty="0" smtClean="0">
                <a:solidFill>
                  <a:schemeClr val="accent6">
                    <a:lumMod val="50000"/>
                  </a:schemeClr>
                </a:solidFill>
                <a:latin typeface="Times New Roman" pitchFamily="18" charset="0"/>
                <a:cs typeface="Times New Roman" pitchFamily="18" charset="0"/>
              </a:rPr>
              <a:t>Offspring are similar to parents, but show </a:t>
            </a:r>
            <a:r>
              <a:rPr lang="en-US" sz="2400" b="1" dirty="0" smtClean="0">
                <a:solidFill>
                  <a:srgbClr val="FF0000"/>
                </a:solidFill>
                <a:latin typeface="Times New Roman" pitchFamily="18" charset="0"/>
                <a:cs typeface="Times New Roman" pitchFamily="18" charset="0"/>
              </a:rPr>
              <a:t>variations</a:t>
            </a:r>
            <a:r>
              <a:rPr lang="en-US" sz="2400" b="1" dirty="0" smtClean="0">
                <a:latin typeface="Times New Roman" pitchFamily="18" charset="0"/>
                <a:cs typeface="Times New Roman" pitchFamily="18" charset="0"/>
              </a:rPr>
              <a:t> </a:t>
            </a:r>
            <a:r>
              <a:rPr lang="en-US" sz="2400" b="1" dirty="0" smtClean="0">
                <a:solidFill>
                  <a:schemeClr val="accent6">
                    <a:lumMod val="50000"/>
                  </a:schemeClr>
                </a:solidFill>
                <a:latin typeface="Times New Roman" pitchFamily="18" charset="0"/>
                <a:cs typeface="Times New Roman" pitchFamily="18" charset="0"/>
              </a:rPr>
              <a:t>in traits</a:t>
            </a:r>
          </a:p>
          <a:p>
            <a:pPr marL="1435100" lvl="3" indent="-184150" eaLnBrk="1" hangingPunct="1">
              <a:spcBef>
                <a:spcPct val="25000"/>
              </a:spcBef>
              <a:buFont typeface="Wingdings" panose="05000000000000000000" pitchFamily="2" charset="2"/>
              <a:buNone/>
            </a:pP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endParaRPr lang="en-US" sz="2400" b="1" dirty="0" smtClean="0">
              <a:latin typeface="Times New Roman" pitchFamily="18" charset="0"/>
              <a:cs typeface="Times New Roman" pitchFamily="18" charset="0"/>
            </a:endParaRPr>
          </a:p>
        </p:txBody>
      </p:sp>
      <p:sp>
        <p:nvSpPr>
          <p:cNvPr id="1229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12293" name="Line 13"/>
          <p:cNvSpPr>
            <a:spLocks noChangeShapeType="1"/>
          </p:cNvSpPr>
          <p:nvPr/>
        </p:nvSpPr>
        <p:spPr bwMode="auto">
          <a:xfrm>
            <a:off x="182563" y="696225"/>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Oval 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meiosis[1]"/>
          <p:cNvPicPr>
            <a:picLocks noChangeAspect="1" noChangeArrowheads="1"/>
          </p:cNvPicPr>
          <p:nvPr/>
        </p:nvPicPr>
        <p:blipFill>
          <a:blip r:embed="rId3" cstate="print">
            <a:extLst>
              <a:ext uri="{28A0092B-C50C-407E-A947-70E740481C1C}">
                <a14:useLocalDpi xmlns="" xmlns:a14="http://schemas.microsoft.com/office/drawing/2010/main" val="0"/>
              </a:ext>
            </a:extLst>
          </a:blip>
          <a:srcRect l="1900" t="2351" r="2693" b="7745"/>
          <a:stretch>
            <a:fillRect/>
          </a:stretch>
        </p:blipFill>
        <p:spPr bwMode="auto">
          <a:xfrm>
            <a:off x="300038" y="463550"/>
            <a:ext cx="3767137" cy="371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3" name="Picture 5" descr="meiosis3[1]"/>
          <p:cNvPicPr>
            <a:picLocks noChangeAspect="1" noChangeArrowheads="1"/>
          </p:cNvPicPr>
          <p:nvPr/>
        </p:nvPicPr>
        <p:blipFill>
          <a:blip r:embed="rId4" cstate="print">
            <a:extLst>
              <a:ext uri="{28A0092B-C50C-407E-A947-70E740481C1C}">
                <a14:useLocalDpi xmlns="" xmlns:a14="http://schemas.microsoft.com/office/drawing/2010/main" val="0"/>
              </a:ext>
            </a:extLst>
          </a:blip>
          <a:srcRect t="5449" b="6670"/>
          <a:stretch>
            <a:fillRect/>
          </a:stretch>
        </p:blipFill>
        <p:spPr bwMode="auto">
          <a:xfrm>
            <a:off x="4754563" y="2128838"/>
            <a:ext cx="3790950" cy="376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4" name="Rectangle 3"/>
          <p:cNvSpPr>
            <a:spLocks noChangeArrowheads="1"/>
          </p:cNvSpPr>
          <p:nvPr/>
        </p:nvSpPr>
        <p:spPr bwMode="auto">
          <a:xfrm>
            <a:off x="5711285" y="571500"/>
            <a:ext cx="1720343"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2800" dirty="0">
                <a:solidFill>
                  <a:srgbClr val="FF0000"/>
                </a:solidFill>
                <a:latin typeface="Times New Roman" pitchFamily="18" charset="0"/>
                <a:cs typeface="Times New Roman" pitchFamily="18" charset="0"/>
              </a:rPr>
              <a:t>MEIOSIS</a:t>
            </a:r>
            <a:endParaRPr lang="ar-SA" sz="2800" dirty="0">
              <a:solidFill>
                <a:srgbClr val="FF0000"/>
              </a:solidFill>
              <a:latin typeface="Times New Roman" pitchFamily="18" charset="0"/>
              <a:cs typeface="Times New Roman" pitchFamily="18" charset="0"/>
            </a:endParaRPr>
          </a:p>
          <a:p>
            <a:r>
              <a:rPr lang="ar-SA" sz="2800" dirty="0">
                <a:solidFill>
                  <a:srgbClr val="FF0000"/>
                </a:solidFill>
                <a:latin typeface="Times New Roman" pitchFamily="18" charset="0"/>
                <a:cs typeface="Times New Roman" pitchFamily="18" charset="0"/>
              </a:rPr>
              <a:t> </a:t>
            </a:r>
            <a:endParaRPr lang="en-US" sz="2800" b="0" dirty="0">
              <a:solidFill>
                <a:srgbClr val="FF0000"/>
              </a:solidFill>
              <a:latin typeface="Times New Roman" pitchFamily="18" charset="0"/>
              <a:cs typeface="Times New Roman" pitchFamily="18" charset="0"/>
            </a:endParaRPr>
          </a:p>
        </p:txBody>
      </p:sp>
      <p:sp>
        <p:nvSpPr>
          <p:cNvPr id="6" name="TextBox 5"/>
          <p:cNvSpPr txBox="1"/>
          <p:nvPr/>
        </p:nvSpPr>
        <p:spPr>
          <a:xfrm>
            <a:off x="409575" y="1323975"/>
            <a:ext cx="258763" cy="369888"/>
          </a:xfrm>
          <a:prstGeom prst="rect">
            <a:avLst/>
          </a:prstGeom>
          <a:noFill/>
        </p:spPr>
        <p:txBody>
          <a:bodyPr>
            <a:spAutoFit/>
          </a:bodyPr>
          <a:lstStyle/>
          <a:p>
            <a:pPr>
              <a:defRPr/>
            </a:pPr>
            <a:r>
              <a:rPr lang="en-US" sz="1800" dirty="0">
                <a:effectLst>
                  <a:outerShdw blurRad="38100" dist="38100" dir="2700000" algn="tl">
                    <a:srgbClr val="000000">
                      <a:alpha val="43137"/>
                    </a:srgbClr>
                  </a:outerShdw>
                </a:effectLst>
                <a:latin typeface="Arial" charset="0"/>
                <a:cs typeface="Arial" charset="0"/>
              </a:rPr>
              <a:t>A</a:t>
            </a:r>
          </a:p>
        </p:txBody>
      </p:sp>
      <p:sp>
        <p:nvSpPr>
          <p:cNvPr id="7" name="TextBox 6"/>
          <p:cNvSpPr txBox="1"/>
          <p:nvPr/>
        </p:nvSpPr>
        <p:spPr>
          <a:xfrm>
            <a:off x="1612900" y="1312863"/>
            <a:ext cx="258763" cy="368300"/>
          </a:xfrm>
          <a:prstGeom prst="rect">
            <a:avLst/>
          </a:prstGeom>
          <a:noFill/>
        </p:spPr>
        <p:txBody>
          <a:bodyPr>
            <a:spAutoFit/>
          </a:bodyPr>
          <a:lstStyle/>
          <a:p>
            <a:pPr>
              <a:defRPr/>
            </a:pPr>
            <a:r>
              <a:rPr lang="en-US" sz="1800" dirty="0">
                <a:effectLst>
                  <a:outerShdw blurRad="38100" dist="38100" dir="2700000" algn="tl">
                    <a:srgbClr val="000000">
                      <a:alpha val="43137"/>
                    </a:srgbClr>
                  </a:outerShdw>
                </a:effectLst>
                <a:latin typeface="Arial" charset="0"/>
                <a:cs typeface="Arial" charset="0"/>
              </a:rPr>
              <a:t>B</a:t>
            </a:r>
          </a:p>
        </p:txBody>
      </p:sp>
      <p:sp>
        <p:nvSpPr>
          <p:cNvPr id="8" name="TextBox 7"/>
          <p:cNvSpPr txBox="1"/>
          <p:nvPr/>
        </p:nvSpPr>
        <p:spPr>
          <a:xfrm>
            <a:off x="2827338" y="1285875"/>
            <a:ext cx="258762" cy="368300"/>
          </a:xfrm>
          <a:prstGeom prst="rect">
            <a:avLst/>
          </a:prstGeom>
          <a:noFill/>
        </p:spPr>
        <p:txBody>
          <a:bodyPr>
            <a:spAutoFit/>
          </a:bodyPr>
          <a:lstStyle/>
          <a:p>
            <a:pPr>
              <a:defRPr/>
            </a:pPr>
            <a:r>
              <a:rPr lang="en-US" sz="1800" dirty="0">
                <a:effectLst>
                  <a:outerShdw blurRad="38100" dist="38100" dir="2700000" algn="tl">
                    <a:srgbClr val="000000">
                      <a:alpha val="43137"/>
                    </a:srgbClr>
                  </a:outerShdw>
                </a:effectLst>
                <a:latin typeface="Arial" charset="0"/>
                <a:cs typeface="Arial" charset="0"/>
              </a:rPr>
              <a:t>C</a:t>
            </a:r>
          </a:p>
        </p:txBody>
      </p:sp>
      <p:sp>
        <p:nvSpPr>
          <p:cNvPr id="9" name="TextBox 8"/>
          <p:cNvSpPr txBox="1"/>
          <p:nvPr/>
        </p:nvSpPr>
        <p:spPr>
          <a:xfrm>
            <a:off x="398463" y="2581275"/>
            <a:ext cx="258762" cy="369888"/>
          </a:xfrm>
          <a:prstGeom prst="rect">
            <a:avLst/>
          </a:prstGeom>
          <a:noFill/>
        </p:spPr>
        <p:txBody>
          <a:bodyPr>
            <a:spAutoFit/>
          </a:bodyPr>
          <a:lstStyle/>
          <a:p>
            <a:pPr>
              <a:defRPr/>
            </a:pPr>
            <a:r>
              <a:rPr lang="en-US" sz="1800" dirty="0">
                <a:effectLst>
                  <a:outerShdw blurRad="38100" dist="38100" dir="2700000" algn="tl">
                    <a:srgbClr val="000000">
                      <a:alpha val="43137"/>
                    </a:srgbClr>
                  </a:outerShdw>
                </a:effectLst>
                <a:latin typeface="Arial" charset="0"/>
                <a:cs typeface="Arial" charset="0"/>
              </a:rPr>
              <a:t>D</a:t>
            </a:r>
          </a:p>
        </p:txBody>
      </p:sp>
      <p:sp>
        <p:nvSpPr>
          <p:cNvPr id="10" name="TextBox 9"/>
          <p:cNvSpPr txBox="1"/>
          <p:nvPr/>
        </p:nvSpPr>
        <p:spPr>
          <a:xfrm>
            <a:off x="1601788" y="2570163"/>
            <a:ext cx="258762" cy="369887"/>
          </a:xfrm>
          <a:prstGeom prst="rect">
            <a:avLst/>
          </a:prstGeom>
          <a:noFill/>
        </p:spPr>
        <p:txBody>
          <a:bodyPr>
            <a:spAutoFit/>
          </a:bodyPr>
          <a:lstStyle/>
          <a:p>
            <a:pPr>
              <a:defRPr/>
            </a:pPr>
            <a:r>
              <a:rPr lang="en-US" sz="1800" dirty="0">
                <a:effectLst>
                  <a:outerShdw blurRad="38100" dist="38100" dir="2700000" algn="tl">
                    <a:srgbClr val="000000">
                      <a:alpha val="43137"/>
                    </a:srgbClr>
                  </a:outerShdw>
                </a:effectLst>
                <a:latin typeface="Arial" charset="0"/>
                <a:cs typeface="Arial" charset="0"/>
              </a:rPr>
              <a:t>E</a:t>
            </a:r>
          </a:p>
        </p:txBody>
      </p:sp>
      <p:sp>
        <p:nvSpPr>
          <p:cNvPr id="11" name="TextBox 10"/>
          <p:cNvSpPr txBox="1"/>
          <p:nvPr/>
        </p:nvSpPr>
        <p:spPr>
          <a:xfrm>
            <a:off x="2816225" y="2543175"/>
            <a:ext cx="258763" cy="369888"/>
          </a:xfrm>
          <a:prstGeom prst="rect">
            <a:avLst/>
          </a:prstGeom>
          <a:noFill/>
        </p:spPr>
        <p:txBody>
          <a:bodyPr>
            <a:spAutoFit/>
          </a:bodyPr>
          <a:lstStyle/>
          <a:p>
            <a:pPr>
              <a:defRPr/>
            </a:pPr>
            <a:r>
              <a:rPr lang="en-US" sz="1800" dirty="0">
                <a:effectLst>
                  <a:outerShdw blurRad="38100" dist="38100" dir="2700000" algn="tl">
                    <a:srgbClr val="000000">
                      <a:alpha val="43137"/>
                    </a:srgbClr>
                  </a:outerShdw>
                </a:effectLst>
                <a:latin typeface="Arial" charset="0"/>
                <a:cs typeface="Arial" charset="0"/>
              </a:rPr>
              <a:t>F</a:t>
            </a:r>
          </a:p>
        </p:txBody>
      </p:sp>
      <p:sp>
        <p:nvSpPr>
          <p:cNvPr id="12" name="TextBox 11"/>
          <p:cNvSpPr txBox="1"/>
          <p:nvPr/>
        </p:nvSpPr>
        <p:spPr>
          <a:xfrm>
            <a:off x="357188" y="3851275"/>
            <a:ext cx="258762" cy="368300"/>
          </a:xfrm>
          <a:prstGeom prst="rect">
            <a:avLst/>
          </a:prstGeom>
          <a:noFill/>
        </p:spPr>
        <p:txBody>
          <a:bodyPr>
            <a:spAutoFit/>
          </a:bodyPr>
          <a:lstStyle/>
          <a:p>
            <a:pPr>
              <a:defRPr/>
            </a:pPr>
            <a:r>
              <a:rPr lang="en-US" sz="1800" dirty="0">
                <a:effectLst>
                  <a:outerShdw blurRad="38100" dist="38100" dir="2700000" algn="tl">
                    <a:srgbClr val="000000">
                      <a:alpha val="43137"/>
                    </a:srgbClr>
                  </a:outerShdw>
                </a:effectLst>
                <a:latin typeface="Arial" charset="0"/>
                <a:cs typeface="Arial" charset="0"/>
              </a:rPr>
              <a:t>G</a:t>
            </a:r>
          </a:p>
        </p:txBody>
      </p:sp>
      <p:sp>
        <p:nvSpPr>
          <p:cNvPr id="13" name="TextBox 12"/>
          <p:cNvSpPr txBox="1"/>
          <p:nvPr/>
        </p:nvSpPr>
        <p:spPr>
          <a:xfrm>
            <a:off x="1560513" y="3840163"/>
            <a:ext cx="258762" cy="368300"/>
          </a:xfrm>
          <a:prstGeom prst="rect">
            <a:avLst/>
          </a:prstGeom>
          <a:noFill/>
        </p:spPr>
        <p:txBody>
          <a:bodyPr>
            <a:spAutoFit/>
          </a:bodyPr>
          <a:lstStyle/>
          <a:p>
            <a:pPr>
              <a:defRPr/>
            </a:pPr>
            <a:r>
              <a:rPr lang="en-US" sz="1800" dirty="0">
                <a:effectLst>
                  <a:outerShdw blurRad="38100" dist="38100" dir="2700000" algn="tl">
                    <a:srgbClr val="000000">
                      <a:alpha val="43137"/>
                    </a:srgbClr>
                  </a:outerShdw>
                </a:effectLst>
                <a:latin typeface="Arial" charset="0"/>
                <a:cs typeface="Arial" charset="0"/>
              </a:rPr>
              <a:t>H</a:t>
            </a:r>
          </a:p>
        </p:txBody>
      </p:sp>
      <p:sp>
        <p:nvSpPr>
          <p:cNvPr id="14" name="TextBox 13"/>
          <p:cNvSpPr txBox="1"/>
          <p:nvPr/>
        </p:nvSpPr>
        <p:spPr>
          <a:xfrm>
            <a:off x="2774950" y="3811588"/>
            <a:ext cx="258763" cy="369887"/>
          </a:xfrm>
          <a:prstGeom prst="rect">
            <a:avLst/>
          </a:prstGeom>
          <a:noFill/>
        </p:spPr>
        <p:txBody>
          <a:bodyPr>
            <a:spAutoFit/>
          </a:bodyPr>
          <a:lstStyle/>
          <a:p>
            <a:pPr>
              <a:defRPr/>
            </a:pPr>
            <a:r>
              <a:rPr lang="en-US" sz="1800" dirty="0">
                <a:effectLst>
                  <a:outerShdw blurRad="38100" dist="38100" dir="2700000" algn="tl">
                    <a:srgbClr val="000000">
                      <a:alpha val="43137"/>
                    </a:srgbClr>
                  </a:outerShdw>
                </a:effectLst>
                <a:latin typeface="Arial" charset="0"/>
                <a:cs typeface="Arial" charset="0"/>
              </a:rPr>
              <a:t>I</a:t>
            </a:r>
          </a:p>
        </p:txBody>
      </p:sp>
      <p:sp>
        <p:nvSpPr>
          <p:cNvPr id="40974" name="Rectangle 15"/>
          <p:cNvSpPr>
            <a:spLocks noChangeArrowheads="1"/>
          </p:cNvSpPr>
          <p:nvPr/>
        </p:nvSpPr>
        <p:spPr bwMode="auto">
          <a:xfrm>
            <a:off x="211138" y="4232275"/>
            <a:ext cx="3624262" cy="2030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buFont typeface="Times New Roman" panose="02020603050405020304" pitchFamily="18" charset="0"/>
              <a:buAutoNum type="alphaUcPeriod"/>
            </a:pPr>
            <a:r>
              <a:rPr lang="en-US" sz="1400"/>
              <a:t>PROPHASE I   </a:t>
            </a:r>
            <a:r>
              <a:rPr lang="ar-SA" sz="1400">
                <a:solidFill>
                  <a:srgbClr val="FF0000"/>
                </a:solidFill>
              </a:rPr>
              <a:t> </a:t>
            </a:r>
            <a:endParaRPr lang="en-US" sz="1400">
              <a:solidFill>
                <a:srgbClr val="FF0000"/>
              </a:solidFill>
            </a:endParaRPr>
          </a:p>
          <a:p>
            <a:pPr algn="l">
              <a:buFont typeface="Times New Roman" panose="02020603050405020304" pitchFamily="18" charset="0"/>
              <a:buAutoNum type="alphaUcPeriod"/>
            </a:pPr>
            <a:r>
              <a:rPr lang="en-US" sz="1400"/>
              <a:t>METAPHASE I   </a:t>
            </a:r>
            <a:r>
              <a:rPr lang="ar-SA" sz="1400"/>
              <a:t> </a:t>
            </a:r>
            <a:r>
              <a:rPr lang="en-US" sz="1400">
                <a:solidFill>
                  <a:srgbClr val="FF0000"/>
                </a:solidFill>
              </a:rPr>
              <a:t> </a:t>
            </a:r>
          </a:p>
          <a:p>
            <a:pPr algn="l">
              <a:buFont typeface="Times New Roman" panose="02020603050405020304" pitchFamily="18" charset="0"/>
              <a:buAutoNum type="alphaUcPeriod"/>
            </a:pPr>
            <a:r>
              <a:rPr lang="en-US" sz="1400"/>
              <a:t>ANAPHASE I  </a:t>
            </a:r>
            <a:r>
              <a:rPr lang="ar-SA" sz="1400"/>
              <a:t>  </a:t>
            </a:r>
            <a:r>
              <a:rPr lang="ar-SA" sz="1400">
                <a:solidFill>
                  <a:srgbClr val="FF0000"/>
                </a:solidFill>
              </a:rPr>
              <a:t>  </a:t>
            </a:r>
            <a:endParaRPr lang="en-US" sz="1400">
              <a:solidFill>
                <a:srgbClr val="FF0000"/>
              </a:solidFill>
            </a:endParaRPr>
          </a:p>
          <a:p>
            <a:pPr algn="l">
              <a:buFont typeface="Times New Roman" panose="02020603050405020304" pitchFamily="18" charset="0"/>
              <a:buAutoNum type="alphaUcPeriod"/>
            </a:pPr>
            <a:r>
              <a:rPr lang="en-US" sz="1400"/>
              <a:t>TELOPHASE I  </a:t>
            </a:r>
            <a:r>
              <a:rPr lang="ar-SA" sz="1400"/>
              <a:t> </a:t>
            </a:r>
            <a:r>
              <a:rPr lang="ar-SA" sz="1400">
                <a:solidFill>
                  <a:srgbClr val="FF0000"/>
                </a:solidFill>
              </a:rPr>
              <a:t> </a:t>
            </a:r>
            <a:endParaRPr lang="en-US" sz="1400">
              <a:solidFill>
                <a:srgbClr val="FF0000"/>
              </a:solidFill>
            </a:endParaRPr>
          </a:p>
          <a:p>
            <a:pPr algn="l">
              <a:buFont typeface="Times New Roman" panose="02020603050405020304" pitchFamily="18" charset="0"/>
              <a:buAutoNum type="alphaUcPeriod"/>
            </a:pPr>
            <a:r>
              <a:rPr lang="en-US" sz="1400"/>
              <a:t>PROPHASE II   </a:t>
            </a:r>
            <a:r>
              <a:rPr lang="ar-SA" sz="1400">
                <a:solidFill>
                  <a:srgbClr val="FF0000"/>
                </a:solidFill>
              </a:rPr>
              <a:t> </a:t>
            </a:r>
            <a:endParaRPr lang="en-US" sz="1400">
              <a:solidFill>
                <a:srgbClr val="FF0000"/>
              </a:solidFill>
            </a:endParaRPr>
          </a:p>
          <a:p>
            <a:pPr algn="l">
              <a:buFont typeface="Times New Roman" panose="02020603050405020304" pitchFamily="18" charset="0"/>
              <a:buAutoNum type="alphaUcPeriod"/>
            </a:pPr>
            <a:r>
              <a:rPr lang="en-US" sz="1400"/>
              <a:t>METAPHASE II  </a:t>
            </a:r>
            <a:r>
              <a:rPr lang="ar-SA" sz="1400"/>
              <a:t> </a:t>
            </a:r>
            <a:r>
              <a:rPr lang="ar-SA" sz="1400">
                <a:solidFill>
                  <a:srgbClr val="FF0000"/>
                </a:solidFill>
              </a:rPr>
              <a:t> </a:t>
            </a:r>
            <a:endParaRPr lang="en-US" sz="1400">
              <a:solidFill>
                <a:srgbClr val="FF0000"/>
              </a:solidFill>
            </a:endParaRPr>
          </a:p>
          <a:p>
            <a:pPr algn="l">
              <a:buFont typeface="Times New Roman" panose="02020603050405020304" pitchFamily="18" charset="0"/>
              <a:buAutoNum type="alphaUcPeriod"/>
            </a:pPr>
            <a:r>
              <a:rPr lang="en-US" sz="1400"/>
              <a:t>ANAPHASE II  </a:t>
            </a:r>
            <a:r>
              <a:rPr lang="ar-SA" sz="1400"/>
              <a:t>  </a:t>
            </a:r>
            <a:r>
              <a:rPr lang="ar-SA" sz="1400">
                <a:solidFill>
                  <a:srgbClr val="FF0000"/>
                </a:solidFill>
              </a:rPr>
              <a:t> </a:t>
            </a:r>
            <a:endParaRPr lang="en-US" sz="1400">
              <a:solidFill>
                <a:srgbClr val="FF0000"/>
              </a:solidFill>
            </a:endParaRPr>
          </a:p>
          <a:p>
            <a:pPr algn="l">
              <a:buFont typeface="Times New Roman" panose="02020603050405020304" pitchFamily="18" charset="0"/>
              <a:buAutoNum type="alphaUcPeriod"/>
            </a:pPr>
            <a:r>
              <a:rPr lang="en-US" sz="1400"/>
              <a:t>TELOPHASE II  </a:t>
            </a:r>
            <a:r>
              <a:rPr lang="ar-SA" sz="1400"/>
              <a:t> </a:t>
            </a:r>
            <a:r>
              <a:rPr lang="ar-SA" sz="1400">
                <a:solidFill>
                  <a:srgbClr val="FF0000"/>
                </a:solidFill>
              </a:rPr>
              <a:t> </a:t>
            </a:r>
            <a:endParaRPr lang="en-US" sz="1400">
              <a:solidFill>
                <a:srgbClr val="FF0000"/>
              </a:solidFill>
            </a:endParaRPr>
          </a:p>
          <a:p>
            <a:pPr algn="l">
              <a:buFont typeface="Times New Roman" panose="02020603050405020304" pitchFamily="18" charset="0"/>
              <a:buAutoNum type="alphaUcPeriod"/>
            </a:pPr>
            <a:r>
              <a:rPr lang="en-US" sz="1400"/>
              <a:t>TETRAD   </a:t>
            </a:r>
            <a:r>
              <a:rPr lang="ar-SA" sz="1400">
                <a:solidFill>
                  <a:srgbClr val="FF0000"/>
                </a:solidFill>
              </a:rPr>
              <a:t> </a:t>
            </a:r>
            <a:endParaRPr lang="en-US" sz="1400">
              <a:solidFill>
                <a:srgbClr val="FF0000"/>
              </a:solidFill>
            </a:endParaRPr>
          </a:p>
        </p:txBody>
      </p:sp>
      <p:sp>
        <p:nvSpPr>
          <p:cNvPr id="40975" name="Rectangle 16"/>
          <p:cNvSpPr>
            <a:spLocks noChangeArrowheads="1"/>
          </p:cNvSpPr>
          <p:nvPr/>
        </p:nvSpPr>
        <p:spPr bwMode="auto">
          <a:xfrm>
            <a:off x="4708525" y="5862638"/>
            <a:ext cx="1446213"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100"/>
              <a:t>ANAPHASE II</a:t>
            </a:r>
          </a:p>
          <a:p>
            <a:r>
              <a:rPr lang="en-US" sz="1100"/>
              <a:t>  </a:t>
            </a:r>
            <a:r>
              <a:rPr lang="ar-SA" sz="1100"/>
              <a:t>  </a:t>
            </a:r>
            <a:r>
              <a:rPr lang="ar-SA" sz="1100">
                <a:solidFill>
                  <a:srgbClr val="FF0000"/>
                </a:solidFill>
              </a:rPr>
              <a:t> </a:t>
            </a:r>
            <a:endParaRPr lang="en-US" sz="1100">
              <a:solidFill>
                <a:srgbClr val="FF0000"/>
              </a:solidFill>
            </a:endParaRPr>
          </a:p>
        </p:txBody>
      </p:sp>
      <p:sp>
        <p:nvSpPr>
          <p:cNvPr id="40976" name="Rectangle 17"/>
          <p:cNvSpPr>
            <a:spLocks noChangeArrowheads="1"/>
          </p:cNvSpPr>
          <p:nvPr/>
        </p:nvSpPr>
        <p:spPr bwMode="auto">
          <a:xfrm>
            <a:off x="5938838" y="5892800"/>
            <a:ext cx="1446212"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100"/>
              <a:t>TELOPHASE II</a:t>
            </a:r>
          </a:p>
          <a:p>
            <a:r>
              <a:rPr lang="en-US" sz="1100"/>
              <a:t>  </a:t>
            </a:r>
            <a:r>
              <a:rPr lang="ar-SA" sz="1100"/>
              <a:t>  </a:t>
            </a:r>
            <a:r>
              <a:rPr lang="ar-SA" sz="1100">
                <a:solidFill>
                  <a:srgbClr val="FF0000"/>
                </a:solidFill>
              </a:rPr>
              <a:t> </a:t>
            </a:r>
            <a:endParaRPr lang="en-US" sz="1100">
              <a:solidFill>
                <a:srgbClr val="FF0000"/>
              </a:solidFill>
            </a:endParaRPr>
          </a:p>
        </p:txBody>
      </p:sp>
      <p:sp>
        <p:nvSpPr>
          <p:cNvPr id="40977" name="Rectangle 18"/>
          <p:cNvSpPr>
            <a:spLocks noChangeArrowheads="1"/>
          </p:cNvSpPr>
          <p:nvPr/>
        </p:nvSpPr>
        <p:spPr bwMode="auto">
          <a:xfrm>
            <a:off x="7342188" y="5908675"/>
            <a:ext cx="1392237"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100"/>
              <a:t>TETRAD</a:t>
            </a:r>
          </a:p>
          <a:p>
            <a:r>
              <a:rPr lang="en-US" sz="1100"/>
              <a:t> </a:t>
            </a:r>
            <a:endParaRPr lang="en-US" sz="1100">
              <a:solidFill>
                <a:srgbClr val="FF0000"/>
              </a:solidFill>
            </a:endParaRPr>
          </a:p>
        </p:txBody>
      </p:sp>
      <p:sp>
        <p:nvSpPr>
          <p:cNvPr id="18" name="Oval 17"/>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30</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233160" y="2802416"/>
            <a:ext cx="6903245" cy="88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defTabSz="914400" rtl="0" eaLnBrk="1" fontAlgn="base" latinLnBrk="0" hangingPunct="1">
              <a:lnSpc>
                <a:spcPct val="100000"/>
              </a:lnSpc>
              <a:spcBef>
                <a:spcPct val="45000"/>
              </a:spcBef>
              <a:spcAft>
                <a:spcPct val="20000"/>
              </a:spcAft>
              <a:buClr>
                <a:schemeClr val="tx2"/>
              </a:buClr>
              <a:buSzTx/>
              <a:buFont typeface="Wingdings" panose="05000000000000000000" pitchFamily="2" charset="2"/>
              <a:buNone/>
              <a:tabLst/>
              <a:defRPr/>
            </a:pPr>
            <a:r>
              <a:rPr kumimoji="0" lang="en-US" sz="4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Patterns of Inheritance</a:t>
            </a:r>
          </a:p>
        </p:txBody>
      </p:sp>
      <p:sp>
        <p:nvSpPr>
          <p:cNvPr id="3" name="Oval 2"/>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31</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347663" y="2723948"/>
            <a:ext cx="8534400" cy="1467051"/>
          </a:xfrm>
        </p:spPr>
        <p:txBody>
          <a:bodyPr/>
          <a:lstStyle/>
          <a:p>
            <a:pPr marL="0" indent="0" algn="ctr" eaLnBrk="1" hangingPunct="1">
              <a:lnSpc>
                <a:spcPct val="80000"/>
              </a:lnSpc>
              <a:buFont typeface="Wingdings" panose="05000000000000000000" pitchFamily="2" charset="2"/>
              <a:buNone/>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MENDEL’S LAWS</a:t>
            </a:r>
          </a:p>
          <a:p>
            <a:pPr marL="0" indent="0" algn="ctr" eaLnBrk="1" hangingPunct="1">
              <a:lnSpc>
                <a:spcPct val="80000"/>
              </a:lnSpc>
              <a:buFont typeface="Wingdings" panose="05000000000000000000" pitchFamily="2" charset="2"/>
              <a:buNone/>
            </a:pPr>
            <a:r>
              <a:rPr lang="ar-SA" sz="6000" b="1" dirty="0" smtClean="0">
                <a:solidFill>
                  <a:srgbClr val="FF0000"/>
                </a:solidFill>
                <a:latin typeface="Times New Roman" pitchFamily="18" charset="0"/>
                <a:cs typeface="Times New Roman" pitchFamily="18" charset="0"/>
              </a:rPr>
              <a:t> </a:t>
            </a:r>
            <a:endParaRPr lang="en-US" sz="6000" b="1" dirty="0" smtClean="0">
              <a:latin typeface="Times New Roman" pitchFamily="18" charset="0"/>
              <a:cs typeface="Times New Roman" pitchFamily="18" charset="0"/>
            </a:endParaRPr>
          </a:p>
        </p:txBody>
      </p:sp>
      <p:sp>
        <p:nvSpPr>
          <p:cNvPr id="44035" name="Line 4"/>
          <p:cNvSpPr>
            <a:spLocks noChangeShapeType="1"/>
          </p:cNvSpPr>
          <p:nvPr/>
        </p:nvSpPr>
        <p:spPr bwMode="auto">
          <a:xfrm>
            <a:off x="182563" y="1095375"/>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44036"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44038" name="Rectangle 5"/>
          <p:cNvSpPr>
            <a:spLocks noChangeArrowheads="1"/>
          </p:cNvSpPr>
          <p:nvPr/>
        </p:nvSpPr>
        <p:spPr bwMode="auto">
          <a:xfrm>
            <a:off x="1662112" y="255588"/>
            <a:ext cx="559533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The Basic Principles of Heredity</a:t>
            </a:r>
            <a:endParaRPr lang="ar-SA" dirty="0">
              <a:solidFill>
                <a:srgbClr val="FF0000"/>
              </a:solidFill>
              <a:latin typeface="Times New Roman" pitchFamily="18" charset="0"/>
              <a:cs typeface="Times New Roman" pitchFamily="18" charset="0"/>
            </a:endParaRP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32</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82563" y="234363"/>
            <a:ext cx="8543925" cy="487529"/>
          </a:xfrm>
        </p:spPr>
        <p:txBody>
          <a:bodyPr/>
          <a:lstStyle/>
          <a:p>
            <a:pPr marL="574675" indent="-574675" algn="ctr"/>
            <a:r>
              <a:rPr lang="en-US" sz="2800" dirty="0" smtClean="0"/>
              <a:t> Experimental genetics began in a garden</a:t>
            </a:r>
            <a:endParaRPr lang="en-US" sz="2800" dirty="0" smtClean="0">
              <a:solidFill>
                <a:srgbClr val="FF0000"/>
              </a:solidFill>
            </a:endParaRPr>
          </a:p>
        </p:txBody>
      </p:sp>
      <p:sp>
        <p:nvSpPr>
          <p:cNvPr id="45059" name="Rectangle 3"/>
          <p:cNvSpPr>
            <a:spLocks noGrp="1" noChangeArrowheads="1"/>
          </p:cNvSpPr>
          <p:nvPr>
            <p:ph type="body" idx="1"/>
          </p:nvPr>
        </p:nvSpPr>
        <p:spPr>
          <a:xfrm>
            <a:off x="115888" y="1274763"/>
            <a:ext cx="8832850" cy="3595620"/>
          </a:xfrm>
        </p:spPr>
        <p:txBody>
          <a:bodyPr/>
          <a:lstStyle/>
          <a:p>
            <a:pPr marL="393700" lvl="1" indent="-279400">
              <a:lnSpc>
                <a:spcPct val="85000"/>
              </a:lnSpc>
              <a:spcBef>
                <a:spcPct val="25000"/>
              </a:spcBef>
              <a:buFont typeface="Wingdings" panose="05000000000000000000" pitchFamily="2" charset="2"/>
              <a:buChar char=""/>
            </a:pPr>
            <a:r>
              <a:rPr lang="en-US" sz="2800" b="1" dirty="0" err="1" smtClean="0">
                <a:solidFill>
                  <a:srgbClr val="FF0000"/>
                </a:solidFill>
                <a:latin typeface="Times New Roman" pitchFamily="18" charset="0"/>
                <a:cs typeface="Times New Roman" pitchFamily="18" charset="0"/>
              </a:rPr>
              <a:t>Gregor</a:t>
            </a:r>
            <a:r>
              <a:rPr lang="en-US" sz="2800" b="1" dirty="0" smtClean="0">
                <a:solidFill>
                  <a:srgbClr val="FF0000"/>
                </a:solidFill>
                <a:latin typeface="Times New Roman" pitchFamily="18" charset="0"/>
                <a:cs typeface="Times New Roman" pitchFamily="18" charset="0"/>
              </a:rPr>
              <a:t> Mendel discovered principles of genetics in experiments with the garden pea</a:t>
            </a:r>
          </a:p>
          <a:p>
            <a:pPr marL="741363" lvl="2" indent="-233363">
              <a:lnSpc>
                <a:spcPct val="85000"/>
              </a:lnSpc>
              <a:spcBef>
                <a:spcPct val="25000"/>
              </a:spcBef>
            </a:pPr>
            <a:r>
              <a:rPr lang="en-US" sz="2600" b="1" dirty="0" smtClean="0">
                <a:solidFill>
                  <a:srgbClr val="003300"/>
                </a:solidFill>
                <a:latin typeface="Times New Roman" pitchFamily="18" charset="0"/>
                <a:cs typeface="Times New Roman" pitchFamily="18" charset="0"/>
              </a:rPr>
              <a:t>Mendel showed that parents pass heritable factors to offspring (heritable factors are now called </a:t>
            </a:r>
            <a:r>
              <a:rPr lang="en-US" sz="2600" b="1" dirty="0" smtClean="0">
                <a:solidFill>
                  <a:srgbClr val="FF0000"/>
                </a:solidFill>
                <a:latin typeface="Times New Roman" pitchFamily="18" charset="0"/>
                <a:cs typeface="Times New Roman" pitchFamily="18" charset="0"/>
              </a:rPr>
              <a:t>genes</a:t>
            </a:r>
            <a:r>
              <a:rPr lang="en-US" sz="2600" b="1" dirty="0" smtClean="0">
                <a:solidFill>
                  <a:srgbClr val="003300"/>
                </a:solidFill>
                <a:latin typeface="Times New Roman" pitchFamily="18" charset="0"/>
                <a:cs typeface="Times New Roman" pitchFamily="18" charset="0"/>
              </a:rPr>
              <a:t>)</a:t>
            </a:r>
          </a:p>
          <a:p>
            <a:pPr marL="741363" lvl="2" indent="-233363">
              <a:lnSpc>
                <a:spcPct val="85000"/>
              </a:lnSpc>
              <a:spcBef>
                <a:spcPct val="25000"/>
              </a:spcBef>
            </a:pPr>
            <a:r>
              <a:rPr lang="en-US" sz="2600" b="1" dirty="0" smtClean="0">
                <a:solidFill>
                  <a:srgbClr val="FF0000"/>
                </a:solidFill>
                <a:latin typeface="Times New Roman" pitchFamily="18" charset="0"/>
                <a:cs typeface="Times New Roman" pitchFamily="18" charset="0"/>
              </a:rPr>
              <a:t>Advantages of using pea plants</a:t>
            </a:r>
          </a:p>
          <a:p>
            <a:pPr marL="1087438" lvl="3" indent="-231775">
              <a:lnSpc>
                <a:spcPct val="85000"/>
              </a:lnSpc>
              <a:spcBef>
                <a:spcPct val="25000"/>
              </a:spcBef>
            </a:pPr>
            <a:r>
              <a:rPr lang="en-US" sz="2400" b="1" dirty="0" smtClean="0">
                <a:solidFill>
                  <a:srgbClr val="0000FF"/>
                </a:solidFill>
                <a:latin typeface="Times New Roman" pitchFamily="18" charset="0"/>
                <a:cs typeface="Times New Roman" pitchFamily="18" charset="0"/>
              </a:rPr>
              <a:t>Controlled mating			</a:t>
            </a:r>
          </a:p>
          <a:p>
            <a:pPr marL="1087438" lvl="3" indent="-231775">
              <a:lnSpc>
                <a:spcPct val="85000"/>
              </a:lnSpc>
              <a:spcBef>
                <a:spcPct val="25000"/>
              </a:spcBef>
            </a:pPr>
            <a:r>
              <a:rPr lang="en-US" sz="2400" b="1" dirty="0" smtClean="0">
                <a:solidFill>
                  <a:srgbClr val="0000FF"/>
                </a:solidFill>
                <a:latin typeface="Times New Roman" pitchFamily="18" charset="0"/>
                <a:cs typeface="Times New Roman" pitchFamily="18" charset="0"/>
              </a:rPr>
              <a:t>Self-fertilization or cross-fertilization</a:t>
            </a:r>
          </a:p>
          <a:p>
            <a:pPr marL="1087438" lvl="3" indent="-231775">
              <a:lnSpc>
                <a:spcPct val="85000"/>
              </a:lnSpc>
              <a:spcBef>
                <a:spcPct val="25000"/>
              </a:spcBef>
            </a:pPr>
            <a:r>
              <a:rPr lang="en-US" sz="2400" b="1" dirty="0" smtClean="0">
                <a:solidFill>
                  <a:srgbClr val="0000FF"/>
                </a:solidFill>
                <a:latin typeface="Times New Roman" pitchFamily="18" charset="0"/>
                <a:cs typeface="Times New Roman" pitchFamily="18" charset="0"/>
              </a:rPr>
              <a:t>Observable characteristics with two distinct forms</a:t>
            </a:r>
          </a:p>
          <a:p>
            <a:pPr marL="1087438" lvl="3" indent="-231775">
              <a:lnSpc>
                <a:spcPct val="85000"/>
              </a:lnSpc>
              <a:spcBef>
                <a:spcPct val="25000"/>
              </a:spcBef>
            </a:pPr>
            <a:r>
              <a:rPr lang="en-US" sz="2400" b="1" dirty="0" smtClean="0">
                <a:solidFill>
                  <a:srgbClr val="0000FF"/>
                </a:solidFill>
                <a:latin typeface="Times New Roman" pitchFamily="18" charset="0"/>
                <a:cs typeface="Times New Roman" pitchFamily="18" charset="0"/>
              </a:rPr>
              <a:t>True-breeding strains</a:t>
            </a:r>
            <a:r>
              <a:rPr lang="en-US" b="1" dirty="0" smtClean="0">
                <a:latin typeface="Times New Roman" pitchFamily="18" charset="0"/>
                <a:cs typeface="Times New Roman" pitchFamily="18" charset="0"/>
              </a:rPr>
              <a:t>				</a:t>
            </a:r>
          </a:p>
        </p:txBody>
      </p:sp>
      <p:sp>
        <p:nvSpPr>
          <p:cNvPr id="4506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45061" name="Line 5"/>
          <p:cNvSpPr>
            <a:spLocks noChangeShapeType="1"/>
          </p:cNvSpPr>
          <p:nvPr/>
        </p:nvSpPr>
        <p:spPr bwMode="auto">
          <a:xfrm>
            <a:off x="182563" y="845625"/>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062" name="Line 6"/>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063" name="Text Box 7"/>
          <p:cNvSpPr txBox="1">
            <a:spLocks noChangeArrowheads="1"/>
          </p:cNvSpPr>
          <p:nvPr/>
        </p:nvSpPr>
        <p:spPr bwMode="auto">
          <a:xfrm>
            <a:off x="182563" y="6626225"/>
            <a:ext cx="87757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spcBef>
                <a:spcPct val="50000"/>
              </a:spcBef>
            </a:pPr>
            <a:r>
              <a:rPr lang="en-US" sz="900" b="0"/>
              <a:t>Copyright © 2009 Pearson Education, Inc.</a:t>
            </a:r>
            <a:endParaRPr lang="en-US" b="0"/>
          </a:p>
        </p:txBody>
      </p:sp>
      <p:sp>
        <p:nvSpPr>
          <p:cNvPr id="8" name="Oval 7"/>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33</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110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29200" y="12700"/>
            <a:ext cx="3706813"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3" name="Text Box 20"/>
          <p:cNvSpPr txBox="1">
            <a:spLocks noChangeArrowheads="1"/>
          </p:cNvSpPr>
          <p:nvPr/>
        </p:nvSpPr>
        <p:spPr bwMode="auto">
          <a:xfrm>
            <a:off x="2540000" y="463550"/>
            <a:ext cx="2830513" cy="102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a:solidFill>
                  <a:srgbClr val="FF0000"/>
                </a:solidFill>
                <a:latin typeface="Times New Roman" pitchFamily="18" charset="0"/>
                <a:cs typeface="Times New Roman" pitchFamily="18" charset="0"/>
              </a:rPr>
              <a:t>P  generation</a:t>
            </a:r>
            <a:r>
              <a:rPr lang="ar-SA">
                <a:solidFill>
                  <a:srgbClr val="FF0000"/>
                </a:solidFill>
                <a:latin typeface="Times New Roman" pitchFamily="18" charset="0"/>
                <a:cs typeface="Times New Roman" pitchFamily="18" charset="0"/>
              </a:rPr>
              <a:t> </a:t>
            </a:r>
            <a:endParaRPr lang="en-US">
              <a:solidFill>
                <a:srgbClr val="FF0000"/>
              </a:solidFill>
              <a:latin typeface="Times New Roman" pitchFamily="18" charset="0"/>
              <a:cs typeface="Times New Roman" pitchFamily="18" charset="0"/>
            </a:endParaRPr>
          </a:p>
          <a:p>
            <a:pPr>
              <a:lnSpc>
                <a:spcPct val="90000"/>
              </a:lnSpc>
            </a:pPr>
            <a:r>
              <a:rPr lang="en-US">
                <a:solidFill>
                  <a:srgbClr val="FF0000"/>
                </a:solidFill>
                <a:latin typeface="Times New Roman" pitchFamily="18" charset="0"/>
                <a:cs typeface="Times New Roman" pitchFamily="18" charset="0"/>
              </a:rPr>
              <a:t>(true-breeding</a:t>
            </a:r>
          </a:p>
          <a:p>
            <a:pPr>
              <a:lnSpc>
                <a:spcPct val="90000"/>
              </a:lnSpc>
            </a:pPr>
            <a:r>
              <a:rPr lang="en-US">
                <a:solidFill>
                  <a:srgbClr val="FF0000"/>
                </a:solidFill>
                <a:latin typeface="Times New Roman" pitchFamily="18" charset="0"/>
                <a:cs typeface="Times New Roman" pitchFamily="18" charset="0"/>
              </a:rPr>
              <a:t>parents) </a:t>
            </a:r>
            <a:r>
              <a:rPr lang="ar-SA" sz="1800">
                <a:latin typeface="Times New Roman" pitchFamily="18" charset="0"/>
                <a:cs typeface="Times New Roman" pitchFamily="18" charset="0"/>
              </a:rPr>
              <a:t> </a:t>
            </a:r>
            <a:endParaRPr lang="en-US">
              <a:latin typeface="Times New Roman" pitchFamily="18" charset="0"/>
              <a:cs typeface="Times New Roman" pitchFamily="18" charset="0"/>
            </a:endParaRPr>
          </a:p>
        </p:txBody>
      </p:sp>
      <p:sp>
        <p:nvSpPr>
          <p:cNvPr id="46084" name="Text Box 16"/>
          <p:cNvSpPr txBox="1">
            <a:spLocks noChangeArrowheads="1"/>
          </p:cNvSpPr>
          <p:nvPr/>
        </p:nvSpPr>
        <p:spPr bwMode="auto">
          <a:xfrm>
            <a:off x="3016250" y="2792413"/>
            <a:ext cx="1803400" cy="58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a:solidFill>
                  <a:srgbClr val="FF0000"/>
                </a:solidFill>
                <a:latin typeface="Times New Roman" pitchFamily="18" charset="0"/>
                <a:cs typeface="Times New Roman" pitchFamily="18" charset="0"/>
              </a:rPr>
              <a:t>F</a:t>
            </a:r>
            <a:r>
              <a:rPr lang="en-US" baseline="-25000">
                <a:solidFill>
                  <a:srgbClr val="FF0000"/>
                </a:solidFill>
                <a:latin typeface="Times New Roman" pitchFamily="18" charset="0"/>
                <a:cs typeface="Times New Roman" pitchFamily="18" charset="0"/>
              </a:rPr>
              <a:t>1</a:t>
            </a:r>
            <a:r>
              <a:rPr lang="en-US">
                <a:solidFill>
                  <a:srgbClr val="FF0000"/>
                </a:solidFill>
                <a:latin typeface="Times New Roman" pitchFamily="18" charset="0"/>
                <a:cs typeface="Times New Roman" pitchFamily="18" charset="0"/>
              </a:rPr>
              <a:t> generation</a:t>
            </a:r>
          </a:p>
          <a:p>
            <a:pPr>
              <a:lnSpc>
                <a:spcPct val="90000"/>
              </a:lnSpc>
            </a:pPr>
            <a:r>
              <a:rPr lang="en-US">
                <a:solidFill>
                  <a:srgbClr val="FF0000"/>
                </a:solidFill>
                <a:latin typeface="Times New Roman" pitchFamily="18" charset="0"/>
                <a:cs typeface="Times New Roman" pitchFamily="18" charset="0"/>
              </a:rPr>
              <a:t> </a:t>
            </a:r>
          </a:p>
        </p:txBody>
      </p:sp>
      <p:sp>
        <p:nvSpPr>
          <p:cNvPr id="46085" name="Text Box 10"/>
          <p:cNvSpPr txBox="1">
            <a:spLocks noChangeArrowheads="1"/>
          </p:cNvSpPr>
          <p:nvPr/>
        </p:nvSpPr>
        <p:spPr bwMode="auto">
          <a:xfrm>
            <a:off x="3168650" y="4862513"/>
            <a:ext cx="1803400" cy="439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a:solidFill>
                  <a:srgbClr val="FF0000"/>
                </a:solidFill>
                <a:latin typeface="Times New Roman" pitchFamily="18" charset="0"/>
                <a:cs typeface="Times New Roman" pitchFamily="18" charset="0"/>
              </a:rPr>
              <a:t>F</a:t>
            </a:r>
            <a:r>
              <a:rPr lang="en-US" baseline="-25000">
                <a:solidFill>
                  <a:srgbClr val="FF0000"/>
                </a:solidFill>
                <a:latin typeface="Times New Roman" pitchFamily="18" charset="0"/>
                <a:cs typeface="Times New Roman" pitchFamily="18" charset="0"/>
              </a:rPr>
              <a:t>2</a:t>
            </a:r>
            <a:r>
              <a:rPr lang="en-US">
                <a:solidFill>
                  <a:srgbClr val="FF0000"/>
                </a:solidFill>
                <a:latin typeface="Times New Roman" pitchFamily="18" charset="0"/>
                <a:cs typeface="Times New Roman" pitchFamily="18" charset="0"/>
              </a:rPr>
              <a:t> generation</a:t>
            </a:r>
          </a:p>
          <a:p>
            <a:pPr>
              <a:lnSpc>
                <a:spcPct val="90000"/>
              </a:lnSpc>
            </a:pPr>
            <a:r>
              <a:rPr lang="en-US">
                <a:solidFill>
                  <a:srgbClr val="FF0000"/>
                </a:solidFill>
                <a:latin typeface="Times New Roman" pitchFamily="18" charset="0"/>
                <a:cs typeface="Times New Roman" pitchFamily="18" charset="0"/>
              </a:rPr>
              <a:t> </a:t>
            </a:r>
          </a:p>
        </p:txBody>
      </p:sp>
      <p:sp>
        <p:nvSpPr>
          <p:cNvPr id="46086" name="Text Box 11"/>
          <p:cNvSpPr txBox="1">
            <a:spLocks noChangeArrowheads="1"/>
          </p:cNvSpPr>
          <p:nvPr/>
        </p:nvSpPr>
        <p:spPr bwMode="auto">
          <a:xfrm>
            <a:off x="2209800" y="3962400"/>
            <a:ext cx="3175000" cy="111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a:latin typeface="Times New Roman" pitchFamily="18" charset="0"/>
                <a:cs typeface="Times New Roman" pitchFamily="18" charset="0"/>
              </a:rPr>
              <a:t>Fertilization among </a:t>
            </a:r>
          </a:p>
          <a:p>
            <a:pPr>
              <a:lnSpc>
                <a:spcPct val="90000"/>
              </a:lnSpc>
            </a:pPr>
            <a:r>
              <a:rPr lang="en-US" sz="1800">
                <a:latin typeface="Times New Roman" pitchFamily="18" charset="0"/>
                <a:cs typeface="Times New Roman" pitchFamily="18" charset="0"/>
              </a:rPr>
              <a:t>F</a:t>
            </a:r>
            <a:r>
              <a:rPr lang="en-US" sz="1800" baseline="-25000">
                <a:latin typeface="Times New Roman" pitchFamily="18" charset="0"/>
                <a:cs typeface="Times New Roman" pitchFamily="18" charset="0"/>
              </a:rPr>
              <a:t>1</a:t>
            </a:r>
            <a:r>
              <a:rPr lang="en-US" sz="1800">
                <a:latin typeface="Times New Roman" pitchFamily="18" charset="0"/>
                <a:cs typeface="Times New Roman" pitchFamily="18" charset="0"/>
              </a:rPr>
              <a:t> plants (F</a:t>
            </a:r>
            <a:r>
              <a:rPr lang="en-US" sz="1800" baseline="-25000">
                <a:latin typeface="Times New Roman" pitchFamily="18" charset="0"/>
                <a:cs typeface="Times New Roman" pitchFamily="18" charset="0"/>
              </a:rPr>
              <a:t>1</a:t>
            </a:r>
            <a:r>
              <a:rPr lang="en-US" sz="1800">
                <a:latin typeface="Times New Roman" pitchFamily="18" charset="0"/>
                <a:cs typeface="Times New Roman" pitchFamily="18" charset="0"/>
              </a:rPr>
              <a:t> </a:t>
            </a:r>
            <a:r>
              <a:rPr lang="en-US" altLang="ja-JP" sz="1800">
                <a:latin typeface="Times New Roman" pitchFamily="18" charset="0"/>
                <a:ea typeface="ヒラギノ角ゴ Pro W3" pitchFamily="48" charset="-128"/>
                <a:cs typeface="Times New Roman" pitchFamily="18" charset="0"/>
                <a:sym typeface="Symbol" panose="05050102010706020507" pitchFamily="18" charset="2"/>
              </a:rPr>
              <a:t>´</a:t>
            </a:r>
            <a:r>
              <a:rPr lang="en-US" sz="1800">
                <a:latin typeface="Times New Roman" pitchFamily="18" charset="0"/>
                <a:cs typeface="Times New Roman" pitchFamily="18" charset="0"/>
              </a:rPr>
              <a:t> F</a:t>
            </a:r>
            <a:r>
              <a:rPr lang="en-US" sz="1800" baseline="-25000">
                <a:latin typeface="Times New Roman" pitchFamily="18" charset="0"/>
                <a:cs typeface="Times New Roman" pitchFamily="18" charset="0"/>
              </a:rPr>
              <a:t>1</a:t>
            </a:r>
            <a:r>
              <a:rPr lang="en-US" sz="1800">
                <a:latin typeface="Times New Roman" pitchFamily="18" charset="0"/>
                <a:cs typeface="Times New Roman" pitchFamily="18" charset="0"/>
              </a:rPr>
              <a:t>)</a:t>
            </a:r>
          </a:p>
          <a:p>
            <a:pPr>
              <a:lnSpc>
                <a:spcPct val="90000"/>
              </a:lnSpc>
            </a:pPr>
            <a:r>
              <a:rPr lang="ar-SA" sz="1800">
                <a:latin typeface="Times New Roman" pitchFamily="18" charset="0"/>
                <a:cs typeface="Times New Roman" pitchFamily="18" charset="0"/>
              </a:rPr>
              <a:t>  </a:t>
            </a:r>
          </a:p>
          <a:p>
            <a:pPr>
              <a:lnSpc>
                <a:spcPct val="90000"/>
              </a:lnSpc>
            </a:pPr>
            <a:r>
              <a:rPr lang="en-US" sz="1800">
                <a:latin typeface="Times New Roman" pitchFamily="18" charset="0"/>
                <a:cs typeface="Times New Roman" pitchFamily="18" charset="0"/>
              </a:rPr>
              <a:t> </a:t>
            </a:r>
          </a:p>
        </p:txBody>
      </p:sp>
      <p:sp>
        <p:nvSpPr>
          <p:cNvPr id="46087" name="Rectangle 7"/>
          <p:cNvSpPr>
            <a:spLocks noChangeArrowheads="1"/>
          </p:cNvSpPr>
          <p:nvPr/>
        </p:nvSpPr>
        <p:spPr bwMode="auto">
          <a:xfrm>
            <a:off x="0" y="2008188"/>
            <a:ext cx="2438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l-GR">
                <a:solidFill>
                  <a:srgbClr val="231A06"/>
                </a:solidFill>
                <a:latin typeface="Times New Roman" pitchFamily="18" charset="0"/>
                <a:cs typeface="Times New Roman" pitchFamily="18" charset="0"/>
              </a:rPr>
              <a:t>One of Mendel’s pea crosses.</a:t>
            </a:r>
            <a:endParaRPr lang="el-GR">
              <a:solidFill>
                <a:srgbClr val="000000"/>
              </a:solidFill>
              <a:latin typeface="Times New Roman" pitchFamily="18" charset="0"/>
              <a:cs typeface="Times New Roman" pitchFamily="18" charset="0"/>
            </a:endParaRPr>
          </a:p>
        </p:txBody>
      </p:sp>
      <p:sp>
        <p:nvSpPr>
          <p:cNvPr id="8" name="Oval 7"/>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34</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327025" y="247650"/>
            <a:ext cx="8393113" cy="763003"/>
          </a:xfrm>
        </p:spPr>
        <p:txBody>
          <a:bodyPr/>
          <a:lstStyle/>
          <a:p>
            <a:pPr marL="0" indent="0" algn="ctr" rtl="1" eaLnBrk="1" hangingPunct="1"/>
            <a:r>
              <a:rPr lang="en-US" sz="2400" dirty="0" smtClean="0"/>
              <a:t>  Mendel’s law of segregation describes the inheritance of a single character</a:t>
            </a:r>
            <a:r>
              <a:rPr lang="ar-SA" sz="2400" dirty="0" smtClean="0">
                <a:solidFill>
                  <a:srgbClr val="FF0000"/>
                </a:solidFill>
              </a:rPr>
              <a:t> </a:t>
            </a:r>
            <a:endParaRPr lang="en-US" sz="2400" dirty="0" smtClean="0"/>
          </a:p>
        </p:txBody>
      </p:sp>
      <p:sp>
        <p:nvSpPr>
          <p:cNvPr id="47107" name="Rectangle 3"/>
          <p:cNvSpPr>
            <a:spLocks noGrp="1" noChangeArrowheads="1"/>
          </p:cNvSpPr>
          <p:nvPr>
            <p:ph type="body" idx="4294967295"/>
          </p:nvPr>
        </p:nvSpPr>
        <p:spPr>
          <a:xfrm>
            <a:off x="132763" y="1280100"/>
            <a:ext cx="8818729" cy="4341053"/>
          </a:xfrm>
        </p:spPr>
        <p:txBody>
          <a:bodyPr/>
          <a:lstStyle/>
          <a:p>
            <a:pPr marL="463550" lvl="1" indent="-349250" eaLnBrk="1" hangingPunct="1">
              <a:lnSpc>
                <a:spcPct val="85000"/>
              </a:lnSpc>
              <a:spcBef>
                <a:spcPts val="200"/>
              </a:spcBef>
              <a:spcAft>
                <a:spcPct val="0"/>
              </a:spcAft>
              <a:buFont typeface="Wingdings" panose="05000000000000000000" pitchFamily="2" charset="2"/>
              <a:buChar char=""/>
            </a:pPr>
            <a:r>
              <a:rPr lang="en-US" sz="2800" b="1" dirty="0" smtClean="0">
                <a:solidFill>
                  <a:srgbClr val="FF0000"/>
                </a:solidFill>
                <a:latin typeface="Times New Roman" pitchFamily="18" charset="0"/>
                <a:cs typeface="Times New Roman" pitchFamily="18" charset="0"/>
              </a:rPr>
              <a:t>Example of  a monohybrid cross </a:t>
            </a:r>
          </a:p>
          <a:p>
            <a:pPr marL="1139825" lvl="2" indent="-344488" eaLnBrk="1" hangingPunct="1">
              <a:lnSpc>
                <a:spcPct val="85000"/>
              </a:lnSpc>
              <a:spcBef>
                <a:spcPts val="200"/>
              </a:spcBef>
              <a:spcAft>
                <a:spcPct val="0"/>
              </a:spcAft>
            </a:pPr>
            <a:r>
              <a:rPr lang="en-US" sz="2400" b="1" dirty="0" smtClean="0">
                <a:solidFill>
                  <a:srgbClr val="006699"/>
                </a:solidFill>
                <a:latin typeface="Times New Roman" pitchFamily="18" charset="0"/>
                <a:cs typeface="Times New Roman" pitchFamily="18" charset="0"/>
              </a:rPr>
              <a:t>Parental generation</a:t>
            </a:r>
            <a:r>
              <a:rPr lang="en-US" sz="2400" b="1" dirty="0" smtClean="0">
                <a:latin typeface="Times New Roman" pitchFamily="18" charset="0"/>
                <a:cs typeface="Times New Roman" pitchFamily="18" charset="0"/>
              </a:rPr>
              <a:t>: Tall plant </a:t>
            </a:r>
            <a:r>
              <a:rPr lang="en-US" sz="2400" b="1" dirty="0" smtClean="0">
                <a:latin typeface="Times New Roman" pitchFamily="18" charset="0"/>
                <a:cs typeface="Times New Roman" pitchFamily="18" charset="0"/>
                <a:sym typeface="Symbol" panose="05050102010706020507" pitchFamily="18" charset="2"/>
              </a:rPr>
              <a:t>X</a:t>
            </a:r>
            <a:r>
              <a:rPr lang="en-US" sz="2400" b="1" dirty="0" smtClean="0">
                <a:latin typeface="Times New Roman" pitchFamily="18" charset="0"/>
                <a:cs typeface="Times New Roman" pitchFamily="18" charset="0"/>
              </a:rPr>
              <a:t> Short plant</a:t>
            </a:r>
          </a:p>
          <a:p>
            <a:pPr marL="1139825" lvl="2" indent="-344488" eaLnBrk="1" hangingPunct="1">
              <a:lnSpc>
                <a:spcPct val="85000"/>
              </a:lnSpc>
              <a:spcBef>
                <a:spcPts val="200"/>
              </a:spcBef>
              <a:spcAft>
                <a:spcPct val="0"/>
              </a:spcAft>
            </a:pPr>
            <a:endParaRPr lang="en-US" sz="2400" b="1" dirty="0" smtClean="0">
              <a:latin typeface="Times New Roman" pitchFamily="18" charset="0"/>
              <a:cs typeface="Times New Roman" pitchFamily="18" charset="0"/>
            </a:endParaRPr>
          </a:p>
          <a:p>
            <a:pPr marL="1139825" lvl="2" indent="-344488" eaLnBrk="1" hangingPunct="1">
              <a:lnSpc>
                <a:spcPct val="85000"/>
              </a:lnSpc>
              <a:spcBef>
                <a:spcPts val="200"/>
              </a:spcBef>
              <a:spcAft>
                <a:spcPct val="0"/>
              </a:spcAft>
            </a:pPr>
            <a:r>
              <a:rPr lang="en-US" sz="2400" b="1" dirty="0" smtClean="0">
                <a:solidFill>
                  <a:schemeClr val="tx2"/>
                </a:solidFill>
                <a:latin typeface="Times New Roman" pitchFamily="18" charset="0"/>
                <a:cs typeface="Times New Roman" pitchFamily="18" charset="0"/>
              </a:rPr>
              <a:t>F</a:t>
            </a:r>
            <a:r>
              <a:rPr lang="en-US" sz="2400" b="1" baseline="-25000" dirty="0" smtClean="0">
                <a:solidFill>
                  <a:schemeClr val="tx2"/>
                </a:solidFill>
                <a:latin typeface="Times New Roman" pitchFamily="18" charset="0"/>
                <a:cs typeface="Times New Roman" pitchFamily="18" charset="0"/>
              </a:rPr>
              <a:t>1</a:t>
            </a:r>
            <a:r>
              <a:rPr lang="en-US" sz="2400" b="1" dirty="0" smtClean="0">
                <a:solidFill>
                  <a:schemeClr val="tx2"/>
                </a:solidFill>
                <a:latin typeface="Times New Roman" pitchFamily="18" charset="0"/>
                <a:cs typeface="Times New Roman" pitchFamily="18" charset="0"/>
              </a:rPr>
              <a:t> generation</a:t>
            </a:r>
            <a:r>
              <a:rPr lang="en-US" sz="2400" b="1" dirty="0" smtClean="0">
                <a:latin typeface="Times New Roman" pitchFamily="18" charset="0"/>
                <a:cs typeface="Times New Roman" pitchFamily="18" charset="0"/>
              </a:rPr>
              <a:t>: all plants  were tall</a:t>
            </a:r>
          </a:p>
          <a:p>
            <a:pPr marL="1139825" lvl="2" indent="-344488" eaLnBrk="1" hangingPunct="1">
              <a:lnSpc>
                <a:spcPct val="85000"/>
              </a:lnSpc>
              <a:spcBef>
                <a:spcPts val="200"/>
              </a:spcBef>
              <a:spcAft>
                <a:spcPct val="0"/>
              </a:spcAft>
            </a:pPr>
            <a:r>
              <a:rPr lang="en-US" sz="2400" b="1" dirty="0" smtClean="0">
                <a:latin typeface="Times New Roman" pitchFamily="18" charset="0"/>
                <a:cs typeface="Times New Roman" pitchFamily="18" charset="0"/>
              </a:rPr>
              <a:t> </a:t>
            </a:r>
          </a:p>
          <a:p>
            <a:pPr marL="1139825" lvl="2" indent="-344488" eaLnBrk="1" hangingPunct="1">
              <a:lnSpc>
                <a:spcPct val="85000"/>
              </a:lnSpc>
              <a:spcBef>
                <a:spcPts val="200"/>
              </a:spcBef>
              <a:spcAft>
                <a:spcPct val="0"/>
              </a:spcAft>
            </a:pPr>
            <a:r>
              <a:rPr lang="en-US" sz="2400" b="1" dirty="0" smtClean="0">
                <a:solidFill>
                  <a:schemeClr val="tx2"/>
                </a:solidFill>
                <a:latin typeface="Times New Roman" pitchFamily="18" charset="0"/>
                <a:cs typeface="Times New Roman" pitchFamily="18" charset="0"/>
              </a:rPr>
              <a:t>F</a:t>
            </a:r>
            <a:r>
              <a:rPr lang="en-US" sz="2400" b="1" baseline="-25000" dirty="0" smtClean="0">
                <a:solidFill>
                  <a:schemeClr val="tx2"/>
                </a:solidFill>
                <a:latin typeface="Times New Roman" pitchFamily="18" charset="0"/>
                <a:cs typeface="Times New Roman" pitchFamily="18" charset="0"/>
              </a:rPr>
              <a:t>2</a:t>
            </a:r>
            <a:r>
              <a:rPr lang="en-US" sz="2400" b="1" dirty="0" smtClean="0">
                <a:solidFill>
                  <a:schemeClr val="tx2"/>
                </a:solidFill>
                <a:latin typeface="Times New Roman" pitchFamily="18" charset="0"/>
                <a:cs typeface="Times New Roman" pitchFamily="18" charset="0"/>
              </a:rPr>
              <a:t> generation</a:t>
            </a:r>
            <a:r>
              <a:rPr lang="en-US" sz="2400" b="1" dirty="0" smtClean="0">
                <a:latin typeface="Times New Roman" pitchFamily="18" charset="0"/>
                <a:cs typeface="Times New Roman" pitchFamily="18" charset="0"/>
              </a:rPr>
              <a:t>:  Tall plants  and short plants  </a:t>
            </a:r>
          </a:p>
          <a:p>
            <a:pPr marL="1139825" lvl="2" indent="-344488" eaLnBrk="1" hangingPunct="1">
              <a:lnSpc>
                <a:spcPct val="85000"/>
              </a:lnSpc>
              <a:spcBef>
                <a:spcPts val="200"/>
              </a:spcBef>
              <a:spcAft>
                <a:spcPct val="0"/>
              </a:spcAft>
            </a:pPr>
            <a:endParaRPr lang="en-US" sz="2400" b="1" dirty="0" smtClean="0">
              <a:latin typeface="Times New Roman" pitchFamily="18" charset="0"/>
              <a:cs typeface="Times New Roman" pitchFamily="18" charset="0"/>
            </a:endParaRPr>
          </a:p>
          <a:p>
            <a:pPr marL="463550" lvl="1" indent="-349250" eaLnBrk="1" hangingPunct="1">
              <a:lnSpc>
                <a:spcPct val="85000"/>
              </a:lnSpc>
              <a:spcBef>
                <a:spcPts val="200"/>
              </a:spcBef>
              <a:spcAft>
                <a:spcPct val="0"/>
              </a:spcAft>
              <a:buFont typeface="Wingdings" panose="05000000000000000000" pitchFamily="2" charset="2"/>
              <a:buChar char=""/>
            </a:pPr>
            <a:r>
              <a:rPr lang="en-US" sz="2800" b="1" dirty="0" smtClean="0">
                <a:solidFill>
                  <a:srgbClr val="FF0000"/>
                </a:solidFill>
                <a:latin typeface="Times New Roman" pitchFamily="18" charset="0"/>
                <a:cs typeface="Times New Roman" pitchFamily="18" charset="0"/>
              </a:rPr>
              <a:t>Mendel needed to explain</a:t>
            </a:r>
          </a:p>
          <a:p>
            <a:pPr marL="1139825" lvl="2" indent="-344488" eaLnBrk="1" hangingPunct="1">
              <a:lnSpc>
                <a:spcPct val="85000"/>
              </a:lnSpc>
              <a:spcBef>
                <a:spcPts val="200"/>
              </a:spcBef>
              <a:spcAft>
                <a:spcPct val="0"/>
              </a:spcAft>
            </a:pPr>
            <a:r>
              <a:rPr lang="en-US" sz="2400" b="1" dirty="0" smtClean="0">
                <a:latin typeface="Times New Roman" pitchFamily="18" charset="0"/>
                <a:cs typeface="Times New Roman" pitchFamily="18" charset="0"/>
              </a:rPr>
              <a:t>Why one trait seemed to </a:t>
            </a:r>
            <a:r>
              <a:rPr lang="en-US" sz="2400" b="1" dirty="0" smtClean="0">
                <a:solidFill>
                  <a:srgbClr val="FF0000"/>
                </a:solidFill>
                <a:latin typeface="Times New Roman" pitchFamily="18" charset="0"/>
                <a:cs typeface="Times New Roman" pitchFamily="18" charset="0"/>
              </a:rPr>
              <a:t>disappear</a:t>
            </a:r>
            <a:r>
              <a:rPr lang="en-US" sz="2400" b="1" dirty="0" smtClean="0">
                <a:latin typeface="Times New Roman" pitchFamily="18" charset="0"/>
                <a:cs typeface="Times New Roman" pitchFamily="18" charset="0"/>
              </a:rPr>
              <a:t> in the F</a:t>
            </a:r>
            <a:r>
              <a:rPr lang="en-US" sz="2400" b="1" baseline="-25000" dirty="0" smtClean="0">
                <a:latin typeface="Times New Roman" pitchFamily="18" charset="0"/>
                <a:cs typeface="Times New Roman" pitchFamily="18" charset="0"/>
              </a:rPr>
              <a:t>1</a:t>
            </a:r>
            <a:r>
              <a:rPr lang="en-US" sz="2400" b="1" dirty="0" smtClean="0">
                <a:latin typeface="Times New Roman" pitchFamily="18" charset="0"/>
                <a:cs typeface="Times New Roman" pitchFamily="18" charset="0"/>
              </a:rPr>
              <a:t> generation</a:t>
            </a:r>
          </a:p>
          <a:p>
            <a:pPr marL="1139825" lvl="2" indent="-344488" eaLnBrk="1" hangingPunct="1">
              <a:lnSpc>
                <a:spcPct val="85000"/>
              </a:lnSpc>
              <a:spcBef>
                <a:spcPts val="200"/>
              </a:spcBef>
              <a:spcAft>
                <a:spcPct val="0"/>
              </a:spcAft>
            </a:pPr>
            <a:endParaRPr lang="en-US" sz="2400" b="1" dirty="0" smtClean="0">
              <a:latin typeface="Times New Roman" pitchFamily="18" charset="0"/>
              <a:cs typeface="Times New Roman" pitchFamily="18" charset="0"/>
            </a:endParaRPr>
          </a:p>
          <a:p>
            <a:pPr marL="1139825" lvl="2" indent="-344488" eaLnBrk="1" hangingPunct="1">
              <a:lnSpc>
                <a:spcPct val="85000"/>
              </a:lnSpc>
              <a:spcBef>
                <a:spcPts val="200"/>
              </a:spcBef>
              <a:spcAft>
                <a:spcPct val="0"/>
              </a:spcAft>
            </a:pPr>
            <a:r>
              <a:rPr lang="en-US" sz="2400" b="1" dirty="0" smtClean="0">
                <a:latin typeface="Times New Roman" pitchFamily="18" charset="0"/>
                <a:cs typeface="Times New Roman" pitchFamily="18" charset="0"/>
              </a:rPr>
              <a:t>Why that trait </a:t>
            </a:r>
            <a:r>
              <a:rPr lang="en-US" sz="2400" b="1" dirty="0" smtClean="0">
                <a:solidFill>
                  <a:srgbClr val="FF0000"/>
                </a:solidFill>
                <a:latin typeface="Times New Roman" pitchFamily="18" charset="0"/>
                <a:cs typeface="Times New Roman" pitchFamily="18" charset="0"/>
              </a:rPr>
              <a:t>reappeared </a:t>
            </a:r>
            <a:r>
              <a:rPr lang="en-US" sz="2400" b="1" dirty="0" smtClean="0">
                <a:latin typeface="Times New Roman" pitchFamily="18" charset="0"/>
                <a:cs typeface="Times New Roman" pitchFamily="18" charset="0"/>
              </a:rPr>
              <a:t>in one quarter of the F</a:t>
            </a:r>
            <a:r>
              <a:rPr lang="en-US" sz="2400" b="1" baseline="-25000" dirty="0" smtClean="0">
                <a:latin typeface="Times New Roman" pitchFamily="18" charset="0"/>
                <a:cs typeface="Times New Roman" pitchFamily="18" charset="0"/>
              </a:rPr>
              <a:t>2</a:t>
            </a:r>
            <a:r>
              <a:rPr lang="en-US" sz="2400" b="1" dirty="0" smtClean="0">
                <a:latin typeface="Times New Roman" pitchFamily="18" charset="0"/>
                <a:cs typeface="Times New Roman" pitchFamily="18" charset="0"/>
              </a:rPr>
              <a:t> offspring</a:t>
            </a:r>
          </a:p>
        </p:txBody>
      </p:sp>
      <p:sp>
        <p:nvSpPr>
          <p:cNvPr id="4710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47109" name="Line 5"/>
          <p:cNvSpPr>
            <a:spLocks noChangeShapeType="1"/>
          </p:cNvSpPr>
          <p:nvPr/>
        </p:nvSpPr>
        <p:spPr bwMode="auto">
          <a:xfrm>
            <a:off x="225425" y="1062413"/>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Oval 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35</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276225" y="174625"/>
            <a:ext cx="8579017" cy="5724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anose="020B0604020202020204" pitchFamily="34" charset="0"/>
                <a:cs typeface="Arial" panose="020B0604020202020204" pitchFamily="34" charset="0"/>
              </a:defRPr>
            </a:lvl1pPr>
            <a:lvl2pPr marL="463550" indent="-3492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lvl="1" algn="l" eaLnBrk="1" hangingPunct="1">
              <a:spcBef>
                <a:spcPts val="600"/>
              </a:spcBef>
            </a:pPr>
            <a:r>
              <a:rPr lang="en-US" sz="2800" dirty="0">
                <a:solidFill>
                  <a:srgbClr val="FF0000"/>
                </a:solidFill>
                <a:latin typeface="Times New Roman" pitchFamily="18" charset="0"/>
                <a:cs typeface="Times New Roman" pitchFamily="18" charset="0"/>
              </a:rPr>
              <a:t>Questions:</a:t>
            </a:r>
          </a:p>
          <a:p>
            <a:pPr lvl="1" algn="l" eaLnBrk="1" hangingPunct="1">
              <a:spcBef>
                <a:spcPts val="600"/>
              </a:spcBef>
            </a:pPr>
            <a:r>
              <a:rPr lang="en-US" sz="2800" dirty="0">
                <a:solidFill>
                  <a:srgbClr val="FF0000"/>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Why one trait seemed to </a:t>
            </a:r>
            <a:r>
              <a:rPr lang="en-US" dirty="0">
                <a:solidFill>
                  <a:srgbClr val="FF0000"/>
                </a:solidFill>
                <a:latin typeface="Times New Roman" pitchFamily="18" charset="0"/>
                <a:cs typeface="Times New Roman" pitchFamily="18" charset="0"/>
              </a:rPr>
              <a:t>disappear</a:t>
            </a:r>
            <a:r>
              <a:rPr lang="en-US" dirty="0">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in the F</a:t>
            </a:r>
            <a:r>
              <a:rPr lang="en-US" baseline="-25000" dirty="0">
                <a:solidFill>
                  <a:srgbClr val="0000FF"/>
                </a:solidFill>
                <a:latin typeface="Times New Roman" pitchFamily="18" charset="0"/>
                <a:cs typeface="Times New Roman" pitchFamily="18" charset="0"/>
              </a:rPr>
              <a:t>1</a:t>
            </a:r>
            <a:r>
              <a:rPr lang="en-US" dirty="0">
                <a:solidFill>
                  <a:srgbClr val="0000FF"/>
                </a:solidFill>
                <a:latin typeface="Times New Roman" pitchFamily="18" charset="0"/>
                <a:cs typeface="Times New Roman" pitchFamily="18" charset="0"/>
              </a:rPr>
              <a:t> generation?</a:t>
            </a:r>
          </a:p>
          <a:p>
            <a:pPr lvl="1" algn="l" eaLnBrk="1" hangingPunct="1">
              <a:spcBef>
                <a:spcPts val="600"/>
              </a:spcBef>
            </a:pPr>
            <a:endParaRPr lang="en-US" sz="900" dirty="0">
              <a:latin typeface="Times New Roman" pitchFamily="18" charset="0"/>
              <a:cs typeface="Times New Roman" pitchFamily="18" charset="0"/>
            </a:endParaRPr>
          </a:p>
          <a:p>
            <a:pPr lvl="1" algn="l" eaLnBrk="1" hangingPunct="1">
              <a:spcBef>
                <a:spcPts val="600"/>
              </a:spcBef>
            </a:pPr>
            <a:r>
              <a:rPr lang="en-US" dirty="0">
                <a:solidFill>
                  <a:srgbClr val="0000FF"/>
                </a:solidFill>
                <a:latin typeface="Times New Roman" pitchFamily="18" charset="0"/>
                <a:cs typeface="Times New Roman" pitchFamily="18" charset="0"/>
              </a:rPr>
              <a:t>Why that trait </a:t>
            </a:r>
            <a:r>
              <a:rPr lang="en-US" dirty="0">
                <a:solidFill>
                  <a:srgbClr val="FF0000"/>
                </a:solidFill>
                <a:latin typeface="Times New Roman" pitchFamily="18" charset="0"/>
                <a:cs typeface="Times New Roman" pitchFamily="18" charset="0"/>
              </a:rPr>
              <a:t>reappeared </a:t>
            </a:r>
            <a:r>
              <a:rPr lang="en-US" dirty="0">
                <a:solidFill>
                  <a:srgbClr val="0000FF"/>
                </a:solidFill>
                <a:latin typeface="Times New Roman" pitchFamily="18" charset="0"/>
                <a:cs typeface="Times New Roman" pitchFamily="18" charset="0"/>
              </a:rPr>
              <a:t>in one quarter of the F</a:t>
            </a:r>
            <a:r>
              <a:rPr lang="en-US" baseline="-25000" dirty="0">
                <a:solidFill>
                  <a:srgbClr val="0000FF"/>
                </a:solidFill>
                <a:latin typeface="Times New Roman" pitchFamily="18" charset="0"/>
                <a:cs typeface="Times New Roman" pitchFamily="18" charset="0"/>
              </a:rPr>
              <a:t>2</a:t>
            </a:r>
            <a:r>
              <a:rPr lang="en-US" dirty="0">
                <a:solidFill>
                  <a:srgbClr val="0000FF"/>
                </a:solidFill>
                <a:latin typeface="Times New Roman" pitchFamily="18" charset="0"/>
                <a:cs typeface="Times New Roman" pitchFamily="18" charset="0"/>
              </a:rPr>
              <a:t> offspring?</a:t>
            </a:r>
          </a:p>
          <a:p>
            <a:pPr lvl="1" algn="l" eaLnBrk="1" hangingPunct="1">
              <a:spcBef>
                <a:spcPts val="600"/>
              </a:spcBef>
            </a:pPr>
            <a:endParaRPr lang="en-US" sz="1800" dirty="0">
              <a:latin typeface="Times New Roman" pitchFamily="18" charset="0"/>
              <a:cs typeface="Times New Roman" pitchFamily="18" charset="0"/>
            </a:endParaRPr>
          </a:p>
          <a:p>
            <a:pPr lvl="1" algn="l" eaLnBrk="1" hangingPunct="1">
              <a:spcBef>
                <a:spcPts val="600"/>
              </a:spcBef>
            </a:pPr>
            <a:r>
              <a:rPr lang="en-US" sz="2800" dirty="0">
                <a:solidFill>
                  <a:srgbClr val="FF0000"/>
                </a:solidFill>
                <a:latin typeface="Times New Roman" pitchFamily="18" charset="0"/>
                <a:cs typeface="Times New Roman" pitchFamily="18" charset="0"/>
              </a:rPr>
              <a:t>Answers: </a:t>
            </a:r>
            <a:r>
              <a:rPr lang="en-US" dirty="0">
                <a:solidFill>
                  <a:srgbClr val="009247"/>
                </a:solidFill>
                <a:latin typeface="Times New Roman" pitchFamily="18" charset="0"/>
                <a:cs typeface="Times New Roman" pitchFamily="18" charset="0"/>
              </a:rPr>
              <a:t>The questions were answered by </a:t>
            </a:r>
            <a:r>
              <a:rPr lang="en-US" dirty="0">
                <a:solidFill>
                  <a:srgbClr val="FF0000"/>
                </a:solidFill>
                <a:latin typeface="Times New Roman" pitchFamily="18" charset="0"/>
                <a:cs typeface="Times New Roman" pitchFamily="18" charset="0"/>
              </a:rPr>
              <a:t>Mendel’s </a:t>
            </a:r>
            <a:r>
              <a:rPr lang="en-US" dirty="0" smtClean="0">
                <a:solidFill>
                  <a:srgbClr val="FF0000"/>
                </a:solidFill>
                <a:latin typeface="Times New Roman" pitchFamily="18" charset="0"/>
                <a:cs typeface="Times New Roman" pitchFamily="18" charset="0"/>
              </a:rPr>
              <a:t>Principle </a:t>
            </a:r>
            <a:r>
              <a:rPr lang="en-US" dirty="0">
                <a:solidFill>
                  <a:srgbClr val="FF0000"/>
                </a:solidFill>
                <a:latin typeface="Times New Roman" pitchFamily="18" charset="0"/>
                <a:cs typeface="Times New Roman" pitchFamily="18" charset="0"/>
              </a:rPr>
              <a:t>of Segregation </a:t>
            </a:r>
            <a:r>
              <a:rPr lang="en-US" dirty="0" smtClean="0">
                <a:solidFill>
                  <a:srgbClr val="FF0000"/>
                </a:solidFill>
                <a:latin typeface="Times New Roman" pitchFamily="18" charset="0"/>
                <a:cs typeface="Times New Roman" pitchFamily="18" charset="0"/>
              </a:rPr>
              <a:t>(separation) </a:t>
            </a:r>
            <a:r>
              <a:rPr lang="en-US" dirty="0" smtClean="0">
                <a:solidFill>
                  <a:srgbClr val="009247"/>
                </a:solidFill>
                <a:latin typeface="Times New Roman" pitchFamily="18" charset="0"/>
                <a:cs typeface="Times New Roman" pitchFamily="18" charset="0"/>
              </a:rPr>
              <a:t>which </a:t>
            </a:r>
            <a:r>
              <a:rPr lang="en-US" dirty="0">
                <a:solidFill>
                  <a:srgbClr val="009247"/>
                </a:solidFill>
                <a:latin typeface="Times New Roman" pitchFamily="18" charset="0"/>
                <a:cs typeface="Times New Roman" pitchFamily="18" charset="0"/>
              </a:rPr>
              <a:t>states that:</a:t>
            </a:r>
          </a:p>
          <a:p>
            <a:pPr lvl="1" algn="l" eaLnBrk="1" hangingPunct="1">
              <a:spcBef>
                <a:spcPts val="600"/>
              </a:spcBef>
            </a:pPr>
            <a:endParaRPr lang="en-US" sz="2800" dirty="0">
              <a:latin typeface="Times New Roman" pitchFamily="18" charset="0"/>
              <a:cs typeface="Times New Roman" pitchFamily="18" charset="0"/>
            </a:endParaRPr>
          </a:p>
          <a:p>
            <a:pPr lvl="1" algn="l" eaLnBrk="1" hangingPunct="1">
              <a:spcBef>
                <a:spcPts val="600"/>
              </a:spcBef>
              <a:buFont typeface="Wingdings" panose="05000000000000000000" pitchFamily="2" charset="2"/>
              <a:buChar char="v"/>
            </a:pPr>
            <a:r>
              <a:rPr lang="en-US" sz="2600" dirty="0">
                <a:solidFill>
                  <a:srgbClr val="0000FF"/>
                </a:solidFill>
                <a:latin typeface="Times New Roman" pitchFamily="18" charset="0"/>
                <a:cs typeface="Times New Roman" pitchFamily="18" charset="0"/>
              </a:rPr>
              <a:t>Each trait is controlled by two factors </a:t>
            </a:r>
            <a:r>
              <a:rPr lang="en-US" sz="2600" dirty="0" smtClean="0">
                <a:solidFill>
                  <a:srgbClr val="0000FF"/>
                </a:solidFill>
                <a:latin typeface="Times New Roman" pitchFamily="18" charset="0"/>
                <a:cs typeface="Times New Roman" pitchFamily="18" charset="0"/>
              </a:rPr>
              <a:t>(now </a:t>
            </a:r>
            <a:r>
              <a:rPr lang="en-US" sz="2600" dirty="0">
                <a:solidFill>
                  <a:srgbClr val="0000FF"/>
                </a:solidFill>
                <a:latin typeface="Times New Roman" pitchFamily="18" charset="0"/>
                <a:cs typeface="Times New Roman" pitchFamily="18" charset="0"/>
              </a:rPr>
              <a:t>known as </a:t>
            </a:r>
            <a:r>
              <a:rPr lang="en-US" sz="2600" dirty="0">
                <a:solidFill>
                  <a:srgbClr val="FF0000"/>
                </a:solidFill>
                <a:latin typeface="Times New Roman" pitchFamily="18" charset="0"/>
                <a:cs typeface="Times New Roman" pitchFamily="18" charset="0"/>
              </a:rPr>
              <a:t>alleles</a:t>
            </a:r>
            <a:r>
              <a:rPr lang="en-US" sz="2600" dirty="0">
                <a:latin typeface="Times New Roman" pitchFamily="18" charset="0"/>
                <a:cs typeface="Times New Roman" pitchFamily="18" charset="0"/>
              </a:rPr>
              <a:t>).</a:t>
            </a:r>
          </a:p>
          <a:p>
            <a:pPr lvl="1" algn="l" eaLnBrk="1" hangingPunct="1">
              <a:spcBef>
                <a:spcPts val="600"/>
              </a:spcBef>
              <a:buFont typeface="Wingdings" panose="05000000000000000000" pitchFamily="2" charset="2"/>
              <a:buChar char="v"/>
            </a:pPr>
            <a:r>
              <a:rPr lang="en-US" sz="2600" dirty="0">
                <a:solidFill>
                  <a:srgbClr val="0000FF"/>
                </a:solidFill>
                <a:latin typeface="Times New Roman" pitchFamily="18" charset="0"/>
                <a:cs typeface="Times New Roman" pitchFamily="18" charset="0"/>
              </a:rPr>
              <a:t>During gametes formation </a:t>
            </a:r>
            <a:r>
              <a:rPr lang="en-US" sz="2600" dirty="0">
                <a:latin typeface="Times New Roman" pitchFamily="18" charset="0"/>
                <a:cs typeface="Times New Roman" pitchFamily="18" charset="0"/>
              </a:rPr>
              <a:t>(</a:t>
            </a:r>
            <a:r>
              <a:rPr lang="en-US" sz="2600" dirty="0">
                <a:solidFill>
                  <a:srgbClr val="FF0000"/>
                </a:solidFill>
                <a:latin typeface="Times New Roman" pitchFamily="18" charset="0"/>
                <a:cs typeface="Times New Roman" pitchFamily="18" charset="0"/>
              </a:rPr>
              <a:t>meiosis</a:t>
            </a:r>
            <a:r>
              <a:rPr lang="en-US" sz="2600" dirty="0">
                <a:latin typeface="Times New Roman" pitchFamily="18" charset="0"/>
                <a:cs typeface="Times New Roman" pitchFamily="18" charset="0"/>
              </a:rPr>
              <a:t>) </a:t>
            </a:r>
            <a:r>
              <a:rPr lang="en-US" sz="2600" dirty="0">
                <a:solidFill>
                  <a:srgbClr val="0000FF"/>
                </a:solidFill>
                <a:latin typeface="Times New Roman" pitchFamily="18" charset="0"/>
                <a:cs typeface="Times New Roman" pitchFamily="18" charset="0"/>
              </a:rPr>
              <a:t>the two alleles </a:t>
            </a:r>
            <a:r>
              <a:rPr lang="en-US" sz="2600" dirty="0" smtClean="0">
                <a:solidFill>
                  <a:srgbClr val="0000FF"/>
                </a:solidFill>
                <a:latin typeface="Times New Roman" pitchFamily="18" charset="0"/>
                <a:cs typeface="Times New Roman" pitchFamily="18" charset="0"/>
              </a:rPr>
              <a:t>segregate</a:t>
            </a:r>
            <a:r>
              <a:rPr lang="en-US" sz="2600" dirty="0" smtClean="0">
                <a:latin typeface="Times New Roman" pitchFamily="18" charset="0"/>
                <a:cs typeface="Times New Roman" pitchFamily="18" charset="0"/>
              </a:rPr>
              <a:t> (</a:t>
            </a:r>
            <a:r>
              <a:rPr lang="en-US" sz="2600" dirty="0">
                <a:solidFill>
                  <a:srgbClr val="FF0000"/>
                </a:solidFill>
                <a:latin typeface="Times New Roman" pitchFamily="18" charset="0"/>
                <a:cs typeface="Times New Roman" pitchFamily="18" charset="0"/>
              </a:rPr>
              <a:t>separate</a:t>
            </a:r>
            <a:r>
              <a:rPr lang="en-US" sz="2600" dirty="0">
                <a:latin typeface="Times New Roman" pitchFamily="18" charset="0"/>
                <a:cs typeface="Times New Roman" pitchFamily="18" charset="0"/>
              </a:rPr>
              <a:t>), </a:t>
            </a:r>
            <a:r>
              <a:rPr lang="en-US" sz="2600" dirty="0">
                <a:solidFill>
                  <a:srgbClr val="0000FF"/>
                </a:solidFill>
                <a:latin typeface="Times New Roman" pitchFamily="18" charset="0"/>
                <a:cs typeface="Times New Roman" pitchFamily="18" charset="0"/>
              </a:rPr>
              <a:t>so that each gamete </a:t>
            </a:r>
            <a:r>
              <a:rPr lang="en-US" sz="2600" dirty="0">
                <a:latin typeface="Times New Roman" pitchFamily="18" charset="0"/>
                <a:cs typeface="Times New Roman" pitchFamily="18" charset="0"/>
              </a:rPr>
              <a:t>(</a:t>
            </a:r>
            <a:r>
              <a:rPr lang="en-US" sz="2600" dirty="0">
                <a:solidFill>
                  <a:srgbClr val="FF0000"/>
                </a:solidFill>
                <a:latin typeface="Times New Roman" pitchFamily="18" charset="0"/>
                <a:cs typeface="Times New Roman" pitchFamily="18" charset="0"/>
              </a:rPr>
              <a:t>sperm or ovum</a:t>
            </a:r>
            <a:r>
              <a:rPr lang="en-US" sz="2600" dirty="0">
                <a:latin typeface="Times New Roman" pitchFamily="18" charset="0"/>
                <a:cs typeface="Times New Roman" pitchFamily="18" charset="0"/>
              </a:rPr>
              <a:t>)  </a:t>
            </a:r>
            <a:r>
              <a:rPr lang="en-US" sz="2600" dirty="0" smtClean="0">
                <a:solidFill>
                  <a:srgbClr val="0000FF"/>
                </a:solidFill>
                <a:latin typeface="Times New Roman" pitchFamily="18" charset="0"/>
                <a:cs typeface="Times New Roman" pitchFamily="18" charset="0"/>
              </a:rPr>
              <a:t>has </a:t>
            </a:r>
            <a:r>
              <a:rPr lang="en-US" sz="2600" dirty="0">
                <a:solidFill>
                  <a:srgbClr val="0000FF"/>
                </a:solidFill>
                <a:latin typeface="Times New Roman" pitchFamily="18" charset="0"/>
                <a:cs typeface="Times New Roman" pitchFamily="18" charset="0"/>
              </a:rPr>
              <a:t>one allele only</a:t>
            </a:r>
            <a:r>
              <a:rPr lang="en-US" sz="26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3" name="Oval 2"/>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36</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49155" name="Picture 3" descr="09_03bOneCharCrossExplain-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47825" y="136525"/>
            <a:ext cx="5846763" cy="658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368300" y="315914"/>
            <a:ext cx="1370013" cy="354012"/>
          </a:xfrm>
          <a:prstGeom prst="rect">
            <a:avLst/>
          </a:prstGeom>
          <a:solidFill>
            <a:srgbClr val="FFE5C1"/>
          </a:solidFill>
          <a:ln w="9525">
            <a:solidFill>
              <a:schemeClr val="tx1"/>
            </a:solidFill>
            <a:miter lim="800000"/>
            <a:headEnd/>
            <a:tailEnd/>
          </a:ln>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600" dirty="0"/>
              <a:t>P </a:t>
            </a:r>
            <a:r>
              <a:rPr lang="en-US" sz="1600" dirty="0" smtClean="0"/>
              <a:t>plants</a:t>
            </a:r>
            <a:endParaRPr lang="en-US" sz="1600" dirty="0"/>
          </a:p>
        </p:txBody>
      </p:sp>
      <p:sp>
        <p:nvSpPr>
          <p:cNvPr id="49157" name="Text Box 5"/>
          <p:cNvSpPr txBox="1">
            <a:spLocks noChangeArrowheads="1"/>
          </p:cNvSpPr>
          <p:nvPr/>
        </p:nvSpPr>
        <p:spPr bwMode="auto">
          <a:xfrm>
            <a:off x="4875213" y="3146425"/>
            <a:ext cx="222250" cy="30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40000"/>
              </a:lnSpc>
            </a:pPr>
            <a:r>
              <a:rPr lang="en-US" sz="1200"/>
              <a:t>1</a:t>
            </a:r>
          </a:p>
          <a:p>
            <a:pPr>
              <a:lnSpc>
                <a:spcPct val="40000"/>
              </a:lnSpc>
            </a:pPr>
            <a:r>
              <a:rPr lang="en-US" sz="1200"/>
              <a:t>–</a:t>
            </a:r>
          </a:p>
          <a:p>
            <a:pPr>
              <a:lnSpc>
                <a:spcPct val="50000"/>
              </a:lnSpc>
            </a:pPr>
            <a:r>
              <a:rPr lang="en-US" sz="1200"/>
              <a:t>2</a:t>
            </a:r>
          </a:p>
        </p:txBody>
      </p:sp>
      <p:sp>
        <p:nvSpPr>
          <p:cNvPr id="49158" name="Text Box 6"/>
          <p:cNvSpPr txBox="1">
            <a:spLocks noChangeArrowheads="1"/>
          </p:cNvSpPr>
          <p:nvPr/>
        </p:nvSpPr>
        <p:spPr bwMode="auto">
          <a:xfrm>
            <a:off x="6931025" y="3149600"/>
            <a:ext cx="222250" cy="30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40000"/>
              </a:lnSpc>
            </a:pPr>
            <a:r>
              <a:rPr lang="en-US" sz="1200"/>
              <a:t>1</a:t>
            </a:r>
          </a:p>
          <a:p>
            <a:pPr>
              <a:lnSpc>
                <a:spcPct val="40000"/>
              </a:lnSpc>
            </a:pPr>
            <a:r>
              <a:rPr lang="en-US" sz="1200"/>
              <a:t>–</a:t>
            </a:r>
          </a:p>
          <a:p>
            <a:pPr>
              <a:lnSpc>
                <a:spcPct val="50000"/>
              </a:lnSpc>
            </a:pPr>
            <a:r>
              <a:rPr lang="en-US" sz="1200"/>
              <a:t>2</a:t>
            </a:r>
          </a:p>
        </p:txBody>
      </p:sp>
      <p:sp>
        <p:nvSpPr>
          <p:cNvPr id="49159" name="Text Box 7"/>
          <p:cNvSpPr txBox="1">
            <a:spLocks noChangeArrowheads="1"/>
          </p:cNvSpPr>
          <p:nvPr/>
        </p:nvSpPr>
        <p:spPr bwMode="auto">
          <a:xfrm>
            <a:off x="1741488" y="5651500"/>
            <a:ext cx="1912937"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600"/>
              <a:t>Genotypic ratio</a:t>
            </a:r>
          </a:p>
          <a:p>
            <a:pPr>
              <a:lnSpc>
                <a:spcPct val="90000"/>
              </a:lnSpc>
            </a:pPr>
            <a:r>
              <a:rPr lang="en-US" sz="1600"/>
              <a:t>1 </a:t>
            </a:r>
            <a:r>
              <a:rPr lang="en-US" sz="1600" i="1"/>
              <a:t>BB</a:t>
            </a:r>
            <a:r>
              <a:rPr lang="en-US" sz="1600"/>
              <a:t> : 2 </a:t>
            </a:r>
            <a:r>
              <a:rPr lang="en-US" sz="1600" i="1"/>
              <a:t>Bb</a:t>
            </a:r>
            <a:r>
              <a:rPr lang="en-US" sz="1600"/>
              <a:t> : 1 </a:t>
            </a:r>
            <a:r>
              <a:rPr lang="en-US" sz="1600" i="1"/>
              <a:t>bb</a:t>
            </a:r>
          </a:p>
          <a:p>
            <a:pPr>
              <a:lnSpc>
                <a:spcPct val="90000"/>
              </a:lnSpc>
            </a:pPr>
            <a:r>
              <a:rPr lang="en-US" sz="1600" i="1"/>
              <a:t> </a:t>
            </a:r>
            <a:r>
              <a:rPr lang="ar-SA" sz="1600" i="1"/>
              <a:t> </a:t>
            </a:r>
            <a:endParaRPr lang="en-US" sz="1600"/>
          </a:p>
        </p:txBody>
      </p:sp>
      <p:sp>
        <p:nvSpPr>
          <p:cNvPr id="49160" name="Text Box 8"/>
          <p:cNvSpPr txBox="1">
            <a:spLocks noChangeArrowheads="1"/>
          </p:cNvSpPr>
          <p:nvPr/>
        </p:nvSpPr>
        <p:spPr bwMode="auto">
          <a:xfrm>
            <a:off x="1863725" y="4505325"/>
            <a:ext cx="1700213"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600"/>
              <a:t>Phenotypic ratio</a:t>
            </a:r>
          </a:p>
          <a:p>
            <a:pPr>
              <a:lnSpc>
                <a:spcPct val="90000"/>
              </a:lnSpc>
            </a:pPr>
            <a:r>
              <a:rPr lang="en-US" sz="1600"/>
              <a:t>3 purple : 1 white</a:t>
            </a:r>
          </a:p>
          <a:p>
            <a:pPr>
              <a:lnSpc>
                <a:spcPct val="90000"/>
              </a:lnSpc>
            </a:pPr>
            <a:r>
              <a:rPr lang="ar-SA" sz="1600"/>
              <a:t> </a:t>
            </a:r>
          </a:p>
          <a:p>
            <a:pPr>
              <a:lnSpc>
                <a:spcPct val="90000"/>
              </a:lnSpc>
            </a:pPr>
            <a:r>
              <a:rPr lang="en-US" sz="1600"/>
              <a:t> </a:t>
            </a:r>
          </a:p>
        </p:txBody>
      </p:sp>
      <p:sp>
        <p:nvSpPr>
          <p:cNvPr id="49161" name="Text Box 9"/>
          <p:cNvSpPr txBox="1">
            <a:spLocks noChangeArrowheads="1"/>
          </p:cNvSpPr>
          <p:nvPr/>
        </p:nvSpPr>
        <p:spPr bwMode="auto">
          <a:xfrm>
            <a:off x="176213" y="2290763"/>
            <a:ext cx="1862137" cy="330570"/>
          </a:xfrm>
          <a:prstGeom prst="rect">
            <a:avLst/>
          </a:prstGeom>
          <a:solidFill>
            <a:srgbClr val="FFE5C1"/>
          </a:solidFill>
          <a:ln w="9525">
            <a:solidFill>
              <a:schemeClr val="tx1"/>
            </a:solidFill>
            <a:miter lim="800000"/>
            <a:headEnd/>
            <a:tailEnd/>
          </a:ln>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600" dirty="0"/>
              <a:t>F</a:t>
            </a:r>
            <a:r>
              <a:rPr lang="en-US" sz="1600" baseline="-25000" dirty="0"/>
              <a:t>1</a:t>
            </a:r>
            <a:r>
              <a:rPr lang="en-US" sz="1600" dirty="0"/>
              <a:t> plants (hybrids</a:t>
            </a:r>
            <a:r>
              <a:rPr lang="en-US" sz="1600" dirty="0" smtClean="0"/>
              <a:t>)</a:t>
            </a:r>
            <a:endParaRPr lang="en-US" sz="1600" dirty="0"/>
          </a:p>
        </p:txBody>
      </p:sp>
      <p:sp>
        <p:nvSpPr>
          <p:cNvPr id="49162" name="Text Box 10"/>
          <p:cNvSpPr txBox="1">
            <a:spLocks noChangeArrowheads="1"/>
          </p:cNvSpPr>
          <p:nvPr/>
        </p:nvSpPr>
        <p:spPr bwMode="auto">
          <a:xfrm>
            <a:off x="3146425" y="1439863"/>
            <a:ext cx="1582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a:t>Gametes</a:t>
            </a:r>
            <a:r>
              <a:rPr lang="ar-SA" sz="1600"/>
              <a:t>  </a:t>
            </a:r>
            <a:endParaRPr lang="en-US" sz="1600"/>
          </a:p>
        </p:txBody>
      </p:sp>
      <p:sp>
        <p:nvSpPr>
          <p:cNvPr id="49163" name="Text Box 11"/>
          <p:cNvSpPr txBox="1">
            <a:spLocks noChangeArrowheads="1"/>
          </p:cNvSpPr>
          <p:nvPr/>
        </p:nvSpPr>
        <p:spPr bwMode="auto">
          <a:xfrm>
            <a:off x="5027613" y="173038"/>
            <a:ext cx="243205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600"/>
              <a:t>Genetic makeup (alleles)</a:t>
            </a:r>
          </a:p>
          <a:p>
            <a:pPr>
              <a:lnSpc>
                <a:spcPct val="90000"/>
              </a:lnSpc>
            </a:pPr>
            <a:r>
              <a:rPr lang="en-US" sz="1600">
                <a:latin typeface="ヒラギノ角ゴ Pro W3" pitchFamily="48" charset="-128"/>
              </a:rPr>
              <a:t> </a:t>
            </a:r>
            <a:endParaRPr lang="en-US" sz="1600"/>
          </a:p>
        </p:txBody>
      </p:sp>
      <p:sp>
        <p:nvSpPr>
          <p:cNvPr id="49164" name="Text Box 12"/>
          <p:cNvSpPr txBox="1">
            <a:spLocks noChangeArrowheads="1"/>
          </p:cNvSpPr>
          <p:nvPr/>
        </p:nvSpPr>
        <p:spPr bwMode="auto">
          <a:xfrm>
            <a:off x="4795838" y="1347788"/>
            <a:ext cx="890587"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a:t>All</a:t>
            </a:r>
          </a:p>
        </p:txBody>
      </p:sp>
      <p:sp>
        <p:nvSpPr>
          <p:cNvPr id="49165" name="Text Box 13"/>
          <p:cNvSpPr txBox="1">
            <a:spLocks noChangeArrowheads="1"/>
          </p:cNvSpPr>
          <p:nvPr/>
        </p:nvSpPr>
        <p:spPr bwMode="auto">
          <a:xfrm>
            <a:off x="5927725" y="2409825"/>
            <a:ext cx="8905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a:t>AllTt</a:t>
            </a:r>
          </a:p>
        </p:txBody>
      </p:sp>
      <p:sp>
        <p:nvSpPr>
          <p:cNvPr id="49166" name="Text Box 14"/>
          <p:cNvSpPr txBox="1">
            <a:spLocks noChangeArrowheads="1"/>
          </p:cNvSpPr>
          <p:nvPr/>
        </p:nvSpPr>
        <p:spPr bwMode="auto">
          <a:xfrm>
            <a:off x="5711825" y="4113213"/>
            <a:ext cx="1198563"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a:t>Sperm </a:t>
            </a:r>
            <a:r>
              <a:rPr lang="ar-SA" sz="1600"/>
              <a:t> </a:t>
            </a:r>
            <a:endParaRPr lang="en-US" sz="1600"/>
          </a:p>
        </p:txBody>
      </p:sp>
      <p:sp>
        <p:nvSpPr>
          <p:cNvPr id="49167" name="Text Box 15"/>
          <p:cNvSpPr txBox="1">
            <a:spLocks noChangeArrowheads="1"/>
          </p:cNvSpPr>
          <p:nvPr/>
        </p:nvSpPr>
        <p:spPr bwMode="auto">
          <a:xfrm>
            <a:off x="4324350" y="5500688"/>
            <a:ext cx="8905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a:t>Eggs   </a:t>
            </a:r>
          </a:p>
        </p:txBody>
      </p:sp>
      <p:sp>
        <p:nvSpPr>
          <p:cNvPr id="49168" name="Text Box 16"/>
          <p:cNvSpPr txBox="1">
            <a:spLocks noChangeArrowheads="1"/>
          </p:cNvSpPr>
          <p:nvPr/>
        </p:nvSpPr>
        <p:spPr bwMode="auto">
          <a:xfrm>
            <a:off x="5626100" y="5029200"/>
            <a:ext cx="8905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TT</a:t>
            </a:r>
          </a:p>
        </p:txBody>
      </p:sp>
      <p:sp>
        <p:nvSpPr>
          <p:cNvPr id="49169" name="Text Box 17"/>
          <p:cNvSpPr txBox="1">
            <a:spLocks noChangeArrowheads="1"/>
          </p:cNvSpPr>
          <p:nvPr/>
        </p:nvSpPr>
        <p:spPr bwMode="auto">
          <a:xfrm>
            <a:off x="7224713" y="1347788"/>
            <a:ext cx="14605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70" name="Text Box 18"/>
          <p:cNvSpPr txBox="1">
            <a:spLocks noChangeArrowheads="1"/>
          </p:cNvSpPr>
          <p:nvPr/>
        </p:nvSpPr>
        <p:spPr bwMode="auto">
          <a:xfrm>
            <a:off x="6513513" y="5943600"/>
            <a:ext cx="890587"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tt</a:t>
            </a:r>
          </a:p>
        </p:txBody>
      </p:sp>
      <p:sp>
        <p:nvSpPr>
          <p:cNvPr id="49171" name="Text Box 19"/>
          <p:cNvSpPr txBox="1">
            <a:spLocks noChangeArrowheads="1"/>
          </p:cNvSpPr>
          <p:nvPr/>
        </p:nvSpPr>
        <p:spPr bwMode="auto">
          <a:xfrm>
            <a:off x="5649913" y="5943600"/>
            <a:ext cx="890587"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Tt</a:t>
            </a:r>
          </a:p>
        </p:txBody>
      </p:sp>
      <p:sp>
        <p:nvSpPr>
          <p:cNvPr id="49172" name="Text Box 20"/>
          <p:cNvSpPr txBox="1">
            <a:spLocks noChangeArrowheads="1"/>
          </p:cNvSpPr>
          <p:nvPr/>
        </p:nvSpPr>
        <p:spPr bwMode="auto">
          <a:xfrm>
            <a:off x="6507163" y="5029200"/>
            <a:ext cx="890587"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Tt</a:t>
            </a:r>
          </a:p>
        </p:txBody>
      </p:sp>
      <p:sp>
        <p:nvSpPr>
          <p:cNvPr id="49173" name="Text Box 21"/>
          <p:cNvSpPr txBox="1">
            <a:spLocks noChangeArrowheads="1"/>
          </p:cNvSpPr>
          <p:nvPr/>
        </p:nvSpPr>
        <p:spPr bwMode="auto">
          <a:xfrm>
            <a:off x="5164138" y="1349375"/>
            <a:ext cx="14605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74" name="Text Box 22"/>
          <p:cNvSpPr txBox="1">
            <a:spLocks noChangeArrowheads="1"/>
          </p:cNvSpPr>
          <p:nvPr/>
        </p:nvSpPr>
        <p:spPr bwMode="auto">
          <a:xfrm>
            <a:off x="7232650" y="3119438"/>
            <a:ext cx="14605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75" name="Text Box 23"/>
          <p:cNvSpPr txBox="1">
            <a:spLocks noChangeArrowheads="1"/>
          </p:cNvSpPr>
          <p:nvPr/>
        </p:nvSpPr>
        <p:spPr bwMode="auto">
          <a:xfrm>
            <a:off x="5153025" y="3124200"/>
            <a:ext cx="14605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76" name="Text Box 24"/>
          <p:cNvSpPr txBox="1">
            <a:spLocks noChangeArrowheads="1"/>
          </p:cNvSpPr>
          <p:nvPr/>
        </p:nvSpPr>
        <p:spPr bwMode="auto">
          <a:xfrm>
            <a:off x="6650038" y="4354513"/>
            <a:ext cx="14605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77" name="Text Box 25"/>
          <p:cNvSpPr txBox="1">
            <a:spLocks noChangeArrowheads="1"/>
          </p:cNvSpPr>
          <p:nvPr/>
        </p:nvSpPr>
        <p:spPr bwMode="auto">
          <a:xfrm>
            <a:off x="5686425" y="4368800"/>
            <a:ext cx="14605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78" name="Text Box 26"/>
          <p:cNvSpPr txBox="1">
            <a:spLocks noChangeArrowheads="1"/>
          </p:cNvSpPr>
          <p:nvPr/>
        </p:nvSpPr>
        <p:spPr bwMode="auto">
          <a:xfrm>
            <a:off x="5000625" y="5029200"/>
            <a:ext cx="14605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79" name="Text Box 27"/>
          <p:cNvSpPr txBox="1">
            <a:spLocks noChangeArrowheads="1"/>
          </p:cNvSpPr>
          <p:nvPr/>
        </p:nvSpPr>
        <p:spPr bwMode="auto">
          <a:xfrm>
            <a:off x="5008563" y="5964238"/>
            <a:ext cx="14605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80" name="Text Box 28"/>
          <p:cNvSpPr txBox="1">
            <a:spLocks noChangeArrowheads="1"/>
          </p:cNvSpPr>
          <p:nvPr/>
        </p:nvSpPr>
        <p:spPr bwMode="auto">
          <a:xfrm>
            <a:off x="5092700" y="414338"/>
            <a:ext cx="8905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TT</a:t>
            </a:r>
          </a:p>
        </p:txBody>
      </p:sp>
      <p:sp>
        <p:nvSpPr>
          <p:cNvPr id="49181" name="Text Box 30"/>
          <p:cNvSpPr txBox="1">
            <a:spLocks noChangeArrowheads="1"/>
          </p:cNvSpPr>
          <p:nvPr/>
        </p:nvSpPr>
        <p:spPr bwMode="auto">
          <a:xfrm>
            <a:off x="6846888" y="1344613"/>
            <a:ext cx="890587"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a:t>All</a:t>
            </a:r>
          </a:p>
        </p:txBody>
      </p:sp>
      <p:sp>
        <p:nvSpPr>
          <p:cNvPr id="49182" name="Text Box 31"/>
          <p:cNvSpPr txBox="1">
            <a:spLocks noChangeArrowheads="1"/>
          </p:cNvSpPr>
          <p:nvPr/>
        </p:nvSpPr>
        <p:spPr bwMode="auto">
          <a:xfrm>
            <a:off x="504825" y="5113338"/>
            <a:ext cx="1135063" cy="292100"/>
          </a:xfrm>
          <a:prstGeom prst="rect">
            <a:avLst/>
          </a:prstGeom>
          <a:solidFill>
            <a:srgbClr val="FFE5C1"/>
          </a:solidFill>
          <a:ln w="9525">
            <a:solidFill>
              <a:schemeClr val="tx1"/>
            </a:solidFill>
            <a:miter lim="800000"/>
            <a:headEnd/>
            <a:tailEnd/>
          </a:ln>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600" dirty="0"/>
              <a:t>F</a:t>
            </a:r>
            <a:r>
              <a:rPr lang="en-US" sz="1600" baseline="-25000" dirty="0"/>
              <a:t>2</a:t>
            </a:r>
            <a:r>
              <a:rPr lang="en-US" sz="1600" dirty="0"/>
              <a:t> </a:t>
            </a:r>
            <a:r>
              <a:rPr lang="en-US" sz="1600" dirty="0" smtClean="0"/>
              <a:t>plants</a:t>
            </a:r>
            <a:endParaRPr lang="en-US" sz="1600" dirty="0"/>
          </a:p>
        </p:txBody>
      </p:sp>
      <p:sp>
        <p:nvSpPr>
          <p:cNvPr id="49183" name="Text Box 32"/>
          <p:cNvSpPr txBox="1">
            <a:spLocks noChangeArrowheads="1"/>
          </p:cNvSpPr>
          <p:nvPr/>
        </p:nvSpPr>
        <p:spPr bwMode="auto">
          <a:xfrm>
            <a:off x="2971800" y="3095625"/>
            <a:ext cx="1646238"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a:t>Gametes</a:t>
            </a:r>
            <a:r>
              <a:rPr lang="ar-SA" sz="1600"/>
              <a:t> </a:t>
            </a:r>
            <a:endParaRPr lang="en-US" sz="1600"/>
          </a:p>
        </p:txBody>
      </p:sp>
      <p:sp>
        <p:nvSpPr>
          <p:cNvPr id="49184" name="Text Box 33"/>
          <p:cNvSpPr txBox="1">
            <a:spLocks noChangeArrowheads="1"/>
          </p:cNvSpPr>
          <p:nvPr/>
        </p:nvSpPr>
        <p:spPr bwMode="auto">
          <a:xfrm>
            <a:off x="78863" y="6331433"/>
            <a:ext cx="5441950"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dirty="0">
                <a:solidFill>
                  <a:srgbClr val="FF0000"/>
                </a:solidFill>
                <a:latin typeface="+mj-lt"/>
              </a:rPr>
              <a:t>Explanation of the crosses in previous figure</a:t>
            </a:r>
          </a:p>
          <a:p>
            <a:pPr>
              <a:lnSpc>
                <a:spcPct val="90000"/>
              </a:lnSpc>
            </a:pPr>
            <a:r>
              <a:rPr lang="en-US" sz="2000" dirty="0">
                <a:solidFill>
                  <a:srgbClr val="8F2170"/>
                </a:solidFill>
                <a:latin typeface="+mj-lt"/>
              </a:rPr>
              <a:t> </a:t>
            </a:r>
            <a:endParaRPr lang="en-US" sz="2000" dirty="0">
              <a:solidFill>
                <a:srgbClr val="990066"/>
              </a:solidFill>
              <a:latin typeface="+mj-lt"/>
            </a:endParaRPr>
          </a:p>
        </p:txBody>
      </p:sp>
      <p:grpSp>
        <p:nvGrpSpPr>
          <p:cNvPr id="49185" name="Group 34"/>
          <p:cNvGrpSpPr>
            <a:grpSpLocks/>
          </p:cNvGrpSpPr>
          <p:nvPr/>
        </p:nvGrpSpPr>
        <p:grpSpPr bwMode="auto">
          <a:xfrm>
            <a:off x="4198938" y="388938"/>
            <a:ext cx="639762" cy="182562"/>
            <a:chOff x="221" y="541"/>
            <a:chExt cx="1875" cy="219"/>
          </a:xfrm>
        </p:grpSpPr>
        <p:pic>
          <p:nvPicPr>
            <p:cNvPr id="49264" name="Picture 35" descr="صورة جديدة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1" y="541"/>
              <a:ext cx="156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65" name="Picture 36" descr="صورة جديدة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12" y="544"/>
              <a:ext cx="384"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186" name="Group 37"/>
          <p:cNvGrpSpPr>
            <a:grpSpLocks/>
          </p:cNvGrpSpPr>
          <p:nvPr/>
        </p:nvGrpSpPr>
        <p:grpSpPr bwMode="auto">
          <a:xfrm>
            <a:off x="7686675" y="385763"/>
            <a:ext cx="644525" cy="180975"/>
            <a:chOff x="139" y="1027"/>
            <a:chExt cx="1950" cy="258"/>
          </a:xfrm>
        </p:grpSpPr>
        <p:pic>
          <p:nvPicPr>
            <p:cNvPr id="49262" name="Picture 38" descr="صورة جديدة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3" y="1027"/>
              <a:ext cx="486"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63" name="Picture 39" descr="صورة جديدة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39" y="1035"/>
              <a:ext cx="1590" cy="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187" name="Group 40"/>
          <p:cNvGrpSpPr>
            <a:grpSpLocks/>
          </p:cNvGrpSpPr>
          <p:nvPr/>
        </p:nvGrpSpPr>
        <p:grpSpPr bwMode="auto">
          <a:xfrm>
            <a:off x="4198938" y="617538"/>
            <a:ext cx="639762" cy="182562"/>
            <a:chOff x="221" y="541"/>
            <a:chExt cx="1875" cy="219"/>
          </a:xfrm>
        </p:grpSpPr>
        <p:pic>
          <p:nvPicPr>
            <p:cNvPr id="49260" name="Picture 41" descr="صورة جديدة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1" y="541"/>
              <a:ext cx="156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61" name="Picture 42" descr="صورة جديدة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12" y="544"/>
              <a:ext cx="384"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188" name="Group 43"/>
          <p:cNvGrpSpPr>
            <a:grpSpLocks/>
          </p:cNvGrpSpPr>
          <p:nvPr/>
        </p:nvGrpSpPr>
        <p:grpSpPr bwMode="auto">
          <a:xfrm>
            <a:off x="7675563" y="627063"/>
            <a:ext cx="644525" cy="180975"/>
            <a:chOff x="139" y="1027"/>
            <a:chExt cx="1950" cy="258"/>
          </a:xfrm>
        </p:grpSpPr>
        <p:pic>
          <p:nvPicPr>
            <p:cNvPr id="49258" name="Picture 44" descr="صورة جديدة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3" y="1027"/>
              <a:ext cx="486"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59" name="Picture 45" descr="صورة جديدة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39" y="1035"/>
              <a:ext cx="1590" cy="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9189" name="Text Box 46"/>
          <p:cNvSpPr txBox="1">
            <a:spLocks noChangeArrowheads="1"/>
          </p:cNvSpPr>
          <p:nvPr/>
        </p:nvSpPr>
        <p:spPr bwMode="auto">
          <a:xfrm>
            <a:off x="4584700" y="114300"/>
            <a:ext cx="20478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90" name="Text Box 47"/>
          <p:cNvSpPr txBox="1">
            <a:spLocks noChangeArrowheads="1"/>
          </p:cNvSpPr>
          <p:nvPr/>
        </p:nvSpPr>
        <p:spPr bwMode="auto">
          <a:xfrm>
            <a:off x="8077200" y="96838"/>
            <a:ext cx="1666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91" name="Text Box 48"/>
          <p:cNvSpPr txBox="1">
            <a:spLocks noChangeArrowheads="1"/>
          </p:cNvSpPr>
          <p:nvPr/>
        </p:nvSpPr>
        <p:spPr bwMode="auto">
          <a:xfrm>
            <a:off x="4497388" y="871538"/>
            <a:ext cx="230187"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92" name="Text Box 49"/>
          <p:cNvSpPr txBox="1">
            <a:spLocks noChangeArrowheads="1"/>
          </p:cNvSpPr>
          <p:nvPr/>
        </p:nvSpPr>
        <p:spPr bwMode="auto">
          <a:xfrm>
            <a:off x="8077200" y="858838"/>
            <a:ext cx="1666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grpSp>
        <p:nvGrpSpPr>
          <p:cNvPr id="49193" name="Group 50"/>
          <p:cNvGrpSpPr>
            <a:grpSpLocks/>
          </p:cNvGrpSpPr>
          <p:nvPr/>
        </p:nvGrpSpPr>
        <p:grpSpPr bwMode="auto">
          <a:xfrm>
            <a:off x="4160838" y="1493838"/>
            <a:ext cx="639762" cy="182562"/>
            <a:chOff x="221" y="541"/>
            <a:chExt cx="1875" cy="219"/>
          </a:xfrm>
        </p:grpSpPr>
        <p:pic>
          <p:nvPicPr>
            <p:cNvPr id="49256" name="Picture 51" descr="صورة جديدة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1" y="541"/>
              <a:ext cx="156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57" name="Picture 52" descr="صورة جديدة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12" y="544"/>
              <a:ext cx="384"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9194" name="Text Box 53"/>
          <p:cNvSpPr txBox="1">
            <a:spLocks noChangeArrowheads="1"/>
          </p:cNvSpPr>
          <p:nvPr/>
        </p:nvSpPr>
        <p:spPr bwMode="auto">
          <a:xfrm>
            <a:off x="4546600" y="1219200"/>
            <a:ext cx="20478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95" name="Text Box 54"/>
          <p:cNvSpPr txBox="1">
            <a:spLocks noChangeArrowheads="1"/>
          </p:cNvSpPr>
          <p:nvPr/>
        </p:nvSpPr>
        <p:spPr bwMode="auto">
          <a:xfrm flipH="1">
            <a:off x="7866063" y="1233488"/>
            <a:ext cx="436562" cy="188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   t</a:t>
            </a:r>
          </a:p>
        </p:txBody>
      </p:sp>
      <p:grpSp>
        <p:nvGrpSpPr>
          <p:cNvPr id="49196" name="Group 55"/>
          <p:cNvGrpSpPr>
            <a:grpSpLocks/>
          </p:cNvGrpSpPr>
          <p:nvPr/>
        </p:nvGrpSpPr>
        <p:grpSpPr bwMode="auto">
          <a:xfrm>
            <a:off x="5176838" y="2230438"/>
            <a:ext cx="639762" cy="182562"/>
            <a:chOff x="221" y="541"/>
            <a:chExt cx="1875" cy="219"/>
          </a:xfrm>
        </p:grpSpPr>
        <p:pic>
          <p:nvPicPr>
            <p:cNvPr id="49254" name="Picture 56" descr="صورة جديدة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1" y="541"/>
              <a:ext cx="156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55" name="Picture 57" descr="صورة جديدة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12" y="544"/>
              <a:ext cx="384"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9197" name="Text Box 58"/>
          <p:cNvSpPr txBox="1">
            <a:spLocks noChangeArrowheads="1"/>
          </p:cNvSpPr>
          <p:nvPr/>
        </p:nvSpPr>
        <p:spPr bwMode="auto">
          <a:xfrm>
            <a:off x="5537200" y="2636838"/>
            <a:ext cx="1666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98" name="Text Box 59"/>
          <p:cNvSpPr txBox="1">
            <a:spLocks noChangeArrowheads="1"/>
          </p:cNvSpPr>
          <p:nvPr/>
        </p:nvSpPr>
        <p:spPr bwMode="auto">
          <a:xfrm>
            <a:off x="5524500" y="1943100"/>
            <a:ext cx="20478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199" name="Text Box 60"/>
          <p:cNvSpPr txBox="1">
            <a:spLocks noChangeArrowheads="1"/>
          </p:cNvSpPr>
          <p:nvPr/>
        </p:nvSpPr>
        <p:spPr bwMode="auto">
          <a:xfrm>
            <a:off x="8118475" y="2890838"/>
            <a:ext cx="1666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grpSp>
        <p:nvGrpSpPr>
          <p:cNvPr id="49200" name="Group 61"/>
          <p:cNvGrpSpPr>
            <a:grpSpLocks/>
          </p:cNvGrpSpPr>
          <p:nvPr/>
        </p:nvGrpSpPr>
        <p:grpSpPr bwMode="auto">
          <a:xfrm>
            <a:off x="4122738" y="3119438"/>
            <a:ext cx="639762" cy="182562"/>
            <a:chOff x="221" y="541"/>
            <a:chExt cx="1875" cy="219"/>
          </a:xfrm>
        </p:grpSpPr>
        <p:pic>
          <p:nvPicPr>
            <p:cNvPr id="49252" name="Picture 62" descr="صورة جديدة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1" y="541"/>
              <a:ext cx="156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53" name="Picture 63" descr="صورة جديدة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12" y="544"/>
              <a:ext cx="384"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9201" name="Text Box 64"/>
          <p:cNvSpPr txBox="1">
            <a:spLocks noChangeArrowheads="1"/>
          </p:cNvSpPr>
          <p:nvPr/>
        </p:nvSpPr>
        <p:spPr bwMode="auto">
          <a:xfrm>
            <a:off x="4508500" y="2844800"/>
            <a:ext cx="20478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grpSp>
        <p:nvGrpSpPr>
          <p:cNvPr id="49202" name="Group 65"/>
          <p:cNvGrpSpPr>
            <a:grpSpLocks/>
          </p:cNvGrpSpPr>
          <p:nvPr/>
        </p:nvGrpSpPr>
        <p:grpSpPr bwMode="auto">
          <a:xfrm>
            <a:off x="4884738" y="4389438"/>
            <a:ext cx="639762" cy="182562"/>
            <a:chOff x="221" y="541"/>
            <a:chExt cx="1875" cy="219"/>
          </a:xfrm>
        </p:grpSpPr>
        <p:pic>
          <p:nvPicPr>
            <p:cNvPr id="49250" name="Picture 66" descr="صورة جديدة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1" y="541"/>
              <a:ext cx="156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51" name="Picture 67" descr="صورة جديدة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12" y="544"/>
              <a:ext cx="384"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9203" name="Text Box 68"/>
          <p:cNvSpPr txBox="1">
            <a:spLocks noChangeArrowheads="1"/>
          </p:cNvSpPr>
          <p:nvPr/>
        </p:nvSpPr>
        <p:spPr bwMode="auto">
          <a:xfrm>
            <a:off x="5270500" y="4114800"/>
            <a:ext cx="20478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204" name="Text Box 69"/>
          <p:cNvSpPr txBox="1">
            <a:spLocks noChangeArrowheads="1"/>
          </p:cNvSpPr>
          <p:nvPr/>
        </p:nvSpPr>
        <p:spPr bwMode="auto">
          <a:xfrm>
            <a:off x="7583488" y="4135438"/>
            <a:ext cx="166687"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grpSp>
        <p:nvGrpSpPr>
          <p:cNvPr id="49205" name="Group 70"/>
          <p:cNvGrpSpPr>
            <a:grpSpLocks/>
          </p:cNvGrpSpPr>
          <p:nvPr/>
        </p:nvGrpSpPr>
        <p:grpSpPr bwMode="auto">
          <a:xfrm>
            <a:off x="7712075" y="1541463"/>
            <a:ext cx="644525" cy="180975"/>
            <a:chOff x="139" y="1027"/>
            <a:chExt cx="1950" cy="258"/>
          </a:xfrm>
        </p:grpSpPr>
        <p:pic>
          <p:nvPicPr>
            <p:cNvPr id="49248" name="Picture 71" descr="صورة جديدة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3" y="1027"/>
              <a:ext cx="486"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49" name="Picture 72" descr="صورة جديدة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39" y="1035"/>
              <a:ext cx="1590" cy="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206" name="Group 73"/>
          <p:cNvGrpSpPr>
            <a:grpSpLocks/>
          </p:cNvGrpSpPr>
          <p:nvPr/>
        </p:nvGrpSpPr>
        <p:grpSpPr bwMode="auto">
          <a:xfrm>
            <a:off x="7699375" y="3192463"/>
            <a:ext cx="644525" cy="180975"/>
            <a:chOff x="139" y="1027"/>
            <a:chExt cx="1950" cy="258"/>
          </a:xfrm>
        </p:grpSpPr>
        <p:pic>
          <p:nvPicPr>
            <p:cNvPr id="49246" name="Picture 74" descr="صورة جديدة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3" y="1027"/>
              <a:ext cx="486"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47" name="Picture 75" descr="صورة جديدة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39" y="1035"/>
              <a:ext cx="1590" cy="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207" name="Group 76"/>
          <p:cNvGrpSpPr>
            <a:grpSpLocks/>
          </p:cNvGrpSpPr>
          <p:nvPr/>
        </p:nvGrpSpPr>
        <p:grpSpPr bwMode="auto">
          <a:xfrm>
            <a:off x="7165975" y="4424363"/>
            <a:ext cx="644525" cy="180975"/>
            <a:chOff x="139" y="1027"/>
            <a:chExt cx="1950" cy="258"/>
          </a:xfrm>
        </p:grpSpPr>
        <p:pic>
          <p:nvPicPr>
            <p:cNvPr id="49244" name="Picture 77" descr="صورة جديدة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3" y="1027"/>
              <a:ext cx="486"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45" name="Picture 78" descr="صورة جديدة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39" y="1035"/>
              <a:ext cx="1590" cy="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208" name="Group 79"/>
          <p:cNvGrpSpPr>
            <a:grpSpLocks/>
          </p:cNvGrpSpPr>
          <p:nvPr/>
        </p:nvGrpSpPr>
        <p:grpSpPr bwMode="auto">
          <a:xfrm>
            <a:off x="5172075" y="2443163"/>
            <a:ext cx="644525" cy="180975"/>
            <a:chOff x="139" y="1027"/>
            <a:chExt cx="1950" cy="258"/>
          </a:xfrm>
        </p:grpSpPr>
        <p:pic>
          <p:nvPicPr>
            <p:cNvPr id="49242" name="Picture 80" descr="صورة جديدة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3" y="1027"/>
              <a:ext cx="486"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43" name="Picture 81" descr="صورة جديدة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39" y="1035"/>
              <a:ext cx="1590" cy="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209" name="Group 82"/>
          <p:cNvGrpSpPr>
            <a:grpSpLocks/>
          </p:cNvGrpSpPr>
          <p:nvPr/>
        </p:nvGrpSpPr>
        <p:grpSpPr bwMode="auto">
          <a:xfrm>
            <a:off x="4198938" y="5113338"/>
            <a:ext cx="639762" cy="182562"/>
            <a:chOff x="221" y="541"/>
            <a:chExt cx="1875" cy="219"/>
          </a:xfrm>
        </p:grpSpPr>
        <p:pic>
          <p:nvPicPr>
            <p:cNvPr id="49240" name="Picture 83" descr="صورة جديدة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1" y="541"/>
              <a:ext cx="156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41" name="Picture 84" descr="صورة جديدة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12" y="544"/>
              <a:ext cx="384"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9210" name="Text Box 85"/>
          <p:cNvSpPr txBox="1">
            <a:spLocks noChangeArrowheads="1"/>
          </p:cNvSpPr>
          <p:nvPr/>
        </p:nvSpPr>
        <p:spPr bwMode="auto">
          <a:xfrm>
            <a:off x="4584700" y="4838700"/>
            <a:ext cx="20478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sp>
        <p:nvSpPr>
          <p:cNvPr id="49211" name="Text Box 86"/>
          <p:cNvSpPr txBox="1">
            <a:spLocks noChangeArrowheads="1"/>
          </p:cNvSpPr>
          <p:nvPr/>
        </p:nvSpPr>
        <p:spPr bwMode="auto">
          <a:xfrm>
            <a:off x="4533900" y="5773738"/>
            <a:ext cx="1666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i="1"/>
              <a:t>t</a:t>
            </a:r>
          </a:p>
        </p:txBody>
      </p:sp>
      <p:grpSp>
        <p:nvGrpSpPr>
          <p:cNvPr id="49212" name="Group 87"/>
          <p:cNvGrpSpPr>
            <a:grpSpLocks/>
          </p:cNvGrpSpPr>
          <p:nvPr/>
        </p:nvGrpSpPr>
        <p:grpSpPr bwMode="auto">
          <a:xfrm>
            <a:off x="4232275" y="6062663"/>
            <a:ext cx="644525" cy="180975"/>
            <a:chOff x="139" y="1027"/>
            <a:chExt cx="1950" cy="258"/>
          </a:xfrm>
        </p:grpSpPr>
        <p:pic>
          <p:nvPicPr>
            <p:cNvPr id="49238" name="Picture 88" descr="صورة جديدة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3" y="1027"/>
              <a:ext cx="486"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39" name="Picture 89" descr="صورة جديدة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39" y="1035"/>
              <a:ext cx="1590" cy="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213" name="Group 90"/>
          <p:cNvGrpSpPr>
            <a:grpSpLocks/>
          </p:cNvGrpSpPr>
          <p:nvPr/>
        </p:nvGrpSpPr>
        <p:grpSpPr bwMode="auto">
          <a:xfrm>
            <a:off x="5811838" y="5405438"/>
            <a:ext cx="360362" cy="106362"/>
            <a:chOff x="221" y="541"/>
            <a:chExt cx="1875" cy="219"/>
          </a:xfrm>
        </p:grpSpPr>
        <p:pic>
          <p:nvPicPr>
            <p:cNvPr id="49236" name="Picture 91" descr="صورة جديدة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1" y="541"/>
              <a:ext cx="156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37" name="Picture 92" descr="صورة جديدة (4)"/>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712" y="544"/>
              <a:ext cx="384"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214" name="Group 93"/>
          <p:cNvGrpSpPr>
            <a:grpSpLocks/>
          </p:cNvGrpSpPr>
          <p:nvPr/>
        </p:nvGrpSpPr>
        <p:grpSpPr bwMode="auto">
          <a:xfrm>
            <a:off x="5811838" y="5532438"/>
            <a:ext cx="360362" cy="106362"/>
            <a:chOff x="221" y="541"/>
            <a:chExt cx="1875" cy="219"/>
          </a:xfrm>
        </p:grpSpPr>
        <p:pic>
          <p:nvPicPr>
            <p:cNvPr id="49234" name="Picture 94" descr="صورة جديدة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1" y="541"/>
              <a:ext cx="156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35" name="Picture 95" descr="صورة جديدة (4)"/>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712" y="544"/>
              <a:ext cx="384"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215" name="Group 96"/>
          <p:cNvGrpSpPr>
            <a:grpSpLocks/>
          </p:cNvGrpSpPr>
          <p:nvPr/>
        </p:nvGrpSpPr>
        <p:grpSpPr bwMode="auto">
          <a:xfrm>
            <a:off x="6746875" y="6240463"/>
            <a:ext cx="365125" cy="130175"/>
            <a:chOff x="139" y="1027"/>
            <a:chExt cx="1950" cy="258"/>
          </a:xfrm>
        </p:grpSpPr>
        <p:pic>
          <p:nvPicPr>
            <p:cNvPr id="49232" name="Picture 97" descr="صورة جديدة (6"/>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603" y="1027"/>
              <a:ext cx="486"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33" name="Picture 98" descr="صورة جديدة (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39" y="1035"/>
              <a:ext cx="1590" cy="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216" name="Group 99"/>
          <p:cNvGrpSpPr>
            <a:grpSpLocks/>
          </p:cNvGrpSpPr>
          <p:nvPr/>
        </p:nvGrpSpPr>
        <p:grpSpPr bwMode="auto">
          <a:xfrm>
            <a:off x="6746875" y="6392863"/>
            <a:ext cx="365125" cy="130175"/>
            <a:chOff x="139" y="1027"/>
            <a:chExt cx="1950" cy="258"/>
          </a:xfrm>
        </p:grpSpPr>
        <p:pic>
          <p:nvPicPr>
            <p:cNvPr id="49230" name="Picture 100" descr="صورة جديدة (6"/>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603" y="1027"/>
              <a:ext cx="486"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31" name="Picture 101" descr="صورة جديدة (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39" y="1035"/>
              <a:ext cx="1590" cy="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217" name="Group 102"/>
          <p:cNvGrpSpPr>
            <a:grpSpLocks/>
          </p:cNvGrpSpPr>
          <p:nvPr/>
        </p:nvGrpSpPr>
        <p:grpSpPr bwMode="auto">
          <a:xfrm>
            <a:off x="6738938" y="5367338"/>
            <a:ext cx="360362" cy="106362"/>
            <a:chOff x="221" y="541"/>
            <a:chExt cx="1875" cy="219"/>
          </a:xfrm>
        </p:grpSpPr>
        <p:pic>
          <p:nvPicPr>
            <p:cNvPr id="49228" name="Picture 103" descr="صورة جديدة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1" y="541"/>
              <a:ext cx="156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29" name="Picture 104" descr="صورة جديدة (4)"/>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712" y="544"/>
              <a:ext cx="384"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218" name="Group 105"/>
          <p:cNvGrpSpPr>
            <a:grpSpLocks/>
          </p:cNvGrpSpPr>
          <p:nvPr/>
        </p:nvGrpSpPr>
        <p:grpSpPr bwMode="auto">
          <a:xfrm>
            <a:off x="6746875" y="5491163"/>
            <a:ext cx="365125" cy="130175"/>
            <a:chOff x="139" y="1027"/>
            <a:chExt cx="1950" cy="258"/>
          </a:xfrm>
        </p:grpSpPr>
        <p:pic>
          <p:nvPicPr>
            <p:cNvPr id="49226" name="Picture 106" descr="صورة جديدة (6"/>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603" y="1027"/>
              <a:ext cx="486"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27" name="Picture 107" descr="صورة جديدة (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39" y="1035"/>
              <a:ext cx="1590" cy="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219" name="Group 108"/>
          <p:cNvGrpSpPr>
            <a:grpSpLocks/>
          </p:cNvGrpSpPr>
          <p:nvPr/>
        </p:nvGrpSpPr>
        <p:grpSpPr bwMode="auto">
          <a:xfrm>
            <a:off x="5862638" y="6243638"/>
            <a:ext cx="360362" cy="106362"/>
            <a:chOff x="221" y="541"/>
            <a:chExt cx="1875" cy="219"/>
          </a:xfrm>
        </p:grpSpPr>
        <p:pic>
          <p:nvPicPr>
            <p:cNvPr id="49224" name="Picture 109" descr="صورة جديدة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1" y="541"/>
              <a:ext cx="156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25" name="Picture 110" descr="صورة جديدة (4)"/>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712" y="544"/>
              <a:ext cx="384"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220" name="Group 111"/>
          <p:cNvGrpSpPr>
            <a:grpSpLocks/>
          </p:cNvGrpSpPr>
          <p:nvPr/>
        </p:nvGrpSpPr>
        <p:grpSpPr bwMode="auto">
          <a:xfrm>
            <a:off x="5870575" y="6367463"/>
            <a:ext cx="365125" cy="130175"/>
            <a:chOff x="139" y="1027"/>
            <a:chExt cx="1950" cy="258"/>
          </a:xfrm>
        </p:grpSpPr>
        <p:pic>
          <p:nvPicPr>
            <p:cNvPr id="49222" name="Picture 112" descr="صورة جديدة (6"/>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603" y="1027"/>
              <a:ext cx="486"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223" name="Picture 113" descr="صورة جديدة (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39" y="1035"/>
              <a:ext cx="1590" cy="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9221" name="TextBox 115"/>
          <p:cNvSpPr txBox="1">
            <a:spLocks noChangeArrowheads="1"/>
          </p:cNvSpPr>
          <p:nvPr/>
        </p:nvSpPr>
        <p:spPr bwMode="auto">
          <a:xfrm>
            <a:off x="7053263" y="304800"/>
            <a:ext cx="4222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b="0"/>
              <a:t>tt</a:t>
            </a:r>
            <a:endParaRPr lang="ar-SA" b="0"/>
          </a:p>
        </p:txBody>
      </p:sp>
      <p:sp>
        <p:nvSpPr>
          <p:cNvPr id="114" name="Oval 11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37</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solidFill>
                  <a:srgbClr val="FF0000"/>
                </a:solidFill>
                <a:latin typeface="Times New Roman" panose="02020603050405020304" pitchFamily="18" charset="0"/>
                <a:cs typeface="Times New Roman" panose="02020603050405020304" pitchFamily="18" charset="0"/>
              </a:rPr>
              <a:t>Learning Objective  </a:t>
            </a:r>
            <a:endParaRPr lang="en-US" i="1" smtClean="0">
              <a:solidFill>
                <a:srgbClr val="FF0000"/>
              </a:solidFill>
              <a:latin typeface="Times New Roman" panose="02020603050405020304" pitchFamily="18" charset="0"/>
              <a:cs typeface="Times New Roman" panose="02020603050405020304" pitchFamily="18" charset="0"/>
            </a:endParaRPr>
          </a:p>
        </p:txBody>
      </p:sp>
      <p:sp>
        <p:nvSpPr>
          <p:cNvPr id="50179" name="Rectangle 3"/>
          <p:cNvSpPr>
            <a:spLocks noGrp="1" noChangeArrowheads="1"/>
          </p:cNvSpPr>
          <p:nvPr>
            <p:ph type="body" idx="1"/>
          </p:nvPr>
        </p:nvSpPr>
        <p:spPr/>
        <p:txBody>
          <a:bodyPr/>
          <a:lstStyle/>
          <a:p>
            <a:r>
              <a:rPr lang="en-US" b="1" smtClean="0">
                <a:latin typeface="Times New Roman" panose="02020603050405020304" pitchFamily="18" charset="0"/>
                <a:cs typeface="Times New Roman" panose="02020603050405020304" pitchFamily="18" charset="0"/>
              </a:rPr>
              <a:t>Define the terms </a:t>
            </a:r>
          </a:p>
          <a:p>
            <a:r>
              <a:rPr lang="en-US" b="1" smtClean="0">
                <a:solidFill>
                  <a:srgbClr val="FF0000"/>
                </a:solidFill>
                <a:latin typeface="Times New Roman" panose="02020603050405020304" pitchFamily="18" charset="0"/>
                <a:cs typeface="Times New Roman" panose="02020603050405020304" pitchFamily="18" charset="0"/>
              </a:rPr>
              <a:t>phenotype, genotype</a:t>
            </a:r>
          </a:p>
          <a:p>
            <a:r>
              <a:rPr lang="en-US" b="1" smtClean="0">
                <a:solidFill>
                  <a:srgbClr val="FF0000"/>
                </a:solidFill>
                <a:latin typeface="Times New Roman" panose="02020603050405020304" pitchFamily="18" charset="0"/>
                <a:cs typeface="Times New Roman" panose="02020603050405020304" pitchFamily="18" charset="0"/>
              </a:rPr>
              <a:t> locus, allele</a:t>
            </a:r>
          </a:p>
          <a:p>
            <a:r>
              <a:rPr lang="en-US" b="1" smtClean="0">
                <a:solidFill>
                  <a:srgbClr val="FF0000"/>
                </a:solidFill>
                <a:latin typeface="Times New Roman" panose="02020603050405020304" pitchFamily="18" charset="0"/>
                <a:cs typeface="Times New Roman" panose="02020603050405020304" pitchFamily="18" charset="0"/>
              </a:rPr>
              <a:t> dominant allele, recessive allele</a:t>
            </a:r>
          </a:p>
          <a:p>
            <a:r>
              <a:rPr lang="en-US" b="1" smtClean="0">
                <a:solidFill>
                  <a:srgbClr val="FF0000"/>
                </a:solidFill>
                <a:latin typeface="Times New Roman" panose="02020603050405020304" pitchFamily="18" charset="0"/>
                <a:cs typeface="Times New Roman" panose="02020603050405020304" pitchFamily="18" charset="0"/>
              </a:rPr>
              <a:t> homozygous,</a:t>
            </a:r>
            <a:r>
              <a:rPr lang="en-US" b="1" smtClean="0">
                <a:latin typeface="Times New Roman" panose="02020603050405020304" pitchFamily="18" charset="0"/>
                <a:cs typeface="Times New Roman" panose="02020603050405020304" pitchFamily="18" charset="0"/>
              </a:rPr>
              <a:t> and </a:t>
            </a:r>
            <a:r>
              <a:rPr lang="en-US" b="1" smtClean="0">
                <a:solidFill>
                  <a:srgbClr val="FF0000"/>
                </a:solidFill>
                <a:latin typeface="Times New Roman" panose="02020603050405020304" pitchFamily="18" charset="0"/>
                <a:cs typeface="Times New Roman" panose="02020603050405020304" pitchFamily="18" charset="0"/>
              </a:rPr>
              <a:t>heterozygous</a:t>
            </a:r>
          </a:p>
        </p:txBody>
      </p:sp>
      <p:sp>
        <p:nvSpPr>
          <p:cNvPr id="4" name="Oval 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38</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1105"/>
          <p:cNvPicPr>
            <a:picLocks noChangeAspect="1" noChangeArrowheads="1"/>
          </p:cNvPicPr>
          <p:nvPr/>
        </p:nvPicPr>
        <p:blipFill>
          <a:blip r:embed="rId3" cstate="print">
            <a:extLst>
              <a:ext uri="{28A0092B-C50C-407E-A947-70E740481C1C}">
                <a14:useLocalDpi xmlns="" xmlns:a14="http://schemas.microsoft.com/office/drawing/2010/main" val="0"/>
              </a:ext>
            </a:extLst>
          </a:blip>
          <a:srcRect l="230" t="45258" b="18358"/>
          <a:stretch>
            <a:fillRect/>
          </a:stretch>
        </p:blipFill>
        <p:spPr bwMode="auto">
          <a:xfrm>
            <a:off x="881265" y="3325886"/>
            <a:ext cx="6059985" cy="3497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3" name="Rectangle 3"/>
          <p:cNvSpPr>
            <a:spLocks noGrp="1" noChangeArrowheads="1"/>
          </p:cNvSpPr>
          <p:nvPr>
            <p:ph type="body" idx="1"/>
          </p:nvPr>
        </p:nvSpPr>
        <p:spPr>
          <a:xfrm>
            <a:off x="165100" y="278498"/>
            <a:ext cx="8775700" cy="2965216"/>
          </a:xfrm>
        </p:spPr>
        <p:txBody>
          <a:bodyPr/>
          <a:lstStyle/>
          <a:p>
            <a:r>
              <a:rPr lang="en-US" sz="2400" b="1" dirty="0" smtClean="0">
                <a:solidFill>
                  <a:srgbClr val="FF0000"/>
                </a:solidFill>
                <a:latin typeface="Times New Roman" panose="02020603050405020304" pitchFamily="18" charset="0"/>
                <a:cs typeface="Times New Roman" panose="02020603050405020304" pitchFamily="18" charset="0"/>
              </a:rPr>
              <a:t>Genes:</a:t>
            </a:r>
            <a:r>
              <a:rPr lang="en-US" b="1" dirty="0" smtClean="0">
                <a:solidFill>
                  <a:schemeClr val="tx2"/>
                </a:solidFill>
                <a:latin typeface="Times New Roman" panose="02020603050405020304" pitchFamily="18" charset="0"/>
                <a:cs typeface="Times New Roman" panose="02020603050405020304" pitchFamily="18" charset="0"/>
              </a:rPr>
              <a:t> </a:t>
            </a:r>
            <a:r>
              <a:rPr lang="en-US" sz="2200" b="1" dirty="0" smtClean="0">
                <a:solidFill>
                  <a:srgbClr val="0000FF"/>
                </a:solidFill>
                <a:latin typeface="Times New Roman" panose="02020603050405020304" pitchFamily="18" charset="0"/>
                <a:cs typeface="Times New Roman" panose="02020603050405020304" pitchFamily="18" charset="0"/>
              </a:rPr>
              <a:t>information units in chromosomes. There are two copies of each gene. One on the father chromosome and one on the mother chromosome. Each copy is called </a:t>
            </a:r>
            <a:r>
              <a:rPr lang="en-US" sz="2200" b="1" dirty="0" smtClean="0">
                <a:solidFill>
                  <a:srgbClr val="FF0000"/>
                </a:solidFill>
                <a:latin typeface="Times New Roman" panose="02020603050405020304" pitchFamily="18" charset="0"/>
                <a:cs typeface="Times New Roman" panose="02020603050405020304" pitchFamily="18" charset="0"/>
              </a:rPr>
              <a:t>allele</a:t>
            </a:r>
            <a:r>
              <a:rPr lang="en-US" sz="2200" b="1" dirty="0" smtClean="0">
                <a:solidFill>
                  <a:srgbClr val="0000FF"/>
                </a:solidFill>
                <a:latin typeface="Times New Roman" panose="02020603050405020304" pitchFamily="18" charset="0"/>
                <a:cs typeface="Times New Roman" panose="02020603050405020304" pitchFamily="18" charset="0"/>
              </a:rPr>
              <a:t>.</a:t>
            </a:r>
          </a:p>
          <a:p>
            <a:r>
              <a:rPr lang="en-US" sz="2400" b="1" dirty="0" smtClean="0">
                <a:solidFill>
                  <a:srgbClr val="FF0000"/>
                </a:solidFill>
                <a:latin typeface="Times New Roman" panose="02020603050405020304" pitchFamily="18" charset="0"/>
                <a:cs typeface="Times New Roman" panose="02020603050405020304" pitchFamily="18" charset="0"/>
              </a:rPr>
              <a:t>Locus:</a:t>
            </a:r>
            <a:r>
              <a:rPr lang="en-US" b="1" dirty="0" smtClean="0">
                <a:solidFill>
                  <a:schemeClr val="tx2"/>
                </a:solidFill>
                <a:latin typeface="Times New Roman" panose="02020603050405020304" pitchFamily="18" charset="0"/>
                <a:cs typeface="Times New Roman" panose="02020603050405020304" pitchFamily="18" charset="0"/>
              </a:rPr>
              <a:t> </a:t>
            </a:r>
            <a:r>
              <a:rPr lang="en-US" sz="2200" b="1" dirty="0" smtClean="0">
                <a:solidFill>
                  <a:schemeClr val="accent6">
                    <a:lumMod val="50000"/>
                  </a:schemeClr>
                </a:solidFill>
                <a:latin typeface="Times New Roman" panose="02020603050405020304" pitchFamily="18" charset="0"/>
                <a:cs typeface="Times New Roman" panose="02020603050405020304" pitchFamily="18" charset="0"/>
              </a:rPr>
              <a:t>site of a gene on the chromosome. </a:t>
            </a:r>
          </a:p>
          <a:p>
            <a:r>
              <a:rPr lang="en-US" sz="2400" b="1" dirty="0" smtClean="0">
                <a:solidFill>
                  <a:srgbClr val="FF0000"/>
                </a:solidFill>
                <a:latin typeface="Times New Roman" panose="02020603050405020304" pitchFamily="18" charset="0"/>
                <a:cs typeface="Times New Roman" panose="02020603050405020304" pitchFamily="18" charset="0"/>
              </a:rPr>
              <a:t>Alleles:</a:t>
            </a:r>
            <a:r>
              <a:rPr lang="en-US" b="1" dirty="0" smtClean="0">
                <a:solidFill>
                  <a:schemeClr val="tx2"/>
                </a:solidFill>
                <a:latin typeface="Times New Roman" panose="02020603050405020304" pitchFamily="18" charset="0"/>
                <a:cs typeface="Times New Roman" panose="02020603050405020304" pitchFamily="18" charset="0"/>
              </a:rPr>
              <a:t> </a:t>
            </a:r>
            <a:r>
              <a:rPr lang="en-US" sz="2200" b="1" dirty="0" smtClean="0">
                <a:solidFill>
                  <a:srgbClr val="0000FF"/>
                </a:solidFill>
                <a:latin typeface="Times New Roman" panose="02020603050405020304" pitchFamily="18" charset="0"/>
                <a:cs typeface="Times New Roman" panose="02020603050405020304" pitchFamily="18" charset="0"/>
              </a:rPr>
              <a:t>Copy of a gene (each gene has 2 copies, one on each of the homologous chromosomes), same loci on homologous chromosomes</a:t>
            </a:r>
          </a:p>
        </p:txBody>
      </p:sp>
      <p:sp>
        <p:nvSpPr>
          <p:cNvPr id="4" name="Oval 3"/>
          <p:cNvSpPr>
            <a:spLocks noChangeArrowheads="1"/>
          </p:cNvSpPr>
          <p:nvPr/>
        </p:nvSpPr>
        <p:spPr bwMode="auto">
          <a:xfrm>
            <a:off x="8396288" y="6477073"/>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39</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302540" y="862008"/>
            <a:ext cx="8471354" cy="4994505"/>
          </a:xfrm>
        </p:spPr>
        <p:txBody>
          <a:bodyPr/>
          <a:lstStyle/>
          <a:p>
            <a:pPr marL="463550" lvl="1" indent="-349250" eaLnBrk="1" hangingPunct="1">
              <a:spcBef>
                <a:spcPts val="600"/>
              </a:spcBef>
              <a:spcAft>
                <a:spcPts val="0"/>
              </a:spcAft>
              <a:tabLst>
                <a:tab pos="173038" algn="l"/>
              </a:tabLst>
            </a:pPr>
            <a:r>
              <a:rPr lang="en-US" sz="2800" b="1" dirty="0" smtClean="0">
                <a:solidFill>
                  <a:srgbClr val="FF0000"/>
                </a:solidFill>
                <a:latin typeface="Times New Roman" pitchFamily="18" charset="0"/>
                <a:cs typeface="Times New Roman" pitchFamily="18" charset="0"/>
              </a:rPr>
              <a:t>Binary fission means</a:t>
            </a:r>
            <a:r>
              <a:rPr lang="en-US" sz="2800" b="1" dirty="0" smtClean="0">
                <a:solidFill>
                  <a:srgbClr val="C00000"/>
                </a:solidFill>
                <a:latin typeface="Times New Roman" pitchFamily="18" charset="0"/>
                <a:cs typeface="Times New Roman" pitchFamily="18" charset="0"/>
              </a:rPr>
              <a:t> “dividing in half”</a:t>
            </a:r>
          </a:p>
          <a:p>
            <a:pPr marL="841375" lvl="2" indent="-198438" eaLnBrk="1" hangingPunct="1">
              <a:spcBef>
                <a:spcPts val="600"/>
              </a:spcBef>
              <a:spcAft>
                <a:spcPts val="0"/>
              </a:spcAft>
              <a:buFontTx/>
              <a:buChar char="–"/>
              <a:tabLst>
                <a:tab pos="173038" algn="l"/>
              </a:tabLst>
            </a:pPr>
            <a:r>
              <a:rPr lang="en-US" sz="2800" b="1" dirty="0" smtClean="0">
                <a:solidFill>
                  <a:srgbClr val="0000FF"/>
                </a:solidFill>
                <a:latin typeface="Times New Roman" pitchFamily="18" charset="0"/>
                <a:cs typeface="Times New Roman" pitchFamily="18" charset="0"/>
              </a:rPr>
              <a:t>Occurs in prokaryotic cells</a:t>
            </a:r>
          </a:p>
          <a:p>
            <a:pPr marL="841375" lvl="2" indent="-198438" eaLnBrk="1" hangingPunct="1">
              <a:spcBef>
                <a:spcPts val="600"/>
              </a:spcBef>
              <a:spcAft>
                <a:spcPts val="0"/>
              </a:spcAft>
              <a:buFontTx/>
              <a:buChar char="–"/>
              <a:tabLst>
                <a:tab pos="173038" algn="l"/>
              </a:tabLst>
            </a:pPr>
            <a:r>
              <a:rPr lang="en-US" sz="2800" b="1" dirty="0" smtClean="0">
                <a:solidFill>
                  <a:schemeClr val="accent6">
                    <a:lumMod val="50000"/>
                  </a:schemeClr>
                </a:solidFill>
                <a:latin typeface="Times New Roman" pitchFamily="18" charset="0"/>
                <a:cs typeface="Times New Roman" pitchFamily="18" charset="0"/>
              </a:rPr>
              <a:t>Two identical cells arise from one cell</a:t>
            </a:r>
          </a:p>
          <a:p>
            <a:pPr marL="841375" lvl="2" indent="-198438" eaLnBrk="1" hangingPunct="1">
              <a:spcBef>
                <a:spcPts val="600"/>
              </a:spcBef>
              <a:spcAft>
                <a:spcPts val="0"/>
              </a:spcAft>
              <a:buFontTx/>
              <a:buChar char="–"/>
              <a:tabLst>
                <a:tab pos="173038" algn="l"/>
              </a:tabLst>
            </a:pPr>
            <a:r>
              <a:rPr lang="en-US" sz="2800" b="1" dirty="0" smtClean="0">
                <a:solidFill>
                  <a:srgbClr val="0000FF"/>
                </a:solidFill>
                <a:latin typeface="Times New Roman" pitchFamily="18" charset="0"/>
                <a:cs typeface="Times New Roman" pitchFamily="18" charset="0"/>
              </a:rPr>
              <a:t>Steps in the process:</a:t>
            </a:r>
          </a:p>
          <a:p>
            <a:pPr marL="1260475" lvl="3" indent="-239713" eaLnBrk="1" hangingPunct="1">
              <a:spcBef>
                <a:spcPts val="600"/>
              </a:spcBef>
              <a:spcAft>
                <a:spcPts val="0"/>
              </a:spcAft>
              <a:buFontTx/>
              <a:buChar char="–"/>
              <a:tabLst>
                <a:tab pos="173038" algn="l"/>
              </a:tabLst>
            </a:pPr>
            <a:r>
              <a:rPr lang="en-US" sz="2800" b="1" dirty="0" smtClean="0">
                <a:solidFill>
                  <a:schemeClr val="accent6">
                    <a:lumMod val="50000"/>
                  </a:schemeClr>
                </a:solidFill>
                <a:latin typeface="Times New Roman" pitchFamily="18" charset="0"/>
                <a:cs typeface="Times New Roman" pitchFamily="18" charset="0"/>
              </a:rPr>
              <a:t>A single circular chromosome duplicates, and the copies begin to separate from each other</a:t>
            </a:r>
          </a:p>
          <a:p>
            <a:pPr marL="1260475" lvl="3" indent="-239713" eaLnBrk="1" hangingPunct="1">
              <a:spcBef>
                <a:spcPts val="600"/>
              </a:spcBef>
              <a:spcAft>
                <a:spcPts val="0"/>
              </a:spcAft>
              <a:buFontTx/>
              <a:buChar char="–"/>
              <a:tabLst>
                <a:tab pos="173038" algn="l"/>
              </a:tabLst>
            </a:pPr>
            <a:r>
              <a:rPr lang="en-US" sz="2800" b="1" dirty="0" smtClean="0">
                <a:solidFill>
                  <a:srgbClr val="0000FF"/>
                </a:solidFill>
                <a:latin typeface="Times New Roman" pitchFamily="18" charset="0"/>
                <a:cs typeface="Times New Roman" pitchFamily="18" charset="0"/>
              </a:rPr>
              <a:t>The cell elongates, and the chromosomal copies separate further</a:t>
            </a:r>
          </a:p>
          <a:p>
            <a:pPr marL="1260475" lvl="3" indent="-239713" eaLnBrk="1" hangingPunct="1">
              <a:spcBef>
                <a:spcPts val="600"/>
              </a:spcBef>
              <a:spcAft>
                <a:spcPts val="0"/>
              </a:spcAft>
              <a:buFontTx/>
              <a:buChar char="–"/>
              <a:tabLst>
                <a:tab pos="173038" algn="l"/>
              </a:tabLst>
            </a:pPr>
            <a:r>
              <a:rPr lang="en-US" sz="2800" b="1" dirty="0" smtClean="0">
                <a:solidFill>
                  <a:schemeClr val="accent6">
                    <a:lumMod val="50000"/>
                  </a:schemeClr>
                </a:solidFill>
                <a:latin typeface="Times New Roman" pitchFamily="18" charset="0"/>
                <a:cs typeface="Times New Roman" pitchFamily="18" charset="0"/>
              </a:rPr>
              <a:t>The plasma membrane grows inward at the midpoint to divide the cells</a:t>
            </a:r>
          </a:p>
          <a:p>
            <a:pPr marL="1260475" lvl="3" indent="-239713" eaLnBrk="1" hangingPunct="1">
              <a:spcBef>
                <a:spcPts val="600"/>
              </a:spcBef>
              <a:spcAft>
                <a:spcPts val="0"/>
              </a:spcAft>
              <a:buFontTx/>
              <a:buChar char="–"/>
              <a:tabLst>
                <a:tab pos="173038" algn="l"/>
              </a:tabLst>
            </a:pPr>
            <a:endParaRPr lang="en-US" sz="2800" b="1" dirty="0" smtClean="0">
              <a:latin typeface="Times New Roman" pitchFamily="18" charset="0"/>
              <a:cs typeface="Times New Roman" pitchFamily="18" charset="0"/>
            </a:endParaRPr>
          </a:p>
        </p:txBody>
      </p:sp>
      <p:sp>
        <p:nvSpPr>
          <p:cNvPr id="1331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13316" name="Rectangle 12"/>
          <p:cNvSpPr>
            <a:spLocks noGrp="1" noChangeArrowheads="1"/>
          </p:cNvSpPr>
          <p:nvPr>
            <p:ph type="title" idx="4294967295"/>
          </p:nvPr>
        </p:nvSpPr>
        <p:spPr>
          <a:xfrm>
            <a:off x="88221" y="127000"/>
            <a:ext cx="8961437" cy="387798"/>
          </a:xfrm>
          <a:noFill/>
        </p:spPr>
        <p:txBody>
          <a:bodyPr>
            <a:spAutoFit/>
          </a:bodyPr>
          <a:lstStyle/>
          <a:p>
            <a:pPr marL="0" indent="0" algn="ctr" eaLnBrk="1" hangingPunct="1"/>
            <a:r>
              <a:rPr lang="en-US" sz="2800" dirty="0" smtClean="0">
                <a:latin typeface="Times New Roman" pitchFamily="18" charset="0"/>
                <a:cs typeface="Times New Roman" pitchFamily="18" charset="0"/>
              </a:rPr>
              <a:t>  Prokaryotes reproduce by binary fission</a:t>
            </a:r>
            <a:endParaRPr lang="en-US" sz="2800" dirty="0" smtClean="0">
              <a:solidFill>
                <a:srgbClr val="FF0000"/>
              </a:solidFill>
              <a:latin typeface="Times New Roman" pitchFamily="18" charset="0"/>
              <a:cs typeface="Times New Roman" pitchFamily="18" charset="0"/>
            </a:endParaRPr>
          </a:p>
        </p:txBody>
      </p:sp>
      <p:sp>
        <p:nvSpPr>
          <p:cNvPr id="13317" name="Line 13"/>
          <p:cNvSpPr>
            <a:spLocks noChangeShapeType="1"/>
          </p:cNvSpPr>
          <p:nvPr/>
        </p:nvSpPr>
        <p:spPr bwMode="auto">
          <a:xfrm>
            <a:off x="182563" y="651773"/>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3318" name="Line 14"/>
          <p:cNvSpPr>
            <a:spLocks noChangeShapeType="1"/>
          </p:cNvSpPr>
          <p:nvPr/>
        </p:nvSpPr>
        <p:spPr bwMode="auto">
          <a:xfrm>
            <a:off x="182563" y="6615113"/>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solidFill>
                  <a:srgbClr val="FF0000"/>
                </a:solidFill>
                <a:latin typeface="Times New Roman" panose="02020603050405020304" pitchFamily="18" charset="0"/>
                <a:cs typeface="Times New Roman" panose="02020603050405020304" pitchFamily="18" charset="0"/>
              </a:rPr>
              <a:t>Gene Pairs</a:t>
            </a:r>
          </a:p>
        </p:txBody>
      </p:sp>
      <p:sp>
        <p:nvSpPr>
          <p:cNvPr id="52227" name="Rectangle 3"/>
          <p:cNvSpPr>
            <a:spLocks noGrp="1" noChangeArrowheads="1"/>
          </p:cNvSpPr>
          <p:nvPr>
            <p:ph type="body" idx="1"/>
          </p:nvPr>
        </p:nvSpPr>
        <p:spPr>
          <a:xfrm>
            <a:off x="182563" y="1058150"/>
            <a:ext cx="8775700" cy="507365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Diploid individuals: </a:t>
            </a:r>
            <a:r>
              <a:rPr lang="en-US" sz="2400" b="1" dirty="0" smtClean="0">
                <a:solidFill>
                  <a:srgbClr val="009247"/>
                </a:solidFill>
                <a:latin typeface="Times New Roman" panose="02020603050405020304" pitchFamily="18" charset="0"/>
                <a:cs typeface="Times New Roman" panose="02020603050405020304" pitchFamily="18" charset="0"/>
              </a:rPr>
              <a:t>Individual whose cells contain 2 sets of chromosome (23 from the mother egg+23 from the father sperm).</a:t>
            </a:r>
          </a:p>
          <a:p>
            <a:pPr lvl="1"/>
            <a:r>
              <a:rPr lang="en-US" b="1" dirty="0" smtClean="0">
                <a:solidFill>
                  <a:srgbClr val="0000FF"/>
                </a:solidFill>
                <a:latin typeface="Times New Roman" panose="02020603050405020304" pitchFamily="18" charset="0"/>
                <a:cs typeface="Times New Roman" panose="02020603050405020304" pitchFamily="18" charset="0"/>
              </a:rPr>
              <a:t>Consequently, genes on these homologous chromosomes are in  pairs. One from the father and one from the mother. Each copy is called  alleles.</a:t>
            </a:r>
          </a:p>
          <a:p>
            <a:r>
              <a:rPr lang="en-US" b="1" dirty="0" smtClean="0">
                <a:solidFill>
                  <a:srgbClr val="FF0000"/>
                </a:solidFill>
                <a:latin typeface="Times New Roman" panose="02020603050405020304" pitchFamily="18" charset="0"/>
                <a:cs typeface="Times New Roman" panose="02020603050405020304" pitchFamily="18" charset="0"/>
              </a:rPr>
              <a:t>Homozygous</a:t>
            </a:r>
          </a:p>
          <a:p>
            <a:pPr lvl="1"/>
            <a:r>
              <a:rPr lang="en-US" b="1" dirty="0" smtClean="0">
                <a:solidFill>
                  <a:srgbClr val="0000FF"/>
                </a:solidFill>
                <a:latin typeface="Times New Roman" panose="02020603050405020304" pitchFamily="18" charset="0"/>
                <a:cs typeface="Times New Roman" panose="02020603050405020304" pitchFamily="18" charset="0"/>
              </a:rPr>
              <a:t>Two identical alleles e.g. </a:t>
            </a:r>
            <a:r>
              <a:rPr lang="en-US" b="1" dirty="0" smtClean="0">
                <a:solidFill>
                  <a:srgbClr val="FF0000"/>
                </a:solidFill>
                <a:latin typeface="Times New Roman" panose="02020603050405020304" pitchFamily="18" charset="0"/>
                <a:cs typeface="Times New Roman" panose="02020603050405020304" pitchFamily="18" charset="0"/>
              </a:rPr>
              <a:t>AA or </a:t>
            </a:r>
            <a:r>
              <a:rPr lang="en-US" b="1" dirty="0" err="1" smtClean="0">
                <a:solidFill>
                  <a:srgbClr val="FF0000"/>
                </a:solidFill>
                <a:latin typeface="Times New Roman" panose="02020603050405020304" pitchFamily="18" charset="0"/>
                <a:cs typeface="Times New Roman" panose="02020603050405020304" pitchFamily="18" charset="0"/>
              </a:rPr>
              <a:t>aa</a:t>
            </a:r>
            <a:r>
              <a:rPr lang="en-US" b="1" dirty="0" smtClean="0">
                <a:solidFill>
                  <a:srgbClr val="FF0000"/>
                </a:solidFill>
                <a:latin typeface="Times New Roman" panose="02020603050405020304" pitchFamily="18" charset="0"/>
                <a:cs typeface="Times New Roman" panose="02020603050405020304" pitchFamily="18" charset="0"/>
              </a:rPr>
              <a:t>.</a:t>
            </a:r>
          </a:p>
          <a:p>
            <a:r>
              <a:rPr lang="en-US" b="1" dirty="0" smtClean="0">
                <a:solidFill>
                  <a:srgbClr val="FF0000"/>
                </a:solidFill>
                <a:latin typeface="Times New Roman" panose="02020603050405020304" pitchFamily="18" charset="0"/>
                <a:cs typeface="Times New Roman" panose="02020603050405020304" pitchFamily="18" charset="0"/>
              </a:rPr>
              <a:t>Heterozygous</a:t>
            </a:r>
          </a:p>
          <a:p>
            <a:pPr lvl="1"/>
            <a:r>
              <a:rPr lang="en-US" b="1" dirty="0" smtClean="0">
                <a:solidFill>
                  <a:srgbClr val="0000FF"/>
                </a:solidFill>
                <a:latin typeface="Times New Roman" panose="02020603050405020304" pitchFamily="18" charset="0"/>
                <a:cs typeface="Times New Roman" panose="02020603050405020304" pitchFamily="18" charset="0"/>
              </a:rPr>
              <a:t>Two different alleles e.g. </a:t>
            </a:r>
            <a:r>
              <a:rPr lang="en-US" b="1" dirty="0" err="1" smtClean="0">
                <a:solidFill>
                  <a:srgbClr val="FF0000"/>
                </a:solidFill>
                <a:latin typeface="Times New Roman" panose="02020603050405020304" pitchFamily="18" charset="0"/>
                <a:cs typeface="Times New Roman" panose="02020603050405020304" pitchFamily="18" charset="0"/>
              </a:rPr>
              <a:t>Aa</a:t>
            </a:r>
            <a:r>
              <a:rPr lang="en-US" b="1" dirty="0" smtClean="0">
                <a:solidFill>
                  <a:srgbClr val="FF0000"/>
                </a:solidFill>
                <a:latin typeface="Times New Roman" panose="02020603050405020304" pitchFamily="18" charset="0"/>
                <a:cs typeface="Times New Roman" panose="02020603050405020304" pitchFamily="18" charset="0"/>
              </a:rPr>
              <a:t>.</a:t>
            </a:r>
          </a:p>
        </p:txBody>
      </p:sp>
      <p:sp>
        <p:nvSpPr>
          <p:cNvPr id="4" name="Oval 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40</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53251" name="Picture 8" descr="09_04HomologousChromosome-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6863" y="915988"/>
            <a:ext cx="8548687" cy="5024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16" name="Text Box 9"/>
          <p:cNvSpPr txBox="1">
            <a:spLocks noChangeArrowheads="1"/>
          </p:cNvSpPr>
          <p:nvPr/>
        </p:nvSpPr>
        <p:spPr bwMode="auto">
          <a:xfrm>
            <a:off x="3560763" y="265113"/>
            <a:ext cx="1466850" cy="630237"/>
          </a:xfrm>
          <a:prstGeom prst="rect">
            <a:avLst/>
          </a:prstGeom>
          <a:noFill/>
          <a:ln w="9525">
            <a:noFill/>
            <a:miter lim="800000"/>
            <a:headEnd/>
            <a:tailEnd/>
          </a:ln>
        </p:spPr>
        <p:txBody>
          <a:bodyPr wrap="none" lIns="0" tIns="0" rIns="0" bIns="0"/>
          <a:lstStyle/>
          <a:p>
            <a:pPr algn="l">
              <a:lnSpc>
                <a:spcPct val="90000"/>
              </a:lnSpc>
              <a:defRPr/>
            </a:pPr>
            <a:r>
              <a:rPr lang="en-US" sz="2200" dirty="0">
                <a:effectLst>
                  <a:outerShdw blurRad="38100" dist="38100" dir="2700000" algn="tl">
                    <a:srgbClr val="000000">
                      <a:alpha val="43137"/>
                    </a:srgbClr>
                  </a:outerShdw>
                </a:effectLst>
              </a:rPr>
              <a:t>Gene loci</a:t>
            </a:r>
          </a:p>
          <a:p>
            <a:pPr algn="l">
              <a:lnSpc>
                <a:spcPct val="90000"/>
              </a:lnSpc>
              <a:defRPr/>
            </a:pPr>
            <a:r>
              <a:rPr lang="ar-SA" sz="2200" dirty="0">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p:txBody>
      </p:sp>
      <p:sp>
        <p:nvSpPr>
          <p:cNvPr id="64517" name="Text Box 10"/>
          <p:cNvSpPr txBox="1">
            <a:spLocks noChangeArrowheads="1"/>
          </p:cNvSpPr>
          <p:nvPr/>
        </p:nvSpPr>
        <p:spPr bwMode="auto">
          <a:xfrm>
            <a:off x="1651000" y="4876800"/>
            <a:ext cx="2133600" cy="920750"/>
          </a:xfrm>
          <a:prstGeom prst="rect">
            <a:avLst/>
          </a:prstGeom>
          <a:noFill/>
          <a:ln w="9525">
            <a:noFill/>
            <a:miter lim="800000"/>
            <a:headEnd/>
            <a:tailEnd/>
          </a:ln>
        </p:spPr>
        <p:txBody>
          <a:bodyPr wrap="none" lIns="0" tIns="0" rIns="0" bIns="0"/>
          <a:lstStyle/>
          <a:p>
            <a:pPr>
              <a:lnSpc>
                <a:spcPct val="90000"/>
              </a:lnSpc>
              <a:defRPr/>
            </a:pPr>
            <a:r>
              <a:rPr lang="en-US" sz="1800" dirty="0">
                <a:solidFill>
                  <a:srgbClr val="FF0000"/>
                </a:solidFill>
                <a:effectLst>
                  <a:outerShdw blurRad="38100" dist="38100" dir="2700000" algn="tl">
                    <a:srgbClr val="000000">
                      <a:alpha val="43137"/>
                    </a:srgbClr>
                  </a:outerShdw>
                </a:effectLst>
              </a:rPr>
              <a:t>Homozygous  </a:t>
            </a:r>
          </a:p>
          <a:p>
            <a:pPr>
              <a:lnSpc>
                <a:spcPct val="90000"/>
              </a:lnSpc>
              <a:defRPr/>
            </a:pPr>
            <a:r>
              <a:rPr lang="en-US" sz="1800" dirty="0">
                <a:solidFill>
                  <a:srgbClr val="FF0000"/>
                </a:solidFill>
                <a:effectLst>
                  <a:outerShdw blurRad="38100" dist="38100" dir="2700000" algn="tl">
                    <a:srgbClr val="000000">
                      <a:alpha val="43137"/>
                    </a:srgbClr>
                  </a:outerShdw>
                </a:effectLst>
              </a:rPr>
              <a:t>for the </a:t>
            </a:r>
            <a:r>
              <a:rPr lang="ar-SA" sz="1800" dirty="0">
                <a:solidFill>
                  <a:srgbClr val="FF0000"/>
                </a:solidFill>
                <a:effectLst>
                  <a:outerShdw blurRad="38100" dist="38100" dir="2700000" algn="tl">
                    <a:srgbClr val="000000">
                      <a:alpha val="43137"/>
                    </a:srgbClr>
                  </a:outerShdw>
                </a:effectLst>
              </a:rPr>
              <a:t> </a:t>
            </a:r>
            <a:endParaRPr lang="en-US" sz="1800" dirty="0">
              <a:solidFill>
                <a:srgbClr val="FF0000"/>
              </a:solidFill>
              <a:effectLst>
                <a:outerShdw blurRad="38100" dist="38100" dir="2700000" algn="tl">
                  <a:srgbClr val="000000">
                    <a:alpha val="43137"/>
                  </a:srgbClr>
                </a:outerShdw>
              </a:effectLst>
            </a:endParaRPr>
          </a:p>
          <a:p>
            <a:pPr>
              <a:lnSpc>
                <a:spcPct val="90000"/>
              </a:lnSpc>
              <a:defRPr/>
            </a:pPr>
            <a:r>
              <a:rPr lang="en-US" sz="1800" dirty="0">
                <a:solidFill>
                  <a:srgbClr val="FF0000"/>
                </a:solidFill>
                <a:effectLst>
                  <a:outerShdw blurRad="38100" dist="38100" dir="2700000" algn="tl">
                    <a:srgbClr val="000000">
                      <a:alpha val="43137"/>
                    </a:srgbClr>
                  </a:outerShdw>
                </a:effectLst>
              </a:rPr>
              <a:t>dominant allele</a:t>
            </a:r>
          </a:p>
        </p:txBody>
      </p:sp>
      <p:sp>
        <p:nvSpPr>
          <p:cNvPr id="64518" name="Text Box 11"/>
          <p:cNvSpPr txBox="1">
            <a:spLocks noChangeArrowheads="1"/>
          </p:cNvSpPr>
          <p:nvPr/>
        </p:nvSpPr>
        <p:spPr bwMode="auto">
          <a:xfrm>
            <a:off x="6800850" y="984250"/>
            <a:ext cx="2058988" cy="590550"/>
          </a:xfrm>
          <a:prstGeom prst="rect">
            <a:avLst/>
          </a:prstGeom>
          <a:noFill/>
          <a:ln w="9525">
            <a:noFill/>
            <a:miter lim="800000"/>
            <a:headEnd/>
            <a:tailEnd/>
          </a:ln>
        </p:spPr>
        <p:txBody>
          <a:bodyPr wrap="none" lIns="0" tIns="0" rIns="0" bIns="0"/>
          <a:lstStyle/>
          <a:p>
            <a:pPr>
              <a:lnSpc>
                <a:spcPct val="90000"/>
              </a:lnSpc>
              <a:defRPr/>
            </a:pPr>
            <a:r>
              <a:rPr lang="en-US" sz="2000" dirty="0">
                <a:effectLst>
                  <a:outerShdw blurRad="38100" dist="38100" dir="2700000" algn="tl">
                    <a:srgbClr val="000000">
                      <a:alpha val="43137"/>
                    </a:srgbClr>
                  </a:outerShdw>
                </a:effectLst>
              </a:rPr>
              <a:t>Dominant allele</a:t>
            </a:r>
          </a:p>
          <a:p>
            <a:pPr>
              <a:lnSpc>
                <a:spcPct val="90000"/>
              </a:lnSpc>
              <a:defRPr/>
            </a:pPr>
            <a:r>
              <a:rPr lang="ar-SA" sz="2000" dirty="0">
                <a:effectLst>
                  <a:outerShdw blurRad="38100" dist="38100" dir="2700000" algn="tl">
                    <a:srgbClr val="000000">
                      <a:alpha val="43137"/>
                    </a:srgbClr>
                  </a:outerShdw>
                </a:effectLst>
              </a:rPr>
              <a:t> </a:t>
            </a:r>
            <a:endParaRPr lang="en-US" sz="2000" dirty="0">
              <a:effectLst>
                <a:outerShdw blurRad="38100" dist="38100" dir="2700000" algn="tl">
                  <a:srgbClr val="000000">
                    <a:alpha val="43137"/>
                  </a:srgbClr>
                </a:outerShdw>
              </a:effectLst>
            </a:endParaRPr>
          </a:p>
        </p:txBody>
      </p:sp>
      <p:sp>
        <p:nvSpPr>
          <p:cNvPr id="64519" name="Text Box 12"/>
          <p:cNvSpPr txBox="1">
            <a:spLocks noChangeArrowheads="1"/>
          </p:cNvSpPr>
          <p:nvPr/>
        </p:nvSpPr>
        <p:spPr bwMode="auto">
          <a:xfrm>
            <a:off x="3940175" y="4881563"/>
            <a:ext cx="2133600" cy="946150"/>
          </a:xfrm>
          <a:prstGeom prst="rect">
            <a:avLst/>
          </a:prstGeom>
          <a:noFill/>
          <a:ln w="9525">
            <a:noFill/>
            <a:miter lim="800000"/>
            <a:headEnd/>
            <a:tailEnd/>
          </a:ln>
        </p:spPr>
        <p:txBody>
          <a:bodyPr wrap="none" lIns="0" tIns="0" rIns="0" bIns="0"/>
          <a:lstStyle/>
          <a:p>
            <a:pPr>
              <a:lnSpc>
                <a:spcPct val="90000"/>
              </a:lnSpc>
              <a:defRPr/>
            </a:pPr>
            <a:r>
              <a:rPr lang="en-US" sz="1800" dirty="0">
                <a:solidFill>
                  <a:schemeClr val="accent2"/>
                </a:solidFill>
                <a:effectLst>
                  <a:outerShdw blurRad="38100" dist="38100" dir="2700000" algn="tl">
                    <a:srgbClr val="C0C0C0"/>
                  </a:outerShdw>
                </a:effectLst>
                <a:latin typeface="Arial" charset="0"/>
                <a:cs typeface="Arial" charset="0"/>
              </a:rPr>
              <a:t>Homozygous </a:t>
            </a:r>
            <a:r>
              <a:rPr lang="ar-SA" sz="1800" dirty="0">
                <a:solidFill>
                  <a:schemeClr val="accent2"/>
                </a:solidFill>
                <a:effectLst>
                  <a:outerShdw blurRad="38100" dist="38100" dir="2700000" algn="tl">
                    <a:srgbClr val="C0C0C0"/>
                  </a:outerShdw>
                </a:effectLst>
                <a:latin typeface="Arial" charset="0"/>
                <a:cs typeface="Arial" charset="0"/>
              </a:rPr>
              <a:t>   </a:t>
            </a:r>
            <a:endParaRPr lang="en-US" sz="1800" dirty="0">
              <a:solidFill>
                <a:schemeClr val="accent2"/>
              </a:solidFill>
              <a:effectLst>
                <a:outerShdw blurRad="38100" dist="38100" dir="2700000" algn="tl">
                  <a:srgbClr val="C0C0C0"/>
                </a:outerShdw>
              </a:effectLst>
              <a:latin typeface="Arial" charset="0"/>
              <a:cs typeface="Arial" charset="0"/>
            </a:endParaRPr>
          </a:p>
          <a:p>
            <a:pPr>
              <a:lnSpc>
                <a:spcPct val="90000"/>
              </a:lnSpc>
              <a:defRPr/>
            </a:pPr>
            <a:r>
              <a:rPr lang="en-US" sz="1800" dirty="0">
                <a:solidFill>
                  <a:schemeClr val="accent2"/>
                </a:solidFill>
                <a:effectLst>
                  <a:outerShdw blurRad="38100" dist="38100" dir="2700000" algn="tl">
                    <a:srgbClr val="C0C0C0"/>
                  </a:outerShdw>
                </a:effectLst>
                <a:latin typeface="Arial" charset="0"/>
                <a:cs typeface="Arial" charset="0"/>
              </a:rPr>
              <a:t>for the</a:t>
            </a:r>
            <a:r>
              <a:rPr lang="ar-SA" sz="1800" dirty="0">
                <a:solidFill>
                  <a:schemeClr val="accent2"/>
                </a:solidFill>
                <a:effectLst>
                  <a:outerShdw blurRad="38100" dist="38100" dir="2700000" algn="tl">
                    <a:srgbClr val="C0C0C0"/>
                  </a:outerShdw>
                </a:effectLst>
                <a:latin typeface="Arial" charset="0"/>
                <a:cs typeface="Arial" charset="0"/>
              </a:rPr>
              <a:t> </a:t>
            </a:r>
            <a:endParaRPr lang="en-US" sz="1800" dirty="0">
              <a:solidFill>
                <a:schemeClr val="accent2"/>
              </a:solidFill>
              <a:effectLst>
                <a:outerShdw blurRad="38100" dist="38100" dir="2700000" algn="tl">
                  <a:srgbClr val="C0C0C0"/>
                </a:outerShdw>
              </a:effectLst>
              <a:latin typeface="Arial" charset="0"/>
              <a:cs typeface="Arial" charset="0"/>
            </a:endParaRPr>
          </a:p>
          <a:p>
            <a:pPr>
              <a:lnSpc>
                <a:spcPct val="90000"/>
              </a:lnSpc>
              <a:defRPr/>
            </a:pPr>
            <a:r>
              <a:rPr lang="en-US" sz="1800" dirty="0">
                <a:solidFill>
                  <a:schemeClr val="accent2"/>
                </a:solidFill>
                <a:effectLst>
                  <a:outerShdw blurRad="38100" dist="38100" dir="2700000" algn="tl">
                    <a:srgbClr val="C0C0C0"/>
                  </a:outerShdw>
                </a:effectLst>
                <a:latin typeface="Arial" charset="0"/>
                <a:cs typeface="Arial" charset="0"/>
              </a:rPr>
              <a:t>recessive allele</a:t>
            </a:r>
          </a:p>
        </p:txBody>
      </p:sp>
      <p:sp>
        <p:nvSpPr>
          <p:cNvPr id="64520" name="Text Box 13"/>
          <p:cNvSpPr txBox="1">
            <a:spLocks noChangeArrowheads="1"/>
          </p:cNvSpPr>
          <p:nvPr/>
        </p:nvSpPr>
        <p:spPr bwMode="auto">
          <a:xfrm>
            <a:off x="6234113" y="4868863"/>
            <a:ext cx="1879600" cy="546100"/>
          </a:xfrm>
          <a:prstGeom prst="rect">
            <a:avLst/>
          </a:prstGeom>
          <a:noFill/>
          <a:ln w="9525">
            <a:noFill/>
            <a:miter lim="800000"/>
            <a:headEnd/>
            <a:tailEnd/>
          </a:ln>
        </p:spPr>
        <p:txBody>
          <a:bodyPr wrap="none" lIns="0" tIns="0" rIns="0" bIns="0"/>
          <a:lstStyle/>
          <a:p>
            <a:pPr>
              <a:lnSpc>
                <a:spcPct val="90000"/>
              </a:lnSpc>
              <a:defRPr/>
            </a:pPr>
            <a:r>
              <a:rPr lang="en-US" sz="1800" dirty="0">
                <a:solidFill>
                  <a:schemeClr val="tx2">
                    <a:lumMod val="60000"/>
                    <a:lumOff val="40000"/>
                  </a:schemeClr>
                </a:solidFill>
                <a:effectLst>
                  <a:outerShdw blurRad="38100" dist="38100" dir="2700000" algn="tl">
                    <a:srgbClr val="000000">
                      <a:alpha val="43137"/>
                    </a:srgbClr>
                  </a:outerShdw>
                </a:effectLst>
              </a:rPr>
              <a:t>Heterozygous</a:t>
            </a:r>
          </a:p>
          <a:p>
            <a:pPr>
              <a:lnSpc>
                <a:spcPct val="90000"/>
              </a:lnSpc>
              <a:defRPr/>
            </a:pPr>
            <a:r>
              <a:rPr lang="en-US" sz="1800" dirty="0">
                <a:solidFill>
                  <a:schemeClr val="tx2">
                    <a:lumMod val="60000"/>
                    <a:lumOff val="40000"/>
                  </a:schemeClr>
                </a:solidFill>
                <a:effectLst>
                  <a:outerShdw blurRad="38100" dist="38100" dir="2700000" algn="tl">
                    <a:srgbClr val="000000">
                      <a:alpha val="43137"/>
                    </a:srgbClr>
                  </a:outerShdw>
                </a:effectLst>
              </a:rPr>
              <a:t> </a:t>
            </a:r>
          </a:p>
        </p:txBody>
      </p:sp>
      <p:sp>
        <p:nvSpPr>
          <p:cNvPr id="64521" name="Text Box 14"/>
          <p:cNvSpPr txBox="1">
            <a:spLocks noChangeArrowheads="1"/>
          </p:cNvSpPr>
          <p:nvPr/>
        </p:nvSpPr>
        <p:spPr bwMode="auto">
          <a:xfrm>
            <a:off x="7154863" y="3841750"/>
            <a:ext cx="1938337" cy="615950"/>
          </a:xfrm>
          <a:prstGeom prst="rect">
            <a:avLst/>
          </a:prstGeom>
          <a:noFill/>
          <a:ln w="9525">
            <a:noFill/>
            <a:miter lim="800000"/>
            <a:headEnd/>
            <a:tailEnd/>
          </a:ln>
        </p:spPr>
        <p:txBody>
          <a:bodyPr wrap="none" lIns="0" tIns="0" rIns="0" bIns="0"/>
          <a:lstStyle/>
          <a:p>
            <a:pPr>
              <a:lnSpc>
                <a:spcPct val="90000"/>
              </a:lnSpc>
              <a:defRPr/>
            </a:pPr>
            <a:r>
              <a:rPr lang="en-US" sz="2000" dirty="0">
                <a:effectLst>
                  <a:outerShdw blurRad="38100" dist="38100" dir="2700000" algn="tl">
                    <a:srgbClr val="000000">
                      <a:alpha val="43137"/>
                    </a:srgbClr>
                  </a:outerShdw>
                </a:effectLst>
              </a:rPr>
              <a:t>Recessive allele</a:t>
            </a:r>
          </a:p>
          <a:p>
            <a:pPr>
              <a:lnSpc>
                <a:spcPct val="90000"/>
              </a:lnSpc>
              <a:defRPr/>
            </a:pPr>
            <a:r>
              <a:rPr lang="ar-SA" sz="2000" dirty="0">
                <a:effectLst>
                  <a:outerShdw blurRad="38100" dist="38100" dir="2700000" algn="tl">
                    <a:srgbClr val="000000">
                      <a:alpha val="43137"/>
                    </a:srgbClr>
                  </a:outerShdw>
                </a:effectLst>
              </a:rPr>
              <a:t> </a:t>
            </a:r>
            <a:endParaRPr lang="en-US" sz="2000" dirty="0">
              <a:effectLst>
                <a:outerShdw blurRad="38100" dist="38100" dir="2700000" algn="tl">
                  <a:srgbClr val="000000">
                    <a:alpha val="43137"/>
                  </a:srgbClr>
                </a:outerShdw>
              </a:effectLst>
            </a:endParaRPr>
          </a:p>
        </p:txBody>
      </p:sp>
      <p:sp>
        <p:nvSpPr>
          <p:cNvPr id="64522" name="Text Box 15"/>
          <p:cNvSpPr txBox="1">
            <a:spLocks noChangeArrowheads="1"/>
          </p:cNvSpPr>
          <p:nvPr/>
        </p:nvSpPr>
        <p:spPr bwMode="auto">
          <a:xfrm>
            <a:off x="0" y="4464050"/>
            <a:ext cx="1743075" cy="457200"/>
          </a:xfrm>
          <a:prstGeom prst="rect">
            <a:avLst/>
          </a:prstGeom>
          <a:noFill/>
          <a:ln w="9525">
            <a:noFill/>
            <a:miter lim="800000"/>
            <a:headEnd/>
            <a:tailEnd/>
          </a:ln>
        </p:spPr>
        <p:txBody>
          <a:bodyPr wrap="none" lIns="0" tIns="0" rIns="0" bIns="0"/>
          <a:lstStyle/>
          <a:p>
            <a:pPr>
              <a:lnSpc>
                <a:spcPct val="90000"/>
              </a:lnSpc>
              <a:defRPr/>
            </a:pPr>
            <a:r>
              <a:rPr lang="en-US" dirty="0">
                <a:effectLst>
                  <a:outerShdw blurRad="38100" dist="38100" dir="2700000" algn="tl">
                    <a:srgbClr val="000000">
                      <a:alpha val="43137"/>
                    </a:srgbClr>
                  </a:outerShdw>
                </a:effectLst>
              </a:rPr>
              <a:t>Genotype:</a:t>
            </a:r>
          </a:p>
          <a:p>
            <a:pPr>
              <a:lnSpc>
                <a:spcPct val="90000"/>
              </a:lnSpc>
              <a:defRPr/>
            </a:pPr>
            <a:r>
              <a:rPr lang="ar-SA"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64523" name="Text Box 16"/>
          <p:cNvSpPr txBox="1">
            <a:spLocks noChangeArrowheads="1"/>
          </p:cNvSpPr>
          <p:nvPr/>
        </p:nvSpPr>
        <p:spPr bwMode="auto">
          <a:xfrm>
            <a:off x="2425700" y="1657350"/>
            <a:ext cx="312738" cy="322263"/>
          </a:xfrm>
          <a:prstGeom prst="rect">
            <a:avLst/>
          </a:prstGeom>
          <a:noFill/>
          <a:ln w="9525">
            <a:noFill/>
            <a:miter lim="800000"/>
            <a:headEnd/>
            <a:tailEnd/>
          </a:ln>
        </p:spPr>
        <p:txBody>
          <a:bodyPr wrap="none" lIns="0" tIns="0" rIns="0" bIns="0"/>
          <a:lstStyle/>
          <a:p>
            <a:pPr algn="l">
              <a:lnSpc>
                <a:spcPct val="90000"/>
              </a:lnSpc>
              <a:defRPr/>
            </a:pPr>
            <a:r>
              <a:rPr lang="en-US" sz="2800" i="1" dirty="0">
                <a:solidFill>
                  <a:srgbClr val="FF0000"/>
                </a:solidFill>
                <a:effectLst>
                  <a:outerShdw blurRad="38100" dist="38100" dir="2700000" algn="tl">
                    <a:srgbClr val="000000">
                      <a:alpha val="43137"/>
                    </a:srgbClr>
                  </a:outerShdw>
                </a:effectLst>
              </a:rPr>
              <a:t>P</a:t>
            </a:r>
          </a:p>
        </p:txBody>
      </p:sp>
      <p:sp>
        <p:nvSpPr>
          <p:cNvPr id="64524" name="Text Box 17"/>
          <p:cNvSpPr txBox="1">
            <a:spLocks noChangeArrowheads="1"/>
          </p:cNvSpPr>
          <p:nvPr/>
        </p:nvSpPr>
        <p:spPr bwMode="auto">
          <a:xfrm>
            <a:off x="6870700" y="1647825"/>
            <a:ext cx="312738" cy="322263"/>
          </a:xfrm>
          <a:prstGeom prst="rect">
            <a:avLst/>
          </a:prstGeom>
          <a:noFill/>
          <a:ln w="9525">
            <a:noFill/>
            <a:miter lim="800000"/>
            <a:headEnd/>
            <a:tailEnd/>
          </a:ln>
        </p:spPr>
        <p:txBody>
          <a:bodyPr wrap="none" lIns="0" tIns="0" rIns="0" bIns="0"/>
          <a:lstStyle/>
          <a:p>
            <a:pPr algn="l">
              <a:lnSpc>
                <a:spcPct val="90000"/>
              </a:lnSpc>
              <a:defRPr/>
            </a:pPr>
            <a:r>
              <a:rPr lang="en-US" sz="2200" i="1" dirty="0">
                <a:solidFill>
                  <a:schemeClr val="tx2">
                    <a:lumMod val="60000"/>
                    <a:lumOff val="40000"/>
                  </a:schemeClr>
                </a:solidFill>
                <a:effectLst>
                  <a:outerShdw blurRad="38100" dist="38100" dir="2700000" algn="tl">
                    <a:srgbClr val="000000">
                      <a:alpha val="43137"/>
                    </a:srgbClr>
                  </a:outerShdw>
                </a:effectLst>
              </a:rPr>
              <a:t>B</a:t>
            </a:r>
          </a:p>
        </p:txBody>
      </p:sp>
      <p:sp>
        <p:nvSpPr>
          <p:cNvPr id="64525" name="Text Box 18"/>
          <p:cNvSpPr txBox="1">
            <a:spLocks noChangeArrowheads="1"/>
          </p:cNvSpPr>
          <p:nvPr/>
        </p:nvSpPr>
        <p:spPr bwMode="auto">
          <a:xfrm>
            <a:off x="4668838" y="1651000"/>
            <a:ext cx="312737" cy="322263"/>
          </a:xfrm>
          <a:prstGeom prst="rect">
            <a:avLst/>
          </a:prstGeom>
          <a:noFill/>
          <a:ln w="9525">
            <a:noFill/>
            <a:miter lim="800000"/>
            <a:headEnd/>
            <a:tailEnd/>
          </a:ln>
        </p:spPr>
        <p:txBody>
          <a:bodyPr wrap="none" lIns="0" tIns="0" rIns="0" bIns="0"/>
          <a:lstStyle/>
          <a:p>
            <a:pPr algn="l">
              <a:lnSpc>
                <a:spcPct val="90000"/>
              </a:lnSpc>
              <a:defRPr/>
            </a:pPr>
            <a:r>
              <a:rPr lang="en-US" sz="2800" i="1">
                <a:solidFill>
                  <a:schemeClr val="accent2"/>
                </a:solidFill>
                <a:effectLst>
                  <a:outerShdw blurRad="38100" dist="38100" dir="2700000" algn="tl">
                    <a:srgbClr val="C0C0C0"/>
                  </a:outerShdw>
                </a:effectLst>
                <a:latin typeface="Arial" charset="0"/>
                <a:cs typeface="Arial" charset="0"/>
              </a:rPr>
              <a:t>a</a:t>
            </a:r>
          </a:p>
        </p:txBody>
      </p:sp>
      <p:sp>
        <p:nvSpPr>
          <p:cNvPr id="64526" name="Text Box 19"/>
          <p:cNvSpPr txBox="1">
            <a:spLocks noChangeArrowheads="1"/>
          </p:cNvSpPr>
          <p:nvPr/>
        </p:nvSpPr>
        <p:spPr bwMode="auto">
          <a:xfrm>
            <a:off x="2425700" y="3630613"/>
            <a:ext cx="312738" cy="322262"/>
          </a:xfrm>
          <a:prstGeom prst="rect">
            <a:avLst/>
          </a:prstGeom>
          <a:noFill/>
          <a:ln w="9525">
            <a:noFill/>
            <a:miter lim="800000"/>
            <a:headEnd/>
            <a:tailEnd/>
          </a:ln>
        </p:spPr>
        <p:txBody>
          <a:bodyPr wrap="none" lIns="0" tIns="0" rIns="0" bIns="0"/>
          <a:lstStyle/>
          <a:p>
            <a:pPr algn="l">
              <a:lnSpc>
                <a:spcPct val="90000"/>
              </a:lnSpc>
              <a:defRPr/>
            </a:pPr>
            <a:r>
              <a:rPr lang="en-US" sz="2800" i="1" dirty="0">
                <a:solidFill>
                  <a:srgbClr val="FF0000"/>
                </a:solidFill>
                <a:effectLst>
                  <a:outerShdw blurRad="38100" dist="38100" dir="2700000" algn="tl">
                    <a:srgbClr val="000000">
                      <a:alpha val="43137"/>
                    </a:srgbClr>
                  </a:outerShdw>
                </a:effectLst>
              </a:rPr>
              <a:t>P</a:t>
            </a:r>
          </a:p>
        </p:txBody>
      </p:sp>
      <p:sp>
        <p:nvSpPr>
          <p:cNvPr id="64527" name="Text Box 20"/>
          <p:cNvSpPr txBox="1">
            <a:spLocks noChangeArrowheads="1"/>
          </p:cNvSpPr>
          <p:nvPr/>
        </p:nvSpPr>
        <p:spPr bwMode="auto">
          <a:xfrm>
            <a:off x="2341563" y="4467225"/>
            <a:ext cx="490537" cy="330200"/>
          </a:xfrm>
          <a:prstGeom prst="rect">
            <a:avLst/>
          </a:prstGeom>
          <a:noFill/>
          <a:ln w="9525">
            <a:noFill/>
            <a:miter lim="800000"/>
            <a:headEnd/>
            <a:tailEnd/>
          </a:ln>
        </p:spPr>
        <p:txBody>
          <a:bodyPr wrap="none" lIns="0" tIns="0" rIns="0" bIns="0"/>
          <a:lstStyle/>
          <a:p>
            <a:pPr algn="l">
              <a:lnSpc>
                <a:spcPct val="90000"/>
              </a:lnSpc>
              <a:defRPr/>
            </a:pPr>
            <a:r>
              <a:rPr lang="en-US" sz="2800" i="1" dirty="0">
                <a:solidFill>
                  <a:srgbClr val="FF0000"/>
                </a:solidFill>
                <a:effectLst>
                  <a:outerShdw blurRad="38100" dist="38100" dir="2700000" algn="tl">
                    <a:srgbClr val="000000">
                      <a:alpha val="43137"/>
                    </a:srgbClr>
                  </a:outerShdw>
                </a:effectLst>
              </a:rPr>
              <a:t>PP</a:t>
            </a:r>
            <a:endParaRPr lang="en-US" sz="2200" i="1" dirty="0">
              <a:solidFill>
                <a:srgbClr val="FF0000"/>
              </a:solidFill>
              <a:effectLst>
                <a:outerShdw blurRad="38100" dist="38100" dir="2700000" algn="tl">
                  <a:srgbClr val="000000">
                    <a:alpha val="43137"/>
                  </a:srgbClr>
                </a:outerShdw>
              </a:effectLst>
            </a:endParaRPr>
          </a:p>
        </p:txBody>
      </p:sp>
      <p:sp>
        <p:nvSpPr>
          <p:cNvPr id="64528" name="Text Box 21"/>
          <p:cNvSpPr txBox="1">
            <a:spLocks noChangeArrowheads="1"/>
          </p:cNvSpPr>
          <p:nvPr/>
        </p:nvSpPr>
        <p:spPr bwMode="auto">
          <a:xfrm>
            <a:off x="4668838" y="3640138"/>
            <a:ext cx="312737" cy="322262"/>
          </a:xfrm>
          <a:prstGeom prst="rect">
            <a:avLst/>
          </a:prstGeom>
          <a:noFill/>
          <a:ln w="9525">
            <a:noFill/>
            <a:miter lim="800000"/>
            <a:headEnd/>
            <a:tailEnd/>
          </a:ln>
        </p:spPr>
        <p:txBody>
          <a:bodyPr wrap="none" lIns="0" tIns="0" rIns="0" bIns="0"/>
          <a:lstStyle/>
          <a:p>
            <a:pPr algn="l">
              <a:lnSpc>
                <a:spcPct val="90000"/>
              </a:lnSpc>
              <a:defRPr/>
            </a:pPr>
            <a:r>
              <a:rPr lang="en-US" sz="2800" i="1">
                <a:solidFill>
                  <a:schemeClr val="accent2"/>
                </a:solidFill>
                <a:effectLst>
                  <a:outerShdw blurRad="38100" dist="38100" dir="2700000" algn="tl">
                    <a:srgbClr val="C0C0C0"/>
                  </a:outerShdw>
                </a:effectLst>
                <a:latin typeface="Arial" charset="0"/>
                <a:cs typeface="Arial" charset="0"/>
              </a:rPr>
              <a:t>a</a:t>
            </a:r>
          </a:p>
        </p:txBody>
      </p:sp>
      <p:sp>
        <p:nvSpPr>
          <p:cNvPr id="64529" name="Text Box 22"/>
          <p:cNvSpPr txBox="1">
            <a:spLocks noChangeArrowheads="1"/>
          </p:cNvSpPr>
          <p:nvPr/>
        </p:nvSpPr>
        <p:spPr bwMode="auto">
          <a:xfrm>
            <a:off x="4600575" y="4478338"/>
            <a:ext cx="312738" cy="322262"/>
          </a:xfrm>
          <a:prstGeom prst="rect">
            <a:avLst/>
          </a:prstGeom>
          <a:noFill/>
          <a:ln w="9525">
            <a:noFill/>
            <a:miter lim="800000"/>
            <a:headEnd/>
            <a:tailEnd/>
          </a:ln>
        </p:spPr>
        <p:txBody>
          <a:bodyPr wrap="none" lIns="0" tIns="0" rIns="0" bIns="0"/>
          <a:lstStyle/>
          <a:p>
            <a:pPr algn="l">
              <a:lnSpc>
                <a:spcPct val="90000"/>
              </a:lnSpc>
              <a:defRPr/>
            </a:pPr>
            <a:r>
              <a:rPr lang="en-US" sz="2800" i="1">
                <a:solidFill>
                  <a:schemeClr val="accent2"/>
                </a:solidFill>
                <a:effectLst>
                  <a:outerShdw blurRad="38100" dist="38100" dir="2700000" algn="tl">
                    <a:srgbClr val="C0C0C0"/>
                  </a:outerShdw>
                </a:effectLst>
                <a:latin typeface="Arial" charset="0"/>
                <a:cs typeface="Arial" charset="0"/>
              </a:rPr>
              <a:t>aa</a:t>
            </a:r>
            <a:endParaRPr lang="en-US" sz="2200" i="1">
              <a:solidFill>
                <a:schemeClr val="accent2"/>
              </a:solidFill>
              <a:effectLst>
                <a:outerShdw blurRad="38100" dist="38100" dir="2700000" algn="tl">
                  <a:srgbClr val="C0C0C0"/>
                </a:outerShdw>
              </a:effectLst>
              <a:latin typeface="Arial" charset="0"/>
              <a:cs typeface="Arial" charset="0"/>
            </a:endParaRPr>
          </a:p>
        </p:txBody>
      </p:sp>
      <p:sp>
        <p:nvSpPr>
          <p:cNvPr id="64530" name="Text Box 23"/>
          <p:cNvSpPr txBox="1">
            <a:spLocks noChangeArrowheads="1"/>
          </p:cNvSpPr>
          <p:nvPr/>
        </p:nvSpPr>
        <p:spPr bwMode="auto">
          <a:xfrm>
            <a:off x="6870700" y="3629025"/>
            <a:ext cx="312738" cy="322263"/>
          </a:xfrm>
          <a:prstGeom prst="rect">
            <a:avLst/>
          </a:prstGeom>
          <a:noFill/>
          <a:ln w="9525">
            <a:noFill/>
            <a:miter lim="800000"/>
            <a:headEnd/>
            <a:tailEnd/>
          </a:ln>
        </p:spPr>
        <p:txBody>
          <a:bodyPr wrap="none" lIns="0" tIns="0" rIns="0" bIns="0"/>
          <a:lstStyle/>
          <a:p>
            <a:pPr algn="l">
              <a:lnSpc>
                <a:spcPct val="90000"/>
              </a:lnSpc>
              <a:defRPr/>
            </a:pPr>
            <a:r>
              <a:rPr lang="en-US" sz="2200" i="1" dirty="0">
                <a:solidFill>
                  <a:schemeClr val="tx2">
                    <a:lumMod val="60000"/>
                    <a:lumOff val="40000"/>
                  </a:schemeClr>
                </a:solidFill>
                <a:effectLst>
                  <a:outerShdw blurRad="38100" dist="38100" dir="2700000" algn="tl">
                    <a:srgbClr val="000000">
                      <a:alpha val="43137"/>
                    </a:srgbClr>
                  </a:outerShdw>
                </a:effectLst>
              </a:rPr>
              <a:t>b</a:t>
            </a:r>
          </a:p>
        </p:txBody>
      </p:sp>
      <p:sp>
        <p:nvSpPr>
          <p:cNvPr id="64531" name="Text Box 24"/>
          <p:cNvSpPr txBox="1">
            <a:spLocks noChangeArrowheads="1"/>
          </p:cNvSpPr>
          <p:nvPr/>
        </p:nvSpPr>
        <p:spPr bwMode="auto">
          <a:xfrm>
            <a:off x="6792913" y="4465638"/>
            <a:ext cx="482600" cy="363537"/>
          </a:xfrm>
          <a:prstGeom prst="rect">
            <a:avLst/>
          </a:prstGeom>
          <a:noFill/>
          <a:ln w="9525">
            <a:noFill/>
            <a:miter lim="800000"/>
            <a:headEnd/>
            <a:tailEnd/>
          </a:ln>
        </p:spPr>
        <p:txBody>
          <a:bodyPr wrap="none" lIns="0" tIns="0" rIns="0" bIns="0"/>
          <a:lstStyle/>
          <a:p>
            <a:pPr algn="l">
              <a:lnSpc>
                <a:spcPct val="90000"/>
              </a:lnSpc>
              <a:defRPr/>
            </a:pPr>
            <a:r>
              <a:rPr lang="en-US" sz="2200" i="1" dirty="0">
                <a:solidFill>
                  <a:schemeClr val="tx2">
                    <a:lumMod val="60000"/>
                    <a:lumOff val="40000"/>
                  </a:schemeClr>
                </a:solidFill>
                <a:effectLst>
                  <a:outerShdw blurRad="38100" dist="38100" dir="2700000" algn="tl">
                    <a:srgbClr val="000000">
                      <a:alpha val="43137"/>
                    </a:srgbClr>
                  </a:outerShdw>
                </a:effectLst>
              </a:rPr>
              <a:t>Bb</a:t>
            </a:r>
          </a:p>
        </p:txBody>
      </p:sp>
      <p:sp>
        <p:nvSpPr>
          <p:cNvPr id="53268" name="Line 25"/>
          <p:cNvSpPr>
            <a:spLocks noChangeShapeType="1"/>
          </p:cNvSpPr>
          <p:nvPr/>
        </p:nvSpPr>
        <p:spPr bwMode="auto">
          <a:xfrm flipV="1">
            <a:off x="2497138" y="935038"/>
            <a:ext cx="1639887" cy="711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269" name="Line 26"/>
          <p:cNvSpPr>
            <a:spLocks noChangeShapeType="1"/>
          </p:cNvSpPr>
          <p:nvPr/>
        </p:nvSpPr>
        <p:spPr bwMode="auto">
          <a:xfrm>
            <a:off x="4135438" y="935038"/>
            <a:ext cx="2836862" cy="7080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270" name="Line 27"/>
          <p:cNvSpPr>
            <a:spLocks noChangeShapeType="1"/>
          </p:cNvSpPr>
          <p:nvPr/>
        </p:nvSpPr>
        <p:spPr bwMode="auto">
          <a:xfrm>
            <a:off x="4135438" y="935038"/>
            <a:ext cx="555625" cy="71596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271" name="Line 28"/>
          <p:cNvSpPr>
            <a:spLocks noChangeShapeType="1"/>
          </p:cNvSpPr>
          <p:nvPr/>
        </p:nvSpPr>
        <p:spPr bwMode="auto">
          <a:xfrm flipV="1">
            <a:off x="7018338" y="1600200"/>
            <a:ext cx="571500" cy="4699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272" name="Line 29"/>
          <p:cNvSpPr>
            <a:spLocks noChangeShapeType="1"/>
          </p:cNvSpPr>
          <p:nvPr/>
        </p:nvSpPr>
        <p:spPr bwMode="auto">
          <a:xfrm>
            <a:off x="7013575" y="3454400"/>
            <a:ext cx="1016000" cy="3556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273" name="Text Box 30"/>
          <p:cNvSpPr txBox="1">
            <a:spLocks noChangeArrowheads="1"/>
          </p:cNvSpPr>
          <p:nvPr/>
        </p:nvSpPr>
        <p:spPr bwMode="auto">
          <a:xfrm>
            <a:off x="1924050" y="6078538"/>
            <a:ext cx="5441950"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a:solidFill>
                  <a:schemeClr val="tx2"/>
                </a:solidFill>
              </a:rPr>
              <a:t>Matching gene loci on homologous chromosomes </a:t>
            </a:r>
          </a:p>
          <a:p>
            <a:pPr>
              <a:lnSpc>
                <a:spcPct val="90000"/>
              </a:lnSpc>
            </a:pPr>
            <a:r>
              <a:rPr lang="ar-SA">
                <a:solidFill>
                  <a:srgbClr val="FF0000"/>
                </a:solidFill>
              </a:rPr>
              <a:t> </a:t>
            </a:r>
            <a:endParaRPr lang="en-US" sz="1600">
              <a:solidFill>
                <a:srgbClr val="FF0000"/>
              </a:solidFill>
            </a:endParaRPr>
          </a:p>
        </p:txBody>
      </p:sp>
      <p:sp>
        <p:nvSpPr>
          <p:cNvPr id="26" name="Oval 2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41</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2563" y="457200"/>
            <a:ext cx="8775700" cy="663575"/>
          </a:xfrm>
        </p:spPr>
        <p:txBody>
          <a:bodyPr/>
          <a:lstStyle/>
          <a:p>
            <a:pPr algn="ctr"/>
            <a:r>
              <a:rPr lang="en-US" dirty="0" smtClean="0">
                <a:solidFill>
                  <a:srgbClr val="FF0000"/>
                </a:solidFill>
                <a:latin typeface="Times New Roman" panose="02020603050405020304" pitchFamily="18" charset="0"/>
                <a:cs typeface="Times New Roman" panose="02020603050405020304" pitchFamily="18" charset="0"/>
              </a:rPr>
              <a:t>Gene Expression</a:t>
            </a:r>
          </a:p>
        </p:txBody>
      </p:sp>
      <p:sp>
        <p:nvSpPr>
          <p:cNvPr id="53251" name="Rectangle 3"/>
          <p:cNvSpPr>
            <a:spLocks noGrp="1" noChangeArrowheads="1"/>
          </p:cNvSpPr>
          <p:nvPr>
            <p:ph type="body" idx="1"/>
          </p:nvPr>
        </p:nvSpPr>
        <p:spPr/>
        <p:txBody>
          <a:bodyPr/>
          <a:lstStyle/>
          <a:p>
            <a:pPr>
              <a:spcBef>
                <a:spcPts val="600"/>
              </a:spcBef>
              <a:spcAft>
                <a:spcPts val="600"/>
              </a:spcAft>
              <a:defRPr/>
            </a:pPr>
            <a:r>
              <a:rPr lang="en-US" b="1" dirty="0" smtClean="0">
                <a:solidFill>
                  <a:schemeClr val="tx2"/>
                </a:solidFill>
                <a:latin typeface="Times New Roman" panose="02020603050405020304" pitchFamily="18" charset="0"/>
                <a:cs typeface="Times New Roman" panose="02020603050405020304" pitchFamily="18" charset="0"/>
              </a:rPr>
              <a:t>Dominant allele</a:t>
            </a:r>
          </a:p>
          <a:p>
            <a:pPr lvl="1">
              <a:spcBef>
                <a:spcPts val="600"/>
              </a:spcBef>
              <a:spcAft>
                <a:spcPts val="600"/>
              </a:spcAft>
              <a:defRPr/>
            </a:pPr>
            <a:r>
              <a:rPr lang="en-US" b="1"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Alleles that is expressed in the heterozygous and it masks expression of a </a:t>
            </a:r>
            <a:r>
              <a:rPr lang="en-US" b="1" dirty="0" smtClean="0">
                <a:solidFill>
                  <a:schemeClr val="tx2"/>
                </a:solidFill>
                <a:latin typeface="Times New Roman" panose="02020603050405020304" pitchFamily="18" charset="0"/>
                <a:cs typeface="Times New Roman" panose="02020603050405020304" pitchFamily="18" charset="0"/>
              </a:rPr>
              <a:t>recessive allele</a:t>
            </a:r>
          </a:p>
          <a:p>
            <a:pPr marL="341313" lvl="1">
              <a:spcBef>
                <a:spcPts val="600"/>
              </a:spcBef>
              <a:spcAft>
                <a:spcPts val="600"/>
              </a:spcAft>
              <a:defRPr/>
            </a:pPr>
            <a:r>
              <a:rPr lang="en-US" sz="2800" b="1" dirty="0" smtClean="0">
                <a:solidFill>
                  <a:schemeClr val="tx2"/>
                </a:solidFill>
                <a:latin typeface="Times New Roman" panose="02020603050405020304" pitchFamily="18" charset="0"/>
                <a:ea typeface="+mn-ea"/>
                <a:cs typeface="Times New Roman" panose="02020603050405020304" pitchFamily="18" charset="0"/>
              </a:rPr>
              <a:t>Recessive allele</a:t>
            </a:r>
            <a:r>
              <a:rPr lang="en-US" sz="2800" b="1" dirty="0" smtClean="0">
                <a:latin typeface="Times New Roman" panose="02020603050405020304" pitchFamily="18" charset="0"/>
                <a:cs typeface="Times New Roman" panose="02020603050405020304" pitchFamily="18" charset="0"/>
              </a:rPr>
              <a:t> </a:t>
            </a:r>
          </a:p>
          <a:p>
            <a:pPr lvl="1">
              <a:spcBef>
                <a:spcPts val="600"/>
              </a:spcBef>
              <a:spcAft>
                <a:spcPts val="600"/>
              </a:spcAft>
              <a:buFont typeface="Wingdings" panose="05000000000000000000" pitchFamily="2" charset="2"/>
              <a:buNone/>
              <a:defRPr/>
            </a:pPr>
            <a:r>
              <a:rPr lang="en-US" b="1"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Alleles that is not expressed in the heterozygous </a:t>
            </a:r>
          </a:p>
          <a:p>
            <a:pPr marL="346075" lvl="1">
              <a:spcBef>
                <a:spcPts val="600"/>
              </a:spcBef>
              <a:spcAft>
                <a:spcPts val="600"/>
              </a:spcAft>
              <a:defRPr/>
            </a:pPr>
            <a:r>
              <a:rPr lang="en-US" sz="2800" b="1" dirty="0">
                <a:solidFill>
                  <a:schemeClr val="tx2"/>
                </a:solidFill>
                <a:latin typeface="Times New Roman" panose="02020603050405020304" pitchFamily="18" charset="0"/>
                <a:ea typeface="+mn-ea"/>
                <a:cs typeface="Times New Roman" panose="02020603050405020304" pitchFamily="18" charset="0"/>
              </a:rPr>
              <a:t>Phenotype</a:t>
            </a:r>
          </a:p>
          <a:p>
            <a:pPr lvl="1">
              <a:spcBef>
                <a:spcPts val="600"/>
              </a:spcBef>
              <a:spcAft>
                <a:spcPts val="600"/>
              </a:spcAft>
              <a:buFont typeface="Wingdings" panose="05000000000000000000" pitchFamily="2" charset="2"/>
              <a:buNone/>
              <a:defRPr/>
            </a:pPr>
            <a:r>
              <a:rPr lang="en-US" b="1" dirty="0" smtClean="0">
                <a:solidFill>
                  <a:schemeClr val="tx2"/>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appearance</a:t>
            </a:r>
          </a:p>
          <a:p>
            <a:pPr marL="346075" lvl="1">
              <a:spcBef>
                <a:spcPts val="600"/>
              </a:spcBef>
              <a:spcAft>
                <a:spcPts val="600"/>
              </a:spcAft>
              <a:defRPr/>
            </a:pPr>
            <a:r>
              <a:rPr lang="en-US" sz="2800" b="1" dirty="0">
                <a:solidFill>
                  <a:schemeClr val="tx2"/>
                </a:solidFill>
                <a:latin typeface="Times New Roman" panose="02020603050405020304" pitchFamily="18" charset="0"/>
                <a:ea typeface="+mn-ea"/>
                <a:cs typeface="Times New Roman" panose="02020603050405020304" pitchFamily="18" charset="0"/>
              </a:rPr>
              <a:t>Genotype</a:t>
            </a:r>
          </a:p>
          <a:p>
            <a:pPr lvl="1">
              <a:spcBef>
                <a:spcPts val="600"/>
              </a:spcBef>
              <a:spcAft>
                <a:spcPts val="600"/>
              </a:spcAft>
              <a:buFont typeface="Wingdings" panose="05000000000000000000" pitchFamily="2" charset="2"/>
              <a:buNone/>
              <a:defRPr/>
            </a:pPr>
            <a:r>
              <a:rPr lang="en-US" b="1"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genetic constitution</a:t>
            </a:r>
          </a:p>
        </p:txBody>
      </p:sp>
      <p:sp>
        <p:nvSpPr>
          <p:cNvPr id="4" name="Oval 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42</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2563" y="169863"/>
            <a:ext cx="8766175" cy="1117600"/>
          </a:xfrm>
        </p:spPr>
        <p:txBody>
          <a:bodyPr/>
          <a:lstStyle/>
          <a:p>
            <a:pPr marL="0" indent="0" algn="ctr"/>
            <a:r>
              <a:rPr lang="en-US" sz="2400" smtClean="0"/>
              <a:t> Genetic traits in humans can be tracked through family pedigrees</a:t>
            </a:r>
            <a:br>
              <a:rPr lang="en-US" sz="2400" smtClean="0"/>
            </a:br>
            <a:r>
              <a:rPr lang="ar-SA" sz="2400" smtClean="0">
                <a:solidFill>
                  <a:srgbClr val="FF0000"/>
                </a:solidFill>
              </a:rPr>
              <a:t> </a:t>
            </a:r>
            <a:endParaRPr lang="en-US" sz="2400" smtClean="0"/>
          </a:p>
        </p:txBody>
      </p:sp>
      <p:sp>
        <p:nvSpPr>
          <p:cNvPr id="55299" name="Rectangle 3"/>
          <p:cNvSpPr>
            <a:spLocks noGrp="1" noChangeArrowheads="1"/>
          </p:cNvSpPr>
          <p:nvPr>
            <p:ph type="body" idx="1"/>
          </p:nvPr>
        </p:nvSpPr>
        <p:spPr>
          <a:xfrm>
            <a:off x="151513" y="1019638"/>
            <a:ext cx="8866187" cy="3119225"/>
          </a:xfrm>
        </p:spPr>
        <p:txBody>
          <a:bodyPr/>
          <a:lstStyle/>
          <a:p>
            <a:pPr marL="463550" lvl="1" indent="-349250">
              <a:buFont typeface="Wingdings" panose="05000000000000000000" pitchFamily="2" charset="2"/>
              <a:buChar char=""/>
            </a:pPr>
            <a:r>
              <a:rPr lang="en-US" sz="2800" b="1" dirty="0" smtClean="0">
                <a:solidFill>
                  <a:srgbClr val="990066"/>
                </a:solidFill>
                <a:latin typeface="+mj-lt"/>
                <a:cs typeface="Times New Roman" pitchFamily="18" charset="0"/>
              </a:rPr>
              <a:t>A pedigree					</a:t>
            </a:r>
            <a:r>
              <a:rPr lang="en-US" b="1" dirty="0" smtClean="0">
                <a:solidFill>
                  <a:srgbClr val="990066"/>
                </a:solidFill>
                <a:latin typeface="+mj-lt"/>
                <a:cs typeface="Times New Roman" pitchFamily="18" charset="0"/>
              </a:rPr>
              <a:t> </a:t>
            </a:r>
            <a:r>
              <a:rPr lang="ar-SA" sz="2800" b="1" dirty="0" smtClean="0">
                <a:solidFill>
                  <a:srgbClr val="990066"/>
                </a:solidFill>
                <a:latin typeface="+mj-lt"/>
                <a:cs typeface="Times New Roman" pitchFamily="18" charset="0"/>
              </a:rPr>
              <a:t>	 </a:t>
            </a:r>
            <a:endParaRPr lang="en-US" sz="2800" b="1" dirty="0" smtClean="0">
              <a:solidFill>
                <a:srgbClr val="990066"/>
              </a:solidFill>
              <a:latin typeface="+mj-lt"/>
              <a:cs typeface="Times New Roman" pitchFamily="18" charset="0"/>
            </a:endParaRPr>
          </a:p>
          <a:p>
            <a:pPr marL="1139825" lvl="2" indent="-344488"/>
            <a:r>
              <a:rPr lang="en-US" sz="2400" b="1" dirty="0" smtClean="0">
                <a:solidFill>
                  <a:srgbClr val="FF0000"/>
                </a:solidFill>
                <a:latin typeface="+mj-lt"/>
                <a:cs typeface="Times New Roman" pitchFamily="18" charset="0"/>
              </a:rPr>
              <a:t>Shows the inheritance of a trait in a family through multiple generations</a:t>
            </a:r>
          </a:p>
          <a:p>
            <a:pPr marL="1139825" lvl="2" indent="-344488"/>
            <a:r>
              <a:rPr lang="en-US" sz="2400" b="1" dirty="0" smtClean="0">
                <a:solidFill>
                  <a:srgbClr val="0000FF"/>
                </a:solidFill>
                <a:latin typeface="+mj-lt"/>
                <a:cs typeface="Times New Roman" pitchFamily="18" charset="0"/>
              </a:rPr>
              <a:t>Can also be used to deduce genotypes of family members.</a:t>
            </a:r>
          </a:p>
          <a:p>
            <a:pPr marL="1139825" lvl="2" indent="-344488"/>
            <a:r>
              <a:rPr lang="en-US" sz="2400" b="1" dirty="0" smtClean="0">
                <a:solidFill>
                  <a:srgbClr val="FF0000"/>
                </a:solidFill>
                <a:latin typeface="+mj-lt"/>
                <a:cs typeface="Times New Roman" pitchFamily="18" charset="0"/>
              </a:rPr>
              <a:t>Important in genetic counseling. </a:t>
            </a:r>
          </a:p>
        </p:txBody>
      </p:sp>
      <p:sp>
        <p:nvSpPr>
          <p:cNvPr id="5530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55301" name="Line 5"/>
          <p:cNvSpPr>
            <a:spLocks noChangeShapeType="1"/>
          </p:cNvSpPr>
          <p:nvPr/>
        </p:nvSpPr>
        <p:spPr bwMode="auto">
          <a:xfrm>
            <a:off x="182563" y="740625"/>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55302" name="Line 6"/>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55303" name="Text Box 7"/>
          <p:cNvSpPr txBox="1">
            <a:spLocks noChangeArrowheads="1"/>
          </p:cNvSpPr>
          <p:nvPr/>
        </p:nvSpPr>
        <p:spPr bwMode="auto">
          <a:xfrm>
            <a:off x="182563" y="6626225"/>
            <a:ext cx="87757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spcBef>
                <a:spcPct val="50000"/>
              </a:spcBef>
            </a:pPr>
            <a:r>
              <a:rPr lang="en-US" sz="900" b="0">
                <a:latin typeface="+mj-lt"/>
              </a:rPr>
              <a:t>Copyright © 2009 Pearson Education, Inc.</a:t>
            </a:r>
            <a:endParaRPr lang="en-US" b="0">
              <a:latin typeface="+mj-lt"/>
            </a:endParaRPr>
          </a:p>
        </p:txBody>
      </p:sp>
      <p:pic>
        <p:nvPicPr>
          <p:cNvPr id="55304" name="Content Placeholder 3" descr="09_08bEarlobePedigree-U"/>
          <p:cNvPicPr>
            <a:picLocks noChangeAspect="1" noChangeArrowheads="1"/>
          </p:cNvPicPr>
          <p:nvPr/>
        </p:nvPicPr>
        <p:blipFill>
          <a:blip r:embed="rId5" cstate="print">
            <a:extLst>
              <a:ext uri="{28A0092B-C50C-407E-A947-70E740481C1C}">
                <a14:useLocalDpi xmlns="" xmlns:a14="http://schemas.microsoft.com/office/drawing/2010/main" val="0"/>
              </a:ext>
            </a:extLst>
          </a:blip>
          <a:srcRect l="188" t="77470" r="51611" b="2533"/>
          <a:stretch>
            <a:fillRect/>
          </a:stretch>
        </p:blipFill>
        <p:spPr bwMode="auto">
          <a:xfrm>
            <a:off x="1450975" y="5283200"/>
            <a:ext cx="2990850" cy="108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5" name="TextBox 8"/>
          <p:cNvSpPr txBox="1">
            <a:spLocks noChangeArrowheads="1"/>
          </p:cNvSpPr>
          <p:nvPr/>
        </p:nvSpPr>
        <p:spPr bwMode="auto">
          <a:xfrm>
            <a:off x="1616075" y="5238750"/>
            <a:ext cx="7842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200" dirty="0">
                <a:latin typeface="+mj-lt"/>
              </a:rPr>
              <a:t>Female</a:t>
            </a:r>
            <a:endParaRPr lang="ar-SA" sz="1200" dirty="0">
              <a:latin typeface="+mj-lt"/>
            </a:endParaRPr>
          </a:p>
        </p:txBody>
      </p:sp>
      <p:sp>
        <p:nvSpPr>
          <p:cNvPr id="55306" name="TextBox 9"/>
          <p:cNvSpPr txBox="1">
            <a:spLocks noChangeArrowheads="1"/>
          </p:cNvSpPr>
          <p:nvPr/>
        </p:nvSpPr>
        <p:spPr bwMode="auto">
          <a:xfrm>
            <a:off x="2545557" y="5238750"/>
            <a:ext cx="7842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200" dirty="0">
                <a:latin typeface="+mj-lt"/>
              </a:rPr>
              <a:t>male</a:t>
            </a:r>
            <a:endParaRPr lang="ar-SA" sz="1200" dirty="0">
              <a:latin typeface="+mj-lt"/>
            </a:endParaRPr>
          </a:p>
        </p:txBody>
      </p:sp>
      <p:sp>
        <p:nvSpPr>
          <p:cNvPr id="55307" name="Text Box 7"/>
          <p:cNvSpPr txBox="1">
            <a:spLocks noChangeArrowheads="1"/>
          </p:cNvSpPr>
          <p:nvPr/>
        </p:nvSpPr>
        <p:spPr bwMode="auto">
          <a:xfrm>
            <a:off x="3062288" y="5545138"/>
            <a:ext cx="1214437"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dirty="0">
                <a:latin typeface="+mj-lt"/>
              </a:rPr>
              <a:t>Affected</a:t>
            </a:r>
            <a:r>
              <a:rPr lang="ar-SA" sz="1600" dirty="0">
                <a:solidFill>
                  <a:srgbClr val="FF0000"/>
                </a:solidFill>
                <a:latin typeface="+mj-lt"/>
              </a:rPr>
              <a:t> </a:t>
            </a:r>
            <a:endParaRPr lang="en-US" sz="1600" dirty="0">
              <a:latin typeface="+mj-lt"/>
            </a:endParaRPr>
          </a:p>
        </p:txBody>
      </p:sp>
      <p:sp>
        <p:nvSpPr>
          <p:cNvPr id="55308" name="Text Box 7"/>
          <p:cNvSpPr txBox="1">
            <a:spLocks noChangeArrowheads="1"/>
          </p:cNvSpPr>
          <p:nvPr/>
        </p:nvSpPr>
        <p:spPr bwMode="auto">
          <a:xfrm>
            <a:off x="3048000" y="5951538"/>
            <a:ext cx="12287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dirty="0">
                <a:latin typeface="+mj-lt"/>
              </a:rPr>
              <a:t>Normal</a:t>
            </a:r>
          </a:p>
        </p:txBody>
      </p:sp>
      <p:sp>
        <p:nvSpPr>
          <p:cNvPr id="55309" name="Text Box 7"/>
          <p:cNvSpPr txBox="1">
            <a:spLocks noChangeArrowheads="1"/>
          </p:cNvSpPr>
          <p:nvPr/>
        </p:nvSpPr>
        <p:spPr bwMode="auto">
          <a:xfrm>
            <a:off x="4732338" y="5399088"/>
            <a:ext cx="2930525" cy="65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a:solidFill>
                  <a:srgbClr val="FF0000"/>
                </a:solidFill>
                <a:latin typeface="+mj-lt"/>
              </a:rPr>
              <a:t>Symbols used in pedigree analysis</a:t>
            </a:r>
            <a:r>
              <a:rPr lang="ar-SA" sz="1600">
                <a:solidFill>
                  <a:srgbClr val="FF0000"/>
                </a:solidFill>
                <a:latin typeface="+mj-lt"/>
              </a:rPr>
              <a:t> </a:t>
            </a:r>
            <a:endParaRPr lang="en-US" sz="1600">
              <a:solidFill>
                <a:srgbClr val="FF0000"/>
              </a:solidFill>
              <a:latin typeface="+mj-lt"/>
            </a:endParaRPr>
          </a:p>
        </p:txBody>
      </p:sp>
      <p:sp>
        <p:nvSpPr>
          <p:cNvPr id="14" name="Oval 1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mj-lt"/>
                <a:cs typeface="Times New Roman" pitchFamily="18" charset="0"/>
              </a:rPr>
              <a:t>43</a:t>
            </a:r>
            <a:endParaRPr lang="en-US" sz="2700" kern="0" dirty="0">
              <a:solidFill>
                <a:srgbClr val="0033CC"/>
              </a:solidFill>
              <a:effectLst>
                <a:outerShdw blurRad="38100" dist="38100" dir="2700000" algn="tl">
                  <a:srgbClr val="000000">
                    <a:alpha val="43137"/>
                  </a:srgbClr>
                </a:outerShdw>
              </a:effectLst>
              <a:latin typeface="+mj-lt"/>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56323" name="Picture 3" descr="09_08acHumanInheritTraits-U"/>
          <p:cNvPicPr>
            <a:picLocks noChangeAspect="1" noChangeArrowheads="1"/>
          </p:cNvPicPr>
          <p:nvPr/>
        </p:nvPicPr>
        <p:blipFill>
          <a:blip r:embed="rId5" cstate="print">
            <a:extLst>
              <a:ext uri="{28A0092B-C50C-407E-A947-70E740481C1C}">
                <a14:useLocalDpi xmlns="" xmlns:a14="http://schemas.microsoft.com/office/drawing/2010/main" val="0"/>
              </a:ext>
            </a:extLst>
          </a:blip>
          <a:srcRect b="19621"/>
          <a:stretch>
            <a:fillRect/>
          </a:stretch>
        </p:blipFill>
        <p:spPr bwMode="auto">
          <a:xfrm>
            <a:off x="2736850" y="2887575"/>
            <a:ext cx="4799013"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2881313" y="5039050"/>
            <a:ext cx="2062162"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a:solidFill>
                  <a:schemeClr val="accent2"/>
                </a:solidFill>
                <a:latin typeface="Times New Roman" pitchFamily="18" charset="0"/>
                <a:cs typeface="Times New Roman" pitchFamily="18" charset="0"/>
              </a:rPr>
              <a:t>Free earlobe</a:t>
            </a:r>
          </a:p>
          <a:p>
            <a:pPr>
              <a:lnSpc>
                <a:spcPct val="90000"/>
              </a:lnSpc>
            </a:pPr>
            <a:r>
              <a:rPr lang="ar-SA" sz="2000">
                <a:solidFill>
                  <a:schemeClr val="accent2"/>
                </a:solidFill>
                <a:latin typeface="Times New Roman" pitchFamily="18" charset="0"/>
                <a:cs typeface="Times New Roman" pitchFamily="18" charset="0"/>
              </a:rPr>
              <a:t> </a:t>
            </a:r>
            <a:endParaRPr lang="en-US" sz="2000">
              <a:solidFill>
                <a:schemeClr val="accent2"/>
              </a:solidFill>
              <a:latin typeface="Times New Roman" pitchFamily="18" charset="0"/>
              <a:cs typeface="Times New Roman" pitchFamily="18" charset="0"/>
            </a:endParaRPr>
          </a:p>
        </p:txBody>
      </p:sp>
      <p:sp>
        <p:nvSpPr>
          <p:cNvPr id="56325" name="Text Box 5"/>
          <p:cNvSpPr txBox="1">
            <a:spLocks noChangeArrowheads="1"/>
          </p:cNvSpPr>
          <p:nvPr/>
        </p:nvSpPr>
        <p:spPr bwMode="auto">
          <a:xfrm>
            <a:off x="5076825" y="5012063"/>
            <a:ext cx="2633663" cy="70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dirty="0">
                <a:solidFill>
                  <a:schemeClr val="accent2"/>
                </a:solidFill>
                <a:latin typeface="Times New Roman" pitchFamily="18" charset="0"/>
                <a:cs typeface="Times New Roman" pitchFamily="18" charset="0"/>
              </a:rPr>
              <a:t>Attached earlobe</a:t>
            </a:r>
          </a:p>
          <a:p>
            <a:pPr>
              <a:lnSpc>
                <a:spcPct val="90000"/>
              </a:lnSpc>
            </a:pPr>
            <a:r>
              <a:rPr lang="ar-SA" sz="2000" dirty="0">
                <a:solidFill>
                  <a:schemeClr val="accent2"/>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56326" name="Text Box 6"/>
          <p:cNvSpPr txBox="1">
            <a:spLocks noChangeArrowheads="1"/>
          </p:cNvSpPr>
          <p:nvPr/>
        </p:nvSpPr>
        <p:spPr bwMode="auto">
          <a:xfrm>
            <a:off x="3189288" y="2451100"/>
            <a:ext cx="15557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a:solidFill>
                  <a:srgbClr val="FF0000"/>
                </a:solidFill>
                <a:latin typeface="Times New Roman" pitchFamily="18" charset="0"/>
                <a:cs typeface="Times New Roman" pitchFamily="18" charset="0"/>
              </a:rPr>
              <a:t>FF or Ff</a:t>
            </a:r>
          </a:p>
        </p:txBody>
      </p:sp>
      <p:sp>
        <p:nvSpPr>
          <p:cNvPr id="56327" name="Text Box 7"/>
          <p:cNvSpPr txBox="1">
            <a:spLocks noChangeArrowheads="1"/>
          </p:cNvSpPr>
          <p:nvPr/>
        </p:nvSpPr>
        <p:spPr bwMode="auto">
          <a:xfrm>
            <a:off x="5691188" y="2439988"/>
            <a:ext cx="15557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i="1">
                <a:solidFill>
                  <a:srgbClr val="FF0000"/>
                </a:solidFill>
                <a:latin typeface="Times New Roman" pitchFamily="18" charset="0"/>
                <a:cs typeface="Times New Roman" pitchFamily="18" charset="0"/>
              </a:rPr>
              <a:t>ff</a:t>
            </a:r>
          </a:p>
        </p:txBody>
      </p:sp>
      <p:sp>
        <p:nvSpPr>
          <p:cNvPr id="56328" name="Text Box 8"/>
          <p:cNvSpPr txBox="1">
            <a:spLocks noChangeArrowheads="1"/>
          </p:cNvSpPr>
          <p:nvPr/>
        </p:nvSpPr>
        <p:spPr bwMode="auto">
          <a:xfrm>
            <a:off x="854075" y="2528888"/>
            <a:ext cx="15557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dirty="0">
                <a:solidFill>
                  <a:srgbClr val="990066"/>
                </a:solidFill>
                <a:latin typeface="Times New Roman" pitchFamily="18" charset="0"/>
                <a:cs typeface="Times New Roman" pitchFamily="18" charset="0"/>
              </a:rPr>
              <a:t>Genotype</a:t>
            </a:r>
          </a:p>
          <a:p>
            <a:pPr algn="l">
              <a:lnSpc>
                <a:spcPct val="90000"/>
              </a:lnSpc>
            </a:pPr>
            <a:r>
              <a:rPr lang="en-US" dirty="0">
                <a:solidFill>
                  <a:srgbClr val="990066"/>
                </a:solidFill>
                <a:latin typeface="Times New Roman" pitchFamily="18" charset="0"/>
                <a:cs typeface="Times New Roman" pitchFamily="18" charset="0"/>
              </a:rPr>
              <a:t> </a:t>
            </a:r>
          </a:p>
        </p:txBody>
      </p:sp>
      <p:sp>
        <p:nvSpPr>
          <p:cNvPr id="56329" name="Text Box 9"/>
          <p:cNvSpPr txBox="1">
            <a:spLocks noChangeArrowheads="1"/>
          </p:cNvSpPr>
          <p:nvPr/>
        </p:nvSpPr>
        <p:spPr bwMode="auto">
          <a:xfrm>
            <a:off x="911225" y="5034288"/>
            <a:ext cx="15557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dirty="0">
                <a:solidFill>
                  <a:schemeClr val="accent2"/>
                </a:solidFill>
                <a:latin typeface="Times New Roman" pitchFamily="18" charset="0"/>
                <a:cs typeface="Times New Roman" pitchFamily="18" charset="0"/>
              </a:rPr>
              <a:t>Phenotype</a:t>
            </a:r>
          </a:p>
          <a:p>
            <a:pPr algn="l">
              <a:lnSpc>
                <a:spcPct val="90000"/>
              </a:lnSpc>
            </a:pPr>
            <a:r>
              <a:rPr lang="ar-SA" dirty="0">
                <a:solidFill>
                  <a:schemeClr val="accent2"/>
                </a:solidFill>
                <a:latin typeface="Times New Roman" pitchFamily="18" charset="0"/>
                <a:cs typeface="Times New Roman" pitchFamily="18" charset="0"/>
              </a:rPr>
              <a:t> </a:t>
            </a:r>
            <a:endParaRPr lang="en-US" dirty="0">
              <a:solidFill>
                <a:schemeClr val="accent2"/>
              </a:solidFill>
              <a:latin typeface="Times New Roman" pitchFamily="18" charset="0"/>
              <a:cs typeface="Times New Roman" pitchFamily="18" charset="0"/>
            </a:endParaRPr>
          </a:p>
        </p:txBody>
      </p:sp>
      <p:sp>
        <p:nvSpPr>
          <p:cNvPr id="56330" name="Text Box 10"/>
          <p:cNvSpPr txBox="1">
            <a:spLocks noChangeArrowheads="1"/>
          </p:cNvSpPr>
          <p:nvPr/>
        </p:nvSpPr>
        <p:spPr bwMode="auto">
          <a:xfrm>
            <a:off x="2382838" y="477838"/>
            <a:ext cx="5045075"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500">
                <a:solidFill>
                  <a:srgbClr val="8F2170"/>
                </a:solidFill>
                <a:latin typeface="Times New Roman" pitchFamily="18" charset="0"/>
                <a:cs typeface="Times New Roman" pitchFamily="18" charset="0"/>
              </a:rPr>
              <a:t>Examples of single-gene inherited traits in humans</a:t>
            </a:r>
          </a:p>
          <a:p>
            <a:pPr>
              <a:lnSpc>
                <a:spcPct val="90000"/>
              </a:lnSpc>
            </a:pPr>
            <a:r>
              <a:rPr lang="en-US" sz="2800">
                <a:solidFill>
                  <a:srgbClr val="FF0000"/>
                </a:solidFill>
                <a:latin typeface="Times New Roman" pitchFamily="18" charset="0"/>
                <a:cs typeface="Times New Roman" pitchFamily="18" charset="0"/>
              </a:rPr>
              <a:t>Earlobe</a:t>
            </a:r>
            <a:r>
              <a:rPr lang="ar-SA" sz="2500">
                <a:solidFill>
                  <a:srgbClr val="8F2170"/>
                </a:solidFill>
                <a:latin typeface="Times New Roman" pitchFamily="18" charset="0"/>
                <a:cs typeface="Times New Roman" pitchFamily="18" charset="0"/>
              </a:rPr>
              <a:t> </a:t>
            </a:r>
            <a:endParaRPr lang="en-US" sz="1800">
              <a:solidFill>
                <a:srgbClr val="990066"/>
              </a:solidFill>
              <a:latin typeface="Times New Roman" pitchFamily="18" charset="0"/>
              <a:cs typeface="Times New Roman" pitchFamily="18" charset="0"/>
            </a:endParaRPr>
          </a:p>
        </p:txBody>
      </p:sp>
      <p:sp>
        <p:nvSpPr>
          <p:cNvPr id="56331" name="Text Box 11"/>
          <p:cNvSpPr txBox="1">
            <a:spLocks noChangeArrowheads="1"/>
          </p:cNvSpPr>
          <p:nvPr/>
        </p:nvSpPr>
        <p:spPr bwMode="auto">
          <a:xfrm>
            <a:off x="3089275" y="1873250"/>
            <a:ext cx="1412875"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en-US" sz="1800">
                <a:latin typeface="Times New Roman" pitchFamily="18" charset="0"/>
                <a:cs typeface="Times New Roman" pitchFamily="18" charset="0"/>
              </a:rPr>
              <a:t>Dominant Traits</a:t>
            </a:r>
          </a:p>
          <a:p>
            <a:pPr>
              <a:lnSpc>
                <a:spcPct val="90000"/>
              </a:lnSpc>
            </a:pPr>
            <a:r>
              <a:rPr lang="ar-SA" sz="1800">
                <a:latin typeface="Times New Roman" pitchFamily="18" charset="0"/>
                <a:cs typeface="Times New Roman" pitchFamily="18" charset="0"/>
              </a:rPr>
              <a:t> </a:t>
            </a:r>
            <a:endParaRPr lang="en-US" sz="1800">
              <a:latin typeface="Times New Roman" pitchFamily="18" charset="0"/>
              <a:cs typeface="Times New Roman" pitchFamily="18" charset="0"/>
            </a:endParaRPr>
          </a:p>
        </p:txBody>
      </p:sp>
      <p:sp>
        <p:nvSpPr>
          <p:cNvPr id="56332" name="Text Box 12"/>
          <p:cNvSpPr txBox="1">
            <a:spLocks noChangeArrowheads="1"/>
          </p:cNvSpPr>
          <p:nvPr/>
        </p:nvSpPr>
        <p:spPr bwMode="auto">
          <a:xfrm>
            <a:off x="5356225" y="1847850"/>
            <a:ext cx="2198688"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en-US" sz="1800">
                <a:latin typeface="Times New Roman" pitchFamily="18" charset="0"/>
                <a:cs typeface="Times New Roman" pitchFamily="18" charset="0"/>
              </a:rPr>
              <a:t>Recessive Traits</a:t>
            </a:r>
          </a:p>
          <a:p>
            <a:pPr>
              <a:lnSpc>
                <a:spcPct val="90000"/>
              </a:lnSpc>
            </a:pPr>
            <a:r>
              <a:rPr lang="ar-SA" sz="1800">
                <a:latin typeface="Times New Roman" pitchFamily="18" charset="0"/>
                <a:cs typeface="Times New Roman" pitchFamily="18" charset="0"/>
              </a:rPr>
              <a:t> </a:t>
            </a:r>
            <a:endParaRPr lang="en-US" sz="1800">
              <a:latin typeface="Times New Roman" pitchFamily="18" charset="0"/>
              <a:cs typeface="Times New Roman" pitchFamily="18" charset="0"/>
            </a:endParaRPr>
          </a:p>
        </p:txBody>
      </p:sp>
      <p:sp>
        <p:nvSpPr>
          <p:cNvPr id="13" name="Oval 12"/>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44</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57347" name="Picture 3" descr="09_08bEarlobePedigree-U"/>
          <p:cNvPicPr>
            <a:picLocks noChangeAspect="1" noChangeArrowheads="1"/>
          </p:cNvPicPr>
          <p:nvPr/>
        </p:nvPicPr>
        <p:blipFill>
          <a:blip r:embed="rId5" cstate="print">
            <a:extLst>
              <a:ext uri="{28A0092B-C50C-407E-A947-70E740481C1C}">
                <a14:useLocalDpi xmlns="" xmlns:a14="http://schemas.microsoft.com/office/drawing/2010/main" val="0"/>
              </a:ext>
            </a:extLst>
          </a:blip>
          <a:srcRect b="2533"/>
          <a:stretch>
            <a:fillRect/>
          </a:stretch>
        </p:blipFill>
        <p:spPr bwMode="auto">
          <a:xfrm>
            <a:off x="742950" y="259875"/>
            <a:ext cx="7096125" cy="580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8" name="Text Box 4"/>
          <p:cNvSpPr txBox="1">
            <a:spLocks noChangeArrowheads="1"/>
          </p:cNvSpPr>
          <p:nvPr/>
        </p:nvSpPr>
        <p:spPr bwMode="auto">
          <a:xfrm>
            <a:off x="3979863" y="620238"/>
            <a:ext cx="517525"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dirty="0">
                <a:solidFill>
                  <a:srgbClr val="FF0000"/>
                </a:solidFill>
                <a:latin typeface="Times New Roman" pitchFamily="18" charset="0"/>
                <a:cs typeface="Times New Roman" pitchFamily="18" charset="0"/>
              </a:rPr>
              <a:t>F</a:t>
            </a:r>
            <a:r>
              <a:rPr lang="en-US" i="1" dirty="0">
                <a:solidFill>
                  <a:srgbClr val="0000FF"/>
                </a:solidFill>
                <a:latin typeface="Times New Roman" pitchFamily="18" charset="0"/>
                <a:cs typeface="Times New Roman" pitchFamily="18" charset="0"/>
              </a:rPr>
              <a:t>f</a:t>
            </a:r>
          </a:p>
        </p:txBody>
      </p:sp>
      <p:sp>
        <p:nvSpPr>
          <p:cNvPr id="57349" name="Text Box 5"/>
          <p:cNvSpPr txBox="1">
            <a:spLocks noChangeArrowheads="1"/>
          </p:cNvSpPr>
          <p:nvPr/>
        </p:nvSpPr>
        <p:spPr bwMode="auto">
          <a:xfrm>
            <a:off x="917575" y="4844576"/>
            <a:ext cx="1069975" cy="196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600" dirty="0">
                <a:solidFill>
                  <a:srgbClr val="0000FF"/>
                </a:solidFill>
                <a:latin typeface="Times New Roman" pitchFamily="18" charset="0"/>
                <a:cs typeface="Times New Roman" pitchFamily="18" charset="0"/>
              </a:rPr>
              <a:t>Female</a:t>
            </a:r>
          </a:p>
          <a:p>
            <a:pPr>
              <a:lnSpc>
                <a:spcPct val="90000"/>
              </a:lnSpc>
            </a:pPr>
            <a:r>
              <a:rPr lang="ar-SA" sz="1600" dirty="0">
                <a:solidFill>
                  <a:srgbClr val="0000FF"/>
                </a:solidFill>
                <a:latin typeface="Times New Roman" pitchFamily="18" charset="0"/>
                <a:cs typeface="Times New Roman" pitchFamily="18" charset="0"/>
              </a:rPr>
              <a:t>      </a:t>
            </a:r>
            <a:endParaRPr lang="en-US" sz="1600" dirty="0">
              <a:solidFill>
                <a:srgbClr val="0000FF"/>
              </a:solidFill>
              <a:latin typeface="Times New Roman" pitchFamily="18" charset="0"/>
              <a:cs typeface="Times New Roman" pitchFamily="18" charset="0"/>
            </a:endParaRPr>
          </a:p>
        </p:txBody>
      </p:sp>
      <p:sp>
        <p:nvSpPr>
          <p:cNvPr id="57350" name="Text Box 6"/>
          <p:cNvSpPr txBox="1">
            <a:spLocks noChangeArrowheads="1"/>
          </p:cNvSpPr>
          <p:nvPr/>
        </p:nvSpPr>
        <p:spPr bwMode="auto">
          <a:xfrm>
            <a:off x="2073275" y="4844576"/>
            <a:ext cx="695325"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600" dirty="0">
                <a:solidFill>
                  <a:srgbClr val="0000FF"/>
                </a:solidFill>
                <a:latin typeface="Times New Roman" pitchFamily="18" charset="0"/>
                <a:cs typeface="Times New Roman" pitchFamily="18" charset="0"/>
              </a:rPr>
              <a:t>Male</a:t>
            </a:r>
            <a:endParaRPr lang="ar-SA" sz="1600" dirty="0">
              <a:solidFill>
                <a:srgbClr val="0000FF"/>
              </a:solidFill>
              <a:latin typeface="Times New Roman" pitchFamily="18" charset="0"/>
              <a:cs typeface="Times New Roman" pitchFamily="18" charset="0"/>
            </a:endParaRPr>
          </a:p>
          <a:p>
            <a:pPr>
              <a:lnSpc>
                <a:spcPct val="90000"/>
              </a:lnSpc>
            </a:pPr>
            <a:r>
              <a:rPr lang="ar-SA" sz="1600" dirty="0">
                <a:solidFill>
                  <a:srgbClr val="0000FF"/>
                </a:solidFill>
                <a:latin typeface="Times New Roman" pitchFamily="18" charset="0"/>
                <a:cs typeface="Times New Roman" pitchFamily="18" charset="0"/>
              </a:rPr>
              <a:t>  </a:t>
            </a:r>
            <a:endParaRPr lang="en-US" sz="1600" dirty="0">
              <a:solidFill>
                <a:srgbClr val="0000FF"/>
              </a:solidFill>
              <a:latin typeface="Times New Roman" pitchFamily="18" charset="0"/>
              <a:cs typeface="Times New Roman" pitchFamily="18" charset="0"/>
            </a:endParaRPr>
          </a:p>
        </p:txBody>
      </p:sp>
      <p:sp>
        <p:nvSpPr>
          <p:cNvPr id="57351" name="Text Box 7"/>
          <p:cNvSpPr txBox="1">
            <a:spLocks noChangeArrowheads="1"/>
          </p:cNvSpPr>
          <p:nvPr/>
        </p:nvSpPr>
        <p:spPr bwMode="auto">
          <a:xfrm>
            <a:off x="2700338" y="5238275"/>
            <a:ext cx="2516187"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a:solidFill>
                  <a:srgbClr val="0000FF"/>
                </a:solidFill>
                <a:latin typeface="Times New Roman" pitchFamily="18" charset="0"/>
                <a:cs typeface="Times New Roman" pitchFamily="18" charset="0"/>
              </a:rPr>
              <a:t>Affected</a:t>
            </a:r>
            <a:r>
              <a:rPr lang="ar-SA" sz="1600">
                <a:solidFill>
                  <a:srgbClr val="0000FF"/>
                </a:solidFill>
                <a:latin typeface="Times New Roman" pitchFamily="18" charset="0"/>
                <a:cs typeface="Times New Roman" pitchFamily="18" charset="0"/>
              </a:rPr>
              <a:t> </a:t>
            </a:r>
            <a:endParaRPr lang="en-US" sz="1600">
              <a:solidFill>
                <a:srgbClr val="0000FF"/>
              </a:solidFill>
              <a:latin typeface="Times New Roman" pitchFamily="18" charset="0"/>
              <a:cs typeface="Times New Roman" pitchFamily="18" charset="0"/>
            </a:endParaRPr>
          </a:p>
        </p:txBody>
      </p:sp>
      <p:sp>
        <p:nvSpPr>
          <p:cNvPr id="57352" name="Text Box 8"/>
          <p:cNvSpPr txBox="1">
            <a:spLocks noChangeArrowheads="1"/>
          </p:cNvSpPr>
          <p:nvPr/>
        </p:nvSpPr>
        <p:spPr bwMode="auto">
          <a:xfrm>
            <a:off x="2667000" y="5655788"/>
            <a:ext cx="26765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600">
                <a:solidFill>
                  <a:srgbClr val="0000FF"/>
                </a:solidFill>
                <a:latin typeface="Times New Roman" pitchFamily="18" charset="0"/>
                <a:cs typeface="Times New Roman" pitchFamily="18" charset="0"/>
              </a:rPr>
              <a:t>Unaffected</a:t>
            </a:r>
            <a:r>
              <a:rPr lang="ar-SA" sz="1600">
                <a:solidFill>
                  <a:srgbClr val="0000FF"/>
                </a:solidFill>
                <a:latin typeface="Times New Roman" pitchFamily="18" charset="0"/>
                <a:cs typeface="Times New Roman" pitchFamily="18" charset="0"/>
              </a:rPr>
              <a:t> </a:t>
            </a:r>
            <a:endParaRPr lang="en-US" sz="1600">
              <a:solidFill>
                <a:srgbClr val="0000FF"/>
              </a:solidFill>
              <a:latin typeface="Times New Roman" pitchFamily="18" charset="0"/>
              <a:cs typeface="Times New Roman" pitchFamily="18" charset="0"/>
            </a:endParaRPr>
          </a:p>
        </p:txBody>
      </p:sp>
      <p:sp>
        <p:nvSpPr>
          <p:cNvPr id="57353" name="Text Box 9"/>
          <p:cNvSpPr txBox="1">
            <a:spLocks noChangeArrowheads="1"/>
          </p:cNvSpPr>
          <p:nvPr/>
        </p:nvSpPr>
        <p:spPr bwMode="auto">
          <a:xfrm>
            <a:off x="838200" y="444025"/>
            <a:ext cx="1660525"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dirty="0">
                <a:solidFill>
                  <a:srgbClr val="FF0000"/>
                </a:solidFill>
                <a:latin typeface="Times New Roman" pitchFamily="18" charset="0"/>
                <a:cs typeface="Times New Roman" pitchFamily="18" charset="0"/>
              </a:rPr>
              <a:t>First</a:t>
            </a:r>
            <a:r>
              <a:rPr lang="en-US" sz="2000" dirty="0">
                <a:solidFill>
                  <a:srgbClr val="0000FF"/>
                </a:solidFill>
                <a:latin typeface="Times New Roman" pitchFamily="18" charset="0"/>
                <a:cs typeface="Times New Roman" pitchFamily="18" charset="0"/>
              </a:rPr>
              <a:t> generation</a:t>
            </a:r>
          </a:p>
          <a:p>
            <a:pPr>
              <a:lnSpc>
                <a:spcPct val="90000"/>
              </a:lnSpc>
            </a:pPr>
            <a:r>
              <a:rPr lang="en-US" sz="2000" dirty="0">
                <a:solidFill>
                  <a:srgbClr val="0000FF"/>
                </a:solidFill>
                <a:latin typeface="Times New Roman" pitchFamily="18" charset="0"/>
                <a:cs typeface="Times New Roman" pitchFamily="18" charset="0"/>
              </a:rPr>
              <a:t>(grandparents)</a:t>
            </a:r>
          </a:p>
          <a:p>
            <a:pPr>
              <a:lnSpc>
                <a:spcPct val="90000"/>
              </a:lnSpc>
            </a:pPr>
            <a:r>
              <a:rPr lang="ar-SA" sz="2000" dirty="0">
                <a:solidFill>
                  <a:srgbClr val="0000FF"/>
                </a:solidFill>
                <a:latin typeface="Times New Roman" pitchFamily="18" charset="0"/>
                <a:cs typeface="Times New Roman" pitchFamily="18" charset="0"/>
              </a:rPr>
              <a:t> </a:t>
            </a:r>
          </a:p>
          <a:p>
            <a:pPr>
              <a:lnSpc>
                <a:spcPct val="90000"/>
              </a:lnSpc>
            </a:pPr>
            <a:endParaRPr lang="en-US" sz="2000" dirty="0">
              <a:solidFill>
                <a:srgbClr val="0000FF"/>
              </a:solidFill>
              <a:latin typeface="Times New Roman" pitchFamily="18" charset="0"/>
              <a:cs typeface="Times New Roman" pitchFamily="18" charset="0"/>
            </a:endParaRPr>
          </a:p>
        </p:txBody>
      </p:sp>
      <p:sp>
        <p:nvSpPr>
          <p:cNvPr id="57354" name="Text Box 10"/>
          <p:cNvSpPr txBox="1">
            <a:spLocks noChangeArrowheads="1"/>
          </p:cNvSpPr>
          <p:nvPr/>
        </p:nvSpPr>
        <p:spPr bwMode="auto">
          <a:xfrm>
            <a:off x="398463" y="1842613"/>
            <a:ext cx="2727325" cy="141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dirty="0">
                <a:solidFill>
                  <a:srgbClr val="FF0000"/>
                </a:solidFill>
                <a:latin typeface="Times New Roman" pitchFamily="18" charset="0"/>
                <a:cs typeface="Times New Roman" pitchFamily="18" charset="0"/>
              </a:rPr>
              <a:t>Second</a:t>
            </a:r>
            <a:r>
              <a:rPr lang="en-US" sz="2000" dirty="0">
                <a:solidFill>
                  <a:srgbClr val="0000FF"/>
                </a:solidFill>
                <a:latin typeface="Times New Roman" pitchFamily="18" charset="0"/>
                <a:cs typeface="Times New Roman" pitchFamily="18" charset="0"/>
              </a:rPr>
              <a:t> generation</a:t>
            </a:r>
          </a:p>
          <a:p>
            <a:pPr>
              <a:lnSpc>
                <a:spcPct val="90000"/>
              </a:lnSpc>
            </a:pPr>
            <a:r>
              <a:rPr lang="en-US" sz="2000" dirty="0">
                <a:solidFill>
                  <a:srgbClr val="0000FF"/>
                </a:solidFill>
                <a:latin typeface="Times New Roman" pitchFamily="18" charset="0"/>
                <a:cs typeface="Times New Roman" pitchFamily="18" charset="0"/>
              </a:rPr>
              <a:t>(parents, aunts,</a:t>
            </a:r>
          </a:p>
          <a:p>
            <a:pPr>
              <a:lnSpc>
                <a:spcPct val="90000"/>
              </a:lnSpc>
            </a:pPr>
            <a:r>
              <a:rPr lang="en-US" sz="2000" dirty="0">
                <a:solidFill>
                  <a:srgbClr val="0000FF"/>
                </a:solidFill>
                <a:latin typeface="Times New Roman" pitchFamily="18" charset="0"/>
                <a:cs typeface="Times New Roman" pitchFamily="18" charset="0"/>
              </a:rPr>
              <a:t>and uncles)</a:t>
            </a:r>
          </a:p>
          <a:p>
            <a:pPr>
              <a:lnSpc>
                <a:spcPct val="90000"/>
              </a:lnSpc>
            </a:pPr>
            <a:r>
              <a:rPr lang="en-US" sz="2000" dirty="0">
                <a:solidFill>
                  <a:srgbClr val="0000FF"/>
                </a:solidFill>
                <a:latin typeface="Times New Roman" pitchFamily="18" charset="0"/>
                <a:cs typeface="Times New Roman" pitchFamily="18" charset="0"/>
              </a:rPr>
              <a:t> </a:t>
            </a:r>
            <a:endParaRPr lang="ar-SA" sz="2000" dirty="0">
              <a:solidFill>
                <a:srgbClr val="0000FF"/>
              </a:solidFill>
              <a:latin typeface="Times New Roman" pitchFamily="18" charset="0"/>
              <a:cs typeface="Times New Roman" pitchFamily="18" charset="0"/>
            </a:endParaRPr>
          </a:p>
          <a:p>
            <a:pPr>
              <a:lnSpc>
                <a:spcPct val="90000"/>
              </a:lnSpc>
            </a:pPr>
            <a:r>
              <a:rPr lang="ar-SA" sz="2000" dirty="0">
                <a:solidFill>
                  <a:srgbClr val="0000FF"/>
                </a:solidFill>
                <a:latin typeface="Times New Roman" pitchFamily="18" charset="0"/>
                <a:cs typeface="Times New Roman" pitchFamily="18" charset="0"/>
              </a:rPr>
              <a:t> </a:t>
            </a:r>
            <a:endParaRPr lang="en-US" sz="2000" dirty="0">
              <a:solidFill>
                <a:srgbClr val="0000FF"/>
              </a:solidFill>
              <a:latin typeface="Times New Roman" pitchFamily="18" charset="0"/>
              <a:cs typeface="Times New Roman" pitchFamily="18" charset="0"/>
            </a:endParaRPr>
          </a:p>
        </p:txBody>
      </p:sp>
      <p:sp>
        <p:nvSpPr>
          <p:cNvPr id="57355" name="Text Box 11"/>
          <p:cNvSpPr txBox="1">
            <a:spLocks noChangeArrowheads="1"/>
          </p:cNvSpPr>
          <p:nvPr/>
        </p:nvSpPr>
        <p:spPr bwMode="auto">
          <a:xfrm>
            <a:off x="630238" y="3517425"/>
            <a:ext cx="2460625" cy="782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dirty="0">
                <a:solidFill>
                  <a:srgbClr val="FF0000"/>
                </a:solidFill>
                <a:latin typeface="Times New Roman" pitchFamily="18" charset="0"/>
                <a:cs typeface="Times New Roman" pitchFamily="18" charset="0"/>
              </a:rPr>
              <a:t>Third</a:t>
            </a:r>
            <a:r>
              <a:rPr lang="en-US" sz="2000" dirty="0">
                <a:solidFill>
                  <a:srgbClr val="0000FF"/>
                </a:solidFill>
                <a:latin typeface="Times New Roman" pitchFamily="18" charset="0"/>
                <a:cs typeface="Times New Roman" pitchFamily="18" charset="0"/>
              </a:rPr>
              <a:t> generation</a:t>
            </a:r>
          </a:p>
          <a:p>
            <a:pPr>
              <a:lnSpc>
                <a:spcPct val="90000"/>
              </a:lnSpc>
            </a:pPr>
            <a:r>
              <a:rPr lang="en-US" sz="2000" dirty="0">
                <a:solidFill>
                  <a:srgbClr val="0000FF"/>
                </a:solidFill>
                <a:latin typeface="Times New Roman" pitchFamily="18" charset="0"/>
                <a:cs typeface="Times New Roman" pitchFamily="18" charset="0"/>
              </a:rPr>
              <a:t>(two sisters)</a:t>
            </a:r>
          </a:p>
          <a:p>
            <a:pPr>
              <a:lnSpc>
                <a:spcPct val="90000"/>
              </a:lnSpc>
            </a:pPr>
            <a:r>
              <a:rPr lang="en-US" sz="2000" dirty="0">
                <a:solidFill>
                  <a:srgbClr val="0000FF"/>
                </a:solidFill>
                <a:latin typeface="Times New Roman" pitchFamily="18" charset="0"/>
                <a:cs typeface="Times New Roman" pitchFamily="18" charset="0"/>
              </a:rPr>
              <a:t> </a:t>
            </a:r>
          </a:p>
        </p:txBody>
      </p:sp>
      <p:sp>
        <p:nvSpPr>
          <p:cNvPr id="57356" name="Text Box 12"/>
          <p:cNvSpPr txBox="1">
            <a:spLocks noChangeArrowheads="1"/>
          </p:cNvSpPr>
          <p:nvPr/>
        </p:nvSpPr>
        <p:spPr bwMode="auto">
          <a:xfrm>
            <a:off x="5037138" y="605950"/>
            <a:ext cx="517525"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dirty="0">
                <a:solidFill>
                  <a:srgbClr val="FF0000"/>
                </a:solidFill>
                <a:latin typeface="Times New Roman" pitchFamily="18" charset="0"/>
                <a:cs typeface="Times New Roman" pitchFamily="18" charset="0"/>
              </a:rPr>
              <a:t>F</a:t>
            </a:r>
            <a:r>
              <a:rPr lang="en-US" i="1" dirty="0">
                <a:solidFill>
                  <a:srgbClr val="0000FF"/>
                </a:solidFill>
                <a:latin typeface="Times New Roman" pitchFamily="18" charset="0"/>
                <a:cs typeface="Times New Roman" pitchFamily="18" charset="0"/>
              </a:rPr>
              <a:t>f</a:t>
            </a:r>
          </a:p>
        </p:txBody>
      </p:sp>
      <p:sp>
        <p:nvSpPr>
          <p:cNvPr id="57357" name="Text Box 13"/>
          <p:cNvSpPr txBox="1">
            <a:spLocks noChangeArrowheads="1"/>
          </p:cNvSpPr>
          <p:nvPr/>
        </p:nvSpPr>
        <p:spPr bwMode="auto">
          <a:xfrm>
            <a:off x="7407275" y="605950"/>
            <a:ext cx="517525"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dirty="0">
                <a:solidFill>
                  <a:srgbClr val="FF0000"/>
                </a:solidFill>
                <a:latin typeface="Times New Roman" pitchFamily="18" charset="0"/>
                <a:cs typeface="Times New Roman" pitchFamily="18" charset="0"/>
              </a:rPr>
              <a:t>F</a:t>
            </a:r>
            <a:r>
              <a:rPr lang="en-US" i="1" dirty="0">
                <a:solidFill>
                  <a:srgbClr val="0000FF"/>
                </a:solidFill>
                <a:latin typeface="Times New Roman" pitchFamily="18" charset="0"/>
                <a:cs typeface="Times New Roman" pitchFamily="18" charset="0"/>
              </a:rPr>
              <a:t>f</a:t>
            </a:r>
          </a:p>
        </p:txBody>
      </p:sp>
      <p:sp>
        <p:nvSpPr>
          <p:cNvPr id="57358" name="Text Box 14"/>
          <p:cNvSpPr txBox="1">
            <a:spLocks noChangeArrowheads="1"/>
          </p:cNvSpPr>
          <p:nvPr/>
        </p:nvSpPr>
        <p:spPr bwMode="auto">
          <a:xfrm>
            <a:off x="3436938" y="2879250"/>
            <a:ext cx="517525"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dirty="0">
                <a:solidFill>
                  <a:srgbClr val="FF0000"/>
                </a:solidFill>
                <a:latin typeface="Times New Roman" pitchFamily="18" charset="0"/>
                <a:cs typeface="Times New Roman" pitchFamily="18" charset="0"/>
              </a:rPr>
              <a:t>F</a:t>
            </a:r>
            <a:r>
              <a:rPr lang="en-US" i="1" dirty="0">
                <a:solidFill>
                  <a:srgbClr val="0000FF"/>
                </a:solidFill>
                <a:latin typeface="Times New Roman" pitchFamily="18" charset="0"/>
                <a:cs typeface="Times New Roman" pitchFamily="18" charset="0"/>
              </a:rPr>
              <a:t>f</a:t>
            </a:r>
          </a:p>
        </p:txBody>
      </p:sp>
      <p:sp>
        <p:nvSpPr>
          <p:cNvPr id="57359" name="Text Box 15"/>
          <p:cNvSpPr txBox="1">
            <a:spLocks noChangeArrowheads="1"/>
          </p:cNvSpPr>
          <p:nvPr/>
        </p:nvSpPr>
        <p:spPr bwMode="auto">
          <a:xfrm>
            <a:off x="5499100" y="2426813"/>
            <a:ext cx="517525"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dirty="0">
                <a:solidFill>
                  <a:srgbClr val="FF0000"/>
                </a:solidFill>
                <a:latin typeface="Times New Roman" pitchFamily="18" charset="0"/>
                <a:cs typeface="Times New Roman" pitchFamily="18" charset="0"/>
              </a:rPr>
              <a:t>F</a:t>
            </a:r>
            <a:r>
              <a:rPr lang="en-US" i="1" dirty="0">
                <a:solidFill>
                  <a:srgbClr val="0000FF"/>
                </a:solidFill>
                <a:latin typeface="Times New Roman" pitchFamily="18" charset="0"/>
                <a:cs typeface="Times New Roman" pitchFamily="18" charset="0"/>
              </a:rPr>
              <a:t>f</a:t>
            </a:r>
          </a:p>
        </p:txBody>
      </p:sp>
      <p:sp>
        <p:nvSpPr>
          <p:cNvPr id="57360" name="Text Box 16"/>
          <p:cNvSpPr txBox="1">
            <a:spLocks noChangeArrowheads="1"/>
          </p:cNvSpPr>
          <p:nvPr/>
        </p:nvSpPr>
        <p:spPr bwMode="auto">
          <a:xfrm>
            <a:off x="6388100" y="4608038"/>
            <a:ext cx="517525"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dirty="0">
                <a:solidFill>
                  <a:srgbClr val="FF0000"/>
                </a:solidFill>
                <a:latin typeface="Times New Roman" pitchFamily="18" charset="0"/>
                <a:cs typeface="Times New Roman" pitchFamily="18" charset="0"/>
              </a:rPr>
              <a:t>F</a:t>
            </a:r>
            <a:r>
              <a:rPr lang="en-US" i="1" dirty="0">
                <a:solidFill>
                  <a:srgbClr val="0000FF"/>
                </a:solidFill>
                <a:latin typeface="Times New Roman" pitchFamily="18" charset="0"/>
                <a:cs typeface="Times New Roman" pitchFamily="18" charset="0"/>
              </a:rPr>
              <a:t>f</a:t>
            </a:r>
          </a:p>
        </p:txBody>
      </p:sp>
      <p:sp>
        <p:nvSpPr>
          <p:cNvPr id="57361" name="Text Box 17"/>
          <p:cNvSpPr txBox="1">
            <a:spLocks noChangeArrowheads="1"/>
          </p:cNvSpPr>
          <p:nvPr/>
        </p:nvSpPr>
        <p:spPr bwMode="auto">
          <a:xfrm>
            <a:off x="6434138" y="618650"/>
            <a:ext cx="365125"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a:solidFill>
                  <a:srgbClr val="0000FF"/>
                </a:solidFill>
                <a:latin typeface="Times New Roman" pitchFamily="18" charset="0"/>
                <a:cs typeface="Times New Roman" pitchFamily="18" charset="0"/>
              </a:rPr>
              <a:t>ff</a:t>
            </a:r>
          </a:p>
        </p:txBody>
      </p:sp>
      <p:sp>
        <p:nvSpPr>
          <p:cNvPr id="57362" name="Text Box 18"/>
          <p:cNvSpPr txBox="1">
            <a:spLocks noChangeArrowheads="1"/>
          </p:cNvSpPr>
          <p:nvPr/>
        </p:nvSpPr>
        <p:spPr bwMode="auto">
          <a:xfrm>
            <a:off x="4210050" y="2439513"/>
            <a:ext cx="314325"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a:solidFill>
                  <a:srgbClr val="0000FF"/>
                </a:solidFill>
                <a:latin typeface="Times New Roman" pitchFamily="18" charset="0"/>
                <a:cs typeface="Times New Roman" pitchFamily="18" charset="0"/>
              </a:rPr>
              <a:t>ff</a:t>
            </a:r>
          </a:p>
        </p:txBody>
      </p:sp>
      <p:sp>
        <p:nvSpPr>
          <p:cNvPr id="57363" name="Text Box 19"/>
          <p:cNvSpPr txBox="1">
            <a:spLocks noChangeArrowheads="1"/>
          </p:cNvSpPr>
          <p:nvPr/>
        </p:nvSpPr>
        <p:spPr bwMode="auto">
          <a:xfrm>
            <a:off x="4894263" y="2426813"/>
            <a:ext cx="314325"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a:solidFill>
                  <a:srgbClr val="0000FF"/>
                </a:solidFill>
                <a:latin typeface="Times New Roman" pitchFamily="18" charset="0"/>
                <a:cs typeface="Times New Roman" pitchFamily="18" charset="0"/>
              </a:rPr>
              <a:t>ff</a:t>
            </a:r>
          </a:p>
        </p:txBody>
      </p:sp>
      <p:sp>
        <p:nvSpPr>
          <p:cNvPr id="57364" name="Text Box 20"/>
          <p:cNvSpPr txBox="1">
            <a:spLocks noChangeArrowheads="1"/>
          </p:cNvSpPr>
          <p:nvPr/>
        </p:nvSpPr>
        <p:spPr bwMode="auto">
          <a:xfrm>
            <a:off x="5562600" y="4217513"/>
            <a:ext cx="339725"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a:solidFill>
                  <a:srgbClr val="0000FF"/>
                </a:solidFill>
                <a:latin typeface="Times New Roman" pitchFamily="18" charset="0"/>
                <a:cs typeface="Times New Roman" pitchFamily="18" charset="0"/>
              </a:rPr>
              <a:t>ff</a:t>
            </a:r>
          </a:p>
        </p:txBody>
      </p:sp>
      <p:sp>
        <p:nvSpPr>
          <p:cNvPr id="57365" name="Text Box 21"/>
          <p:cNvSpPr txBox="1">
            <a:spLocks noChangeArrowheads="1"/>
          </p:cNvSpPr>
          <p:nvPr/>
        </p:nvSpPr>
        <p:spPr bwMode="auto">
          <a:xfrm>
            <a:off x="3452813" y="2452213"/>
            <a:ext cx="517525"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dirty="0">
                <a:solidFill>
                  <a:srgbClr val="FF0000"/>
                </a:solidFill>
                <a:latin typeface="Times New Roman" pitchFamily="18" charset="0"/>
                <a:cs typeface="Times New Roman" pitchFamily="18" charset="0"/>
              </a:rPr>
              <a:t>FF</a:t>
            </a:r>
          </a:p>
        </p:txBody>
      </p:sp>
      <p:sp>
        <p:nvSpPr>
          <p:cNvPr id="57366" name="Text Box 22"/>
          <p:cNvSpPr txBox="1">
            <a:spLocks noChangeArrowheads="1"/>
          </p:cNvSpPr>
          <p:nvPr/>
        </p:nvSpPr>
        <p:spPr bwMode="auto">
          <a:xfrm>
            <a:off x="6413500" y="4192113"/>
            <a:ext cx="517525"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dirty="0">
                <a:solidFill>
                  <a:srgbClr val="FF0000"/>
                </a:solidFill>
                <a:latin typeface="Times New Roman" pitchFamily="18" charset="0"/>
                <a:cs typeface="Times New Roman" pitchFamily="18" charset="0"/>
              </a:rPr>
              <a:t>FF</a:t>
            </a:r>
          </a:p>
        </p:txBody>
      </p:sp>
      <p:sp>
        <p:nvSpPr>
          <p:cNvPr id="57367" name="Text Box 23"/>
          <p:cNvSpPr txBox="1">
            <a:spLocks noChangeArrowheads="1"/>
          </p:cNvSpPr>
          <p:nvPr/>
        </p:nvSpPr>
        <p:spPr bwMode="auto">
          <a:xfrm>
            <a:off x="6805613" y="4363563"/>
            <a:ext cx="3778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a:solidFill>
                  <a:srgbClr val="0000FF"/>
                </a:solidFill>
                <a:latin typeface="Times New Roman" pitchFamily="18" charset="0"/>
                <a:cs typeface="Times New Roman" pitchFamily="18" charset="0"/>
              </a:rPr>
              <a:t>or</a:t>
            </a:r>
            <a:endParaRPr lang="en-US" i="1">
              <a:solidFill>
                <a:srgbClr val="0000FF"/>
              </a:solidFill>
              <a:latin typeface="Times New Roman" pitchFamily="18" charset="0"/>
              <a:cs typeface="Times New Roman" pitchFamily="18" charset="0"/>
            </a:endParaRPr>
          </a:p>
        </p:txBody>
      </p:sp>
      <p:sp>
        <p:nvSpPr>
          <p:cNvPr id="57368" name="Text Box 24"/>
          <p:cNvSpPr txBox="1">
            <a:spLocks noChangeArrowheads="1"/>
          </p:cNvSpPr>
          <p:nvPr/>
        </p:nvSpPr>
        <p:spPr bwMode="auto">
          <a:xfrm>
            <a:off x="6489700" y="2420463"/>
            <a:ext cx="517525"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dirty="0">
                <a:solidFill>
                  <a:srgbClr val="FF0000"/>
                </a:solidFill>
                <a:latin typeface="Times New Roman" pitchFamily="18" charset="0"/>
                <a:cs typeface="Times New Roman" pitchFamily="18" charset="0"/>
              </a:rPr>
              <a:t>F</a:t>
            </a:r>
            <a:r>
              <a:rPr lang="en-US" i="1" dirty="0">
                <a:solidFill>
                  <a:srgbClr val="0000FF"/>
                </a:solidFill>
                <a:latin typeface="Times New Roman" pitchFamily="18" charset="0"/>
                <a:cs typeface="Times New Roman" pitchFamily="18" charset="0"/>
              </a:rPr>
              <a:t>f</a:t>
            </a:r>
          </a:p>
        </p:txBody>
      </p:sp>
      <p:sp>
        <p:nvSpPr>
          <p:cNvPr id="57369" name="Text Box 25"/>
          <p:cNvSpPr txBox="1">
            <a:spLocks noChangeArrowheads="1"/>
          </p:cNvSpPr>
          <p:nvPr/>
        </p:nvSpPr>
        <p:spPr bwMode="auto">
          <a:xfrm>
            <a:off x="7450138" y="2420463"/>
            <a:ext cx="352425"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a:solidFill>
                  <a:srgbClr val="0000FF"/>
                </a:solidFill>
                <a:latin typeface="Times New Roman" pitchFamily="18" charset="0"/>
                <a:cs typeface="Times New Roman" pitchFamily="18" charset="0"/>
              </a:rPr>
              <a:t>ff</a:t>
            </a:r>
          </a:p>
        </p:txBody>
      </p:sp>
      <p:sp>
        <p:nvSpPr>
          <p:cNvPr id="57370" name="Text Box 26"/>
          <p:cNvSpPr txBox="1">
            <a:spLocks noChangeArrowheads="1"/>
          </p:cNvSpPr>
          <p:nvPr/>
        </p:nvSpPr>
        <p:spPr bwMode="auto">
          <a:xfrm>
            <a:off x="3116263" y="2628425"/>
            <a:ext cx="3778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a:solidFill>
                  <a:srgbClr val="0000FF"/>
                </a:solidFill>
                <a:latin typeface="Times New Roman" pitchFamily="18" charset="0"/>
                <a:cs typeface="Times New Roman" pitchFamily="18" charset="0"/>
              </a:rPr>
              <a:t>or</a:t>
            </a:r>
            <a:endParaRPr lang="en-US" i="1">
              <a:solidFill>
                <a:srgbClr val="0000FF"/>
              </a:solidFill>
              <a:latin typeface="Times New Roman" pitchFamily="18" charset="0"/>
              <a:cs typeface="Times New Roman" pitchFamily="18" charset="0"/>
            </a:endParaRPr>
          </a:p>
        </p:txBody>
      </p:sp>
      <p:sp>
        <p:nvSpPr>
          <p:cNvPr id="57371" name="Text Box 27"/>
          <p:cNvSpPr txBox="1">
            <a:spLocks noChangeArrowheads="1"/>
          </p:cNvSpPr>
          <p:nvPr/>
        </p:nvSpPr>
        <p:spPr bwMode="auto">
          <a:xfrm>
            <a:off x="593725" y="6117750"/>
            <a:ext cx="7761288"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100" dirty="0">
                <a:solidFill>
                  <a:srgbClr val="8F2170"/>
                </a:solidFill>
                <a:latin typeface="Times New Roman" pitchFamily="18" charset="0"/>
                <a:cs typeface="Times New Roman" pitchFamily="18" charset="0"/>
              </a:rPr>
              <a:t>Pedigree showing inheritance of </a:t>
            </a:r>
            <a:r>
              <a:rPr lang="en-US" sz="2100" dirty="0">
                <a:solidFill>
                  <a:srgbClr val="FF0000"/>
                </a:solidFill>
                <a:latin typeface="Times New Roman" pitchFamily="18" charset="0"/>
                <a:cs typeface="Times New Roman" pitchFamily="18" charset="0"/>
              </a:rPr>
              <a:t>attached</a:t>
            </a:r>
            <a:r>
              <a:rPr lang="en-US" sz="2100" dirty="0">
                <a:solidFill>
                  <a:srgbClr val="8F2170"/>
                </a:solidFill>
                <a:latin typeface="Times New Roman" pitchFamily="18" charset="0"/>
                <a:cs typeface="Times New Roman" pitchFamily="18" charset="0"/>
              </a:rPr>
              <a:t> versus </a:t>
            </a:r>
            <a:r>
              <a:rPr lang="en-US" sz="2100" dirty="0">
                <a:solidFill>
                  <a:srgbClr val="FF0000"/>
                </a:solidFill>
                <a:latin typeface="Times New Roman" pitchFamily="18" charset="0"/>
                <a:cs typeface="Times New Roman" pitchFamily="18" charset="0"/>
              </a:rPr>
              <a:t>free  earlobe</a:t>
            </a:r>
          </a:p>
          <a:p>
            <a:pPr>
              <a:lnSpc>
                <a:spcPct val="90000"/>
              </a:lnSpc>
            </a:pPr>
            <a:r>
              <a:rPr lang="en-US" sz="2100" dirty="0">
                <a:solidFill>
                  <a:srgbClr val="8F2170"/>
                </a:solidFill>
                <a:latin typeface="Times New Roman" pitchFamily="18" charset="0"/>
                <a:cs typeface="Times New Roman" pitchFamily="18" charset="0"/>
              </a:rPr>
              <a:t> in a hypothetical family  </a:t>
            </a:r>
            <a:endParaRPr lang="en-US" sz="1400" dirty="0">
              <a:solidFill>
                <a:srgbClr val="990066"/>
              </a:solidFill>
              <a:latin typeface="Times New Roman" pitchFamily="18" charset="0"/>
              <a:cs typeface="Times New Roman" pitchFamily="18" charset="0"/>
            </a:endParaRPr>
          </a:p>
        </p:txBody>
      </p:sp>
      <p:sp>
        <p:nvSpPr>
          <p:cNvPr id="28" name="Oval 27"/>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45</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58371" name="Picture 3" descr="09_09aRecessiveDisorder-U"/>
          <p:cNvPicPr>
            <a:picLocks noChangeAspect="1" noChangeArrowheads="1"/>
          </p:cNvPicPr>
          <p:nvPr/>
        </p:nvPicPr>
        <p:blipFill>
          <a:blip r:embed="rId5" cstate="print">
            <a:extLst>
              <a:ext uri="{28A0092B-C50C-407E-A947-70E740481C1C}">
                <a14:useLocalDpi xmlns="" xmlns:a14="http://schemas.microsoft.com/office/drawing/2010/main" val="0"/>
              </a:ext>
            </a:extLst>
          </a:blip>
          <a:srcRect b="2515"/>
          <a:stretch>
            <a:fillRect/>
          </a:stretch>
        </p:blipFill>
        <p:spPr bwMode="auto">
          <a:xfrm>
            <a:off x="742950" y="527050"/>
            <a:ext cx="7162800" cy="529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2" name="Text Box 4"/>
          <p:cNvSpPr txBox="1">
            <a:spLocks noChangeArrowheads="1"/>
          </p:cNvSpPr>
          <p:nvPr/>
        </p:nvSpPr>
        <p:spPr bwMode="auto">
          <a:xfrm>
            <a:off x="774700" y="568325"/>
            <a:ext cx="1389063" cy="72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a:latin typeface="Times New Roman" pitchFamily="18" charset="0"/>
                <a:cs typeface="Times New Roman" pitchFamily="18" charset="0"/>
              </a:rPr>
              <a:t>Parents</a:t>
            </a:r>
          </a:p>
          <a:p>
            <a:pPr>
              <a:lnSpc>
                <a:spcPct val="90000"/>
              </a:lnSpc>
            </a:pPr>
            <a:r>
              <a:rPr lang="ar-SA">
                <a:latin typeface="Times New Roman" pitchFamily="18" charset="0"/>
                <a:cs typeface="Times New Roman" pitchFamily="18" charset="0"/>
              </a:rPr>
              <a:t> </a:t>
            </a:r>
            <a:endParaRPr lang="en-US">
              <a:latin typeface="Times New Roman" pitchFamily="18" charset="0"/>
              <a:cs typeface="Times New Roman" pitchFamily="18" charset="0"/>
            </a:endParaRPr>
          </a:p>
        </p:txBody>
      </p:sp>
      <p:sp>
        <p:nvSpPr>
          <p:cNvPr id="58373" name="Text Box 5"/>
          <p:cNvSpPr txBox="1">
            <a:spLocks noChangeArrowheads="1"/>
          </p:cNvSpPr>
          <p:nvPr/>
        </p:nvSpPr>
        <p:spPr bwMode="auto">
          <a:xfrm>
            <a:off x="4363550" y="569913"/>
            <a:ext cx="1176338" cy="874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dirty="0">
                <a:latin typeface="Times New Roman" pitchFamily="18" charset="0"/>
                <a:cs typeface="Times New Roman" pitchFamily="18" charset="0"/>
              </a:rPr>
              <a:t>Normal</a:t>
            </a:r>
          </a:p>
          <a:p>
            <a:pPr>
              <a:lnSpc>
                <a:spcPct val="90000"/>
              </a:lnSpc>
            </a:pPr>
            <a:r>
              <a:rPr lang="en-US" i="1" dirty="0" err="1">
                <a:latin typeface="Times New Roman" pitchFamily="18" charset="0"/>
                <a:cs typeface="Times New Roman" pitchFamily="18" charset="0"/>
              </a:rPr>
              <a:t>Dd</a:t>
            </a:r>
            <a:endParaRPr lang="en-US" i="1" dirty="0">
              <a:latin typeface="Times New Roman" pitchFamily="18" charset="0"/>
              <a:cs typeface="Times New Roman" pitchFamily="18" charset="0"/>
            </a:endParaRPr>
          </a:p>
          <a:p>
            <a:pPr>
              <a:lnSpc>
                <a:spcPct val="90000"/>
              </a:lnSpc>
            </a:pPr>
            <a:r>
              <a:rPr lang="ar-SA" i="1" dirty="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sp>
        <p:nvSpPr>
          <p:cNvPr id="58374" name="Text Box 6"/>
          <p:cNvSpPr txBox="1">
            <a:spLocks noChangeArrowheads="1"/>
          </p:cNvSpPr>
          <p:nvPr/>
        </p:nvSpPr>
        <p:spPr bwMode="auto">
          <a:xfrm>
            <a:off x="984250" y="3922713"/>
            <a:ext cx="1389063"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a:latin typeface="Times New Roman" pitchFamily="18" charset="0"/>
                <a:cs typeface="Times New Roman" pitchFamily="18" charset="0"/>
              </a:rPr>
              <a:t>Offspring</a:t>
            </a:r>
          </a:p>
          <a:p>
            <a:pPr>
              <a:lnSpc>
                <a:spcPct val="90000"/>
              </a:lnSpc>
            </a:pPr>
            <a:r>
              <a:rPr lang="ar-SA">
                <a:latin typeface="Times New Roman" pitchFamily="18" charset="0"/>
                <a:cs typeface="Times New Roman" pitchFamily="18" charset="0"/>
              </a:rPr>
              <a:t> </a:t>
            </a:r>
            <a:endParaRPr lang="en-US">
              <a:latin typeface="Times New Roman" pitchFamily="18" charset="0"/>
              <a:cs typeface="Times New Roman" pitchFamily="18" charset="0"/>
            </a:endParaRPr>
          </a:p>
        </p:txBody>
      </p:sp>
      <p:sp>
        <p:nvSpPr>
          <p:cNvPr id="58375" name="Text Box 7"/>
          <p:cNvSpPr txBox="1">
            <a:spLocks noChangeArrowheads="1"/>
          </p:cNvSpPr>
          <p:nvPr/>
        </p:nvSpPr>
        <p:spPr bwMode="auto">
          <a:xfrm>
            <a:off x="5111750" y="1506538"/>
            <a:ext cx="1741488"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a:solidFill>
                  <a:srgbClr val="FF0000"/>
                </a:solidFill>
                <a:latin typeface="Times New Roman" pitchFamily="18" charset="0"/>
                <a:cs typeface="Times New Roman" pitchFamily="18" charset="0"/>
              </a:rPr>
              <a:t>Sperm</a:t>
            </a:r>
          </a:p>
          <a:p>
            <a:pPr>
              <a:lnSpc>
                <a:spcPct val="90000"/>
              </a:lnSpc>
            </a:pPr>
            <a:r>
              <a:rPr lang="ar-SA" sz="2000">
                <a:solidFill>
                  <a:srgbClr val="FF0000"/>
                </a:solidFill>
                <a:latin typeface="Times New Roman" pitchFamily="18" charset="0"/>
                <a:cs typeface="Times New Roman" pitchFamily="18" charset="0"/>
              </a:rPr>
              <a:t> </a:t>
            </a:r>
            <a:endParaRPr lang="en-US">
              <a:latin typeface="Times New Roman" pitchFamily="18" charset="0"/>
              <a:cs typeface="Times New Roman" pitchFamily="18" charset="0"/>
            </a:endParaRPr>
          </a:p>
        </p:txBody>
      </p:sp>
      <p:sp>
        <p:nvSpPr>
          <p:cNvPr id="58376" name="Text Box 8"/>
          <p:cNvSpPr txBox="1">
            <a:spLocks noChangeArrowheads="1"/>
          </p:cNvSpPr>
          <p:nvPr/>
        </p:nvSpPr>
        <p:spPr bwMode="auto">
          <a:xfrm>
            <a:off x="2935287" y="3941763"/>
            <a:ext cx="1389063"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dirty="0">
                <a:solidFill>
                  <a:srgbClr val="FF0000"/>
                </a:solidFill>
                <a:latin typeface="Times New Roman" pitchFamily="18" charset="0"/>
                <a:cs typeface="Times New Roman" pitchFamily="18" charset="0"/>
              </a:rPr>
              <a:t>Eggs</a:t>
            </a:r>
          </a:p>
          <a:p>
            <a:pPr>
              <a:lnSpc>
                <a:spcPct val="90000"/>
              </a:lnSpc>
            </a:pPr>
            <a:r>
              <a:rPr lang="ar-SA" dirty="0">
                <a:solidFill>
                  <a:srgbClr val="0060AF"/>
                </a:solidFill>
                <a:latin typeface="Times New Roman" pitchFamily="18" charset="0"/>
                <a:cs typeface="Times New Roman" pitchFamily="18" charset="0"/>
              </a:rPr>
              <a:t>  </a:t>
            </a:r>
            <a:endParaRPr lang="en-US" dirty="0">
              <a:solidFill>
                <a:srgbClr val="0060AF"/>
              </a:solidFill>
              <a:latin typeface="Times New Roman" pitchFamily="18" charset="0"/>
              <a:cs typeface="Times New Roman" pitchFamily="18" charset="0"/>
            </a:endParaRPr>
          </a:p>
        </p:txBody>
      </p:sp>
      <p:sp>
        <p:nvSpPr>
          <p:cNvPr id="58377" name="Text Box 9"/>
          <p:cNvSpPr txBox="1">
            <a:spLocks noChangeArrowheads="1"/>
          </p:cNvSpPr>
          <p:nvPr/>
        </p:nvSpPr>
        <p:spPr bwMode="auto">
          <a:xfrm>
            <a:off x="6461125" y="4605338"/>
            <a:ext cx="893763"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i="1">
                <a:solidFill>
                  <a:srgbClr val="FF0000"/>
                </a:solidFill>
                <a:latin typeface="Times New Roman" pitchFamily="18" charset="0"/>
                <a:cs typeface="Times New Roman" pitchFamily="18" charset="0"/>
              </a:rPr>
              <a:t>d</a:t>
            </a:r>
            <a:r>
              <a:rPr lang="en-US" i="1">
                <a:solidFill>
                  <a:srgbClr val="0060AF"/>
                </a:solidFill>
                <a:latin typeface="Times New Roman" pitchFamily="18" charset="0"/>
                <a:cs typeface="Times New Roman" pitchFamily="18" charset="0"/>
              </a:rPr>
              <a:t>d</a:t>
            </a:r>
          </a:p>
          <a:p>
            <a:pPr>
              <a:lnSpc>
                <a:spcPct val="90000"/>
              </a:lnSpc>
            </a:pPr>
            <a:r>
              <a:rPr lang="en-US" sz="1800">
                <a:latin typeface="Times New Roman" pitchFamily="18" charset="0"/>
                <a:cs typeface="Times New Roman" pitchFamily="18" charset="0"/>
              </a:rPr>
              <a:t>Deaf</a:t>
            </a:r>
          </a:p>
          <a:p>
            <a:pPr>
              <a:lnSpc>
                <a:spcPct val="90000"/>
              </a:lnSpc>
            </a:pPr>
            <a:r>
              <a:rPr lang="en-US" sz="1800">
                <a:latin typeface="Times New Roman" pitchFamily="18" charset="0"/>
                <a:cs typeface="Times New Roman" pitchFamily="18" charset="0"/>
              </a:rPr>
              <a:t> </a:t>
            </a:r>
          </a:p>
        </p:txBody>
      </p:sp>
      <p:sp>
        <p:nvSpPr>
          <p:cNvPr id="58378" name="Text Box 10"/>
          <p:cNvSpPr txBox="1">
            <a:spLocks noChangeArrowheads="1"/>
          </p:cNvSpPr>
          <p:nvPr/>
        </p:nvSpPr>
        <p:spPr bwMode="auto">
          <a:xfrm>
            <a:off x="3906838" y="4779963"/>
            <a:ext cx="533400"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a:solidFill>
                  <a:srgbClr val="0060AF"/>
                </a:solidFill>
                <a:latin typeface="Times New Roman" pitchFamily="18" charset="0"/>
                <a:cs typeface="Times New Roman" pitchFamily="18" charset="0"/>
              </a:rPr>
              <a:t>d</a:t>
            </a:r>
          </a:p>
        </p:txBody>
      </p:sp>
      <p:sp>
        <p:nvSpPr>
          <p:cNvPr id="58379" name="Text Box 11"/>
          <p:cNvSpPr txBox="1">
            <a:spLocks noChangeArrowheads="1"/>
          </p:cNvSpPr>
          <p:nvPr/>
        </p:nvSpPr>
        <p:spPr bwMode="auto">
          <a:xfrm>
            <a:off x="6096000" y="2808288"/>
            <a:ext cx="1312863"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i="1">
                <a:solidFill>
                  <a:srgbClr val="0060AF"/>
                </a:solidFill>
                <a:latin typeface="Times New Roman" pitchFamily="18" charset="0"/>
                <a:cs typeface="Times New Roman" pitchFamily="18" charset="0"/>
              </a:rPr>
              <a:t>D</a:t>
            </a:r>
            <a:r>
              <a:rPr lang="en-US" i="1">
                <a:solidFill>
                  <a:srgbClr val="FF0000"/>
                </a:solidFill>
                <a:latin typeface="Times New Roman" pitchFamily="18" charset="0"/>
                <a:cs typeface="Times New Roman" pitchFamily="18" charset="0"/>
              </a:rPr>
              <a:t>d</a:t>
            </a:r>
          </a:p>
          <a:p>
            <a:pPr>
              <a:lnSpc>
                <a:spcPct val="90000"/>
              </a:lnSpc>
            </a:pPr>
            <a:r>
              <a:rPr lang="en-US" sz="1800">
                <a:latin typeface="Times New Roman" pitchFamily="18" charset="0"/>
                <a:cs typeface="Times New Roman" pitchFamily="18" charset="0"/>
              </a:rPr>
              <a:t>Normal</a:t>
            </a:r>
          </a:p>
          <a:p>
            <a:pPr>
              <a:lnSpc>
                <a:spcPct val="90000"/>
              </a:lnSpc>
            </a:pPr>
            <a:r>
              <a:rPr lang="en-US" sz="1800">
                <a:latin typeface="Times New Roman" pitchFamily="18" charset="0"/>
                <a:cs typeface="Times New Roman" pitchFamily="18" charset="0"/>
              </a:rPr>
              <a:t>(carrier)</a:t>
            </a:r>
          </a:p>
          <a:p>
            <a:pPr>
              <a:lnSpc>
                <a:spcPct val="90000"/>
              </a:lnSpc>
            </a:pPr>
            <a:r>
              <a:rPr lang="en-US" sz="1800">
                <a:latin typeface="Times New Roman" pitchFamily="18" charset="0"/>
                <a:cs typeface="Times New Roman" pitchFamily="18" charset="0"/>
              </a:rPr>
              <a:t> </a:t>
            </a:r>
            <a:endParaRPr lang="en-US" sz="1800" i="1">
              <a:latin typeface="Times New Roman" pitchFamily="18" charset="0"/>
              <a:cs typeface="Times New Roman" pitchFamily="18" charset="0"/>
            </a:endParaRPr>
          </a:p>
        </p:txBody>
      </p:sp>
      <p:sp>
        <p:nvSpPr>
          <p:cNvPr id="58380" name="Text Box 12"/>
          <p:cNvSpPr txBox="1">
            <a:spLocks noChangeArrowheads="1"/>
          </p:cNvSpPr>
          <p:nvPr/>
        </p:nvSpPr>
        <p:spPr bwMode="auto">
          <a:xfrm>
            <a:off x="4625975" y="2971800"/>
            <a:ext cx="1184275"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i="1">
                <a:solidFill>
                  <a:srgbClr val="FF0000"/>
                </a:solidFill>
                <a:latin typeface="Times New Roman" pitchFamily="18" charset="0"/>
                <a:cs typeface="Times New Roman" pitchFamily="18" charset="0"/>
              </a:rPr>
              <a:t>D</a:t>
            </a:r>
            <a:r>
              <a:rPr lang="en-US" i="1">
                <a:solidFill>
                  <a:srgbClr val="0060AF"/>
                </a:solidFill>
                <a:latin typeface="Times New Roman" pitchFamily="18" charset="0"/>
                <a:cs typeface="Times New Roman" pitchFamily="18" charset="0"/>
              </a:rPr>
              <a:t>D</a:t>
            </a:r>
          </a:p>
          <a:p>
            <a:pPr>
              <a:lnSpc>
                <a:spcPct val="90000"/>
              </a:lnSpc>
            </a:pPr>
            <a:r>
              <a:rPr lang="en-US" sz="1800">
                <a:latin typeface="Times New Roman" pitchFamily="18" charset="0"/>
                <a:cs typeface="Times New Roman" pitchFamily="18" charset="0"/>
              </a:rPr>
              <a:t>Normal</a:t>
            </a:r>
          </a:p>
          <a:p>
            <a:pPr>
              <a:lnSpc>
                <a:spcPct val="90000"/>
              </a:lnSpc>
            </a:pPr>
            <a:r>
              <a:rPr lang="en-US" sz="1800">
                <a:latin typeface="Times New Roman" pitchFamily="18" charset="0"/>
                <a:cs typeface="Times New Roman" pitchFamily="18" charset="0"/>
              </a:rPr>
              <a:t> </a:t>
            </a:r>
          </a:p>
        </p:txBody>
      </p:sp>
      <p:sp>
        <p:nvSpPr>
          <p:cNvPr id="58381" name="Text Box 13"/>
          <p:cNvSpPr txBox="1">
            <a:spLocks noChangeArrowheads="1"/>
          </p:cNvSpPr>
          <p:nvPr/>
        </p:nvSpPr>
        <p:spPr bwMode="auto">
          <a:xfrm>
            <a:off x="3871913" y="3205163"/>
            <a:ext cx="533400"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a:solidFill>
                  <a:srgbClr val="0060AF"/>
                </a:solidFill>
                <a:latin typeface="Times New Roman" pitchFamily="18" charset="0"/>
                <a:cs typeface="Times New Roman" pitchFamily="18" charset="0"/>
              </a:rPr>
              <a:t>D</a:t>
            </a:r>
          </a:p>
        </p:txBody>
      </p:sp>
      <p:sp>
        <p:nvSpPr>
          <p:cNvPr id="58382" name="Text Box 14"/>
          <p:cNvSpPr txBox="1">
            <a:spLocks noChangeArrowheads="1"/>
          </p:cNvSpPr>
          <p:nvPr/>
        </p:nvSpPr>
        <p:spPr bwMode="auto">
          <a:xfrm>
            <a:off x="5035550" y="2132013"/>
            <a:ext cx="533400"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a:solidFill>
                  <a:srgbClr val="FF0000"/>
                </a:solidFill>
                <a:latin typeface="Times New Roman" pitchFamily="18" charset="0"/>
                <a:cs typeface="Times New Roman" pitchFamily="18" charset="0"/>
              </a:rPr>
              <a:t>D</a:t>
            </a:r>
          </a:p>
        </p:txBody>
      </p:sp>
      <p:sp>
        <p:nvSpPr>
          <p:cNvPr id="58383" name="Text Box 15"/>
          <p:cNvSpPr txBox="1">
            <a:spLocks noChangeArrowheads="1"/>
          </p:cNvSpPr>
          <p:nvPr/>
        </p:nvSpPr>
        <p:spPr bwMode="auto">
          <a:xfrm>
            <a:off x="6608763" y="2114550"/>
            <a:ext cx="533400" cy="30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i="1">
                <a:solidFill>
                  <a:srgbClr val="FF0000"/>
                </a:solidFill>
                <a:latin typeface="Times New Roman" pitchFamily="18" charset="0"/>
                <a:cs typeface="Times New Roman" pitchFamily="18" charset="0"/>
              </a:rPr>
              <a:t>d</a:t>
            </a:r>
          </a:p>
        </p:txBody>
      </p:sp>
      <p:sp>
        <p:nvSpPr>
          <p:cNvPr id="58384" name="Text Box 16"/>
          <p:cNvSpPr txBox="1">
            <a:spLocks noChangeArrowheads="1"/>
          </p:cNvSpPr>
          <p:nvPr/>
        </p:nvSpPr>
        <p:spPr bwMode="auto">
          <a:xfrm>
            <a:off x="4554538" y="4462463"/>
            <a:ext cx="1312862"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i="1">
                <a:solidFill>
                  <a:srgbClr val="FF0000"/>
                </a:solidFill>
                <a:latin typeface="Times New Roman" pitchFamily="18" charset="0"/>
                <a:cs typeface="Times New Roman" pitchFamily="18" charset="0"/>
              </a:rPr>
              <a:t>D</a:t>
            </a:r>
            <a:r>
              <a:rPr lang="en-US" i="1">
                <a:solidFill>
                  <a:srgbClr val="0060AF"/>
                </a:solidFill>
                <a:latin typeface="Times New Roman" pitchFamily="18" charset="0"/>
                <a:cs typeface="Times New Roman" pitchFamily="18" charset="0"/>
              </a:rPr>
              <a:t>d</a:t>
            </a:r>
          </a:p>
          <a:p>
            <a:pPr>
              <a:lnSpc>
                <a:spcPct val="90000"/>
              </a:lnSpc>
            </a:pPr>
            <a:r>
              <a:rPr lang="en-US" sz="1800">
                <a:latin typeface="Times New Roman" pitchFamily="18" charset="0"/>
                <a:cs typeface="Times New Roman" pitchFamily="18" charset="0"/>
              </a:rPr>
              <a:t>Normal</a:t>
            </a:r>
          </a:p>
          <a:p>
            <a:pPr>
              <a:lnSpc>
                <a:spcPct val="90000"/>
              </a:lnSpc>
            </a:pPr>
            <a:r>
              <a:rPr lang="en-US" sz="1800">
                <a:latin typeface="Times New Roman" pitchFamily="18" charset="0"/>
                <a:cs typeface="Times New Roman" pitchFamily="18" charset="0"/>
              </a:rPr>
              <a:t>(carrier)</a:t>
            </a:r>
          </a:p>
          <a:p>
            <a:pPr>
              <a:lnSpc>
                <a:spcPct val="90000"/>
              </a:lnSpc>
            </a:pPr>
            <a:r>
              <a:rPr lang="ar-SA" sz="1800">
                <a:latin typeface="Times New Roman" pitchFamily="18" charset="0"/>
                <a:cs typeface="Times New Roman" pitchFamily="18" charset="0"/>
              </a:rPr>
              <a:t> </a:t>
            </a:r>
            <a:endParaRPr lang="en-US" sz="1800" i="1">
              <a:latin typeface="Times New Roman" pitchFamily="18" charset="0"/>
              <a:cs typeface="Times New Roman" pitchFamily="18" charset="0"/>
            </a:endParaRPr>
          </a:p>
        </p:txBody>
      </p:sp>
      <p:sp>
        <p:nvSpPr>
          <p:cNvPr id="58385" name="Text Box 17"/>
          <p:cNvSpPr txBox="1">
            <a:spLocks noChangeArrowheads="1"/>
          </p:cNvSpPr>
          <p:nvPr/>
        </p:nvSpPr>
        <p:spPr bwMode="auto">
          <a:xfrm>
            <a:off x="6659713" y="571500"/>
            <a:ext cx="1176337" cy="86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dirty="0">
                <a:latin typeface="Times New Roman" pitchFamily="18" charset="0"/>
                <a:cs typeface="Times New Roman" pitchFamily="18" charset="0"/>
              </a:rPr>
              <a:t>Normal</a:t>
            </a:r>
          </a:p>
          <a:p>
            <a:pPr>
              <a:lnSpc>
                <a:spcPct val="90000"/>
              </a:lnSpc>
            </a:pPr>
            <a:r>
              <a:rPr lang="en-US" i="1" dirty="0" err="1">
                <a:latin typeface="Times New Roman" pitchFamily="18" charset="0"/>
                <a:cs typeface="Times New Roman" pitchFamily="18" charset="0"/>
              </a:rPr>
              <a:t>Dd</a:t>
            </a:r>
            <a:endParaRPr lang="en-US" i="1" dirty="0">
              <a:latin typeface="Times New Roman" pitchFamily="18" charset="0"/>
              <a:cs typeface="Times New Roman" pitchFamily="18" charset="0"/>
            </a:endParaRPr>
          </a:p>
          <a:p>
            <a:pPr>
              <a:lnSpc>
                <a:spcPct val="90000"/>
              </a:lnSpc>
            </a:pPr>
            <a:r>
              <a:rPr lang="ar-SA" i="1" dirty="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sp>
        <p:nvSpPr>
          <p:cNvPr id="58387" name="Text Box 19"/>
          <p:cNvSpPr txBox="1">
            <a:spLocks noChangeArrowheads="1"/>
          </p:cNvSpPr>
          <p:nvPr/>
        </p:nvSpPr>
        <p:spPr bwMode="auto">
          <a:xfrm>
            <a:off x="1836738" y="5907088"/>
            <a:ext cx="50450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100">
                <a:solidFill>
                  <a:srgbClr val="8F2170"/>
                </a:solidFill>
                <a:latin typeface="Times New Roman" pitchFamily="18" charset="0"/>
                <a:cs typeface="Times New Roman" pitchFamily="18" charset="0"/>
              </a:rPr>
              <a:t>Offspring produced by parents who are both </a:t>
            </a:r>
            <a:r>
              <a:rPr lang="en-US" sz="2100">
                <a:solidFill>
                  <a:srgbClr val="FF0000"/>
                </a:solidFill>
                <a:latin typeface="Times New Roman" pitchFamily="18" charset="0"/>
                <a:cs typeface="Times New Roman" pitchFamily="18" charset="0"/>
              </a:rPr>
              <a:t>carriers </a:t>
            </a:r>
          </a:p>
          <a:p>
            <a:pPr>
              <a:lnSpc>
                <a:spcPct val="90000"/>
              </a:lnSpc>
            </a:pPr>
            <a:r>
              <a:rPr lang="en-US" sz="2100">
                <a:solidFill>
                  <a:srgbClr val="8F2170"/>
                </a:solidFill>
                <a:latin typeface="Times New Roman" pitchFamily="18" charset="0"/>
                <a:cs typeface="Times New Roman" pitchFamily="18" charset="0"/>
              </a:rPr>
              <a:t>for</a:t>
            </a:r>
            <a:r>
              <a:rPr lang="en-US" sz="2000">
                <a:solidFill>
                  <a:srgbClr val="FF0000"/>
                </a:solidFill>
                <a:latin typeface="Times New Roman" pitchFamily="18" charset="0"/>
                <a:cs typeface="Times New Roman" pitchFamily="18" charset="0"/>
              </a:rPr>
              <a:t> </a:t>
            </a:r>
            <a:r>
              <a:rPr lang="en-US" sz="2100">
                <a:solidFill>
                  <a:srgbClr val="FF0000"/>
                </a:solidFill>
                <a:latin typeface="Times New Roman" pitchFamily="18" charset="0"/>
                <a:cs typeface="Times New Roman" pitchFamily="18" charset="0"/>
              </a:rPr>
              <a:t>Deafness </a:t>
            </a:r>
            <a:r>
              <a:rPr lang="en-US" sz="2100">
                <a:solidFill>
                  <a:srgbClr val="8F2170"/>
                </a:solidFill>
                <a:latin typeface="Times New Roman" pitchFamily="18" charset="0"/>
                <a:cs typeface="Times New Roman" pitchFamily="18" charset="0"/>
              </a:rPr>
              <a:t>which is</a:t>
            </a:r>
            <a:r>
              <a:rPr lang="en-US" sz="2000">
                <a:solidFill>
                  <a:schemeClr val="accent2"/>
                </a:solidFill>
                <a:latin typeface="Times New Roman" pitchFamily="18" charset="0"/>
                <a:cs typeface="Times New Roman" pitchFamily="18" charset="0"/>
              </a:rPr>
              <a:t> </a:t>
            </a:r>
            <a:r>
              <a:rPr lang="en-US" sz="2100">
                <a:solidFill>
                  <a:srgbClr val="8F2170"/>
                </a:solidFill>
                <a:latin typeface="Times New Roman" pitchFamily="18" charset="0"/>
                <a:cs typeface="Times New Roman" pitchFamily="18" charset="0"/>
              </a:rPr>
              <a:t> a recessive diorder </a:t>
            </a:r>
          </a:p>
          <a:p>
            <a:pPr>
              <a:lnSpc>
                <a:spcPct val="90000"/>
              </a:lnSpc>
            </a:pPr>
            <a:r>
              <a:rPr lang="ar-SA" sz="2100">
                <a:solidFill>
                  <a:srgbClr val="8F2170"/>
                </a:solidFill>
                <a:latin typeface="Times New Roman" pitchFamily="18" charset="0"/>
                <a:cs typeface="Times New Roman" pitchFamily="18" charset="0"/>
              </a:rPr>
              <a:t> </a:t>
            </a:r>
            <a:endParaRPr lang="en-US" sz="1600">
              <a:solidFill>
                <a:srgbClr val="990066"/>
              </a:solidFill>
              <a:latin typeface="Times New Roman" pitchFamily="18" charset="0"/>
              <a:cs typeface="Times New Roman" pitchFamily="18" charset="0"/>
            </a:endParaRPr>
          </a:p>
        </p:txBody>
      </p:sp>
      <p:sp>
        <p:nvSpPr>
          <p:cNvPr id="58388" name="Freeform 24"/>
          <p:cNvSpPr>
            <a:spLocks/>
          </p:cNvSpPr>
          <p:nvPr/>
        </p:nvSpPr>
        <p:spPr bwMode="auto">
          <a:xfrm>
            <a:off x="6973888" y="1998663"/>
            <a:ext cx="750887" cy="341312"/>
          </a:xfrm>
          <a:custGeom>
            <a:avLst/>
            <a:gdLst>
              <a:gd name="T0" fmla="*/ 0 w 473"/>
              <a:gd name="T1" fmla="*/ 2147483647 h 215"/>
              <a:gd name="T2" fmla="*/ 2147483647 w 473"/>
              <a:gd name="T3" fmla="*/ 2147483647 h 215"/>
              <a:gd name="T4" fmla="*/ 2147483647 w 473"/>
              <a:gd name="T5" fmla="*/ 2147483647 h 215"/>
              <a:gd name="T6" fmla="*/ 2147483647 w 473"/>
              <a:gd name="T7" fmla="*/ 2147483647 h 215"/>
              <a:gd name="T8" fmla="*/ 2147483647 w 473"/>
              <a:gd name="T9" fmla="*/ 2147483647 h 215"/>
              <a:gd name="T10" fmla="*/ 2147483647 w 473"/>
              <a:gd name="T11" fmla="*/ 2147483647 h 215"/>
              <a:gd name="T12" fmla="*/ 2147483647 w 473"/>
              <a:gd name="T13" fmla="*/ 2147483647 h 215"/>
              <a:gd name="T14" fmla="*/ 2147483647 w 473"/>
              <a:gd name="T15" fmla="*/ 2147483647 h 215"/>
              <a:gd name="T16" fmla="*/ 2147483647 w 473"/>
              <a:gd name="T17" fmla="*/ 0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3"/>
              <a:gd name="T28" fmla="*/ 0 h 215"/>
              <a:gd name="T29" fmla="*/ 473 w 473"/>
              <a:gd name="T30" fmla="*/ 215 h 2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3" h="215">
                <a:moveTo>
                  <a:pt x="0" y="215"/>
                </a:moveTo>
                <a:cubicBezTo>
                  <a:pt x="12" y="181"/>
                  <a:pt x="17" y="166"/>
                  <a:pt x="52" y="155"/>
                </a:cubicBezTo>
                <a:cubicBezTo>
                  <a:pt x="90" y="164"/>
                  <a:pt x="127" y="176"/>
                  <a:pt x="164" y="189"/>
                </a:cubicBezTo>
                <a:cubicBezTo>
                  <a:pt x="298" y="169"/>
                  <a:pt x="221" y="173"/>
                  <a:pt x="258" y="60"/>
                </a:cubicBezTo>
                <a:cubicBezTo>
                  <a:pt x="261" y="51"/>
                  <a:pt x="275" y="52"/>
                  <a:pt x="284" y="51"/>
                </a:cubicBezTo>
                <a:cubicBezTo>
                  <a:pt x="310" y="47"/>
                  <a:pt x="336" y="46"/>
                  <a:pt x="362" y="43"/>
                </a:cubicBezTo>
                <a:cubicBezTo>
                  <a:pt x="367" y="42"/>
                  <a:pt x="419" y="33"/>
                  <a:pt x="430" y="26"/>
                </a:cubicBezTo>
                <a:cubicBezTo>
                  <a:pt x="437" y="22"/>
                  <a:pt x="441" y="12"/>
                  <a:pt x="448" y="8"/>
                </a:cubicBezTo>
                <a:cubicBezTo>
                  <a:pt x="455" y="3"/>
                  <a:pt x="473" y="0"/>
                  <a:pt x="473" y="0"/>
                </a:cubicBezTo>
              </a:path>
            </a:pathLst>
          </a:custGeom>
          <a:noFill/>
          <a:ln w="285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endParaRPr lang="ar-SA">
              <a:latin typeface="Times New Roman" pitchFamily="18" charset="0"/>
              <a:cs typeface="Times New Roman" pitchFamily="18" charset="0"/>
            </a:endParaRPr>
          </a:p>
        </p:txBody>
      </p:sp>
      <p:sp>
        <p:nvSpPr>
          <p:cNvPr id="58389" name="Freeform 25"/>
          <p:cNvSpPr>
            <a:spLocks/>
          </p:cNvSpPr>
          <p:nvPr/>
        </p:nvSpPr>
        <p:spPr bwMode="auto">
          <a:xfrm>
            <a:off x="5387975" y="2058988"/>
            <a:ext cx="750888" cy="341312"/>
          </a:xfrm>
          <a:custGeom>
            <a:avLst/>
            <a:gdLst>
              <a:gd name="T0" fmla="*/ 0 w 473"/>
              <a:gd name="T1" fmla="*/ 2147483647 h 215"/>
              <a:gd name="T2" fmla="*/ 2147483647 w 473"/>
              <a:gd name="T3" fmla="*/ 2147483647 h 215"/>
              <a:gd name="T4" fmla="*/ 2147483647 w 473"/>
              <a:gd name="T5" fmla="*/ 2147483647 h 215"/>
              <a:gd name="T6" fmla="*/ 2147483647 w 473"/>
              <a:gd name="T7" fmla="*/ 2147483647 h 215"/>
              <a:gd name="T8" fmla="*/ 2147483647 w 473"/>
              <a:gd name="T9" fmla="*/ 2147483647 h 215"/>
              <a:gd name="T10" fmla="*/ 2147483647 w 473"/>
              <a:gd name="T11" fmla="*/ 2147483647 h 215"/>
              <a:gd name="T12" fmla="*/ 2147483647 w 473"/>
              <a:gd name="T13" fmla="*/ 2147483647 h 215"/>
              <a:gd name="T14" fmla="*/ 2147483647 w 473"/>
              <a:gd name="T15" fmla="*/ 2147483647 h 215"/>
              <a:gd name="T16" fmla="*/ 2147483647 w 473"/>
              <a:gd name="T17" fmla="*/ 0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3"/>
              <a:gd name="T28" fmla="*/ 0 h 215"/>
              <a:gd name="T29" fmla="*/ 473 w 473"/>
              <a:gd name="T30" fmla="*/ 215 h 2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3" h="215">
                <a:moveTo>
                  <a:pt x="0" y="215"/>
                </a:moveTo>
                <a:cubicBezTo>
                  <a:pt x="12" y="181"/>
                  <a:pt x="17" y="166"/>
                  <a:pt x="52" y="155"/>
                </a:cubicBezTo>
                <a:cubicBezTo>
                  <a:pt x="90" y="164"/>
                  <a:pt x="127" y="176"/>
                  <a:pt x="164" y="189"/>
                </a:cubicBezTo>
                <a:cubicBezTo>
                  <a:pt x="298" y="169"/>
                  <a:pt x="221" y="173"/>
                  <a:pt x="258" y="60"/>
                </a:cubicBezTo>
                <a:cubicBezTo>
                  <a:pt x="261" y="51"/>
                  <a:pt x="275" y="52"/>
                  <a:pt x="284" y="51"/>
                </a:cubicBezTo>
                <a:cubicBezTo>
                  <a:pt x="310" y="47"/>
                  <a:pt x="336" y="46"/>
                  <a:pt x="362" y="43"/>
                </a:cubicBezTo>
                <a:cubicBezTo>
                  <a:pt x="367" y="42"/>
                  <a:pt x="419" y="33"/>
                  <a:pt x="430" y="26"/>
                </a:cubicBezTo>
                <a:cubicBezTo>
                  <a:pt x="437" y="22"/>
                  <a:pt x="441" y="12"/>
                  <a:pt x="448" y="8"/>
                </a:cubicBezTo>
                <a:cubicBezTo>
                  <a:pt x="455" y="3"/>
                  <a:pt x="473" y="0"/>
                  <a:pt x="473" y="0"/>
                </a:cubicBezTo>
              </a:path>
            </a:pathLst>
          </a:custGeom>
          <a:noFill/>
          <a:ln w="285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endParaRPr lang="ar-SA">
              <a:latin typeface="Times New Roman" pitchFamily="18" charset="0"/>
              <a:cs typeface="Times New Roman" pitchFamily="18" charset="0"/>
            </a:endParaRPr>
          </a:p>
        </p:txBody>
      </p:sp>
      <p:sp>
        <p:nvSpPr>
          <p:cNvPr id="22" name="Oval 21"/>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46</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4294967295"/>
          </p:nvPr>
        </p:nvSpPr>
        <p:spPr>
          <a:xfrm>
            <a:off x="785019" y="2876136"/>
            <a:ext cx="7570787" cy="2146300"/>
          </a:xfrm>
        </p:spPr>
        <p:txBody>
          <a:bodyPr/>
          <a:lstStyle/>
          <a:p>
            <a:pPr marL="0" indent="0" algn="ctr" eaLnBrk="1" hangingPunct="1">
              <a:lnSpc>
                <a:spcPct val="90000"/>
              </a:lnSpc>
              <a:buFont typeface="Wingdings" panose="05000000000000000000" pitchFamily="2" charset="2"/>
              <a:buNone/>
              <a:defRPr/>
            </a:pPr>
            <a:r>
              <a:rPr lang="en-US" sz="4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Exceptions  to Mendel’s laws</a:t>
            </a:r>
          </a:p>
        </p:txBody>
      </p:sp>
      <p:sp>
        <p:nvSpPr>
          <p:cNvPr id="59395" name="Line 3"/>
          <p:cNvSpPr>
            <a:spLocks noChangeShapeType="1"/>
          </p:cNvSpPr>
          <p:nvPr/>
        </p:nvSpPr>
        <p:spPr bwMode="auto">
          <a:xfrm>
            <a:off x="182563" y="1095375"/>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396"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 name="Oval 4"/>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47</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182563" y="115189"/>
            <a:ext cx="8775700" cy="568208"/>
          </a:xfrm>
        </p:spPr>
        <p:txBody>
          <a:bodyPr/>
          <a:lstStyle/>
          <a:p>
            <a:pPr algn="ctr">
              <a:defRPr/>
            </a:pPr>
            <a:r>
              <a:rPr lang="en-US"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Variations to Mendel’s Laws</a:t>
            </a:r>
            <a:r>
              <a:rPr lang="en-US" sz="3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n-US" sz="3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27011" name="Rectangle 3"/>
          <p:cNvSpPr>
            <a:spLocks noGrp="1" noChangeArrowheads="1"/>
          </p:cNvSpPr>
          <p:nvPr>
            <p:ph type="body" idx="1"/>
          </p:nvPr>
        </p:nvSpPr>
        <p:spPr>
          <a:xfrm>
            <a:off x="182563" y="682764"/>
            <a:ext cx="8775700" cy="5795041"/>
          </a:xfrm>
        </p:spPr>
        <p:txBody>
          <a:bodyPr/>
          <a:lstStyle/>
          <a:p>
            <a:pPr>
              <a:buFont typeface="Wingdings" panose="05000000000000000000" pitchFamily="2" charset="2"/>
              <a:buNone/>
              <a:defRPr/>
            </a:pPr>
            <a:r>
              <a:rPr lang="en-US" sz="2400" b="1" dirty="0" smtClean="0">
                <a:latin typeface="Times New Roman" panose="02020603050405020304" pitchFamily="18" charset="0"/>
                <a:cs typeface="Times New Roman" panose="02020603050405020304" pitchFamily="18" charset="0"/>
              </a:rPr>
              <a:t>Traits inheritance is not always </a:t>
            </a:r>
            <a:r>
              <a:rPr lang="en-US" sz="2400" b="1" dirty="0" smtClean="0">
                <a:solidFill>
                  <a:schemeClr val="tx2"/>
                </a:solidFill>
                <a:latin typeface="Times New Roman" panose="02020603050405020304" pitchFamily="18" charset="0"/>
                <a:cs typeface="Times New Roman" panose="02020603050405020304" pitchFamily="18" charset="0"/>
              </a:rPr>
              <a:t>dominant</a:t>
            </a:r>
            <a:r>
              <a:rPr lang="en-US" sz="2400" b="1" dirty="0" smtClean="0">
                <a:latin typeface="Times New Roman" panose="02020603050405020304" pitchFamily="18" charset="0"/>
                <a:cs typeface="Times New Roman" panose="02020603050405020304" pitchFamily="18" charset="0"/>
              </a:rPr>
              <a:t> or </a:t>
            </a:r>
            <a:r>
              <a:rPr lang="en-US" sz="2400" b="1" dirty="0" smtClean="0">
                <a:solidFill>
                  <a:schemeClr val="tx2"/>
                </a:solidFill>
                <a:latin typeface="Times New Roman" panose="02020603050405020304" pitchFamily="18" charset="0"/>
                <a:cs typeface="Times New Roman" panose="02020603050405020304" pitchFamily="18" charset="0"/>
              </a:rPr>
              <a:t>recessive</a:t>
            </a:r>
            <a:r>
              <a:rPr lang="en-US" sz="2400" b="1" dirty="0" smtClean="0">
                <a:latin typeface="Times New Roman" panose="02020603050405020304" pitchFamily="18" charset="0"/>
                <a:cs typeface="Times New Roman" panose="02020603050405020304" pitchFamily="18" charset="0"/>
              </a:rPr>
              <a:t>, or controlled by one gene. </a:t>
            </a:r>
          </a:p>
          <a:p>
            <a:pPr>
              <a:buFont typeface="Wingdings" panose="05000000000000000000" pitchFamily="2" charset="2"/>
              <a:buNone/>
              <a:defRPr/>
            </a:pPr>
            <a:r>
              <a:rPr lang="en-US" sz="2400" b="1" dirty="0" smtClean="0">
                <a:latin typeface="Times New Roman" panose="02020603050405020304" pitchFamily="18" charset="0"/>
                <a:cs typeface="Times New Roman" panose="02020603050405020304" pitchFamily="18" charset="0"/>
              </a:rPr>
              <a:t>Some of the </a:t>
            </a:r>
            <a:r>
              <a:rPr lang="en-US" sz="2400" b="1" dirty="0" smtClean="0">
                <a:solidFill>
                  <a:srgbClr val="FF0000"/>
                </a:solidFill>
                <a:latin typeface="Times New Roman" panose="02020603050405020304" pitchFamily="18" charset="0"/>
                <a:cs typeface="Times New Roman" panose="02020603050405020304" pitchFamily="18" charset="0"/>
              </a:rPr>
              <a:t>exceptions</a:t>
            </a:r>
            <a:r>
              <a:rPr lang="en-US" sz="2400" b="1" dirty="0" smtClean="0">
                <a:latin typeface="Times New Roman" panose="02020603050405020304" pitchFamily="18" charset="0"/>
                <a:cs typeface="Times New Roman" panose="02020603050405020304" pitchFamily="18" charset="0"/>
              </a:rPr>
              <a:t> to </a:t>
            </a:r>
            <a:r>
              <a:rPr lang="en-US" sz="24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Mendel’s Laws</a:t>
            </a:r>
            <a:r>
              <a:rPr lang="en-US" sz="2400" b="1" dirty="0" smtClean="0">
                <a:latin typeface="Times New Roman" panose="02020603050405020304" pitchFamily="18" charset="0"/>
                <a:cs typeface="Times New Roman" panose="02020603050405020304" pitchFamily="18" charset="0"/>
              </a:rPr>
              <a:t> are:</a:t>
            </a:r>
          </a:p>
          <a:p>
            <a:pPr marL="741363" lvl="1" indent="-741363">
              <a:spcBef>
                <a:spcPts val="0"/>
              </a:spcBef>
              <a:buFont typeface="Wingdings" panose="05000000000000000000" pitchFamily="2" charset="2"/>
              <a:buNone/>
              <a:defRPr/>
            </a:pPr>
            <a:r>
              <a:rPr lang="en-US" b="1" dirty="0" smtClean="0">
                <a:solidFill>
                  <a:srgbClr val="FF0000"/>
                </a:solidFill>
                <a:latin typeface="Times New Roman" panose="02020603050405020304" pitchFamily="18" charset="0"/>
                <a:ea typeface="+mn-ea"/>
                <a:cs typeface="Times New Roman" panose="02020603050405020304" pitchFamily="18" charset="0"/>
              </a:rPr>
              <a:t>1. Incomplete dominance: </a:t>
            </a:r>
            <a:r>
              <a:rPr lang="en-US" b="1" dirty="0" smtClean="0">
                <a:solidFill>
                  <a:srgbClr val="0000FF"/>
                </a:solidFill>
                <a:latin typeface="Times New Roman" panose="02020603050405020304" pitchFamily="18" charset="0"/>
                <a:cs typeface="Times New Roman" panose="02020603050405020304" pitchFamily="18" charset="0"/>
              </a:rPr>
              <a:t>heterozygote has intermediate phenotype </a:t>
            </a:r>
          </a:p>
          <a:p>
            <a:pPr marL="741363" lvl="1" indent="-741363">
              <a:spcBef>
                <a:spcPts val="0"/>
              </a:spcBef>
              <a:buFont typeface="Wingdings" panose="05000000000000000000" pitchFamily="2" charset="2"/>
              <a:buNone/>
              <a:defRPr/>
            </a:pPr>
            <a:r>
              <a:rPr lang="en-US" b="1" dirty="0" smtClean="0">
                <a:solidFill>
                  <a:srgbClr val="FF0000"/>
                </a:solidFill>
                <a:latin typeface="Times New Roman" panose="02020603050405020304" pitchFamily="18" charset="0"/>
                <a:cs typeface="Times New Roman" panose="02020603050405020304" pitchFamily="18" charset="0"/>
              </a:rPr>
              <a:t>2. Co-dominance: </a:t>
            </a:r>
            <a:r>
              <a:rPr lang="en-US" b="1" dirty="0" smtClean="0">
                <a:solidFill>
                  <a:schemeClr val="accent6">
                    <a:lumMod val="50000"/>
                  </a:schemeClr>
                </a:solidFill>
                <a:latin typeface="Times New Roman" panose="02020603050405020304" pitchFamily="18" charset="0"/>
                <a:cs typeface="Times New Roman" panose="02020603050405020304" pitchFamily="18" charset="0"/>
              </a:rPr>
              <a:t>heterozygote expresses phenotypes of both homozygotes.</a:t>
            </a:r>
          </a:p>
          <a:p>
            <a:pPr marL="741363" indent="-741363">
              <a:spcBef>
                <a:spcPts val="0"/>
              </a:spcBef>
              <a:spcAft>
                <a:spcPts val="0"/>
              </a:spcAft>
              <a:buFont typeface="Wingdings" panose="05000000000000000000" pitchFamily="2" charset="2"/>
              <a:buNone/>
              <a:defRPr/>
            </a:pPr>
            <a:r>
              <a:rPr lang="en-US" sz="2400" b="1" dirty="0" smtClean="0">
                <a:solidFill>
                  <a:srgbClr val="FF0000"/>
                </a:solidFill>
                <a:latin typeface="Times New Roman" panose="02020603050405020304" pitchFamily="18" charset="0"/>
                <a:cs typeface="Times New Roman" panose="02020603050405020304" pitchFamily="18" charset="0"/>
              </a:rPr>
              <a:t>3. Multiple alleles: </a:t>
            </a:r>
            <a:r>
              <a:rPr lang="en-US" sz="2400" b="1" dirty="0" smtClean="0">
                <a:solidFill>
                  <a:srgbClr val="0000FF"/>
                </a:solidFill>
                <a:latin typeface="Times New Roman" panose="02020603050405020304" pitchFamily="18" charset="0"/>
                <a:cs typeface="Times New Roman" panose="02020603050405020304" pitchFamily="18" charset="0"/>
              </a:rPr>
              <a:t>Three or more alleles in a population for the same locus. Diploid individual has any two alleles.</a:t>
            </a:r>
          </a:p>
          <a:p>
            <a:pPr marL="741363" indent="-741363">
              <a:spcBef>
                <a:spcPts val="0"/>
              </a:spcBef>
              <a:buFont typeface="Wingdings" panose="05000000000000000000" pitchFamily="2" charset="2"/>
              <a:buNone/>
              <a:defRPr/>
            </a:pPr>
            <a:r>
              <a:rPr lang="en-US" sz="2400" b="1" dirty="0" smtClean="0">
                <a:solidFill>
                  <a:srgbClr val="FF0000"/>
                </a:solidFill>
                <a:latin typeface="Times New Roman" panose="02020603050405020304" pitchFamily="18" charset="0"/>
                <a:cs typeface="Times New Roman" panose="02020603050405020304" pitchFamily="18" charset="0"/>
              </a:rPr>
              <a:t>4. </a:t>
            </a:r>
            <a:r>
              <a:rPr lang="en-US" sz="2400" b="1" dirty="0" err="1" smtClean="0">
                <a:solidFill>
                  <a:srgbClr val="FF0000"/>
                </a:solidFill>
                <a:latin typeface="Times New Roman" panose="02020603050405020304" pitchFamily="18" charset="0"/>
                <a:cs typeface="Times New Roman" panose="02020603050405020304" pitchFamily="18" charset="0"/>
              </a:rPr>
              <a:t>Pleiotropy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the phenomenon of one gene mutation being responsible for or affecting more than one phenotypic characteristic.  </a:t>
            </a:r>
          </a:p>
          <a:p>
            <a:pPr marL="741363" indent="-741363">
              <a:spcBef>
                <a:spcPts val="0"/>
              </a:spcBef>
              <a:buFont typeface="Wingdings" panose="05000000000000000000" pitchFamily="2" charset="2"/>
              <a:buNone/>
              <a:defRPr/>
            </a:pPr>
            <a:r>
              <a:rPr lang="en-US" sz="2400" b="1" dirty="0" smtClean="0">
                <a:solidFill>
                  <a:srgbClr val="FF0000"/>
                </a:solidFill>
                <a:latin typeface="Times New Roman" panose="02020603050405020304" pitchFamily="18" charset="0"/>
                <a:cs typeface="Times New Roman" panose="02020603050405020304" pitchFamily="18" charset="0"/>
              </a:rPr>
              <a:t>5. Polygenes:</a:t>
            </a:r>
            <a:r>
              <a:rPr lang="en-US" sz="2400" b="1" dirty="0" smtClean="0">
                <a:latin typeface="Times New Roman" panose="02020603050405020304" pitchFamily="18" charset="0"/>
                <a:cs typeface="Times New Roman" panose="02020603050405020304" pitchFamily="18" charset="0"/>
              </a:rPr>
              <a:t> </a:t>
            </a:r>
            <a:r>
              <a:rPr lang="en-US" sz="2400" b="1" dirty="0" smtClean="0">
                <a:solidFill>
                  <a:srgbClr val="0000FF"/>
                </a:solidFill>
                <a:latin typeface="Times New Roman" panose="02020603050405020304" pitchFamily="18" charset="0"/>
                <a:cs typeface="Times New Roman" panose="02020603050405020304" pitchFamily="18" charset="0"/>
              </a:rPr>
              <a:t>Multiple independent pairs of genes may have similar and additive effects on the phenotype.</a:t>
            </a:r>
          </a:p>
          <a:p>
            <a:pPr marL="0">
              <a:spcBef>
                <a:spcPts val="0"/>
              </a:spcBef>
              <a:defRPr/>
            </a:pPr>
            <a:endParaRPr lang="en-US" sz="2400" b="1" dirty="0">
              <a:latin typeface="Times New Roman" panose="02020603050405020304" pitchFamily="18" charset="0"/>
              <a:cs typeface="Times New Roman" panose="02020603050405020304" pitchFamily="18" charset="0"/>
            </a:endParaRPr>
          </a:p>
        </p:txBody>
      </p:sp>
      <p:sp>
        <p:nvSpPr>
          <p:cNvPr id="4" name="Oval 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48</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293688" y="198438"/>
            <a:ext cx="8543925" cy="677862"/>
          </a:xfrm>
        </p:spPr>
        <p:txBody>
          <a:bodyPr/>
          <a:lstStyle/>
          <a:p>
            <a:pPr marL="0" indent="0" algn="ctr" rtl="1" eaLnBrk="1" hangingPunct="1"/>
            <a:r>
              <a:rPr lang="en-US" sz="2400" smtClean="0"/>
              <a:t> </a:t>
            </a:r>
            <a:r>
              <a:rPr lang="en-US" sz="2400" smtClean="0">
                <a:solidFill>
                  <a:srgbClr val="FF0000"/>
                </a:solidFill>
              </a:rPr>
              <a:t>Incomplete dominance </a:t>
            </a:r>
            <a:r>
              <a:rPr lang="en-US" sz="2400" smtClean="0"/>
              <a:t>results in intermediate phenotypes</a:t>
            </a:r>
            <a:br>
              <a:rPr lang="en-US" sz="2400" smtClean="0"/>
            </a:br>
            <a:r>
              <a:rPr lang="ar-SA" sz="2400" smtClean="0">
                <a:solidFill>
                  <a:srgbClr val="FF0000"/>
                </a:solidFill>
              </a:rPr>
              <a:t> </a:t>
            </a:r>
            <a:endParaRPr lang="en-US" sz="2400" smtClean="0"/>
          </a:p>
        </p:txBody>
      </p:sp>
      <p:sp>
        <p:nvSpPr>
          <p:cNvPr id="61443" name="Rectangle 3"/>
          <p:cNvSpPr>
            <a:spLocks noGrp="1" noChangeArrowheads="1"/>
          </p:cNvSpPr>
          <p:nvPr>
            <p:ph type="body" idx="4294967295"/>
          </p:nvPr>
        </p:nvSpPr>
        <p:spPr>
          <a:xfrm>
            <a:off x="207963" y="1293813"/>
            <a:ext cx="8710612" cy="2681421"/>
          </a:xfrm>
        </p:spPr>
        <p:txBody>
          <a:bodyPr/>
          <a:lstStyle/>
          <a:p>
            <a:pPr marL="361950" lvl="1" indent="-182563" eaLnBrk="1" hangingPunct="1">
              <a:buFont typeface="Wingdings" panose="05000000000000000000" pitchFamily="2" charset="2"/>
              <a:buChar char=""/>
            </a:pPr>
            <a:r>
              <a:rPr lang="en-US" sz="2800" b="1" dirty="0" smtClean="0">
                <a:solidFill>
                  <a:srgbClr val="FF0000"/>
                </a:solidFill>
                <a:latin typeface="Times New Roman" panose="02020603050405020304" pitchFamily="18" charset="0"/>
                <a:cs typeface="Times New Roman" panose="02020603050405020304" pitchFamily="18" charset="0"/>
              </a:rPr>
              <a:t>Incomplete dominance</a:t>
            </a:r>
          </a:p>
          <a:p>
            <a:pPr marL="725488" lvl="2" indent="-184150" eaLnBrk="1" hangingPunct="1"/>
            <a:r>
              <a:rPr lang="en-US" sz="2400" b="1" dirty="0" smtClean="0">
                <a:latin typeface="Times New Roman" panose="02020603050405020304" pitchFamily="18" charset="0"/>
                <a:cs typeface="Times New Roman" panose="02020603050405020304" pitchFamily="18" charset="0"/>
              </a:rPr>
              <a:t>Neither allele is dominant over the other </a:t>
            </a:r>
          </a:p>
          <a:p>
            <a:pPr marL="725488" lvl="2" indent="-184150" eaLnBrk="1" hangingPunct="1"/>
            <a:r>
              <a:rPr lang="en-US" sz="2400" b="1" dirty="0" smtClean="0">
                <a:latin typeface="Times New Roman" panose="02020603050405020304" pitchFamily="18" charset="0"/>
                <a:cs typeface="Times New Roman" panose="02020603050405020304" pitchFamily="18" charset="0"/>
              </a:rPr>
              <a:t>Expression of both alleles is observed as an </a:t>
            </a:r>
            <a:r>
              <a:rPr lang="en-US" sz="2400" b="1" dirty="0" smtClean="0">
                <a:solidFill>
                  <a:schemeClr val="tx2"/>
                </a:solidFill>
                <a:latin typeface="Times New Roman" panose="02020603050405020304" pitchFamily="18" charset="0"/>
                <a:cs typeface="Times New Roman" panose="02020603050405020304" pitchFamily="18" charset="0"/>
              </a:rPr>
              <a:t>intermediate phenotype in the heterozygous </a:t>
            </a:r>
            <a:r>
              <a:rPr lang="en-US" sz="2400" b="1" dirty="0" smtClean="0">
                <a:latin typeface="Times New Roman" panose="02020603050405020304" pitchFamily="18" charset="0"/>
                <a:cs typeface="Times New Roman" panose="02020603050405020304" pitchFamily="18" charset="0"/>
              </a:rPr>
              <a:t>individual</a:t>
            </a:r>
          </a:p>
        </p:txBody>
      </p:sp>
      <p:sp>
        <p:nvSpPr>
          <p:cNvPr id="6144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61445" name="Line 5"/>
          <p:cNvSpPr>
            <a:spLocks noChangeShapeType="1"/>
          </p:cNvSpPr>
          <p:nvPr/>
        </p:nvSpPr>
        <p:spPr bwMode="auto">
          <a:xfrm>
            <a:off x="257175" y="1065213"/>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446" name="Line 6"/>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49</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14339" name="Picture 4" descr="08_03aBinaryFission_3-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79538" y="139700"/>
            <a:ext cx="5913437" cy="657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0" name="Oval 5"/>
          <p:cNvSpPr>
            <a:spLocks noChangeArrowheads="1"/>
          </p:cNvSpPr>
          <p:nvPr/>
        </p:nvSpPr>
        <p:spPr bwMode="auto">
          <a:xfrm>
            <a:off x="3743325" y="1527175"/>
            <a:ext cx="209550" cy="209550"/>
          </a:xfrm>
          <a:prstGeom prst="ellipse">
            <a:avLst/>
          </a:prstGeom>
          <a:solidFill>
            <a:srgbClr val="EF1A2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endParaRPr lang="ar-SA" sz="2000" b="0">
              <a:solidFill>
                <a:srgbClr val="0000FF"/>
              </a:solidFill>
              <a:latin typeface="Times New Roman" pitchFamily="18" charset="0"/>
              <a:cs typeface="Times New Roman" pitchFamily="18" charset="0"/>
            </a:endParaRPr>
          </a:p>
        </p:txBody>
      </p:sp>
      <p:sp>
        <p:nvSpPr>
          <p:cNvPr id="14341" name="Text Box 10"/>
          <p:cNvSpPr txBox="1">
            <a:spLocks noChangeArrowheads="1"/>
          </p:cNvSpPr>
          <p:nvPr/>
        </p:nvSpPr>
        <p:spPr bwMode="auto">
          <a:xfrm>
            <a:off x="3787322" y="1483858"/>
            <a:ext cx="150813"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dirty="0">
                <a:solidFill>
                  <a:schemeClr val="bg1"/>
                </a:solidFill>
                <a:latin typeface="Times New Roman" pitchFamily="18" charset="0"/>
                <a:cs typeface="Times New Roman" pitchFamily="18" charset="0"/>
              </a:rPr>
              <a:t>1</a:t>
            </a:r>
          </a:p>
        </p:txBody>
      </p:sp>
      <p:sp>
        <p:nvSpPr>
          <p:cNvPr id="14342" name="Line 11"/>
          <p:cNvSpPr>
            <a:spLocks noChangeShapeType="1"/>
          </p:cNvSpPr>
          <p:nvPr/>
        </p:nvSpPr>
        <p:spPr bwMode="auto">
          <a:xfrm>
            <a:off x="2847975" y="841375"/>
            <a:ext cx="99695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14343" name="Line 12"/>
          <p:cNvSpPr>
            <a:spLocks noChangeShapeType="1"/>
          </p:cNvSpPr>
          <p:nvPr/>
        </p:nvSpPr>
        <p:spPr bwMode="auto">
          <a:xfrm>
            <a:off x="5184775" y="654050"/>
            <a:ext cx="5334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14344" name="Line 13"/>
          <p:cNvSpPr>
            <a:spLocks noChangeShapeType="1"/>
          </p:cNvSpPr>
          <p:nvPr/>
        </p:nvSpPr>
        <p:spPr bwMode="auto">
          <a:xfrm>
            <a:off x="5191125" y="1149350"/>
            <a:ext cx="53022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000">
              <a:solidFill>
                <a:srgbClr val="0000FF"/>
              </a:solidFill>
              <a:latin typeface="Times New Roman" pitchFamily="18" charset="0"/>
              <a:cs typeface="Times New Roman" pitchFamily="18" charset="0"/>
            </a:endParaRPr>
          </a:p>
        </p:txBody>
      </p:sp>
      <p:sp>
        <p:nvSpPr>
          <p:cNvPr id="14345" name="Oval 14"/>
          <p:cNvSpPr>
            <a:spLocks noChangeArrowheads="1"/>
          </p:cNvSpPr>
          <p:nvPr/>
        </p:nvSpPr>
        <p:spPr bwMode="auto">
          <a:xfrm>
            <a:off x="3738563" y="3275013"/>
            <a:ext cx="209550" cy="209550"/>
          </a:xfrm>
          <a:prstGeom prst="ellipse">
            <a:avLst/>
          </a:prstGeom>
          <a:solidFill>
            <a:srgbClr val="EF1A2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endParaRPr lang="ar-SA" sz="2000" b="0">
              <a:solidFill>
                <a:srgbClr val="0000FF"/>
              </a:solidFill>
              <a:latin typeface="Times New Roman" pitchFamily="18" charset="0"/>
              <a:cs typeface="Times New Roman" pitchFamily="18" charset="0"/>
            </a:endParaRPr>
          </a:p>
        </p:txBody>
      </p:sp>
      <p:sp>
        <p:nvSpPr>
          <p:cNvPr id="14346" name="Text Box 16"/>
          <p:cNvSpPr txBox="1">
            <a:spLocks noChangeArrowheads="1"/>
          </p:cNvSpPr>
          <p:nvPr/>
        </p:nvSpPr>
        <p:spPr bwMode="auto">
          <a:xfrm>
            <a:off x="3778024" y="3253467"/>
            <a:ext cx="150812"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dirty="0">
                <a:solidFill>
                  <a:schemeClr val="bg1"/>
                </a:solidFill>
                <a:latin typeface="Times New Roman" pitchFamily="18" charset="0"/>
                <a:cs typeface="Times New Roman" pitchFamily="18" charset="0"/>
              </a:rPr>
              <a:t>2</a:t>
            </a:r>
          </a:p>
        </p:txBody>
      </p:sp>
      <p:sp>
        <p:nvSpPr>
          <p:cNvPr id="14347" name="Oval 17"/>
          <p:cNvSpPr>
            <a:spLocks noChangeArrowheads="1"/>
          </p:cNvSpPr>
          <p:nvPr/>
        </p:nvSpPr>
        <p:spPr bwMode="auto">
          <a:xfrm>
            <a:off x="5118100" y="4926013"/>
            <a:ext cx="209550" cy="209550"/>
          </a:xfrm>
          <a:prstGeom prst="ellipse">
            <a:avLst/>
          </a:prstGeom>
          <a:solidFill>
            <a:srgbClr val="EF1A2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endParaRPr lang="ar-SA" sz="2000" b="0">
              <a:solidFill>
                <a:srgbClr val="0000FF"/>
              </a:solidFill>
              <a:latin typeface="Times New Roman" pitchFamily="18" charset="0"/>
              <a:cs typeface="Times New Roman" pitchFamily="18" charset="0"/>
            </a:endParaRPr>
          </a:p>
        </p:txBody>
      </p:sp>
      <p:sp>
        <p:nvSpPr>
          <p:cNvPr id="14348" name="Text Box 18"/>
          <p:cNvSpPr txBox="1">
            <a:spLocks noChangeArrowheads="1"/>
          </p:cNvSpPr>
          <p:nvPr/>
        </p:nvSpPr>
        <p:spPr bwMode="auto">
          <a:xfrm>
            <a:off x="5470525" y="4878388"/>
            <a:ext cx="3451225"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80000"/>
              </a:lnSpc>
            </a:pPr>
            <a:r>
              <a:rPr lang="en-US" sz="2000">
                <a:solidFill>
                  <a:srgbClr val="0000FF"/>
                </a:solidFill>
                <a:latin typeface="Times New Roman" pitchFamily="18" charset="0"/>
                <a:cs typeface="Times New Roman" pitchFamily="18" charset="0"/>
              </a:rPr>
              <a:t>Division into two daughter cells </a:t>
            </a:r>
          </a:p>
          <a:p>
            <a:pPr>
              <a:lnSpc>
                <a:spcPct val="80000"/>
              </a:lnSpc>
            </a:pPr>
            <a:r>
              <a:rPr lang="en-US" sz="2000">
                <a:solidFill>
                  <a:srgbClr val="0000FF"/>
                </a:solidFill>
                <a:latin typeface="Times New Roman" pitchFamily="18" charset="0"/>
                <a:cs typeface="Times New Roman" pitchFamily="18" charset="0"/>
              </a:rPr>
              <a:t> </a:t>
            </a:r>
          </a:p>
        </p:txBody>
      </p:sp>
      <p:sp>
        <p:nvSpPr>
          <p:cNvPr id="14349" name="Text Box 19"/>
          <p:cNvSpPr txBox="1">
            <a:spLocks noChangeArrowheads="1"/>
          </p:cNvSpPr>
          <p:nvPr/>
        </p:nvSpPr>
        <p:spPr bwMode="auto">
          <a:xfrm>
            <a:off x="5157561" y="4893581"/>
            <a:ext cx="150813"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dirty="0">
                <a:solidFill>
                  <a:schemeClr val="bg1"/>
                </a:solidFill>
                <a:latin typeface="Times New Roman" pitchFamily="18" charset="0"/>
                <a:cs typeface="Times New Roman" pitchFamily="18" charset="0"/>
              </a:rPr>
              <a:t>3</a:t>
            </a:r>
          </a:p>
        </p:txBody>
      </p:sp>
      <p:sp>
        <p:nvSpPr>
          <p:cNvPr id="14350" name="Text Box 20"/>
          <p:cNvSpPr txBox="1">
            <a:spLocks noChangeArrowheads="1"/>
          </p:cNvSpPr>
          <p:nvPr/>
        </p:nvSpPr>
        <p:spPr bwMode="auto">
          <a:xfrm>
            <a:off x="4268108" y="1368878"/>
            <a:ext cx="4352925" cy="48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2000" dirty="0">
                <a:solidFill>
                  <a:srgbClr val="0000FF"/>
                </a:solidFill>
                <a:latin typeface="Times New Roman" pitchFamily="18" charset="0"/>
                <a:cs typeface="Times New Roman" pitchFamily="18" charset="0"/>
              </a:rPr>
              <a:t>Duplication of chromosome </a:t>
            </a:r>
            <a:r>
              <a:rPr lang="ar-SA" sz="2000" dirty="0">
                <a:solidFill>
                  <a:srgbClr val="0000FF"/>
                </a:solidFill>
                <a:latin typeface="Times New Roman" pitchFamily="18" charset="0"/>
                <a:cs typeface="Times New Roman" pitchFamily="18" charset="0"/>
              </a:rPr>
              <a:t> </a:t>
            </a:r>
            <a:endParaRPr lang="en-US" sz="2000" dirty="0">
              <a:solidFill>
                <a:srgbClr val="0000FF"/>
              </a:solidFill>
              <a:latin typeface="Times New Roman" pitchFamily="18" charset="0"/>
              <a:cs typeface="Times New Roman" pitchFamily="18" charset="0"/>
            </a:endParaRPr>
          </a:p>
          <a:p>
            <a:pPr algn="l">
              <a:lnSpc>
                <a:spcPct val="90000"/>
              </a:lnSpc>
            </a:pPr>
            <a:r>
              <a:rPr lang="en-US" sz="2000" dirty="0">
                <a:solidFill>
                  <a:srgbClr val="0000FF"/>
                </a:solidFill>
                <a:latin typeface="Times New Roman" pitchFamily="18" charset="0"/>
                <a:cs typeface="Times New Roman" pitchFamily="18" charset="0"/>
              </a:rPr>
              <a:t>and separation of copies</a:t>
            </a:r>
            <a:r>
              <a:rPr lang="ar-SA" sz="2000" dirty="0">
                <a:solidFill>
                  <a:srgbClr val="0000FF"/>
                </a:solidFill>
                <a:latin typeface="Times New Roman" pitchFamily="18" charset="0"/>
                <a:cs typeface="Times New Roman" pitchFamily="18" charset="0"/>
              </a:rPr>
              <a:t>  </a:t>
            </a:r>
            <a:endParaRPr lang="en-US" sz="2000" dirty="0">
              <a:solidFill>
                <a:srgbClr val="0000FF"/>
              </a:solidFill>
              <a:latin typeface="Times New Roman" pitchFamily="18" charset="0"/>
              <a:cs typeface="Times New Roman" pitchFamily="18" charset="0"/>
            </a:endParaRPr>
          </a:p>
        </p:txBody>
      </p:sp>
      <p:sp>
        <p:nvSpPr>
          <p:cNvPr id="14351" name="Text Box 21"/>
          <p:cNvSpPr txBox="1">
            <a:spLocks noChangeArrowheads="1"/>
          </p:cNvSpPr>
          <p:nvPr/>
        </p:nvSpPr>
        <p:spPr bwMode="auto">
          <a:xfrm>
            <a:off x="5785760" y="995140"/>
            <a:ext cx="2278063" cy="38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2000" dirty="0">
                <a:solidFill>
                  <a:srgbClr val="0000FF"/>
                </a:solidFill>
                <a:latin typeface="Times New Roman" pitchFamily="18" charset="0"/>
                <a:cs typeface="Times New Roman" pitchFamily="18" charset="0"/>
              </a:rPr>
              <a:t>Cell wall </a:t>
            </a:r>
            <a:r>
              <a:rPr lang="ar-SA" sz="2000" dirty="0">
                <a:solidFill>
                  <a:srgbClr val="0000FF"/>
                </a:solidFill>
                <a:latin typeface="Times New Roman" pitchFamily="18" charset="0"/>
                <a:cs typeface="Times New Roman" pitchFamily="18" charset="0"/>
              </a:rPr>
              <a:t> </a:t>
            </a:r>
            <a:endParaRPr lang="en-US" sz="2000" dirty="0">
              <a:solidFill>
                <a:srgbClr val="0000FF"/>
              </a:solidFill>
              <a:latin typeface="Times New Roman" pitchFamily="18" charset="0"/>
              <a:cs typeface="Times New Roman" pitchFamily="18" charset="0"/>
            </a:endParaRPr>
          </a:p>
        </p:txBody>
      </p:sp>
      <p:sp>
        <p:nvSpPr>
          <p:cNvPr id="14352" name="Text Box 22"/>
          <p:cNvSpPr txBox="1">
            <a:spLocks noChangeArrowheads="1"/>
          </p:cNvSpPr>
          <p:nvPr/>
        </p:nvSpPr>
        <p:spPr bwMode="auto">
          <a:xfrm>
            <a:off x="5540825" y="493715"/>
            <a:ext cx="25241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dirty="0">
                <a:solidFill>
                  <a:srgbClr val="0000FF"/>
                </a:solidFill>
                <a:latin typeface="Times New Roman" pitchFamily="18" charset="0"/>
                <a:cs typeface="Times New Roman" pitchFamily="18" charset="0"/>
              </a:rPr>
              <a:t>Plasma membrane</a:t>
            </a:r>
          </a:p>
          <a:p>
            <a:pPr>
              <a:lnSpc>
                <a:spcPct val="90000"/>
              </a:lnSpc>
            </a:pPr>
            <a:r>
              <a:rPr lang="ar-SA" sz="2000" dirty="0">
                <a:solidFill>
                  <a:srgbClr val="0000FF"/>
                </a:solidFill>
                <a:latin typeface="Times New Roman" pitchFamily="18" charset="0"/>
                <a:cs typeface="Times New Roman" pitchFamily="18" charset="0"/>
              </a:rPr>
              <a:t> </a:t>
            </a:r>
            <a:endParaRPr lang="en-US" sz="2000" dirty="0">
              <a:solidFill>
                <a:srgbClr val="0000FF"/>
              </a:solidFill>
              <a:latin typeface="Times New Roman" pitchFamily="18" charset="0"/>
              <a:cs typeface="Times New Roman" pitchFamily="18" charset="0"/>
            </a:endParaRPr>
          </a:p>
        </p:txBody>
      </p:sp>
      <p:sp>
        <p:nvSpPr>
          <p:cNvPr id="14353" name="Text Box 23"/>
          <p:cNvSpPr txBox="1">
            <a:spLocks noChangeArrowheads="1"/>
          </p:cNvSpPr>
          <p:nvPr/>
        </p:nvSpPr>
        <p:spPr bwMode="auto">
          <a:xfrm>
            <a:off x="381000" y="585788"/>
            <a:ext cx="2312988" cy="48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a:solidFill>
                  <a:srgbClr val="0000FF"/>
                </a:solidFill>
                <a:latin typeface="Times New Roman" pitchFamily="18" charset="0"/>
                <a:cs typeface="Times New Roman" pitchFamily="18" charset="0"/>
              </a:rPr>
              <a:t>Prokaryotic chromosome</a:t>
            </a:r>
          </a:p>
          <a:p>
            <a:pPr>
              <a:lnSpc>
                <a:spcPct val="90000"/>
              </a:lnSpc>
            </a:pPr>
            <a:r>
              <a:rPr lang="en-US" sz="2000">
                <a:solidFill>
                  <a:srgbClr val="0000FF"/>
                </a:solidFill>
                <a:latin typeface="Times New Roman" pitchFamily="18" charset="0"/>
                <a:cs typeface="Times New Roman" pitchFamily="18" charset="0"/>
              </a:rPr>
              <a:t> </a:t>
            </a:r>
          </a:p>
        </p:txBody>
      </p:sp>
      <p:sp>
        <p:nvSpPr>
          <p:cNvPr id="14354" name="Text Box 24"/>
          <p:cNvSpPr txBox="1">
            <a:spLocks noChangeArrowheads="1"/>
          </p:cNvSpPr>
          <p:nvPr/>
        </p:nvSpPr>
        <p:spPr bwMode="auto">
          <a:xfrm>
            <a:off x="4329113" y="3117169"/>
            <a:ext cx="4365625" cy="48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2000" dirty="0">
                <a:solidFill>
                  <a:srgbClr val="0000FF"/>
                </a:solidFill>
                <a:latin typeface="Times New Roman" pitchFamily="18" charset="0"/>
                <a:cs typeface="Times New Roman" pitchFamily="18" charset="0"/>
              </a:rPr>
              <a:t>Continued elongation of the</a:t>
            </a:r>
            <a:r>
              <a:rPr lang="ar-SA" sz="2000" dirty="0">
                <a:solidFill>
                  <a:srgbClr val="0000FF"/>
                </a:solidFill>
                <a:latin typeface="Times New Roman" pitchFamily="18" charset="0"/>
                <a:cs typeface="Times New Roman" pitchFamily="18" charset="0"/>
              </a:rPr>
              <a:t> </a:t>
            </a:r>
            <a:endParaRPr lang="en-US" sz="2000" dirty="0">
              <a:solidFill>
                <a:srgbClr val="0000FF"/>
              </a:solidFill>
              <a:latin typeface="Times New Roman" pitchFamily="18" charset="0"/>
              <a:cs typeface="Times New Roman" pitchFamily="18" charset="0"/>
            </a:endParaRPr>
          </a:p>
          <a:p>
            <a:pPr algn="l">
              <a:lnSpc>
                <a:spcPct val="90000"/>
              </a:lnSpc>
            </a:pPr>
            <a:r>
              <a:rPr lang="en-US" sz="2000" dirty="0">
                <a:solidFill>
                  <a:srgbClr val="0000FF"/>
                </a:solidFill>
                <a:latin typeface="Times New Roman" pitchFamily="18" charset="0"/>
                <a:cs typeface="Times New Roman" pitchFamily="18" charset="0"/>
              </a:rPr>
              <a:t>cell and movement of copies </a:t>
            </a:r>
          </a:p>
        </p:txBody>
      </p:sp>
      <p:sp>
        <p:nvSpPr>
          <p:cNvPr id="14356" name="Rectangle 19"/>
          <p:cNvSpPr>
            <a:spLocks noChangeArrowheads="1"/>
          </p:cNvSpPr>
          <p:nvPr/>
        </p:nvSpPr>
        <p:spPr bwMode="auto">
          <a:xfrm>
            <a:off x="165197" y="2852738"/>
            <a:ext cx="23391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dirty="0">
                <a:solidFill>
                  <a:srgbClr val="FF0000"/>
                </a:solidFill>
                <a:latin typeface="Times New Roman" pitchFamily="18" charset="0"/>
                <a:cs typeface="Times New Roman" pitchFamily="18" charset="0"/>
              </a:rPr>
              <a:t>Binary fission in</a:t>
            </a:r>
          </a:p>
          <a:p>
            <a:r>
              <a:rPr lang="en-US" dirty="0">
                <a:solidFill>
                  <a:srgbClr val="FF0000"/>
                </a:solidFill>
                <a:latin typeface="Times New Roman" pitchFamily="18" charset="0"/>
                <a:cs typeface="Times New Roman" pitchFamily="18" charset="0"/>
              </a:rPr>
              <a:t> Prokaryotes</a:t>
            </a:r>
            <a:endParaRPr lang="en-US" dirty="0">
              <a:latin typeface="Times New Roman" pitchFamily="18" charset="0"/>
              <a:cs typeface="Times New Roman" pitchFamily="18" charset="0"/>
            </a:endParaRPr>
          </a:p>
        </p:txBody>
      </p:sp>
      <p:sp>
        <p:nvSpPr>
          <p:cNvPr id="21" name="Oval 20"/>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62467" name="Picture 9" descr="09_11aIncompleteDominance-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46263" y="139700"/>
            <a:ext cx="5459412" cy="616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8" name="Text Box 10"/>
          <p:cNvSpPr txBox="1">
            <a:spLocks noChangeArrowheads="1"/>
          </p:cNvSpPr>
          <p:nvPr/>
        </p:nvSpPr>
        <p:spPr bwMode="auto">
          <a:xfrm>
            <a:off x="1885950" y="176213"/>
            <a:ext cx="110966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a:t>P generation</a:t>
            </a:r>
          </a:p>
          <a:p>
            <a:pPr algn="l">
              <a:lnSpc>
                <a:spcPct val="90000"/>
              </a:lnSpc>
            </a:pPr>
            <a:r>
              <a:rPr lang="ar-SA" sz="1400"/>
              <a:t> </a:t>
            </a:r>
            <a:endParaRPr lang="en-US" sz="1400"/>
          </a:p>
        </p:txBody>
      </p:sp>
      <p:sp>
        <p:nvSpPr>
          <p:cNvPr id="62469" name="Text Box 11"/>
          <p:cNvSpPr txBox="1">
            <a:spLocks noChangeArrowheads="1"/>
          </p:cNvSpPr>
          <p:nvPr/>
        </p:nvSpPr>
        <p:spPr bwMode="auto">
          <a:xfrm>
            <a:off x="5176838" y="3379788"/>
            <a:ext cx="222250"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40000"/>
              </a:lnSpc>
            </a:pPr>
            <a:r>
              <a:rPr lang="en-US" sz="1100"/>
              <a:t>1</a:t>
            </a:r>
          </a:p>
          <a:p>
            <a:pPr>
              <a:lnSpc>
                <a:spcPct val="40000"/>
              </a:lnSpc>
            </a:pPr>
            <a:r>
              <a:rPr lang="en-US" sz="1100"/>
              <a:t>–</a:t>
            </a:r>
          </a:p>
          <a:p>
            <a:pPr>
              <a:lnSpc>
                <a:spcPct val="60000"/>
              </a:lnSpc>
            </a:pPr>
            <a:r>
              <a:rPr lang="en-US" sz="1100"/>
              <a:t>2</a:t>
            </a:r>
          </a:p>
        </p:txBody>
      </p:sp>
      <p:sp>
        <p:nvSpPr>
          <p:cNvPr id="62470" name="Text Box 12"/>
          <p:cNvSpPr txBox="1">
            <a:spLocks noChangeArrowheads="1"/>
          </p:cNvSpPr>
          <p:nvPr/>
        </p:nvSpPr>
        <p:spPr bwMode="auto">
          <a:xfrm>
            <a:off x="4573588" y="3392488"/>
            <a:ext cx="222250"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40000"/>
              </a:lnSpc>
            </a:pPr>
            <a:r>
              <a:rPr lang="en-US" sz="1100"/>
              <a:t>1</a:t>
            </a:r>
          </a:p>
          <a:p>
            <a:pPr>
              <a:lnSpc>
                <a:spcPct val="40000"/>
              </a:lnSpc>
            </a:pPr>
            <a:r>
              <a:rPr lang="en-US" sz="1100"/>
              <a:t>–</a:t>
            </a:r>
          </a:p>
          <a:p>
            <a:pPr>
              <a:lnSpc>
                <a:spcPct val="60000"/>
              </a:lnSpc>
            </a:pPr>
            <a:r>
              <a:rPr lang="en-US" sz="1100"/>
              <a:t>2</a:t>
            </a:r>
          </a:p>
        </p:txBody>
      </p:sp>
      <p:sp>
        <p:nvSpPr>
          <p:cNvPr id="62471" name="Text Box 13"/>
          <p:cNvSpPr txBox="1">
            <a:spLocks noChangeArrowheads="1"/>
          </p:cNvSpPr>
          <p:nvPr/>
        </p:nvSpPr>
        <p:spPr bwMode="auto">
          <a:xfrm>
            <a:off x="5494338" y="4716463"/>
            <a:ext cx="222250"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40000"/>
              </a:lnSpc>
            </a:pPr>
            <a:r>
              <a:rPr lang="en-US" sz="1100"/>
              <a:t>1</a:t>
            </a:r>
          </a:p>
          <a:p>
            <a:pPr>
              <a:lnSpc>
                <a:spcPct val="40000"/>
              </a:lnSpc>
            </a:pPr>
            <a:r>
              <a:rPr lang="en-US" sz="1100"/>
              <a:t>–</a:t>
            </a:r>
          </a:p>
          <a:p>
            <a:pPr>
              <a:lnSpc>
                <a:spcPct val="60000"/>
              </a:lnSpc>
            </a:pPr>
            <a:r>
              <a:rPr lang="en-US" sz="1100"/>
              <a:t>2</a:t>
            </a:r>
          </a:p>
        </p:txBody>
      </p:sp>
      <p:sp>
        <p:nvSpPr>
          <p:cNvPr id="62472" name="Text Box 14"/>
          <p:cNvSpPr txBox="1">
            <a:spLocks noChangeArrowheads="1"/>
          </p:cNvSpPr>
          <p:nvPr/>
        </p:nvSpPr>
        <p:spPr bwMode="auto">
          <a:xfrm>
            <a:off x="4795838" y="4684713"/>
            <a:ext cx="222250"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40000"/>
              </a:lnSpc>
            </a:pPr>
            <a:r>
              <a:rPr lang="en-US" sz="1100"/>
              <a:t>1</a:t>
            </a:r>
          </a:p>
          <a:p>
            <a:pPr>
              <a:lnSpc>
                <a:spcPct val="40000"/>
              </a:lnSpc>
            </a:pPr>
            <a:r>
              <a:rPr lang="en-US" sz="1100"/>
              <a:t>–</a:t>
            </a:r>
          </a:p>
          <a:p>
            <a:pPr>
              <a:lnSpc>
                <a:spcPct val="60000"/>
              </a:lnSpc>
            </a:pPr>
            <a:r>
              <a:rPr lang="en-US" sz="1100"/>
              <a:t>2</a:t>
            </a:r>
          </a:p>
        </p:txBody>
      </p:sp>
      <p:sp>
        <p:nvSpPr>
          <p:cNvPr id="62473" name="Text Box 15"/>
          <p:cNvSpPr txBox="1">
            <a:spLocks noChangeArrowheads="1"/>
          </p:cNvSpPr>
          <p:nvPr/>
        </p:nvSpPr>
        <p:spPr bwMode="auto">
          <a:xfrm>
            <a:off x="3849688" y="5748338"/>
            <a:ext cx="222250"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40000"/>
              </a:lnSpc>
            </a:pPr>
            <a:r>
              <a:rPr lang="en-US" sz="1100"/>
              <a:t>1</a:t>
            </a:r>
          </a:p>
          <a:p>
            <a:pPr>
              <a:lnSpc>
                <a:spcPct val="40000"/>
              </a:lnSpc>
            </a:pPr>
            <a:r>
              <a:rPr lang="en-US" sz="1100"/>
              <a:t>–</a:t>
            </a:r>
          </a:p>
          <a:p>
            <a:pPr>
              <a:lnSpc>
                <a:spcPct val="60000"/>
              </a:lnSpc>
            </a:pPr>
            <a:r>
              <a:rPr lang="en-US" sz="1100"/>
              <a:t>2</a:t>
            </a:r>
          </a:p>
        </p:txBody>
      </p:sp>
      <p:sp>
        <p:nvSpPr>
          <p:cNvPr id="62474" name="Text Box 16"/>
          <p:cNvSpPr txBox="1">
            <a:spLocks noChangeArrowheads="1"/>
          </p:cNvSpPr>
          <p:nvPr/>
        </p:nvSpPr>
        <p:spPr bwMode="auto">
          <a:xfrm>
            <a:off x="3849688" y="5059363"/>
            <a:ext cx="222250"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40000"/>
              </a:lnSpc>
            </a:pPr>
            <a:r>
              <a:rPr lang="en-US" sz="1100"/>
              <a:t>1</a:t>
            </a:r>
          </a:p>
          <a:p>
            <a:pPr>
              <a:lnSpc>
                <a:spcPct val="40000"/>
              </a:lnSpc>
            </a:pPr>
            <a:r>
              <a:rPr lang="en-US" sz="1100"/>
              <a:t>–</a:t>
            </a:r>
          </a:p>
          <a:p>
            <a:pPr>
              <a:lnSpc>
                <a:spcPct val="60000"/>
              </a:lnSpc>
            </a:pPr>
            <a:r>
              <a:rPr lang="en-US" sz="1100"/>
              <a:t>2</a:t>
            </a:r>
          </a:p>
        </p:txBody>
      </p:sp>
      <p:sp>
        <p:nvSpPr>
          <p:cNvPr id="62475" name="Text Box 17"/>
          <p:cNvSpPr txBox="1">
            <a:spLocks noChangeArrowheads="1"/>
          </p:cNvSpPr>
          <p:nvPr/>
        </p:nvSpPr>
        <p:spPr bwMode="auto">
          <a:xfrm>
            <a:off x="1908175" y="1909763"/>
            <a:ext cx="1373188"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a:t>F</a:t>
            </a:r>
            <a:r>
              <a:rPr lang="en-US" sz="1400" baseline="-25000"/>
              <a:t>1</a:t>
            </a:r>
            <a:r>
              <a:rPr lang="en-US" sz="1400"/>
              <a:t> generation</a:t>
            </a:r>
          </a:p>
          <a:p>
            <a:pPr algn="l">
              <a:lnSpc>
                <a:spcPct val="90000"/>
              </a:lnSpc>
            </a:pPr>
            <a:r>
              <a:rPr lang="en-US" sz="1400"/>
              <a:t> </a:t>
            </a:r>
          </a:p>
        </p:txBody>
      </p:sp>
      <p:sp>
        <p:nvSpPr>
          <p:cNvPr id="62476" name="Text Box 18"/>
          <p:cNvSpPr txBox="1">
            <a:spLocks noChangeArrowheads="1"/>
          </p:cNvSpPr>
          <p:nvPr/>
        </p:nvSpPr>
        <p:spPr bwMode="auto">
          <a:xfrm>
            <a:off x="1965325" y="5097463"/>
            <a:ext cx="1211263"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a:t>F</a:t>
            </a:r>
            <a:r>
              <a:rPr lang="en-US" sz="1400" baseline="-25000"/>
              <a:t>2</a:t>
            </a:r>
            <a:r>
              <a:rPr lang="en-US" sz="1400"/>
              <a:t> generation</a:t>
            </a:r>
          </a:p>
          <a:p>
            <a:pPr algn="l">
              <a:lnSpc>
                <a:spcPct val="90000"/>
              </a:lnSpc>
            </a:pPr>
            <a:r>
              <a:rPr lang="en-US" sz="1400"/>
              <a:t> </a:t>
            </a:r>
          </a:p>
        </p:txBody>
      </p:sp>
      <p:sp>
        <p:nvSpPr>
          <p:cNvPr id="62477" name="Text Box 19"/>
          <p:cNvSpPr txBox="1">
            <a:spLocks noChangeArrowheads="1"/>
          </p:cNvSpPr>
          <p:nvPr/>
        </p:nvSpPr>
        <p:spPr bwMode="auto">
          <a:xfrm>
            <a:off x="2836863" y="550863"/>
            <a:ext cx="706437" cy="36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t>Red</a:t>
            </a:r>
            <a:r>
              <a:rPr lang="ar-SA" sz="1400"/>
              <a:t> </a:t>
            </a:r>
            <a:endParaRPr lang="en-US" sz="1400"/>
          </a:p>
          <a:p>
            <a:pPr>
              <a:lnSpc>
                <a:spcPct val="90000"/>
              </a:lnSpc>
            </a:pPr>
            <a:r>
              <a:rPr lang="en-US" sz="1400" i="1"/>
              <a:t>RR</a:t>
            </a:r>
            <a:r>
              <a:rPr lang="ar-SA" sz="1400"/>
              <a:t> </a:t>
            </a:r>
            <a:endParaRPr lang="en-US" sz="1400" i="1"/>
          </a:p>
        </p:txBody>
      </p:sp>
      <p:sp>
        <p:nvSpPr>
          <p:cNvPr id="62478" name="Text Box 20"/>
          <p:cNvSpPr txBox="1">
            <a:spLocks noChangeArrowheads="1"/>
          </p:cNvSpPr>
          <p:nvPr/>
        </p:nvSpPr>
        <p:spPr bwMode="auto">
          <a:xfrm>
            <a:off x="3768725" y="3398838"/>
            <a:ext cx="1109663"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a:t>Gametes</a:t>
            </a:r>
          </a:p>
          <a:p>
            <a:pPr algn="l">
              <a:lnSpc>
                <a:spcPct val="90000"/>
              </a:lnSpc>
            </a:pPr>
            <a:r>
              <a:rPr lang="en-US" sz="1400"/>
              <a:t> </a:t>
            </a:r>
          </a:p>
        </p:txBody>
      </p:sp>
      <p:sp>
        <p:nvSpPr>
          <p:cNvPr id="62479" name="Text Box 21"/>
          <p:cNvSpPr txBox="1">
            <a:spLocks noChangeArrowheads="1"/>
          </p:cNvSpPr>
          <p:nvPr/>
        </p:nvSpPr>
        <p:spPr bwMode="auto">
          <a:xfrm>
            <a:off x="3656013" y="1308100"/>
            <a:ext cx="1109662" cy="38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a:t>Gametes</a:t>
            </a:r>
          </a:p>
          <a:p>
            <a:pPr algn="l">
              <a:lnSpc>
                <a:spcPct val="90000"/>
              </a:lnSpc>
            </a:pPr>
            <a:r>
              <a:rPr lang="en-US" sz="1400"/>
              <a:t> </a:t>
            </a:r>
          </a:p>
        </p:txBody>
      </p:sp>
      <p:sp>
        <p:nvSpPr>
          <p:cNvPr id="62480" name="Text Box 22"/>
          <p:cNvSpPr txBox="1">
            <a:spLocks noChangeArrowheads="1"/>
          </p:cNvSpPr>
          <p:nvPr/>
        </p:nvSpPr>
        <p:spPr bwMode="auto">
          <a:xfrm>
            <a:off x="3448050" y="5383213"/>
            <a:ext cx="11096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a:t>Eggs </a:t>
            </a:r>
            <a:r>
              <a:rPr lang="ar-SA" sz="1400"/>
              <a:t> </a:t>
            </a:r>
            <a:endParaRPr lang="en-US" sz="1400"/>
          </a:p>
        </p:txBody>
      </p:sp>
      <p:sp>
        <p:nvSpPr>
          <p:cNvPr id="62481" name="Text Box 23"/>
          <p:cNvSpPr txBox="1">
            <a:spLocks noChangeArrowheads="1"/>
          </p:cNvSpPr>
          <p:nvPr/>
        </p:nvSpPr>
        <p:spPr bwMode="auto">
          <a:xfrm>
            <a:off x="4806950" y="4159250"/>
            <a:ext cx="11096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a:t>Sperm </a:t>
            </a:r>
            <a:r>
              <a:rPr lang="ar-SA" sz="1400"/>
              <a:t> </a:t>
            </a:r>
            <a:endParaRPr lang="en-US" sz="1400"/>
          </a:p>
        </p:txBody>
      </p:sp>
      <p:sp>
        <p:nvSpPr>
          <p:cNvPr id="62482" name="Text Box 24"/>
          <p:cNvSpPr txBox="1">
            <a:spLocks noChangeArrowheads="1"/>
          </p:cNvSpPr>
          <p:nvPr/>
        </p:nvSpPr>
        <p:spPr bwMode="auto">
          <a:xfrm>
            <a:off x="4737100" y="5313363"/>
            <a:ext cx="290513"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i="1">
                <a:solidFill>
                  <a:schemeClr val="bg1"/>
                </a:solidFill>
              </a:rPr>
              <a:t>RR</a:t>
            </a:r>
          </a:p>
        </p:txBody>
      </p:sp>
      <p:sp>
        <p:nvSpPr>
          <p:cNvPr id="62483" name="Text Box 25"/>
          <p:cNvSpPr txBox="1">
            <a:spLocks noChangeArrowheads="1"/>
          </p:cNvSpPr>
          <p:nvPr/>
        </p:nvSpPr>
        <p:spPr bwMode="auto">
          <a:xfrm>
            <a:off x="5378450" y="5110163"/>
            <a:ext cx="290513"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i="1"/>
              <a:t>rR</a:t>
            </a:r>
          </a:p>
        </p:txBody>
      </p:sp>
      <p:sp>
        <p:nvSpPr>
          <p:cNvPr id="62484" name="Text Box 26"/>
          <p:cNvSpPr txBox="1">
            <a:spLocks noChangeArrowheads="1"/>
          </p:cNvSpPr>
          <p:nvPr/>
        </p:nvSpPr>
        <p:spPr bwMode="auto">
          <a:xfrm>
            <a:off x="4660900" y="5688013"/>
            <a:ext cx="290513"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i="1"/>
              <a:t>Rr</a:t>
            </a:r>
          </a:p>
        </p:txBody>
      </p:sp>
      <p:sp>
        <p:nvSpPr>
          <p:cNvPr id="62485" name="Text Box 27"/>
          <p:cNvSpPr txBox="1">
            <a:spLocks noChangeArrowheads="1"/>
          </p:cNvSpPr>
          <p:nvPr/>
        </p:nvSpPr>
        <p:spPr bwMode="auto">
          <a:xfrm>
            <a:off x="5410200" y="5688013"/>
            <a:ext cx="290513"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i="1"/>
              <a:t>rr</a:t>
            </a:r>
          </a:p>
        </p:txBody>
      </p:sp>
      <p:sp>
        <p:nvSpPr>
          <p:cNvPr id="62486" name="Text Box 28"/>
          <p:cNvSpPr txBox="1">
            <a:spLocks noChangeArrowheads="1"/>
          </p:cNvSpPr>
          <p:nvPr/>
        </p:nvSpPr>
        <p:spPr bwMode="auto">
          <a:xfrm>
            <a:off x="4111625" y="5053013"/>
            <a:ext cx="290513"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i="1"/>
              <a:t>R</a:t>
            </a:r>
          </a:p>
        </p:txBody>
      </p:sp>
      <p:sp>
        <p:nvSpPr>
          <p:cNvPr id="62487" name="Text Box 29"/>
          <p:cNvSpPr txBox="1">
            <a:spLocks noChangeArrowheads="1"/>
          </p:cNvSpPr>
          <p:nvPr/>
        </p:nvSpPr>
        <p:spPr bwMode="auto">
          <a:xfrm>
            <a:off x="4149725" y="5738813"/>
            <a:ext cx="290513"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i="1"/>
              <a:t>r</a:t>
            </a:r>
          </a:p>
        </p:txBody>
      </p:sp>
      <p:sp>
        <p:nvSpPr>
          <p:cNvPr id="62488" name="Text Box 30"/>
          <p:cNvSpPr txBox="1">
            <a:spLocks noChangeArrowheads="1"/>
          </p:cNvSpPr>
          <p:nvPr/>
        </p:nvSpPr>
        <p:spPr bwMode="auto">
          <a:xfrm>
            <a:off x="4838700" y="4491038"/>
            <a:ext cx="290513"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i="1"/>
              <a:t>R</a:t>
            </a:r>
          </a:p>
        </p:txBody>
      </p:sp>
      <p:sp>
        <p:nvSpPr>
          <p:cNvPr id="62489" name="Text Box 31"/>
          <p:cNvSpPr txBox="1">
            <a:spLocks noChangeArrowheads="1"/>
          </p:cNvSpPr>
          <p:nvPr/>
        </p:nvSpPr>
        <p:spPr bwMode="auto">
          <a:xfrm>
            <a:off x="5559425" y="4487863"/>
            <a:ext cx="290513"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i="1"/>
              <a:t>r</a:t>
            </a:r>
          </a:p>
        </p:txBody>
      </p:sp>
      <p:sp>
        <p:nvSpPr>
          <p:cNvPr id="62490" name="Text Box 32"/>
          <p:cNvSpPr txBox="1">
            <a:spLocks noChangeArrowheads="1"/>
          </p:cNvSpPr>
          <p:nvPr/>
        </p:nvSpPr>
        <p:spPr bwMode="auto">
          <a:xfrm>
            <a:off x="4838700" y="3386138"/>
            <a:ext cx="290513"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i="1"/>
              <a:t>R</a:t>
            </a:r>
          </a:p>
        </p:txBody>
      </p:sp>
      <p:sp>
        <p:nvSpPr>
          <p:cNvPr id="62491" name="Text Box 33"/>
          <p:cNvSpPr txBox="1">
            <a:spLocks noChangeArrowheads="1"/>
          </p:cNvSpPr>
          <p:nvPr/>
        </p:nvSpPr>
        <p:spPr bwMode="auto">
          <a:xfrm>
            <a:off x="5470525" y="3392488"/>
            <a:ext cx="290513"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i="1"/>
              <a:t>r</a:t>
            </a:r>
          </a:p>
        </p:txBody>
      </p:sp>
      <p:sp>
        <p:nvSpPr>
          <p:cNvPr id="62492" name="Text Box 34"/>
          <p:cNvSpPr txBox="1">
            <a:spLocks noChangeArrowheads="1"/>
          </p:cNvSpPr>
          <p:nvPr/>
        </p:nvSpPr>
        <p:spPr bwMode="auto">
          <a:xfrm>
            <a:off x="5868988" y="2252663"/>
            <a:ext cx="1458912" cy="36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t>Pink </a:t>
            </a:r>
            <a:r>
              <a:rPr lang="ar-SA" sz="1400"/>
              <a:t> </a:t>
            </a:r>
            <a:endParaRPr lang="en-US" sz="1400"/>
          </a:p>
          <a:p>
            <a:pPr>
              <a:lnSpc>
                <a:spcPct val="90000"/>
              </a:lnSpc>
            </a:pPr>
            <a:r>
              <a:rPr lang="en-US" sz="1400" i="1"/>
              <a:t>Rr</a:t>
            </a:r>
          </a:p>
        </p:txBody>
      </p:sp>
      <p:sp>
        <p:nvSpPr>
          <p:cNvPr id="62493" name="Text Box 35"/>
          <p:cNvSpPr txBox="1">
            <a:spLocks noChangeArrowheads="1"/>
          </p:cNvSpPr>
          <p:nvPr/>
        </p:nvSpPr>
        <p:spPr bwMode="auto">
          <a:xfrm>
            <a:off x="4840288" y="1382713"/>
            <a:ext cx="217487"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i="1"/>
              <a:t>R</a:t>
            </a:r>
          </a:p>
        </p:txBody>
      </p:sp>
      <p:sp>
        <p:nvSpPr>
          <p:cNvPr id="62494" name="Text Box 36"/>
          <p:cNvSpPr txBox="1">
            <a:spLocks noChangeArrowheads="1"/>
          </p:cNvSpPr>
          <p:nvPr/>
        </p:nvSpPr>
        <p:spPr bwMode="auto">
          <a:xfrm>
            <a:off x="5449888" y="1357313"/>
            <a:ext cx="217487"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i="1"/>
              <a:t>r</a:t>
            </a:r>
          </a:p>
        </p:txBody>
      </p:sp>
      <p:sp>
        <p:nvSpPr>
          <p:cNvPr id="62495" name="Text Box 37"/>
          <p:cNvSpPr txBox="1">
            <a:spLocks noChangeArrowheads="1"/>
          </p:cNvSpPr>
          <p:nvPr/>
        </p:nvSpPr>
        <p:spPr bwMode="auto">
          <a:xfrm>
            <a:off x="6781800" y="550863"/>
            <a:ext cx="741363"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400"/>
              <a:t>White </a:t>
            </a:r>
            <a:r>
              <a:rPr lang="ar-SA" sz="1400"/>
              <a:t>  </a:t>
            </a:r>
            <a:endParaRPr lang="en-US" sz="1400"/>
          </a:p>
          <a:p>
            <a:pPr>
              <a:lnSpc>
                <a:spcPct val="90000"/>
              </a:lnSpc>
            </a:pPr>
            <a:r>
              <a:rPr lang="en-US" sz="1400" i="1"/>
              <a:t>rr</a:t>
            </a:r>
          </a:p>
        </p:txBody>
      </p:sp>
      <p:sp>
        <p:nvSpPr>
          <p:cNvPr id="62496" name="Text Box 38"/>
          <p:cNvSpPr txBox="1">
            <a:spLocks noChangeArrowheads="1"/>
          </p:cNvSpPr>
          <p:nvPr/>
        </p:nvSpPr>
        <p:spPr bwMode="auto">
          <a:xfrm>
            <a:off x="4730750" y="5062538"/>
            <a:ext cx="290513"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1400" i="1"/>
              <a:t>RR</a:t>
            </a:r>
          </a:p>
        </p:txBody>
      </p:sp>
      <p:sp>
        <p:nvSpPr>
          <p:cNvPr id="62497" name="Rectangle 33"/>
          <p:cNvSpPr>
            <a:spLocks noChangeArrowheads="1"/>
          </p:cNvSpPr>
          <p:nvPr/>
        </p:nvSpPr>
        <p:spPr bwMode="auto">
          <a:xfrm>
            <a:off x="246062" y="2781300"/>
            <a:ext cx="241617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dirty="0">
                <a:solidFill>
                  <a:srgbClr val="FF0000"/>
                </a:solidFill>
              </a:rPr>
              <a:t>Incomplete dominance </a:t>
            </a:r>
            <a:r>
              <a:rPr lang="en-US" dirty="0" smtClean="0">
                <a:solidFill>
                  <a:srgbClr val="FF0000"/>
                </a:solidFill>
              </a:rPr>
              <a:t>in snapdragon </a:t>
            </a:r>
            <a:r>
              <a:rPr lang="en-US" dirty="0">
                <a:solidFill>
                  <a:srgbClr val="FF0000"/>
                </a:solidFill>
              </a:rPr>
              <a:t>color.</a:t>
            </a:r>
            <a:endParaRPr lang="ar-SA" dirty="0">
              <a:solidFill>
                <a:srgbClr val="FF0000"/>
              </a:solidFill>
            </a:endParaRPr>
          </a:p>
        </p:txBody>
      </p:sp>
      <p:sp>
        <p:nvSpPr>
          <p:cNvPr id="34" name="Oval 3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50</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815056416"/>
              </p:ext>
            </p:extLst>
          </p:nvPr>
        </p:nvGraphicFramePr>
        <p:xfrm>
          <a:off x="101600" y="1012825"/>
          <a:ext cx="8955087" cy="5369560"/>
        </p:xfrm>
        <a:graphic>
          <a:graphicData uri="http://schemas.openxmlformats.org/drawingml/2006/table">
            <a:tbl>
              <a:tblPr firstRow="1" bandRow="1">
                <a:tableStyleId>{5C22544A-7EE6-4342-B048-85BDC9FD1C3A}</a:tableStyleId>
              </a:tblPr>
              <a:tblGrid>
                <a:gridCol w="2599610"/>
                <a:gridCol w="3612348"/>
                <a:gridCol w="2743129"/>
              </a:tblGrid>
              <a:tr h="370840">
                <a:tc>
                  <a:txBody>
                    <a:bodyPr/>
                    <a:lstStyle/>
                    <a:p>
                      <a:pPr algn="ctr" rtl="0"/>
                      <a:r>
                        <a:rPr lang="en-US" dirty="0" smtClean="0"/>
                        <a:t>Genetic</a:t>
                      </a:r>
                      <a:r>
                        <a:rPr lang="en-US" baseline="0" dirty="0" smtClean="0"/>
                        <a:t>  Occurrence</a:t>
                      </a:r>
                      <a:endParaRPr lang="en-US" dirty="0"/>
                    </a:p>
                  </a:txBody>
                  <a:tcPr marL="91438" marR="91438" anchor="ctr"/>
                </a:tc>
                <a:tc>
                  <a:txBody>
                    <a:bodyPr/>
                    <a:lstStyle/>
                    <a:p>
                      <a:pPr algn="ctr" rtl="0"/>
                      <a:r>
                        <a:rPr lang="en-US" sz="1800" b="1" kern="1200" dirty="0" smtClean="0">
                          <a:solidFill>
                            <a:schemeClr val="lt1"/>
                          </a:solidFill>
                          <a:latin typeface="+mn-lt"/>
                          <a:ea typeface="+mn-ea"/>
                          <a:cs typeface="+mn-cs"/>
                        </a:rPr>
                        <a:t>Definition</a:t>
                      </a:r>
                    </a:p>
                  </a:txBody>
                  <a:tcPr marL="91438" marR="91438" anchor="ctr"/>
                </a:tc>
                <a:tc>
                  <a:txBody>
                    <a:bodyPr/>
                    <a:lstStyle/>
                    <a:p>
                      <a:pPr algn="ctr" rtl="0"/>
                      <a:r>
                        <a:rPr lang="en-US" sz="1800" b="1" kern="1200" dirty="0" smtClean="0">
                          <a:solidFill>
                            <a:schemeClr val="lt1"/>
                          </a:solidFill>
                          <a:latin typeface="+mn-lt"/>
                          <a:ea typeface="+mn-ea"/>
                          <a:cs typeface="+mn-cs"/>
                        </a:rPr>
                        <a:t>Examples</a:t>
                      </a:r>
                    </a:p>
                  </a:txBody>
                  <a:tcPr marL="91438" marR="91438" anchor="ctr"/>
                </a:tc>
              </a:tr>
              <a:tr h="370840">
                <a:tc>
                  <a:txBody>
                    <a:bodyPr/>
                    <a:lstStyle/>
                    <a:p>
                      <a:pPr algn="l" rtl="0"/>
                      <a:r>
                        <a:rPr lang="en-US" sz="1800" b="1" dirty="0" smtClean="0">
                          <a:solidFill>
                            <a:srgbClr val="0000FF"/>
                          </a:solidFill>
                          <a:effectLst/>
                          <a:latin typeface="+mj-lt"/>
                        </a:rPr>
                        <a:t>Polygenic inheritance</a:t>
                      </a:r>
                      <a:endParaRPr lang="ar-SA" sz="1800" b="1" dirty="0" smtClean="0">
                        <a:solidFill>
                          <a:srgbClr val="0000FF"/>
                        </a:solidFill>
                        <a:effectLst/>
                        <a:latin typeface="+mj-lt"/>
                      </a:endParaRPr>
                    </a:p>
                    <a:p>
                      <a:pPr algn="r" rtl="0"/>
                      <a:r>
                        <a:rPr lang="en-US" sz="1800" b="1" dirty="0" smtClean="0">
                          <a:solidFill>
                            <a:srgbClr val="FF0000"/>
                          </a:solidFill>
                          <a:effectLst/>
                        </a:rPr>
                        <a:t> </a:t>
                      </a:r>
                      <a:r>
                        <a:rPr lang="ar-SA" sz="1800" b="1" dirty="0" smtClean="0">
                          <a:solidFill>
                            <a:srgbClr val="FF0000"/>
                          </a:solidFill>
                          <a:effectLst/>
                        </a:rPr>
                        <a:t> </a:t>
                      </a:r>
                      <a:endParaRPr lang="en-US" sz="1800" b="1" dirty="0">
                        <a:solidFill>
                          <a:srgbClr val="FF0000"/>
                        </a:solidFill>
                        <a:effectLst/>
                      </a:endParaRPr>
                    </a:p>
                  </a:txBody>
                  <a:tcPr marL="91438" marR="91438" anchor="ctr"/>
                </a:tc>
                <a:tc>
                  <a:txBody>
                    <a:bodyPr/>
                    <a:lstStyle/>
                    <a:p>
                      <a:pPr algn="l" rtl="0"/>
                      <a:r>
                        <a:rPr lang="en-US" sz="1600" b="1" dirty="0" smtClean="0">
                          <a:latin typeface="+mj-lt"/>
                        </a:rPr>
                        <a:t>More than one gene can affect a single trait</a:t>
                      </a:r>
                      <a:endParaRPr lang="ar-SA" sz="1600" b="1" dirty="0" smtClean="0">
                        <a:latin typeface="+mj-lt"/>
                      </a:endParaRPr>
                    </a:p>
                    <a:p>
                      <a:pPr algn="r" rtl="0"/>
                      <a:r>
                        <a:rPr lang="ar-SA" sz="1600" b="1" dirty="0" smtClean="0">
                          <a:solidFill>
                            <a:srgbClr val="FF0000"/>
                          </a:solidFill>
                          <a:latin typeface="+mj-lt"/>
                        </a:rPr>
                        <a:t> </a:t>
                      </a:r>
                      <a:endParaRPr lang="en-US" sz="1600" b="1" dirty="0">
                        <a:solidFill>
                          <a:srgbClr val="FF0000"/>
                        </a:solidFill>
                        <a:latin typeface="+mj-lt"/>
                      </a:endParaRPr>
                    </a:p>
                  </a:txBody>
                  <a:tcPr marL="91438" marR="91438" anchor="ctr"/>
                </a:tc>
                <a:tc>
                  <a:txBody>
                    <a:bodyPr/>
                    <a:lstStyle/>
                    <a:p>
                      <a:pPr algn="l" rtl="0">
                        <a:buFont typeface="Arial" pitchFamily="34" charset="0"/>
                        <a:buChar char="•"/>
                      </a:pPr>
                      <a:r>
                        <a:rPr lang="en-US" sz="1600" b="1" dirty="0" smtClean="0">
                          <a:latin typeface="+mj-lt"/>
                        </a:rPr>
                        <a:t> 4 genes are involved in  determining eye color.</a:t>
                      </a:r>
                      <a:r>
                        <a:rPr lang="ar-SA" sz="1600" b="1" dirty="0" smtClean="0">
                          <a:latin typeface="+mj-lt"/>
                        </a:rPr>
                        <a:t> </a:t>
                      </a:r>
                      <a:r>
                        <a:rPr lang="en-US" sz="1600" b="1" baseline="0" dirty="0" smtClean="0">
                          <a:latin typeface="+mj-lt"/>
                        </a:rPr>
                        <a:t> </a:t>
                      </a:r>
                      <a:endParaRPr lang="en-US" sz="1600" b="1" dirty="0" smtClean="0">
                        <a:latin typeface="+mj-lt"/>
                      </a:endParaRPr>
                    </a:p>
                    <a:p>
                      <a:pPr algn="l" rtl="0">
                        <a:buFont typeface="Arial" pitchFamily="34" charset="0"/>
                        <a:buChar char="•"/>
                      </a:pPr>
                      <a:r>
                        <a:rPr lang="en-US" sz="1600" b="1" dirty="0" smtClean="0">
                          <a:latin typeface="+mj-lt"/>
                        </a:rPr>
                        <a:t> Human height</a:t>
                      </a:r>
                      <a:r>
                        <a:rPr lang="ar-SA" sz="1600" b="1" dirty="0" smtClean="0">
                          <a:latin typeface="+mj-lt"/>
                        </a:rPr>
                        <a:t> </a:t>
                      </a:r>
                      <a:r>
                        <a:rPr lang="en-US" sz="1600" b="1" baseline="0" dirty="0" smtClean="0">
                          <a:latin typeface="+mj-lt"/>
                        </a:rPr>
                        <a:t>  </a:t>
                      </a:r>
                      <a:endParaRPr lang="en-US" sz="1600" b="1" dirty="0">
                        <a:latin typeface="+mj-lt"/>
                      </a:endParaRPr>
                    </a:p>
                  </a:txBody>
                  <a:tcPr marL="91438" marR="91438" anchor="ctr"/>
                </a:tc>
              </a:tr>
              <a:tr h="370840">
                <a:tc>
                  <a:txBody>
                    <a:bodyPr/>
                    <a:lstStyle/>
                    <a:p>
                      <a:pPr algn="l" rtl="0"/>
                      <a:r>
                        <a:rPr lang="en-US" sz="1800" b="1" kern="1200" dirty="0" err="1" smtClean="0">
                          <a:solidFill>
                            <a:srgbClr val="0000FF"/>
                          </a:solidFill>
                          <a:effectLst/>
                          <a:latin typeface="+mj-lt"/>
                          <a:ea typeface="+mn-ea"/>
                          <a:cs typeface="+mn-cs"/>
                        </a:rPr>
                        <a:t>Pleiotropy</a:t>
                      </a:r>
                      <a:endParaRPr lang="ar-SA" sz="1800" b="1" kern="1200" dirty="0" smtClean="0">
                        <a:solidFill>
                          <a:srgbClr val="0000FF"/>
                        </a:solidFill>
                        <a:effectLst/>
                        <a:latin typeface="+mj-lt"/>
                        <a:ea typeface="+mn-ea"/>
                        <a:cs typeface="+mn-cs"/>
                      </a:endParaRPr>
                    </a:p>
                    <a:p>
                      <a:pPr algn="r" rtl="0"/>
                      <a:r>
                        <a:rPr lang="ar-SA" sz="1800" b="1" kern="1200" dirty="0" smtClean="0">
                          <a:solidFill>
                            <a:srgbClr val="FF0000"/>
                          </a:solidFill>
                          <a:effectLst/>
                          <a:latin typeface="+mn-lt"/>
                          <a:ea typeface="+mn-ea"/>
                          <a:cs typeface="+mn-cs"/>
                        </a:rPr>
                        <a:t> </a:t>
                      </a:r>
                      <a:endParaRPr lang="en-US" sz="1800" b="1" kern="1200" dirty="0">
                        <a:solidFill>
                          <a:srgbClr val="FF0000"/>
                        </a:solidFill>
                        <a:effectLst/>
                        <a:latin typeface="+mn-lt"/>
                        <a:ea typeface="+mn-ea"/>
                        <a:cs typeface="+mn-cs"/>
                      </a:endParaRPr>
                    </a:p>
                  </a:txBody>
                  <a:tcPr marL="91438" marR="91438" anchor="ctr"/>
                </a:tc>
                <a:tc>
                  <a:txBody>
                    <a:bodyPr/>
                    <a:lstStyle/>
                    <a:p>
                      <a:pPr algn="l" rtl="0"/>
                      <a:r>
                        <a:rPr lang="en-US" sz="1600" b="1" dirty="0" smtClean="0">
                          <a:latin typeface="+mj-lt"/>
                        </a:rPr>
                        <a:t>A single</a:t>
                      </a:r>
                      <a:r>
                        <a:rPr lang="en-US" sz="1600" b="1" baseline="0" dirty="0" smtClean="0">
                          <a:latin typeface="+mj-lt"/>
                        </a:rPr>
                        <a:t> gene </a:t>
                      </a:r>
                      <a:r>
                        <a:rPr lang="en-US" sz="1600" b="1" dirty="0" smtClean="0">
                          <a:latin typeface="+mj-lt"/>
                        </a:rPr>
                        <a:t>can affect more than</a:t>
                      </a:r>
                      <a:r>
                        <a:rPr lang="en-US" sz="1600" b="1" baseline="0" dirty="0" smtClean="0">
                          <a:latin typeface="+mj-lt"/>
                        </a:rPr>
                        <a:t> one trait</a:t>
                      </a:r>
                      <a:endParaRPr lang="ar-SA" sz="1600" b="1" baseline="0" dirty="0" smtClean="0">
                        <a:latin typeface="+mj-lt"/>
                      </a:endParaRPr>
                    </a:p>
                    <a:p>
                      <a:pPr algn="r" rtl="0"/>
                      <a:r>
                        <a:rPr lang="ar-SA" sz="1600" b="1" kern="1200" dirty="0" smtClean="0">
                          <a:solidFill>
                            <a:srgbClr val="FF0000"/>
                          </a:solidFill>
                          <a:latin typeface="+mj-lt"/>
                          <a:ea typeface="+mn-ea"/>
                          <a:cs typeface="+mn-cs"/>
                        </a:rPr>
                        <a:t> </a:t>
                      </a:r>
                      <a:endParaRPr lang="en-US" sz="1600" b="1" kern="1200" dirty="0">
                        <a:solidFill>
                          <a:srgbClr val="FF0000"/>
                        </a:solidFill>
                        <a:latin typeface="+mj-lt"/>
                        <a:ea typeface="+mn-ea"/>
                        <a:cs typeface="+mn-cs"/>
                      </a:endParaRPr>
                    </a:p>
                  </a:txBody>
                  <a:tcPr marL="91438" marR="91438" anchor="ctr"/>
                </a:tc>
                <a:tc>
                  <a:txBody>
                    <a:bodyPr/>
                    <a:lstStyle/>
                    <a:p>
                      <a:pPr algn="l" rtl="0">
                        <a:buFont typeface="Arial" pitchFamily="34" charset="0"/>
                        <a:buChar char="•"/>
                      </a:pPr>
                      <a:r>
                        <a:rPr lang="en-US" sz="1600" b="1" dirty="0" smtClean="0">
                          <a:latin typeface="+mj-lt"/>
                        </a:rPr>
                        <a:t> A </a:t>
                      </a:r>
                      <a:r>
                        <a:rPr lang="en-US" sz="1600" b="1" dirty="0" err="1" smtClean="0">
                          <a:latin typeface="+mj-lt"/>
                        </a:rPr>
                        <a:t>pleiotropic</a:t>
                      </a:r>
                      <a:r>
                        <a:rPr lang="en-US" sz="1600" b="1" dirty="0" smtClean="0">
                          <a:latin typeface="+mj-lt"/>
                        </a:rPr>
                        <a:t> allele dominant for yellow fur</a:t>
                      </a:r>
                      <a:r>
                        <a:rPr lang="en-US" sz="1600" b="1" baseline="0" dirty="0" smtClean="0">
                          <a:latin typeface="+mj-lt"/>
                        </a:rPr>
                        <a:t> in mice is recessive for lethal developmental defect.</a:t>
                      </a:r>
                      <a:r>
                        <a:rPr lang="ar-SA" sz="1600" b="1" baseline="0" dirty="0" smtClean="0">
                          <a:latin typeface="+mj-lt"/>
                        </a:rPr>
                        <a:t> </a:t>
                      </a:r>
                      <a:r>
                        <a:rPr lang="en-US" sz="1600" b="1" baseline="0" dirty="0" smtClean="0">
                          <a:latin typeface="+mj-lt"/>
                        </a:rPr>
                        <a:t> </a:t>
                      </a:r>
                    </a:p>
                    <a:p>
                      <a:pPr algn="l" rtl="0">
                        <a:buFont typeface="Arial" pitchFamily="34" charset="0"/>
                        <a:buChar char="•"/>
                      </a:pPr>
                      <a:r>
                        <a:rPr lang="en-US" sz="1600" b="1" baseline="0" dirty="0" smtClean="0">
                          <a:latin typeface="+mj-lt"/>
                        </a:rPr>
                        <a:t>Sickle cell anemia  </a:t>
                      </a:r>
                      <a:endParaRPr lang="en-US" sz="1600" b="1" dirty="0">
                        <a:latin typeface="+mj-lt"/>
                      </a:endParaRPr>
                    </a:p>
                  </a:txBody>
                  <a:tcPr marL="91438" marR="91438" anchor="ctr"/>
                </a:tc>
              </a:tr>
              <a:tr h="370840">
                <a:tc>
                  <a:txBody>
                    <a:bodyPr/>
                    <a:lstStyle/>
                    <a:p>
                      <a:pPr marL="0" algn="l" defTabSz="914400" rtl="0" eaLnBrk="1" latinLnBrk="0" hangingPunct="1"/>
                      <a:r>
                        <a:rPr lang="en-US" sz="1800" b="1" kern="1200" dirty="0" smtClean="0">
                          <a:solidFill>
                            <a:srgbClr val="0000FF"/>
                          </a:solidFill>
                          <a:effectLst/>
                          <a:latin typeface="+mj-lt"/>
                          <a:ea typeface="+mn-ea"/>
                          <a:cs typeface="+mn-cs"/>
                        </a:rPr>
                        <a:t>Multiple alleles   for one gene</a:t>
                      </a:r>
                      <a:endParaRPr lang="ar-SA" sz="1800" b="1" kern="1200" dirty="0" smtClean="0">
                        <a:solidFill>
                          <a:srgbClr val="0000FF"/>
                        </a:solidFill>
                        <a:effectLst/>
                        <a:latin typeface="+mj-lt"/>
                        <a:ea typeface="+mn-ea"/>
                        <a:cs typeface="+mn-cs"/>
                      </a:endParaRPr>
                    </a:p>
                    <a:p>
                      <a:pPr algn="r" rtl="0"/>
                      <a:r>
                        <a:rPr lang="ar-SA" sz="1800" b="1" kern="1200" dirty="0" smtClean="0">
                          <a:solidFill>
                            <a:srgbClr val="FF0000"/>
                          </a:solidFill>
                          <a:effectLst/>
                          <a:latin typeface="+mn-lt"/>
                          <a:ea typeface="+mn-ea"/>
                          <a:cs typeface="+mn-cs"/>
                        </a:rPr>
                        <a:t>  </a:t>
                      </a:r>
                      <a:endParaRPr lang="en-US" sz="1800" b="1" kern="1200" dirty="0">
                        <a:solidFill>
                          <a:srgbClr val="FF0000"/>
                        </a:solidFill>
                        <a:effectLst/>
                        <a:latin typeface="+mn-lt"/>
                        <a:ea typeface="+mn-ea"/>
                        <a:cs typeface="+mn-cs"/>
                      </a:endParaRPr>
                    </a:p>
                  </a:txBody>
                  <a:tcPr marL="91438" marR="91438" anchor="ctr"/>
                </a:tc>
                <a:tc>
                  <a:txBody>
                    <a:bodyPr/>
                    <a:lstStyle/>
                    <a:p>
                      <a:pPr algn="l" rtl="0"/>
                      <a:r>
                        <a:rPr lang="en-US" sz="1600" b="1" dirty="0" smtClean="0">
                          <a:latin typeface="+mj-lt"/>
                        </a:rPr>
                        <a:t>Genes may have more than two  alleles</a:t>
                      </a:r>
                      <a:endParaRPr lang="ar-SA" sz="1600" b="1" dirty="0" smtClean="0">
                        <a:latin typeface="+mj-lt"/>
                      </a:endParaRPr>
                    </a:p>
                    <a:p>
                      <a:pPr algn="r" rtl="0"/>
                      <a:r>
                        <a:rPr lang="ar-SA" sz="1600" b="1" kern="1200" dirty="0" smtClean="0">
                          <a:solidFill>
                            <a:srgbClr val="FF0000"/>
                          </a:solidFill>
                          <a:latin typeface="+mj-lt"/>
                          <a:ea typeface="+mn-ea"/>
                          <a:cs typeface="+mn-cs"/>
                        </a:rPr>
                        <a:t> </a:t>
                      </a:r>
                      <a:endParaRPr lang="en-US" sz="1600" b="1" kern="1200" dirty="0">
                        <a:solidFill>
                          <a:srgbClr val="FF0000"/>
                        </a:solidFill>
                        <a:latin typeface="+mj-lt"/>
                        <a:ea typeface="+mn-ea"/>
                        <a:cs typeface="+mn-cs"/>
                      </a:endParaRPr>
                    </a:p>
                  </a:txBody>
                  <a:tcPr marL="91438" marR="91438" anchor="ctr"/>
                </a:tc>
                <a:tc>
                  <a:txBody>
                    <a:bodyPr/>
                    <a:lstStyle/>
                    <a:p>
                      <a:pPr algn="l" rtl="0"/>
                      <a:r>
                        <a:rPr lang="en-US" sz="1600" b="1" dirty="0" smtClean="0">
                          <a:latin typeface="+mj-lt"/>
                        </a:rPr>
                        <a:t>ABO  blood types in humans</a:t>
                      </a:r>
                      <a:endParaRPr lang="ar-SA" sz="1600" b="1" dirty="0" smtClean="0">
                        <a:latin typeface="+mj-lt"/>
                      </a:endParaRPr>
                    </a:p>
                    <a:p>
                      <a:pPr algn="r" rtl="1"/>
                      <a:r>
                        <a:rPr lang="en-US" sz="1600" b="1" dirty="0" smtClean="0">
                          <a:latin typeface="+mj-lt"/>
                        </a:rPr>
                        <a:t> </a:t>
                      </a:r>
                      <a:endParaRPr lang="en-US" sz="1600" b="1" dirty="0">
                        <a:latin typeface="+mj-lt"/>
                      </a:endParaRPr>
                    </a:p>
                  </a:txBody>
                  <a:tcPr marL="91438" marR="91438" anchor="ctr"/>
                </a:tc>
              </a:tr>
              <a:tr h="370840">
                <a:tc>
                  <a:txBody>
                    <a:bodyPr/>
                    <a:lstStyle/>
                    <a:p>
                      <a:pPr marL="0" algn="l" defTabSz="914400" rtl="0" eaLnBrk="1" latinLnBrk="0" hangingPunct="1"/>
                      <a:r>
                        <a:rPr lang="en-US" sz="1800" b="1" kern="1200" dirty="0" smtClean="0">
                          <a:solidFill>
                            <a:srgbClr val="0000FF"/>
                          </a:solidFill>
                          <a:effectLst/>
                          <a:latin typeface="+mj-lt"/>
                          <a:ea typeface="+mn-ea"/>
                          <a:cs typeface="+mn-cs"/>
                        </a:rPr>
                        <a:t>Dominance is not always complete</a:t>
                      </a:r>
                      <a:endParaRPr lang="ar-SA" sz="1800" b="1" kern="1200" dirty="0" smtClean="0">
                        <a:solidFill>
                          <a:srgbClr val="0000FF"/>
                        </a:solidFill>
                        <a:effectLst/>
                        <a:latin typeface="+mj-lt"/>
                        <a:ea typeface="+mn-ea"/>
                        <a:cs typeface="+mn-cs"/>
                      </a:endParaRPr>
                    </a:p>
                    <a:p>
                      <a:pPr algn="r" rtl="0"/>
                      <a:r>
                        <a:rPr lang="ar-SA" sz="1800" b="1" kern="1200" dirty="0" smtClean="0">
                          <a:solidFill>
                            <a:srgbClr val="FF0000"/>
                          </a:solidFill>
                          <a:effectLst/>
                          <a:latin typeface="+mn-lt"/>
                          <a:ea typeface="+mn-ea"/>
                          <a:cs typeface="+mn-cs"/>
                        </a:rPr>
                        <a:t> </a:t>
                      </a:r>
                      <a:endParaRPr lang="en-US" sz="1800" b="1" kern="1200" dirty="0">
                        <a:solidFill>
                          <a:srgbClr val="FF0000"/>
                        </a:solidFill>
                        <a:effectLst/>
                        <a:latin typeface="+mn-lt"/>
                        <a:ea typeface="+mn-ea"/>
                        <a:cs typeface="+mn-cs"/>
                      </a:endParaRPr>
                    </a:p>
                  </a:txBody>
                  <a:tcPr marL="91438" marR="91438" anchor="ctr"/>
                </a:tc>
                <a:tc>
                  <a:txBody>
                    <a:bodyPr/>
                    <a:lstStyle/>
                    <a:p>
                      <a:pPr algn="l" rtl="0">
                        <a:buFont typeface="Arial" pitchFamily="34" charset="0"/>
                        <a:buChar char="•"/>
                      </a:pPr>
                      <a:r>
                        <a:rPr lang="en-US" sz="1600" b="1" dirty="0" smtClean="0">
                          <a:latin typeface="+mj-lt"/>
                        </a:rPr>
                        <a:t> </a:t>
                      </a:r>
                      <a:r>
                        <a:rPr lang="en-US" sz="1600" b="1" dirty="0" smtClean="0">
                          <a:solidFill>
                            <a:schemeClr val="tx1"/>
                          </a:solidFill>
                          <a:latin typeface="+mj-lt"/>
                        </a:rPr>
                        <a:t>In</a:t>
                      </a:r>
                      <a:r>
                        <a:rPr lang="en-US" sz="1600" b="1" dirty="0" smtClean="0">
                          <a:solidFill>
                            <a:srgbClr val="FF0000"/>
                          </a:solidFill>
                          <a:latin typeface="+mj-lt"/>
                        </a:rPr>
                        <a:t> incomplete </a:t>
                      </a:r>
                      <a:r>
                        <a:rPr lang="en-US" sz="1600" b="1" dirty="0" smtClean="0">
                          <a:latin typeface="+mj-lt"/>
                        </a:rPr>
                        <a:t>dominance the heterozygote is</a:t>
                      </a:r>
                      <a:r>
                        <a:rPr lang="en-US" sz="1600" b="1" baseline="0" dirty="0" smtClean="0">
                          <a:latin typeface="+mj-lt"/>
                        </a:rPr>
                        <a:t> intermediate.</a:t>
                      </a:r>
                      <a:r>
                        <a:rPr lang="en-US" sz="1600" b="1" dirty="0" smtClean="0">
                          <a:latin typeface="+mj-lt"/>
                        </a:rPr>
                        <a:t> </a:t>
                      </a:r>
                    </a:p>
                    <a:p>
                      <a:pPr algn="l" rtl="0">
                        <a:buFont typeface="Arial" pitchFamily="34" charset="0"/>
                        <a:buChar char="•"/>
                      </a:pPr>
                      <a:r>
                        <a:rPr lang="en-US" sz="1600" b="1" dirty="0" smtClean="0">
                          <a:latin typeface="+mj-lt"/>
                        </a:rPr>
                        <a:t> In </a:t>
                      </a:r>
                      <a:r>
                        <a:rPr lang="en-US" sz="1600" b="1" dirty="0" smtClean="0">
                          <a:solidFill>
                            <a:srgbClr val="FF0000"/>
                          </a:solidFill>
                          <a:latin typeface="+mj-lt"/>
                        </a:rPr>
                        <a:t>co-dominance</a:t>
                      </a:r>
                      <a:r>
                        <a:rPr lang="en-US" sz="1600" b="1" dirty="0" smtClean="0">
                          <a:latin typeface="+mj-lt"/>
                        </a:rPr>
                        <a:t> no single allele is dominant, and the heterozygote shows some aspect of both </a:t>
                      </a:r>
                      <a:r>
                        <a:rPr lang="en-US" sz="1600" b="1" dirty="0" err="1" smtClean="0">
                          <a:latin typeface="+mj-lt"/>
                        </a:rPr>
                        <a:t>homozygotes</a:t>
                      </a:r>
                      <a:r>
                        <a:rPr lang="en-US" sz="1600" b="1" dirty="0" smtClean="0">
                          <a:latin typeface="+mj-lt"/>
                        </a:rPr>
                        <a:t>.</a:t>
                      </a:r>
                      <a:endParaRPr lang="en-US" sz="1600" b="1" dirty="0">
                        <a:latin typeface="+mj-lt"/>
                      </a:endParaRPr>
                    </a:p>
                  </a:txBody>
                  <a:tcPr marL="91438" marR="91438" anchor="ctr"/>
                </a:tc>
                <a:tc>
                  <a:txBody>
                    <a:bodyPr/>
                    <a:lstStyle/>
                    <a:p>
                      <a:pPr algn="l" rtl="0">
                        <a:buFont typeface="Arial" pitchFamily="34" charset="0"/>
                        <a:buChar char="•"/>
                      </a:pPr>
                      <a:r>
                        <a:rPr lang="en-US" sz="1600" b="1" baseline="0" dirty="0" smtClean="0">
                          <a:latin typeface="+mj-lt"/>
                        </a:rPr>
                        <a:t> Human blood groups </a:t>
                      </a:r>
                    </a:p>
                    <a:p>
                      <a:pPr marL="0" marR="0" indent="0" algn="r" defTabSz="914400" rtl="1" eaLnBrk="1" fontAlgn="auto" latinLnBrk="0" hangingPunct="1">
                        <a:lnSpc>
                          <a:spcPct val="100000"/>
                        </a:lnSpc>
                        <a:spcBef>
                          <a:spcPts val="0"/>
                        </a:spcBef>
                        <a:spcAft>
                          <a:spcPts val="0"/>
                        </a:spcAft>
                        <a:buClrTx/>
                        <a:buSzTx/>
                        <a:buFont typeface="Arial" pitchFamily="34" charset="0"/>
                        <a:buNone/>
                        <a:tabLst/>
                        <a:defRPr/>
                      </a:pPr>
                      <a:r>
                        <a:rPr lang="en-US" sz="1600" b="1" dirty="0" smtClean="0">
                          <a:latin typeface="+mj-lt"/>
                        </a:rPr>
                        <a:t> </a:t>
                      </a:r>
                    </a:p>
                    <a:p>
                      <a:pPr algn="l" rtl="0">
                        <a:buFont typeface="Arial" pitchFamily="34" charset="0"/>
                        <a:buNone/>
                      </a:pPr>
                      <a:endParaRPr lang="en-US" sz="1600" b="1" dirty="0">
                        <a:latin typeface="+mj-lt"/>
                      </a:endParaRPr>
                    </a:p>
                  </a:txBody>
                  <a:tcPr marL="91438" marR="91438" anchor="ctr"/>
                </a:tc>
              </a:tr>
              <a:tr h="370840">
                <a:tc>
                  <a:txBody>
                    <a:bodyPr/>
                    <a:lstStyle/>
                    <a:p>
                      <a:pPr marL="0" algn="l" defTabSz="914400" rtl="0" eaLnBrk="1" latinLnBrk="0" hangingPunct="1"/>
                      <a:r>
                        <a:rPr lang="en-US" sz="1800" b="1" kern="1200" dirty="0" smtClean="0">
                          <a:solidFill>
                            <a:srgbClr val="0000FF"/>
                          </a:solidFill>
                          <a:effectLst/>
                          <a:latin typeface="+mj-lt"/>
                          <a:ea typeface="+mn-ea"/>
                          <a:cs typeface="+mn-cs"/>
                        </a:rPr>
                        <a:t>Environmental factors</a:t>
                      </a:r>
                      <a:endParaRPr lang="ar-SA" sz="1800" b="1" kern="1200" dirty="0" smtClean="0">
                        <a:solidFill>
                          <a:srgbClr val="0000FF"/>
                        </a:solidFill>
                        <a:effectLst/>
                        <a:latin typeface="+mj-lt"/>
                        <a:ea typeface="+mn-ea"/>
                        <a:cs typeface="+mn-cs"/>
                      </a:endParaRPr>
                    </a:p>
                    <a:p>
                      <a:pPr algn="r" rtl="0"/>
                      <a:r>
                        <a:rPr lang="en-US" sz="1800" b="1" kern="1200" dirty="0" smtClean="0">
                          <a:solidFill>
                            <a:srgbClr val="FF0000"/>
                          </a:solidFill>
                          <a:effectLst/>
                          <a:latin typeface="+mn-lt"/>
                          <a:ea typeface="+mn-ea"/>
                          <a:cs typeface="+mn-cs"/>
                        </a:rPr>
                        <a:t> </a:t>
                      </a:r>
                      <a:endParaRPr lang="en-US" sz="1800" b="1" kern="1200" dirty="0">
                        <a:solidFill>
                          <a:srgbClr val="FF0000"/>
                        </a:solidFill>
                        <a:effectLst/>
                        <a:latin typeface="+mn-lt"/>
                        <a:ea typeface="+mn-ea"/>
                        <a:cs typeface="+mn-cs"/>
                      </a:endParaRPr>
                    </a:p>
                  </a:txBody>
                  <a:tcPr marL="91438" marR="91438" anchor="ctr"/>
                </a:tc>
                <a:tc>
                  <a:txBody>
                    <a:bodyPr/>
                    <a:lstStyle/>
                    <a:p>
                      <a:pPr algn="l" rtl="0"/>
                      <a:r>
                        <a:rPr lang="en-US" sz="1600" b="1" dirty="0" smtClean="0">
                          <a:latin typeface="+mj-lt"/>
                        </a:rPr>
                        <a:t>Genes may be</a:t>
                      </a:r>
                      <a:r>
                        <a:rPr lang="en-US" sz="1600" b="1" baseline="0" dirty="0" smtClean="0">
                          <a:latin typeface="+mj-lt"/>
                        </a:rPr>
                        <a:t> affected by the environment.</a:t>
                      </a:r>
                      <a:endParaRPr lang="en-US" sz="1600" b="1" dirty="0">
                        <a:latin typeface="+mj-lt"/>
                      </a:endParaRPr>
                    </a:p>
                  </a:txBody>
                  <a:tcPr marL="91438" marR="91438" anchor="ctr"/>
                </a:tc>
                <a:tc>
                  <a:txBody>
                    <a:bodyPr/>
                    <a:lstStyle/>
                    <a:p>
                      <a:pPr algn="l" rtl="0"/>
                      <a:r>
                        <a:rPr lang="en-US" sz="1600" b="1" dirty="0" smtClean="0">
                          <a:latin typeface="+mj-lt"/>
                        </a:rPr>
                        <a:t>Siamese cats  </a:t>
                      </a:r>
                      <a:endParaRPr lang="en-US" sz="1600" b="1" dirty="0">
                        <a:latin typeface="+mj-lt"/>
                      </a:endParaRPr>
                    </a:p>
                  </a:txBody>
                  <a:tcPr marL="91438" marR="91438" anchor="ctr"/>
                </a:tc>
              </a:tr>
            </a:tbl>
          </a:graphicData>
        </a:graphic>
      </p:graphicFrame>
      <p:sp>
        <p:nvSpPr>
          <p:cNvPr id="63524" name="TextBox 2"/>
          <p:cNvSpPr txBox="1">
            <a:spLocks noChangeArrowheads="1"/>
          </p:cNvSpPr>
          <p:nvPr/>
        </p:nvSpPr>
        <p:spPr bwMode="auto">
          <a:xfrm>
            <a:off x="260350" y="0"/>
            <a:ext cx="8491538"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2800" dirty="0">
                <a:solidFill>
                  <a:srgbClr val="FF0000"/>
                </a:solidFill>
                <a:latin typeface="+mj-lt"/>
              </a:rPr>
              <a:t>Exceptions</a:t>
            </a:r>
            <a:r>
              <a:rPr lang="en-US" sz="2800" dirty="0">
                <a:latin typeface="+mj-lt"/>
              </a:rPr>
              <a:t> </a:t>
            </a:r>
            <a:r>
              <a:rPr lang="en-US" sz="2800" dirty="0" smtClean="0">
                <a:latin typeface="+mj-lt"/>
              </a:rPr>
              <a:t>to </a:t>
            </a:r>
            <a:r>
              <a:rPr lang="en-US" sz="2800" dirty="0">
                <a:latin typeface="+mj-lt"/>
              </a:rPr>
              <a:t>Mendel Laws</a:t>
            </a:r>
          </a:p>
          <a:p>
            <a:r>
              <a:rPr lang="en-US" sz="2000" dirty="0">
                <a:latin typeface="+mj-lt"/>
              </a:rPr>
              <a:t>When Mendel’s laws/results may not be observed</a:t>
            </a:r>
          </a:p>
        </p:txBody>
      </p:sp>
      <p:sp>
        <p:nvSpPr>
          <p:cNvPr id="63525" name="Line 5"/>
          <p:cNvSpPr>
            <a:spLocks noChangeShapeType="1"/>
          </p:cNvSpPr>
          <p:nvPr/>
        </p:nvSpPr>
        <p:spPr bwMode="auto">
          <a:xfrm>
            <a:off x="157163" y="892175"/>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5" name="Oval 4"/>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mj-lt"/>
                <a:cs typeface="Times New Roman" pitchFamily="18" charset="0"/>
              </a:rPr>
              <a:t>51</a:t>
            </a:r>
            <a:endParaRPr lang="en-US" sz="2700" kern="0" dirty="0">
              <a:solidFill>
                <a:srgbClr val="0033CC"/>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82563" y="169863"/>
            <a:ext cx="8543925" cy="882650"/>
          </a:xfrm>
        </p:spPr>
        <p:txBody>
          <a:bodyPr/>
          <a:lstStyle/>
          <a:p>
            <a:pPr marL="0" indent="0" algn="ctr" eaLnBrk="1" hangingPunct="1"/>
            <a:r>
              <a:rPr lang="en-US" sz="2800" smtClean="0">
                <a:solidFill>
                  <a:srgbClr val="FF0000"/>
                </a:solidFill>
              </a:rPr>
              <a:t>Sex determination in different species</a:t>
            </a:r>
            <a:r>
              <a:rPr lang="en-US" sz="2800" smtClean="0"/>
              <a:t/>
            </a:r>
            <a:br>
              <a:rPr lang="en-US" sz="2800" smtClean="0"/>
            </a:br>
            <a:endParaRPr lang="en-US" sz="2800" smtClean="0">
              <a:solidFill>
                <a:srgbClr val="FF0000"/>
              </a:solidFill>
            </a:endParaRPr>
          </a:p>
        </p:txBody>
      </p:sp>
      <p:sp>
        <p:nvSpPr>
          <p:cNvPr id="64515" name="Rectangle 3"/>
          <p:cNvSpPr>
            <a:spLocks noGrp="1" noChangeArrowheads="1"/>
          </p:cNvSpPr>
          <p:nvPr>
            <p:ph type="body" idx="4294967295"/>
          </p:nvPr>
        </p:nvSpPr>
        <p:spPr>
          <a:xfrm>
            <a:off x="274637" y="871538"/>
            <a:ext cx="7735887" cy="5481637"/>
          </a:xfrm>
        </p:spPr>
        <p:txBody>
          <a:bodyPr/>
          <a:lstStyle/>
          <a:p>
            <a:pPr marL="463550" lvl="1" indent="-349250" eaLnBrk="1" hangingPunct="1">
              <a:spcBef>
                <a:spcPts val="600"/>
              </a:spcBef>
              <a:spcAft>
                <a:spcPct val="0"/>
              </a:spcAft>
              <a:buFont typeface="Wingdings" panose="05000000000000000000" pitchFamily="2" charset="2"/>
              <a:buChar char=""/>
            </a:pPr>
            <a:r>
              <a:rPr lang="en-US" b="1" dirty="0" smtClean="0">
                <a:solidFill>
                  <a:srgbClr val="FF0000"/>
                </a:solidFill>
                <a:latin typeface="+mj-lt"/>
              </a:rPr>
              <a:t>X-Y</a:t>
            </a:r>
            <a:r>
              <a:rPr lang="en-US" b="1" dirty="0" smtClean="0">
                <a:solidFill>
                  <a:schemeClr val="tx2"/>
                </a:solidFill>
                <a:latin typeface="+mj-lt"/>
              </a:rPr>
              <a:t> system in </a:t>
            </a:r>
            <a:r>
              <a:rPr lang="en-US" b="1" dirty="0" smtClean="0">
                <a:solidFill>
                  <a:srgbClr val="FF0000"/>
                </a:solidFill>
                <a:latin typeface="+mj-lt"/>
              </a:rPr>
              <a:t>mammals </a:t>
            </a:r>
            <a:r>
              <a:rPr lang="en-US" b="1" dirty="0">
                <a:solidFill>
                  <a:schemeClr val="tx2"/>
                </a:solidFill>
                <a:latin typeface="+mj-lt"/>
              </a:rPr>
              <a:t>and</a:t>
            </a:r>
            <a:r>
              <a:rPr lang="en-US" b="1" dirty="0" smtClean="0">
                <a:solidFill>
                  <a:srgbClr val="FF0000"/>
                </a:solidFill>
                <a:latin typeface="+mj-lt"/>
              </a:rPr>
              <a:t> fruit flies</a:t>
            </a:r>
          </a:p>
          <a:p>
            <a:pPr marL="1139825" lvl="2" indent="-344488" eaLnBrk="1" hangingPunct="1">
              <a:spcBef>
                <a:spcPts val="600"/>
              </a:spcBef>
              <a:spcAft>
                <a:spcPct val="0"/>
              </a:spcAft>
            </a:pPr>
            <a:r>
              <a:rPr lang="en-US" sz="2400" b="1" dirty="0" smtClean="0">
                <a:latin typeface="+mj-lt"/>
              </a:rPr>
              <a:t>XX = female</a:t>
            </a:r>
          </a:p>
          <a:p>
            <a:pPr marL="1139825" lvl="2" indent="-344488" eaLnBrk="1" hangingPunct="1">
              <a:spcBef>
                <a:spcPts val="600"/>
              </a:spcBef>
              <a:spcAft>
                <a:spcPct val="0"/>
              </a:spcAft>
            </a:pPr>
            <a:r>
              <a:rPr lang="en-US" sz="2400" b="1" dirty="0" smtClean="0">
                <a:latin typeface="+mj-lt"/>
              </a:rPr>
              <a:t> XY = male</a:t>
            </a:r>
          </a:p>
          <a:p>
            <a:pPr marL="1139825" lvl="2" indent="-344488" eaLnBrk="1" hangingPunct="1">
              <a:spcBef>
                <a:spcPts val="600"/>
              </a:spcBef>
              <a:spcAft>
                <a:spcPct val="0"/>
              </a:spcAft>
            </a:pPr>
            <a:endParaRPr lang="en-US" sz="800" b="1" dirty="0" smtClean="0">
              <a:latin typeface="+mj-lt"/>
            </a:endParaRPr>
          </a:p>
          <a:p>
            <a:pPr marL="463550" lvl="1" indent="-349250" eaLnBrk="1" hangingPunct="1">
              <a:spcBef>
                <a:spcPts val="600"/>
              </a:spcBef>
              <a:spcAft>
                <a:spcPct val="0"/>
              </a:spcAft>
              <a:buFont typeface="Wingdings" panose="05000000000000000000" pitchFamily="2" charset="2"/>
              <a:buChar char=""/>
            </a:pPr>
            <a:r>
              <a:rPr lang="en-US" b="1" dirty="0" smtClean="0">
                <a:solidFill>
                  <a:srgbClr val="FF0000"/>
                </a:solidFill>
                <a:latin typeface="+mj-lt"/>
              </a:rPr>
              <a:t>X-O</a:t>
            </a:r>
            <a:r>
              <a:rPr lang="en-US" b="1" dirty="0" smtClean="0">
                <a:solidFill>
                  <a:schemeClr val="tx2"/>
                </a:solidFill>
                <a:latin typeface="+mj-lt"/>
              </a:rPr>
              <a:t> system in </a:t>
            </a:r>
            <a:r>
              <a:rPr lang="en-US" b="1" dirty="0">
                <a:solidFill>
                  <a:srgbClr val="FF0000"/>
                </a:solidFill>
                <a:latin typeface="+mj-lt"/>
              </a:rPr>
              <a:t>grasshoppers</a:t>
            </a:r>
            <a:r>
              <a:rPr lang="en-US" b="1" dirty="0" smtClean="0">
                <a:solidFill>
                  <a:schemeClr val="tx2"/>
                </a:solidFill>
                <a:latin typeface="+mj-lt"/>
              </a:rPr>
              <a:t> and </a:t>
            </a:r>
            <a:r>
              <a:rPr lang="en-US" b="1" dirty="0">
                <a:solidFill>
                  <a:srgbClr val="FF0000"/>
                </a:solidFill>
                <a:latin typeface="+mj-lt"/>
              </a:rPr>
              <a:t>roaches</a:t>
            </a:r>
          </a:p>
          <a:p>
            <a:pPr marL="1139825" lvl="2" indent="-344488" eaLnBrk="1" hangingPunct="1">
              <a:spcBef>
                <a:spcPts val="600"/>
              </a:spcBef>
              <a:spcAft>
                <a:spcPct val="0"/>
              </a:spcAft>
            </a:pPr>
            <a:r>
              <a:rPr lang="en-US" sz="2400" b="1" dirty="0" smtClean="0">
                <a:latin typeface="+mj-lt"/>
              </a:rPr>
              <a:t>XX = female</a:t>
            </a:r>
          </a:p>
          <a:p>
            <a:pPr marL="1139825" lvl="2" indent="-344488" eaLnBrk="1" hangingPunct="1">
              <a:spcBef>
                <a:spcPts val="600"/>
              </a:spcBef>
              <a:spcAft>
                <a:spcPct val="0"/>
              </a:spcAft>
            </a:pPr>
            <a:r>
              <a:rPr lang="en-US" sz="2400" b="1" dirty="0" smtClean="0">
                <a:latin typeface="+mj-lt"/>
              </a:rPr>
              <a:t> XO = male</a:t>
            </a:r>
          </a:p>
          <a:p>
            <a:pPr marL="1139825" lvl="2" indent="-344488" eaLnBrk="1" hangingPunct="1">
              <a:spcBef>
                <a:spcPts val="600"/>
              </a:spcBef>
              <a:spcAft>
                <a:spcPct val="0"/>
              </a:spcAft>
            </a:pPr>
            <a:endParaRPr lang="en-US" sz="800" b="1" dirty="0" smtClean="0">
              <a:latin typeface="+mj-lt"/>
            </a:endParaRPr>
          </a:p>
          <a:p>
            <a:pPr marL="463550" lvl="1" indent="-349250" eaLnBrk="1" hangingPunct="1">
              <a:spcBef>
                <a:spcPts val="600"/>
              </a:spcBef>
              <a:spcAft>
                <a:spcPct val="0"/>
              </a:spcAft>
              <a:buFont typeface="Wingdings" panose="05000000000000000000" pitchFamily="2" charset="2"/>
              <a:buChar char=""/>
            </a:pPr>
            <a:r>
              <a:rPr lang="en-US" b="1" dirty="0" smtClean="0">
                <a:solidFill>
                  <a:srgbClr val="FF0000"/>
                </a:solidFill>
                <a:latin typeface="+mj-lt"/>
              </a:rPr>
              <a:t>Z-W</a:t>
            </a:r>
            <a:r>
              <a:rPr lang="en-US" b="1" dirty="0" smtClean="0">
                <a:solidFill>
                  <a:schemeClr val="tx2"/>
                </a:solidFill>
                <a:latin typeface="+mj-lt"/>
              </a:rPr>
              <a:t> system in </a:t>
            </a:r>
            <a:r>
              <a:rPr lang="en-US" b="1" dirty="0">
                <a:solidFill>
                  <a:srgbClr val="FF0000"/>
                </a:solidFill>
                <a:latin typeface="+mj-lt"/>
              </a:rPr>
              <a:t>birds</a:t>
            </a:r>
            <a:r>
              <a:rPr lang="en-US" b="1" dirty="0" smtClean="0">
                <a:solidFill>
                  <a:schemeClr val="tx2"/>
                </a:solidFill>
                <a:latin typeface="+mj-lt"/>
              </a:rPr>
              <a:t>, </a:t>
            </a:r>
            <a:r>
              <a:rPr lang="en-US" b="1" dirty="0">
                <a:solidFill>
                  <a:srgbClr val="FF0000"/>
                </a:solidFill>
                <a:latin typeface="+mj-lt"/>
              </a:rPr>
              <a:t>butterflies</a:t>
            </a:r>
            <a:r>
              <a:rPr lang="en-US" b="1" dirty="0" smtClean="0">
                <a:solidFill>
                  <a:schemeClr val="tx2"/>
                </a:solidFill>
                <a:latin typeface="+mj-lt"/>
              </a:rPr>
              <a:t>, and </a:t>
            </a:r>
            <a:r>
              <a:rPr lang="en-US" b="1" dirty="0">
                <a:solidFill>
                  <a:srgbClr val="FF0000"/>
                </a:solidFill>
                <a:latin typeface="+mj-lt"/>
              </a:rPr>
              <a:t>some</a:t>
            </a:r>
            <a:r>
              <a:rPr lang="en-US" b="1" dirty="0" smtClean="0">
                <a:solidFill>
                  <a:schemeClr val="tx2"/>
                </a:solidFill>
                <a:latin typeface="+mj-lt"/>
              </a:rPr>
              <a:t> </a:t>
            </a:r>
            <a:r>
              <a:rPr lang="en-US" b="1" dirty="0">
                <a:solidFill>
                  <a:srgbClr val="FF0000"/>
                </a:solidFill>
                <a:latin typeface="+mj-lt"/>
              </a:rPr>
              <a:t>fishes</a:t>
            </a:r>
          </a:p>
          <a:p>
            <a:pPr marL="1139825" lvl="2" indent="-344488" eaLnBrk="1" hangingPunct="1">
              <a:spcBef>
                <a:spcPts val="600"/>
              </a:spcBef>
              <a:spcAft>
                <a:spcPct val="0"/>
              </a:spcAft>
            </a:pPr>
            <a:r>
              <a:rPr lang="en-US" sz="2400" b="1" dirty="0" smtClean="0">
                <a:latin typeface="+mj-lt"/>
              </a:rPr>
              <a:t>ZW = female</a:t>
            </a:r>
          </a:p>
          <a:p>
            <a:pPr marL="1139825" lvl="2" indent="-344488" eaLnBrk="1" hangingPunct="1">
              <a:spcBef>
                <a:spcPts val="600"/>
              </a:spcBef>
              <a:spcAft>
                <a:spcPct val="0"/>
              </a:spcAft>
            </a:pPr>
            <a:r>
              <a:rPr lang="en-US" sz="2400" b="1" dirty="0" smtClean="0">
                <a:latin typeface="+mj-lt"/>
              </a:rPr>
              <a:t> ZZ = male</a:t>
            </a:r>
          </a:p>
          <a:p>
            <a:pPr marL="1139825" lvl="2" indent="-344488" eaLnBrk="1" hangingPunct="1">
              <a:spcBef>
                <a:spcPts val="600"/>
              </a:spcBef>
              <a:spcAft>
                <a:spcPct val="0"/>
              </a:spcAft>
            </a:pPr>
            <a:endParaRPr lang="en-US" sz="400" b="1" dirty="0" smtClean="0">
              <a:latin typeface="+mj-lt"/>
            </a:endParaRPr>
          </a:p>
          <a:p>
            <a:pPr marL="463550" lvl="1" indent="-349250" eaLnBrk="1" hangingPunct="1">
              <a:spcBef>
                <a:spcPts val="600"/>
              </a:spcBef>
              <a:spcAft>
                <a:spcPct val="0"/>
              </a:spcAft>
              <a:buFont typeface="Wingdings" panose="05000000000000000000" pitchFamily="2" charset="2"/>
              <a:buChar char=""/>
            </a:pPr>
            <a:r>
              <a:rPr lang="en-US" b="1" dirty="0" smtClean="0">
                <a:solidFill>
                  <a:srgbClr val="FF0000"/>
                </a:solidFill>
                <a:latin typeface="+mj-lt"/>
              </a:rPr>
              <a:t>Chromosome</a:t>
            </a:r>
            <a:r>
              <a:rPr lang="en-US" b="1" dirty="0" smtClean="0">
                <a:solidFill>
                  <a:schemeClr val="tx2"/>
                </a:solidFill>
                <a:latin typeface="+mj-lt"/>
              </a:rPr>
              <a:t> </a:t>
            </a:r>
            <a:r>
              <a:rPr lang="en-US" b="1" dirty="0" smtClean="0">
                <a:solidFill>
                  <a:srgbClr val="FF0000"/>
                </a:solidFill>
                <a:latin typeface="+mj-lt"/>
              </a:rPr>
              <a:t>number</a:t>
            </a:r>
            <a:r>
              <a:rPr lang="en-US" b="1" dirty="0" smtClean="0">
                <a:solidFill>
                  <a:schemeClr val="tx2"/>
                </a:solidFill>
                <a:latin typeface="+mj-lt"/>
              </a:rPr>
              <a:t> in </a:t>
            </a:r>
            <a:r>
              <a:rPr lang="en-US" b="1" dirty="0">
                <a:solidFill>
                  <a:srgbClr val="FF0000"/>
                </a:solidFill>
                <a:latin typeface="+mj-lt"/>
              </a:rPr>
              <a:t>ants</a:t>
            </a:r>
            <a:r>
              <a:rPr lang="en-US" b="1" dirty="0" smtClean="0">
                <a:solidFill>
                  <a:schemeClr val="tx2"/>
                </a:solidFill>
                <a:latin typeface="+mj-lt"/>
              </a:rPr>
              <a:t> and </a:t>
            </a:r>
            <a:r>
              <a:rPr lang="en-US" b="1" dirty="0">
                <a:solidFill>
                  <a:srgbClr val="FF0000"/>
                </a:solidFill>
                <a:latin typeface="+mj-lt"/>
              </a:rPr>
              <a:t>bees</a:t>
            </a:r>
          </a:p>
          <a:p>
            <a:pPr marL="1139825" lvl="2" indent="-344488" eaLnBrk="1" hangingPunct="1">
              <a:spcBef>
                <a:spcPts val="600"/>
              </a:spcBef>
              <a:spcAft>
                <a:spcPct val="0"/>
              </a:spcAft>
            </a:pPr>
            <a:r>
              <a:rPr lang="en-US" sz="2400" b="1" dirty="0" smtClean="0">
                <a:latin typeface="+mj-lt"/>
              </a:rPr>
              <a:t>Diploid = female </a:t>
            </a:r>
          </a:p>
          <a:p>
            <a:pPr marL="1139825" lvl="2" indent="-344488" eaLnBrk="1" hangingPunct="1">
              <a:spcBef>
                <a:spcPts val="600"/>
              </a:spcBef>
              <a:spcAft>
                <a:spcPct val="0"/>
              </a:spcAft>
            </a:pPr>
            <a:r>
              <a:rPr lang="en-US" sz="2400" b="1" dirty="0" smtClean="0">
                <a:latin typeface="+mj-lt"/>
              </a:rPr>
              <a:t>haploid = male</a:t>
            </a:r>
          </a:p>
        </p:txBody>
      </p:sp>
      <p:sp>
        <p:nvSpPr>
          <p:cNvPr id="6451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64517" name="Line 5"/>
          <p:cNvSpPr>
            <a:spLocks noChangeShapeType="1"/>
          </p:cNvSpPr>
          <p:nvPr/>
        </p:nvSpPr>
        <p:spPr bwMode="auto">
          <a:xfrm>
            <a:off x="182563" y="704850"/>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Oval 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52</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grpSp>
        <p:nvGrpSpPr>
          <p:cNvPr id="65539" name="Group 3"/>
          <p:cNvGrpSpPr>
            <a:grpSpLocks/>
          </p:cNvGrpSpPr>
          <p:nvPr/>
        </p:nvGrpSpPr>
        <p:grpSpPr bwMode="auto">
          <a:xfrm>
            <a:off x="366713" y="246063"/>
            <a:ext cx="8542337" cy="6432550"/>
            <a:chOff x="231" y="55"/>
            <a:chExt cx="5381" cy="4052"/>
          </a:xfrm>
        </p:grpSpPr>
        <p:grpSp>
          <p:nvGrpSpPr>
            <p:cNvPr id="65542" name="Group 6"/>
            <p:cNvGrpSpPr>
              <a:grpSpLocks/>
            </p:cNvGrpSpPr>
            <p:nvPr/>
          </p:nvGrpSpPr>
          <p:grpSpPr bwMode="auto">
            <a:xfrm>
              <a:off x="231" y="55"/>
              <a:ext cx="5381" cy="1147"/>
              <a:chOff x="147638" y="2312710"/>
              <a:chExt cx="8542337" cy="2230437"/>
            </a:xfrm>
          </p:grpSpPr>
          <p:pic>
            <p:nvPicPr>
              <p:cNvPr id="65553" name="Picture 6" descr="09_20cSexDeterminXO-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7638" y="2312710"/>
                <a:ext cx="8542337" cy="223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54" name="Text Box 7"/>
              <p:cNvSpPr txBox="1">
                <a:spLocks noChangeArrowheads="1"/>
              </p:cNvSpPr>
              <p:nvPr/>
            </p:nvSpPr>
            <p:spPr bwMode="auto">
              <a:xfrm>
                <a:off x="7454900" y="2946400"/>
                <a:ext cx="679450"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80000"/>
                  </a:lnSpc>
                </a:pPr>
                <a:r>
                  <a:rPr lang="en-US" sz="2000"/>
                  <a:t>22</a:t>
                </a:r>
              </a:p>
              <a:p>
                <a:pPr>
                  <a:lnSpc>
                    <a:spcPct val="80000"/>
                  </a:lnSpc>
                </a:pPr>
                <a:r>
                  <a:rPr lang="en-US" sz="2000"/>
                  <a:t>+</a:t>
                </a:r>
              </a:p>
              <a:p>
                <a:pPr>
                  <a:lnSpc>
                    <a:spcPct val="80000"/>
                  </a:lnSpc>
                </a:pPr>
                <a:r>
                  <a:rPr lang="en-US" sz="2000"/>
                  <a:t>X</a:t>
                </a:r>
              </a:p>
            </p:txBody>
          </p:sp>
          <p:sp>
            <p:nvSpPr>
              <p:cNvPr id="65555" name="Text Box 8"/>
              <p:cNvSpPr txBox="1">
                <a:spLocks noChangeArrowheads="1"/>
              </p:cNvSpPr>
              <p:nvPr/>
            </p:nvSpPr>
            <p:spPr bwMode="auto">
              <a:xfrm>
                <a:off x="4857750" y="2940050"/>
                <a:ext cx="679450"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80000"/>
                  </a:lnSpc>
                </a:pPr>
                <a:r>
                  <a:rPr lang="en-US" sz="2000"/>
                  <a:t>22</a:t>
                </a:r>
              </a:p>
              <a:p>
                <a:pPr>
                  <a:lnSpc>
                    <a:spcPct val="80000"/>
                  </a:lnSpc>
                </a:pPr>
                <a:r>
                  <a:rPr lang="en-US" sz="2000"/>
                  <a:t>+</a:t>
                </a:r>
              </a:p>
              <a:p>
                <a:pPr>
                  <a:lnSpc>
                    <a:spcPct val="80000"/>
                  </a:lnSpc>
                </a:pPr>
                <a:r>
                  <a:rPr lang="en-US" sz="2000"/>
                  <a:t>XX</a:t>
                </a:r>
              </a:p>
            </p:txBody>
          </p:sp>
        </p:grpSp>
        <p:sp>
          <p:nvSpPr>
            <p:cNvPr id="65543" name="Text Box 9"/>
            <p:cNvSpPr txBox="1">
              <a:spLocks noChangeArrowheads="1"/>
            </p:cNvSpPr>
            <p:nvPr/>
          </p:nvSpPr>
          <p:spPr bwMode="auto">
            <a:xfrm>
              <a:off x="3567" y="818"/>
              <a:ext cx="1247" cy="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900" i="1">
                  <a:solidFill>
                    <a:schemeClr val="tx2"/>
                  </a:solidFill>
                </a:rPr>
                <a:t>X-O system </a:t>
              </a:r>
            </a:p>
            <a:p>
              <a:pPr rtl="1">
                <a:lnSpc>
                  <a:spcPct val="90000"/>
                </a:lnSpc>
              </a:pPr>
              <a:r>
                <a:rPr lang="ar-SA" sz="1900">
                  <a:solidFill>
                    <a:srgbClr val="FF0000"/>
                  </a:solidFill>
                </a:rPr>
                <a:t>  </a:t>
              </a:r>
              <a:r>
                <a:rPr lang="en-US" sz="1900">
                  <a:solidFill>
                    <a:srgbClr val="FF0000"/>
                  </a:solidFill>
                </a:rPr>
                <a:t>X-O</a:t>
              </a:r>
              <a:r>
                <a:rPr lang="ar-SA" sz="1900">
                  <a:solidFill>
                    <a:srgbClr val="FF0000"/>
                  </a:solidFill>
                </a:rPr>
                <a:t> </a:t>
              </a:r>
              <a:endParaRPr lang="en-US" sz="1400">
                <a:solidFill>
                  <a:srgbClr val="FF0000"/>
                </a:solidFill>
              </a:endParaRPr>
            </a:p>
          </p:txBody>
        </p:sp>
        <p:grpSp>
          <p:nvGrpSpPr>
            <p:cNvPr id="65544" name="Group 7"/>
            <p:cNvGrpSpPr>
              <a:grpSpLocks/>
            </p:cNvGrpSpPr>
            <p:nvPr/>
          </p:nvGrpSpPr>
          <p:grpSpPr bwMode="auto">
            <a:xfrm>
              <a:off x="449" y="1442"/>
              <a:ext cx="5147" cy="1090"/>
              <a:chOff x="485775" y="2335213"/>
              <a:chExt cx="8170863" cy="2187575"/>
            </a:xfrm>
          </p:grpSpPr>
          <p:pic>
            <p:nvPicPr>
              <p:cNvPr id="65550" name="Picture 6" descr="09_20dSexDeterminZW-U"/>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85775" y="2335213"/>
                <a:ext cx="8170863" cy="218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51" name="Text Box 7"/>
              <p:cNvSpPr txBox="1">
                <a:spLocks noChangeArrowheads="1"/>
              </p:cNvSpPr>
              <p:nvPr/>
            </p:nvSpPr>
            <p:spPr bwMode="auto">
              <a:xfrm>
                <a:off x="7413625" y="2941638"/>
                <a:ext cx="679450"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70000"/>
                  </a:lnSpc>
                </a:pPr>
                <a:r>
                  <a:rPr lang="en-US" sz="2000"/>
                  <a:t>76</a:t>
                </a:r>
              </a:p>
              <a:p>
                <a:pPr>
                  <a:lnSpc>
                    <a:spcPct val="70000"/>
                  </a:lnSpc>
                </a:pPr>
                <a:r>
                  <a:rPr lang="en-US" sz="2000"/>
                  <a:t>+</a:t>
                </a:r>
              </a:p>
              <a:p>
                <a:pPr>
                  <a:lnSpc>
                    <a:spcPct val="70000"/>
                  </a:lnSpc>
                </a:pPr>
                <a:r>
                  <a:rPr lang="en-US" sz="2000"/>
                  <a:t>ZZ</a:t>
                </a:r>
              </a:p>
            </p:txBody>
          </p:sp>
          <p:sp>
            <p:nvSpPr>
              <p:cNvPr id="65552" name="Text Box 8"/>
              <p:cNvSpPr txBox="1">
                <a:spLocks noChangeArrowheads="1"/>
              </p:cNvSpPr>
              <p:nvPr/>
            </p:nvSpPr>
            <p:spPr bwMode="auto">
              <a:xfrm>
                <a:off x="4792663" y="2935288"/>
                <a:ext cx="679450"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70000"/>
                  </a:lnSpc>
                </a:pPr>
                <a:r>
                  <a:rPr lang="en-US" sz="2000"/>
                  <a:t>76</a:t>
                </a:r>
              </a:p>
              <a:p>
                <a:pPr>
                  <a:lnSpc>
                    <a:spcPct val="70000"/>
                  </a:lnSpc>
                </a:pPr>
                <a:r>
                  <a:rPr lang="en-US" sz="2000"/>
                  <a:t>+</a:t>
                </a:r>
              </a:p>
              <a:p>
                <a:pPr>
                  <a:lnSpc>
                    <a:spcPct val="70000"/>
                  </a:lnSpc>
                </a:pPr>
                <a:r>
                  <a:rPr lang="en-US" sz="2000"/>
                  <a:t>ZW</a:t>
                </a:r>
              </a:p>
            </p:txBody>
          </p:sp>
        </p:grpSp>
        <p:sp>
          <p:nvSpPr>
            <p:cNvPr id="65545" name="Text Box 9"/>
            <p:cNvSpPr txBox="1">
              <a:spLocks noChangeArrowheads="1"/>
            </p:cNvSpPr>
            <p:nvPr/>
          </p:nvSpPr>
          <p:spPr bwMode="auto">
            <a:xfrm>
              <a:off x="3681" y="2134"/>
              <a:ext cx="1029"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900" i="1">
                  <a:solidFill>
                    <a:schemeClr val="tx2"/>
                  </a:solidFill>
                </a:rPr>
                <a:t>Z-W system</a:t>
              </a:r>
              <a:r>
                <a:rPr lang="en-US" sz="1900" i="1">
                  <a:solidFill>
                    <a:srgbClr val="8F2170"/>
                  </a:solidFill>
                </a:rPr>
                <a:t> </a:t>
              </a:r>
            </a:p>
            <a:p>
              <a:pPr rtl="1">
                <a:lnSpc>
                  <a:spcPct val="90000"/>
                </a:lnSpc>
              </a:pPr>
              <a:r>
                <a:rPr lang="ar-SA" sz="1900">
                  <a:solidFill>
                    <a:srgbClr val="FF0000"/>
                  </a:solidFill>
                </a:rPr>
                <a:t>  </a:t>
              </a:r>
              <a:r>
                <a:rPr lang="en-US" sz="1900">
                  <a:solidFill>
                    <a:srgbClr val="FF0000"/>
                  </a:solidFill>
                </a:rPr>
                <a:t>Z-W</a:t>
              </a:r>
              <a:r>
                <a:rPr lang="ar-SA" sz="1900">
                  <a:solidFill>
                    <a:srgbClr val="8F2170"/>
                  </a:solidFill>
                </a:rPr>
                <a:t> </a:t>
              </a:r>
              <a:endParaRPr lang="en-US" sz="1400">
                <a:solidFill>
                  <a:srgbClr val="990066"/>
                </a:solidFill>
              </a:endParaRPr>
            </a:p>
          </p:txBody>
        </p:sp>
        <p:pic>
          <p:nvPicPr>
            <p:cNvPr id="65546" name="Picture 6" descr="09_20eHaploDiploidSex-U"/>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78" y="2749"/>
              <a:ext cx="5204" cy="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7" name="Text Box 7"/>
            <p:cNvSpPr txBox="1">
              <a:spLocks noChangeArrowheads="1"/>
            </p:cNvSpPr>
            <p:nvPr/>
          </p:nvSpPr>
          <p:spPr bwMode="auto">
            <a:xfrm>
              <a:off x="4804" y="3154"/>
              <a:ext cx="428" cy="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80000"/>
                </a:lnSpc>
              </a:pPr>
              <a:r>
                <a:rPr lang="en-US" sz="2000"/>
                <a:t>16</a:t>
              </a:r>
            </a:p>
          </p:txBody>
        </p:sp>
        <p:sp>
          <p:nvSpPr>
            <p:cNvPr id="65548" name="Text Box 9"/>
            <p:cNvSpPr txBox="1">
              <a:spLocks noChangeArrowheads="1"/>
            </p:cNvSpPr>
            <p:nvPr/>
          </p:nvSpPr>
          <p:spPr bwMode="auto">
            <a:xfrm>
              <a:off x="3111" y="3647"/>
              <a:ext cx="2249"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900">
                  <a:solidFill>
                    <a:schemeClr val="tx2"/>
                  </a:solidFill>
                </a:rPr>
                <a:t>Chromosome </a:t>
              </a:r>
              <a:r>
                <a:rPr lang="en-US" sz="1900">
                  <a:solidFill>
                    <a:srgbClr val="FF0000"/>
                  </a:solidFill>
                </a:rPr>
                <a:t>number</a:t>
              </a:r>
              <a:r>
                <a:rPr lang="en-US" sz="1900">
                  <a:solidFill>
                    <a:schemeClr val="tx2"/>
                  </a:solidFill>
                </a:rPr>
                <a:t> system </a:t>
              </a:r>
            </a:p>
            <a:p>
              <a:pPr rtl="1">
                <a:lnSpc>
                  <a:spcPct val="90000"/>
                </a:lnSpc>
              </a:pPr>
              <a:r>
                <a:rPr lang="ar-SA" sz="1900">
                  <a:solidFill>
                    <a:srgbClr val="FF0000"/>
                  </a:solidFill>
                </a:rPr>
                <a:t> </a:t>
              </a:r>
              <a:endParaRPr lang="en-US" sz="1900">
                <a:solidFill>
                  <a:schemeClr val="tx2"/>
                </a:solidFill>
              </a:endParaRPr>
            </a:p>
          </p:txBody>
        </p:sp>
        <p:sp>
          <p:nvSpPr>
            <p:cNvPr id="65549" name="Text Box 8"/>
            <p:cNvSpPr txBox="1">
              <a:spLocks noChangeArrowheads="1"/>
            </p:cNvSpPr>
            <p:nvPr/>
          </p:nvSpPr>
          <p:spPr bwMode="auto">
            <a:xfrm>
              <a:off x="3128" y="3150"/>
              <a:ext cx="428" cy="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80000"/>
                </a:lnSpc>
              </a:pPr>
              <a:r>
                <a:rPr lang="en-US" sz="2000"/>
                <a:t>32</a:t>
              </a:r>
            </a:p>
          </p:txBody>
        </p:sp>
      </p:grpSp>
      <p:sp>
        <p:nvSpPr>
          <p:cNvPr id="65540" name="TextBox 17"/>
          <p:cNvSpPr txBox="1">
            <a:spLocks noChangeArrowheads="1"/>
          </p:cNvSpPr>
          <p:nvPr/>
        </p:nvSpPr>
        <p:spPr bwMode="auto">
          <a:xfrm>
            <a:off x="4891088" y="193675"/>
            <a:ext cx="13065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t>Female </a:t>
            </a:r>
          </a:p>
        </p:txBody>
      </p:sp>
      <p:sp>
        <p:nvSpPr>
          <p:cNvPr id="65541" name="TextBox 18"/>
          <p:cNvSpPr txBox="1">
            <a:spLocks noChangeArrowheads="1"/>
          </p:cNvSpPr>
          <p:nvPr/>
        </p:nvSpPr>
        <p:spPr bwMode="auto">
          <a:xfrm>
            <a:off x="7750175" y="261938"/>
            <a:ext cx="8858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t>male</a:t>
            </a:r>
          </a:p>
        </p:txBody>
      </p:sp>
      <p:sp>
        <p:nvSpPr>
          <p:cNvPr id="20" name="Oval 19"/>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53</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grpSp>
        <p:nvGrpSpPr>
          <p:cNvPr id="66563" name="Group 3"/>
          <p:cNvGrpSpPr>
            <a:grpSpLocks/>
          </p:cNvGrpSpPr>
          <p:nvPr/>
        </p:nvGrpSpPr>
        <p:grpSpPr bwMode="auto">
          <a:xfrm>
            <a:off x="446088" y="376238"/>
            <a:ext cx="8250237" cy="6103937"/>
            <a:chOff x="281" y="237"/>
            <a:chExt cx="5197" cy="3845"/>
          </a:xfrm>
        </p:grpSpPr>
        <p:pic>
          <p:nvPicPr>
            <p:cNvPr id="66564" name="Picture 6" descr="09_20bSexDeterminXY-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1" y="237"/>
              <a:ext cx="5197" cy="3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5" name="Text Box 21"/>
            <p:cNvSpPr txBox="1">
              <a:spLocks noChangeArrowheads="1"/>
            </p:cNvSpPr>
            <p:nvPr/>
          </p:nvSpPr>
          <p:spPr bwMode="auto">
            <a:xfrm>
              <a:off x="608" y="1790"/>
              <a:ext cx="666" cy="701"/>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rtl="1">
                <a:lnSpc>
                  <a:spcPct val="90000"/>
                </a:lnSpc>
              </a:pPr>
              <a:endParaRPr lang="ar-SA" sz="1400">
                <a:solidFill>
                  <a:srgbClr val="0000FF"/>
                </a:solidFill>
                <a:latin typeface="Times New Roman" pitchFamily="18" charset="0"/>
                <a:cs typeface="Times New Roman" pitchFamily="18" charset="0"/>
              </a:endParaRPr>
            </a:p>
          </p:txBody>
        </p:sp>
        <p:sp>
          <p:nvSpPr>
            <p:cNvPr id="66566" name="Text Box 7"/>
            <p:cNvSpPr txBox="1">
              <a:spLocks noChangeArrowheads="1"/>
            </p:cNvSpPr>
            <p:nvPr/>
          </p:nvSpPr>
          <p:spPr bwMode="auto">
            <a:xfrm>
              <a:off x="3035" y="297"/>
              <a:ext cx="678" cy="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a:solidFill>
                    <a:srgbClr val="0000FF"/>
                  </a:solidFill>
                  <a:latin typeface="Times New Roman" pitchFamily="18" charset="0"/>
                  <a:cs typeface="Times New Roman" pitchFamily="18" charset="0"/>
                </a:rPr>
                <a:t>(male)</a:t>
              </a:r>
            </a:p>
            <a:p>
              <a:pPr>
                <a:lnSpc>
                  <a:spcPct val="90000"/>
                </a:lnSpc>
              </a:pPr>
              <a:r>
                <a:rPr lang="ar-SA">
                  <a:solidFill>
                    <a:srgbClr val="0000FF"/>
                  </a:solidFill>
                  <a:latin typeface="Times New Roman" pitchFamily="18" charset="0"/>
                  <a:cs typeface="Times New Roman" pitchFamily="18" charset="0"/>
                </a:rPr>
                <a:t> </a:t>
              </a:r>
              <a:endParaRPr lang="en-US">
                <a:solidFill>
                  <a:srgbClr val="0000FF"/>
                </a:solidFill>
                <a:latin typeface="Times New Roman" pitchFamily="18" charset="0"/>
                <a:cs typeface="Times New Roman" pitchFamily="18" charset="0"/>
              </a:endParaRPr>
            </a:p>
          </p:txBody>
        </p:sp>
        <p:sp>
          <p:nvSpPr>
            <p:cNvPr id="66567" name="Text Box 8"/>
            <p:cNvSpPr txBox="1">
              <a:spLocks noChangeArrowheads="1"/>
            </p:cNvSpPr>
            <p:nvPr/>
          </p:nvSpPr>
          <p:spPr bwMode="auto">
            <a:xfrm>
              <a:off x="3093" y="2527"/>
              <a:ext cx="844" cy="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a:solidFill>
                    <a:srgbClr val="0000FF"/>
                  </a:solidFill>
                  <a:latin typeface="Times New Roman" pitchFamily="18" charset="0"/>
                  <a:cs typeface="Times New Roman" pitchFamily="18" charset="0"/>
                </a:rPr>
                <a:t>Sperm</a:t>
              </a:r>
            </a:p>
            <a:p>
              <a:pPr>
                <a:lnSpc>
                  <a:spcPct val="90000"/>
                </a:lnSpc>
              </a:pPr>
              <a:r>
                <a:rPr lang="ar-SA" sz="1800">
                  <a:solidFill>
                    <a:srgbClr val="0000FF"/>
                  </a:solidFill>
                  <a:latin typeface="Times New Roman" pitchFamily="18" charset="0"/>
                  <a:cs typeface="Times New Roman" pitchFamily="18" charset="0"/>
                </a:rPr>
                <a:t> </a:t>
              </a:r>
              <a:endParaRPr lang="en-US">
                <a:solidFill>
                  <a:srgbClr val="0000FF"/>
                </a:solidFill>
                <a:latin typeface="Times New Roman" pitchFamily="18" charset="0"/>
                <a:cs typeface="Times New Roman" pitchFamily="18" charset="0"/>
              </a:endParaRPr>
            </a:p>
          </p:txBody>
        </p:sp>
        <p:sp>
          <p:nvSpPr>
            <p:cNvPr id="66568" name="Text Box 9"/>
            <p:cNvSpPr txBox="1">
              <a:spLocks noChangeArrowheads="1"/>
            </p:cNvSpPr>
            <p:nvPr/>
          </p:nvSpPr>
          <p:spPr bwMode="auto">
            <a:xfrm>
              <a:off x="4684" y="302"/>
              <a:ext cx="790"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a:solidFill>
                    <a:srgbClr val="0000FF"/>
                  </a:solidFill>
                  <a:latin typeface="Times New Roman" pitchFamily="18" charset="0"/>
                  <a:cs typeface="Times New Roman" pitchFamily="18" charset="0"/>
                </a:rPr>
                <a:t>(female)</a:t>
              </a:r>
            </a:p>
            <a:p>
              <a:pPr>
                <a:lnSpc>
                  <a:spcPct val="90000"/>
                </a:lnSpc>
              </a:pPr>
              <a:r>
                <a:rPr lang="en-US">
                  <a:solidFill>
                    <a:srgbClr val="0000FF"/>
                  </a:solidFill>
                  <a:latin typeface="Times New Roman" pitchFamily="18" charset="0"/>
                  <a:cs typeface="Times New Roman" pitchFamily="18" charset="0"/>
                </a:rPr>
                <a:t> </a:t>
              </a:r>
            </a:p>
          </p:txBody>
        </p:sp>
        <p:sp>
          <p:nvSpPr>
            <p:cNvPr id="66569" name="Text Box 10"/>
            <p:cNvSpPr txBox="1">
              <a:spLocks noChangeArrowheads="1"/>
            </p:cNvSpPr>
            <p:nvPr/>
          </p:nvSpPr>
          <p:spPr bwMode="auto">
            <a:xfrm>
              <a:off x="3004" y="723"/>
              <a:ext cx="428" cy="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70000"/>
                </a:lnSpc>
              </a:pPr>
              <a:r>
                <a:rPr lang="en-US" dirty="0">
                  <a:solidFill>
                    <a:srgbClr val="FF0000"/>
                  </a:solidFill>
                  <a:latin typeface="Times New Roman" pitchFamily="18" charset="0"/>
                  <a:cs typeface="Times New Roman" pitchFamily="18" charset="0"/>
                </a:rPr>
                <a:t>44</a:t>
              </a:r>
            </a:p>
            <a:p>
              <a:pPr>
                <a:lnSpc>
                  <a:spcPct val="70000"/>
                </a:lnSpc>
              </a:pPr>
              <a:r>
                <a:rPr lang="en-US" dirty="0">
                  <a:solidFill>
                    <a:srgbClr val="FF0000"/>
                  </a:solidFill>
                  <a:latin typeface="Times New Roman" pitchFamily="18" charset="0"/>
                  <a:cs typeface="Times New Roman" pitchFamily="18" charset="0"/>
                </a:rPr>
                <a:t>+</a:t>
              </a:r>
            </a:p>
            <a:p>
              <a:pPr>
                <a:lnSpc>
                  <a:spcPct val="70000"/>
                </a:lnSpc>
              </a:pPr>
              <a:r>
                <a:rPr lang="en-US" dirty="0">
                  <a:solidFill>
                    <a:srgbClr val="FF0000"/>
                  </a:solidFill>
                  <a:latin typeface="Times New Roman" pitchFamily="18" charset="0"/>
                  <a:cs typeface="Times New Roman" pitchFamily="18" charset="0"/>
                </a:rPr>
                <a:t>XY</a:t>
              </a:r>
            </a:p>
          </p:txBody>
        </p:sp>
        <p:sp>
          <p:nvSpPr>
            <p:cNvPr id="66570" name="Text Box 11"/>
            <p:cNvSpPr txBox="1">
              <a:spLocks noChangeArrowheads="1"/>
            </p:cNvSpPr>
            <p:nvPr/>
          </p:nvSpPr>
          <p:spPr bwMode="auto">
            <a:xfrm>
              <a:off x="3676" y="741"/>
              <a:ext cx="876"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a:solidFill>
                    <a:srgbClr val="0000FF"/>
                  </a:solidFill>
                  <a:latin typeface="Times New Roman" pitchFamily="18" charset="0"/>
                  <a:cs typeface="Times New Roman" pitchFamily="18" charset="0"/>
                </a:rPr>
                <a:t>Parents’</a:t>
              </a:r>
            </a:p>
            <a:p>
              <a:pPr>
                <a:lnSpc>
                  <a:spcPct val="90000"/>
                </a:lnSpc>
              </a:pPr>
              <a:r>
                <a:rPr lang="en-US" sz="1800">
                  <a:solidFill>
                    <a:srgbClr val="0000FF"/>
                  </a:solidFill>
                  <a:latin typeface="Times New Roman" pitchFamily="18" charset="0"/>
                  <a:cs typeface="Times New Roman" pitchFamily="18" charset="0"/>
                </a:rPr>
                <a:t>diploid cells</a:t>
              </a:r>
            </a:p>
            <a:p>
              <a:pPr>
                <a:lnSpc>
                  <a:spcPct val="90000"/>
                </a:lnSpc>
              </a:pPr>
              <a:r>
                <a:rPr lang="ar-SA" sz="1800">
                  <a:solidFill>
                    <a:srgbClr val="0000FF"/>
                  </a:solidFill>
                  <a:latin typeface="Times New Roman" pitchFamily="18" charset="0"/>
                  <a:cs typeface="Times New Roman" pitchFamily="18" charset="0"/>
                </a:rPr>
                <a:t> </a:t>
              </a:r>
              <a:endParaRPr lang="en-US" sz="1800">
                <a:solidFill>
                  <a:srgbClr val="0000FF"/>
                </a:solidFill>
                <a:latin typeface="Times New Roman" pitchFamily="18" charset="0"/>
                <a:cs typeface="Times New Roman" pitchFamily="18" charset="0"/>
              </a:endParaRPr>
            </a:p>
          </p:txBody>
        </p:sp>
        <p:sp>
          <p:nvSpPr>
            <p:cNvPr id="66571" name="Text Box 12"/>
            <p:cNvSpPr txBox="1">
              <a:spLocks noChangeArrowheads="1"/>
            </p:cNvSpPr>
            <p:nvPr/>
          </p:nvSpPr>
          <p:spPr bwMode="auto">
            <a:xfrm>
              <a:off x="3033" y="3231"/>
              <a:ext cx="428" cy="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70000"/>
                </a:lnSpc>
              </a:pPr>
              <a:r>
                <a:rPr lang="en-US" dirty="0">
                  <a:solidFill>
                    <a:srgbClr val="FF0000"/>
                  </a:solidFill>
                  <a:latin typeface="Times New Roman" pitchFamily="18" charset="0"/>
                  <a:cs typeface="Times New Roman" pitchFamily="18" charset="0"/>
                </a:rPr>
                <a:t>44</a:t>
              </a:r>
            </a:p>
            <a:p>
              <a:pPr>
                <a:lnSpc>
                  <a:spcPct val="70000"/>
                </a:lnSpc>
              </a:pPr>
              <a:r>
                <a:rPr lang="en-US" dirty="0">
                  <a:solidFill>
                    <a:srgbClr val="FF0000"/>
                  </a:solidFill>
                  <a:latin typeface="Times New Roman" pitchFamily="18" charset="0"/>
                  <a:cs typeface="Times New Roman" pitchFamily="18" charset="0"/>
                </a:rPr>
                <a:t>+</a:t>
              </a:r>
            </a:p>
            <a:p>
              <a:pPr>
                <a:lnSpc>
                  <a:spcPct val="70000"/>
                </a:lnSpc>
              </a:pPr>
              <a:r>
                <a:rPr lang="en-US" dirty="0">
                  <a:solidFill>
                    <a:srgbClr val="FF0000"/>
                  </a:solidFill>
                  <a:latin typeface="Times New Roman" pitchFamily="18" charset="0"/>
                  <a:cs typeface="Times New Roman" pitchFamily="18" charset="0"/>
                </a:rPr>
                <a:t>XX</a:t>
              </a:r>
            </a:p>
          </p:txBody>
        </p:sp>
        <p:sp>
          <p:nvSpPr>
            <p:cNvPr id="66572" name="Text Box 13"/>
            <p:cNvSpPr txBox="1">
              <a:spLocks noChangeArrowheads="1"/>
            </p:cNvSpPr>
            <p:nvPr/>
          </p:nvSpPr>
          <p:spPr bwMode="auto">
            <a:xfrm>
              <a:off x="2729" y="1969"/>
              <a:ext cx="428" cy="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70000"/>
                </a:lnSpc>
              </a:pPr>
              <a:r>
                <a:rPr lang="en-US" dirty="0">
                  <a:solidFill>
                    <a:srgbClr val="FF0000"/>
                  </a:solidFill>
                  <a:latin typeface="Times New Roman" pitchFamily="18" charset="0"/>
                  <a:cs typeface="Times New Roman" pitchFamily="18" charset="0"/>
                </a:rPr>
                <a:t>22</a:t>
              </a:r>
            </a:p>
            <a:p>
              <a:pPr>
                <a:lnSpc>
                  <a:spcPct val="70000"/>
                </a:lnSpc>
              </a:pPr>
              <a:r>
                <a:rPr lang="en-US" dirty="0">
                  <a:solidFill>
                    <a:srgbClr val="FF0000"/>
                  </a:solidFill>
                  <a:latin typeface="Times New Roman" pitchFamily="18" charset="0"/>
                  <a:cs typeface="Times New Roman" pitchFamily="18" charset="0"/>
                </a:rPr>
                <a:t>+</a:t>
              </a:r>
            </a:p>
            <a:p>
              <a:pPr>
                <a:lnSpc>
                  <a:spcPct val="70000"/>
                </a:lnSpc>
              </a:pPr>
              <a:r>
                <a:rPr lang="en-US" dirty="0">
                  <a:solidFill>
                    <a:srgbClr val="FF0000"/>
                  </a:solidFill>
                  <a:latin typeface="Times New Roman" pitchFamily="18" charset="0"/>
                  <a:cs typeface="Times New Roman" pitchFamily="18" charset="0"/>
                </a:rPr>
                <a:t>X</a:t>
              </a:r>
            </a:p>
          </p:txBody>
        </p:sp>
        <p:sp>
          <p:nvSpPr>
            <p:cNvPr id="66573" name="Text Box 14"/>
            <p:cNvSpPr txBox="1">
              <a:spLocks noChangeArrowheads="1"/>
            </p:cNvSpPr>
            <p:nvPr/>
          </p:nvSpPr>
          <p:spPr bwMode="auto">
            <a:xfrm>
              <a:off x="3434" y="1977"/>
              <a:ext cx="428" cy="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70000"/>
                </a:lnSpc>
              </a:pPr>
              <a:r>
                <a:rPr lang="en-US" dirty="0">
                  <a:solidFill>
                    <a:srgbClr val="FF0000"/>
                  </a:solidFill>
                  <a:latin typeface="Times New Roman" pitchFamily="18" charset="0"/>
                  <a:cs typeface="Times New Roman" pitchFamily="18" charset="0"/>
                </a:rPr>
                <a:t>22</a:t>
              </a:r>
            </a:p>
            <a:p>
              <a:pPr>
                <a:lnSpc>
                  <a:spcPct val="70000"/>
                </a:lnSpc>
              </a:pPr>
              <a:r>
                <a:rPr lang="en-US" dirty="0">
                  <a:solidFill>
                    <a:srgbClr val="FF0000"/>
                  </a:solidFill>
                  <a:latin typeface="Times New Roman" pitchFamily="18" charset="0"/>
                  <a:cs typeface="Times New Roman" pitchFamily="18" charset="0"/>
                </a:rPr>
                <a:t>+</a:t>
              </a:r>
            </a:p>
            <a:p>
              <a:pPr>
                <a:lnSpc>
                  <a:spcPct val="70000"/>
                </a:lnSpc>
              </a:pPr>
              <a:r>
                <a:rPr lang="en-US" dirty="0">
                  <a:solidFill>
                    <a:srgbClr val="FF0000"/>
                  </a:solidFill>
                  <a:latin typeface="Times New Roman" pitchFamily="18" charset="0"/>
                  <a:cs typeface="Times New Roman" pitchFamily="18" charset="0"/>
                </a:rPr>
                <a:t>Y</a:t>
              </a:r>
            </a:p>
          </p:txBody>
        </p:sp>
        <p:sp>
          <p:nvSpPr>
            <p:cNvPr id="66574" name="Text Box 15"/>
            <p:cNvSpPr txBox="1">
              <a:spLocks noChangeArrowheads="1"/>
            </p:cNvSpPr>
            <p:nvPr/>
          </p:nvSpPr>
          <p:spPr bwMode="auto">
            <a:xfrm>
              <a:off x="4669" y="1940"/>
              <a:ext cx="428" cy="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70000"/>
                </a:lnSpc>
              </a:pPr>
              <a:r>
                <a:rPr lang="en-US" dirty="0">
                  <a:solidFill>
                    <a:srgbClr val="FF0000"/>
                  </a:solidFill>
                  <a:latin typeface="Times New Roman" pitchFamily="18" charset="0"/>
                  <a:cs typeface="Times New Roman" pitchFamily="18" charset="0"/>
                </a:rPr>
                <a:t>22</a:t>
              </a:r>
            </a:p>
            <a:p>
              <a:pPr>
                <a:lnSpc>
                  <a:spcPct val="70000"/>
                </a:lnSpc>
              </a:pPr>
              <a:r>
                <a:rPr lang="en-US" dirty="0">
                  <a:solidFill>
                    <a:srgbClr val="FF0000"/>
                  </a:solidFill>
                  <a:latin typeface="Times New Roman" pitchFamily="18" charset="0"/>
                  <a:cs typeface="Times New Roman" pitchFamily="18" charset="0"/>
                </a:rPr>
                <a:t>+</a:t>
              </a:r>
            </a:p>
            <a:p>
              <a:pPr>
                <a:lnSpc>
                  <a:spcPct val="70000"/>
                </a:lnSpc>
              </a:pPr>
              <a:r>
                <a:rPr lang="en-US" dirty="0">
                  <a:solidFill>
                    <a:srgbClr val="FF0000"/>
                  </a:solidFill>
                  <a:latin typeface="Times New Roman" pitchFamily="18" charset="0"/>
                  <a:cs typeface="Times New Roman" pitchFamily="18" charset="0"/>
                </a:rPr>
                <a:t>X</a:t>
              </a:r>
            </a:p>
          </p:txBody>
        </p:sp>
        <p:sp>
          <p:nvSpPr>
            <p:cNvPr id="66575" name="Text Box 16"/>
            <p:cNvSpPr txBox="1">
              <a:spLocks noChangeArrowheads="1"/>
            </p:cNvSpPr>
            <p:nvPr/>
          </p:nvSpPr>
          <p:spPr bwMode="auto">
            <a:xfrm>
              <a:off x="4690" y="3252"/>
              <a:ext cx="428" cy="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70000"/>
                </a:lnSpc>
              </a:pPr>
              <a:r>
                <a:rPr lang="en-US" dirty="0">
                  <a:solidFill>
                    <a:srgbClr val="FF0000"/>
                  </a:solidFill>
                  <a:latin typeface="Times New Roman" pitchFamily="18" charset="0"/>
                  <a:cs typeface="Times New Roman" pitchFamily="18" charset="0"/>
                </a:rPr>
                <a:t>44</a:t>
              </a:r>
            </a:p>
            <a:p>
              <a:pPr>
                <a:lnSpc>
                  <a:spcPct val="70000"/>
                </a:lnSpc>
              </a:pPr>
              <a:r>
                <a:rPr lang="en-US" dirty="0">
                  <a:solidFill>
                    <a:srgbClr val="FF0000"/>
                  </a:solidFill>
                  <a:latin typeface="Times New Roman" pitchFamily="18" charset="0"/>
                  <a:cs typeface="Times New Roman" pitchFamily="18" charset="0"/>
                </a:rPr>
                <a:t>+</a:t>
              </a:r>
            </a:p>
            <a:p>
              <a:pPr>
                <a:lnSpc>
                  <a:spcPct val="70000"/>
                </a:lnSpc>
              </a:pPr>
              <a:r>
                <a:rPr lang="en-US" dirty="0">
                  <a:solidFill>
                    <a:srgbClr val="FF0000"/>
                  </a:solidFill>
                  <a:latin typeface="Times New Roman" pitchFamily="18" charset="0"/>
                  <a:cs typeface="Times New Roman" pitchFamily="18" charset="0"/>
                </a:rPr>
                <a:t>XY</a:t>
              </a:r>
            </a:p>
          </p:txBody>
        </p:sp>
        <p:sp>
          <p:nvSpPr>
            <p:cNvPr id="66576" name="Text Box 17"/>
            <p:cNvSpPr txBox="1">
              <a:spLocks noChangeArrowheads="1"/>
            </p:cNvSpPr>
            <p:nvPr/>
          </p:nvSpPr>
          <p:spPr bwMode="auto">
            <a:xfrm>
              <a:off x="4681" y="736"/>
              <a:ext cx="428" cy="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70000"/>
                </a:lnSpc>
              </a:pPr>
              <a:r>
                <a:rPr lang="en-US" dirty="0">
                  <a:solidFill>
                    <a:srgbClr val="FF0000"/>
                  </a:solidFill>
                  <a:latin typeface="Times New Roman" pitchFamily="18" charset="0"/>
                  <a:cs typeface="Times New Roman" pitchFamily="18" charset="0"/>
                </a:rPr>
                <a:t>44</a:t>
              </a:r>
            </a:p>
            <a:p>
              <a:pPr>
                <a:lnSpc>
                  <a:spcPct val="70000"/>
                </a:lnSpc>
              </a:pPr>
              <a:r>
                <a:rPr lang="en-US" dirty="0">
                  <a:solidFill>
                    <a:srgbClr val="FF0000"/>
                  </a:solidFill>
                  <a:latin typeface="Times New Roman" pitchFamily="18" charset="0"/>
                  <a:cs typeface="Times New Roman" pitchFamily="18" charset="0"/>
                </a:rPr>
                <a:t>+</a:t>
              </a:r>
            </a:p>
            <a:p>
              <a:pPr>
                <a:lnSpc>
                  <a:spcPct val="70000"/>
                </a:lnSpc>
              </a:pPr>
              <a:r>
                <a:rPr lang="en-US" dirty="0">
                  <a:solidFill>
                    <a:srgbClr val="FF0000"/>
                  </a:solidFill>
                  <a:latin typeface="Times New Roman" pitchFamily="18" charset="0"/>
                  <a:cs typeface="Times New Roman" pitchFamily="18" charset="0"/>
                </a:rPr>
                <a:t>XX</a:t>
              </a:r>
            </a:p>
          </p:txBody>
        </p:sp>
        <p:sp>
          <p:nvSpPr>
            <p:cNvPr id="66577" name="Text Box 18"/>
            <p:cNvSpPr txBox="1">
              <a:spLocks noChangeArrowheads="1"/>
            </p:cNvSpPr>
            <p:nvPr/>
          </p:nvSpPr>
          <p:spPr bwMode="auto">
            <a:xfrm>
              <a:off x="4986" y="2532"/>
              <a:ext cx="422"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a:solidFill>
                    <a:srgbClr val="0000FF"/>
                  </a:solidFill>
                  <a:latin typeface="Times New Roman" pitchFamily="18" charset="0"/>
                  <a:cs typeface="Times New Roman" pitchFamily="18" charset="0"/>
                </a:rPr>
                <a:t>Egg</a:t>
              </a:r>
            </a:p>
            <a:p>
              <a:pPr>
                <a:lnSpc>
                  <a:spcPct val="90000"/>
                </a:lnSpc>
              </a:pPr>
              <a:r>
                <a:rPr lang="ar-SA" sz="1800">
                  <a:solidFill>
                    <a:srgbClr val="0000FF"/>
                  </a:solidFill>
                  <a:latin typeface="Times New Roman" pitchFamily="18" charset="0"/>
                  <a:cs typeface="Times New Roman" pitchFamily="18" charset="0"/>
                </a:rPr>
                <a:t>  </a:t>
              </a:r>
              <a:endParaRPr lang="en-US" sz="1800">
                <a:solidFill>
                  <a:srgbClr val="0000FF"/>
                </a:solidFill>
                <a:latin typeface="Times New Roman" pitchFamily="18" charset="0"/>
                <a:cs typeface="Times New Roman" pitchFamily="18" charset="0"/>
              </a:endParaRPr>
            </a:p>
          </p:txBody>
        </p:sp>
        <p:sp>
          <p:nvSpPr>
            <p:cNvPr id="66578" name="Text Box 19"/>
            <p:cNvSpPr txBox="1">
              <a:spLocks noChangeArrowheads="1"/>
            </p:cNvSpPr>
            <p:nvPr/>
          </p:nvSpPr>
          <p:spPr bwMode="auto">
            <a:xfrm>
              <a:off x="3618" y="3252"/>
              <a:ext cx="1004" cy="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800">
                  <a:solidFill>
                    <a:srgbClr val="0000FF"/>
                  </a:solidFill>
                  <a:latin typeface="Times New Roman" pitchFamily="18" charset="0"/>
                  <a:cs typeface="Times New Roman" pitchFamily="18" charset="0"/>
                </a:rPr>
                <a:t>Offspring</a:t>
              </a:r>
            </a:p>
            <a:p>
              <a:pPr>
                <a:lnSpc>
                  <a:spcPct val="90000"/>
                </a:lnSpc>
              </a:pPr>
              <a:r>
                <a:rPr lang="en-US" sz="1800">
                  <a:solidFill>
                    <a:srgbClr val="0000FF"/>
                  </a:solidFill>
                  <a:latin typeface="Times New Roman" pitchFamily="18" charset="0"/>
                  <a:cs typeface="Times New Roman" pitchFamily="18" charset="0"/>
                </a:rPr>
                <a:t>(diploid)</a:t>
              </a:r>
            </a:p>
            <a:p>
              <a:pPr>
                <a:lnSpc>
                  <a:spcPct val="90000"/>
                </a:lnSpc>
              </a:pPr>
              <a:r>
                <a:rPr lang="en-US" sz="1800">
                  <a:solidFill>
                    <a:srgbClr val="0000FF"/>
                  </a:solidFill>
                  <a:latin typeface="Times New Roman" pitchFamily="18" charset="0"/>
                  <a:cs typeface="Times New Roman" pitchFamily="18" charset="0"/>
                </a:rPr>
                <a:t> </a:t>
              </a:r>
              <a:endParaRPr lang="ar-SA" sz="1800">
                <a:solidFill>
                  <a:srgbClr val="0000FF"/>
                </a:solidFill>
                <a:latin typeface="Times New Roman" pitchFamily="18" charset="0"/>
                <a:cs typeface="Times New Roman" pitchFamily="18" charset="0"/>
              </a:endParaRPr>
            </a:p>
            <a:p>
              <a:pPr>
                <a:lnSpc>
                  <a:spcPct val="90000"/>
                </a:lnSpc>
              </a:pPr>
              <a:r>
                <a:rPr lang="en-US" sz="1800">
                  <a:solidFill>
                    <a:srgbClr val="0000FF"/>
                  </a:solidFill>
                  <a:latin typeface="Times New Roman" pitchFamily="18" charset="0"/>
                  <a:cs typeface="Times New Roman" pitchFamily="18" charset="0"/>
                </a:rPr>
                <a:t> </a:t>
              </a:r>
            </a:p>
          </p:txBody>
        </p:sp>
        <p:sp>
          <p:nvSpPr>
            <p:cNvPr id="66579" name="Text Box 20"/>
            <p:cNvSpPr txBox="1">
              <a:spLocks noChangeArrowheads="1"/>
            </p:cNvSpPr>
            <p:nvPr/>
          </p:nvSpPr>
          <p:spPr bwMode="auto">
            <a:xfrm>
              <a:off x="1630" y="2696"/>
              <a:ext cx="929"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900" i="1" dirty="0">
                  <a:solidFill>
                    <a:srgbClr val="0000FF"/>
                  </a:solidFill>
                  <a:latin typeface="Times New Roman" pitchFamily="18" charset="0"/>
                  <a:cs typeface="Times New Roman" pitchFamily="18" charset="0"/>
                </a:rPr>
                <a:t>X-Y system </a:t>
              </a:r>
            </a:p>
            <a:p>
              <a:pPr rtl="1">
                <a:lnSpc>
                  <a:spcPct val="90000"/>
                </a:lnSpc>
              </a:pPr>
              <a:r>
                <a:rPr lang="ar-SA" sz="1900" dirty="0">
                  <a:solidFill>
                    <a:srgbClr val="0000FF"/>
                  </a:solidFill>
                  <a:latin typeface="Times New Roman" pitchFamily="18" charset="0"/>
                  <a:cs typeface="Times New Roman" pitchFamily="18" charset="0"/>
                </a:rPr>
                <a:t> </a:t>
              </a:r>
              <a:endParaRPr lang="en-US" sz="1400" dirty="0">
                <a:solidFill>
                  <a:srgbClr val="0000FF"/>
                </a:solidFill>
                <a:latin typeface="Times New Roman" pitchFamily="18" charset="0"/>
                <a:cs typeface="Times New Roman" pitchFamily="18" charset="0"/>
              </a:endParaRPr>
            </a:p>
          </p:txBody>
        </p:sp>
      </p:grpSp>
      <p:sp>
        <p:nvSpPr>
          <p:cNvPr id="20" name="Oval 19"/>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54</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rtl="1"/>
            <a:r>
              <a:rPr lang="en-US" sz="20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Male </a:t>
            </a:r>
            <a:r>
              <a:rPr lang="en-US" sz="2600" dirty="0" smtClean="0">
                <a:solidFill>
                  <a:srgbClr val="FF0000"/>
                </a:solidFill>
                <a:latin typeface="Times New Roman" pitchFamily="18" charset="0"/>
                <a:cs typeface="Times New Roman" pitchFamily="18" charset="0"/>
              </a:rPr>
              <a:t>not</a:t>
            </a:r>
            <a:r>
              <a:rPr lang="en-US" sz="2600" dirty="0" smtClean="0">
                <a:latin typeface="Times New Roman" pitchFamily="18" charset="0"/>
                <a:cs typeface="Times New Roman" pitchFamily="18" charset="0"/>
              </a:rPr>
              <a:t> female (responsible) for  getting either male or female babies</a:t>
            </a:r>
            <a:r>
              <a:rPr lang="ar-SA" sz="2600" dirty="0" smtClean="0">
                <a:latin typeface="Times New Roman" pitchFamily="18" charset="0"/>
                <a:cs typeface="Times New Roman" pitchFamily="18" charset="0"/>
              </a:rPr>
              <a:t> </a:t>
            </a:r>
            <a:r>
              <a:rPr lang="ar-SA" sz="2400" dirty="0" smtClean="0">
                <a:latin typeface="Times New Roman" pitchFamily="18" charset="0"/>
                <a:cs typeface="Times New Roman" pitchFamily="18" charset="0"/>
              </a:rPr>
              <a:t/>
            </a:r>
            <a:br>
              <a:rPr lang="ar-SA" sz="2400" dirty="0" smtClean="0">
                <a:latin typeface="Times New Roman" pitchFamily="18" charset="0"/>
                <a:cs typeface="Times New Roman" pitchFamily="18" charset="0"/>
              </a:rPr>
            </a:br>
            <a:r>
              <a:rPr lang="ar-SA" sz="2400" dirty="0" smtClean="0">
                <a:solidFill>
                  <a:srgbClr val="FF0000"/>
                </a:solidFill>
                <a:latin typeface="Times New Roman" pitchFamily="18" charset="0"/>
                <a:cs typeface="Times New Roman" pitchFamily="18" charset="0"/>
              </a:rPr>
              <a:t> </a:t>
            </a:r>
            <a:endParaRPr lang="en-US" sz="2400" dirty="0" smtClean="0">
              <a:solidFill>
                <a:srgbClr val="FF0000"/>
              </a:solidFill>
              <a:latin typeface="Times New Roman" pitchFamily="18" charset="0"/>
              <a:cs typeface="Times New Roman" pitchFamily="18" charset="0"/>
            </a:endParaRPr>
          </a:p>
        </p:txBody>
      </p:sp>
      <p:sp>
        <p:nvSpPr>
          <p:cNvPr id="67587" name="Rectangle 3"/>
          <p:cNvSpPr>
            <a:spLocks noGrp="1" noChangeArrowheads="1"/>
          </p:cNvSpPr>
          <p:nvPr>
            <p:ph type="body" idx="1"/>
          </p:nvPr>
        </p:nvSpPr>
        <p:spPr>
          <a:xfrm>
            <a:off x="333375" y="1555750"/>
            <a:ext cx="8442325" cy="5073650"/>
          </a:xfrm>
        </p:spPr>
        <p:txBody>
          <a:bodyPr/>
          <a:lstStyle/>
          <a:p>
            <a:pPr algn="r" rtl="1">
              <a:lnSpc>
                <a:spcPct val="60000"/>
              </a:lnSpc>
            </a:pPr>
            <a:r>
              <a:rPr lang="ar-SA" sz="2400" b="1" smtClean="0"/>
              <a:t>يقول </a:t>
            </a:r>
            <a:r>
              <a:rPr lang="en-US" sz="2400" b="1" smtClean="0">
                <a:solidFill>
                  <a:srgbClr val="FF0000"/>
                </a:solidFill>
                <a:cs typeface="Diwani Letter" pitchFamily="2" charset="-78"/>
                <a:sym typeface="AGA Arabesque" pitchFamily="2" charset="2"/>
              </a:rPr>
              <a:t></a:t>
            </a:r>
            <a:r>
              <a:rPr lang="ar-SA" sz="2400" b="1" smtClean="0"/>
              <a:t> تبارك و تعالى فى كتابه الحكيم فى </a:t>
            </a:r>
            <a:r>
              <a:rPr lang="ar-SA" sz="2400" b="1" smtClean="0">
                <a:sym typeface="AGA Arabesque" pitchFamily="2" charset="2"/>
              </a:rPr>
              <a:t>(سورة القيامة)</a:t>
            </a:r>
            <a:r>
              <a:rPr lang="ar-SA" sz="2400" b="1" smtClean="0"/>
              <a:t>:</a:t>
            </a:r>
          </a:p>
          <a:p>
            <a:pPr algn="ctr" rtl="1">
              <a:lnSpc>
                <a:spcPct val="60000"/>
              </a:lnSpc>
              <a:buFont typeface="Wingdings" panose="05000000000000000000" pitchFamily="2" charset="2"/>
              <a:buNone/>
            </a:pPr>
            <a:r>
              <a:rPr lang="ar-SA" sz="2000" b="1" smtClean="0"/>
              <a:t> </a:t>
            </a:r>
            <a:r>
              <a:rPr lang="ar-SA" sz="1800" b="1" smtClean="0">
                <a:cs typeface="Diwani Bent" pitchFamily="2" charset="-78"/>
              </a:rPr>
              <a:t>بسم الله الرحمن الرحيم</a:t>
            </a:r>
            <a:endParaRPr lang="ar-SA" sz="1800" b="1" smtClean="0"/>
          </a:p>
          <a:p>
            <a:pPr algn="ctr" rtl="1">
              <a:lnSpc>
                <a:spcPct val="60000"/>
              </a:lnSpc>
              <a:buFont typeface="Wingdings" panose="05000000000000000000" pitchFamily="2" charset="2"/>
              <a:buNone/>
            </a:pPr>
            <a:r>
              <a:rPr lang="ar-SA" sz="3200" b="1" smtClean="0">
                <a:solidFill>
                  <a:srgbClr val="FF0000"/>
                </a:solidFill>
                <a:latin typeface="Arabic Typesetting" panose="03020402040406030203" pitchFamily="66" charset="-78"/>
                <a:cs typeface="Arabic Typesetting" panose="03020402040406030203" pitchFamily="66" charset="-78"/>
              </a:rPr>
              <a:t>أَيَحْسَبُ الْإِنسَانُ أَن يُتْرَكَ سُدًى</a:t>
            </a:r>
            <a:r>
              <a:rPr lang="ar-SA" b="1" smtClean="0">
                <a:solidFill>
                  <a:srgbClr val="FF0000"/>
                </a:solidFill>
                <a:latin typeface="Arabic Typesetting" panose="03020402040406030203" pitchFamily="66" charset="-78"/>
                <a:cs typeface="Arabic Typesetting" panose="03020402040406030203" pitchFamily="66" charset="-78"/>
              </a:rPr>
              <a:t> </a:t>
            </a:r>
            <a:r>
              <a:rPr lang="en-US" b="1" smtClean="0">
                <a:solidFill>
                  <a:srgbClr val="FF0000"/>
                </a:solidFill>
                <a:latin typeface="Arabic Typesetting" panose="03020402040406030203" pitchFamily="66" charset="-78"/>
                <a:cs typeface="Arabic Typesetting" panose="03020402040406030203" pitchFamily="66" charset="-78"/>
                <a:sym typeface="AGA Arabesque" pitchFamily="2" charset="2"/>
              </a:rPr>
              <a:t></a:t>
            </a:r>
            <a:r>
              <a:rPr lang="ar-SA" b="1" smtClean="0">
                <a:solidFill>
                  <a:srgbClr val="FF0000"/>
                </a:solidFill>
                <a:latin typeface="Arabic Typesetting" panose="03020402040406030203" pitchFamily="66" charset="-78"/>
                <a:cs typeface="Arabic Typesetting" panose="03020402040406030203" pitchFamily="66" charset="-78"/>
              </a:rPr>
              <a:t>36</a:t>
            </a:r>
            <a:r>
              <a:rPr lang="en-US" b="1" smtClean="0">
                <a:solidFill>
                  <a:srgbClr val="FF0000"/>
                </a:solidFill>
                <a:latin typeface="Arabic Typesetting" panose="03020402040406030203" pitchFamily="66" charset="-78"/>
                <a:cs typeface="Arabic Typesetting" panose="03020402040406030203" pitchFamily="66" charset="-78"/>
                <a:sym typeface="AGA Arabesque" pitchFamily="2" charset="2"/>
              </a:rPr>
              <a:t></a:t>
            </a:r>
            <a:r>
              <a:rPr lang="ar-SA" b="1" smtClean="0">
                <a:solidFill>
                  <a:srgbClr val="FF0000"/>
                </a:solidFill>
                <a:latin typeface="Arabic Typesetting" panose="03020402040406030203" pitchFamily="66" charset="-78"/>
                <a:cs typeface="Arabic Typesetting" panose="03020402040406030203" pitchFamily="66" charset="-78"/>
              </a:rPr>
              <a:t> </a:t>
            </a:r>
            <a:r>
              <a:rPr lang="ar-SA" sz="3200" b="1" smtClean="0">
                <a:solidFill>
                  <a:srgbClr val="FF0000"/>
                </a:solidFill>
                <a:latin typeface="Arabic Typesetting" panose="03020402040406030203" pitchFamily="66" charset="-78"/>
                <a:cs typeface="Arabic Typesetting" panose="03020402040406030203" pitchFamily="66" charset="-78"/>
              </a:rPr>
              <a:t>أَلَمْ يَكُ نُطْفَةً مِّن مَّنِيٍّ يُمْنَى</a:t>
            </a:r>
            <a:r>
              <a:rPr lang="ar-SA" b="1" smtClean="0">
                <a:solidFill>
                  <a:srgbClr val="FF0000"/>
                </a:solidFill>
                <a:latin typeface="Arabic Typesetting" panose="03020402040406030203" pitchFamily="66" charset="-78"/>
                <a:cs typeface="Arabic Typesetting" panose="03020402040406030203" pitchFamily="66" charset="-78"/>
              </a:rPr>
              <a:t> </a:t>
            </a:r>
            <a:r>
              <a:rPr lang="en-US" b="1" smtClean="0">
                <a:solidFill>
                  <a:srgbClr val="FF0000"/>
                </a:solidFill>
                <a:latin typeface="Arabic Typesetting" panose="03020402040406030203" pitchFamily="66" charset="-78"/>
                <a:cs typeface="Arabic Typesetting" panose="03020402040406030203" pitchFamily="66" charset="-78"/>
                <a:sym typeface="AGA Arabesque" pitchFamily="2" charset="2"/>
              </a:rPr>
              <a:t></a:t>
            </a:r>
            <a:r>
              <a:rPr lang="ar-SA" b="1" smtClean="0">
                <a:solidFill>
                  <a:srgbClr val="FF0000"/>
                </a:solidFill>
                <a:latin typeface="Arabic Typesetting" panose="03020402040406030203" pitchFamily="66" charset="-78"/>
                <a:cs typeface="Arabic Typesetting" panose="03020402040406030203" pitchFamily="66" charset="-78"/>
              </a:rPr>
              <a:t>37</a:t>
            </a:r>
            <a:r>
              <a:rPr lang="en-US" b="1" smtClean="0">
                <a:solidFill>
                  <a:srgbClr val="FF0000"/>
                </a:solidFill>
                <a:latin typeface="Arabic Typesetting" panose="03020402040406030203" pitchFamily="66" charset="-78"/>
                <a:cs typeface="Arabic Typesetting" panose="03020402040406030203" pitchFamily="66" charset="-78"/>
              </a:rPr>
              <a:t> </a:t>
            </a:r>
            <a:r>
              <a:rPr lang="en-US" b="1" smtClean="0">
                <a:solidFill>
                  <a:srgbClr val="FF0000"/>
                </a:solidFill>
                <a:latin typeface="Arabic Typesetting" panose="03020402040406030203" pitchFamily="66" charset="-78"/>
                <a:cs typeface="Arabic Typesetting" panose="03020402040406030203" pitchFamily="66" charset="-78"/>
                <a:sym typeface="AGA Arabesque" pitchFamily="2" charset="2"/>
              </a:rPr>
              <a:t></a:t>
            </a:r>
            <a:r>
              <a:rPr lang="en-US" sz="3200" b="1" smtClean="0">
                <a:solidFill>
                  <a:srgbClr val="FF0000"/>
                </a:solidFill>
                <a:latin typeface="Arabic Typesetting" panose="03020402040406030203" pitchFamily="66" charset="-78"/>
                <a:cs typeface="Arabic Typesetting" panose="03020402040406030203" pitchFamily="66" charset="-78"/>
              </a:rPr>
              <a:t> </a:t>
            </a:r>
            <a:r>
              <a:rPr lang="ar-SA" sz="3200" b="1" smtClean="0">
                <a:solidFill>
                  <a:srgbClr val="FF0000"/>
                </a:solidFill>
                <a:latin typeface="Arabic Typesetting" panose="03020402040406030203" pitchFamily="66" charset="-78"/>
                <a:cs typeface="Arabic Typesetting" panose="03020402040406030203" pitchFamily="66" charset="-78"/>
              </a:rPr>
              <a:t>ثُمَّ كَانَ عَلَقَةً فَخَلَقَ فَسَوَّى</a:t>
            </a:r>
            <a:r>
              <a:rPr lang="ar-SA" b="1" smtClean="0">
                <a:solidFill>
                  <a:srgbClr val="FF0000"/>
                </a:solidFill>
                <a:latin typeface="Arabic Typesetting" panose="03020402040406030203" pitchFamily="66" charset="-78"/>
                <a:cs typeface="Arabic Typesetting" panose="03020402040406030203" pitchFamily="66" charset="-78"/>
              </a:rPr>
              <a:t> </a:t>
            </a:r>
            <a:r>
              <a:rPr lang="en-US" b="1" smtClean="0">
                <a:solidFill>
                  <a:srgbClr val="FF0000"/>
                </a:solidFill>
                <a:latin typeface="Arabic Typesetting" panose="03020402040406030203" pitchFamily="66" charset="-78"/>
                <a:cs typeface="Arabic Typesetting" panose="03020402040406030203" pitchFamily="66" charset="-78"/>
                <a:sym typeface="AGA Arabesque" pitchFamily="2" charset="2"/>
              </a:rPr>
              <a:t></a:t>
            </a:r>
            <a:r>
              <a:rPr lang="ar-SA" b="1" smtClean="0">
                <a:solidFill>
                  <a:srgbClr val="FF0000"/>
                </a:solidFill>
                <a:latin typeface="Arabic Typesetting" panose="03020402040406030203" pitchFamily="66" charset="-78"/>
                <a:cs typeface="Arabic Typesetting" panose="03020402040406030203" pitchFamily="66" charset="-78"/>
              </a:rPr>
              <a:t>38</a:t>
            </a:r>
            <a:r>
              <a:rPr lang="en-US" b="1" smtClean="0">
                <a:solidFill>
                  <a:srgbClr val="FF0000"/>
                </a:solidFill>
                <a:latin typeface="Arabic Typesetting" panose="03020402040406030203" pitchFamily="66" charset="-78"/>
                <a:cs typeface="Arabic Typesetting" panose="03020402040406030203" pitchFamily="66" charset="-78"/>
                <a:sym typeface="AGA Arabesque" pitchFamily="2" charset="2"/>
              </a:rPr>
              <a:t></a:t>
            </a:r>
            <a:r>
              <a:rPr lang="en-US" b="1" smtClean="0">
                <a:solidFill>
                  <a:srgbClr val="FF0000"/>
                </a:solidFill>
                <a:latin typeface="Arabic Typesetting" panose="03020402040406030203" pitchFamily="66" charset="-78"/>
                <a:cs typeface="Arabic Typesetting" panose="03020402040406030203" pitchFamily="66" charset="-78"/>
              </a:rPr>
              <a:t> </a:t>
            </a:r>
            <a:r>
              <a:rPr lang="ar-SA" sz="3200" b="1" smtClean="0">
                <a:solidFill>
                  <a:srgbClr val="FF0000"/>
                </a:solidFill>
                <a:latin typeface="Arabic Typesetting" panose="03020402040406030203" pitchFamily="66" charset="-78"/>
                <a:cs typeface="Arabic Typesetting" panose="03020402040406030203" pitchFamily="66" charset="-78"/>
              </a:rPr>
              <a:t>فَجَعَلَ مِنْهُ الزَّوْجَيْنِ الذَّكَرَ وَالْأُنثَى</a:t>
            </a:r>
            <a:r>
              <a:rPr lang="ar-SA" b="1" smtClean="0">
                <a:solidFill>
                  <a:srgbClr val="FF0000"/>
                </a:solidFill>
                <a:latin typeface="Arabic Typesetting" panose="03020402040406030203" pitchFamily="66" charset="-78"/>
                <a:cs typeface="Arabic Typesetting" panose="03020402040406030203" pitchFamily="66" charset="-78"/>
              </a:rPr>
              <a:t> </a:t>
            </a:r>
            <a:r>
              <a:rPr lang="en-US" b="1" smtClean="0">
                <a:solidFill>
                  <a:srgbClr val="FF0000"/>
                </a:solidFill>
                <a:latin typeface="Arabic Typesetting" panose="03020402040406030203" pitchFamily="66" charset="-78"/>
                <a:cs typeface="Arabic Typesetting" panose="03020402040406030203" pitchFamily="66" charset="-78"/>
                <a:sym typeface="AGA Arabesque" pitchFamily="2" charset="2"/>
              </a:rPr>
              <a:t></a:t>
            </a:r>
            <a:r>
              <a:rPr lang="en-US" b="1" smtClean="0">
                <a:solidFill>
                  <a:srgbClr val="FF0000"/>
                </a:solidFill>
                <a:latin typeface="Arabic Typesetting" panose="03020402040406030203" pitchFamily="66" charset="-78"/>
                <a:cs typeface="Arabic Typesetting" panose="03020402040406030203" pitchFamily="66" charset="-78"/>
              </a:rPr>
              <a:t> </a:t>
            </a:r>
            <a:r>
              <a:rPr lang="ar-SA" b="1" smtClean="0">
                <a:solidFill>
                  <a:srgbClr val="FF0000"/>
                </a:solidFill>
                <a:latin typeface="Arabic Typesetting" panose="03020402040406030203" pitchFamily="66" charset="-78"/>
                <a:cs typeface="Arabic Typesetting" panose="03020402040406030203" pitchFamily="66" charset="-78"/>
              </a:rPr>
              <a:t>39</a:t>
            </a:r>
            <a:r>
              <a:rPr lang="en-US" b="1" smtClean="0">
                <a:solidFill>
                  <a:srgbClr val="FF0000"/>
                </a:solidFill>
                <a:latin typeface="Arabic Typesetting" panose="03020402040406030203" pitchFamily="66" charset="-78"/>
                <a:cs typeface="Arabic Typesetting" panose="03020402040406030203" pitchFamily="66" charset="-78"/>
                <a:sym typeface="AGA Arabesque" pitchFamily="2" charset="2"/>
              </a:rPr>
              <a:t></a:t>
            </a:r>
          </a:p>
          <a:p>
            <a:pPr algn="ctr" rtl="1">
              <a:lnSpc>
                <a:spcPct val="60000"/>
              </a:lnSpc>
              <a:buFont typeface="Wingdings" panose="05000000000000000000" pitchFamily="2" charset="2"/>
              <a:buNone/>
            </a:pPr>
            <a:r>
              <a:rPr lang="ar-SA" sz="2000" b="1" smtClean="0">
                <a:cs typeface="Diwani Bent" pitchFamily="2" charset="-78"/>
                <a:sym typeface="AGA Arabesque" pitchFamily="2" charset="2"/>
              </a:rPr>
              <a:t>صدق الله العظيم</a:t>
            </a:r>
          </a:p>
          <a:p>
            <a:pPr algn="r" rtl="1">
              <a:lnSpc>
                <a:spcPct val="60000"/>
              </a:lnSpc>
            </a:pPr>
            <a:r>
              <a:rPr lang="ar-SA" sz="2400" b="1" smtClean="0">
                <a:sym typeface="AGA Arabesque" pitchFamily="2" charset="2"/>
              </a:rPr>
              <a:t>كانت إمرأة أبى حمزة الضبى شاعرة ، و قد هجرها زوجها حين ولدت بنتاً يوماً بخبائها ، فإذا هى تفول:</a:t>
            </a:r>
          </a:p>
          <a:p>
            <a:pPr algn="ctr" rtl="1">
              <a:lnSpc>
                <a:spcPct val="60000"/>
              </a:lnSpc>
              <a:buFont typeface="Wingdings" panose="05000000000000000000" pitchFamily="2" charset="2"/>
              <a:buNone/>
            </a:pPr>
            <a:r>
              <a:rPr lang="ar-SA" sz="2400" b="1" smtClean="0">
                <a:solidFill>
                  <a:schemeClr val="tx2"/>
                </a:solidFill>
                <a:sym typeface="AGA Arabesque" pitchFamily="2" charset="2"/>
              </a:rPr>
              <a:t>ما لأبى حمزة لا يأتينا		يظل فى البيت الذى يــلينا</a:t>
            </a:r>
          </a:p>
          <a:p>
            <a:pPr algn="ctr" rtl="1">
              <a:lnSpc>
                <a:spcPct val="60000"/>
              </a:lnSpc>
              <a:buFont typeface="Wingdings" panose="05000000000000000000" pitchFamily="2" charset="2"/>
              <a:buNone/>
            </a:pPr>
            <a:r>
              <a:rPr lang="ar-SA" sz="2400" b="1" smtClean="0">
                <a:solidFill>
                  <a:schemeClr val="tx2"/>
                </a:solidFill>
                <a:sym typeface="AGA Arabesque" pitchFamily="2" charset="2"/>
              </a:rPr>
              <a:t>غضبـان ألا نلد الــبنينا		تا الله ما ذلك فى ايـــــدينا</a:t>
            </a:r>
          </a:p>
          <a:p>
            <a:pPr algn="ctr" rtl="1">
              <a:lnSpc>
                <a:spcPct val="60000"/>
              </a:lnSpc>
              <a:buFont typeface="Wingdings" panose="05000000000000000000" pitchFamily="2" charset="2"/>
              <a:buNone/>
            </a:pPr>
            <a:r>
              <a:rPr lang="ar-SA" sz="2400" b="1" smtClean="0">
                <a:solidFill>
                  <a:schemeClr val="tx2"/>
                </a:solidFill>
                <a:sym typeface="AGA Arabesque" pitchFamily="2" charset="2"/>
              </a:rPr>
              <a:t>و إنما نأخذ ما أعطــينا		و نحن كالأرض لزارعينا</a:t>
            </a:r>
          </a:p>
          <a:p>
            <a:pPr algn="ctr" rtl="1">
              <a:lnSpc>
                <a:spcPct val="60000"/>
              </a:lnSpc>
              <a:buFont typeface="Wingdings" panose="05000000000000000000" pitchFamily="2" charset="2"/>
              <a:buNone/>
            </a:pPr>
            <a:r>
              <a:rPr lang="ar-SA" sz="2400" b="1" smtClean="0">
                <a:solidFill>
                  <a:schemeClr val="tx2"/>
                </a:solidFill>
                <a:sym typeface="AGA Arabesque" pitchFamily="2" charset="2"/>
              </a:rPr>
              <a:t>تنبت ما قد زرعوه فينا</a:t>
            </a:r>
          </a:p>
          <a:p>
            <a:pPr algn="r" rtl="1">
              <a:lnSpc>
                <a:spcPct val="60000"/>
              </a:lnSpc>
              <a:buFont typeface="Wingdings" panose="05000000000000000000" pitchFamily="2" charset="2"/>
              <a:buNone/>
            </a:pPr>
            <a:r>
              <a:rPr lang="ar-SA" sz="2400" b="1" smtClean="0">
                <a:sym typeface="AGA Arabesque" pitchFamily="2" charset="2"/>
              </a:rPr>
              <a:t>فرق لها و صالحها</a:t>
            </a:r>
            <a:r>
              <a:rPr lang="ar-SA" sz="2000" b="1" smtClean="0">
                <a:sym typeface="AGA Arabesque" pitchFamily="2" charset="2"/>
              </a:rPr>
              <a:t> </a:t>
            </a:r>
          </a:p>
        </p:txBody>
      </p:sp>
      <p:sp>
        <p:nvSpPr>
          <p:cNvPr id="67588" name="Line 5"/>
          <p:cNvSpPr>
            <a:spLocks noChangeShapeType="1"/>
          </p:cNvSpPr>
          <p:nvPr/>
        </p:nvSpPr>
        <p:spPr bwMode="auto">
          <a:xfrm>
            <a:off x="163625" y="990575"/>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 name="Oval 4"/>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55</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87313" y="763802"/>
            <a:ext cx="8896350" cy="1431925"/>
          </a:xfrm>
        </p:spPr>
        <p:txBody>
          <a:bodyPr/>
          <a:lstStyle/>
          <a:p>
            <a:pPr marL="463550" lvl="1" indent="-349250" eaLnBrk="1" hangingPunct="1">
              <a:lnSpc>
                <a:spcPct val="80000"/>
              </a:lnSpc>
              <a:spcBef>
                <a:spcPts val="600"/>
              </a:spcBef>
              <a:spcAft>
                <a:spcPct val="0"/>
              </a:spcAft>
              <a:buFont typeface="Wingdings" panose="05000000000000000000" pitchFamily="2" charset="2"/>
              <a:buNone/>
            </a:pPr>
            <a:r>
              <a:rPr lang="en-US" sz="2000" b="1" dirty="0" smtClean="0">
                <a:solidFill>
                  <a:srgbClr val="FF0000"/>
                </a:solidFill>
                <a:latin typeface="Times New Roman" pitchFamily="18" charset="0"/>
                <a:cs typeface="Times New Roman" pitchFamily="18" charset="0"/>
              </a:rPr>
              <a:t>The cell cycle is an ordered sequence of events for cell division.</a:t>
            </a:r>
          </a:p>
          <a:p>
            <a:pPr marL="463550" lvl="1" indent="-349250" eaLnBrk="1" hangingPunct="1">
              <a:lnSpc>
                <a:spcPct val="80000"/>
              </a:lnSpc>
              <a:spcBef>
                <a:spcPts val="600"/>
              </a:spcBef>
              <a:spcAft>
                <a:spcPct val="0"/>
              </a:spcAft>
            </a:pPr>
            <a:r>
              <a:rPr lang="en-US" sz="2000" b="1" dirty="0" smtClean="0">
                <a:solidFill>
                  <a:srgbClr val="009247"/>
                </a:solidFill>
                <a:latin typeface="Times New Roman" pitchFamily="18" charset="0"/>
                <a:cs typeface="Times New Roman" pitchFamily="18" charset="0"/>
              </a:rPr>
              <a:t>Cells divide when they reach a certain size.</a:t>
            </a:r>
          </a:p>
          <a:p>
            <a:pPr marL="463550" lvl="1" indent="-349250" eaLnBrk="1" hangingPunct="1">
              <a:lnSpc>
                <a:spcPct val="80000"/>
              </a:lnSpc>
              <a:spcBef>
                <a:spcPts val="600"/>
              </a:spcBef>
              <a:spcAft>
                <a:spcPct val="0"/>
              </a:spcAft>
            </a:pPr>
            <a:r>
              <a:rPr lang="en-US" sz="2000" b="1" dirty="0" smtClean="0">
                <a:solidFill>
                  <a:srgbClr val="009247"/>
                </a:solidFill>
                <a:latin typeface="Times New Roman" pitchFamily="18" charset="0"/>
                <a:cs typeface="Times New Roman" pitchFamily="18" charset="0"/>
              </a:rPr>
              <a:t>The cell cycle consists of </a:t>
            </a:r>
            <a:r>
              <a:rPr lang="en-US" sz="2000" b="1" dirty="0" smtClean="0">
                <a:solidFill>
                  <a:srgbClr val="FF0000"/>
                </a:solidFill>
                <a:latin typeface="Times New Roman" pitchFamily="18" charset="0"/>
                <a:cs typeface="Times New Roman" pitchFamily="18" charset="0"/>
              </a:rPr>
              <a:t>two</a:t>
            </a:r>
            <a:r>
              <a:rPr lang="en-US" sz="2000" b="1" dirty="0" smtClean="0">
                <a:solidFill>
                  <a:srgbClr val="009247"/>
                </a:solidFill>
                <a:latin typeface="Times New Roman" pitchFamily="18" charset="0"/>
                <a:cs typeface="Times New Roman" pitchFamily="18" charset="0"/>
              </a:rPr>
              <a:t> stages</a:t>
            </a:r>
          </a:p>
        </p:txBody>
      </p:sp>
      <p:sp>
        <p:nvSpPr>
          <p:cNvPr id="1536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15364" name="Rectangle 4"/>
          <p:cNvSpPr>
            <a:spLocks noGrp="1" noChangeArrowheads="1"/>
          </p:cNvSpPr>
          <p:nvPr>
            <p:ph type="title" idx="4294967295"/>
          </p:nvPr>
        </p:nvSpPr>
        <p:spPr>
          <a:xfrm>
            <a:off x="171450" y="111125"/>
            <a:ext cx="8972550" cy="332399"/>
          </a:xfrm>
          <a:noFill/>
        </p:spPr>
        <p:txBody>
          <a:bodyPr>
            <a:spAutoFit/>
          </a:bodyPr>
          <a:lstStyle/>
          <a:p>
            <a:pPr marL="0" indent="0" algn="ctr" eaLnBrk="1" hangingPunct="1"/>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Eukaryotic Cell Division and Cell Cycle</a:t>
            </a:r>
          </a:p>
        </p:txBody>
      </p:sp>
      <p:sp>
        <p:nvSpPr>
          <p:cNvPr id="15365" name="Line 5"/>
          <p:cNvSpPr>
            <a:spLocks noChangeShapeType="1"/>
          </p:cNvSpPr>
          <p:nvPr/>
        </p:nvSpPr>
        <p:spPr bwMode="auto">
          <a:xfrm>
            <a:off x="182563" y="509347"/>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5366" name="Line 6"/>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5367" name="Text Box 7"/>
          <p:cNvSpPr txBox="1">
            <a:spLocks noChangeArrowheads="1"/>
          </p:cNvSpPr>
          <p:nvPr/>
        </p:nvSpPr>
        <p:spPr bwMode="auto">
          <a:xfrm>
            <a:off x="182563" y="6626225"/>
            <a:ext cx="87757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spcBef>
                <a:spcPct val="50000"/>
              </a:spcBef>
            </a:pPr>
            <a:r>
              <a:rPr lang="en-US" sz="900" b="0">
                <a:latin typeface="Times New Roman" pitchFamily="18" charset="0"/>
                <a:cs typeface="Times New Roman" pitchFamily="18" charset="0"/>
              </a:rPr>
              <a:t>Copyright © 2009 Pearson Education, Inc.</a:t>
            </a:r>
            <a:endParaRPr lang="en-US" b="0">
              <a:latin typeface="Times New Roman" pitchFamily="18" charset="0"/>
              <a:cs typeface="Times New Roman" pitchFamily="18" charset="0"/>
            </a:endParaRPr>
          </a:p>
        </p:txBody>
      </p:sp>
      <p:grpSp>
        <p:nvGrpSpPr>
          <p:cNvPr id="2" name="Group 1"/>
          <p:cNvGrpSpPr/>
          <p:nvPr/>
        </p:nvGrpSpPr>
        <p:grpSpPr>
          <a:xfrm>
            <a:off x="4997450" y="1507225"/>
            <a:ext cx="3989388" cy="3919538"/>
            <a:chOff x="4997450" y="2135875"/>
            <a:chExt cx="3989388" cy="3919538"/>
          </a:xfrm>
        </p:grpSpPr>
        <p:pic>
          <p:nvPicPr>
            <p:cNvPr id="15368" name="Picture 17" descr="08_05EukaryoticCellCycle-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97450" y="2135875"/>
              <a:ext cx="3989388" cy="391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9" name="Text Box 18"/>
            <p:cNvSpPr txBox="1">
              <a:spLocks noChangeArrowheads="1"/>
            </p:cNvSpPr>
            <p:nvPr/>
          </p:nvSpPr>
          <p:spPr bwMode="auto">
            <a:xfrm>
              <a:off x="7110185" y="2747970"/>
              <a:ext cx="842963"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800" dirty="0">
                  <a:solidFill>
                    <a:srgbClr val="FF0000"/>
                  </a:solidFill>
                  <a:latin typeface="Times New Roman" pitchFamily="18" charset="0"/>
                  <a:cs typeface="Times New Roman" pitchFamily="18" charset="0"/>
                </a:rPr>
                <a:t>S</a:t>
              </a:r>
            </a:p>
            <a:p>
              <a:r>
                <a:rPr lang="en-US" sz="1200" dirty="0">
                  <a:solidFill>
                    <a:srgbClr val="FF0000"/>
                  </a:solidFill>
                  <a:latin typeface="Times New Roman" pitchFamily="18" charset="0"/>
                  <a:cs typeface="Times New Roman" pitchFamily="18" charset="0"/>
                </a:rPr>
                <a:t>(DNA synthesis)</a:t>
              </a:r>
            </a:p>
          </p:txBody>
        </p:sp>
        <p:sp>
          <p:nvSpPr>
            <p:cNvPr id="15370" name="Text Box 19"/>
            <p:cNvSpPr txBox="1">
              <a:spLocks noChangeArrowheads="1"/>
            </p:cNvSpPr>
            <p:nvPr/>
          </p:nvSpPr>
          <p:spPr bwMode="auto">
            <a:xfrm>
              <a:off x="6108174" y="3350120"/>
              <a:ext cx="1492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800" dirty="0">
                  <a:solidFill>
                    <a:srgbClr val="FF0000"/>
                  </a:solidFill>
                  <a:latin typeface="Times New Roman" pitchFamily="18" charset="0"/>
                  <a:cs typeface="Times New Roman" pitchFamily="18" charset="0"/>
                </a:rPr>
                <a:t>G</a:t>
              </a:r>
              <a:r>
                <a:rPr lang="en-US" sz="1800" baseline="-25000" dirty="0">
                  <a:solidFill>
                    <a:srgbClr val="FF0000"/>
                  </a:solidFill>
                  <a:latin typeface="Times New Roman" pitchFamily="18" charset="0"/>
                  <a:cs typeface="Times New Roman" pitchFamily="18" charset="0"/>
                </a:rPr>
                <a:t>1</a:t>
              </a:r>
              <a:endParaRPr lang="en-US" sz="1800" dirty="0">
                <a:solidFill>
                  <a:srgbClr val="FF0000"/>
                </a:solidFill>
                <a:latin typeface="Times New Roman" pitchFamily="18" charset="0"/>
                <a:cs typeface="Times New Roman" pitchFamily="18" charset="0"/>
              </a:endParaRPr>
            </a:p>
          </p:txBody>
        </p:sp>
        <p:sp>
          <p:nvSpPr>
            <p:cNvPr id="15371" name="Text Box 20"/>
            <p:cNvSpPr txBox="1">
              <a:spLocks noChangeArrowheads="1"/>
            </p:cNvSpPr>
            <p:nvPr/>
          </p:nvSpPr>
          <p:spPr bwMode="auto">
            <a:xfrm>
              <a:off x="7353358" y="4071443"/>
              <a:ext cx="1492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800" dirty="0">
                  <a:solidFill>
                    <a:srgbClr val="FF0000"/>
                  </a:solidFill>
                  <a:latin typeface="Times New Roman" pitchFamily="18" charset="0"/>
                  <a:cs typeface="Times New Roman" pitchFamily="18" charset="0"/>
                </a:rPr>
                <a:t>G</a:t>
              </a:r>
              <a:r>
                <a:rPr lang="en-US" sz="1800" baseline="-25000" dirty="0">
                  <a:solidFill>
                    <a:srgbClr val="FF0000"/>
                  </a:solidFill>
                  <a:latin typeface="Times New Roman" pitchFamily="18" charset="0"/>
                  <a:cs typeface="Times New Roman" pitchFamily="18" charset="0"/>
                </a:rPr>
                <a:t>2</a:t>
              </a:r>
              <a:endParaRPr lang="en-US" sz="1800" dirty="0">
                <a:solidFill>
                  <a:srgbClr val="FF0000"/>
                </a:solidFill>
                <a:latin typeface="Times New Roman" pitchFamily="18" charset="0"/>
                <a:cs typeface="Times New Roman" pitchFamily="18" charset="0"/>
              </a:endParaRPr>
            </a:p>
          </p:txBody>
        </p:sp>
        <p:sp>
          <p:nvSpPr>
            <p:cNvPr id="15372" name="Text Box 21"/>
            <p:cNvSpPr txBox="1">
              <a:spLocks noChangeArrowheads="1"/>
            </p:cNvSpPr>
            <p:nvPr/>
          </p:nvSpPr>
          <p:spPr bwMode="auto">
            <a:xfrm rot="-2271891">
              <a:off x="5928613" y="4089688"/>
              <a:ext cx="1339850"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r>
                <a:rPr lang="en-US" sz="1800" dirty="0">
                  <a:solidFill>
                    <a:srgbClr val="FF0000"/>
                  </a:solidFill>
                  <a:latin typeface="Times New Roman" pitchFamily="18" charset="0"/>
                  <a:cs typeface="Times New Roman" pitchFamily="18" charset="0"/>
                </a:rPr>
                <a:t>Cytokinesis</a:t>
              </a:r>
            </a:p>
          </p:txBody>
        </p:sp>
        <p:sp>
          <p:nvSpPr>
            <p:cNvPr id="15373" name="Text Box 22"/>
            <p:cNvSpPr txBox="1">
              <a:spLocks noChangeArrowheads="1"/>
            </p:cNvSpPr>
            <p:nvPr/>
          </p:nvSpPr>
          <p:spPr bwMode="auto">
            <a:xfrm rot="-2949683">
              <a:off x="6282532" y="4505219"/>
              <a:ext cx="379412" cy="12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r>
                <a:rPr lang="en-US" sz="1800" dirty="0">
                  <a:solidFill>
                    <a:srgbClr val="0000FF"/>
                  </a:solidFill>
                  <a:latin typeface="Times New Roman" pitchFamily="18" charset="0"/>
                  <a:cs typeface="Times New Roman" pitchFamily="18" charset="0"/>
                </a:rPr>
                <a:t>Mitosis</a:t>
              </a:r>
            </a:p>
          </p:txBody>
        </p:sp>
        <p:sp>
          <p:nvSpPr>
            <p:cNvPr id="15374" name="Text Box 23"/>
            <p:cNvSpPr txBox="1">
              <a:spLocks noChangeArrowheads="1"/>
            </p:cNvSpPr>
            <p:nvPr/>
          </p:nvSpPr>
          <p:spPr bwMode="auto">
            <a:xfrm>
              <a:off x="6904038" y="2173975"/>
              <a:ext cx="604837" cy="119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600" dirty="0">
                  <a:solidFill>
                    <a:srgbClr val="0000FF"/>
                  </a:solidFill>
                  <a:latin typeface="Times New Roman" pitchFamily="18" charset="0"/>
                  <a:cs typeface="Times New Roman" pitchFamily="18" charset="0"/>
                </a:rPr>
                <a:t>INTERPHASE</a:t>
              </a:r>
            </a:p>
          </p:txBody>
        </p:sp>
        <p:sp>
          <p:nvSpPr>
            <p:cNvPr id="15375" name="Text Box 24"/>
            <p:cNvSpPr txBox="1">
              <a:spLocks noChangeArrowheads="1"/>
            </p:cNvSpPr>
            <p:nvPr/>
          </p:nvSpPr>
          <p:spPr bwMode="auto">
            <a:xfrm rot="1150019">
              <a:off x="5867400" y="4821925"/>
              <a:ext cx="498475" cy="23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dirty="0">
                  <a:solidFill>
                    <a:srgbClr val="0000FF"/>
                  </a:solidFill>
                  <a:latin typeface="Times New Roman" pitchFamily="18" charset="0"/>
                  <a:cs typeface="Times New Roman" pitchFamily="18" charset="0"/>
                </a:rPr>
                <a:t>MITOTIC</a:t>
              </a:r>
            </a:p>
            <a:p>
              <a:r>
                <a:rPr lang="en-US" sz="1400" dirty="0">
                  <a:solidFill>
                    <a:srgbClr val="0000FF"/>
                  </a:solidFill>
                  <a:latin typeface="Times New Roman" pitchFamily="18" charset="0"/>
                  <a:cs typeface="Times New Roman" pitchFamily="18" charset="0"/>
                </a:rPr>
                <a:t>PHASE (M)</a:t>
              </a:r>
            </a:p>
          </p:txBody>
        </p:sp>
      </p:grpSp>
      <p:sp>
        <p:nvSpPr>
          <p:cNvPr id="15376" name="Text Box 25"/>
          <p:cNvSpPr txBox="1">
            <a:spLocks noChangeArrowheads="1"/>
          </p:cNvSpPr>
          <p:nvPr/>
        </p:nvSpPr>
        <p:spPr bwMode="auto">
          <a:xfrm>
            <a:off x="5431976" y="5446950"/>
            <a:ext cx="3235325" cy="368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100" dirty="0">
                <a:solidFill>
                  <a:srgbClr val="333399"/>
                </a:solidFill>
                <a:latin typeface="Times New Roman" pitchFamily="18" charset="0"/>
                <a:cs typeface="Times New Roman" pitchFamily="18" charset="0"/>
              </a:rPr>
              <a:t>The eukaryotic cell </a:t>
            </a:r>
            <a:r>
              <a:rPr lang="en-US" sz="2100" dirty="0" smtClean="0">
                <a:solidFill>
                  <a:srgbClr val="333399"/>
                </a:solidFill>
                <a:latin typeface="Times New Roman" pitchFamily="18" charset="0"/>
                <a:cs typeface="Times New Roman" pitchFamily="18" charset="0"/>
              </a:rPr>
              <a:t>cycle</a:t>
            </a:r>
            <a:r>
              <a:rPr lang="en-US" sz="2100" dirty="0" smtClean="0">
                <a:solidFill>
                  <a:srgbClr val="FF0000"/>
                </a:solidFill>
                <a:latin typeface="Times New Roman" pitchFamily="18" charset="0"/>
                <a:cs typeface="Times New Roman" pitchFamily="18" charset="0"/>
              </a:rPr>
              <a:t> </a:t>
            </a:r>
            <a:endParaRPr lang="en-US" sz="3300" dirty="0">
              <a:latin typeface="Times New Roman" pitchFamily="18" charset="0"/>
              <a:cs typeface="Times New Roman" pitchFamily="18" charset="0"/>
            </a:endParaRPr>
          </a:p>
        </p:txBody>
      </p:sp>
      <p:sp>
        <p:nvSpPr>
          <p:cNvPr id="16401" name="Rectangle 17"/>
          <p:cNvSpPr>
            <a:spLocks noChangeArrowheads="1"/>
          </p:cNvSpPr>
          <p:nvPr/>
        </p:nvSpPr>
        <p:spPr bwMode="auto">
          <a:xfrm>
            <a:off x="201613" y="1747601"/>
            <a:ext cx="4824412" cy="4893647"/>
          </a:xfrm>
          <a:prstGeom prst="rect">
            <a:avLst/>
          </a:prstGeom>
          <a:noFill/>
          <a:ln w="9525">
            <a:noFill/>
            <a:miter lim="800000"/>
            <a:headEnd/>
            <a:tailEnd/>
          </a:ln>
        </p:spPr>
        <p:txBody>
          <a:bodyPr>
            <a:spAutoFit/>
          </a:bodyPr>
          <a:lstStyle/>
          <a:p>
            <a:pPr marL="457200" indent="-457200" algn="l">
              <a:lnSpc>
                <a:spcPct val="85000"/>
              </a:lnSpc>
              <a:spcBef>
                <a:spcPct val="25000"/>
              </a:spcBef>
              <a:buFontTx/>
              <a:buAutoNum type="arabicPeriod"/>
              <a:defRPr/>
            </a:pPr>
            <a:r>
              <a:rPr lang="en-US" sz="2000" dirty="0" err="1">
                <a:solidFill>
                  <a:srgbClr val="FF0000"/>
                </a:solidFill>
                <a:latin typeface="Times New Roman" pitchFamily="18" charset="0"/>
                <a:cs typeface="Times New Roman" pitchFamily="18" charset="0"/>
              </a:rPr>
              <a:t>Interphase</a:t>
            </a:r>
            <a:r>
              <a:rPr lang="en-US" sz="2000" dirty="0">
                <a:solidFill>
                  <a:schemeClr val="tx2"/>
                </a:solidFill>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a:solidFill>
                  <a:srgbClr val="0000FF"/>
                </a:solidFill>
                <a:latin typeface="Times New Roman" pitchFamily="18" charset="0"/>
                <a:cs typeface="Times New Roman" pitchFamily="18" charset="0"/>
              </a:rPr>
              <a:t>Includes G1, S, and G2 phases during  which  cell contents are  duplication . </a:t>
            </a:r>
          </a:p>
          <a:p>
            <a:pPr marL="403225" indent="-403225" algn="l">
              <a:lnSpc>
                <a:spcPct val="85000"/>
              </a:lnSpc>
              <a:spcBef>
                <a:spcPct val="25000"/>
              </a:spcBef>
              <a:defRPr/>
            </a:pPr>
            <a:r>
              <a:rPr lang="en-US" sz="2000" dirty="0">
                <a:solidFill>
                  <a:srgbClr val="FF0000"/>
                </a:solidFill>
                <a:latin typeface="Times New Roman" pitchFamily="18" charset="0"/>
                <a:cs typeface="Times New Roman" pitchFamily="18" charset="0"/>
              </a:rPr>
              <a:t>  G1</a:t>
            </a:r>
            <a:r>
              <a:rPr lang="en-US" sz="2000" dirty="0">
                <a:latin typeface="Times New Roman" pitchFamily="18" charset="0"/>
                <a:cs typeface="Times New Roman" pitchFamily="18" charset="0"/>
              </a:rPr>
              <a:t>: </a:t>
            </a:r>
            <a:r>
              <a:rPr lang="en-US" sz="2000" dirty="0" smtClean="0">
                <a:solidFill>
                  <a:srgbClr val="009247"/>
                </a:solidFill>
                <a:latin typeface="Times New Roman" pitchFamily="18" charset="0"/>
                <a:cs typeface="Times New Roman" pitchFamily="18" charset="0"/>
              </a:rPr>
              <a:t>cell growth in size</a:t>
            </a:r>
            <a:endParaRPr lang="en-US" sz="2000" dirty="0">
              <a:solidFill>
                <a:srgbClr val="009247"/>
              </a:solidFill>
              <a:latin typeface="Times New Roman" pitchFamily="18" charset="0"/>
              <a:cs typeface="Times New Roman" pitchFamily="18" charset="0"/>
            </a:endParaRPr>
          </a:p>
          <a:p>
            <a:pPr marL="403225" indent="-403225" algn="l">
              <a:lnSpc>
                <a:spcPct val="85000"/>
              </a:lnSpc>
              <a:spcBef>
                <a:spcPct val="25000"/>
              </a:spcBef>
              <a:defRPr/>
            </a:pPr>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S:  </a:t>
            </a:r>
            <a:r>
              <a:rPr lang="en-US" sz="2000" dirty="0">
                <a:solidFill>
                  <a:srgbClr val="0000FF"/>
                </a:solidFill>
                <a:latin typeface="Times New Roman" pitchFamily="18" charset="0"/>
                <a:cs typeface="Times New Roman" pitchFamily="18" charset="0"/>
              </a:rPr>
              <a:t>DNA synthesis phase, duplication of chromosomes</a:t>
            </a:r>
            <a:r>
              <a:rPr lang="en-US" sz="2000" dirty="0" smtClean="0">
                <a:solidFill>
                  <a:srgbClr val="0000FF"/>
                </a:solidFill>
                <a:latin typeface="Times New Roman" pitchFamily="18" charset="0"/>
                <a:cs typeface="Times New Roman" pitchFamily="18" charset="0"/>
              </a:rPr>
              <a:t>, each  </a:t>
            </a:r>
            <a:r>
              <a:rPr lang="en-US" sz="2000" dirty="0">
                <a:solidFill>
                  <a:srgbClr val="0000FF"/>
                </a:solidFill>
                <a:latin typeface="Times New Roman" pitchFamily="18" charset="0"/>
                <a:cs typeface="Times New Roman" pitchFamily="18" charset="0"/>
              </a:rPr>
              <a:t>becomes two sister </a:t>
            </a:r>
            <a:r>
              <a:rPr lang="en-US" sz="2000" dirty="0" smtClean="0">
                <a:solidFill>
                  <a:srgbClr val="0000FF"/>
                </a:solidFill>
                <a:latin typeface="Times New Roman" pitchFamily="18" charset="0"/>
                <a:cs typeface="Times New Roman" pitchFamily="18" charset="0"/>
              </a:rPr>
              <a:t>chromatids</a:t>
            </a:r>
            <a:endParaRPr lang="en-US" sz="2000" dirty="0">
              <a:solidFill>
                <a:srgbClr val="0000FF"/>
              </a:solidFill>
              <a:latin typeface="Times New Roman" pitchFamily="18" charset="0"/>
              <a:cs typeface="Times New Roman" pitchFamily="18" charset="0"/>
            </a:endParaRPr>
          </a:p>
          <a:p>
            <a:pPr marL="403225" indent="-403225" algn="l">
              <a:lnSpc>
                <a:spcPct val="85000"/>
              </a:lnSpc>
              <a:spcBef>
                <a:spcPct val="25000"/>
              </a:spcBef>
              <a:defRPr/>
            </a:pPr>
            <a:r>
              <a:rPr lang="en-US" sz="2000" dirty="0">
                <a:solidFill>
                  <a:srgbClr val="FF0000"/>
                </a:solidFill>
                <a:latin typeface="Times New Roman" pitchFamily="18" charset="0"/>
                <a:cs typeface="Times New Roman" pitchFamily="18" charset="0"/>
              </a:rPr>
              <a:t>G2</a:t>
            </a:r>
            <a:r>
              <a:rPr lang="en-US" sz="2000" dirty="0">
                <a:solidFill>
                  <a:srgbClr val="009247"/>
                </a:solidFill>
                <a:latin typeface="Times New Roman" pitchFamily="18" charset="0"/>
                <a:cs typeface="Times New Roman" pitchFamily="18" charset="0"/>
              </a:rPr>
              <a:t>: </a:t>
            </a:r>
            <a:r>
              <a:rPr lang="en-US" sz="2000" dirty="0" smtClean="0">
                <a:solidFill>
                  <a:srgbClr val="009247"/>
                </a:solidFill>
                <a:latin typeface="Times New Roman" pitchFamily="18" charset="0"/>
                <a:cs typeface="Times New Roman" pitchFamily="18" charset="0"/>
              </a:rPr>
              <a:t>cell continue to growth and prepare for division</a:t>
            </a:r>
            <a:endParaRPr lang="en-US" sz="2000" dirty="0">
              <a:solidFill>
                <a:srgbClr val="009247"/>
              </a:solidFill>
              <a:latin typeface="Times New Roman" pitchFamily="18" charset="0"/>
              <a:cs typeface="Times New Roman" pitchFamily="18" charset="0"/>
            </a:endParaRPr>
          </a:p>
          <a:p>
            <a:pPr marL="403225" indent="-403225" algn="l">
              <a:lnSpc>
                <a:spcPct val="85000"/>
              </a:lnSpc>
              <a:spcBef>
                <a:spcPct val="25000"/>
              </a:spcBef>
              <a:defRPr/>
            </a:pPr>
            <a:r>
              <a:rPr lang="en-US" sz="2000" dirty="0">
                <a:solidFill>
                  <a:schemeClr val="tx2"/>
                </a:solidFill>
                <a:latin typeface="Times New Roman" pitchFamily="18" charset="0"/>
                <a:cs typeface="Times New Roman" pitchFamily="18" charset="0"/>
              </a:rPr>
              <a:t>2</a:t>
            </a:r>
            <a:r>
              <a:rPr lang="en-US" sz="2000" dirty="0" smtClean="0">
                <a:solidFill>
                  <a:schemeClr val="tx2"/>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Mitotic </a:t>
            </a:r>
            <a:r>
              <a:rPr lang="en-US" sz="2000" dirty="0">
                <a:solidFill>
                  <a:srgbClr val="FF0000"/>
                </a:solidFill>
                <a:latin typeface="Times New Roman" pitchFamily="18" charset="0"/>
                <a:cs typeface="Times New Roman" pitchFamily="18" charset="0"/>
              </a:rPr>
              <a:t>(M</a:t>
            </a:r>
            <a:r>
              <a:rPr lang="en-US" sz="2000" dirty="0" smtClean="0">
                <a:solidFill>
                  <a:srgbClr val="FF0000"/>
                </a:solidFill>
                <a:latin typeface="Times New Roman" pitchFamily="18" charset="0"/>
                <a:cs typeface="Times New Roman" pitchFamily="18" charset="0"/>
              </a:rPr>
              <a:t>) phase</a:t>
            </a:r>
            <a:r>
              <a:rPr lang="en-US" sz="2000" dirty="0">
                <a:solidFill>
                  <a:srgbClr val="FF0000"/>
                </a:solidFill>
                <a:latin typeface="Times New Roman" pitchFamily="18" charset="0"/>
                <a:cs typeface="Times New Roman" pitchFamily="18" charset="0"/>
              </a:rPr>
              <a:t>: </a:t>
            </a:r>
            <a:r>
              <a:rPr lang="en-US" sz="2000" dirty="0" smtClean="0">
                <a:solidFill>
                  <a:srgbClr val="0000FF"/>
                </a:solidFill>
                <a:latin typeface="Times New Roman" pitchFamily="18" charset="0"/>
                <a:cs typeface="Times New Roman" pitchFamily="18" charset="0"/>
              </a:rPr>
              <a:t>involves mitosis and </a:t>
            </a:r>
            <a:r>
              <a:rPr lang="en-US" sz="2000" dirty="0">
                <a:solidFill>
                  <a:srgbClr val="0000FF"/>
                </a:solidFill>
                <a:latin typeface="Times New Roman" pitchFamily="18" charset="0"/>
                <a:cs typeface="Times New Roman" pitchFamily="18" charset="0"/>
              </a:rPr>
              <a:t>cytokinesis</a:t>
            </a:r>
            <a:r>
              <a:rPr lang="en-US" sz="2000" dirty="0" smtClean="0">
                <a:solidFill>
                  <a:srgbClr val="0000FF"/>
                </a:solidFill>
                <a:latin typeface="Times New Roman" pitchFamily="18" charset="0"/>
                <a:cs typeface="Times New Roman" pitchFamily="18" charset="0"/>
              </a:rPr>
              <a:t>.</a:t>
            </a:r>
            <a:endParaRPr lang="en-US" sz="2000" dirty="0">
              <a:solidFill>
                <a:srgbClr val="0000FF"/>
              </a:solidFill>
              <a:latin typeface="Times New Roman" pitchFamily="18" charset="0"/>
              <a:cs typeface="Times New Roman" pitchFamily="18" charset="0"/>
            </a:endParaRPr>
          </a:p>
          <a:p>
            <a:pPr marL="571500" indent="-228600" algn="l">
              <a:lnSpc>
                <a:spcPct val="85000"/>
              </a:lnSpc>
              <a:spcBef>
                <a:spcPct val="25000"/>
              </a:spcBef>
              <a:buFont typeface="Arial" panose="020B0604020202020204" pitchFamily="34" charset="0"/>
              <a:buChar char="•"/>
              <a:defRPr/>
            </a:pPr>
            <a:r>
              <a:rPr lang="en-US" sz="2000" dirty="0">
                <a:solidFill>
                  <a:srgbClr val="009247"/>
                </a:solidFill>
                <a:latin typeface="Times New Roman" pitchFamily="18" charset="0"/>
                <a:cs typeface="Times New Roman" pitchFamily="18" charset="0"/>
              </a:rPr>
              <a:t>Mitosis:</a:t>
            </a:r>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nuclear division</a:t>
            </a:r>
          </a:p>
          <a:p>
            <a:pPr marL="571500" indent="-228600" algn="l">
              <a:lnSpc>
                <a:spcPct val="85000"/>
              </a:lnSpc>
              <a:spcBef>
                <a:spcPct val="25000"/>
              </a:spcBef>
              <a:buFont typeface="Arial" panose="020B0604020202020204" pitchFamily="34" charset="0"/>
              <a:buChar char="•"/>
              <a:defRPr/>
            </a:pPr>
            <a:r>
              <a:rPr lang="en-US" sz="2000" dirty="0">
                <a:solidFill>
                  <a:srgbClr val="009247"/>
                </a:solidFill>
                <a:latin typeface="Times New Roman" pitchFamily="18" charset="0"/>
                <a:cs typeface="Times New Roman" pitchFamily="18" charset="0"/>
              </a:rPr>
              <a:t>Cytokinesis:</a:t>
            </a:r>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cytoplasmic </a:t>
            </a:r>
            <a:r>
              <a:rPr lang="en-US" sz="2000" dirty="0" smtClean="0">
                <a:solidFill>
                  <a:srgbClr val="FF0000"/>
                </a:solidFill>
                <a:latin typeface="Times New Roman" pitchFamily="18" charset="0"/>
                <a:cs typeface="Times New Roman" pitchFamily="18" charset="0"/>
              </a:rPr>
              <a:t>division </a:t>
            </a:r>
          </a:p>
          <a:p>
            <a:pPr algn="l">
              <a:lnSpc>
                <a:spcPct val="85000"/>
              </a:lnSpc>
              <a:spcBef>
                <a:spcPct val="25000"/>
              </a:spcBef>
              <a:defRPr/>
            </a:pPr>
            <a:r>
              <a:rPr lang="en-US" sz="2000" dirty="0" smtClean="0">
                <a:solidFill>
                  <a:srgbClr val="0000FF"/>
                </a:solidFill>
                <a:latin typeface="Times New Roman" pitchFamily="18" charset="0"/>
                <a:cs typeface="Times New Roman" pitchFamily="18" charset="0"/>
              </a:rPr>
              <a:t>- Duplicated </a:t>
            </a:r>
            <a:r>
              <a:rPr lang="en-US" sz="2000" dirty="0">
                <a:solidFill>
                  <a:srgbClr val="0000FF"/>
                </a:solidFill>
                <a:latin typeface="Times New Roman" pitchFamily="18" charset="0"/>
                <a:cs typeface="Times New Roman" pitchFamily="18" charset="0"/>
              </a:rPr>
              <a:t>chromosomes evenly distributed into two daughter nuclei</a:t>
            </a:r>
          </a:p>
          <a:p>
            <a:pPr algn="r" rtl="1">
              <a:lnSpc>
                <a:spcPct val="85000"/>
              </a:lnSpc>
              <a:spcBef>
                <a:spcPct val="25000"/>
              </a:spcBef>
              <a:defRPr/>
            </a:pPr>
            <a:endParaRPr lang="en-US" sz="2000" dirty="0">
              <a:latin typeface="Times New Roman" pitchFamily="18" charset="0"/>
              <a:cs typeface="Times New Roman" pitchFamily="18" charset="0"/>
            </a:endParaRPr>
          </a:p>
        </p:txBody>
      </p:sp>
      <p:sp>
        <p:nvSpPr>
          <p:cNvPr id="18" name="Oval 17"/>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6</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002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41" y="5216738"/>
            <a:ext cx="2582863" cy="148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p:txBody>
          <a:bodyPr/>
          <a:lstStyle/>
          <a:p>
            <a:pPr eaLnBrk="1" hangingPunct="1"/>
            <a:r>
              <a:rPr lang="en-US" dirty="0" smtClean="0">
                <a:solidFill>
                  <a:srgbClr val="FF0000"/>
                </a:solidFill>
                <a:latin typeface="Times New Roman" pitchFamily="18" charset="0"/>
                <a:cs typeface="Times New Roman" pitchFamily="18" charset="0"/>
              </a:rPr>
              <a:t>Eukaryotic chromosomes</a:t>
            </a:r>
          </a:p>
        </p:txBody>
      </p:sp>
      <p:sp>
        <p:nvSpPr>
          <p:cNvPr id="16388" name="Content Placeholder 2"/>
          <p:cNvSpPr>
            <a:spLocks noGrp="1"/>
          </p:cNvSpPr>
          <p:nvPr>
            <p:ph idx="1"/>
          </p:nvPr>
        </p:nvSpPr>
        <p:spPr>
          <a:xfrm>
            <a:off x="48125" y="771525"/>
            <a:ext cx="8775700" cy="5128761"/>
          </a:xfrm>
        </p:spPr>
        <p:txBody>
          <a:bodyPr/>
          <a:lstStyle/>
          <a:p>
            <a:pPr marL="628650" eaLnBrk="1">
              <a:spcBef>
                <a:spcPts val="600"/>
              </a:spcBef>
              <a:spcAft>
                <a:spcPts val="0"/>
              </a:spcAft>
              <a:buFont typeface="Times" panose="02020603050405020304" pitchFamily="18" charset="0"/>
              <a:buChar char="•"/>
            </a:pPr>
            <a:r>
              <a:rPr lang="en-US" sz="2400" b="1" dirty="0" smtClean="0">
                <a:solidFill>
                  <a:srgbClr val="0000FF"/>
                </a:solidFill>
                <a:latin typeface="Times New Roman" pitchFamily="18" charset="0"/>
                <a:cs typeface="Times New Roman" pitchFamily="18" charset="0"/>
              </a:rPr>
              <a:t>The chromosomes carry the genetic information.</a:t>
            </a:r>
          </a:p>
          <a:p>
            <a:pPr marL="628650" eaLnBrk="1">
              <a:spcBef>
                <a:spcPts val="600"/>
              </a:spcBef>
              <a:spcAft>
                <a:spcPts val="0"/>
              </a:spcAft>
              <a:buFont typeface="Times" panose="02020603050405020304" pitchFamily="18" charset="0"/>
              <a:buChar char="•"/>
            </a:pPr>
            <a:r>
              <a:rPr lang="en-US" sz="2400" b="1" dirty="0" smtClean="0">
                <a:solidFill>
                  <a:srgbClr val="009247"/>
                </a:solidFill>
                <a:latin typeface="Times New Roman" pitchFamily="18" charset="0"/>
                <a:cs typeface="Times New Roman" pitchFamily="18" charset="0"/>
              </a:rPr>
              <a:t>Eukaryotic </a:t>
            </a:r>
            <a:r>
              <a:rPr lang="en-US" sz="2400" b="1" dirty="0" smtClean="0">
                <a:solidFill>
                  <a:srgbClr val="FF0000"/>
                </a:solidFill>
                <a:latin typeface="Times New Roman" pitchFamily="18" charset="0"/>
                <a:cs typeface="Times New Roman" pitchFamily="18" charset="0"/>
              </a:rPr>
              <a:t>chromosomes</a:t>
            </a:r>
            <a:r>
              <a:rPr lang="en-US" sz="2400" b="1" dirty="0" smtClean="0">
                <a:solidFill>
                  <a:srgbClr val="009247"/>
                </a:solidFill>
                <a:latin typeface="Times New Roman" pitchFamily="18" charset="0"/>
                <a:cs typeface="Times New Roman" pitchFamily="18" charset="0"/>
              </a:rPr>
              <a:t> contain </a:t>
            </a:r>
            <a:r>
              <a:rPr lang="en-US" sz="2400" b="1" dirty="0" smtClean="0">
                <a:solidFill>
                  <a:srgbClr val="FF0000"/>
                </a:solidFill>
                <a:latin typeface="Times New Roman" pitchFamily="18" charset="0"/>
                <a:cs typeface="Times New Roman" pitchFamily="18" charset="0"/>
              </a:rPr>
              <a:t>DNA</a:t>
            </a:r>
            <a:r>
              <a:rPr lang="en-US" sz="2400" b="1" dirty="0" smtClean="0">
                <a:latin typeface="Times New Roman" pitchFamily="18" charset="0"/>
                <a:cs typeface="Times New Roman" pitchFamily="18" charset="0"/>
              </a:rPr>
              <a:t> </a:t>
            </a:r>
            <a:r>
              <a:rPr lang="en-US" sz="2400" b="1" dirty="0" smtClean="0">
                <a:solidFill>
                  <a:srgbClr val="009247"/>
                </a:solidFill>
                <a:latin typeface="Times New Roman" pitchFamily="18" charset="0"/>
                <a:cs typeface="Times New Roman" pitchFamily="18" charset="0"/>
              </a:rPr>
              <a:t>and</a:t>
            </a: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protein</a:t>
            </a:r>
          </a:p>
          <a:p>
            <a:pPr marL="628650" eaLnBrk="1">
              <a:spcBef>
                <a:spcPts val="600"/>
              </a:spcBef>
              <a:spcAft>
                <a:spcPts val="0"/>
              </a:spcAft>
              <a:buFont typeface="Times" panose="02020603050405020304" pitchFamily="18" charset="0"/>
              <a:buChar char="•"/>
            </a:pPr>
            <a:r>
              <a:rPr lang="en-US" sz="2400" b="1" dirty="0" smtClean="0">
                <a:solidFill>
                  <a:srgbClr val="0000FF"/>
                </a:solidFill>
                <a:latin typeface="Times New Roman" pitchFamily="18" charset="0"/>
                <a:cs typeface="Times New Roman" pitchFamily="18" charset="0"/>
              </a:rPr>
              <a:t>The chromosomes are so named because they may be stained by certain dyes</a:t>
            </a:r>
          </a:p>
          <a:p>
            <a:pPr marL="628650" eaLnBrk="1">
              <a:spcBef>
                <a:spcPts val="600"/>
              </a:spcBef>
              <a:spcAft>
                <a:spcPts val="0"/>
              </a:spcAft>
              <a:buFont typeface="Times" panose="02020603050405020304" pitchFamily="18" charset="0"/>
              <a:buChar char="•"/>
            </a:pPr>
            <a:r>
              <a:rPr lang="en-US" sz="2400" b="1" dirty="0" smtClean="0">
                <a:solidFill>
                  <a:srgbClr val="009247"/>
                </a:solidFill>
                <a:latin typeface="Times New Roman" pitchFamily="18" charset="0"/>
                <a:cs typeface="Times New Roman" pitchFamily="18" charset="0"/>
              </a:rPr>
              <a:t>When cells are </a:t>
            </a:r>
            <a:r>
              <a:rPr lang="en-US" sz="2400" b="1" dirty="0" smtClean="0">
                <a:solidFill>
                  <a:srgbClr val="FF0000"/>
                </a:solidFill>
                <a:latin typeface="Times New Roman" pitchFamily="18" charset="0"/>
                <a:cs typeface="Times New Roman" pitchFamily="18" charset="0"/>
              </a:rPr>
              <a:t>not dividing</a:t>
            </a:r>
            <a:r>
              <a:rPr lang="en-US" sz="2400" b="1" dirty="0" smtClean="0">
                <a:latin typeface="Times New Roman" pitchFamily="18" charset="0"/>
                <a:cs typeface="Times New Roman" pitchFamily="18" charset="0"/>
              </a:rPr>
              <a:t>, </a:t>
            </a:r>
            <a:r>
              <a:rPr lang="en-US" sz="2400" b="1" dirty="0" smtClean="0">
                <a:solidFill>
                  <a:srgbClr val="009247"/>
                </a:solidFill>
                <a:latin typeface="Times New Roman" pitchFamily="18" charset="0"/>
                <a:cs typeface="Times New Roman" pitchFamily="18" charset="0"/>
              </a:rPr>
              <a:t>the genetic material is </a:t>
            </a:r>
            <a:r>
              <a:rPr lang="en-US" sz="2400" b="1" dirty="0" err="1" smtClean="0">
                <a:solidFill>
                  <a:srgbClr val="FF0000"/>
                </a:solidFill>
                <a:latin typeface="Times New Roman" pitchFamily="18" charset="0"/>
                <a:cs typeface="Times New Roman" pitchFamily="18" charset="0"/>
              </a:rPr>
              <a:t>decondensed</a:t>
            </a:r>
            <a:r>
              <a:rPr lang="en-US" sz="2400" b="1" dirty="0" smtClean="0">
                <a:solidFill>
                  <a:srgbClr val="FF0000"/>
                </a:solidFill>
                <a:latin typeface="Times New Roman" pitchFamily="18" charset="0"/>
                <a:cs typeface="Times New Roman" pitchFamily="18" charset="0"/>
              </a:rPr>
              <a:t> and is called </a:t>
            </a:r>
            <a:r>
              <a:rPr lang="en-US" sz="2400" b="1" dirty="0" smtClean="0">
                <a:solidFill>
                  <a:srgbClr val="0000FF"/>
                </a:solidFill>
                <a:latin typeface="Times New Roman" pitchFamily="18" charset="0"/>
                <a:cs typeface="Times New Roman" pitchFamily="18" charset="0"/>
              </a:rPr>
              <a:t>chromatin</a:t>
            </a:r>
          </a:p>
          <a:p>
            <a:pPr marL="628650" eaLnBrk="1">
              <a:spcBef>
                <a:spcPts val="600"/>
              </a:spcBef>
              <a:spcAft>
                <a:spcPts val="0"/>
              </a:spcAft>
              <a:buFont typeface="Times" panose="02020603050405020304" pitchFamily="18" charset="0"/>
              <a:buChar char="•"/>
            </a:pPr>
            <a:r>
              <a:rPr lang="en-US" sz="2400" b="1" dirty="0" smtClean="0">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When cells are  dividing, the genetic material is  </a:t>
            </a:r>
            <a:r>
              <a:rPr lang="en-US" sz="2400" b="1" dirty="0" smtClean="0">
                <a:solidFill>
                  <a:srgbClr val="FF0000"/>
                </a:solidFill>
                <a:latin typeface="Times New Roman" pitchFamily="18" charset="0"/>
                <a:cs typeface="Times New Roman" pitchFamily="18" charset="0"/>
              </a:rPr>
              <a:t>condensed and is called </a:t>
            </a:r>
            <a:r>
              <a:rPr lang="en-US" sz="2400" b="1" dirty="0" smtClean="0">
                <a:solidFill>
                  <a:srgbClr val="0000FF"/>
                </a:solidFill>
                <a:latin typeface="Times New Roman" pitchFamily="18" charset="0"/>
                <a:cs typeface="Times New Roman" pitchFamily="18" charset="0"/>
              </a:rPr>
              <a:t>chromosome</a:t>
            </a:r>
          </a:p>
          <a:p>
            <a:pPr eaLnBrk="1">
              <a:buFont typeface="Wingdings" panose="05000000000000000000" pitchFamily="2" charset="2"/>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condensed</a:t>
            </a:r>
          </a:p>
          <a:p>
            <a:pPr eaLnBrk="1">
              <a:buFont typeface="Wingdings" panose="05000000000000000000" pitchFamily="2" charset="2"/>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Chromatin</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chromosome</a:t>
            </a:r>
            <a:r>
              <a:rPr lang="en-US" dirty="0" smtClean="0">
                <a:latin typeface="Times New Roman" pitchFamily="18" charset="0"/>
                <a:cs typeface="Times New Roman" pitchFamily="18" charset="0"/>
              </a:rPr>
              <a:t>       </a:t>
            </a:r>
          </a:p>
          <a:p>
            <a:pPr eaLnBrk="1">
              <a:buFont typeface="Wingdings" panose="05000000000000000000" pitchFamily="2" charset="2"/>
              <a:buNone/>
            </a:pPr>
            <a:r>
              <a:rPr lang="en-US" sz="20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decondensed</a:t>
            </a:r>
            <a:endParaRPr lang="en-US" sz="2400" b="1" dirty="0" smtClean="0">
              <a:latin typeface="Times New Roman" pitchFamily="18" charset="0"/>
              <a:cs typeface="Times New Roman" pitchFamily="18" charset="0"/>
            </a:endParaRPr>
          </a:p>
          <a:p>
            <a:pPr eaLnBrk="1">
              <a:buFont typeface="Times" panose="02020603050405020304" pitchFamily="18" charset="0"/>
              <a:buChar char="•"/>
            </a:pPr>
            <a:endParaRPr lang="en-US" dirty="0" smtClean="0">
              <a:latin typeface="Times New Roman" pitchFamily="18" charset="0"/>
              <a:cs typeface="Times New Roman" pitchFamily="18" charset="0"/>
            </a:endParaRPr>
          </a:p>
          <a:p>
            <a:pPr eaLnBrk="1">
              <a:buFont typeface="Times" panose="02020603050405020304" pitchFamily="18" charset="0"/>
              <a:buChar char="•"/>
            </a:pPr>
            <a:endParaRPr lang="en-US" dirty="0" smtClean="0">
              <a:latin typeface="Times New Roman" pitchFamily="18" charset="0"/>
              <a:cs typeface="Times New Roman" pitchFamily="18" charset="0"/>
            </a:endParaRPr>
          </a:p>
          <a:p>
            <a:pPr eaLnBrk="1">
              <a:buFont typeface="Times" panose="02020603050405020304" pitchFamily="18" charset="0"/>
              <a:buChar char="•"/>
            </a:pPr>
            <a:r>
              <a:rPr lang="en-US" dirty="0" smtClean="0">
                <a:latin typeface="Times New Roman" pitchFamily="18" charset="0"/>
                <a:cs typeface="Times New Roman" pitchFamily="18" charset="0"/>
              </a:rPr>
              <a:t> </a:t>
            </a:r>
          </a:p>
        </p:txBody>
      </p:sp>
      <p:sp>
        <p:nvSpPr>
          <p:cNvPr id="16389" name="Right Arrow 7"/>
          <p:cNvSpPr>
            <a:spLocks noChangeArrowheads="1"/>
          </p:cNvSpPr>
          <p:nvPr/>
        </p:nvSpPr>
        <p:spPr bwMode="auto">
          <a:xfrm>
            <a:off x="3454400" y="4687888"/>
            <a:ext cx="2003425" cy="238125"/>
          </a:xfrm>
          <a:prstGeom prst="rightArrow">
            <a:avLst>
              <a:gd name="adj1" fmla="val 50000"/>
              <a:gd name="adj2" fmla="val 49974"/>
            </a:avLst>
          </a:prstGeom>
          <a:solidFill>
            <a:schemeClr val="accent1"/>
          </a:solidFill>
          <a:ln w="9525" algn="ctr">
            <a:solidFill>
              <a:schemeClr val="tx1"/>
            </a:solidFill>
            <a:round/>
            <a:headEnd/>
            <a:tailEnd/>
          </a:ln>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r>
              <a:rPr lang="en-US" b="0">
                <a:latin typeface="Times New Roman" pitchFamily="18" charset="0"/>
                <a:cs typeface="Times New Roman" pitchFamily="18" charset="0"/>
              </a:rPr>
              <a:t> </a:t>
            </a:r>
            <a:endParaRPr lang="ar-SA" b="0">
              <a:latin typeface="Times New Roman" pitchFamily="18" charset="0"/>
              <a:cs typeface="Times New Roman" pitchFamily="18" charset="0"/>
            </a:endParaRPr>
          </a:p>
        </p:txBody>
      </p:sp>
      <p:sp>
        <p:nvSpPr>
          <p:cNvPr id="16391" name="Left Arrow 18"/>
          <p:cNvSpPr>
            <a:spLocks noChangeArrowheads="1"/>
          </p:cNvSpPr>
          <p:nvPr/>
        </p:nvSpPr>
        <p:spPr bwMode="auto">
          <a:xfrm>
            <a:off x="3482975" y="5080000"/>
            <a:ext cx="1930400" cy="203200"/>
          </a:xfrm>
          <a:prstGeom prst="leftArrow">
            <a:avLst>
              <a:gd name="adj1" fmla="val 50000"/>
              <a:gd name="adj2" fmla="val 50007"/>
            </a:avLst>
          </a:prstGeom>
          <a:solidFill>
            <a:schemeClr val="accent1"/>
          </a:solidFill>
          <a:ln w="9525" algn="ctr">
            <a:solidFill>
              <a:schemeClr val="tx1"/>
            </a:solidFill>
            <a:round/>
            <a:headEnd/>
            <a:tailEnd/>
          </a:ln>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r"/>
            <a:endParaRPr lang="ar-SA" b="0">
              <a:latin typeface="Times New Roman" pitchFamily="18" charset="0"/>
              <a:cs typeface="Times New Roman" pitchFamily="18" charset="0"/>
            </a:endParaRPr>
          </a:p>
        </p:txBody>
      </p:sp>
      <p:pic>
        <p:nvPicPr>
          <p:cNvPr id="16392" name="Picture 15" descr="08_04bcChromosomeDupli-U"/>
          <p:cNvPicPr>
            <a:picLocks noChangeAspect="1" noChangeArrowheads="1"/>
          </p:cNvPicPr>
          <p:nvPr/>
        </p:nvPicPr>
        <p:blipFill>
          <a:blip r:embed="rId4" cstate="print">
            <a:extLst>
              <a:ext uri="{28A0092B-C50C-407E-A947-70E740481C1C}">
                <a14:useLocalDpi xmlns="" xmlns:a14="http://schemas.microsoft.com/office/drawing/2010/main" val="0"/>
              </a:ext>
            </a:extLst>
          </a:blip>
          <a:srcRect r="42642"/>
          <a:stretch>
            <a:fillRect/>
          </a:stretch>
        </p:blipFill>
        <p:spPr bwMode="auto">
          <a:xfrm>
            <a:off x="7807325" y="4208463"/>
            <a:ext cx="989013"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val 8"/>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7</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287438" y="1423600"/>
            <a:ext cx="8486775" cy="3562283"/>
          </a:xfrm>
        </p:spPr>
        <p:txBody>
          <a:bodyPr/>
          <a:lstStyle/>
          <a:p>
            <a:pPr marL="361950" lvl="1" indent="-182563" eaLnBrk="1" hangingPunct="1">
              <a:spcBef>
                <a:spcPts val="1200"/>
              </a:spcBef>
              <a:spcAft>
                <a:spcPts val="600"/>
              </a:spcAft>
            </a:pPr>
            <a:r>
              <a:rPr lang="en-US" sz="2800" b="1" dirty="0" smtClean="0">
                <a:latin typeface="Times New Roman" pitchFamily="18" charset="0"/>
                <a:cs typeface="Times New Roman" pitchFamily="18" charset="0"/>
              </a:rPr>
              <a:t> </a:t>
            </a:r>
            <a:r>
              <a:rPr lang="en-US" sz="2800" b="1" dirty="0" smtClean="0">
                <a:solidFill>
                  <a:srgbClr val="003300"/>
                </a:solidFill>
                <a:latin typeface="Times New Roman" pitchFamily="18" charset="0"/>
                <a:cs typeface="Times New Roman" pitchFamily="18" charset="0"/>
              </a:rPr>
              <a:t>Early in the division process, </a:t>
            </a:r>
            <a:r>
              <a:rPr lang="en-US" sz="2800" b="1" dirty="0" smtClean="0">
                <a:solidFill>
                  <a:srgbClr val="0000FF"/>
                </a:solidFill>
                <a:latin typeface="Times New Roman" pitchFamily="18" charset="0"/>
                <a:cs typeface="Times New Roman" pitchFamily="18" charset="0"/>
              </a:rPr>
              <a:t>chromosomes duplicate in </a:t>
            </a:r>
            <a:r>
              <a:rPr lang="en-US" sz="2800" b="1" dirty="0" smtClean="0">
                <a:solidFill>
                  <a:srgbClr val="FF0000"/>
                </a:solidFill>
                <a:latin typeface="Times New Roman" pitchFamily="18" charset="0"/>
                <a:cs typeface="Times New Roman" pitchFamily="18" charset="0"/>
              </a:rPr>
              <a:t>S-phase.</a:t>
            </a:r>
          </a:p>
          <a:p>
            <a:pPr marL="361950" lvl="1" indent="-182563" eaLnBrk="1" hangingPunct="1">
              <a:spcBef>
                <a:spcPts val="1200"/>
              </a:spcBef>
              <a:spcAft>
                <a:spcPts val="600"/>
              </a:spcAft>
            </a:pPr>
            <a:r>
              <a:rPr lang="en-US" sz="2800" b="1" dirty="0" smtClean="0">
                <a:solidFill>
                  <a:srgbClr val="003300"/>
                </a:solidFill>
                <a:latin typeface="Times New Roman" pitchFamily="18" charset="0"/>
                <a:cs typeface="Times New Roman" pitchFamily="18" charset="0"/>
              </a:rPr>
              <a:t>Each chromosome appears as two </a:t>
            </a:r>
            <a:r>
              <a:rPr lang="en-US" sz="2800" b="1" dirty="0" smtClean="0">
                <a:solidFill>
                  <a:srgbClr val="FF0000"/>
                </a:solidFill>
                <a:latin typeface="Times New Roman" pitchFamily="18" charset="0"/>
                <a:cs typeface="Times New Roman" pitchFamily="18" charset="0"/>
              </a:rPr>
              <a:t>sister chromatids</a:t>
            </a:r>
            <a:r>
              <a:rPr lang="en-US" sz="2800" b="1" dirty="0" smtClean="0">
                <a:latin typeface="Times New Roman" pitchFamily="18" charset="0"/>
                <a:cs typeface="Times New Roman" pitchFamily="18" charset="0"/>
              </a:rPr>
              <a:t>  </a:t>
            </a:r>
            <a:r>
              <a:rPr lang="en-US" sz="2800" b="1" dirty="0" smtClean="0">
                <a:solidFill>
                  <a:srgbClr val="003300"/>
                </a:solidFill>
                <a:latin typeface="Times New Roman" pitchFamily="18" charset="0"/>
                <a:cs typeface="Times New Roman" pitchFamily="18" charset="0"/>
              </a:rPr>
              <a:t>containing identical DNA molecules.</a:t>
            </a:r>
          </a:p>
          <a:p>
            <a:pPr marL="361950" lvl="1" indent="-182563" eaLnBrk="1" hangingPunct="1">
              <a:spcBef>
                <a:spcPts val="1200"/>
              </a:spcBef>
              <a:spcAft>
                <a:spcPts val="600"/>
              </a:spcAft>
            </a:pPr>
            <a:r>
              <a:rPr lang="en-US" sz="2800" b="1" dirty="0" smtClean="0">
                <a:solidFill>
                  <a:srgbClr val="0000FF"/>
                </a:solidFill>
                <a:latin typeface="Times New Roman" pitchFamily="18" charset="0"/>
                <a:cs typeface="Times New Roman" pitchFamily="18" charset="0"/>
              </a:rPr>
              <a:t>Sister chromatids are joined at a narrow region called the </a:t>
            </a:r>
            <a:r>
              <a:rPr lang="en-US" sz="2800" b="1" dirty="0" smtClean="0">
                <a:solidFill>
                  <a:srgbClr val="FF0000"/>
                </a:solidFill>
                <a:latin typeface="Times New Roman" pitchFamily="18" charset="0"/>
                <a:cs typeface="Times New Roman" pitchFamily="18" charset="0"/>
              </a:rPr>
              <a:t>centromere.  </a:t>
            </a:r>
          </a:p>
        </p:txBody>
      </p:sp>
      <p:sp>
        <p:nvSpPr>
          <p:cNvPr id="1945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sp>
        <p:nvSpPr>
          <p:cNvPr id="19460" name="Rectangle 27"/>
          <p:cNvSpPr>
            <a:spLocks noGrp="1" noChangeArrowheads="1"/>
          </p:cNvSpPr>
          <p:nvPr>
            <p:ph type="title" idx="4294967295"/>
          </p:nvPr>
        </p:nvSpPr>
        <p:spPr>
          <a:xfrm>
            <a:off x="182563" y="243828"/>
            <a:ext cx="8770938" cy="664797"/>
          </a:xfrm>
          <a:noFill/>
        </p:spPr>
        <p:txBody>
          <a:bodyPr>
            <a:spAutoFit/>
          </a:bodyPr>
          <a:lstStyle/>
          <a:p>
            <a:pPr marL="0" indent="0" algn="ctr" eaLnBrk="1" hangingPunct="1"/>
            <a:r>
              <a:rPr lang="en-US" sz="2400" dirty="0" smtClean="0">
                <a:latin typeface="Times New Roman" pitchFamily="18" charset="0"/>
                <a:cs typeface="Times New Roman" pitchFamily="18" charset="0"/>
              </a:rPr>
              <a:t>  The large, complex chromosomes of eukaryotes duplicate with each cell division </a:t>
            </a:r>
            <a:r>
              <a:rPr lang="en-US" sz="2400" dirty="0" smtClean="0">
                <a:solidFill>
                  <a:srgbClr val="FF0000"/>
                </a:solidFill>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
        <p:nvSpPr>
          <p:cNvPr id="19461" name="Line 28"/>
          <p:cNvSpPr>
            <a:spLocks noChangeShapeType="1"/>
          </p:cNvSpPr>
          <p:nvPr/>
        </p:nvSpPr>
        <p:spPr bwMode="auto">
          <a:xfrm>
            <a:off x="182563" y="1053000"/>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6" name="Oval 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8</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400">
                <a:latin typeface="Tahoma" panose="020B0604030504040204" pitchFamily="34" charset="0"/>
              </a:rPr>
              <a:t>0</a:t>
            </a:r>
          </a:p>
        </p:txBody>
      </p:sp>
      <p:pic>
        <p:nvPicPr>
          <p:cNvPr id="20483" name="Picture 6" descr="08_04bcChromosomeDupli-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11388" y="202125"/>
            <a:ext cx="4719637" cy="658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4" name="Text Box 7"/>
          <p:cNvSpPr txBox="1">
            <a:spLocks noChangeArrowheads="1"/>
          </p:cNvSpPr>
          <p:nvPr/>
        </p:nvSpPr>
        <p:spPr bwMode="auto">
          <a:xfrm>
            <a:off x="2227263" y="2992438"/>
            <a:ext cx="15208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a:lnSpc>
                <a:spcPct val="90000"/>
              </a:lnSpc>
            </a:pPr>
            <a:r>
              <a:rPr lang="en-US" sz="2100" dirty="0">
                <a:solidFill>
                  <a:srgbClr val="0000FF"/>
                </a:solidFill>
                <a:latin typeface="Times New Roman" pitchFamily="18" charset="0"/>
                <a:cs typeface="Times New Roman" pitchFamily="18" charset="0"/>
              </a:rPr>
              <a:t>Centromere</a:t>
            </a:r>
          </a:p>
          <a:p>
            <a:pPr algn="l">
              <a:lnSpc>
                <a:spcPct val="90000"/>
              </a:lnSpc>
            </a:pPr>
            <a:r>
              <a:rPr lang="ar-SA" sz="2100" dirty="0">
                <a:solidFill>
                  <a:srgbClr val="0000FF"/>
                </a:solidFill>
                <a:latin typeface="Times New Roman" pitchFamily="18" charset="0"/>
                <a:cs typeface="Times New Roman" pitchFamily="18" charset="0"/>
              </a:rPr>
              <a:t> </a:t>
            </a:r>
            <a:endParaRPr lang="en-US" sz="2100" dirty="0">
              <a:solidFill>
                <a:srgbClr val="0000FF"/>
              </a:solidFill>
              <a:latin typeface="Times New Roman" pitchFamily="18" charset="0"/>
              <a:cs typeface="Times New Roman" pitchFamily="18" charset="0"/>
            </a:endParaRPr>
          </a:p>
        </p:txBody>
      </p:sp>
      <p:sp>
        <p:nvSpPr>
          <p:cNvPr id="20485" name="Text Box 8"/>
          <p:cNvSpPr txBox="1">
            <a:spLocks noChangeArrowheads="1"/>
          </p:cNvSpPr>
          <p:nvPr/>
        </p:nvSpPr>
        <p:spPr bwMode="auto">
          <a:xfrm>
            <a:off x="5202238" y="1379538"/>
            <a:ext cx="3336925"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100" dirty="0">
                <a:solidFill>
                  <a:srgbClr val="0000FF"/>
                </a:solidFill>
                <a:latin typeface="Times New Roman" pitchFamily="18" charset="0"/>
                <a:cs typeface="Times New Roman" pitchFamily="18" charset="0"/>
              </a:rPr>
              <a:t>Chromosome duplication</a:t>
            </a:r>
          </a:p>
          <a:p>
            <a:pPr>
              <a:lnSpc>
                <a:spcPct val="90000"/>
              </a:lnSpc>
            </a:pPr>
            <a:r>
              <a:rPr lang="ar-SA" sz="2100" dirty="0">
                <a:solidFill>
                  <a:srgbClr val="0000FF"/>
                </a:solidFill>
                <a:latin typeface="Times New Roman" pitchFamily="18" charset="0"/>
                <a:cs typeface="Times New Roman" pitchFamily="18" charset="0"/>
              </a:rPr>
              <a:t> </a:t>
            </a:r>
            <a:endParaRPr lang="en-US" sz="2100" dirty="0">
              <a:solidFill>
                <a:srgbClr val="0000FF"/>
              </a:solidFill>
              <a:latin typeface="Times New Roman" pitchFamily="18" charset="0"/>
              <a:cs typeface="Times New Roman" pitchFamily="18" charset="0"/>
            </a:endParaRPr>
          </a:p>
        </p:txBody>
      </p:sp>
      <p:sp>
        <p:nvSpPr>
          <p:cNvPr id="20486" name="Text Box 9"/>
          <p:cNvSpPr txBox="1">
            <a:spLocks noChangeArrowheads="1"/>
          </p:cNvSpPr>
          <p:nvPr/>
        </p:nvSpPr>
        <p:spPr bwMode="auto">
          <a:xfrm>
            <a:off x="5451475" y="2532063"/>
            <a:ext cx="3001963"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100" dirty="0">
                <a:solidFill>
                  <a:srgbClr val="0000FF"/>
                </a:solidFill>
                <a:latin typeface="Times New Roman" pitchFamily="18" charset="0"/>
                <a:cs typeface="Times New Roman" pitchFamily="18" charset="0"/>
              </a:rPr>
              <a:t>Sister  chromatids </a:t>
            </a:r>
          </a:p>
          <a:p>
            <a:pPr>
              <a:lnSpc>
                <a:spcPct val="90000"/>
              </a:lnSpc>
            </a:pPr>
            <a:r>
              <a:rPr lang="ar-SA" dirty="0">
                <a:solidFill>
                  <a:srgbClr val="0000FF"/>
                </a:solidFill>
                <a:latin typeface="Times New Roman" pitchFamily="18" charset="0"/>
                <a:cs typeface="Times New Roman" pitchFamily="18" charset="0"/>
              </a:rPr>
              <a:t> </a:t>
            </a:r>
            <a:endParaRPr lang="en-US" sz="2100" dirty="0">
              <a:solidFill>
                <a:srgbClr val="0000FF"/>
              </a:solidFill>
              <a:latin typeface="Times New Roman" pitchFamily="18" charset="0"/>
              <a:cs typeface="Times New Roman" pitchFamily="18" charset="0"/>
            </a:endParaRPr>
          </a:p>
        </p:txBody>
      </p:sp>
      <p:sp>
        <p:nvSpPr>
          <p:cNvPr id="20487" name="Text Box 10"/>
          <p:cNvSpPr txBox="1">
            <a:spLocks noChangeArrowheads="1"/>
          </p:cNvSpPr>
          <p:nvPr/>
        </p:nvSpPr>
        <p:spPr bwMode="auto">
          <a:xfrm>
            <a:off x="4003675" y="4692188"/>
            <a:ext cx="2028825" cy="142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100" dirty="0">
                <a:solidFill>
                  <a:srgbClr val="FF0000"/>
                </a:solidFill>
                <a:latin typeface="Times New Roman" pitchFamily="18" charset="0"/>
                <a:cs typeface="Times New Roman" pitchFamily="18" charset="0"/>
              </a:rPr>
              <a:t>Chromosome</a:t>
            </a:r>
          </a:p>
          <a:p>
            <a:pPr>
              <a:lnSpc>
                <a:spcPct val="90000"/>
              </a:lnSpc>
            </a:pPr>
            <a:r>
              <a:rPr lang="en-US" sz="2100" dirty="0">
                <a:solidFill>
                  <a:srgbClr val="FF0000"/>
                </a:solidFill>
                <a:latin typeface="Times New Roman" pitchFamily="18" charset="0"/>
                <a:cs typeface="Times New Roman" pitchFamily="18" charset="0"/>
              </a:rPr>
              <a:t>distribution</a:t>
            </a:r>
          </a:p>
          <a:p>
            <a:pPr>
              <a:lnSpc>
                <a:spcPct val="90000"/>
              </a:lnSpc>
            </a:pPr>
            <a:r>
              <a:rPr lang="en-US" sz="2100" dirty="0" smtClean="0">
                <a:solidFill>
                  <a:srgbClr val="FF0000"/>
                </a:solidFill>
                <a:latin typeface="Times New Roman" pitchFamily="18" charset="0"/>
                <a:cs typeface="Times New Roman" pitchFamily="18" charset="0"/>
              </a:rPr>
              <a:t>To daughter</a:t>
            </a:r>
            <a:endParaRPr lang="en-US" sz="2100" dirty="0">
              <a:solidFill>
                <a:srgbClr val="FF0000"/>
              </a:solidFill>
              <a:latin typeface="Times New Roman" pitchFamily="18" charset="0"/>
              <a:cs typeface="Times New Roman" pitchFamily="18" charset="0"/>
            </a:endParaRPr>
          </a:p>
          <a:p>
            <a:pPr>
              <a:lnSpc>
                <a:spcPct val="90000"/>
              </a:lnSpc>
            </a:pPr>
            <a:r>
              <a:rPr lang="en-US" sz="2100" dirty="0">
                <a:solidFill>
                  <a:srgbClr val="FF0000"/>
                </a:solidFill>
                <a:latin typeface="Times New Roman" pitchFamily="18" charset="0"/>
                <a:cs typeface="Times New Roman" pitchFamily="18" charset="0"/>
              </a:rPr>
              <a:t>cells</a:t>
            </a:r>
          </a:p>
        </p:txBody>
      </p:sp>
      <p:sp>
        <p:nvSpPr>
          <p:cNvPr id="20488" name="Line 11"/>
          <p:cNvSpPr>
            <a:spLocks noChangeShapeType="1"/>
          </p:cNvSpPr>
          <p:nvPr/>
        </p:nvSpPr>
        <p:spPr bwMode="auto">
          <a:xfrm flipV="1">
            <a:off x="3727449" y="3149599"/>
            <a:ext cx="1127126" cy="95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20489" name="Line 12"/>
          <p:cNvSpPr>
            <a:spLocks noChangeShapeType="1"/>
          </p:cNvSpPr>
          <p:nvPr/>
        </p:nvSpPr>
        <p:spPr bwMode="auto">
          <a:xfrm>
            <a:off x="4930776" y="2762448"/>
            <a:ext cx="84437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20490" name="Line 13"/>
          <p:cNvSpPr>
            <a:spLocks noChangeShapeType="1"/>
          </p:cNvSpPr>
          <p:nvPr/>
        </p:nvSpPr>
        <p:spPr bwMode="auto">
          <a:xfrm flipH="1">
            <a:off x="5284268" y="2750385"/>
            <a:ext cx="490886" cy="202126"/>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pic>
        <p:nvPicPr>
          <p:cNvPr id="20491" name="Picture 15" descr="08_04bcChromosomeDupli-U"/>
          <p:cNvPicPr>
            <a:picLocks noChangeAspect="1" noChangeArrowheads="1"/>
          </p:cNvPicPr>
          <p:nvPr/>
        </p:nvPicPr>
        <p:blipFill>
          <a:blip r:embed="rId6" cstate="print">
            <a:extLst>
              <a:ext uri="{28A0092B-C50C-407E-A947-70E740481C1C}">
                <a14:useLocalDpi xmlns="" xmlns:a14="http://schemas.microsoft.com/office/drawing/2010/main" val="0"/>
              </a:ext>
            </a:extLst>
          </a:blip>
          <a:srcRect r="42642"/>
          <a:stretch>
            <a:fillRect/>
          </a:stretch>
        </p:blipFill>
        <p:spPr bwMode="auto">
          <a:xfrm>
            <a:off x="520700" y="749300"/>
            <a:ext cx="1709738" cy="524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Line 20"/>
          <p:cNvSpPr>
            <a:spLocks noChangeShapeType="1"/>
          </p:cNvSpPr>
          <p:nvPr/>
        </p:nvSpPr>
        <p:spPr bwMode="auto">
          <a:xfrm flipH="1">
            <a:off x="1108075" y="3136900"/>
            <a:ext cx="10795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20493" name="Text Box 21"/>
          <p:cNvSpPr txBox="1">
            <a:spLocks noChangeArrowheads="1"/>
          </p:cNvSpPr>
          <p:nvPr/>
        </p:nvSpPr>
        <p:spPr bwMode="auto">
          <a:xfrm>
            <a:off x="163625" y="5638800"/>
            <a:ext cx="2876550"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dirty="0">
                <a:solidFill>
                  <a:srgbClr val="FF0000"/>
                </a:solidFill>
                <a:latin typeface="Times New Roman" pitchFamily="18" charset="0"/>
                <a:cs typeface="Times New Roman" pitchFamily="18" charset="0"/>
              </a:rPr>
              <a:t>Electron micrograph </a:t>
            </a:r>
          </a:p>
          <a:p>
            <a:pPr>
              <a:lnSpc>
                <a:spcPct val="90000"/>
              </a:lnSpc>
            </a:pPr>
            <a:r>
              <a:rPr lang="en-US" sz="2000" dirty="0">
                <a:solidFill>
                  <a:srgbClr val="FF0000"/>
                </a:solidFill>
                <a:latin typeface="Times New Roman" pitchFamily="18" charset="0"/>
                <a:cs typeface="Times New Roman" pitchFamily="18" charset="0"/>
              </a:rPr>
              <a:t>of a duplicated chromosome</a:t>
            </a:r>
          </a:p>
          <a:p>
            <a:pPr>
              <a:lnSpc>
                <a:spcPct val="90000"/>
              </a:lnSpc>
            </a:pPr>
            <a:r>
              <a:rPr lang="en-US" sz="2000" dirty="0">
                <a:solidFill>
                  <a:srgbClr val="FF0000"/>
                </a:solidFill>
                <a:latin typeface="Times New Roman" pitchFamily="18" charset="0"/>
                <a:cs typeface="Times New Roman" pitchFamily="18" charset="0"/>
              </a:rPr>
              <a:t> </a:t>
            </a:r>
            <a:r>
              <a:rPr lang="ar-SA" sz="2000" dirty="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p:txBody>
      </p:sp>
      <p:sp>
        <p:nvSpPr>
          <p:cNvPr id="20494" name="Text Box 23"/>
          <p:cNvSpPr txBox="1">
            <a:spLocks noChangeArrowheads="1"/>
          </p:cNvSpPr>
          <p:nvPr/>
        </p:nvSpPr>
        <p:spPr bwMode="auto">
          <a:xfrm>
            <a:off x="393700" y="795563"/>
            <a:ext cx="2152650" cy="588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1900" dirty="0">
                <a:solidFill>
                  <a:srgbClr val="0000FF"/>
                </a:solidFill>
                <a:latin typeface="Times New Roman" pitchFamily="18" charset="0"/>
                <a:cs typeface="Times New Roman" pitchFamily="18" charset="0"/>
              </a:rPr>
              <a:t>Sister chromatids</a:t>
            </a:r>
          </a:p>
          <a:p>
            <a:pPr>
              <a:lnSpc>
                <a:spcPct val="90000"/>
              </a:lnSpc>
            </a:pPr>
            <a:r>
              <a:rPr lang="en-US" sz="1900" dirty="0">
                <a:solidFill>
                  <a:srgbClr val="0000FF"/>
                </a:solidFill>
                <a:latin typeface="Times New Roman" pitchFamily="18" charset="0"/>
                <a:cs typeface="Times New Roman" pitchFamily="18" charset="0"/>
              </a:rPr>
              <a:t> </a:t>
            </a:r>
            <a:r>
              <a:rPr lang="ar-SA" sz="2000" dirty="0">
                <a:solidFill>
                  <a:srgbClr val="0000FF"/>
                </a:solidFill>
                <a:latin typeface="Times New Roman" pitchFamily="18" charset="0"/>
                <a:cs typeface="Times New Roman" pitchFamily="18" charset="0"/>
              </a:rPr>
              <a:t> </a:t>
            </a:r>
          </a:p>
          <a:p>
            <a:pPr>
              <a:lnSpc>
                <a:spcPct val="90000"/>
              </a:lnSpc>
            </a:pPr>
            <a:r>
              <a:rPr lang="en-US" sz="1900" dirty="0">
                <a:solidFill>
                  <a:srgbClr val="0000FF"/>
                </a:solidFill>
                <a:latin typeface="Times New Roman" pitchFamily="18" charset="0"/>
                <a:cs typeface="Times New Roman" pitchFamily="18" charset="0"/>
              </a:rPr>
              <a:t> </a:t>
            </a:r>
          </a:p>
        </p:txBody>
      </p:sp>
      <p:sp>
        <p:nvSpPr>
          <p:cNvPr id="20495" name="Line 24"/>
          <p:cNvSpPr>
            <a:spLocks noChangeShapeType="1"/>
          </p:cNvSpPr>
          <p:nvPr/>
        </p:nvSpPr>
        <p:spPr bwMode="auto">
          <a:xfrm flipV="1">
            <a:off x="781050" y="1092200"/>
            <a:ext cx="247650" cy="6064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20496" name="Line 25"/>
          <p:cNvSpPr>
            <a:spLocks noChangeShapeType="1"/>
          </p:cNvSpPr>
          <p:nvPr/>
        </p:nvSpPr>
        <p:spPr bwMode="auto">
          <a:xfrm>
            <a:off x="1028700" y="1092200"/>
            <a:ext cx="95250" cy="6445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20497" name="Text Box 26"/>
          <p:cNvSpPr txBox="1">
            <a:spLocks noChangeArrowheads="1"/>
          </p:cNvSpPr>
          <p:nvPr/>
        </p:nvSpPr>
        <p:spPr bwMode="auto">
          <a:xfrm>
            <a:off x="5908675" y="5410200"/>
            <a:ext cx="3235325" cy="528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nSpc>
                <a:spcPct val="90000"/>
              </a:lnSpc>
            </a:pPr>
            <a:r>
              <a:rPr lang="en-US" sz="2000" dirty="0">
                <a:solidFill>
                  <a:srgbClr val="FF0000"/>
                </a:solidFill>
                <a:latin typeface="Times New Roman" pitchFamily="18" charset="0"/>
                <a:cs typeface="Times New Roman" pitchFamily="18" charset="0"/>
              </a:rPr>
              <a:t>Chromosome duplication</a:t>
            </a:r>
          </a:p>
          <a:p>
            <a:pPr>
              <a:lnSpc>
                <a:spcPct val="90000"/>
              </a:lnSpc>
            </a:pPr>
            <a:r>
              <a:rPr lang="en-US" sz="2000" dirty="0">
                <a:solidFill>
                  <a:srgbClr val="FF0000"/>
                </a:solidFill>
                <a:latin typeface="Times New Roman" pitchFamily="18" charset="0"/>
                <a:cs typeface="Times New Roman" pitchFamily="18" charset="0"/>
              </a:rPr>
              <a:t> and distribution</a:t>
            </a:r>
          </a:p>
          <a:p>
            <a:pPr>
              <a:lnSpc>
                <a:spcPct val="90000"/>
              </a:lnSpc>
            </a:pPr>
            <a:r>
              <a:rPr lang="en-US" sz="2000" dirty="0">
                <a:solidFill>
                  <a:srgbClr val="FF0000"/>
                </a:solidFill>
                <a:latin typeface="Times New Roman" pitchFamily="18" charset="0"/>
                <a:cs typeface="Times New Roman" pitchFamily="18" charset="0"/>
              </a:rPr>
              <a:t> </a:t>
            </a:r>
          </a:p>
        </p:txBody>
      </p:sp>
      <p:sp>
        <p:nvSpPr>
          <p:cNvPr id="20498" name="Rectangle 18"/>
          <p:cNvSpPr>
            <a:spLocks noChangeArrowheads="1"/>
          </p:cNvSpPr>
          <p:nvPr/>
        </p:nvSpPr>
        <p:spPr bwMode="auto">
          <a:xfrm>
            <a:off x="5407208" y="0"/>
            <a:ext cx="373679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dirty="0">
                <a:solidFill>
                  <a:srgbClr val="FF0000"/>
                </a:solidFill>
                <a:latin typeface="Times New Roman" pitchFamily="18" charset="0"/>
                <a:cs typeface="Times New Roman" pitchFamily="18" charset="0"/>
              </a:rPr>
              <a:t>A Duplicated Chromosome</a:t>
            </a:r>
            <a:endParaRPr lang="ar-SA" dirty="0">
              <a:solidFill>
                <a:srgbClr val="FF0000"/>
              </a:solidFill>
              <a:latin typeface="Times New Roman" pitchFamily="18" charset="0"/>
              <a:cs typeface="Times New Roman" pitchFamily="18" charset="0"/>
            </a:endParaRPr>
          </a:p>
        </p:txBody>
      </p:sp>
      <p:sp>
        <p:nvSpPr>
          <p:cNvPr id="19" name="Oval 18"/>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defTabSz="1019175" rtl="1" eaLnBrk="1" fontAlgn="auto" hangingPunct="1">
              <a:spcBef>
                <a:spcPts val="0"/>
              </a:spcBef>
              <a:spcAft>
                <a:spcPts val="0"/>
              </a:spcAft>
              <a:defRPr/>
            </a:pPr>
            <a:r>
              <a:rPr lang="en-US" sz="2700" kern="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9</a:t>
            </a:r>
            <a:endParaRPr lang="en-US" sz="2700" kern="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13.xml><?xml version="1.0" encoding="utf-8"?>
<p:tagLst xmlns:a="http://schemas.openxmlformats.org/drawingml/2006/main" xmlns:r="http://schemas.openxmlformats.org/officeDocument/2006/relationships" xmlns:p="http://schemas.openxmlformats.org/presentationml/2006/main">
  <p:tag name="TBTEXT" val=""/>
</p:tagLst>
</file>

<file path=ppt/tags/tag14.xml><?xml version="1.0" encoding="utf-8"?>
<p:tagLst xmlns:a="http://schemas.openxmlformats.org/drawingml/2006/main" xmlns:r="http://schemas.openxmlformats.org/officeDocument/2006/relationships" xmlns:p="http://schemas.openxmlformats.org/presentationml/2006/main">
  <p:tag name="TBTEXT" val=""/>
</p:tagLst>
</file>

<file path=ppt/tags/tag15.xml><?xml version="1.0" encoding="utf-8"?>
<p:tagLst xmlns:a="http://schemas.openxmlformats.org/drawingml/2006/main" xmlns:r="http://schemas.openxmlformats.org/officeDocument/2006/relationships" xmlns:p="http://schemas.openxmlformats.org/presentationml/2006/main">
  <p:tag name="TBTEXT" val=""/>
</p:tagLst>
</file>

<file path=ppt/tags/tag16.xml><?xml version="1.0" encoding="utf-8"?>
<p:tagLst xmlns:a="http://schemas.openxmlformats.org/drawingml/2006/main" xmlns:r="http://schemas.openxmlformats.org/officeDocument/2006/relationships" xmlns:p="http://schemas.openxmlformats.org/presentationml/2006/main">
  <p:tag name="TBTEXT" val=""/>
</p:tagLst>
</file>

<file path=ppt/tags/tag17.xml><?xml version="1.0" encoding="utf-8"?>
<p:tagLst xmlns:a="http://schemas.openxmlformats.org/drawingml/2006/main" xmlns:r="http://schemas.openxmlformats.org/officeDocument/2006/relationships" xmlns:p="http://schemas.openxmlformats.org/presentationml/2006/main">
  <p:tag name="TBTEXT" val=""/>
</p:tagLst>
</file>

<file path=ppt/tags/tag18.xml><?xml version="1.0" encoding="utf-8"?>
<p:tagLst xmlns:a="http://schemas.openxmlformats.org/drawingml/2006/main" xmlns:r="http://schemas.openxmlformats.org/officeDocument/2006/relationships" xmlns:p="http://schemas.openxmlformats.org/presentationml/2006/main">
  <p:tag name="TBTEXT" val=""/>
</p:tagLst>
</file>

<file path=ppt/tags/tag19.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20.xml><?xml version="1.0" encoding="utf-8"?>
<p:tagLst xmlns:a="http://schemas.openxmlformats.org/drawingml/2006/main" xmlns:r="http://schemas.openxmlformats.org/officeDocument/2006/relationships" xmlns:p="http://schemas.openxmlformats.org/presentationml/2006/main">
  <p:tag name="TBTEXT" val=""/>
</p:tagLst>
</file>

<file path=ppt/tags/tag21.xml><?xml version="1.0" encoding="utf-8"?>
<p:tagLst xmlns:a="http://schemas.openxmlformats.org/drawingml/2006/main" xmlns:r="http://schemas.openxmlformats.org/officeDocument/2006/relationships" xmlns:p="http://schemas.openxmlformats.org/presentationml/2006/main">
  <p:tag name="TBTEXT" val=""/>
</p:tagLst>
</file>

<file path=ppt/tags/tag22.xml><?xml version="1.0" encoding="utf-8"?>
<p:tagLst xmlns:a="http://schemas.openxmlformats.org/drawingml/2006/main" xmlns:r="http://schemas.openxmlformats.org/officeDocument/2006/relationships" xmlns:p="http://schemas.openxmlformats.org/presentationml/2006/main">
  <p:tag name="TBTEXT" val=""/>
</p:tagLst>
</file>

<file path=ppt/tags/tag23.xml><?xml version="1.0" encoding="utf-8"?>
<p:tagLst xmlns:a="http://schemas.openxmlformats.org/drawingml/2006/main" xmlns:r="http://schemas.openxmlformats.org/officeDocument/2006/relationships" xmlns:p="http://schemas.openxmlformats.org/presentationml/2006/main">
  <p:tag name="TBTEXT" val=""/>
</p:tagLst>
</file>

<file path=ppt/tags/tag24.xml><?xml version="1.0" encoding="utf-8"?>
<p:tagLst xmlns:a="http://schemas.openxmlformats.org/drawingml/2006/main" xmlns:r="http://schemas.openxmlformats.org/officeDocument/2006/relationships" xmlns:p="http://schemas.openxmlformats.org/presentationml/2006/main">
  <p:tag name="TBTEXT" val=""/>
</p:tagLst>
</file>

<file path=ppt/tags/tag25.xml><?xml version="1.0" encoding="utf-8"?>
<p:tagLst xmlns:a="http://schemas.openxmlformats.org/drawingml/2006/main" xmlns:r="http://schemas.openxmlformats.org/officeDocument/2006/relationships" xmlns:p="http://schemas.openxmlformats.org/presentationml/2006/main">
  <p:tag name="TBTEXT" val=""/>
</p:tagLst>
</file>

<file path=ppt/tags/tag26.xml><?xml version="1.0" encoding="utf-8"?>
<p:tagLst xmlns:a="http://schemas.openxmlformats.org/drawingml/2006/main" xmlns:r="http://schemas.openxmlformats.org/officeDocument/2006/relationships" xmlns:p="http://schemas.openxmlformats.org/presentationml/2006/main">
  <p:tag name="TBTEXT" val=""/>
</p:tagLst>
</file>

<file path=ppt/tags/tag27.xml><?xml version="1.0" encoding="utf-8"?>
<p:tagLst xmlns:a="http://schemas.openxmlformats.org/drawingml/2006/main" xmlns:r="http://schemas.openxmlformats.org/officeDocument/2006/relationships" xmlns:p="http://schemas.openxmlformats.org/presentationml/2006/main">
  <p:tag name="TBTEXT" val=""/>
</p:tagLst>
</file>

<file path=ppt/tags/tag28.xml><?xml version="1.0" encoding="utf-8"?>
<p:tagLst xmlns:a="http://schemas.openxmlformats.org/drawingml/2006/main" xmlns:r="http://schemas.openxmlformats.org/officeDocument/2006/relationships" xmlns:p="http://schemas.openxmlformats.org/presentationml/2006/main">
  <p:tag name="TBTEXT" val=""/>
</p:tagLst>
</file>

<file path=ppt/tags/tag29.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30.xml><?xml version="1.0" encoding="utf-8"?>
<p:tagLst xmlns:a="http://schemas.openxmlformats.org/drawingml/2006/main" xmlns:r="http://schemas.openxmlformats.org/officeDocument/2006/relationships" xmlns:p="http://schemas.openxmlformats.org/presentationml/2006/main">
  <p:tag name="TBTEXT" val=""/>
</p:tagLst>
</file>

<file path=ppt/tags/tag31.xml><?xml version="1.0" encoding="utf-8"?>
<p:tagLst xmlns:a="http://schemas.openxmlformats.org/drawingml/2006/main" xmlns:r="http://schemas.openxmlformats.org/officeDocument/2006/relationships" xmlns:p="http://schemas.openxmlformats.org/presentationml/2006/main">
  <p:tag name="TBTEXT" val=""/>
</p:tagLst>
</file>

<file path=ppt/tags/tag32.xml><?xml version="1.0" encoding="utf-8"?>
<p:tagLst xmlns:a="http://schemas.openxmlformats.org/drawingml/2006/main" xmlns:r="http://schemas.openxmlformats.org/officeDocument/2006/relationships" xmlns:p="http://schemas.openxmlformats.org/presentationml/2006/main">
  <p:tag name="TBTEXT" val=""/>
</p:tagLst>
</file>

<file path=ppt/tags/tag33.xml><?xml version="1.0" encoding="utf-8"?>
<p:tagLst xmlns:a="http://schemas.openxmlformats.org/drawingml/2006/main" xmlns:r="http://schemas.openxmlformats.org/officeDocument/2006/relationships" xmlns:p="http://schemas.openxmlformats.org/presentationml/2006/main">
  <p:tag name="TBTEXT" val=""/>
</p:tagLst>
</file>

<file path=ppt/tags/tag34.xml><?xml version="1.0" encoding="utf-8"?>
<p:tagLst xmlns:a="http://schemas.openxmlformats.org/drawingml/2006/main" xmlns:r="http://schemas.openxmlformats.org/officeDocument/2006/relationships" xmlns:p="http://schemas.openxmlformats.org/presentationml/2006/main">
  <p:tag name="TBTEXT" val=""/>
</p:tagLst>
</file>

<file path=ppt/tags/tag35.xml><?xml version="1.0" encoding="utf-8"?>
<p:tagLst xmlns:a="http://schemas.openxmlformats.org/drawingml/2006/main" xmlns:r="http://schemas.openxmlformats.org/officeDocument/2006/relationships" xmlns:p="http://schemas.openxmlformats.org/presentationml/2006/main">
  <p:tag name="TBTEXT" val=""/>
</p:tagLst>
</file>

<file path=ppt/tags/tag36.xml><?xml version="1.0" encoding="utf-8"?>
<p:tagLst xmlns:a="http://schemas.openxmlformats.org/drawingml/2006/main" xmlns:r="http://schemas.openxmlformats.org/officeDocument/2006/relationships" xmlns:p="http://schemas.openxmlformats.org/presentationml/2006/main">
  <p:tag name="TBTEXT" val=""/>
</p:tagLst>
</file>

<file path=ppt/tags/tag37.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1_CC4eActiveLectureQuestions">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C4eActiveLectureQuestions">
  <a:themeElements>
    <a:clrScheme name="3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3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C4eActiveLectureQuestions">
  <a:themeElements>
    <a:clrScheme name="4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4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C4eActiveLectureQuestions">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7528</TotalTime>
  <Words>3134</Words>
  <Application>Microsoft Office PowerPoint</Application>
  <PresentationFormat>عرض على الشاشة (3:4)‏</PresentationFormat>
  <Paragraphs>1017</Paragraphs>
  <Slides>55</Slides>
  <Notes>53</Notes>
  <HiddenSlides>0</HiddenSlides>
  <MMClips>0</MMClips>
  <ScaleCrop>false</ScaleCrop>
  <HeadingPairs>
    <vt:vector size="6" baseType="variant">
      <vt:variant>
        <vt:lpstr>سمة</vt:lpstr>
      </vt:variant>
      <vt:variant>
        <vt:i4>4</vt:i4>
      </vt:variant>
      <vt:variant>
        <vt:lpstr>خوادم OLE مضمنة</vt:lpstr>
      </vt:variant>
      <vt:variant>
        <vt:i4>1</vt:i4>
      </vt:variant>
      <vt:variant>
        <vt:lpstr>عناوين الشرائح</vt:lpstr>
      </vt:variant>
      <vt:variant>
        <vt:i4>55</vt:i4>
      </vt:variant>
    </vt:vector>
  </HeadingPairs>
  <TitlesOfParts>
    <vt:vector size="60" baseType="lpstr">
      <vt:lpstr>1_CC4eActiveLectureQuestions</vt:lpstr>
      <vt:lpstr>3_CC4eActiveLectureQuestions</vt:lpstr>
      <vt:lpstr>4_CC4eActiveLectureQuestions</vt:lpstr>
      <vt:lpstr>2_CC4eActiveLectureQuestions</vt:lpstr>
      <vt:lpstr>Slide</vt:lpstr>
      <vt:lpstr>CHAPTER 12  GENETICS</vt:lpstr>
      <vt:lpstr>الشريحة 2</vt:lpstr>
      <vt:lpstr>  Methods of Reproduction   </vt:lpstr>
      <vt:lpstr>  Prokaryotes reproduce by binary fission</vt:lpstr>
      <vt:lpstr>الشريحة 5</vt:lpstr>
      <vt:lpstr> Eukaryotic Cell Division and Cell Cycle</vt:lpstr>
      <vt:lpstr>Eukaryotic chromosomes</vt:lpstr>
      <vt:lpstr>  The large, complex chromosomes of eukaryotes duplicate with each cell division  </vt:lpstr>
      <vt:lpstr>الشريحة 9</vt:lpstr>
      <vt:lpstr>Mitosis</vt:lpstr>
      <vt:lpstr> Stages of Mitosis  </vt:lpstr>
      <vt:lpstr>الشريحة 12</vt:lpstr>
      <vt:lpstr>  Cell division is a continuum of dynamic changes   </vt:lpstr>
      <vt:lpstr>الشريحة 14</vt:lpstr>
      <vt:lpstr>Cytokinesis differs for plant and animal cells    </vt:lpstr>
      <vt:lpstr>الشريحة 16</vt:lpstr>
      <vt:lpstr>الشريحة 17</vt:lpstr>
      <vt:lpstr>الشريحة 18</vt:lpstr>
      <vt:lpstr>الشريحة 19</vt:lpstr>
      <vt:lpstr>الشريحة 20</vt:lpstr>
      <vt:lpstr> Chromosomes are matched in homologous pairs  </vt:lpstr>
      <vt:lpstr>الشريحة 22</vt:lpstr>
      <vt:lpstr>  Gametes have a single set of chromosomes</vt:lpstr>
      <vt:lpstr>الشريحة 24</vt:lpstr>
      <vt:lpstr> Meiosis reduces the chromosome number from diploid to haploid   </vt:lpstr>
      <vt:lpstr>الشريحة 26</vt:lpstr>
      <vt:lpstr>الشريحة 27</vt:lpstr>
      <vt:lpstr>Meiosis II</vt:lpstr>
      <vt:lpstr>الشريحة 29</vt:lpstr>
      <vt:lpstr>الشريحة 30</vt:lpstr>
      <vt:lpstr>الشريحة 31</vt:lpstr>
      <vt:lpstr>الشريحة 32</vt:lpstr>
      <vt:lpstr> Experimental genetics began in a garden</vt:lpstr>
      <vt:lpstr>الشريحة 34</vt:lpstr>
      <vt:lpstr>  Mendel’s law of segregation describes the inheritance of a single character </vt:lpstr>
      <vt:lpstr>الشريحة 36</vt:lpstr>
      <vt:lpstr>الشريحة 37</vt:lpstr>
      <vt:lpstr>Learning Objective  </vt:lpstr>
      <vt:lpstr>الشريحة 39</vt:lpstr>
      <vt:lpstr>Gene Pairs</vt:lpstr>
      <vt:lpstr>الشريحة 41</vt:lpstr>
      <vt:lpstr>Gene Expression</vt:lpstr>
      <vt:lpstr> Genetic traits in humans can be tracked through family pedigrees  </vt:lpstr>
      <vt:lpstr>الشريحة 44</vt:lpstr>
      <vt:lpstr>الشريحة 45</vt:lpstr>
      <vt:lpstr>الشريحة 46</vt:lpstr>
      <vt:lpstr>الشريحة 47</vt:lpstr>
      <vt:lpstr> Variations to Mendel’s Laws   </vt:lpstr>
      <vt:lpstr> Incomplete dominance results in intermediate phenotypes  </vt:lpstr>
      <vt:lpstr>الشريحة 50</vt:lpstr>
      <vt:lpstr>الشريحة 51</vt:lpstr>
      <vt:lpstr>Sex determination in different species </vt:lpstr>
      <vt:lpstr>الشريحة 53</vt:lpstr>
      <vt:lpstr>الشريحة 54</vt:lpstr>
      <vt:lpstr> Male not female (responsible) for  getting either male or female babies   </vt:lpstr>
    </vt:vector>
  </TitlesOfParts>
  <Company>Pearson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Colavito</dc:creator>
  <cp:lastModifiedBy>HP PC</cp:lastModifiedBy>
  <cp:revision>1400</cp:revision>
  <cp:lastPrinted>2005-04-02T23:11:35Z</cp:lastPrinted>
  <dcterms:created xsi:type="dcterms:W3CDTF">2004-07-21T00:54:38Z</dcterms:created>
  <dcterms:modified xsi:type="dcterms:W3CDTF">2017-12-02T17:25:43Z</dcterms:modified>
</cp:coreProperties>
</file>