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13:  Introduction to Contracts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8" name="Shape 1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9" name="Shape 14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Contracts can be classified as “express” or “implied.”  An express contract is based on written or spoken words, while an implied contract is based on the conduct or actions of the parties.  A “quasi-contract,” also referred to as an “implied-in-law” contract, is imposed in certain cases to avoid unjust enrichment, even if all elements of contract formation are not satisfied.</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4" name="Shape 154"/>
        <p:cNvGrpSpPr/>
        <p:nvPr/>
      </p:nvGrpSpPr>
      <p:grpSpPr>
        <a:xfrm>
          <a:off x="0" y="0"/>
          <a:ext cx="0" cy="0"/>
          <a:chOff x="0" y="0"/>
          <a:chExt cx="0" cy="0"/>
        </a:xfrm>
      </p:grpSpPr>
      <p:sp>
        <p:nvSpPr>
          <p:cNvPr id="155" name="Shape 15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6" name="Shape 1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7" name="Shape 15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Contracts can be classified as “valid,” “void,” or “voidable.”  In a valid contract, all elements of contract formation have been satisfied.  A void contract involves an illegal purpose and/or subject matter, and is therefore unenforceable.  A voidable contract allows one or both parties to withdraw legally from the contract.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2" name="Shape 162"/>
        <p:cNvGrpSpPr/>
        <p:nvPr/>
      </p:nvGrpSpPr>
      <p:grpSpPr>
        <a:xfrm>
          <a:off x="0" y="0"/>
          <a:ext cx="0" cy="0"/>
          <a:chOff x="0" y="0"/>
          <a:chExt cx="0" cy="0"/>
        </a:xfrm>
      </p:grpSpPr>
      <p:sp>
        <p:nvSpPr>
          <p:cNvPr id="163" name="Shape 16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64" name="Shape 16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5" name="Shape 16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Contracts can be classified as “executed” or “executory.”  An executed contract means that all terms of the contract have been fully performed.  With an executory contract, some duties under the contract have not been performed by one or both parties.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0" name="Shape 170"/>
        <p:cNvGrpSpPr/>
        <p:nvPr/>
      </p:nvGrpSpPr>
      <p:grpSpPr>
        <a:xfrm>
          <a:off x="0" y="0"/>
          <a:ext cx="0" cy="0"/>
          <a:chOff x="0" y="0"/>
          <a:chExt cx="0" cy="0"/>
        </a:xfrm>
      </p:grpSpPr>
      <p:sp>
        <p:nvSpPr>
          <p:cNvPr id="171" name="Shape 17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72" name="Shape 17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73" name="Shape 17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Contracts can be classified as “formal” or “informal.”  A formal contract must meet special form requirements.  Examples of formal contracts include contracts under seal, “recognizances,” letters of credit, and negotiable instruments.  An informal contract requires no formalities; it is a “simple” contract.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8" name="Shape 178"/>
        <p:cNvGrpSpPr/>
        <p:nvPr/>
      </p:nvGrpSpPr>
      <p:grpSpPr>
        <a:xfrm>
          <a:off x="0" y="0"/>
          <a:ext cx="0" cy="0"/>
          <a:chOff x="0" y="0"/>
          <a:chExt cx="0" cy="0"/>
        </a:xfrm>
      </p:grpSpPr>
      <p:sp>
        <p:nvSpPr>
          <p:cNvPr id="179" name="Shape 17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0" name="Shape 18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81" name="Shape 18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Various rules of contract interpretation are available to a court in determining the rights and liabilities of contracting parties.  For example, a contract is usually interpreted to give effect to the parties’ intentions at the time they entered into the contract.  If multiple interpretations are possible, the court will interpret the contract in terms of making it lawful, operative, definite, reasonable, and capable of being effected.  In the event of contractual ambiguity, the judge should interpret it against the interests of the drafter.  Handwritten provisions generally prevail over preprinted terms, and numbers written in words generally prevail over numerals.  Specific terms prevail over general terms, and technical words are generally interpreted in accordance with industry standards.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SzPct val="25000"/>
              <a:buFont typeface="Arial"/>
              <a:buNone/>
            </a:pPr>
            <a:r>
              <a:rPr b="0" i="0" lang="en-US" sz="1800" u="none" cap="none" strike="noStrike"/>
              <a:t>Chapter 13 Case Hypothetical:  Zsa Zsa Hilton, a wealthy socialite living in Beverly Hills, was frantic.  Her best friend in the world was her pet poodle Caboodles, and Caboodles had been missing for three (3) days.  Having searched her estate exhaustively, Zsa Zsa decided that her next best option was to post a reward for her beloved Caboodles.  Zsa Zsa carefully prepared a poster advertising a reward for the return of her pet.  The heading of the poster exclaimed “Please find Caboodles—Reward--$25,000!!!” Below the heading was a color “glamour shot” of the animal and Zsa Zsa’s contact information, including her address and cell phone number.  After soliciting the assistance of her butler, her maid, and her best friend Eva Ritchie, Zsa Zsa displayed and distributed one thousand of the posters throughout the greater Beverly Hills metropolitan area.</a:t>
            </a:r>
          </a:p>
          <a:p>
            <a:pPr indent="0" lvl="0" marL="0" marR="0" rtl="0" algn="l">
              <a:lnSpc>
                <a:spcPct val="90000"/>
              </a:lnSpc>
              <a:spcBef>
                <a:spcPts val="0"/>
              </a:spcBef>
              <a:buSzPct val="25000"/>
              <a:buFont typeface="Arial"/>
              <a:buNone/>
            </a:pPr>
            <a:r>
              <a:rPr b="0" i="0" lang="en-US" sz="1800" u="none" cap="none" strike="noStrike"/>
              <a:t>Later in the week, Dane “Bulldog” Sheppard showed up at Zsa Zsa’s front door.  When she answered the door chime, Dane said “I am pleased to meet you, Ms. Hilton.  I saw your ad for the return of your lost poodle, and I am your man.  I will find him, Ms. Hilton, and let me say in advance that I really appreciate the $25,000 bounty, um, reward money!” Is there a contract between Dane “Bulldog” Sheppard and Zsa Zsa Hilton?</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13 Case Hypothetical:  Carter Morley and Erena Erickson live side by side in town homes joined together by a shared wall.  Both residences are in need of new exterior paint.  On Monday, Morley calls a painter, Tom Sizemore, having selected his name from the classified section of the phone directory.  Morley describes his address, the physical dimensions and structure of his home, and he agrees with Sizemore that the work will be performed that Friday.  Sizemore estimates that with his crew of five, and given the relatively small size of the home, the work will only take one day to complete.  Morley advises that although he will have to work a fourteen-hour day on Friday, he would like to have the work completed in his absence.  In passing conversation with his neighbor Erickson, Morley advises her of his “home improvement” plans.  Early Friday morning, Sizemore and his team arrive at the address, but by mistake, they begin work on Erickson’s side of building.  Although Erena is home, she does not object to the work, nor does she inform Sizemore and his crew of the mistake.  Midway through the day, she offers them fresh-squeezed lemonade and ham sandwiches, and they heartily accept.  Upon completion of the work at 7:00 p.m. Friday evening, Sizemore knocks on Erena’s door and asks if “the man of the home” is present, that he would like Morley to review the work and pay the agreed-upon price for the work.  Erena chuckles, and “breaks the news” that the painting crew has made a mistake, one to her benefit.  Erickson proclaims “I do not owe you one dime, because you do not have a contract with me; I will give you ten minutes to remove yourself and your materials from my property, or I will call the police.”  Do Erickson and Sizemore have a contract? If so, why? If not, are there any other theories of recovery available to Sizemore?</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contract is defined as a legally enforceable agreement.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9" name="Shape 10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Elements required for contract formation include an agreement (represented by a valid offer and a valid acceptance,) mutual consideration (meaning that both parties must give value in order to support the enforceability of the agreement,) lawful purpose and subject matter, and legal capacity (which is the ability to understand the terms and nature of the contract; as well as the legal ability to enter into a binding contract.)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6" name="Shape 1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7" name="Shape 11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Defenses to the enforceability of a contract include the lack of genuine assent as a result of fraud, duress, undue influence, or misrepresentation, and lack of proper form requirements, usually indicating non-compliance with the statute of frauds, a rule of law requiring that certain types of contracts be in writing in order to be enforceable.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4" name="Shape 1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5" name="Shape 12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Courts generally use the objective theory of contract interpretation, meaning that the existence and interpretation of a contract will be based on outward manifestations of intent by the parties.  This is an objective, “reasonable person” standard of contract formation and interpretation; subjective, or individual, intent is generally irrelevant.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3" name="Shape 13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Sources of contract law include state common law, as well as Article 2 of the Uniform Commercial Code, which governs contracts for the sale of goods.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0" name="Shape 1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1" name="Shape 14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Contracts can be classified as either “bilateral” or “unilateral.”  A bilateral contract involves an exchange of promises between contracting parties, while a unilateral contract involves the exchange of a promise in return for the performance of an act.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0" name="Shape 8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4" name="Shape 54"/>
        <p:cNvGrpSpPr/>
        <p:nvPr/>
      </p:nvGrpSpPr>
      <p:grpSpPr>
        <a:xfrm>
          <a:off x="0" y="0"/>
          <a:ext cx="0" cy="0"/>
          <a:chOff x="0" y="0"/>
          <a:chExt cx="0" cy="0"/>
        </a:xfrm>
      </p:grpSpPr>
      <p:sp>
        <p:nvSpPr>
          <p:cNvPr id="55" name="Shape 55"/>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9" name="Shape 5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0" name="Shape 6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1" name="Shape 61"/>
        <p:cNvGrpSpPr/>
        <p:nvPr/>
      </p:nvGrpSpPr>
      <p:grpSpPr>
        <a:xfrm>
          <a:off x="0" y="0"/>
          <a:ext cx="0" cy="0"/>
          <a:chOff x="0" y="0"/>
          <a:chExt cx="0" cy="0"/>
        </a:xfrm>
      </p:grpSpPr>
      <p:sp>
        <p:nvSpPr>
          <p:cNvPr id="62" name="Shape 6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4" name="Shape 6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5" name="Shape 6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6" name="Shape 6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70" name="Shape 70"/>
        <p:cNvGrpSpPr/>
        <p:nvPr/>
      </p:nvGrpSpPr>
      <p:grpSpPr>
        <a:xfrm>
          <a:off x="0" y="0"/>
          <a:ext cx="0" cy="0"/>
          <a:chOff x="0" y="0"/>
          <a:chExt cx="0" cy="0"/>
        </a:xfrm>
      </p:grpSpPr>
      <p:sp>
        <p:nvSpPr>
          <p:cNvPr id="71" name="Shape 71"/>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6" name="Shape 76"/>
          <p:cNvSpPr/>
          <p:nvPr>
            <p:ph idx="2" type="pic"/>
          </p:nvPr>
        </p:nvSpPr>
        <p:spPr>
          <a:xfrm>
            <a:off x="1792288" y="612775"/>
            <a:ext cx="5486399" cy="4114800"/>
          </a:xfrm>
          <a:prstGeom prst="rect">
            <a:avLst/>
          </a:prstGeom>
          <a:noFill/>
          <a:ln>
            <a:noFill/>
          </a:ln>
        </p:spPr>
      </p:sp>
      <p:sp>
        <p:nvSpPr>
          <p:cNvPr id="77" name="Shape 77"/>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3.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76400"/>
            <a:ext cx="4648199" cy="1524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13</a:t>
            </a:r>
          </a:p>
        </p:txBody>
      </p:sp>
      <p:sp>
        <p:nvSpPr>
          <p:cNvPr id="33" name="Shape 33"/>
          <p:cNvSpPr txBox="1"/>
          <p:nvPr>
            <p:ph idx="1" type="subTitle"/>
          </p:nvPr>
        </p:nvSpPr>
        <p:spPr>
          <a:xfrm>
            <a:off x="4495800" y="3200400"/>
            <a:ext cx="4648199" cy="20574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Introduction to Contracts</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0" name="Shape 150"/>
        <p:cNvGrpSpPr/>
        <p:nvPr/>
      </p:nvGrpSpPr>
      <p:grpSpPr>
        <a:xfrm>
          <a:off x="0" y="0"/>
          <a:ext cx="0" cy="0"/>
          <a:chOff x="0" y="0"/>
          <a:chExt cx="0" cy="0"/>
        </a:xfrm>
      </p:grpSpPr>
      <p:sp>
        <p:nvSpPr>
          <p:cNvPr id="151" name="Shape 151"/>
          <p:cNvSpPr txBox="1"/>
          <p:nvPr>
            <p:ph type="title"/>
          </p:nvPr>
        </p:nvSpPr>
        <p:spPr>
          <a:xfrm>
            <a:off x="457200" y="7620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br>
              <a:rPr b="1" i="0" lang="en-US" sz="3200" u="none" cap="none" strike="noStrike">
                <a:solidFill>
                  <a:schemeClr val="lt2"/>
                </a:solidFill>
                <a:latin typeface="Garamond"/>
                <a:ea typeface="Garamond"/>
                <a:cs typeface="Garamond"/>
                <a:sym typeface="Garamond"/>
              </a:rPr>
            </a:br>
            <a:br>
              <a:rPr b="1" i="0" lang="en-US" sz="3200" u="none" cap="none" strike="noStrike">
                <a:solidFill>
                  <a:schemeClr val="lt2"/>
                </a:solidFill>
                <a:latin typeface="Garamond"/>
                <a:ea typeface="Garamond"/>
                <a:cs typeface="Garamond"/>
                <a:sym typeface="Garamond"/>
              </a:rPr>
            </a:br>
            <a:r>
              <a:rPr b="1" i="0" lang="en-US" sz="3200" u="none" cap="none" strike="noStrike">
                <a:solidFill>
                  <a:schemeClr val="lt2"/>
                </a:solidFill>
                <a:latin typeface="Garamond"/>
                <a:ea typeface="Garamond"/>
                <a:cs typeface="Garamond"/>
                <a:sym typeface="Garamond"/>
              </a:rPr>
              <a:t>Classification of Contracts:</a:t>
            </a:r>
            <a:br>
              <a:rPr b="1" i="0" lang="en-US" sz="3200" u="none" cap="none" strike="noStrike">
                <a:solidFill>
                  <a:schemeClr val="lt2"/>
                </a:solidFill>
                <a:latin typeface="Garamond"/>
                <a:ea typeface="Garamond"/>
                <a:cs typeface="Garamond"/>
                <a:sym typeface="Garamond"/>
              </a:rPr>
            </a:br>
            <a:r>
              <a:rPr b="1" i="0" lang="en-US" sz="3200" u="none" cap="none" strike="noStrike">
                <a:solidFill>
                  <a:schemeClr val="lt2"/>
                </a:solidFill>
                <a:latin typeface="Garamond"/>
                <a:ea typeface="Garamond"/>
                <a:cs typeface="Garamond"/>
                <a:sym typeface="Garamond"/>
              </a:rPr>
              <a:t>Express or Implied</a:t>
            </a:r>
            <a:br>
              <a:rPr b="1" i="0" lang="en-US" sz="4000" u="none" cap="none" strike="noStrike">
                <a:solidFill>
                  <a:schemeClr val="lt2"/>
                </a:solidFill>
                <a:latin typeface="Garamond"/>
                <a:ea typeface="Garamond"/>
                <a:cs typeface="Garamond"/>
                <a:sym typeface="Garamond"/>
              </a:rPr>
            </a:br>
          </a:p>
        </p:txBody>
      </p:sp>
      <p:sp>
        <p:nvSpPr>
          <p:cNvPr id="152" name="Shape 152"/>
          <p:cNvSpPr txBox="1"/>
          <p:nvPr>
            <p:ph idx="1" type="body"/>
          </p:nvPr>
        </p:nvSpPr>
        <p:spPr>
          <a:xfrm>
            <a:off x="457200" y="2332036"/>
            <a:ext cx="8229600" cy="32305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“Express” Contract:  Based on written or spoken words</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“Implied” Contract:  Based on conduct or actions</a:t>
            </a:r>
          </a:p>
          <a:p>
            <a:pPr indent="-285750" lvl="1" marL="742950" marR="0" rtl="0" algn="l">
              <a:lnSpc>
                <a:spcPct val="10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28600" lvl="2" marL="1143000" marR="0" rtl="0" algn="l">
              <a:lnSpc>
                <a:spcPct val="100000"/>
              </a:lnSpc>
              <a:spcBef>
                <a:spcPts val="400"/>
              </a:spcBef>
              <a:spcAft>
                <a:spcPts val="0"/>
              </a:spcAft>
              <a:buClr>
                <a:schemeClr val="lt2"/>
              </a:buClr>
              <a:buSzPct val="70000"/>
              <a:buFont typeface="Garamond"/>
              <a:buChar char="■"/>
            </a:pPr>
            <a:r>
              <a:rPr b="1" i="0" lang="en-US" sz="2000" u="none" cap="none" strike="noStrike">
                <a:solidFill>
                  <a:schemeClr val="lt1"/>
                </a:solidFill>
                <a:latin typeface="Garamond"/>
                <a:ea typeface="Garamond"/>
                <a:cs typeface="Garamond"/>
                <a:sym typeface="Garamond"/>
              </a:rPr>
              <a:t>“Quasi-Contract” (“Implied-in-law” contract):  Imposed in certain cases to avoid unjust enrichment, even if all elements of contract formation not satisfied</a:t>
            </a:r>
          </a:p>
        </p:txBody>
      </p:sp>
      <p:sp>
        <p:nvSpPr>
          <p:cNvPr id="153" name="Shape 15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8" name="Shape 158"/>
        <p:cNvGrpSpPr/>
        <p:nvPr/>
      </p:nvGrpSpPr>
      <p:grpSpPr>
        <a:xfrm>
          <a:off x="0" y="0"/>
          <a:ext cx="0" cy="0"/>
          <a:chOff x="0" y="0"/>
          <a:chExt cx="0" cy="0"/>
        </a:xfrm>
      </p:grpSpPr>
      <p:sp>
        <p:nvSpPr>
          <p:cNvPr id="159" name="Shape 159"/>
          <p:cNvSpPr txBox="1"/>
          <p:nvPr>
            <p:ph type="title"/>
          </p:nvPr>
        </p:nvSpPr>
        <p:spPr>
          <a:xfrm>
            <a:off x="3810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Classification of Contracts:</a:t>
            </a:r>
            <a:br>
              <a:rPr b="1" i="0" lang="en-US" sz="3200" u="none" cap="none" strike="noStrike">
                <a:solidFill>
                  <a:schemeClr val="lt2"/>
                </a:solidFill>
                <a:latin typeface="Garamond"/>
                <a:ea typeface="Garamond"/>
                <a:cs typeface="Garamond"/>
                <a:sym typeface="Garamond"/>
              </a:rPr>
            </a:br>
            <a:r>
              <a:rPr b="1" i="0" lang="en-US" sz="3200" u="none" cap="none" strike="noStrike">
                <a:solidFill>
                  <a:schemeClr val="lt2"/>
                </a:solidFill>
                <a:latin typeface="Garamond"/>
                <a:ea typeface="Garamond"/>
                <a:cs typeface="Garamond"/>
                <a:sym typeface="Garamond"/>
              </a:rPr>
              <a:t>Valid, Void, or Voidable</a:t>
            </a:r>
          </a:p>
        </p:txBody>
      </p:sp>
      <p:sp>
        <p:nvSpPr>
          <p:cNvPr id="160" name="Shape 160"/>
          <p:cNvSpPr txBox="1"/>
          <p:nvPr>
            <p:ph idx="1" type="body"/>
          </p:nvPr>
        </p:nvSpPr>
        <p:spPr>
          <a:xfrm>
            <a:off x="457200" y="2133600"/>
            <a:ext cx="8229600" cy="3048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“Valid” Contract:  All elements of contract formation satisfied</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“Void” Contract:  Illegal purpose/subject matter; unenforceable </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“Voidable” Contract:  One or both parties can withdraw from contract</a:t>
            </a:r>
          </a:p>
          <a:p>
            <a:pPr indent="-342900" lvl="0" marL="342900" marR="0" rtl="0" algn="l">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p:txBody>
      </p:sp>
      <p:sp>
        <p:nvSpPr>
          <p:cNvPr id="161" name="Shape 16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6" name="Shape 166"/>
        <p:cNvGrpSpPr/>
        <p:nvPr/>
      </p:nvGrpSpPr>
      <p:grpSpPr>
        <a:xfrm>
          <a:off x="0" y="0"/>
          <a:ext cx="0" cy="0"/>
          <a:chOff x="0" y="0"/>
          <a:chExt cx="0" cy="0"/>
        </a:xfrm>
      </p:grpSpPr>
      <p:sp>
        <p:nvSpPr>
          <p:cNvPr id="167" name="Shape 167"/>
          <p:cNvSpPr txBox="1"/>
          <p:nvPr>
            <p:ph type="title"/>
          </p:nvPr>
        </p:nvSpPr>
        <p:spPr>
          <a:xfrm>
            <a:off x="457200" y="914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br>
              <a:rPr b="1" i="0" lang="en-US" sz="3200" u="none" cap="none" strike="noStrike">
                <a:solidFill>
                  <a:schemeClr val="lt2"/>
                </a:solidFill>
                <a:latin typeface="Garamond"/>
                <a:ea typeface="Garamond"/>
                <a:cs typeface="Garamond"/>
                <a:sym typeface="Garamond"/>
              </a:rPr>
            </a:br>
            <a:r>
              <a:rPr b="1" i="0" lang="en-US" sz="3200" u="none" cap="none" strike="noStrike">
                <a:solidFill>
                  <a:schemeClr val="lt2"/>
                </a:solidFill>
                <a:latin typeface="Garamond"/>
                <a:ea typeface="Garamond"/>
                <a:cs typeface="Garamond"/>
                <a:sym typeface="Garamond"/>
              </a:rPr>
              <a:t>Classification of Contracts:</a:t>
            </a:r>
            <a:br>
              <a:rPr b="1" i="0" lang="en-US" sz="3200" u="none" cap="none" strike="noStrike">
                <a:solidFill>
                  <a:schemeClr val="lt2"/>
                </a:solidFill>
                <a:latin typeface="Garamond"/>
                <a:ea typeface="Garamond"/>
                <a:cs typeface="Garamond"/>
                <a:sym typeface="Garamond"/>
              </a:rPr>
            </a:br>
            <a:r>
              <a:rPr b="1" i="0" lang="en-US" sz="3200" u="none" cap="none" strike="noStrike">
                <a:solidFill>
                  <a:schemeClr val="lt2"/>
                </a:solidFill>
                <a:latin typeface="Garamond"/>
                <a:ea typeface="Garamond"/>
                <a:cs typeface="Garamond"/>
                <a:sym typeface="Garamond"/>
              </a:rPr>
              <a:t>Executed or Executory</a:t>
            </a:r>
            <a:br>
              <a:rPr b="1" i="0" lang="en-US" sz="3200" u="none" cap="none" strike="noStrike">
                <a:solidFill>
                  <a:schemeClr val="lt2"/>
                </a:solidFill>
                <a:latin typeface="Garamond"/>
                <a:ea typeface="Garamond"/>
                <a:cs typeface="Garamond"/>
                <a:sym typeface="Garamond"/>
              </a:rPr>
            </a:br>
          </a:p>
        </p:txBody>
      </p:sp>
      <p:sp>
        <p:nvSpPr>
          <p:cNvPr id="168" name="Shape 168"/>
          <p:cNvSpPr txBox="1"/>
          <p:nvPr>
            <p:ph idx="1" type="body"/>
          </p:nvPr>
        </p:nvSpPr>
        <p:spPr>
          <a:xfrm>
            <a:off x="457200" y="2133600"/>
            <a:ext cx="8229600" cy="2590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“Executed” Contract:  All terms of contract fully performed</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“Executory” Contract:  Some duties under contract not performed by one/both parties</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p:txBody>
      </p:sp>
      <p:sp>
        <p:nvSpPr>
          <p:cNvPr id="169" name="Shape 16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74" name="Shape 174"/>
        <p:cNvGrpSpPr/>
        <p:nvPr/>
      </p:nvGrpSpPr>
      <p:grpSpPr>
        <a:xfrm>
          <a:off x="0" y="0"/>
          <a:ext cx="0" cy="0"/>
          <a:chOff x="0" y="0"/>
          <a:chExt cx="0" cy="0"/>
        </a:xfrm>
      </p:grpSpPr>
      <p:sp>
        <p:nvSpPr>
          <p:cNvPr id="175" name="Shape 175"/>
          <p:cNvSpPr txBox="1"/>
          <p:nvPr>
            <p:ph type="title"/>
          </p:nvPr>
        </p:nvSpPr>
        <p:spPr>
          <a:xfrm>
            <a:off x="381000" y="838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br>
              <a:rPr b="1" i="0" lang="en-US" sz="4000" u="none" cap="none" strike="noStrike">
                <a:solidFill>
                  <a:schemeClr val="lt2"/>
                </a:solidFill>
                <a:latin typeface="Garamond"/>
                <a:ea typeface="Garamond"/>
                <a:cs typeface="Garamond"/>
                <a:sym typeface="Garamond"/>
              </a:rPr>
            </a:br>
            <a:r>
              <a:rPr b="1" i="0" lang="en-US" sz="3200" u="none" cap="none" strike="noStrike">
                <a:solidFill>
                  <a:schemeClr val="lt2"/>
                </a:solidFill>
                <a:latin typeface="Garamond"/>
                <a:ea typeface="Garamond"/>
                <a:cs typeface="Garamond"/>
                <a:sym typeface="Garamond"/>
              </a:rPr>
              <a:t>Classification of Contracts:</a:t>
            </a:r>
            <a:br>
              <a:rPr b="1" i="0" lang="en-US" sz="3200" u="none" cap="none" strike="noStrike">
                <a:solidFill>
                  <a:schemeClr val="lt2"/>
                </a:solidFill>
                <a:latin typeface="Garamond"/>
                <a:ea typeface="Garamond"/>
                <a:cs typeface="Garamond"/>
                <a:sym typeface="Garamond"/>
              </a:rPr>
            </a:br>
            <a:r>
              <a:rPr b="1" i="0" lang="en-US" sz="3200" u="none" cap="none" strike="noStrike">
                <a:solidFill>
                  <a:schemeClr val="lt2"/>
                </a:solidFill>
                <a:latin typeface="Garamond"/>
                <a:ea typeface="Garamond"/>
                <a:cs typeface="Garamond"/>
                <a:sym typeface="Garamond"/>
              </a:rPr>
              <a:t>Formal or Informal</a:t>
            </a:r>
            <a:br>
              <a:rPr b="1" i="0" lang="en-US" sz="4000" u="none" cap="none" strike="noStrike">
                <a:solidFill>
                  <a:schemeClr val="lt2"/>
                </a:solidFill>
                <a:latin typeface="Garamond"/>
                <a:ea typeface="Garamond"/>
                <a:cs typeface="Garamond"/>
                <a:sym typeface="Garamond"/>
              </a:rPr>
            </a:br>
          </a:p>
        </p:txBody>
      </p:sp>
      <p:sp>
        <p:nvSpPr>
          <p:cNvPr id="176" name="Shape 176"/>
          <p:cNvSpPr txBox="1"/>
          <p:nvPr>
            <p:ph idx="1" type="body"/>
          </p:nvPr>
        </p:nvSpPr>
        <p:spPr>
          <a:xfrm>
            <a:off x="457200" y="2332036"/>
            <a:ext cx="8229600" cy="29257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“Formal” Contract:  Must meet special form requirements</a:t>
            </a:r>
          </a:p>
          <a:p>
            <a:pPr indent="-285750" lvl="1" marL="742950" marR="0" rtl="0" algn="l">
              <a:lnSpc>
                <a:spcPct val="100000"/>
              </a:lnSpc>
              <a:spcBef>
                <a:spcPts val="400"/>
              </a:spcBef>
              <a:spcAft>
                <a:spcPts val="0"/>
              </a:spcAft>
              <a:buClr>
                <a:schemeClr val="accent2"/>
              </a:buClr>
              <a:buSzPct val="70000"/>
              <a:buFont typeface="Garamond"/>
              <a:buNone/>
            </a:pPr>
            <a:r>
              <a:t/>
            </a:r>
            <a:endParaRPr b="1" i="0" sz="20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00"/>
              </a:spcBef>
              <a:spcAft>
                <a:spcPts val="0"/>
              </a:spcAft>
              <a:buClr>
                <a:schemeClr val="accent2"/>
              </a:buClr>
              <a:buSzPct val="70000"/>
              <a:buFont typeface="Garamond"/>
              <a:buChar char="■"/>
            </a:pPr>
            <a:r>
              <a:rPr b="1" i="0" lang="en-US" sz="2000" u="none" cap="none" strike="noStrike">
                <a:solidFill>
                  <a:schemeClr val="lt1"/>
                </a:solidFill>
                <a:latin typeface="Garamond"/>
                <a:ea typeface="Garamond"/>
                <a:cs typeface="Garamond"/>
                <a:sym typeface="Garamond"/>
              </a:rPr>
              <a:t>Examples:  Contracts under seal, “recognizances,” letters of credit, and negotiable instruments</a:t>
            </a:r>
          </a:p>
          <a:p>
            <a:pPr indent="-342900" lvl="0" marL="342900" marR="0" rtl="0" algn="l">
              <a:lnSpc>
                <a:spcPct val="100000"/>
              </a:lnSpc>
              <a:spcBef>
                <a:spcPts val="400"/>
              </a:spcBef>
              <a:spcAft>
                <a:spcPts val="0"/>
              </a:spcAft>
              <a:buClr>
                <a:schemeClr val="hlink"/>
              </a:buClr>
              <a:buSzPct val="70000"/>
              <a:buFont typeface="Garamond"/>
              <a:buNone/>
            </a:pPr>
            <a:r>
              <a:t/>
            </a:r>
            <a:endParaRPr b="1"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“Informal” Contract:  No formalities required in making; a “simple” contract</a:t>
            </a:r>
          </a:p>
        </p:txBody>
      </p:sp>
      <p:sp>
        <p:nvSpPr>
          <p:cNvPr id="177" name="Shape 17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82" name="Shape 182"/>
        <p:cNvGrpSpPr/>
        <p:nvPr/>
      </p:nvGrpSpPr>
      <p:grpSpPr>
        <a:xfrm>
          <a:off x="0" y="0"/>
          <a:ext cx="0" cy="0"/>
          <a:chOff x="0" y="0"/>
          <a:chExt cx="0" cy="0"/>
        </a:xfrm>
      </p:grpSpPr>
      <p:sp>
        <p:nvSpPr>
          <p:cNvPr id="183" name="Shape 183"/>
          <p:cNvSpPr txBox="1"/>
          <p:nvPr>
            <p:ph type="title"/>
          </p:nvPr>
        </p:nvSpPr>
        <p:spPr>
          <a:xfrm>
            <a:off x="457200" y="0"/>
            <a:ext cx="8229600" cy="9905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Interpretation of Contracts</a:t>
            </a:r>
          </a:p>
        </p:txBody>
      </p:sp>
      <p:sp>
        <p:nvSpPr>
          <p:cNvPr id="184" name="Shape 184"/>
          <p:cNvSpPr txBox="1"/>
          <p:nvPr>
            <p:ph idx="1" type="body"/>
          </p:nvPr>
        </p:nvSpPr>
        <p:spPr>
          <a:xfrm>
            <a:off x="381000" y="990600"/>
            <a:ext cx="8305799" cy="5333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Contract interpreted to give effect to parties’ intentions at time they entered into contract</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If multiple interpretations possible, adopt interpretation that would make contract lawful, operative, definite, reasonable, and capable of being effected</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If contract contains ambiguity, judge should interpret it against interests of drafter</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Handwritten provisions prevail over preprinted terms</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Numbers written in words prevail over numerals</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Specific terms prevail over general terms</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Technical words are generally interpreted in accordance with industry standard </a:t>
            </a:r>
          </a:p>
          <a:p>
            <a:pPr indent="-342900" lvl="0" marL="342900" marR="0" rtl="0" algn="l">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p:txBody>
      </p:sp>
      <p:sp>
        <p:nvSpPr>
          <p:cNvPr id="185" name="Shape 18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202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800" u="sng" cap="none" strike="noStrike">
                <a:solidFill>
                  <a:schemeClr val="lt2"/>
                </a:solidFill>
                <a:latin typeface="Garamond"/>
                <a:ea typeface="Garamond"/>
                <a:cs typeface="Garamond"/>
                <a:sym typeface="Garamond"/>
              </a:rPr>
              <a:t>Chapter 13 Case Hypothetical</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Zsa Zsa Hilton, a wealthy socialite living in Beverly Hills, was frantic.  Her best friend in the world was her pet poodle Caboodles, and Caboodles had been missing for three (3) days.  Having searched her estate exhaustively, Zsa Zsa decided that her next best option was to post a reward for her beloved Caboodles.</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Zsa Zsa carefully prepared a poster advertising a reward for the return of her pet.  The heading of the poster exclaimed “Please find Caboodles—Reward--$25,000!!!” Below the heading was a color “glamour shot” of the animal and Zsa Zsa’s contact information, including her address and cell phone number.  After soliciting the assistance of her butler, her maid, and her best friend Eva Ritchie, Zsa Zsa displayed and distributed one thousand of the posters throughout the greater Beverly Hills metropolitan area.</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Later in the week, Dane “Bulldog” Sheppard showed up at Zsa Zsa’s front door.  When she answered the door chime, Dane said “I am pleased to meet you, Ms. Hilton.  I saw your ad for the return of your lost poodle, and I am your man.  I will find him, Ms. Hilton, and let me say in advance that I really appreciate the $25,000 bounty, um, reward money!”</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Is there a contract between Dane “Bulldog” Sheppard and Zsa Zsa Hilton?</a:t>
            </a: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202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600" u="sng" cap="none" strike="noStrike">
                <a:solidFill>
                  <a:schemeClr val="lt2"/>
                </a:solidFill>
                <a:latin typeface="Garamond"/>
                <a:ea typeface="Garamond"/>
                <a:cs typeface="Garamond"/>
                <a:sym typeface="Garamond"/>
              </a:rPr>
              <a:t>Chapter 13 Case Hypothetical</a:t>
            </a:r>
            <a:br>
              <a:rPr b="1" i="0" lang="en-US" sz="1600" u="sng" cap="none" strike="noStrike">
                <a:solidFill>
                  <a:schemeClr val="lt2"/>
                </a:solidFill>
                <a:latin typeface="Garamond"/>
                <a:ea typeface="Garamond"/>
                <a:cs typeface="Garamond"/>
                <a:sym typeface="Garamond"/>
              </a:rPr>
            </a:br>
            <a:br>
              <a:rPr b="1" i="0" lang="en-US" sz="1800" u="sng"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Carter Morley and Erena Erickson live side by side in town homes joined together by a shared wall.  Both residences are in need of new exterior paint.  On Monday, Morley calls a painter, Tom Sizemore, having selected his name from the classified section of the phone directory.  Morley describes his address, the physical dimensions and structure of his home, and he agrees with Sizemore that the work will be performed that Friday.  Sizemore estimates that with his crew of five, and given the relatively small size of the home, the work will only take one day to complete.  Morley advises that although he will have to work a fourteen-hour day on Friday, he would like to have the work completed in his absence.  In passing conversation with his neighbor Erickson, Morley advises her of his “home improvement” plans.</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Early Friday morning, Sizemore and his team arrive at the address, but by mistake, they begin work on Erickson’s side of building.  Although Erena is home, she does not object to the work, nor does she inform Sizemore and his crew of the mistake.  Midway through the day, she offers them fresh-squeezed lemonade and ham sandwiches, and they heartily accept.</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Upon completion of the work at 7:00 p.m. Friday evening, Sizemore knocks on Erena’s door and asks if “the man of the home” is present, that he would like Morley to review the work and pay the agreed-upon price for the work.  Erena chuckles, and “breaks the news” that the painting crew has made a mistake, one to her benefit.  Erickson proclaims “I do not owe you one dime, because you do not have a contract with me; I will give you ten minutes to remove yourself and your materials from my property, or I will call the police.”</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Do Erickson and Sizemore have a contract? If so, why? If not, are there any other theories of recovery available to Sizemore? </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ctrTitle"/>
          </p:nvPr>
        </p:nvSpPr>
        <p:spPr>
          <a:xfrm>
            <a:off x="685800" y="1736725"/>
            <a:ext cx="7772400" cy="1920875"/>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Contract (Definition):</a:t>
            </a:r>
          </a:p>
        </p:txBody>
      </p:sp>
      <p:sp>
        <p:nvSpPr>
          <p:cNvPr id="104" name="Shape 104"/>
          <p:cNvSpPr txBox="1"/>
          <p:nvPr>
            <p:ph idx="1" type="subTitle"/>
          </p:nvPr>
        </p:nvSpPr>
        <p:spPr>
          <a:xfrm>
            <a:off x="1371600" y="3886200"/>
            <a:ext cx="6400799" cy="17526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200" u="none" cap="none" strike="noStrike">
                <a:solidFill>
                  <a:schemeClr val="lt1"/>
                </a:solidFill>
                <a:latin typeface="Garamond"/>
                <a:ea typeface="Garamond"/>
                <a:cs typeface="Garamond"/>
                <a:sym typeface="Garamond"/>
              </a:rPr>
              <a:t>A legally enforceable agreement</a:t>
            </a:r>
          </a:p>
        </p:txBody>
      </p:sp>
      <p:sp>
        <p:nvSpPr>
          <p:cNvPr id="105" name="Shape 10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0" name="Shape 110"/>
        <p:cNvGrpSpPr/>
        <p:nvPr/>
      </p:nvGrpSpPr>
      <p:grpSpPr>
        <a:xfrm>
          <a:off x="0" y="0"/>
          <a:ext cx="0" cy="0"/>
          <a:chOff x="0" y="0"/>
          <a:chExt cx="0" cy="0"/>
        </a:xfrm>
      </p:grpSpPr>
      <p:sp>
        <p:nvSpPr>
          <p:cNvPr id="111" name="Shape 111"/>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Elements Required For Contract Formation</a:t>
            </a:r>
          </a:p>
        </p:txBody>
      </p:sp>
      <p:sp>
        <p:nvSpPr>
          <p:cNvPr id="112" name="Shape 112"/>
          <p:cNvSpPr txBox="1"/>
          <p:nvPr>
            <p:ph idx="1" type="body"/>
          </p:nvPr>
        </p:nvSpPr>
        <p:spPr>
          <a:xfrm>
            <a:off x="457200" y="2133600"/>
            <a:ext cx="8229600" cy="35813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Agreement (Offer and Acceptance)</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Mutual Consideration (Value Given By Both Parties)</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Legal Purpose and Subject Matter (Object)</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Legal Capacity (Ability to Understand Terms and Nature of Contract; legal ability to enter into binding contract)</a:t>
            </a:r>
          </a:p>
        </p:txBody>
      </p:sp>
      <p:sp>
        <p:nvSpPr>
          <p:cNvPr id="113" name="Shape 11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8" name="Shape 118"/>
        <p:cNvGrpSpPr/>
        <p:nvPr/>
      </p:nvGrpSpPr>
      <p:grpSpPr>
        <a:xfrm>
          <a:off x="0" y="0"/>
          <a:ext cx="0" cy="0"/>
          <a:chOff x="0" y="0"/>
          <a:chExt cx="0" cy="0"/>
        </a:xfrm>
      </p:grpSpPr>
      <p:sp>
        <p:nvSpPr>
          <p:cNvPr id="119" name="Shape 119"/>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Defenses to Enforcement of Contract</a:t>
            </a:r>
          </a:p>
        </p:txBody>
      </p:sp>
      <p:sp>
        <p:nvSpPr>
          <p:cNvPr id="120" name="Shape 120"/>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Lack of genuine assent (fraud, duress, undue influence, misrepresentation)</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Lack of proper form requirements (statute of frauds writing requirement)</a:t>
            </a:r>
          </a:p>
          <a:p>
            <a:pPr indent="-342900" lvl="0" marL="342900" marR="0" rtl="0" algn="l">
              <a:lnSpc>
                <a:spcPct val="100000"/>
              </a:lnSpc>
              <a:spcBef>
                <a:spcPts val="640"/>
              </a:spcBef>
              <a:spcAft>
                <a:spcPts val="0"/>
              </a:spcAft>
              <a:buClr>
                <a:schemeClr val="hlink"/>
              </a:buClr>
              <a:buSzPct val="70000"/>
              <a:buFont typeface="Garamond"/>
              <a:buNone/>
            </a:pPr>
            <a:r>
              <a:t/>
            </a:r>
            <a:endParaRPr b="0" i="0" sz="3200" u="none" cap="none" strike="noStrike">
              <a:solidFill>
                <a:schemeClr val="lt1"/>
              </a:solidFill>
              <a:latin typeface="Garamond"/>
              <a:ea typeface="Garamond"/>
              <a:cs typeface="Garamond"/>
              <a:sym typeface="Garamond"/>
            </a:endParaRPr>
          </a:p>
          <a:p>
            <a:pPr indent="-342900" lvl="0" marL="342900" marR="0" rtl="0" algn="l">
              <a:spcBef>
                <a:spcPts val="640"/>
              </a:spcBef>
              <a:spcAft>
                <a:spcPts val="0"/>
              </a:spcAft>
              <a:buClr>
                <a:schemeClr val="hlink"/>
              </a:buClr>
              <a:buSzPct val="70000"/>
              <a:buFont typeface="Garamond"/>
              <a:buNone/>
            </a:pPr>
            <a:r>
              <a:t/>
            </a:r>
            <a:endParaRPr b="0" i="0" sz="3200" u="none" cap="none" strike="noStrike">
              <a:solidFill>
                <a:schemeClr val="lt1"/>
              </a:solidFill>
              <a:latin typeface="Garamond"/>
              <a:ea typeface="Garamond"/>
              <a:cs typeface="Garamond"/>
              <a:sym typeface="Garamond"/>
            </a:endParaRPr>
          </a:p>
        </p:txBody>
      </p:sp>
      <p:sp>
        <p:nvSpPr>
          <p:cNvPr id="121" name="Shape 12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6" name="Shape 126"/>
        <p:cNvGrpSpPr/>
        <p:nvPr/>
      </p:nvGrpSpPr>
      <p:grpSpPr>
        <a:xfrm>
          <a:off x="0" y="0"/>
          <a:ext cx="0" cy="0"/>
          <a:chOff x="0" y="0"/>
          <a:chExt cx="0" cy="0"/>
        </a:xfrm>
      </p:grpSpPr>
      <p:sp>
        <p:nvSpPr>
          <p:cNvPr id="127" name="Shape 127"/>
          <p:cNvSpPr txBox="1"/>
          <p:nvPr>
            <p:ph type="title"/>
          </p:nvPr>
        </p:nvSpPr>
        <p:spPr>
          <a:xfrm>
            <a:off x="457200" y="7620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The Objective Theory of Contracts</a:t>
            </a:r>
          </a:p>
        </p:txBody>
      </p:sp>
      <p:sp>
        <p:nvSpPr>
          <p:cNvPr id="128" name="Shape 128"/>
          <p:cNvSpPr txBox="1"/>
          <p:nvPr>
            <p:ph idx="1" type="body"/>
          </p:nvPr>
        </p:nvSpPr>
        <p:spPr>
          <a:xfrm>
            <a:off x="457200" y="2133600"/>
            <a:ext cx="8229600" cy="32003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Existence and interpretation of contract based on outward manifestations of intent by parties (objective, “reasonable person” standard of contract formation and interpretation)</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Subjective (individual) intent generally irrelevant</a:t>
            </a:r>
          </a:p>
        </p:txBody>
      </p:sp>
      <p:sp>
        <p:nvSpPr>
          <p:cNvPr id="129" name="Shape 12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4" name="Shape 134"/>
        <p:cNvGrpSpPr/>
        <p:nvPr/>
      </p:nvGrpSpPr>
      <p:grpSpPr>
        <a:xfrm>
          <a:off x="0" y="0"/>
          <a:ext cx="0" cy="0"/>
          <a:chOff x="0" y="0"/>
          <a:chExt cx="0" cy="0"/>
        </a:xfrm>
      </p:grpSpPr>
      <p:sp>
        <p:nvSpPr>
          <p:cNvPr id="135" name="Shape 135"/>
          <p:cNvSpPr txBox="1"/>
          <p:nvPr>
            <p:ph type="title"/>
          </p:nvPr>
        </p:nvSpPr>
        <p:spPr>
          <a:xfrm>
            <a:off x="457200" y="914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Sources of Contract Law</a:t>
            </a:r>
          </a:p>
        </p:txBody>
      </p:sp>
      <p:sp>
        <p:nvSpPr>
          <p:cNvPr id="136" name="Shape 136"/>
          <p:cNvSpPr txBox="1"/>
          <p:nvPr>
            <p:ph idx="1" type="body"/>
          </p:nvPr>
        </p:nvSpPr>
        <p:spPr>
          <a:xfrm>
            <a:off x="457200" y="2514600"/>
            <a:ext cx="8229600" cy="31241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State common law</a:t>
            </a:r>
          </a:p>
          <a:p>
            <a:pPr indent="-342900" lvl="0" marL="342900" marR="0" rtl="0" algn="l">
              <a:lnSpc>
                <a:spcPct val="100000"/>
              </a:lnSpc>
              <a:spcBef>
                <a:spcPts val="560"/>
              </a:spcBef>
              <a:spcAft>
                <a:spcPts val="0"/>
              </a:spcAft>
              <a:buClr>
                <a:schemeClr val="hlink"/>
              </a:buClr>
              <a:buSzPct val="25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The Uniform Commercial Code (Article 2)</a:t>
            </a:r>
          </a:p>
          <a:p>
            <a:pPr indent="-285750" lvl="1" marL="742950" marR="0" rtl="0" algn="l">
              <a:lnSpc>
                <a:spcPct val="100000"/>
              </a:lnSpc>
              <a:spcBef>
                <a:spcPts val="560"/>
              </a:spcBef>
              <a:spcAft>
                <a:spcPts val="0"/>
              </a:spcAft>
              <a:buClr>
                <a:schemeClr val="accent2"/>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560"/>
              </a:spcBef>
              <a:spcAft>
                <a:spcPts val="0"/>
              </a:spcAft>
              <a:buClr>
                <a:schemeClr val="accent2"/>
              </a:buClr>
              <a:buSzPct val="70000"/>
              <a:buFont typeface="Garamond"/>
              <a:buChar char="■"/>
            </a:pPr>
            <a:r>
              <a:rPr b="0" i="0" lang="en-US" sz="2800" u="none" cap="none" strike="noStrike">
                <a:solidFill>
                  <a:schemeClr val="lt1"/>
                </a:solidFill>
                <a:latin typeface="Garamond"/>
                <a:ea typeface="Garamond"/>
                <a:cs typeface="Garamond"/>
                <a:sym typeface="Garamond"/>
              </a:rPr>
              <a:t>Governs contracts for the sale of goods</a:t>
            </a:r>
          </a:p>
        </p:txBody>
      </p:sp>
      <p:sp>
        <p:nvSpPr>
          <p:cNvPr id="137" name="Shape 13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2" name="Shape 142"/>
        <p:cNvGrpSpPr/>
        <p:nvPr/>
      </p:nvGrpSpPr>
      <p:grpSpPr>
        <a:xfrm>
          <a:off x="0" y="0"/>
          <a:ext cx="0" cy="0"/>
          <a:chOff x="0" y="0"/>
          <a:chExt cx="0" cy="0"/>
        </a:xfrm>
      </p:grpSpPr>
      <p:sp>
        <p:nvSpPr>
          <p:cNvPr id="143" name="Shape 143"/>
          <p:cNvSpPr txBox="1"/>
          <p:nvPr>
            <p:ph type="title"/>
          </p:nvPr>
        </p:nvSpPr>
        <p:spPr>
          <a:xfrm>
            <a:off x="457200" y="11430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Classification of Contracts:</a:t>
            </a:r>
            <a:br>
              <a:rPr b="1" i="0" lang="en-US" sz="3200" u="none" cap="none" strike="noStrike">
                <a:solidFill>
                  <a:schemeClr val="lt2"/>
                </a:solidFill>
                <a:latin typeface="Garamond"/>
                <a:ea typeface="Garamond"/>
                <a:cs typeface="Garamond"/>
                <a:sym typeface="Garamond"/>
              </a:rPr>
            </a:br>
            <a:r>
              <a:rPr b="1" i="0" lang="en-US" sz="3200" u="none" cap="none" strike="noStrike">
                <a:solidFill>
                  <a:schemeClr val="lt2"/>
                </a:solidFill>
                <a:latin typeface="Garamond"/>
                <a:ea typeface="Garamond"/>
                <a:cs typeface="Garamond"/>
                <a:sym typeface="Garamond"/>
              </a:rPr>
              <a:t>Bilateral or Unilateral</a:t>
            </a:r>
          </a:p>
        </p:txBody>
      </p:sp>
      <p:sp>
        <p:nvSpPr>
          <p:cNvPr id="144" name="Shape 144"/>
          <p:cNvSpPr txBox="1"/>
          <p:nvPr>
            <p:ph idx="1" type="body"/>
          </p:nvPr>
        </p:nvSpPr>
        <p:spPr>
          <a:xfrm>
            <a:off x="457200" y="2895600"/>
            <a:ext cx="8229600" cy="2286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“Bilateral” Contract:  Exchange of promises</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“Unilateral” Contract:  Promise in return for performance of act</a:t>
            </a:r>
          </a:p>
          <a:p>
            <a:pPr indent="-285750" lvl="1" marL="742950" marR="0" rtl="0" algn="l">
              <a:lnSpc>
                <a:spcPct val="10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p:txBody>
      </p:sp>
      <p:sp>
        <p:nvSpPr>
          <p:cNvPr id="145" name="Shape 14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13-*</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