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7" r:id="rId3"/>
    <p:sldId id="325" r:id="rId4"/>
    <p:sldId id="278" r:id="rId5"/>
    <p:sldId id="323" r:id="rId6"/>
    <p:sldId id="326" r:id="rId7"/>
    <p:sldId id="328" r:id="rId8"/>
    <p:sldId id="329" r:id="rId9"/>
    <p:sldId id="307" r:id="rId10"/>
    <p:sldId id="330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295D6-2EFE-4AFC-BA9B-2E0D1C1638B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98529-C437-4C10-BCF2-601D3101E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6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4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3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7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2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2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8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7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6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6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0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="" xmlns:a16="http://schemas.microsoft.com/office/drawing/2014/main" id="{640D4C09-C6A8-468D-9990-58CB03677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63211"/>
            <a:ext cx="11480800" cy="5467242"/>
          </a:xfrm>
        </p:spPr>
        <p:txBody>
          <a:bodyPr>
            <a:normAutofit fontScale="90000"/>
          </a:bodyPr>
          <a:lstStyle/>
          <a:p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درسٌ في مادّةِ</a:t>
            </a:r>
            <a:r>
              <a:rPr lang="ar-SA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اللّغة</a:t>
            </a:r>
            <a:r>
              <a:rPr lang="ar-BH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العربيّة</a:t>
            </a:r>
            <a:r>
              <a:rPr lang="ar-BH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br>
              <a:rPr lang="ar-BH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الإملاء</a:t>
            </a:r>
            <a:r>
              <a:rPr lang="ar-BH" sz="49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ُ)</a:t>
            </a: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الـم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َوَسِّطةُ السَّاكِنَةُ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َمَا قَبْلَها مَفْتُوحٌ</a:t>
            </a:r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الصّفّ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الرّابعُ 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الابتدائيّ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en-US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4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84848" y="0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أوظِّفُ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5" name="عنوان 1">
            <a:extLst>
              <a:ext uri="{FF2B5EF4-FFF2-40B4-BE49-F238E27FC236}">
                <a16:creationId xmlns="" xmlns:a16="http://schemas.microsoft.com/office/drawing/2014/main" id="{CED7B3B0-E0D9-46C5-BA9A-2C2E435CDF64}"/>
              </a:ext>
            </a:extLst>
          </p:cNvPr>
          <p:cNvSpPr txBox="1">
            <a:spLocks/>
          </p:cNvSpPr>
          <p:nvPr/>
        </p:nvSpPr>
        <p:spPr>
          <a:xfrm>
            <a:off x="2003510" y="129089"/>
            <a:ext cx="8400139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أَسْتَمِعُ إِلَى الفِقْرَة وَأَكْتُبُ كُلَّ كَلِمَةٍ فِي الفَرَاغِ الـمُنَاسِبِ لَهَا.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="" xmlns:a16="http://schemas.microsoft.com/office/drawing/2014/main" id="{BD7A6C7D-D329-4BB4-AFA2-890EBD6B61A7}"/>
              </a:ext>
            </a:extLst>
          </p:cNvPr>
          <p:cNvSpPr txBox="1">
            <a:spLocks/>
          </p:cNvSpPr>
          <p:nvPr/>
        </p:nvSpPr>
        <p:spPr>
          <a:xfrm>
            <a:off x="0" y="1703568"/>
            <a:ext cx="12179772" cy="2963961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  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يَأْتِي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النَّاسُ مِنْ كُلِّ مَكَانٍ لِاكْتِشَافِ السِّرِّ الَّذِي جَعَل شَجَرَةَ الـحَيَاةِ 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تَأْبَى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الـخُضُوعَ لِـ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بَأْسِ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الطَّبِيعَةِ القَاسِيَةِ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وَ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يَأْمُلُ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العُلَمَاءُ فِي مَعْرِفَةَ الـمَزِيدِ عَنْ تِلْكَ الشَّجَرَةِ الَّتِي تَقِفُ شَامِخَةً مُنْذُ قُرُونٍ عَلَى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رَأْسِ 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تَلَّةٍ فِي صَحْرَاءِ </a:t>
            </a:r>
            <a:r>
              <a:rPr lang="ar-SA" sz="4000" b="1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الصّخِير</a:t>
            </a:r>
            <a:r>
              <a:rPr lang="ar-BH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فِي </a:t>
            </a: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مَأْمَنٍ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مِنْ كُلِّ ضَرَرٍ.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C257986-C4F7-448B-BA52-9B4D1A9684A7}"/>
              </a:ext>
            </a:extLst>
          </p:cNvPr>
          <p:cNvSpPr/>
          <p:nvPr/>
        </p:nvSpPr>
        <p:spPr>
          <a:xfrm>
            <a:off x="10708107" y="1865211"/>
            <a:ext cx="1268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413927B-6992-4E0A-AE70-A102526EC849}"/>
              </a:ext>
            </a:extLst>
          </p:cNvPr>
          <p:cNvSpPr/>
          <p:nvPr/>
        </p:nvSpPr>
        <p:spPr>
          <a:xfrm>
            <a:off x="10884848" y="1865211"/>
            <a:ext cx="760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يَأْتِي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3F0B351-4182-4BB6-B216-7D3CC8669661}"/>
              </a:ext>
            </a:extLst>
          </p:cNvPr>
          <p:cNvSpPr/>
          <p:nvPr/>
        </p:nvSpPr>
        <p:spPr>
          <a:xfrm>
            <a:off x="1434792" y="1865211"/>
            <a:ext cx="768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2EF36E1-22F0-49E2-930B-151E74F36E27}"/>
              </a:ext>
            </a:extLst>
          </p:cNvPr>
          <p:cNvSpPr/>
          <p:nvPr/>
        </p:nvSpPr>
        <p:spPr>
          <a:xfrm>
            <a:off x="1434792" y="1865211"/>
            <a:ext cx="760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تَأْبَى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BCD0CED-B8CF-4282-BE42-692E0D987483}"/>
              </a:ext>
            </a:extLst>
          </p:cNvPr>
          <p:cNvSpPr/>
          <p:nvPr/>
        </p:nvSpPr>
        <p:spPr>
          <a:xfrm>
            <a:off x="11177556" y="2795109"/>
            <a:ext cx="934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B87DEF8-5CAC-4B36-A14D-05770CB7DFEB}"/>
              </a:ext>
            </a:extLst>
          </p:cNvPr>
          <p:cNvSpPr/>
          <p:nvPr/>
        </p:nvSpPr>
        <p:spPr>
          <a:xfrm>
            <a:off x="11239690" y="2813860"/>
            <a:ext cx="8290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بَأْسِ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09DB3E-C791-49EE-BE9B-3281576628D3}"/>
              </a:ext>
            </a:extLst>
          </p:cNvPr>
          <p:cNvSpPr/>
          <p:nvPr/>
        </p:nvSpPr>
        <p:spPr>
          <a:xfrm>
            <a:off x="7608579" y="2783190"/>
            <a:ext cx="873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يَأْمُلُ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CD03A80-603D-42D7-896A-8FAF705C1788}"/>
              </a:ext>
            </a:extLst>
          </p:cNvPr>
          <p:cNvSpPr/>
          <p:nvPr/>
        </p:nvSpPr>
        <p:spPr>
          <a:xfrm>
            <a:off x="7583361" y="2807148"/>
            <a:ext cx="934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C8B40C5-A829-4718-BA8E-99401EBD3CC1}"/>
              </a:ext>
            </a:extLst>
          </p:cNvPr>
          <p:cNvSpPr/>
          <p:nvPr/>
        </p:nvSpPr>
        <p:spPr>
          <a:xfrm>
            <a:off x="8084468" y="3737046"/>
            <a:ext cx="821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رَأْسِ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A16F35C-F799-49C6-8CF5-AB038EB40FF4}"/>
              </a:ext>
            </a:extLst>
          </p:cNvPr>
          <p:cNvSpPr/>
          <p:nvPr/>
        </p:nvSpPr>
        <p:spPr>
          <a:xfrm>
            <a:off x="3738664" y="3737046"/>
            <a:ext cx="934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B44E029-8E3C-4611-9470-DB50536EE421}"/>
              </a:ext>
            </a:extLst>
          </p:cNvPr>
          <p:cNvSpPr/>
          <p:nvPr/>
        </p:nvSpPr>
        <p:spPr>
          <a:xfrm>
            <a:off x="3663763" y="3738462"/>
            <a:ext cx="958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مَأْمَنٍ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8D55A89-7C33-4CC2-9AD6-782A0D6CC2F3}"/>
              </a:ext>
            </a:extLst>
          </p:cNvPr>
          <p:cNvSpPr/>
          <p:nvPr/>
        </p:nvSpPr>
        <p:spPr>
          <a:xfrm>
            <a:off x="8045557" y="3704736"/>
            <a:ext cx="934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</a:t>
            </a:r>
            <a:endParaRPr lang="en-US" dirty="0"/>
          </a:p>
        </p:txBody>
      </p:sp>
      <p:sp>
        <p:nvSpPr>
          <p:cNvPr id="17" name="عنوان 1">
            <a:extLst>
              <a:ext uri="{FF2B5EF4-FFF2-40B4-BE49-F238E27FC236}">
                <a16:creationId xmlns="" xmlns:a16="http://schemas.microsoft.com/office/drawing/2014/main" id="{64832859-61B1-4FB6-8428-2C81384BB8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شجرة الحياة">
            <a:hlinkClick r:id="" action="ppaction://media"/>
            <a:extLst>
              <a:ext uri="{FF2B5EF4-FFF2-40B4-BE49-F238E27FC236}">
                <a16:creationId xmlns="" xmlns:a16="http://schemas.microsoft.com/office/drawing/2014/main" id="{56DC3B1F-C6CB-4E95-9FF6-31EC50816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262" y="924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0" nodeType="withEffect">
                                  <p:stCondLst>
                                    <p:cond delay="46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8" grpId="0"/>
      <p:bldP spid="5" grpId="0"/>
      <p:bldP spid="10" grpId="0"/>
      <p:bldP spid="6" grpId="0"/>
      <p:bldP spid="9" grpId="0"/>
      <p:bldP spid="13" grpId="0"/>
      <p:bldP spid="11" grpId="0"/>
      <p:bldP spid="16" grpId="0"/>
      <p:bldP spid="14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4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1654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0477885" y="0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34148" y="47748"/>
            <a:ext cx="6633411" cy="909920"/>
          </a:xfrm>
        </p:spPr>
        <p:txBody>
          <a:bodyPr>
            <a:normAutofit fontScale="90000"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أُكْمِلُ مَلْءَ الـجَدْوَلِ بِمَا يُنَاسِبُ، كَمَا فِي الـمِثَالِ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029049"/>
              </p:ext>
            </p:extLst>
          </p:nvPr>
        </p:nvGraphicFramePr>
        <p:xfrm>
          <a:off x="88898" y="957668"/>
          <a:ext cx="12014203" cy="441438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19829">
                  <a:extLst>
                    <a:ext uri="{9D8B030D-6E8A-4147-A177-3AD203B41FA5}">
                      <a16:colId xmlns="" xmlns:a16="http://schemas.microsoft.com/office/drawing/2014/main" val="3268568731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4230475449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65494821"/>
                    </a:ext>
                  </a:extLst>
                </a:gridCol>
                <a:gridCol w="1856509">
                  <a:extLst>
                    <a:ext uri="{9D8B030D-6E8A-4147-A177-3AD203B41FA5}">
                      <a16:colId xmlns="" xmlns:a16="http://schemas.microsoft.com/office/drawing/2014/main" val="1329541170"/>
                    </a:ext>
                  </a:extLst>
                </a:gridCol>
                <a:gridCol w="1130464">
                  <a:extLst>
                    <a:ext uri="{9D8B030D-6E8A-4147-A177-3AD203B41FA5}">
                      <a16:colId xmlns="" xmlns:a16="http://schemas.microsoft.com/office/drawing/2014/main" val="353432096"/>
                    </a:ext>
                  </a:extLst>
                </a:gridCol>
                <a:gridCol w="39530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91370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شكل الهمزة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حركة الحرف السّابق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حركة الهمزة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موقع الهمزة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الجُمَلُ 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740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عَلَى الألف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الفَتْحَةُ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السّكُون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وسط الكلمة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الكَأْسِ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حَصَلَ الفَرِيقُ عَلَى </a:t>
                      </a:r>
                      <a:r>
                        <a:rPr lang="ar-SA" sz="3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الكَأْسِ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3241"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ar-BH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BH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تَأْو</a:t>
                      </a:r>
                      <a:r>
                        <a:rPr kumimoji="0" lang="ar-S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kumimoji="0" lang="ar-BH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kumimoji="0" lang="ar-BH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BH" sz="36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60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تَأْو</a:t>
                      </a:r>
                      <a:r>
                        <a:rPr lang="ar-SA" sz="360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360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BH" sz="36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الطّ</a:t>
                      </a:r>
                      <a:r>
                        <a:rPr lang="ar-SA" sz="36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6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يورُ إِلى أَعْشاشِها مساءً . 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9871"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ar-BH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يَأْمُرُنَا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600" u="none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يَأْمُرُنَا</a:t>
                      </a:r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دِينُنا </a:t>
                      </a:r>
                      <a:r>
                        <a:rPr lang="ar-SA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بالتَّسَامُحِ</a:t>
                      </a:r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9871"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ar-S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الرَّأْفَةُ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الرَّأْفَةُ </a:t>
                      </a:r>
                      <a:r>
                        <a:rPr lang="ar-SA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بالـحَيَوَانِ قِيمَةٌ فَاضِلَةٌ.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3930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7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0477885" y="0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34148" y="47748"/>
            <a:ext cx="6633411" cy="909920"/>
          </a:xfrm>
        </p:spPr>
        <p:txBody>
          <a:bodyPr>
            <a:normAutofit fontScale="90000"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أُكْمِلُ مَلْءَ الـجَدْوَلِ بِمَا يُنَاسِبُ، كَمَا فِي الـمِثَالِ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128193"/>
              </p:ext>
            </p:extLst>
          </p:nvPr>
        </p:nvGraphicFramePr>
        <p:xfrm>
          <a:off x="88898" y="957668"/>
          <a:ext cx="12014203" cy="441438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19829">
                  <a:extLst>
                    <a:ext uri="{9D8B030D-6E8A-4147-A177-3AD203B41FA5}">
                      <a16:colId xmlns="" xmlns:a16="http://schemas.microsoft.com/office/drawing/2014/main" val="3268568731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4230475449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65494821"/>
                    </a:ext>
                  </a:extLst>
                </a:gridCol>
                <a:gridCol w="1856509">
                  <a:extLst>
                    <a:ext uri="{9D8B030D-6E8A-4147-A177-3AD203B41FA5}">
                      <a16:colId xmlns="" xmlns:a16="http://schemas.microsoft.com/office/drawing/2014/main" val="1329541170"/>
                    </a:ext>
                  </a:extLst>
                </a:gridCol>
                <a:gridCol w="1130464">
                  <a:extLst>
                    <a:ext uri="{9D8B030D-6E8A-4147-A177-3AD203B41FA5}">
                      <a16:colId xmlns="" xmlns:a16="http://schemas.microsoft.com/office/drawing/2014/main" val="353432096"/>
                    </a:ext>
                  </a:extLst>
                </a:gridCol>
                <a:gridCol w="39530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91370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شكل الهمزة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حركة الحرف السّابق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حركة الهمزة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موقع الهمزة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الجُمَلُ 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740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عَلَى الألف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الفَتْحَةُ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السّكُون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وسط الكلمة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الكَأْسِ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حَصَلَ الفَرِيقُ عَلَى </a:t>
                      </a:r>
                      <a:r>
                        <a:rPr lang="ar-SA" sz="3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الكَأْسِ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3241"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ar-BH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BH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تَأْو</a:t>
                      </a:r>
                      <a:r>
                        <a:rPr kumimoji="0" lang="ar-S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kumimoji="0" lang="ar-BH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kumimoji="0" lang="ar-BH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BH" sz="36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60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تَأْو</a:t>
                      </a:r>
                      <a:r>
                        <a:rPr lang="ar-SA" sz="360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360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BH" sz="36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الطّ</a:t>
                      </a:r>
                      <a:r>
                        <a:rPr lang="ar-SA" sz="36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6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يورُ إِلى أَعْشاشِها مساءً . 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9871"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ar-BH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يَأْمُرُنَا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600" u="none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يَأْمُرُنَا</a:t>
                      </a:r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دِينُنا </a:t>
                      </a:r>
                      <a:r>
                        <a:rPr lang="ar-SA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بالتَّسَامُحِ</a:t>
                      </a:r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9871"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ar-S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الرَّأْفَةُ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ar-SA" sz="36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الرَّأْفَةُ </a:t>
                      </a:r>
                      <a:r>
                        <a:rPr lang="ar-SA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بالـحَيَوَانِ قِيمَةٌ فَاضِلَةٌ.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3930627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D5EE5E-A3B2-451F-8814-68565A7E437C}"/>
              </a:ext>
            </a:extLst>
          </p:cNvPr>
          <p:cNvSpPr/>
          <p:nvPr/>
        </p:nvSpPr>
        <p:spPr>
          <a:xfrm>
            <a:off x="5255865" y="2849710"/>
            <a:ext cx="168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وسط الكلمة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8FBC4A2-3BC0-4DB4-AFE3-DD4723A5D89E}"/>
              </a:ext>
            </a:extLst>
          </p:cNvPr>
          <p:cNvSpPr/>
          <p:nvPr/>
        </p:nvSpPr>
        <p:spPr>
          <a:xfrm>
            <a:off x="3734148" y="2844225"/>
            <a:ext cx="1165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السّكُون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A33B720-9957-45DE-BD18-2DC38CD480C8}"/>
              </a:ext>
            </a:extLst>
          </p:cNvPr>
          <p:cNvSpPr/>
          <p:nvPr/>
        </p:nvSpPr>
        <p:spPr>
          <a:xfrm>
            <a:off x="2086724" y="2844225"/>
            <a:ext cx="1035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الفَتْحَةُ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10299D6-4BD8-4085-96D6-413892D5433B}"/>
              </a:ext>
            </a:extLst>
          </p:cNvPr>
          <p:cNvSpPr/>
          <p:nvPr/>
        </p:nvSpPr>
        <p:spPr>
          <a:xfrm>
            <a:off x="317808" y="2844225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عَلَى الألف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0B1D2A6-7F9C-4595-8C92-70525347BB78}"/>
              </a:ext>
            </a:extLst>
          </p:cNvPr>
          <p:cNvSpPr/>
          <p:nvPr/>
        </p:nvSpPr>
        <p:spPr>
          <a:xfrm>
            <a:off x="5255865" y="3902656"/>
            <a:ext cx="168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وسط الكلمة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30B2BA7-88E4-4A6B-8D10-29635AC24A5F}"/>
              </a:ext>
            </a:extLst>
          </p:cNvPr>
          <p:cNvSpPr/>
          <p:nvPr/>
        </p:nvSpPr>
        <p:spPr>
          <a:xfrm>
            <a:off x="3734148" y="3897171"/>
            <a:ext cx="1165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السّكُون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DE21851-0B5D-4E00-A47D-28776F881959}"/>
              </a:ext>
            </a:extLst>
          </p:cNvPr>
          <p:cNvSpPr/>
          <p:nvPr/>
        </p:nvSpPr>
        <p:spPr>
          <a:xfrm>
            <a:off x="2086724" y="3897171"/>
            <a:ext cx="1035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الفَتْحَةُ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CE767C7-D361-47F8-89EF-675E340D8B34}"/>
              </a:ext>
            </a:extLst>
          </p:cNvPr>
          <p:cNvSpPr/>
          <p:nvPr/>
        </p:nvSpPr>
        <p:spPr>
          <a:xfrm>
            <a:off x="317808" y="3897171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عَلَى الألف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1618657-1783-41DC-BEB8-3FF5AFE19CA4}"/>
              </a:ext>
            </a:extLst>
          </p:cNvPr>
          <p:cNvSpPr/>
          <p:nvPr/>
        </p:nvSpPr>
        <p:spPr>
          <a:xfrm>
            <a:off x="5255865" y="4726456"/>
            <a:ext cx="168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وسط الكلمة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C36F691-E647-404F-A078-7027325F8062}"/>
              </a:ext>
            </a:extLst>
          </p:cNvPr>
          <p:cNvSpPr/>
          <p:nvPr/>
        </p:nvSpPr>
        <p:spPr>
          <a:xfrm>
            <a:off x="3734148" y="4720971"/>
            <a:ext cx="1165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السّكُون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8B40AEC-EAC1-43FC-B8C1-A42882D3ED85}"/>
              </a:ext>
            </a:extLst>
          </p:cNvPr>
          <p:cNvSpPr/>
          <p:nvPr/>
        </p:nvSpPr>
        <p:spPr>
          <a:xfrm>
            <a:off x="2086724" y="4720971"/>
            <a:ext cx="1035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الفَتْحَةُ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502E3D7-D6E6-4705-A650-ACFD0AF40889}"/>
              </a:ext>
            </a:extLst>
          </p:cNvPr>
          <p:cNvSpPr/>
          <p:nvPr/>
        </p:nvSpPr>
        <p:spPr>
          <a:xfrm>
            <a:off x="317808" y="4720971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عَلَى الألف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عنوان 1">
            <a:extLst>
              <a:ext uri="{FF2B5EF4-FFF2-40B4-BE49-F238E27FC236}">
                <a16:creationId xmlns="" xmlns:a16="http://schemas.microsoft.com/office/drawing/2014/main" id="{501BCA4E-FF79-41F6-AD51-B0AD52ADB87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8720331" y="1086279"/>
            <a:ext cx="3042088" cy="99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أَسْتَنْتِجُ </a:t>
            </a:r>
            <a:r>
              <a:rPr lang="ar-BH" sz="6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en-US" sz="6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082800" y="2302163"/>
            <a:ext cx="8547100" cy="279400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6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تُكْتَبُ الهَمْزَةُ عَلَى أَلِفٍ إِذَا كَانَتْ مُتَوَسِّطَةً سَاكِنَةً وَمَا قَبْلَهَا </a:t>
            </a:r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مَفْتُوحٌ.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74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29499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928" y="206295"/>
            <a:ext cx="8811490" cy="1325563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أُحَوِّلُ الأَفْعَالَ مِنَ الـمَاضِي إِلَى الـمُضارِعِ كـمَا فِي الـمِثَالِ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9ED7111E-54FC-4DB2-A0F2-381FECD2F010}"/>
              </a:ext>
            </a:extLst>
          </p:cNvPr>
          <p:cNvSpPr txBox="1">
            <a:spLocks/>
          </p:cNvSpPr>
          <p:nvPr/>
        </p:nvSpPr>
        <p:spPr>
          <a:xfrm>
            <a:off x="10344726" y="1278390"/>
            <a:ext cx="16922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1</a:t>
            </a:r>
          </a:p>
        </p:txBody>
      </p:sp>
      <p:sp>
        <p:nvSpPr>
          <p:cNvPr id="15" name="عنوان 1">
            <a:extLst>
              <a:ext uri="{FF2B5EF4-FFF2-40B4-BE49-F238E27FC236}">
                <a16:creationId xmlns="" xmlns:a16="http://schemas.microsoft.com/office/drawing/2014/main" id="{8B4172AB-D9A7-46BA-AE52-338421FB45C5}"/>
              </a:ext>
            </a:extLst>
          </p:cNvPr>
          <p:cNvSpPr txBox="1">
            <a:spLocks/>
          </p:cNvSpPr>
          <p:nvPr/>
        </p:nvSpPr>
        <p:spPr>
          <a:xfrm>
            <a:off x="6696284" y="4438696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أَمِنَ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18771F3-5453-45A3-B63F-6C1F65100622}"/>
              </a:ext>
            </a:extLst>
          </p:cNvPr>
          <p:cNvSpPr/>
          <p:nvPr/>
        </p:nvSpPr>
        <p:spPr>
          <a:xfrm>
            <a:off x="3953165" y="1609797"/>
            <a:ext cx="148713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يَأْكُلُ</a:t>
            </a:r>
            <a:endParaRPr lang="en-US" dirty="0"/>
          </a:p>
        </p:txBody>
      </p:sp>
      <p:sp>
        <p:nvSpPr>
          <p:cNvPr id="17" name="عنوان 1">
            <a:extLst>
              <a:ext uri="{FF2B5EF4-FFF2-40B4-BE49-F238E27FC236}">
                <a16:creationId xmlns="" xmlns:a16="http://schemas.microsoft.com/office/drawing/2014/main" id="{31A1D557-5CF4-438F-83A3-B4F617F3EF50}"/>
              </a:ext>
            </a:extLst>
          </p:cNvPr>
          <p:cNvSpPr txBox="1">
            <a:spLocks/>
          </p:cNvSpPr>
          <p:nvPr/>
        </p:nvSpPr>
        <p:spPr>
          <a:xfrm>
            <a:off x="6696285" y="3470326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أَمَرَ</a:t>
            </a:r>
          </a:p>
        </p:txBody>
      </p:sp>
      <p:sp>
        <p:nvSpPr>
          <p:cNvPr id="18" name="عنوان 1">
            <a:extLst>
              <a:ext uri="{FF2B5EF4-FFF2-40B4-BE49-F238E27FC236}">
                <a16:creationId xmlns="" xmlns:a16="http://schemas.microsoft.com/office/drawing/2014/main" id="{BC15B965-83EA-4737-A4A4-6B7796549223}"/>
              </a:ext>
            </a:extLst>
          </p:cNvPr>
          <p:cNvSpPr txBox="1">
            <a:spLocks/>
          </p:cNvSpPr>
          <p:nvPr/>
        </p:nvSpPr>
        <p:spPr>
          <a:xfrm>
            <a:off x="6696285" y="2501470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أَخَذَ</a:t>
            </a:r>
          </a:p>
        </p:txBody>
      </p:sp>
      <p:sp>
        <p:nvSpPr>
          <p:cNvPr id="19" name="عنوان 1">
            <a:extLst>
              <a:ext uri="{FF2B5EF4-FFF2-40B4-BE49-F238E27FC236}">
                <a16:creationId xmlns="" xmlns:a16="http://schemas.microsoft.com/office/drawing/2014/main" id="{34DF0B4B-B2F6-4DE3-9609-433E170F5349}"/>
              </a:ext>
            </a:extLst>
          </p:cNvPr>
          <p:cNvSpPr txBox="1">
            <a:spLocks/>
          </p:cNvSpPr>
          <p:nvPr/>
        </p:nvSpPr>
        <p:spPr>
          <a:xfrm>
            <a:off x="6696285" y="1532305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أَكَلَ</a:t>
            </a:r>
          </a:p>
        </p:txBody>
      </p:sp>
      <p:sp>
        <p:nvSpPr>
          <p:cNvPr id="20" name="عنوان 1">
            <a:extLst>
              <a:ext uri="{FF2B5EF4-FFF2-40B4-BE49-F238E27FC236}">
                <a16:creationId xmlns="" xmlns:a16="http://schemas.microsoft.com/office/drawing/2014/main" id="{D75FE44A-D80C-4AEB-8971-28DA85F32CE1}"/>
              </a:ext>
            </a:extLst>
          </p:cNvPr>
          <p:cNvSpPr txBox="1">
            <a:spLocks/>
          </p:cNvSpPr>
          <p:nvPr/>
        </p:nvSpPr>
        <p:spPr>
          <a:xfrm>
            <a:off x="6696284" y="5395829"/>
            <a:ext cx="1498995" cy="8751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أَلِفَ</a:t>
            </a:r>
          </a:p>
        </p:txBody>
      </p:sp>
    </p:spTree>
    <p:extLst>
      <p:ext uri="{BB962C8B-B14F-4D97-AF65-F5344CB8AC3E}">
        <p14:creationId xmlns:p14="http://schemas.microsoft.com/office/powerpoint/2010/main" val="33058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29499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928" y="206295"/>
            <a:ext cx="8811490" cy="1325563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أُحَوِّلُ الأَفْعَالَ مِنَ الـمَاضِي إِلَى الـمُضارِعِ كـمَا فِي الـمِثَالِ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9ED7111E-54FC-4DB2-A0F2-381FECD2F010}"/>
              </a:ext>
            </a:extLst>
          </p:cNvPr>
          <p:cNvSpPr txBox="1">
            <a:spLocks/>
          </p:cNvSpPr>
          <p:nvPr/>
        </p:nvSpPr>
        <p:spPr>
          <a:xfrm>
            <a:off x="10344726" y="1278390"/>
            <a:ext cx="16922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37ABDAD-9475-473A-A7C6-D3FD87A1CB23}"/>
              </a:ext>
            </a:extLst>
          </p:cNvPr>
          <p:cNvSpPr/>
          <p:nvPr/>
        </p:nvSpPr>
        <p:spPr>
          <a:xfrm>
            <a:off x="3953164" y="2557828"/>
            <a:ext cx="148713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يَأْخُذُ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D69C8AF-30C0-4A37-84D5-2E6143F09071}"/>
              </a:ext>
            </a:extLst>
          </p:cNvPr>
          <p:cNvSpPr/>
          <p:nvPr/>
        </p:nvSpPr>
        <p:spPr>
          <a:xfrm>
            <a:off x="3941307" y="3499933"/>
            <a:ext cx="149899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يَأْمُرُ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7CED50E-6370-4519-8209-C1E580C4AB55}"/>
              </a:ext>
            </a:extLst>
          </p:cNvPr>
          <p:cNvSpPr/>
          <p:nvPr/>
        </p:nvSpPr>
        <p:spPr>
          <a:xfrm>
            <a:off x="3941307" y="4525360"/>
            <a:ext cx="149899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يَأْمَنُ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C131CAB-F38D-45E7-B2F3-7FDD06CE6F09}"/>
              </a:ext>
            </a:extLst>
          </p:cNvPr>
          <p:cNvSpPr/>
          <p:nvPr/>
        </p:nvSpPr>
        <p:spPr>
          <a:xfrm>
            <a:off x="3953164" y="5504251"/>
            <a:ext cx="148713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يَأْلَفُ</a:t>
            </a:r>
            <a:endParaRPr lang="en-US" dirty="0"/>
          </a:p>
        </p:txBody>
      </p:sp>
      <p:sp>
        <p:nvSpPr>
          <p:cNvPr id="15" name="عنوان 1">
            <a:extLst>
              <a:ext uri="{FF2B5EF4-FFF2-40B4-BE49-F238E27FC236}">
                <a16:creationId xmlns="" xmlns:a16="http://schemas.microsoft.com/office/drawing/2014/main" id="{8B4172AB-D9A7-46BA-AE52-338421FB45C5}"/>
              </a:ext>
            </a:extLst>
          </p:cNvPr>
          <p:cNvSpPr txBox="1">
            <a:spLocks/>
          </p:cNvSpPr>
          <p:nvPr/>
        </p:nvSpPr>
        <p:spPr>
          <a:xfrm>
            <a:off x="6696284" y="4438696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أَمِنَ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18771F3-5453-45A3-B63F-6C1F65100622}"/>
              </a:ext>
            </a:extLst>
          </p:cNvPr>
          <p:cNvSpPr/>
          <p:nvPr/>
        </p:nvSpPr>
        <p:spPr>
          <a:xfrm>
            <a:off x="3953165" y="1609797"/>
            <a:ext cx="148713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يَأْكُلُ</a:t>
            </a:r>
            <a:endParaRPr lang="en-US" dirty="0"/>
          </a:p>
        </p:txBody>
      </p:sp>
      <p:sp>
        <p:nvSpPr>
          <p:cNvPr id="17" name="عنوان 1">
            <a:extLst>
              <a:ext uri="{FF2B5EF4-FFF2-40B4-BE49-F238E27FC236}">
                <a16:creationId xmlns="" xmlns:a16="http://schemas.microsoft.com/office/drawing/2014/main" id="{31A1D557-5CF4-438F-83A3-B4F617F3EF50}"/>
              </a:ext>
            </a:extLst>
          </p:cNvPr>
          <p:cNvSpPr txBox="1">
            <a:spLocks/>
          </p:cNvSpPr>
          <p:nvPr/>
        </p:nvSpPr>
        <p:spPr>
          <a:xfrm>
            <a:off x="6696285" y="3470326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أَمَرَ</a:t>
            </a:r>
          </a:p>
        </p:txBody>
      </p:sp>
      <p:sp>
        <p:nvSpPr>
          <p:cNvPr id="18" name="عنوان 1">
            <a:extLst>
              <a:ext uri="{FF2B5EF4-FFF2-40B4-BE49-F238E27FC236}">
                <a16:creationId xmlns="" xmlns:a16="http://schemas.microsoft.com/office/drawing/2014/main" id="{BC15B965-83EA-4737-A4A4-6B7796549223}"/>
              </a:ext>
            </a:extLst>
          </p:cNvPr>
          <p:cNvSpPr txBox="1">
            <a:spLocks/>
          </p:cNvSpPr>
          <p:nvPr/>
        </p:nvSpPr>
        <p:spPr>
          <a:xfrm>
            <a:off x="6696285" y="2501470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أَخَذَ</a:t>
            </a:r>
          </a:p>
        </p:txBody>
      </p:sp>
      <p:sp>
        <p:nvSpPr>
          <p:cNvPr id="19" name="عنوان 1">
            <a:extLst>
              <a:ext uri="{FF2B5EF4-FFF2-40B4-BE49-F238E27FC236}">
                <a16:creationId xmlns="" xmlns:a16="http://schemas.microsoft.com/office/drawing/2014/main" id="{34DF0B4B-B2F6-4DE3-9609-433E170F5349}"/>
              </a:ext>
            </a:extLst>
          </p:cNvPr>
          <p:cNvSpPr txBox="1">
            <a:spLocks/>
          </p:cNvSpPr>
          <p:nvPr/>
        </p:nvSpPr>
        <p:spPr>
          <a:xfrm>
            <a:off x="6696285" y="1532305"/>
            <a:ext cx="1498995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أَكَلَ</a:t>
            </a:r>
          </a:p>
        </p:txBody>
      </p:sp>
      <p:sp>
        <p:nvSpPr>
          <p:cNvPr id="20" name="عنوان 1">
            <a:extLst>
              <a:ext uri="{FF2B5EF4-FFF2-40B4-BE49-F238E27FC236}">
                <a16:creationId xmlns="" xmlns:a16="http://schemas.microsoft.com/office/drawing/2014/main" id="{D75FE44A-D80C-4AEB-8971-28DA85F32CE1}"/>
              </a:ext>
            </a:extLst>
          </p:cNvPr>
          <p:cNvSpPr txBox="1">
            <a:spLocks/>
          </p:cNvSpPr>
          <p:nvPr/>
        </p:nvSpPr>
        <p:spPr>
          <a:xfrm>
            <a:off x="6696284" y="5395829"/>
            <a:ext cx="1498995" cy="8751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أَلِفَ</a:t>
            </a:r>
          </a:p>
        </p:txBody>
      </p:sp>
      <p:sp>
        <p:nvSpPr>
          <p:cNvPr id="21" name="عنوان 1">
            <a:extLst>
              <a:ext uri="{FF2B5EF4-FFF2-40B4-BE49-F238E27FC236}">
                <a16:creationId xmlns="" xmlns:a16="http://schemas.microsoft.com/office/drawing/2014/main" id="{9EA64C30-3B27-4065-8391-7C4B21C98BA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29499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9ED7111E-54FC-4DB2-A0F2-381FECD2F010}"/>
              </a:ext>
            </a:extLst>
          </p:cNvPr>
          <p:cNvSpPr txBox="1">
            <a:spLocks/>
          </p:cNvSpPr>
          <p:nvPr/>
        </p:nvSpPr>
        <p:spPr>
          <a:xfrm>
            <a:off x="10344726" y="1278390"/>
            <a:ext cx="16922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عنوان 1">
            <a:extLst>
              <a:ext uri="{FF2B5EF4-FFF2-40B4-BE49-F238E27FC236}">
                <a16:creationId xmlns="" xmlns:a16="http://schemas.microsoft.com/office/drawing/2014/main" id="{8B4172AB-D9A7-46BA-AE52-338421FB45C5}"/>
              </a:ext>
            </a:extLst>
          </p:cNvPr>
          <p:cNvSpPr txBox="1">
            <a:spLocks/>
          </p:cNvSpPr>
          <p:nvPr/>
        </p:nvSpPr>
        <p:spPr>
          <a:xfrm>
            <a:off x="6696285" y="4450866"/>
            <a:ext cx="2817169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ف، ء، س</a:t>
            </a:r>
          </a:p>
        </p:txBody>
      </p:sp>
      <p:sp>
        <p:nvSpPr>
          <p:cNvPr id="17" name="عنوان 1">
            <a:extLst>
              <a:ext uri="{FF2B5EF4-FFF2-40B4-BE49-F238E27FC236}">
                <a16:creationId xmlns="" xmlns:a16="http://schemas.microsoft.com/office/drawing/2014/main" id="{31A1D557-5CF4-438F-83A3-B4F617F3EF50}"/>
              </a:ext>
            </a:extLst>
          </p:cNvPr>
          <p:cNvSpPr txBox="1">
            <a:spLocks/>
          </p:cNvSpPr>
          <p:nvPr/>
        </p:nvSpPr>
        <p:spPr>
          <a:xfrm>
            <a:off x="6696286" y="3482496"/>
            <a:ext cx="2817169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م، ء، ل، و، ف</a:t>
            </a:r>
          </a:p>
        </p:txBody>
      </p:sp>
      <p:sp>
        <p:nvSpPr>
          <p:cNvPr id="18" name="عنوان 1">
            <a:extLst>
              <a:ext uri="{FF2B5EF4-FFF2-40B4-BE49-F238E27FC236}">
                <a16:creationId xmlns="" xmlns:a16="http://schemas.microsoft.com/office/drawing/2014/main" id="{BC15B965-83EA-4737-A4A4-6B7796549223}"/>
              </a:ext>
            </a:extLst>
          </p:cNvPr>
          <p:cNvSpPr txBox="1">
            <a:spLocks/>
          </p:cNvSpPr>
          <p:nvPr/>
        </p:nvSpPr>
        <p:spPr>
          <a:xfrm>
            <a:off x="6696286" y="2513640"/>
            <a:ext cx="2817169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ar-SA" b="1" dirty="0">
                <a:solidFill>
                  <a:prstClr val="white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ي، ء، م، ل</a:t>
            </a:r>
          </a:p>
        </p:txBody>
      </p:sp>
      <p:sp>
        <p:nvSpPr>
          <p:cNvPr id="20" name="عنوان 1">
            <a:extLst>
              <a:ext uri="{FF2B5EF4-FFF2-40B4-BE49-F238E27FC236}">
                <a16:creationId xmlns="" xmlns:a16="http://schemas.microsoft.com/office/drawing/2014/main" id="{D75FE44A-D80C-4AEB-8971-28DA85F32CE1}"/>
              </a:ext>
            </a:extLst>
          </p:cNvPr>
          <p:cNvSpPr txBox="1">
            <a:spLocks/>
          </p:cNvSpPr>
          <p:nvPr/>
        </p:nvSpPr>
        <p:spPr>
          <a:xfrm>
            <a:off x="6696285" y="5407999"/>
            <a:ext cx="2817169" cy="8751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ف، ء، ر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379034A6-E949-4067-AF33-2FE37659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8" y="550970"/>
            <a:ext cx="10723418" cy="1325563"/>
          </a:xfrm>
        </p:spPr>
        <p:txBody>
          <a:bodyPr>
            <a:normAutofit/>
          </a:bodyPr>
          <a:lstStyle/>
          <a:p>
            <a:pPr algn="r"/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أَصِلُ الـحُرُوفَ لأُكَوِّنَ كَلِمَاتٍ مُرَاعِيًا الرَّسْمَ الصّحِيحَ للهَمْزَةِ، كـمَا فِي الـمِثَالِ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B681A23-515B-4D17-B700-97349F828947}"/>
              </a:ext>
            </a:extLst>
          </p:cNvPr>
          <p:cNvSpPr/>
          <p:nvPr/>
        </p:nvSpPr>
        <p:spPr>
          <a:xfrm>
            <a:off x="2770909" y="1609797"/>
            <a:ext cx="266939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مَأْمُونٌ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عنوان 1">
            <a:extLst>
              <a:ext uri="{FF2B5EF4-FFF2-40B4-BE49-F238E27FC236}">
                <a16:creationId xmlns="" xmlns:a16="http://schemas.microsoft.com/office/drawing/2014/main" id="{9B87DA23-8B9C-4120-9102-58D7281D64A4}"/>
              </a:ext>
            </a:extLst>
          </p:cNvPr>
          <p:cNvSpPr txBox="1">
            <a:spLocks/>
          </p:cNvSpPr>
          <p:nvPr/>
        </p:nvSpPr>
        <p:spPr>
          <a:xfrm>
            <a:off x="6696285" y="1532305"/>
            <a:ext cx="2817170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م، ء، م، و، ن</a:t>
            </a:r>
          </a:p>
        </p:txBody>
      </p:sp>
    </p:spTree>
    <p:extLst>
      <p:ext uri="{BB962C8B-B14F-4D97-AF65-F5344CB8AC3E}">
        <p14:creationId xmlns:p14="http://schemas.microsoft.com/office/powerpoint/2010/main" val="18565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29499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9ED7111E-54FC-4DB2-A0F2-381FECD2F010}"/>
              </a:ext>
            </a:extLst>
          </p:cNvPr>
          <p:cNvSpPr txBox="1">
            <a:spLocks/>
          </p:cNvSpPr>
          <p:nvPr/>
        </p:nvSpPr>
        <p:spPr>
          <a:xfrm>
            <a:off x="10344726" y="1278390"/>
            <a:ext cx="16922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37ABDAD-9475-473A-A7C6-D3FD87A1CB23}"/>
              </a:ext>
            </a:extLst>
          </p:cNvPr>
          <p:cNvSpPr/>
          <p:nvPr/>
        </p:nvSpPr>
        <p:spPr>
          <a:xfrm>
            <a:off x="2768958" y="2513640"/>
            <a:ext cx="266939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مَأْمُولٌ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D69C8AF-30C0-4A37-84D5-2E6143F09071}"/>
              </a:ext>
            </a:extLst>
          </p:cNvPr>
          <p:cNvSpPr/>
          <p:nvPr/>
        </p:nvSpPr>
        <p:spPr>
          <a:xfrm>
            <a:off x="2749625" y="3455745"/>
            <a:ext cx="269067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مَأْلُوفٌ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7CED50E-6370-4519-8209-C1E580C4AB55}"/>
              </a:ext>
            </a:extLst>
          </p:cNvPr>
          <p:cNvSpPr/>
          <p:nvPr/>
        </p:nvSpPr>
        <p:spPr>
          <a:xfrm>
            <a:off x="2749625" y="4481172"/>
            <a:ext cx="269067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فَأْسٌ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C131CAB-F38D-45E7-B2F3-7FDD06CE6F09}"/>
              </a:ext>
            </a:extLst>
          </p:cNvPr>
          <p:cNvSpPr/>
          <p:nvPr/>
        </p:nvSpPr>
        <p:spPr>
          <a:xfrm>
            <a:off x="2768958" y="5460063"/>
            <a:ext cx="266939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فَأْرٌ</a:t>
            </a:r>
            <a:endParaRPr lang="en-US" dirty="0"/>
          </a:p>
        </p:txBody>
      </p:sp>
      <p:sp>
        <p:nvSpPr>
          <p:cNvPr id="15" name="عنوان 1">
            <a:extLst>
              <a:ext uri="{FF2B5EF4-FFF2-40B4-BE49-F238E27FC236}">
                <a16:creationId xmlns="" xmlns:a16="http://schemas.microsoft.com/office/drawing/2014/main" id="{8B4172AB-D9A7-46BA-AE52-338421FB45C5}"/>
              </a:ext>
            </a:extLst>
          </p:cNvPr>
          <p:cNvSpPr txBox="1">
            <a:spLocks/>
          </p:cNvSpPr>
          <p:nvPr/>
        </p:nvSpPr>
        <p:spPr>
          <a:xfrm>
            <a:off x="6696285" y="4450866"/>
            <a:ext cx="2817169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ف، ء، س</a:t>
            </a:r>
          </a:p>
        </p:txBody>
      </p:sp>
      <p:sp>
        <p:nvSpPr>
          <p:cNvPr id="17" name="عنوان 1">
            <a:extLst>
              <a:ext uri="{FF2B5EF4-FFF2-40B4-BE49-F238E27FC236}">
                <a16:creationId xmlns="" xmlns:a16="http://schemas.microsoft.com/office/drawing/2014/main" id="{31A1D557-5CF4-438F-83A3-B4F617F3EF50}"/>
              </a:ext>
            </a:extLst>
          </p:cNvPr>
          <p:cNvSpPr txBox="1">
            <a:spLocks/>
          </p:cNvSpPr>
          <p:nvPr/>
        </p:nvSpPr>
        <p:spPr>
          <a:xfrm>
            <a:off x="6696286" y="3482496"/>
            <a:ext cx="2817169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م، ء، ل، و، ف</a:t>
            </a:r>
          </a:p>
        </p:txBody>
      </p:sp>
      <p:sp>
        <p:nvSpPr>
          <p:cNvPr id="18" name="عنوان 1">
            <a:extLst>
              <a:ext uri="{FF2B5EF4-FFF2-40B4-BE49-F238E27FC236}">
                <a16:creationId xmlns="" xmlns:a16="http://schemas.microsoft.com/office/drawing/2014/main" id="{BC15B965-83EA-4737-A4A4-6B7796549223}"/>
              </a:ext>
            </a:extLst>
          </p:cNvPr>
          <p:cNvSpPr txBox="1">
            <a:spLocks/>
          </p:cNvSpPr>
          <p:nvPr/>
        </p:nvSpPr>
        <p:spPr>
          <a:xfrm>
            <a:off x="6696286" y="2513640"/>
            <a:ext cx="2817169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ar-SA" b="1" dirty="0">
                <a:solidFill>
                  <a:prstClr val="white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م، ء، م، و، ل</a:t>
            </a:r>
          </a:p>
        </p:txBody>
      </p:sp>
      <p:sp>
        <p:nvSpPr>
          <p:cNvPr id="20" name="عنوان 1">
            <a:extLst>
              <a:ext uri="{FF2B5EF4-FFF2-40B4-BE49-F238E27FC236}">
                <a16:creationId xmlns="" xmlns:a16="http://schemas.microsoft.com/office/drawing/2014/main" id="{D75FE44A-D80C-4AEB-8971-28DA85F32CE1}"/>
              </a:ext>
            </a:extLst>
          </p:cNvPr>
          <p:cNvSpPr txBox="1">
            <a:spLocks/>
          </p:cNvSpPr>
          <p:nvPr/>
        </p:nvSpPr>
        <p:spPr>
          <a:xfrm>
            <a:off x="6696285" y="5407999"/>
            <a:ext cx="2817169" cy="8751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ف، ء، ر</a:t>
            </a:r>
          </a:p>
        </p:txBody>
      </p:sp>
      <p:sp>
        <p:nvSpPr>
          <p:cNvPr id="21" name="عنوان 1">
            <a:extLst>
              <a:ext uri="{FF2B5EF4-FFF2-40B4-BE49-F238E27FC236}">
                <a16:creationId xmlns="" xmlns:a16="http://schemas.microsoft.com/office/drawing/2014/main" id="{9EA64C30-3B27-4065-8391-7C4B21C98BA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379034A6-E949-4067-AF33-2FE37659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8" y="550970"/>
            <a:ext cx="10723418" cy="1325563"/>
          </a:xfrm>
        </p:spPr>
        <p:txBody>
          <a:bodyPr>
            <a:normAutofit/>
          </a:bodyPr>
          <a:lstStyle/>
          <a:p>
            <a:pPr algn="r"/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أَصِلُ الـحُرُوفَ لأُكَوِّنَ كَلِمَاتٍ مُرَاعِيًا الرَّسْمَ الصّحِيحَ للهَمْزَةِ، كـمَا فِي الـمِثَالِ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B681A23-515B-4D17-B700-97349F828947}"/>
              </a:ext>
            </a:extLst>
          </p:cNvPr>
          <p:cNvSpPr/>
          <p:nvPr/>
        </p:nvSpPr>
        <p:spPr>
          <a:xfrm>
            <a:off x="2770909" y="1609797"/>
            <a:ext cx="266939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مَأْمُونٌ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عنوان 1">
            <a:extLst>
              <a:ext uri="{FF2B5EF4-FFF2-40B4-BE49-F238E27FC236}">
                <a16:creationId xmlns="" xmlns:a16="http://schemas.microsoft.com/office/drawing/2014/main" id="{9B87DA23-8B9C-4120-9102-58D7281D64A4}"/>
              </a:ext>
            </a:extLst>
          </p:cNvPr>
          <p:cNvSpPr txBox="1">
            <a:spLocks/>
          </p:cNvSpPr>
          <p:nvPr/>
        </p:nvSpPr>
        <p:spPr>
          <a:xfrm>
            <a:off x="6696285" y="1532305"/>
            <a:ext cx="2817170" cy="83957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م، ء، م، و، ن</a:t>
            </a:r>
          </a:p>
        </p:txBody>
      </p:sp>
    </p:spTree>
    <p:extLst>
      <p:ext uri="{BB962C8B-B14F-4D97-AF65-F5344CB8AC3E}">
        <p14:creationId xmlns:p14="http://schemas.microsoft.com/office/powerpoint/2010/main" val="23957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>
            <a:extLst>
              <a:ext uri="{FF2B5EF4-FFF2-40B4-BE49-F238E27FC236}">
                <a16:creationId xmlns="" xmlns:a16="http://schemas.microsoft.com/office/drawing/2014/main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84848" y="0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أوظِّفُ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5" name="عنوان 1">
            <a:extLst>
              <a:ext uri="{FF2B5EF4-FFF2-40B4-BE49-F238E27FC236}">
                <a16:creationId xmlns="" xmlns:a16="http://schemas.microsoft.com/office/drawing/2014/main" id="{CED7B3B0-E0D9-46C5-BA9A-2C2E435CDF64}"/>
              </a:ext>
            </a:extLst>
          </p:cNvPr>
          <p:cNvSpPr txBox="1">
            <a:spLocks/>
          </p:cNvSpPr>
          <p:nvPr/>
        </p:nvSpPr>
        <p:spPr>
          <a:xfrm>
            <a:off x="2003510" y="129089"/>
            <a:ext cx="8400139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أَسْتَمِعُ إِلَى الفِقْرَة وَأَكْتُبُ كُلَّ كَلِمَةٍ فِي الفَرَاغِ الـمُنَاسِبِ لَهَا.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="" xmlns:a16="http://schemas.microsoft.com/office/drawing/2014/main" id="{BD7A6C7D-D329-4BB4-AFA2-890EBD6B61A7}"/>
              </a:ext>
            </a:extLst>
          </p:cNvPr>
          <p:cNvSpPr txBox="1">
            <a:spLocks/>
          </p:cNvSpPr>
          <p:nvPr/>
        </p:nvSpPr>
        <p:spPr>
          <a:xfrm>
            <a:off x="0" y="1703568"/>
            <a:ext cx="12179772" cy="3727414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  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النَّاسُ مِنْ كُلِّ مَكَانٍ لِاكْتِشَافِ السِّرِّ الَّذِي جَعَل شَجَرَةَ الـحَيَاةِ </a:t>
            </a:r>
            <a:r>
              <a:rPr lang="ar-SA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الـخُضُوعَ لِـ</a:t>
            </a:r>
            <a:r>
              <a:rPr lang="ar-SA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الطَّبِيعَةِ القَاسِيَةِ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وَ</a:t>
            </a:r>
            <a:r>
              <a:rPr lang="ar-SA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العُلَمَاءُ فِي مَعْرِفَةَ الـمَزِيدِ عَنْ تِلْكَ الشَّجَرَةِ الَّتِي تَقِفُ شَامِخَةً مُنْذُ قُرُونٍ عَلَى </a:t>
            </a:r>
            <a:r>
              <a:rPr lang="ar-SA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تَلَّةٍ فِي صَحْرَاءِ </a:t>
            </a:r>
            <a:r>
              <a:rPr lang="ar-SA" sz="4000" b="1" dirty="0" err="1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الصّخِير</a:t>
            </a:r>
            <a:r>
              <a:rPr lang="ar-BH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فِي </a:t>
            </a:r>
            <a:r>
              <a:rPr lang="ar-SA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مِنْ كُلِّ ضَرَرٍ.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2" name="شجرة الحياة">
            <a:hlinkClick r:id="" action="ppaction://media"/>
            <a:extLst>
              <a:ext uri="{FF2B5EF4-FFF2-40B4-BE49-F238E27FC236}">
                <a16:creationId xmlns="" xmlns:a16="http://schemas.microsoft.com/office/drawing/2014/main" id="{F65F490B-77D2-4EC1-AC02-5611BEFA6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1200" y="22195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1105</TotalTime>
  <Words>460</Words>
  <Application>Microsoft Office PowerPoint</Application>
  <PresentationFormat>Widescreen</PresentationFormat>
  <Paragraphs>124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Traditional Arabic</vt:lpstr>
      <vt:lpstr>قالب الدروس</vt:lpstr>
      <vt:lpstr>                        درسٌ في مادّةِ اللّغةِ العربيّةِ (الإملاءُ)  الهَمْزَةُ الـمُتَوَسِّطةُ السَّاكِنَةُ وَمَا قَبْلَها مَفْتُوحٌ  الصّفُّ الرّابعُ الابتدائيُّ </vt:lpstr>
      <vt:lpstr>أُكْمِلُ مَلْءَ الـجَدْوَلِ بِمَا يُنَاسِبُ، كَمَا فِي الـمِثَالِ :</vt:lpstr>
      <vt:lpstr>أُكْمِلُ مَلْءَ الـجَدْوَلِ بِمَا يُنَاسِبُ، كَمَا فِي الـمِثَالِ :</vt:lpstr>
      <vt:lpstr>PowerPoint Presentation</vt:lpstr>
      <vt:lpstr>أُحَوِّلُ الأَفْعَالَ مِنَ الـمَاضِي إِلَى الـمُضارِعِ كـمَا فِي الـمِثَالِ:</vt:lpstr>
      <vt:lpstr>أُحَوِّلُ الأَفْعَالَ مِنَ الـمَاضِي إِلَى الـمُضارِعِ كـمَا فِي الـمِثَالِ:</vt:lpstr>
      <vt:lpstr>أَصِلُ الـحُرُوفَ لأُكَوِّنَ كَلِمَاتٍ مُرَاعِيًا الرَّسْمَ الصّحِيحَ للهَمْزَةِ، كـمَا فِي الـمِثَالِ:</vt:lpstr>
      <vt:lpstr>أَصِلُ الـحُرُوفَ لأُكَوِّنَ كَلِمَاتٍ مُرَاعِيًا الرَّسْمَ الصّحِيحَ للهَمْزَةِ، كـمَا فِي الـمِثَالِ:</vt:lpstr>
      <vt:lpstr>PowerPoint Presentation</vt:lpstr>
      <vt:lpstr>PowerPoint Presentation</vt:lpstr>
      <vt:lpstr>انتهى الدّرس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في مادّة اللّغة العربيّة الإملاء  الهمزة الـمتوسِّطَةُ الـمَكْسُورَةُ</dc:title>
  <dc:creator>Tufik Ben Saleh Aldaaji</dc:creator>
  <cp:lastModifiedBy>user</cp:lastModifiedBy>
  <cp:revision>147</cp:revision>
  <dcterms:created xsi:type="dcterms:W3CDTF">2020-03-04T09:59:30Z</dcterms:created>
  <dcterms:modified xsi:type="dcterms:W3CDTF">2020-04-09T08:08:14Z</dcterms:modified>
</cp:coreProperties>
</file>