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57" d="100"/>
          <a:sy n="57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25/12/1437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5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85744" y="3189926"/>
            <a:ext cx="7572428" cy="3429024"/>
            <a:chOff x="714348" y="1857364"/>
            <a:chExt cx="7572428" cy="3429024"/>
          </a:xfrm>
        </p:grpSpPr>
        <p:grpSp>
          <p:nvGrpSpPr>
            <p:cNvPr id="3" name="Group 4"/>
            <p:cNvGrpSpPr/>
            <p:nvPr/>
          </p:nvGrpSpPr>
          <p:grpSpPr>
            <a:xfrm>
              <a:off x="714348" y="1857364"/>
              <a:ext cx="7572428" cy="3429024"/>
              <a:chOff x="857224" y="2000240"/>
              <a:chExt cx="7572428" cy="3429024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1" name="Flowchart: Terminator 10"/>
              <p:cNvSpPr/>
              <p:nvPr/>
            </p:nvSpPr>
            <p:spPr>
              <a:xfrm>
                <a:off x="857224" y="2000240"/>
                <a:ext cx="7572428" cy="3429024"/>
              </a:xfrm>
              <a:prstGeom prst="flowChartTerminator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latin typeface="Times New Roman" pitchFamily="18" charset="0"/>
                </a:endParaRPr>
              </a:p>
            </p:txBody>
          </p:sp>
          <p:sp>
            <p:nvSpPr>
              <p:cNvPr id="12" name="Snip Same Side Corner Rectangle 2"/>
              <p:cNvSpPr/>
              <p:nvPr/>
            </p:nvSpPr>
            <p:spPr>
              <a:xfrm>
                <a:off x="1285852" y="2214554"/>
                <a:ext cx="6786610" cy="2928958"/>
              </a:xfrm>
              <a:prstGeom prst="snip2SameRect">
                <a:avLst>
                  <a:gd name="adj1" fmla="val 30766"/>
                  <a:gd name="adj2" fmla="val 11581"/>
                </a:avLst>
              </a:prstGeom>
              <a:gradFill flip="none" rotWithShape="1">
                <a:gsLst>
                  <a:gs pos="0">
                    <a:schemeClr val="accent5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bg1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>
                  <a:latin typeface="Times New Roman" pitchFamily="18" charset="0"/>
                </a:endParaRPr>
              </a:p>
            </p:txBody>
          </p:sp>
        </p:grpSp>
        <p:pic>
          <p:nvPicPr>
            <p:cNvPr id="10" name="Picture 9" descr="2de0d41888181a8baa557cd1c778f619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47855">
              <a:off x="897309" y="1913558"/>
              <a:ext cx="1905000" cy="952500"/>
            </a:xfrm>
            <a:prstGeom prst="rect">
              <a:avLst/>
            </a:prstGeom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28752" y="3861048"/>
            <a:ext cx="55721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EG" sz="6600" b="1" dirty="0" smtClean="0">
                <a:ln>
                  <a:solidFill>
                    <a:srgbClr val="C00000"/>
                  </a:solidFill>
                </a:ln>
                <a:solidFill>
                  <a:srgbClr val="0000CC"/>
                </a:solidFill>
              </a:rPr>
              <a:t>الوحدة القرائية </a:t>
            </a:r>
          </a:p>
          <a:p>
            <a:pPr algn="ctr"/>
            <a:r>
              <a:rPr lang="ar-EG" sz="6600" b="1" dirty="0" smtClean="0">
                <a:ln>
                  <a:solidFill>
                    <a:srgbClr val="C00000"/>
                  </a:solidFill>
                </a:ln>
                <a:solidFill>
                  <a:srgbClr val="0000CC"/>
                </a:solidFill>
              </a:rPr>
              <a:t>القراءة الإعلامية</a:t>
            </a:r>
            <a:endParaRPr lang="ar-EG" sz="6600" b="1" dirty="0">
              <a:ln>
                <a:solidFill>
                  <a:srgbClr val="C00000"/>
                </a:solidFill>
              </a:ln>
              <a:solidFill>
                <a:srgbClr val="0000CC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 rot="1883222">
            <a:off x="3035242" y="-500594"/>
            <a:ext cx="5362267" cy="4469662"/>
            <a:chOff x="3035" y="-173"/>
            <a:chExt cx="3035" cy="2101"/>
          </a:xfrm>
        </p:grpSpPr>
        <p:pic>
          <p:nvPicPr>
            <p:cNvPr id="6" name="Picture 3" descr="leaf_vector_tes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35" y="-173"/>
              <a:ext cx="3035" cy="2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rot="19716778">
              <a:off x="3629" y="542"/>
              <a:ext cx="13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ar-EG" sz="6600" b="1" dirty="0" smtClean="0">
                  <a:ln w="18415" cmpd="sng">
                    <a:solidFill>
                      <a:srgbClr val="C0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الوحدة الأولى</a:t>
              </a:r>
              <a:endParaRPr lang="ar-EG" sz="6600" b="1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250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gallery dir="r"/>
        <p:sndAc>
          <p:stSnd>
            <p:snd r:embed="rId7" name="Gen_sberry_getpoints.wav"/>
          </p:stSnd>
        </p:sndAc>
      </p:transition>
    </mc:Choice>
    <mc:Fallback>
      <p:transition>
        <p:fade/>
        <p:sndAc>
          <p:stSnd>
            <p:snd r:embed="rId2" name="Gen_sberry_getpoint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4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84 - arcade game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>
            <a:off x="467544" y="260648"/>
            <a:ext cx="8352928" cy="10772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3200" b="1" dirty="0" smtClean="0">
                <a:ea typeface="Calibri"/>
                <a:cs typeface="Times New Roman"/>
              </a:rPr>
              <a:t>أ- اكتب في الجدول التالي عناصر الخبر والكلمات التي دلت عليها من النص:</a:t>
            </a:r>
            <a:endParaRPr lang="en-US" sz="2000" dirty="0">
              <a:ea typeface="Calibri"/>
              <a:cs typeface="Arial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395536" y="1844824"/>
          <a:ext cx="8496944" cy="4608512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5990"/>
                <a:gridCol w="5650954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228184" y="1988840"/>
            <a:ext cx="2592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ea typeface="Times New Roman"/>
                <a:cs typeface="Times New Roman"/>
              </a:rPr>
              <a:t>عناصر الخبر</a:t>
            </a:r>
            <a:endParaRPr lang="ar-SA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39552" y="2060848"/>
            <a:ext cx="51845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ea typeface="Times New Roman"/>
                <a:cs typeface="Times New Roman"/>
              </a:rPr>
              <a:t>الكلمات التي دلت عليها من النص</a:t>
            </a:r>
            <a:endParaRPr lang="ar-SA" sz="32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300192" y="3284984"/>
            <a:ext cx="2520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الحدث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71600" y="3356992"/>
            <a:ext cx="41044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أداء اختيار مقياس الموهبة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372200" y="4437112"/>
            <a:ext cx="2520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فاعله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55576" y="4293096"/>
            <a:ext cx="49685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المركز الوطني للقياس </a:t>
            </a:r>
            <a:r>
              <a:rPr lang="ar-SA" sz="36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والتقويم </a:t>
            </a:r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– إدارة </a:t>
            </a:r>
            <a:r>
              <a:rPr lang="ar-SA" sz="36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الموهبين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372200" y="5373216"/>
            <a:ext cx="2520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مكانه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043608" y="5661248"/>
            <a:ext cx="41044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بريدة</a:t>
            </a:r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 – </a:t>
            </a:r>
            <a:r>
              <a:rPr lang="ar-SA" sz="36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القصيم</a:t>
            </a:r>
            <a:endParaRPr lang="ar-SA" sz="36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7 - arcade game shoo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99 - barru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99 - barru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99 - barru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60648"/>
            <a:ext cx="8352928" cy="10772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3200" b="1" dirty="0" smtClean="0">
                <a:ea typeface="Calibri"/>
                <a:cs typeface="Times New Roman"/>
              </a:rPr>
              <a:t>أ- اكتب في الجدول التالي عناصر الخبر والكلمات التي دلت عليها من النص:</a:t>
            </a:r>
            <a:endParaRPr lang="en-US" sz="2000" dirty="0">
              <a:ea typeface="Calibri"/>
              <a:cs typeface="Arial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404564" y="1844824"/>
          <a:ext cx="8487916" cy="4608512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845990"/>
                <a:gridCol w="5641926"/>
              </a:tblGrid>
              <a:tr h="11521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6228184" y="1988840"/>
            <a:ext cx="25922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ea typeface="Times New Roman"/>
                <a:cs typeface="Times New Roman"/>
              </a:rPr>
              <a:t>عناصر الخبر</a:t>
            </a:r>
            <a:endParaRPr lang="ar-SA" sz="3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39552" y="2060848"/>
            <a:ext cx="51845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ea typeface="Times New Roman"/>
                <a:cs typeface="Times New Roman"/>
              </a:rPr>
              <a:t>الكلمات التي دلت عليها من النص</a:t>
            </a:r>
            <a:endParaRPr lang="ar-SA" sz="32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300192" y="3284984"/>
            <a:ext cx="2520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زمانه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971600" y="3356992"/>
            <a:ext cx="4104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مساء 27 ربيع الآخر </a:t>
            </a:r>
            <a:r>
              <a:rPr lang="ar-SA" sz="28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1437هـ</a:t>
            </a:r>
            <a:endParaRPr lang="ar-SA" sz="2800" dirty="0">
              <a:solidFill>
                <a:srgbClr val="3333FF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372200" y="4437112"/>
            <a:ext cx="2520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أسبابه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5576" y="4293096"/>
            <a:ext cx="496855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الكشف عن القدرات والمواهب الكامنة لدى الطلاب</a:t>
            </a:r>
            <a:endParaRPr lang="ar-SA" sz="2800" dirty="0">
              <a:solidFill>
                <a:srgbClr val="3333FF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372200" y="5373216"/>
            <a:ext cx="25202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كيفية حدوثه</a:t>
            </a:r>
            <a:endParaRPr lang="ar-SA" sz="3600" dirty="0">
              <a:solidFill>
                <a:srgbClr val="3333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67544" y="5229200"/>
            <a:ext cx="54006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ترشيح الطلاب </a:t>
            </a:r>
            <a:r>
              <a:rPr lang="ar-SA" sz="28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الموهوبين </a:t>
            </a:r>
            <a:r>
              <a:rPr lang="ar-SA" sz="28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– توفير سنتين دراسيتين هذا المشروع الوطني للتعرف على </a:t>
            </a:r>
            <a:r>
              <a:rPr lang="ar-SA" sz="28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الموهبين</a:t>
            </a:r>
            <a:endParaRPr lang="ar-SA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1569660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>
              <a:tabLst>
                <a:tab pos="57150" algn="r"/>
                <a:tab pos="171450" algn="r"/>
                <a:tab pos="228600" algn="r"/>
                <a:tab pos="342900" algn="r"/>
              </a:tabLst>
            </a:pPr>
            <a:r>
              <a:rPr lang="ar-EG" sz="3200" b="1" dirty="0" smtClean="0">
                <a:ea typeface="Calibri"/>
                <a:cs typeface="Times New Roman"/>
              </a:rPr>
              <a:t>ب- ابحث في ثلاث صحف مختلفة عن خبر اجتماعي أو رياضي واحد وقارن بين صياغة الخبر ودقة معلوماته في كل </a:t>
            </a:r>
            <a:r>
              <a:rPr lang="ar-EG" sz="3200" b="1" dirty="0" err="1" smtClean="0">
                <a:ea typeface="Calibri"/>
                <a:cs typeface="Times New Roman"/>
              </a:rPr>
              <a:t>صحيفة.</a:t>
            </a:r>
            <a:r>
              <a:rPr lang="ar-EG" sz="3200" b="1" dirty="0" smtClean="0">
                <a:ea typeface="Calibri"/>
                <a:cs typeface="Times New Roman"/>
              </a:rPr>
              <a:t> سجل ما توصلت إليه في الجدول التالي:</a:t>
            </a:r>
            <a:endParaRPr lang="en-US" sz="3200" dirty="0">
              <a:ea typeface="Calibri"/>
              <a:cs typeface="Arial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251516" y="2060848"/>
          <a:ext cx="8640964" cy="46085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8032"/>
                <a:gridCol w="2012851"/>
                <a:gridCol w="1616224"/>
                <a:gridCol w="1984276"/>
                <a:gridCol w="1939581"/>
              </a:tblGrid>
              <a:tr h="9508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5768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615617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عنوانه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35597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مصدره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9573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أسلوبه</a:t>
            </a:r>
            <a:endParaRPr lang="ar-SA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1520" y="2060848"/>
            <a:ext cx="1728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2800" b="1" dirty="0" smtClean="0">
                <a:ea typeface="Calibri"/>
                <a:cs typeface="Times New Roman"/>
              </a:rPr>
              <a:t>مدى دقة معلوماته</a:t>
            </a:r>
            <a:endParaRPr lang="en-US" sz="2800" dirty="0" smtClean="0">
              <a:ea typeface="Calibri"/>
              <a:cs typeface="Arial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884368" y="4077072"/>
            <a:ext cx="10081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الخبر الأول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940152" y="3645024"/>
            <a:ext cx="172819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مركز الملك سلمان للإغاثة والأعمال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211960" y="3933056"/>
            <a:ext cx="158417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مؤسسة الجزيرة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411760" y="4293096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موضوعي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95536" y="3861048"/>
            <a:ext cx="172819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مبني على أساس تقارير </a:t>
            </a:r>
            <a:r>
              <a:rPr lang="ar-SA" sz="32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واحصاءات</a:t>
            </a:r>
            <a:endParaRPr lang="ar-SA" sz="32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1 - auto r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1 - auto r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1569660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>
              <a:tabLst>
                <a:tab pos="57150" algn="r"/>
                <a:tab pos="171450" algn="r"/>
                <a:tab pos="228600" algn="r"/>
                <a:tab pos="342900" algn="r"/>
              </a:tabLst>
            </a:pPr>
            <a:r>
              <a:rPr lang="ar-EG" sz="3200" b="1" dirty="0" smtClean="0">
                <a:ea typeface="Calibri"/>
                <a:cs typeface="Times New Roman"/>
              </a:rPr>
              <a:t>ب- ابحث في ثلاث صحف مختلفة عن خبر اجتماعي أو رياضي واحد وقارن بين صياغة الخبر ودقة معلوماته في كل </a:t>
            </a:r>
            <a:r>
              <a:rPr lang="ar-EG" sz="3200" b="1" dirty="0" err="1" smtClean="0">
                <a:ea typeface="Calibri"/>
                <a:cs typeface="Times New Roman"/>
              </a:rPr>
              <a:t>صحيفة.</a:t>
            </a:r>
            <a:r>
              <a:rPr lang="ar-EG" sz="3200" b="1" dirty="0" smtClean="0">
                <a:ea typeface="Calibri"/>
                <a:cs typeface="Times New Roman"/>
              </a:rPr>
              <a:t> سجل ما توصلت إليه في الجدول التالي:</a:t>
            </a:r>
            <a:endParaRPr lang="en-US" sz="3200" dirty="0">
              <a:ea typeface="Calibri"/>
              <a:cs typeface="Arial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1516" y="2060848"/>
          <a:ext cx="8640964" cy="46085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8032"/>
                <a:gridCol w="2012851"/>
                <a:gridCol w="1616224"/>
                <a:gridCol w="1984276"/>
                <a:gridCol w="1939581"/>
              </a:tblGrid>
              <a:tr h="9508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5768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615617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عنوانه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35597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مصدره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9573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أسلوبه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1520" y="2060848"/>
            <a:ext cx="1728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2800" b="1" dirty="0" smtClean="0">
                <a:ea typeface="Calibri"/>
                <a:cs typeface="Times New Roman"/>
              </a:rPr>
              <a:t>مدى دقة معلوماته</a:t>
            </a:r>
            <a:endParaRPr lang="en-US" sz="2800" dirty="0" smtClean="0">
              <a:ea typeface="Calibri"/>
              <a:cs typeface="Arial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884368" y="4077072"/>
            <a:ext cx="100811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الخبر الثاني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012160" y="4005064"/>
            <a:ext cx="17281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مركز الملك سلمان </a:t>
            </a:r>
            <a:r>
              <a:rPr lang="ar-SA" sz="32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الإغاثي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39952" y="4293096"/>
            <a:ext cx="15841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الوطن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339752" y="4437112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اجتماعي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95536" y="3429000"/>
            <a:ext cx="1728192" cy="29680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مبني على أراء ومشاركات اجتماعية</a:t>
            </a:r>
            <a:endParaRPr lang="en-US" sz="3200" dirty="0"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88640"/>
            <a:ext cx="8640960" cy="1569660"/>
          </a:xfrm>
          <a:prstGeom prst="rect">
            <a:avLst/>
          </a:prstGeom>
          <a:gradFill flip="none" rotWithShape="1">
            <a:gsLst>
              <a:gs pos="0">
                <a:srgbClr val="33CCFF">
                  <a:tint val="66000"/>
                  <a:satMod val="160000"/>
                </a:srgbClr>
              </a:gs>
              <a:gs pos="50000">
                <a:srgbClr val="33CCFF">
                  <a:tint val="44500"/>
                  <a:satMod val="160000"/>
                </a:srgbClr>
              </a:gs>
              <a:gs pos="100000">
                <a:srgbClr val="33CCFF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>
              <a:tabLst>
                <a:tab pos="57150" algn="r"/>
                <a:tab pos="171450" algn="r"/>
                <a:tab pos="228600" algn="r"/>
                <a:tab pos="342900" algn="r"/>
              </a:tabLst>
            </a:pPr>
            <a:r>
              <a:rPr lang="ar-EG" sz="3200" b="1" dirty="0" smtClean="0">
                <a:ea typeface="Calibri"/>
                <a:cs typeface="Times New Roman"/>
              </a:rPr>
              <a:t>ب- ابحث في ثلاث صحف مختلفة عن خبر اجتماعي أو رياضي واحد وقارن بين صياغة الخبر ودقة معلوماته في كل </a:t>
            </a:r>
            <a:r>
              <a:rPr lang="ar-EG" sz="3200" b="1" dirty="0" err="1" smtClean="0">
                <a:ea typeface="Calibri"/>
                <a:cs typeface="Times New Roman"/>
              </a:rPr>
              <a:t>صحيفة.</a:t>
            </a:r>
            <a:r>
              <a:rPr lang="ar-EG" sz="3200" b="1" dirty="0" smtClean="0">
                <a:ea typeface="Calibri"/>
                <a:cs typeface="Times New Roman"/>
              </a:rPr>
              <a:t> سجل ما توصلت إليه في الجدول التالي:</a:t>
            </a:r>
            <a:endParaRPr lang="en-US" sz="3200" dirty="0">
              <a:ea typeface="Calibri"/>
              <a:cs typeface="Arial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1516" y="2060848"/>
          <a:ext cx="8640964" cy="46085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8032"/>
                <a:gridCol w="2012851"/>
                <a:gridCol w="1616224"/>
                <a:gridCol w="1984276"/>
                <a:gridCol w="1939581"/>
              </a:tblGrid>
              <a:tr h="9508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33FF">
                            <a:tint val="66000"/>
                            <a:satMod val="160000"/>
                          </a:srgbClr>
                        </a:gs>
                        <a:gs pos="50000">
                          <a:srgbClr val="3333FF">
                            <a:tint val="44500"/>
                            <a:satMod val="160000"/>
                          </a:srgbClr>
                        </a:gs>
                        <a:gs pos="100000">
                          <a:srgbClr val="3333FF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65768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615617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عنوانه</a:t>
            </a:r>
            <a:endParaRPr lang="ar-SA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35597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مصدره</a:t>
            </a:r>
            <a:endParaRPr lang="ar-SA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95736" y="2276872"/>
            <a:ext cx="13681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ea typeface="Times New Roman"/>
                <a:cs typeface="Times New Roman"/>
              </a:rPr>
              <a:t>أسلوبه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51520" y="2060848"/>
            <a:ext cx="1728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2800" b="1" dirty="0" smtClean="0">
                <a:ea typeface="Calibri"/>
                <a:cs typeface="Times New Roman"/>
              </a:rPr>
              <a:t>مدى دقة معلوماته</a:t>
            </a:r>
            <a:endParaRPr lang="en-US" sz="2800" dirty="0" smtClean="0">
              <a:ea typeface="Calibri"/>
              <a:cs typeface="Arial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884368" y="4077072"/>
            <a:ext cx="10081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الخبر الثالث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868144" y="3717032"/>
            <a:ext cx="172819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مركز الملك سلمان للإغاثة ليصل 43 مصاباً للعلاج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39952" y="4509120"/>
            <a:ext cx="15841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الرياض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339752" y="4437112"/>
            <a:ext cx="17281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 smtClean="0">
                <a:solidFill>
                  <a:srgbClr val="3333FF"/>
                </a:solidFill>
                <a:ea typeface="Times New Roman"/>
                <a:cs typeface="Times New Roman"/>
              </a:rPr>
              <a:t>وصفي</a:t>
            </a:r>
            <a:endParaRPr lang="ar-SA" sz="3200" dirty="0">
              <a:solidFill>
                <a:srgbClr val="3333FF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95536" y="4005064"/>
            <a:ext cx="1728192" cy="22293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مبني على أرقام وبيانات</a:t>
            </a:r>
            <a:endParaRPr lang="en-US" sz="3200" dirty="0">
              <a:ea typeface="Times New Roman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شغل منى\خلفيات جديدة\أشكال خارجية حلوة\أشكال خارجية حلوة1\إطارات رفيعة\0020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861" y="729899"/>
            <a:ext cx="8501611" cy="5723437"/>
          </a:xfrm>
          <a:prstGeom prst="rect">
            <a:avLst/>
          </a:prstGeom>
          <a:solidFill>
            <a:srgbClr val="003300"/>
          </a:solidFill>
        </p:spPr>
      </p:pic>
      <p:sp>
        <p:nvSpPr>
          <p:cNvPr id="4" name="مربع نص 3"/>
          <p:cNvSpPr txBox="1"/>
          <p:nvPr/>
        </p:nvSpPr>
        <p:spPr>
          <a:xfrm>
            <a:off x="611560" y="836712"/>
            <a:ext cx="7915836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tabLst>
                <a:tab pos="57150" algn="r"/>
                <a:tab pos="171450" algn="r"/>
                <a:tab pos="228600" algn="r"/>
              </a:tabLst>
            </a:pPr>
            <a:r>
              <a:rPr lang="ar-EG" sz="3600" b="1" dirty="0" smtClean="0">
                <a:ea typeface="Calibri"/>
                <a:cs typeface="Times New Roman"/>
              </a:rPr>
              <a:t>ج- </a:t>
            </a:r>
            <a:r>
              <a:rPr lang="ar-EG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اكتب في الفراغ التالي خبراً صحفياً قصيراً يمثل حدثاً وقع في مجتمعك أو مدرستك مراعياً عناصر صياغة </a:t>
            </a:r>
            <a:r>
              <a:rPr lang="ar-EG" sz="3600" b="1" dirty="0" err="1" smtClean="0">
                <a:solidFill>
                  <a:srgbClr val="C00000"/>
                </a:solidFill>
                <a:ea typeface="Calibri"/>
                <a:cs typeface="Times New Roman"/>
              </a:rPr>
              <a:t>الخبر:</a:t>
            </a:r>
            <a:r>
              <a:rPr lang="ar-EG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57150" algn="r"/>
                <a:tab pos="171450" algn="r"/>
                <a:tab pos="228600" algn="r"/>
              </a:tabLst>
            </a:pPr>
            <a:r>
              <a:rPr lang="ar-EG" sz="2000" dirty="0" smtClean="0">
                <a:ea typeface="Calibri"/>
                <a:cs typeface="Times New Roman"/>
              </a:rPr>
              <a:t>........................................................................</a:t>
            </a:r>
          </a:p>
          <a:p>
            <a:pPr algn="ctr">
              <a:lnSpc>
                <a:spcPct val="150000"/>
              </a:lnSpc>
              <a:tabLst>
                <a:tab pos="57150" algn="r"/>
                <a:tab pos="171450" algn="r"/>
                <a:tab pos="228600" algn="r"/>
              </a:tabLst>
            </a:pPr>
            <a:r>
              <a:rPr lang="ar-EG" sz="2000" dirty="0" smtClean="0"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1400" dirty="0">
              <a:ea typeface="Calibri"/>
              <a:cs typeface="Arial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755576" y="2780928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ألقى السيد مدير المدرسة الأستاذ/ </a:t>
            </a:r>
            <a:r>
              <a:rPr lang="ar-SA" sz="32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ذياب</a:t>
            </a:r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 بن سالم </a:t>
            </a:r>
            <a:r>
              <a:rPr lang="ar-SA" sz="32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العنزي</a:t>
            </a:r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 مدير مدرسة السنابل الثانوية للبنين كلمة في الاصطفاف الصباحي الاثنين الموافق 17/12/</a:t>
            </a:r>
            <a:r>
              <a:rPr lang="ar-SA" sz="3200" b="1" dirty="0" err="1" smtClean="0">
                <a:solidFill>
                  <a:srgbClr val="0000FF"/>
                </a:solidFill>
                <a:ea typeface="Times New Roman"/>
                <a:cs typeface="Times New Roman"/>
              </a:rPr>
              <a:t>1437هـ</a:t>
            </a:r>
            <a:r>
              <a:rPr lang="ar-SA" sz="3200" b="1" dirty="0" smtClean="0">
                <a:solidFill>
                  <a:srgbClr val="0000FF"/>
                </a:solidFill>
                <a:ea typeface="Times New Roman"/>
                <a:cs typeface="Times New Roman"/>
              </a:rPr>
              <a:t> هنأ فيها المعلمون بالعام الدراسي وأشاد بدور السيد الوكيل كما حث فيه الطلاب على الجد والمذاكرة والاهتمام بالدرس والعمل على تطوير الذات وهذه سنة للرجل في بداية كل عام دراسي.</a:t>
            </a:r>
            <a:endParaRPr lang="ar-SA" sz="32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:\شغل منى\خلفيات جديدة\أشكال خارجية حلوة\أشكال خارجية حلوة\براويز ملونة 3\11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8064896" cy="2304256"/>
          </a:xfrm>
          <a:prstGeom prst="rect">
            <a:avLst/>
          </a:prstGeom>
          <a:noFill/>
        </p:spPr>
      </p:pic>
      <p:sp>
        <p:nvSpPr>
          <p:cNvPr id="10" name="TextBox 17"/>
          <p:cNvSpPr txBox="1"/>
          <p:nvPr/>
        </p:nvSpPr>
        <p:spPr>
          <a:xfrm>
            <a:off x="2123728" y="206084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نشاطات التعلم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شغل منى\خلفيات جديدة\أشكال خارجية حلوة\أشكال خارجية حلوة\براويز سميكة\0121.WMF"/>
          <p:cNvPicPr>
            <a:picLocks noChangeAspect="1" noChangeArrowheads="1"/>
          </p:cNvPicPr>
          <p:nvPr/>
        </p:nvPicPr>
        <p:blipFill>
          <a:blip r:embed="rId4" cstate="print"/>
          <a:srcRect l="12408" t="6414" r="12885" b="7401"/>
          <a:stretch>
            <a:fillRect/>
          </a:stretch>
        </p:blipFill>
        <p:spPr bwMode="auto">
          <a:xfrm>
            <a:off x="251520" y="404664"/>
            <a:ext cx="8352928" cy="2232248"/>
          </a:xfrm>
          <a:prstGeom prst="flowChartAlternateProcess">
            <a:avLst/>
          </a:prstGeom>
          <a:solidFill>
            <a:schemeClr val="bg1"/>
          </a:solidFill>
        </p:spPr>
      </p:pic>
      <p:sp>
        <p:nvSpPr>
          <p:cNvPr id="4" name="مربع نص 3"/>
          <p:cNvSpPr txBox="1"/>
          <p:nvPr/>
        </p:nvSpPr>
        <p:spPr>
          <a:xfrm>
            <a:off x="683567" y="836712"/>
            <a:ext cx="756084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 smtClean="0">
                <a:solidFill>
                  <a:srgbClr val="CC00CC"/>
                </a:solidFill>
                <a:cs typeface="Times New Roman" pitchFamily="18" charset="0"/>
              </a:rPr>
              <a:t>1- اقرأ الخبر التالي ثم أجب عن الأسئلة التي </a:t>
            </a:r>
            <a:r>
              <a:rPr lang="ar-EG" sz="4000" b="1" dirty="0" err="1" smtClean="0">
                <a:solidFill>
                  <a:srgbClr val="CC00CC"/>
                </a:solidFill>
                <a:cs typeface="Times New Roman" pitchFamily="18" charset="0"/>
              </a:rPr>
              <a:t>تليه:</a:t>
            </a:r>
            <a:endParaRPr lang="ar-EG" sz="4000" b="1" dirty="0" smtClean="0">
              <a:solidFill>
                <a:srgbClr val="CC00CC"/>
              </a:solidFill>
              <a:cs typeface="Times New Roman" pitchFamily="18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755576" y="3933056"/>
            <a:ext cx="8015331" cy="2246176"/>
          </a:xfrm>
          <a:prstGeom prst="doubleWave">
            <a:avLst>
              <a:gd name="adj1" fmla="val 4978"/>
              <a:gd name="adj2" fmla="val -7148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2700000" scaled="1"/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44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293096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4400" b="1" dirty="0" smtClean="0">
                <a:ea typeface="Calibri"/>
                <a:cs typeface="Times New Roman"/>
              </a:rPr>
              <a:t>200 طالب </a:t>
            </a:r>
            <a:r>
              <a:rPr lang="ar-EG" sz="4400" b="1" dirty="0" err="1" smtClean="0">
                <a:ea typeface="Calibri"/>
                <a:cs typeface="Times New Roman"/>
              </a:rPr>
              <a:t>يختبرون </a:t>
            </a:r>
            <a:r>
              <a:rPr lang="ar-EG" sz="4400" b="1" dirty="0" smtClean="0">
                <a:ea typeface="Calibri"/>
                <a:cs typeface="Times New Roman"/>
              </a:rPr>
              <a:t>"مقياس موهبة" </a:t>
            </a:r>
            <a:r>
              <a:rPr lang="ar-EG" sz="4400" b="1" dirty="0" err="1" smtClean="0">
                <a:ea typeface="Calibri"/>
                <a:cs typeface="Times New Roman"/>
              </a:rPr>
              <a:t>بالقصيم</a:t>
            </a:r>
            <a:endParaRPr lang="en-US" sz="3200" dirty="0">
              <a:ea typeface="Calibri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22 - beep comb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51520" y="260648"/>
            <a:ext cx="4703812" cy="2037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467544" y="2708920"/>
            <a:ext cx="8136904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3200" b="1" dirty="0" smtClean="0">
                <a:ea typeface="Calibri"/>
                <a:cs typeface="Times New Roman"/>
              </a:rPr>
              <a:t>صحيفة عين الإلكترونية، 28 ربيع الآخر </a:t>
            </a:r>
            <a:r>
              <a:rPr lang="ar-EG" sz="3200" b="1" dirty="0" err="1" smtClean="0">
                <a:ea typeface="Calibri"/>
                <a:cs typeface="Times New Roman"/>
              </a:rPr>
              <a:t>1437هـ</a:t>
            </a:r>
            <a:r>
              <a:rPr lang="ar-EG" sz="3200" b="1" dirty="0" smtClean="0">
                <a:ea typeface="Calibri"/>
                <a:cs typeface="Times New Roman"/>
              </a:rPr>
              <a:t>، 7 فبراير </a:t>
            </a:r>
            <a:r>
              <a:rPr lang="ar-EG" sz="3200" b="1" dirty="0" err="1" smtClean="0">
                <a:ea typeface="Calibri"/>
                <a:cs typeface="Times New Roman"/>
              </a:rPr>
              <a:t>2016م</a:t>
            </a:r>
            <a:endParaRPr lang="en-US" sz="2000" dirty="0" smtClean="0">
              <a:ea typeface="Calibri"/>
              <a:cs typeface="Arial"/>
            </a:endParaRPr>
          </a:p>
          <a:p>
            <a:pPr>
              <a:tabLst>
                <a:tab pos="57150" algn="r"/>
                <a:tab pos="171450" algn="r"/>
                <a:tab pos="228600" algn="r"/>
              </a:tabLst>
            </a:pPr>
            <a:r>
              <a:rPr lang="ar-EG" sz="3200" b="1" dirty="0" err="1" smtClean="0">
                <a:ea typeface="Calibri"/>
                <a:cs typeface="Times New Roman"/>
              </a:rPr>
              <a:t>القصيم</a:t>
            </a:r>
            <a:r>
              <a:rPr lang="ar-EG" sz="3200" b="1" dirty="0" smtClean="0">
                <a:ea typeface="Calibri"/>
                <a:cs typeface="Times New Roman"/>
              </a:rPr>
              <a:t> – راضي </a:t>
            </a:r>
            <a:r>
              <a:rPr lang="ar-EG" sz="3200" b="1" dirty="0" err="1" smtClean="0">
                <a:ea typeface="Calibri"/>
                <a:cs typeface="Times New Roman"/>
              </a:rPr>
              <a:t>الزويد</a:t>
            </a:r>
            <a:endParaRPr lang="en-US" sz="2000" dirty="0" smtClean="0">
              <a:ea typeface="Calibri"/>
              <a:cs typeface="Arial"/>
            </a:endParaRPr>
          </a:p>
          <a:p>
            <a:pPr algn="ctr"/>
            <a:r>
              <a:rPr lang="ar-EG" sz="3200" b="1" dirty="0" smtClean="0">
                <a:ea typeface="Times New Roman"/>
                <a:cs typeface="Times New Roman"/>
              </a:rPr>
              <a:t>أدى 200 طالب من طلاب الإدارة العامة للتعليم </a:t>
            </a:r>
            <a:r>
              <a:rPr lang="ar-EG" sz="3200" b="1" dirty="0" err="1" smtClean="0">
                <a:ea typeface="Times New Roman"/>
                <a:cs typeface="Times New Roman"/>
              </a:rPr>
              <a:t>بالقصيم</a:t>
            </a:r>
            <a:r>
              <a:rPr lang="ar-EG" sz="3200" b="1" dirty="0" smtClean="0">
                <a:ea typeface="Times New Roman"/>
                <a:cs typeface="Times New Roman"/>
              </a:rPr>
              <a:t> مساء أمس، اختبار مقياس موهبة، الذي يقيمه سنوياً المركز الوطني للقياس </a:t>
            </a:r>
            <a:r>
              <a:rPr lang="ar-EG" sz="3200" b="1" dirty="0" err="1" smtClean="0">
                <a:ea typeface="Times New Roman"/>
                <a:cs typeface="Times New Roman"/>
              </a:rPr>
              <a:t>والتقويم </a:t>
            </a:r>
            <a:r>
              <a:rPr lang="ar-EG" sz="3200" b="1" dirty="0" smtClean="0">
                <a:ea typeface="Times New Roman"/>
                <a:cs typeface="Times New Roman"/>
              </a:rPr>
              <a:t>(قياس) وتقوم على تنظيمه إدارة </a:t>
            </a:r>
            <a:r>
              <a:rPr lang="ar-EG" sz="3200" b="1" dirty="0" err="1" smtClean="0">
                <a:ea typeface="Times New Roman"/>
                <a:cs typeface="Times New Roman"/>
              </a:rPr>
              <a:t>الموهوبين،</a:t>
            </a:r>
            <a:r>
              <a:rPr lang="ar-EG" sz="3200" b="1" dirty="0" smtClean="0">
                <a:ea typeface="Times New Roman"/>
                <a:cs typeface="Times New Roman"/>
              </a:rPr>
              <a:t> </a:t>
            </a:r>
            <a:endParaRPr lang="ar-EG" sz="3200" b="1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00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08920"/>
            <a:ext cx="7848872" cy="367240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مستطيل 10"/>
          <p:cNvSpPr>
            <a:spLocks noChangeArrowheads="1"/>
          </p:cNvSpPr>
          <p:nvPr/>
        </p:nvSpPr>
        <p:spPr bwMode="auto">
          <a:xfrm>
            <a:off x="1187624" y="3284984"/>
            <a:ext cx="67687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4000" b="1" dirty="0" smtClean="0">
                <a:ea typeface="Calibri"/>
                <a:cs typeface="Times New Roman"/>
              </a:rPr>
              <a:t>ويتم تطبيقه على طلبة الصف الثالث متوسط، والصف الثالث والسادس الابتدائي، وذلك في مقر مدرسة الموهوبين المتوسطة، بمدينة </a:t>
            </a:r>
            <a:r>
              <a:rPr lang="ar-EG" sz="4000" b="1" dirty="0" err="1" smtClean="0">
                <a:ea typeface="Calibri"/>
                <a:cs typeface="Times New Roman"/>
              </a:rPr>
              <a:t>بريدة.</a:t>
            </a:r>
            <a:endParaRPr lang="en-US" sz="2800" dirty="0">
              <a:ea typeface="Calibri"/>
              <a:cs typeface="Arial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251520" y="260648"/>
            <a:ext cx="4703812" cy="2037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90 - arrow thu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46 - bweep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شغل منى\خلفيات جديدة\أشكال خارجية حلوة\أشكال خارجية حلوة\براويز رفيعة\042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8575645" cy="43924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17"/>
          <p:cNvSpPr txBox="1"/>
          <p:nvPr/>
        </p:nvSpPr>
        <p:spPr>
          <a:xfrm>
            <a:off x="755576" y="2492896"/>
            <a:ext cx="7848872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ctr">
              <a:lnSpc>
                <a:spcPct val="115000"/>
              </a:lnSpc>
              <a:tabLst>
                <a:tab pos="143510" algn="l"/>
                <a:tab pos="323215" algn="l"/>
              </a:tabLst>
            </a:pPr>
            <a:r>
              <a:rPr lang="ar-EG" sz="3200" b="1" dirty="0" smtClean="0">
                <a:ea typeface="Times New Roman"/>
                <a:cs typeface="Times New Roman"/>
              </a:rPr>
              <a:t>وبحسب مدير إدارة الموهوبين في الإدارة العامة للتعليم </a:t>
            </a:r>
            <a:r>
              <a:rPr lang="ar-EG" sz="3200" b="1" dirty="0" err="1" smtClean="0">
                <a:ea typeface="Times New Roman"/>
                <a:cs typeface="Times New Roman"/>
              </a:rPr>
              <a:t>بالقصيم</a:t>
            </a:r>
            <a:r>
              <a:rPr lang="ar-EG" sz="3200" b="1" dirty="0" smtClean="0">
                <a:ea typeface="Times New Roman"/>
                <a:cs typeface="Times New Roman"/>
              </a:rPr>
              <a:t> إبراهيم </a:t>
            </a:r>
            <a:r>
              <a:rPr lang="ar-EG" sz="3200" b="1" dirty="0" err="1" smtClean="0">
                <a:ea typeface="Times New Roman"/>
                <a:cs typeface="Times New Roman"/>
              </a:rPr>
              <a:t>الزميع</a:t>
            </a:r>
            <a:r>
              <a:rPr lang="ar-EG" sz="3200" b="1" dirty="0" smtClean="0">
                <a:ea typeface="Times New Roman"/>
                <a:cs typeface="Times New Roman"/>
              </a:rPr>
              <a:t> فإن اختبار مقياس موهبة لطلبة الصف الثالث متوسط، والثالث والسادس الابتدائي، يأتي ضمن المشروع الوطني للتعرف على الموهوبين، القائم على الشراكة التكاملية بين وزارة التعليم، </a:t>
            </a:r>
            <a:r>
              <a:rPr lang="ar-EG" sz="3200" b="1" dirty="0" smtClean="0"/>
              <a:t>ومؤسسة الملك عبد العزيز للموهبة والإبداع، والمركز الوطني للقياس </a:t>
            </a:r>
            <a:r>
              <a:rPr lang="ar-EG" sz="3200" b="1" dirty="0" err="1" smtClean="0"/>
              <a:t>والتقويم.</a:t>
            </a:r>
            <a:r>
              <a:rPr lang="ar-EG" sz="3200" b="1" dirty="0" smtClean="0"/>
              <a:t> </a:t>
            </a:r>
            <a:endParaRPr lang="ar-EG" sz="3200" b="1" dirty="0" smtClean="0">
              <a:solidFill>
                <a:srgbClr val="007635"/>
              </a:solidFill>
              <a:ea typeface="Calibri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51520" y="260648"/>
            <a:ext cx="4703812" cy="2037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66 - 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66 - bl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شغل منى\خلفيات جديدة\أشكال خارجية حلوة\أشكال خارجية حلوة\براويز ملونة 3\1249.jpg"/>
          <p:cNvPicPr>
            <a:picLocks noChangeAspect="1" noChangeArrowheads="1"/>
          </p:cNvPicPr>
          <p:nvPr/>
        </p:nvPicPr>
        <p:blipFill>
          <a:blip r:embed="rId3" cstate="print"/>
          <a:srcRect l="18607" t="9218" r="19770" b="9218"/>
          <a:stretch>
            <a:fillRect/>
          </a:stretch>
        </p:blipFill>
        <p:spPr bwMode="auto">
          <a:xfrm>
            <a:off x="395536" y="2060848"/>
            <a:ext cx="8352928" cy="4797152"/>
          </a:xfrm>
          <a:prstGeom prst="rect">
            <a:avLst/>
          </a:prstGeom>
          <a:noFill/>
        </p:spPr>
      </p:pic>
      <p:sp>
        <p:nvSpPr>
          <p:cNvPr id="4" name="TextBox 16"/>
          <p:cNvSpPr txBox="1"/>
          <p:nvPr/>
        </p:nvSpPr>
        <p:spPr>
          <a:xfrm>
            <a:off x="611560" y="2564904"/>
            <a:ext cx="7749730" cy="3863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EG" sz="3600" b="1" dirty="0" smtClean="0">
                <a:ea typeface="Times New Roman"/>
                <a:cs typeface="Times New Roman"/>
              </a:rPr>
              <a:t>مضيفاً أن مقياس القدرات العقلية </a:t>
            </a:r>
            <a:r>
              <a:rPr lang="ar-EG" sz="3600" b="1" dirty="0" err="1" smtClean="0">
                <a:ea typeface="Times New Roman"/>
                <a:cs typeface="Times New Roman"/>
              </a:rPr>
              <a:t>المتعددة </a:t>
            </a:r>
            <a:r>
              <a:rPr lang="ar-EG" sz="3600" b="1" dirty="0" smtClean="0">
                <a:ea typeface="Times New Roman"/>
                <a:cs typeface="Times New Roman"/>
              </a:rPr>
              <a:t>(مقياس موهبة) يهدف إلى الكشف عن القدرات، والمهارات الأكاديمية الكامنة لدى الطلبة، في مجالات اللغة، والرياضيات، والعلوم، وبعض جوانب الإبداع، بالنظر إليها من خلال عدد من الأبعاد، والأقسام والأنماط، والصور.</a:t>
            </a:r>
            <a:endParaRPr lang="ar-EG" sz="36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51520" y="260648"/>
            <a:ext cx="4703812" cy="2037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92 -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92 - 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1950511"/>
            <a:ext cx="8208912" cy="3416320"/>
          </a:xfrm>
          <a:prstGeom prst="rect">
            <a:avLst/>
          </a:prstGeom>
          <a:gradFill flip="none" rotWithShape="1">
            <a:gsLst>
              <a:gs pos="0">
                <a:srgbClr val="007635">
                  <a:tint val="66000"/>
                  <a:satMod val="160000"/>
                </a:srgbClr>
              </a:gs>
              <a:gs pos="50000">
                <a:srgbClr val="007635">
                  <a:tint val="44500"/>
                  <a:satMod val="160000"/>
                </a:srgbClr>
              </a:gs>
              <a:gs pos="100000">
                <a:srgbClr val="007635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9865" indent="-189865" algn="ctr"/>
            <a:r>
              <a:rPr lang="ar-EG" sz="3600" b="1" dirty="0" smtClean="0">
                <a:ea typeface="Times New Roman"/>
                <a:cs typeface="Times New Roman"/>
              </a:rPr>
              <a:t>كما أكد </a:t>
            </a:r>
            <a:r>
              <a:rPr lang="ar-EG" sz="3600" b="1" dirty="0" err="1" smtClean="0">
                <a:ea typeface="Times New Roman"/>
                <a:cs typeface="Times New Roman"/>
              </a:rPr>
              <a:t>الزميع</a:t>
            </a:r>
            <a:r>
              <a:rPr lang="ar-EG" sz="3600" b="1" dirty="0" smtClean="0">
                <a:ea typeface="Times New Roman"/>
                <a:cs typeface="Times New Roman"/>
              </a:rPr>
              <a:t> أن الطلاب الذين يتم ترشيحهم كطلاب موهوبين، وبعد اجتياز الاختبار، تتوفر لهم عدد من البرامج الخاصة بالموهوبين، منها الترشيح للبرامج العلمية </a:t>
            </a:r>
            <a:r>
              <a:rPr lang="ar-EG" sz="3600" b="1" dirty="0" err="1" smtClean="0">
                <a:ea typeface="Times New Roman"/>
                <a:cs typeface="Times New Roman"/>
              </a:rPr>
              <a:t>التفرغية</a:t>
            </a:r>
            <a:r>
              <a:rPr lang="ar-EG" sz="3600" b="1" dirty="0" smtClean="0">
                <a:ea typeface="Times New Roman"/>
                <a:cs typeface="Times New Roman"/>
              </a:rPr>
              <a:t> للطلاب الموهوبين داخل المملكة وخارجها، مع إمكانية </a:t>
            </a:r>
            <a:r>
              <a:rPr lang="ar-EG" sz="3600" b="1" dirty="0" err="1" smtClean="0">
                <a:ea typeface="Times New Roman"/>
                <a:cs typeface="Times New Roman"/>
              </a:rPr>
              <a:t>الترشح</a:t>
            </a:r>
            <a:r>
              <a:rPr lang="ar-EG" sz="3600" b="1" dirty="0" smtClean="0">
                <a:ea typeface="Times New Roman"/>
                <a:cs typeface="Times New Roman"/>
              </a:rPr>
              <a:t> لنظام التسريع </a:t>
            </a:r>
            <a:r>
              <a:rPr lang="ar-EG" sz="3600" b="1" dirty="0" err="1" smtClean="0">
                <a:ea typeface="Times New Roman"/>
                <a:cs typeface="Times New Roman"/>
              </a:rPr>
              <a:t>الأكاديمي،</a:t>
            </a:r>
            <a:endParaRPr lang="ar-EG" sz="3600" b="1" dirty="0" smtClean="0"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كسر ز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شغل منى\خلفيات جديدة\أشكال خارجية حلوة\أشكال خارجية حلوة\براويز سميكة\0087.WMF"/>
          <p:cNvPicPr>
            <a:picLocks noChangeAspect="1" noChangeArrowheads="1"/>
          </p:cNvPicPr>
          <p:nvPr/>
        </p:nvPicPr>
        <p:blipFill>
          <a:blip r:embed="rId3" cstate="print"/>
          <a:srcRect l="6421" t="3928" r="7491" b="4713"/>
          <a:stretch>
            <a:fillRect/>
          </a:stretch>
        </p:blipFill>
        <p:spPr bwMode="auto">
          <a:xfrm>
            <a:off x="467544" y="980728"/>
            <a:ext cx="8424935" cy="44644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مربع نص 3"/>
          <p:cNvSpPr txBox="1"/>
          <p:nvPr/>
        </p:nvSpPr>
        <p:spPr>
          <a:xfrm>
            <a:off x="899592" y="1340768"/>
            <a:ext cx="7632848" cy="3416320"/>
          </a:xfrm>
          <a:prstGeom prst="rect">
            <a:avLst/>
          </a:prstGeom>
          <a:noFill/>
          <a:ln w="38100">
            <a:noFill/>
          </a:ln>
        </p:spPr>
        <p:txBody>
          <a:bodyPr wrap="square" rtlCol="1">
            <a:spAutoFit/>
          </a:bodyPr>
          <a:lstStyle/>
          <a:p>
            <a:pPr algn="ctr">
              <a:tabLst>
                <a:tab pos="57150" algn="r"/>
                <a:tab pos="171450" algn="r"/>
                <a:tab pos="228600" algn="r"/>
              </a:tabLst>
            </a:pPr>
            <a:r>
              <a:rPr lang="ar-EG" sz="3600" b="1" dirty="0" smtClean="0">
                <a:ea typeface="Calibri"/>
                <a:cs typeface="Times New Roman"/>
              </a:rPr>
              <a:t>حيث يمكن للطالب توفير سنتين دراسيتين خلال سنوات الدراسة في التعليم العام، مع إمكانية القبول في مدرسة الموهوبين المتوسطة، كأحد أهم </a:t>
            </a:r>
            <a:r>
              <a:rPr lang="ar-EG" sz="3600" b="1" dirty="0" err="1" smtClean="0">
                <a:ea typeface="Calibri"/>
                <a:cs typeface="Times New Roman"/>
              </a:rPr>
              <a:t>المحاضن</a:t>
            </a:r>
            <a:r>
              <a:rPr lang="ar-EG" sz="3600" b="1" dirty="0" smtClean="0">
                <a:ea typeface="Calibri"/>
                <a:cs typeface="Times New Roman"/>
              </a:rPr>
              <a:t> التربوية للطلاب الموهوبين، </a:t>
            </a:r>
            <a:r>
              <a:rPr lang="ar-EG" sz="3600" b="1" dirty="0" err="1" smtClean="0">
                <a:ea typeface="Calibri"/>
                <a:cs typeface="Times New Roman"/>
              </a:rPr>
              <a:t>والترشح</a:t>
            </a:r>
            <a:r>
              <a:rPr lang="ar-EG" sz="3600" b="1" dirty="0" smtClean="0">
                <a:ea typeface="Calibri"/>
                <a:cs typeface="Times New Roman"/>
              </a:rPr>
              <a:t> للبرامج </a:t>
            </a:r>
            <a:r>
              <a:rPr lang="ar-EG" sz="3600" b="1" dirty="0" err="1" smtClean="0">
                <a:ea typeface="Calibri"/>
                <a:cs typeface="Times New Roman"/>
              </a:rPr>
              <a:t>الإثرائية</a:t>
            </a:r>
            <a:r>
              <a:rPr lang="ar-EG" sz="3600" b="1" dirty="0" smtClean="0">
                <a:ea typeface="Calibri"/>
                <a:cs typeface="Times New Roman"/>
              </a:rPr>
              <a:t> التي يقدمها مركز الموهوبين المسائي.</a:t>
            </a:r>
            <a:endParaRPr lang="en-US" sz="2400" dirty="0">
              <a:ea typeface="Calibri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7 - arcade game shoo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7 - arcade game shoot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PresentationFormat>عرض على الشاشة (3:4)‏</PresentationFormat>
  <Paragraphs>66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القراءة والتواصل اللغوي3 كتاب التطبيقات المستوى الخامس النظام الفصلي للتعليم الثانوي المسار الأدبي ومدارس تحفيظ القرآن الكريم الوحدة الأولى</dc:title>
  <dc:creator>THECAVE</dc:creator>
  <cp:lastModifiedBy>THECAVE</cp:lastModifiedBy>
  <cp:revision>1</cp:revision>
  <dcterms:created xsi:type="dcterms:W3CDTF">2016-09-27T20:54:27Z</dcterms:created>
  <dcterms:modified xsi:type="dcterms:W3CDTF">2016-09-27T20:55:24Z</dcterms:modified>
</cp:coreProperties>
</file>