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8366" y="3219607"/>
            <a:ext cx="10607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رياضيات </a:t>
            </a:r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الصف الأول </a:t>
            </a:r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الابتدائي – الجزء الثاني</a:t>
            </a:r>
          </a:p>
          <a:p>
            <a:pPr algn="ctr"/>
            <a:r>
              <a:rPr lang="ar-BH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(16</a:t>
            </a:r>
            <a:r>
              <a:rPr lang="ar-SA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ar-SA" sz="4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– </a:t>
            </a:r>
            <a:r>
              <a:rPr lang="ar-BH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4):</a:t>
            </a:r>
            <a:r>
              <a:rPr lang="ar-SA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الثُّلْث ُ والرُّبْعُ</a:t>
            </a:r>
            <a:endParaRPr lang="ar-BH" sz="40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21833" y="2050534"/>
            <a:ext cx="110240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4000" b="1" dirty="0" smtClean="0">
                <a:solidFill>
                  <a:srgbClr val="FF0000"/>
                </a:solidFill>
              </a:rPr>
              <a:t>سَنتعلَّمُ </a:t>
            </a:r>
            <a:r>
              <a:rPr lang="ar-SA" sz="4000" b="1" dirty="0">
                <a:solidFill>
                  <a:srgbClr val="FF0000"/>
                </a:solidFill>
              </a:rPr>
              <a:t>في هذا الدرس:</a:t>
            </a:r>
            <a:r>
              <a:rPr lang="ar-SA" sz="4000" b="1" dirty="0"/>
              <a:t> </a:t>
            </a:r>
            <a:endParaRPr lang="ar-SA" sz="4000" b="1" dirty="0" smtClean="0"/>
          </a:p>
          <a:p>
            <a:pPr algn="r"/>
            <a:r>
              <a:rPr lang="ar-SA" sz="4000" b="1" dirty="0" smtClean="0">
                <a:solidFill>
                  <a:schemeClr val="accent5"/>
                </a:solidFill>
              </a:rPr>
              <a:t>التَّعبيرُ عن الأَجْزَاءِ المُتَطابِقَةِ من شَكْلٍ ما بِالثُّلْثِ أو الرُّبْعِ. </a:t>
            </a: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879180" y="246151"/>
            <a:ext cx="3238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 smtClean="0"/>
              <a:t>الثُّلْثُ</a:t>
            </a:r>
            <a:endParaRPr lang="ar-BH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049130"/>
              </p:ext>
            </p:extLst>
          </p:nvPr>
        </p:nvGraphicFramePr>
        <p:xfrm>
          <a:off x="2093179" y="912343"/>
          <a:ext cx="7552353" cy="70950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17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7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7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9506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621033" y="912799"/>
            <a:ext cx="2496647" cy="698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1" name="TextBox 10"/>
          <p:cNvSpPr txBox="1"/>
          <p:nvPr/>
        </p:nvSpPr>
        <p:spPr>
          <a:xfrm>
            <a:off x="1136427" y="1940648"/>
            <a:ext cx="1066031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 smtClean="0"/>
              <a:t>1 من 3 أجزاءٍ مُتطابقةٍ لوْنُهُ أَزْرَقُ يُسَمّى الثُّلْثُ، ويُكْتَبُ: 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11312" y="1778327"/>
                <a:ext cx="96370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312" y="1778327"/>
                <a:ext cx="963707" cy="10325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291190" y="3523980"/>
                <a:ext cx="96370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1190" y="3523980"/>
                <a:ext cx="963707" cy="10325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Oval Callout 15"/>
          <p:cNvSpPr/>
          <p:nvPr/>
        </p:nvSpPr>
        <p:spPr>
          <a:xfrm>
            <a:off x="1788642" y="2964978"/>
            <a:ext cx="5883163" cy="1075266"/>
          </a:xfrm>
          <a:prstGeom prst="wedgeEllipseCallout">
            <a:avLst>
              <a:gd name="adj1" fmla="val 77482"/>
              <a:gd name="adj2" fmla="val 2586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عدَدُ الأجْزاءِ المُلَوَّنَةِ</a:t>
            </a:r>
            <a:endParaRPr lang="ar-BH" sz="2800" b="1" dirty="0">
              <a:solidFill>
                <a:schemeClr val="tx1"/>
              </a:solidFill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1599229" y="4068688"/>
            <a:ext cx="5883163" cy="1075266"/>
          </a:xfrm>
          <a:prstGeom prst="wedgeEllipseCallout">
            <a:avLst>
              <a:gd name="adj1" fmla="val 84575"/>
              <a:gd name="adj2" fmla="val -3244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عدَدُ الأجْزاءِ جَمِيعُها</a:t>
            </a:r>
            <a:endParaRPr lang="ar-BH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1" grpId="0"/>
      <p:bldP spid="12" grpId="0"/>
      <p:bldP spid="15" grpId="0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751727" y="76044"/>
            <a:ext cx="3238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 smtClean="0"/>
              <a:t>الرُّبْعُ</a:t>
            </a:r>
            <a:endParaRPr lang="ar-BH" sz="4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57745"/>
              </p:ext>
            </p:extLst>
          </p:nvPr>
        </p:nvGraphicFramePr>
        <p:xfrm>
          <a:off x="3895012" y="1012564"/>
          <a:ext cx="4006852" cy="69786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01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7861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6892427" y="1010233"/>
            <a:ext cx="1016001" cy="698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3" name="TextBox 12"/>
          <p:cNvSpPr txBox="1"/>
          <p:nvPr/>
        </p:nvSpPr>
        <p:spPr>
          <a:xfrm>
            <a:off x="801489" y="2075580"/>
            <a:ext cx="1019389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 smtClean="0"/>
              <a:t>1 من 4 أجزاءٍ مُتطابقةٍ لوْنُهُ أَزْرَقُ يُسَمّى الرُّبْعُ، ويُكْتَبُ: 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01489" y="191325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89" y="1913259"/>
                <a:ext cx="392177" cy="10325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703130" y="366616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3130" y="3666166"/>
                <a:ext cx="392177" cy="10325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Oval Callout 19"/>
          <p:cNvSpPr/>
          <p:nvPr/>
        </p:nvSpPr>
        <p:spPr>
          <a:xfrm>
            <a:off x="4524422" y="3401362"/>
            <a:ext cx="2394131" cy="1075266"/>
          </a:xfrm>
          <a:prstGeom prst="wedgeEllipseCallout">
            <a:avLst>
              <a:gd name="adj1" fmla="val 88940"/>
              <a:gd name="adj2" fmla="val -32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عدَدُ الأجْزاءِ المُلَوَّنَةِ</a:t>
            </a:r>
            <a:endParaRPr lang="ar-BH" sz="2800" b="1" dirty="0">
              <a:solidFill>
                <a:schemeClr val="tx1"/>
              </a:solidFill>
            </a:endParaRPr>
          </a:p>
        </p:txBody>
      </p:sp>
      <p:sp>
        <p:nvSpPr>
          <p:cNvPr id="22" name="Oval Callout 21"/>
          <p:cNvSpPr/>
          <p:nvPr/>
        </p:nvSpPr>
        <p:spPr>
          <a:xfrm>
            <a:off x="4168923" y="4372667"/>
            <a:ext cx="2394131" cy="1075266"/>
          </a:xfrm>
          <a:prstGeom prst="wedgeEllipseCallout">
            <a:avLst>
              <a:gd name="adj1" fmla="val 100944"/>
              <a:gd name="adj2" fmla="val -3730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عدَدُ الأجْزاءِ جَمِيعُها</a:t>
            </a:r>
            <a:endParaRPr lang="ar-BH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3" grpId="0"/>
      <p:bldP spid="14" grpId="0"/>
      <p:bldP spid="19" grpId="0"/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05841" y="195943"/>
            <a:ext cx="108160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أُلَوِّنُ جُزْءًا واحدًا من الأجْزاءِ المُتَطابِقَةِ وأَضَعُ دائِرَةً حوْلَ الكسْرِ:</a:t>
            </a:r>
            <a:endParaRPr lang="ar-BH" sz="4000" b="1" dirty="0"/>
          </a:p>
        </p:txBody>
      </p:sp>
      <p:sp>
        <p:nvSpPr>
          <p:cNvPr id="7" name="Oval 6"/>
          <p:cNvSpPr/>
          <p:nvPr/>
        </p:nvSpPr>
        <p:spPr>
          <a:xfrm>
            <a:off x="9322896" y="1407513"/>
            <a:ext cx="1620000" cy="1620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8" name="Freeform 7"/>
          <p:cNvSpPr/>
          <p:nvPr/>
        </p:nvSpPr>
        <p:spPr>
          <a:xfrm>
            <a:off x="10139896" y="1407512"/>
            <a:ext cx="803000" cy="1619293"/>
          </a:xfrm>
          <a:custGeom>
            <a:avLst/>
            <a:gdLst>
              <a:gd name="connsiteX0" fmla="*/ 0 w 803000"/>
              <a:gd name="connsiteY0" fmla="*/ 0 h 1619293"/>
              <a:gd name="connsiteX1" fmla="*/ 75818 w 803000"/>
              <a:gd name="connsiteY1" fmla="*/ 3828 h 1619293"/>
              <a:gd name="connsiteX2" fmla="*/ 803000 w 803000"/>
              <a:gd name="connsiteY2" fmla="*/ 809646 h 1619293"/>
              <a:gd name="connsiteX3" fmla="*/ 75818 w 803000"/>
              <a:gd name="connsiteY3" fmla="*/ 1615464 h 1619293"/>
              <a:gd name="connsiteX4" fmla="*/ 0 w 803000"/>
              <a:gd name="connsiteY4" fmla="*/ 1619293 h 161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3000" h="1619293">
                <a:moveTo>
                  <a:pt x="0" y="0"/>
                </a:moveTo>
                <a:lnTo>
                  <a:pt x="75818" y="3828"/>
                </a:lnTo>
                <a:cubicBezTo>
                  <a:pt x="484266" y="45308"/>
                  <a:pt x="803000" y="390255"/>
                  <a:pt x="803000" y="809646"/>
                </a:cubicBezTo>
                <a:cubicBezTo>
                  <a:pt x="803000" y="1229038"/>
                  <a:pt x="484266" y="1573984"/>
                  <a:pt x="75818" y="1615464"/>
                </a:cubicBezTo>
                <a:lnTo>
                  <a:pt x="0" y="1619293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939505" y="353247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9505" y="3532474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36807" y="353247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6807" y="3532474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875031" y="357357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031" y="3573576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/>
          <p:cNvSpPr/>
          <p:nvPr/>
        </p:nvSpPr>
        <p:spPr>
          <a:xfrm>
            <a:off x="10495084" y="3496598"/>
            <a:ext cx="1281017" cy="11042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4" name="Flowchart: Or 13"/>
          <p:cNvSpPr/>
          <p:nvPr/>
        </p:nvSpPr>
        <p:spPr>
          <a:xfrm>
            <a:off x="586715" y="1439816"/>
            <a:ext cx="1440000" cy="1440000"/>
          </a:xfrm>
          <a:prstGeom prst="flowChar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920804"/>
              </p:ext>
            </p:extLst>
          </p:nvPr>
        </p:nvGraphicFramePr>
        <p:xfrm>
          <a:off x="4111172" y="1631764"/>
          <a:ext cx="3073401" cy="70950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24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9506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6168572" y="1631764"/>
            <a:ext cx="1016001" cy="6985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55818" y="372578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5818" y="3725785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200430" y="375872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430" y="3758727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029157" y="375872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9157" y="3758726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86851" y="367646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851" y="3676462"/>
                <a:ext cx="392177" cy="103252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284153" y="367646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4153" y="3676462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90627" y="367646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27" y="3676462"/>
                <a:ext cx="392177" cy="103252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/>
          <p:cNvSpPr/>
          <p:nvPr/>
        </p:nvSpPr>
        <p:spPr>
          <a:xfrm>
            <a:off x="4744036" y="3686977"/>
            <a:ext cx="1281017" cy="11042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5" name="Oval 24"/>
          <p:cNvSpPr/>
          <p:nvPr/>
        </p:nvSpPr>
        <p:spPr>
          <a:xfrm>
            <a:off x="53774" y="3608917"/>
            <a:ext cx="1143174" cy="11042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6" name="Pie 25"/>
          <p:cNvSpPr/>
          <p:nvPr/>
        </p:nvSpPr>
        <p:spPr>
          <a:xfrm>
            <a:off x="586715" y="1439816"/>
            <a:ext cx="1440000" cy="1440000"/>
          </a:xfrm>
          <a:prstGeom prst="pie">
            <a:avLst>
              <a:gd name="adj1" fmla="val 10800000"/>
              <a:gd name="adj2" fmla="val 1620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/>
      <p:bldP spid="10" grpId="0"/>
      <p:bldP spid="11" grpId="0"/>
      <p:bldP spid="13" grpId="0" animBg="1"/>
      <p:bldP spid="14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05841" y="195943"/>
            <a:ext cx="108160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أُلَوِّنُ جُزْءًا واحدًا من الأجْزاءِ المُتَطابِقَةِ وأَضَعُ دائِرَةً حوْلَ الكسْرِ:</a:t>
            </a:r>
            <a:endParaRPr lang="ar-BH" sz="4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9013371" y="1132880"/>
            <a:ext cx="2808516" cy="2512562"/>
            <a:chOff x="9013371" y="1132880"/>
            <a:chExt cx="2808516" cy="2512562"/>
          </a:xfrm>
        </p:grpSpPr>
        <p:sp>
          <p:nvSpPr>
            <p:cNvPr id="8" name="Flowchart: Extract 7"/>
            <p:cNvSpPr/>
            <p:nvPr/>
          </p:nvSpPr>
          <p:spPr>
            <a:xfrm>
              <a:off x="9013371" y="1132880"/>
              <a:ext cx="2808516" cy="2511657"/>
            </a:xfrm>
            <a:prstGeom prst="flowChartExtra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9" name="Isosceles Triangle 8"/>
            <p:cNvSpPr/>
            <p:nvPr/>
          </p:nvSpPr>
          <p:spPr>
            <a:xfrm rot="10800000">
              <a:off x="9731336" y="2391062"/>
              <a:ext cx="1404258" cy="1254380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10" name="Rectangle 9"/>
          <p:cNvSpPr/>
          <p:nvPr/>
        </p:nvSpPr>
        <p:spPr>
          <a:xfrm>
            <a:off x="4683924" y="1476888"/>
            <a:ext cx="2808516" cy="14484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1" name="Rectangle 10"/>
          <p:cNvSpPr/>
          <p:nvPr/>
        </p:nvSpPr>
        <p:spPr>
          <a:xfrm>
            <a:off x="6088182" y="1476889"/>
            <a:ext cx="1404258" cy="14484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18" name="Group 17"/>
          <p:cNvGrpSpPr/>
          <p:nvPr/>
        </p:nvGrpSpPr>
        <p:grpSpPr>
          <a:xfrm>
            <a:off x="1160579" y="1491061"/>
            <a:ext cx="1815934" cy="1812235"/>
            <a:chOff x="1160579" y="1491061"/>
            <a:chExt cx="1815934" cy="1812235"/>
          </a:xfrm>
        </p:grpSpPr>
        <p:sp>
          <p:nvSpPr>
            <p:cNvPr id="14" name="Pie 13"/>
            <p:cNvSpPr/>
            <p:nvPr/>
          </p:nvSpPr>
          <p:spPr>
            <a:xfrm>
              <a:off x="1160579" y="1491061"/>
              <a:ext cx="1800000" cy="1800000"/>
            </a:xfrm>
            <a:prstGeom prst="pie">
              <a:avLst>
                <a:gd name="adj1" fmla="val 8751046"/>
                <a:gd name="adj2" fmla="val 1633689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 rot="14164564">
              <a:off x="1176513" y="1498321"/>
              <a:ext cx="1800000" cy="1800000"/>
            </a:xfrm>
            <a:prstGeom prst="pie">
              <a:avLst>
                <a:gd name="adj1" fmla="val 9019562"/>
                <a:gd name="adj2" fmla="val 1620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 dirty="0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7509468">
              <a:off x="1176513" y="1503296"/>
              <a:ext cx="1800000" cy="1800000"/>
            </a:xfrm>
            <a:prstGeom prst="pie">
              <a:avLst>
                <a:gd name="adj1" fmla="val 8816970"/>
                <a:gd name="adj2" fmla="val 15648305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</p:grpSp>
      <p:sp>
        <p:nvSpPr>
          <p:cNvPr id="17" name="Pie 16"/>
          <p:cNvSpPr/>
          <p:nvPr/>
        </p:nvSpPr>
        <p:spPr>
          <a:xfrm rot="14164564">
            <a:off x="1171536" y="1508273"/>
            <a:ext cx="1800000" cy="1800000"/>
          </a:xfrm>
          <a:prstGeom prst="pie">
            <a:avLst>
              <a:gd name="adj1" fmla="val 9019562"/>
              <a:gd name="adj2" fmla="val 162000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 dirty="0">
              <a:solidFill>
                <a:schemeClr val="tx1"/>
              </a:solidFill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0386472" y="2416385"/>
            <a:ext cx="1498244" cy="1227908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1409773" y="431625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9773" y="4316254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0407075" y="431625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7075" y="4316254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345299" y="435735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299" y="4357356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/>
          <p:cNvSpPr/>
          <p:nvPr/>
        </p:nvSpPr>
        <p:spPr>
          <a:xfrm>
            <a:off x="8900878" y="4315890"/>
            <a:ext cx="1281017" cy="11042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934645" y="450956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645" y="4509565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515336" y="450448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5336" y="4504488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396888" y="444961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6888" y="4449619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874686" y="446024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4686" y="4460242"/>
                <a:ext cx="392177" cy="103252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871988" y="446024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988" y="4460242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78462" y="446024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462" y="4460242"/>
                <a:ext cx="392177" cy="103252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Oval 30"/>
          <p:cNvSpPr/>
          <p:nvPr/>
        </p:nvSpPr>
        <p:spPr>
          <a:xfrm>
            <a:off x="6490224" y="4413743"/>
            <a:ext cx="1281017" cy="11042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32" name="Oval 31"/>
          <p:cNvSpPr/>
          <p:nvPr/>
        </p:nvSpPr>
        <p:spPr>
          <a:xfrm>
            <a:off x="1452520" y="4377868"/>
            <a:ext cx="1143174" cy="11042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 animBg="1"/>
      <p:bldP spid="17" grpId="0" animBg="1"/>
      <p:bldP spid="20" grpId="0" animBg="1"/>
      <p:bldP spid="21" grpId="0"/>
      <p:bldP spid="22" grpId="0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360</TotalTime>
  <Words>111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Yu Gothic UI Semilight</vt:lpstr>
      <vt:lpstr>Arial</vt:lpstr>
      <vt:lpstr>Calibri</vt:lpstr>
      <vt:lpstr>Calibri Light</vt:lpstr>
      <vt:lpstr>Cambria Math</vt:lpstr>
      <vt:lpstr>Times New Roman</vt:lpstr>
      <vt:lpstr>Traditional Arabic</vt:lpstr>
      <vt:lpstr>moe-e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</cp:revision>
  <dcterms:created xsi:type="dcterms:W3CDTF">2020-03-04T10:09:02Z</dcterms:created>
  <dcterms:modified xsi:type="dcterms:W3CDTF">2020-03-27T08:49:23Z</dcterms:modified>
</cp:coreProperties>
</file>