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32" r:id="rId1"/>
  </p:sldMasterIdLst>
  <p:sldIdLst>
    <p:sldId id="273" r:id="rId2"/>
    <p:sldId id="264" r:id="rId3"/>
    <p:sldId id="269" r:id="rId4"/>
    <p:sldId id="261" r:id="rId5"/>
    <p:sldId id="262" r:id="rId6"/>
    <p:sldId id="263" r:id="rId7"/>
    <p:sldId id="272" r:id="rId8"/>
    <p:sldId id="270" r:id="rId9"/>
    <p:sldId id="271" r:id="rId10"/>
    <p:sldId id="265" r:id="rId11"/>
    <p:sldId id="258" r:id="rId12"/>
    <p:sldId id="259" r:id="rId13"/>
    <p:sldId id="260" r:id="rId14"/>
    <p:sldId id="266" r:id="rId15"/>
    <p:sldId id="275" r:id="rId16"/>
    <p:sldId id="274" r:id="rId17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A27"/>
    <a:srgbClr val="660033"/>
    <a:srgbClr val="5F6E8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6184" autoAdjust="0"/>
  </p:normalViewPr>
  <p:slideViewPr>
    <p:cSldViewPr>
      <p:cViewPr varScale="1">
        <p:scale>
          <a:sx n="70" d="100"/>
          <a:sy n="70" d="100"/>
        </p:scale>
        <p:origin x="-13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C9A114-2D23-459B-9048-7BF4F4AF8E34}" type="datetimeFigureOut">
              <a:rPr lang="ar-SA" smtClean="0"/>
              <a:pPr/>
              <a:t>23/04/1437</a:t>
            </a:fld>
            <a:endParaRPr lang="ar-SA" dirty="0"/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 dirty="0"/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851DDF-3568-493C-B530-322B309C07FD}" type="slidenum">
              <a:rPr lang="ar-SA" smtClean="0"/>
              <a:pPr/>
              <a:t>‹#›</a:t>
            </a:fld>
            <a:endParaRPr lang="ar-SA" dirty="0"/>
          </a:p>
        </p:txBody>
      </p:sp>
      <p:sp>
        <p:nvSpPr>
          <p:cNvPr id="32" name="مستطيل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9" name="مستطيل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مستطيل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مستطيل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2" name="مستطيل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56" name="مستطيل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5" name="مستطيل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6" name="مستطيل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7" name="مستطيل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C9A114-2D23-459B-9048-7BF4F4AF8E34}" type="datetimeFigureOut">
              <a:rPr lang="ar-SA" smtClean="0"/>
              <a:pPr/>
              <a:t>23/04/1437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851DDF-3568-493C-B530-322B309C07FD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C9A114-2D23-459B-9048-7BF4F4AF8E34}" type="datetimeFigureOut">
              <a:rPr lang="ar-SA" smtClean="0"/>
              <a:pPr/>
              <a:t>23/04/1437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851DDF-3568-493C-B530-322B309C07FD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C9A114-2D23-459B-9048-7BF4F4AF8E34}" type="datetimeFigureOut">
              <a:rPr lang="ar-SA" smtClean="0"/>
              <a:pPr/>
              <a:t>23/04/1437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851DDF-3568-493C-B530-322B309C07FD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شكل حر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5" name="شكل حر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3" name="شكل حر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6" name="شكل حر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7" name="شكل حر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8" name="شكل حر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9" name="شكل حر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0" name="شكل حر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1" name="شكل حر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2" name="شكل حر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3" name="شكل حر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4" name="شكل حر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5" name="شكل حر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6" name="شكل حر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7" name="شكل حر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C9A114-2D23-459B-9048-7BF4F4AF8E34}" type="datetimeFigureOut">
              <a:rPr lang="ar-SA" smtClean="0"/>
              <a:pPr/>
              <a:t>23/04/1437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851DDF-3568-493C-B530-322B309C07FD}" type="slidenum">
              <a:rPr lang="ar-SA" smtClean="0"/>
              <a:pPr/>
              <a:t>‹#›</a:t>
            </a:fld>
            <a:endParaRPr lang="ar-SA" dirty="0"/>
          </a:p>
        </p:txBody>
      </p:sp>
      <p:sp>
        <p:nvSpPr>
          <p:cNvPr id="7" name="مستطيل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8" name="مستطيل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مستطيل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مستطيل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مستطيل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مستطيل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C9A114-2D23-459B-9048-7BF4F4AF8E34}" type="datetimeFigureOut">
              <a:rPr lang="ar-SA" smtClean="0"/>
              <a:pPr/>
              <a:t>23/04/1437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851DDF-3568-493C-B530-322B309C07FD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مستطيل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C9A114-2D23-459B-9048-7BF4F4AF8E34}" type="datetimeFigureOut">
              <a:rPr lang="ar-SA" smtClean="0"/>
              <a:pPr/>
              <a:t>23/04/1437</a:t>
            </a:fld>
            <a:endParaRPr lang="ar-SA" dirty="0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 dirty="0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851DDF-3568-493C-B530-322B309C07FD}" type="slidenum">
              <a:rPr lang="ar-SA" smtClean="0"/>
              <a:pPr/>
              <a:t>‹#›</a:t>
            </a:fld>
            <a:endParaRPr lang="ar-SA" dirty="0"/>
          </a:p>
        </p:txBody>
      </p:sp>
      <p:sp>
        <p:nvSpPr>
          <p:cNvPr id="16" name="مستطيل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مستطيل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مستطيل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9" name="مستطيل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مستطيل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مستطيل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مستطيل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9" name="مستطيل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مستطيل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C9A114-2D23-459B-9048-7BF4F4AF8E34}" type="datetimeFigureOut">
              <a:rPr lang="ar-SA" smtClean="0"/>
              <a:pPr/>
              <a:t>23/04/1437</a:t>
            </a:fld>
            <a:endParaRPr lang="ar-SA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851DDF-3568-493C-B530-322B309C07FD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C9A114-2D23-459B-9048-7BF4F4AF8E34}" type="datetimeFigureOut">
              <a:rPr lang="ar-SA" smtClean="0"/>
              <a:pPr/>
              <a:t>23/04/1437</a:t>
            </a:fld>
            <a:endParaRPr lang="ar-SA" dirty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851DDF-3568-493C-B530-322B309C07FD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C9A114-2D23-459B-9048-7BF4F4AF8E34}" type="datetimeFigureOut">
              <a:rPr lang="ar-SA" smtClean="0"/>
              <a:pPr/>
              <a:t>23/04/1437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851DDF-3568-493C-B530-322B309C07FD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9" name="رابط مستقيم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مجموعة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رابط مستقيم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رابط مستقيم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رابط مستقيم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عنوان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ar-SA" dirty="0" smtClean="0"/>
              <a:t>انقر فوق الرمز لإضافة صورة</a:t>
            </a:r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grpSp>
        <p:nvGrpSpPr>
          <p:cNvPr id="14" name="مجموعة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رابط مستقيم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رابط مستقيم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رابط مستقيم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مجموعة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رابط مستقيم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رابط مستقيم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رابط مستقيم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ECC9A114-2D23-459B-9048-7BF4F4AF8E34}" type="datetimeFigureOut">
              <a:rPr lang="ar-SA" smtClean="0"/>
              <a:pPr/>
              <a:t>23/04/1437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E0851DDF-3568-493C-B530-322B309C07FD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مستطيل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مستطيل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مستطيل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مستطيل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مستطيل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مستطيل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مستطيل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مستطيل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CC9A114-2D23-459B-9048-7BF4F4AF8E34}" type="datetimeFigureOut">
              <a:rPr lang="ar-SA" smtClean="0"/>
              <a:pPr/>
              <a:t>23/04/1437</a:t>
            </a:fld>
            <a:endParaRPr lang="ar-SA" dirty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ar-SA" dirty="0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E0851DDF-3568-493C-B530-322B309C07FD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l" rtl="1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r" rtl="1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r" rtl="1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r" rtl="1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r" rtl="1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r" rtl="1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r" rtl="1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r" rtl="1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r" rtl="1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r" rtl="1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43010" name="Picture 2" descr="http://www.chababs.com/big/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مربع نص 4"/>
          <p:cNvSpPr txBox="1"/>
          <p:nvPr/>
        </p:nvSpPr>
        <p:spPr>
          <a:xfrm>
            <a:off x="2786050" y="428604"/>
            <a:ext cx="6215106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 smtClean="0"/>
              <a:t>بسم الله الرحمن الرحيم  </a:t>
            </a:r>
          </a:p>
          <a:p>
            <a:endParaRPr lang="ar-SA" sz="2800" dirty="0"/>
          </a:p>
          <a:p>
            <a:endParaRPr lang="ar-SA" sz="2800" dirty="0" smtClean="0"/>
          </a:p>
          <a:p>
            <a:r>
              <a:rPr lang="ar-SA" sz="2800" dirty="0" smtClean="0"/>
              <a:t>والصلاة والسلام على أشرف الأنبياء       و المرسلين سيدنا </a:t>
            </a:r>
            <a:r>
              <a:rPr lang="ar-SA" sz="2800" dirty="0" smtClean="0"/>
              <a:t>محمد</a:t>
            </a:r>
            <a:endParaRPr lang="ar-SA" sz="28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5" name="مستطيل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7" name="مستطيل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8" name="Picture 2" descr="http://www.palmyria.co.uk/nature/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85794"/>
            <a:ext cx="9144021" cy="5143512"/>
          </a:xfrm>
          <a:prstGeom prst="rect">
            <a:avLst/>
          </a:prstGeom>
          <a:noFill/>
        </p:spPr>
      </p:pic>
      <p:sp>
        <p:nvSpPr>
          <p:cNvPr id="9" name="مربع نص 8"/>
          <p:cNvSpPr txBox="1"/>
          <p:nvPr/>
        </p:nvSpPr>
        <p:spPr>
          <a:xfrm>
            <a:off x="213836" y="1514291"/>
            <a:ext cx="8614922" cy="3554819"/>
          </a:xfrm>
          <a:prstGeom prst="rect">
            <a:avLst/>
          </a:prstGeom>
          <a:solidFill>
            <a:schemeClr val="bg1"/>
          </a:solidFill>
        </p:spPr>
        <p:txBody>
          <a:bodyPr wrap="none" rtlCol="1">
            <a:spAutoFit/>
          </a:bodyPr>
          <a:lstStyle/>
          <a:p>
            <a:pPr>
              <a:lnSpc>
                <a:spcPct val="150000"/>
              </a:lnSpc>
            </a:pPr>
            <a:endParaRPr lang="ar-SA" dirty="0" smtClean="0"/>
          </a:p>
          <a:p>
            <a:pPr>
              <a:lnSpc>
                <a:spcPct val="150000"/>
              </a:lnSpc>
            </a:pPr>
            <a:r>
              <a:rPr lang="ar-SA" dirty="0" smtClean="0">
                <a:solidFill>
                  <a:schemeClr val="accent3"/>
                </a:solidFill>
              </a:rPr>
              <a:t>(إياك نعبد وإياك نستعين)</a:t>
            </a:r>
          </a:p>
          <a:p>
            <a:pPr>
              <a:lnSpc>
                <a:spcPct val="150000"/>
              </a:lnSpc>
            </a:pPr>
            <a:endParaRPr lang="ar-SA" dirty="0" smtClean="0"/>
          </a:p>
          <a:p>
            <a:pPr>
              <a:lnSpc>
                <a:spcPct val="150000"/>
              </a:lnSpc>
            </a:pPr>
            <a:r>
              <a:rPr lang="ar-SA" dirty="0" smtClean="0">
                <a:solidFill>
                  <a:schemeClr val="accent3"/>
                </a:solidFill>
              </a:rPr>
              <a:t>تفسير الآية:</a:t>
            </a:r>
            <a:r>
              <a:rPr lang="ar-SA" dirty="0" smtClean="0"/>
              <a:t> نخصك وحدك بالعبادة والاستعانة, فلا نعبد إلهاً غيرك, ولا نستعين بأحد سواك.</a:t>
            </a:r>
          </a:p>
          <a:p>
            <a:pPr>
              <a:lnSpc>
                <a:spcPct val="150000"/>
              </a:lnSpc>
            </a:pPr>
            <a:r>
              <a:rPr lang="ar-SA" dirty="0" smtClean="0">
                <a:solidFill>
                  <a:schemeClr val="accent3"/>
                </a:solidFill>
              </a:rPr>
              <a:t>نعبد: </a:t>
            </a:r>
            <a:r>
              <a:rPr lang="ar-SA" dirty="0" smtClean="0"/>
              <a:t>العبودية لله تقتضي من العبد أن يكون في غاية الذل لله تعالى. </a:t>
            </a:r>
          </a:p>
          <a:p>
            <a:pPr>
              <a:lnSpc>
                <a:spcPct val="150000"/>
              </a:lnSpc>
            </a:pPr>
            <a:r>
              <a:rPr lang="ar-SA" dirty="0" smtClean="0">
                <a:solidFill>
                  <a:schemeClr val="accent3"/>
                </a:solidFill>
              </a:rPr>
              <a:t>والعبادة: </a:t>
            </a:r>
            <a:r>
              <a:rPr lang="ar-SA" dirty="0" smtClean="0"/>
              <a:t>اسم جامع لكل ما يحبه الله ويرضاه من الأقوال و الأعمال الظاهرة و الباطنة.</a:t>
            </a:r>
          </a:p>
          <a:p>
            <a:pPr>
              <a:lnSpc>
                <a:spcPct val="150000"/>
              </a:lnSpc>
            </a:pPr>
            <a:r>
              <a:rPr lang="ar-SA" dirty="0" smtClean="0">
                <a:solidFill>
                  <a:schemeClr val="accent3"/>
                </a:solidFill>
              </a:rPr>
              <a:t>نستعين: </a:t>
            </a:r>
            <a:r>
              <a:rPr lang="ar-SA" dirty="0" smtClean="0"/>
              <a:t>الأستعانة</a:t>
            </a:r>
            <a:r>
              <a:rPr lang="ar-SA" dirty="0" smtClean="0"/>
              <a:t> طلب العون من الله, في قضاء الحاجات وتفريج </a:t>
            </a:r>
            <a:r>
              <a:rPr lang="ar-SA" dirty="0" smtClean="0"/>
              <a:t>الكربات</a:t>
            </a:r>
            <a:r>
              <a:rPr lang="ar-SA" dirty="0" smtClean="0"/>
              <a:t>.</a:t>
            </a:r>
          </a:p>
          <a:p>
            <a:endParaRPr lang="ar-SA" dirty="0" smtClean="0"/>
          </a:p>
          <a:p>
            <a:endParaRPr lang="ar-SA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5" name="مستطيل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7" name="مستطيل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8" name="Picture 2" descr="http://s.alriyadh.com/2014/09/16/img/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2918"/>
            <a:ext cx="9144000" cy="5357850"/>
          </a:xfrm>
          <a:prstGeom prst="rect">
            <a:avLst/>
          </a:prstGeom>
          <a:noFill/>
        </p:spPr>
      </p:pic>
      <p:sp>
        <p:nvSpPr>
          <p:cNvPr id="9" name="مربع نص 8"/>
          <p:cNvSpPr txBox="1"/>
          <p:nvPr/>
        </p:nvSpPr>
        <p:spPr>
          <a:xfrm>
            <a:off x="375001" y="2071678"/>
            <a:ext cx="8501110" cy="341632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chemeClr val="accent3">
                    <a:lumMod val="75000"/>
                  </a:schemeClr>
                </a:solidFill>
              </a:rPr>
              <a:t>(</a:t>
            </a:r>
            <a:r>
              <a:rPr lang="ar-SA" dirty="0" smtClean="0">
                <a:solidFill>
                  <a:schemeClr val="accent3">
                    <a:lumMod val="75000"/>
                  </a:schemeClr>
                </a:solidFill>
                <a:latin typeface="Algerian" pitchFamily="82" charset="0"/>
              </a:rPr>
              <a:t>إهدنا</a:t>
            </a:r>
            <a:r>
              <a:rPr lang="ar-SA" dirty="0" smtClean="0">
                <a:solidFill>
                  <a:schemeClr val="accent3">
                    <a:lumMod val="75000"/>
                  </a:schemeClr>
                </a:solidFill>
                <a:latin typeface="Algerian" pitchFamily="82" charset="0"/>
              </a:rPr>
              <a:t> </a:t>
            </a:r>
            <a:r>
              <a:rPr lang="ar-SA" dirty="0" smtClean="0">
                <a:solidFill>
                  <a:schemeClr val="accent3">
                    <a:lumMod val="75000"/>
                  </a:schemeClr>
                </a:solidFill>
                <a:latin typeface="Algerian" pitchFamily="82" charset="0"/>
              </a:rPr>
              <a:t>الصراط </a:t>
            </a:r>
            <a:r>
              <a:rPr lang="ar-SA" dirty="0" smtClean="0">
                <a:solidFill>
                  <a:schemeClr val="accent3">
                    <a:lumMod val="75000"/>
                  </a:schemeClr>
                </a:solidFill>
                <a:latin typeface="Algerian" pitchFamily="82" charset="0"/>
              </a:rPr>
              <a:t>المستقيم</a:t>
            </a:r>
            <a:r>
              <a:rPr lang="ar-SA" dirty="0" smtClean="0">
                <a:solidFill>
                  <a:schemeClr val="accent3">
                    <a:lumMod val="75000"/>
                  </a:schemeClr>
                </a:solidFill>
              </a:rPr>
              <a:t>)</a:t>
            </a:r>
          </a:p>
          <a:p>
            <a:endParaRPr lang="ar-SA" dirty="0" smtClean="0"/>
          </a:p>
          <a:p>
            <a:r>
              <a:rPr lang="ar-SA" dirty="0" smtClean="0">
                <a:solidFill>
                  <a:schemeClr val="accent3">
                    <a:lumMod val="75000"/>
                  </a:schemeClr>
                </a:solidFill>
              </a:rPr>
              <a:t>إهدنا:</a:t>
            </a:r>
            <a:r>
              <a:rPr lang="ar-SA" dirty="0" smtClean="0"/>
              <a:t>أي نطلب منك </a:t>
            </a:r>
            <a:r>
              <a:rPr lang="ar-SA" dirty="0" smtClean="0"/>
              <a:t>الهداية </a:t>
            </a:r>
            <a:r>
              <a:rPr lang="ar-SA" dirty="0" smtClean="0"/>
              <a:t>, والهداية </a:t>
            </a:r>
            <a:r>
              <a:rPr lang="ar-SA" dirty="0" smtClean="0"/>
              <a:t>هنا </a:t>
            </a:r>
            <a:r>
              <a:rPr lang="ar-SA" dirty="0" smtClean="0"/>
              <a:t>نوعان </a:t>
            </a:r>
            <a:r>
              <a:rPr lang="ar-SA" dirty="0" smtClean="0"/>
              <a:t>:</a:t>
            </a:r>
            <a:endParaRPr lang="ar-SA" dirty="0" smtClean="0"/>
          </a:p>
          <a:p>
            <a:r>
              <a:rPr lang="ar-SA" dirty="0" smtClean="0"/>
              <a:t>1-هداية توفيق..</a:t>
            </a:r>
          </a:p>
          <a:p>
            <a:r>
              <a:rPr lang="ar-SA" dirty="0" smtClean="0"/>
              <a:t>2-هداية بيان..</a:t>
            </a:r>
          </a:p>
          <a:p>
            <a:endParaRPr lang="ar-SA" dirty="0" smtClean="0"/>
          </a:p>
          <a:p>
            <a:endParaRPr lang="ar-SA" dirty="0" smtClean="0"/>
          </a:p>
          <a:p>
            <a:r>
              <a:rPr lang="ar-SA" dirty="0" smtClean="0">
                <a:solidFill>
                  <a:schemeClr val="accent3">
                    <a:lumMod val="75000"/>
                  </a:schemeClr>
                </a:solidFill>
              </a:rPr>
              <a:t>الصراط المستقيم:الصراط</a:t>
            </a:r>
            <a:r>
              <a:rPr lang="ar-SA" dirty="0" smtClean="0"/>
              <a:t>“هو </a:t>
            </a:r>
            <a:r>
              <a:rPr lang="ar-SA" dirty="0" smtClean="0"/>
              <a:t>الطريق </a:t>
            </a:r>
            <a:r>
              <a:rPr lang="ar-SA" dirty="0" smtClean="0"/>
              <a:t>”</a:t>
            </a:r>
            <a:endParaRPr lang="ar-SA" dirty="0" smtClean="0"/>
          </a:p>
          <a:p>
            <a:endParaRPr lang="ar-SA" dirty="0" smtClean="0"/>
          </a:p>
          <a:p>
            <a:r>
              <a:rPr lang="ar-SA" dirty="0" smtClean="0">
                <a:solidFill>
                  <a:schemeClr val="accent3">
                    <a:lumMod val="75000"/>
                  </a:schemeClr>
                </a:solidFill>
              </a:rPr>
              <a:t>والصراط </a:t>
            </a:r>
            <a:r>
              <a:rPr lang="ar-SA" dirty="0" smtClean="0">
                <a:solidFill>
                  <a:schemeClr val="accent3">
                    <a:lumMod val="75000"/>
                  </a:schemeClr>
                </a:solidFill>
              </a:rPr>
              <a:t>المستقيم“</a:t>
            </a:r>
            <a:r>
              <a:rPr lang="ar-SA" dirty="0" smtClean="0"/>
              <a:t>هو الطريق الذي لا اعوجاج فيه..</a:t>
            </a:r>
          </a:p>
          <a:p>
            <a:endParaRPr lang="ar-SA" dirty="0" smtClean="0"/>
          </a:p>
          <a:p>
            <a:endParaRPr lang="ar-SA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28674" name="Picture 2" descr="http://s.alriyadh.com/2014/09/16/img/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مربع نص 4"/>
          <p:cNvSpPr txBox="1"/>
          <p:nvPr/>
        </p:nvSpPr>
        <p:spPr>
          <a:xfrm>
            <a:off x="971600" y="1196752"/>
            <a:ext cx="6902915" cy="4524315"/>
          </a:xfrm>
          <a:prstGeom prst="rect">
            <a:avLst/>
          </a:prstGeom>
          <a:solidFill>
            <a:schemeClr val="tx1">
              <a:lumMod val="65000"/>
            </a:schemeClr>
          </a:solidFill>
        </p:spPr>
        <p:txBody>
          <a:bodyPr wrap="none" rtlCol="1">
            <a:spAutoFit/>
          </a:bodyPr>
          <a:lstStyle/>
          <a:p>
            <a:endParaRPr lang="ar-SA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ar-SA" dirty="0" smtClean="0">
                <a:solidFill>
                  <a:schemeClr val="accent6">
                    <a:lumMod val="50000"/>
                  </a:schemeClr>
                </a:solidFill>
              </a:rPr>
              <a:t>(صراط </a:t>
            </a:r>
            <a:r>
              <a:rPr lang="ar-SA" dirty="0" smtClean="0">
                <a:solidFill>
                  <a:schemeClr val="accent6">
                    <a:lumMod val="50000"/>
                  </a:schemeClr>
                </a:solidFill>
              </a:rPr>
              <a:t>الذين أنعمت </a:t>
            </a:r>
            <a:r>
              <a:rPr lang="ar-SA" dirty="0" smtClean="0">
                <a:solidFill>
                  <a:schemeClr val="accent6">
                    <a:lumMod val="50000"/>
                  </a:schemeClr>
                </a:solidFill>
              </a:rPr>
              <a:t>عليهم</a:t>
            </a:r>
            <a:r>
              <a:rPr lang="ar-SA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  <a:endParaRPr lang="ar-SA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ar-SA" dirty="0" smtClean="0"/>
          </a:p>
          <a:p>
            <a:r>
              <a:rPr lang="ar-SA" dirty="0" smtClean="0"/>
              <a:t>أي الطريق الذي تكرمت عليهم بأنواع النعم </a:t>
            </a:r>
            <a:r>
              <a:rPr lang="ar-SA" dirty="0" smtClean="0"/>
              <a:t>كالنبوة, والصلاح, </a:t>
            </a:r>
            <a:r>
              <a:rPr lang="ar-SA" dirty="0" smtClean="0"/>
              <a:t>والشهادة ..</a:t>
            </a:r>
            <a:endParaRPr lang="ar-SA" dirty="0" smtClean="0"/>
          </a:p>
          <a:p>
            <a:endParaRPr lang="ar-SA" dirty="0" smtClean="0"/>
          </a:p>
          <a:p>
            <a:endParaRPr lang="ar-SA" dirty="0" smtClean="0"/>
          </a:p>
          <a:p>
            <a:r>
              <a:rPr lang="ar-SA" dirty="0" smtClean="0">
                <a:solidFill>
                  <a:schemeClr val="accent6">
                    <a:lumMod val="50000"/>
                  </a:schemeClr>
                </a:solidFill>
              </a:rPr>
              <a:t>(غير </a:t>
            </a:r>
            <a:r>
              <a:rPr lang="ar-SA" dirty="0" smtClean="0">
                <a:solidFill>
                  <a:schemeClr val="accent6">
                    <a:lumMod val="50000"/>
                  </a:schemeClr>
                </a:solidFill>
              </a:rPr>
              <a:t>المغضوب عليهم ولا </a:t>
            </a:r>
            <a:r>
              <a:rPr lang="ar-SA" dirty="0" smtClean="0">
                <a:solidFill>
                  <a:schemeClr val="accent6">
                    <a:lumMod val="50000"/>
                  </a:schemeClr>
                </a:solidFill>
              </a:rPr>
              <a:t>الضالين</a:t>
            </a:r>
            <a:r>
              <a:rPr lang="ar-SA" dirty="0" err="1" smtClean="0">
                <a:solidFill>
                  <a:schemeClr val="accent6">
                    <a:lumMod val="50000"/>
                  </a:schemeClr>
                </a:solidFill>
              </a:rPr>
              <a:t>)</a:t>
            </a:r>
            <a:endParaRPr lang="ar-SA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ar-SA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ar-SA" dirty="0" smtClean="0"/>
              <a:t>وهم </a:t>
            </a:r>
            <a:r>
              <a:rPr lang="ar-SA" dirty="0" smtClean="0"/>
              <a:t>أهل الهدايه والاستغفار ..</a:t>
            </a:r>
          </a:p>
          <a:p>
            <a:endParaRPr lang="ar-SA" dirty="0" smtClean="0"/>
          </a:p>
          <a:p>
            <a:endParaRPr lang="ar-SA" dirty="0" smtClean="0"/>
          </a:p>
          <a:p>
            <a:r>
              <a:rPr lang="ar-SA" dirty="0" smtClean="0">
                <a:solidFill>
                  <a:schemeClr val="accent6">
                    <a:lumMod val="50000"/>
                  </a:schemeClr>
                </a:solidFill>
              </a:rPr>
              <a:t>(آمين</a:t>
            </a:r>
            <a:r>
              <a:rPr lang="ar-SA" dirty="0" err="1" smtClean="0">
                <a:solidFill>
                  <a:schemeClr val="accent6">
                    <a:lumMod val="50000"/>
                  </a:schemeClr>
                </a:solidFill>
              </a:rPr>
              <a:t>)</a:t>
            </a:r>
            <a:endParaRPr lang="ar-SA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ar-SA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ar-SA" dirty="0" smtClean="0"/>
              <a:t>فليست </a:t>
            </a:r>
            <a:r>
              <a:rPr lang="ar-SA" dirty="0" smtClean="0"/>
              <a:t>من سورة الفاتحة وإنما هي دعاء ومعناه“اللهم إستجب“..</a:t>
            </a:r>
          </a:p>
          <a:p>
            <a:endParaRPr lang="ar-SA" dirty="0" smtClean="0"/>
          </a:p>
          <a:p>
            <a:endParaRPr lang="ar-SA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29700" name="Picture 4" descr="http://images.alphacoders.com/239/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33585" cy="6858001"/>
          </a:xfrm>
          <a:prstGeom prst="rect">
            <a:avLst/>
          </a:prstGeom>
          <a:noFill/>
        </p:spPr>
      </p:pic>
      <p:sp>
        <p:nvSpPr>
          <p:cNvPr id="5" name="مربع نص 4"/>
          <p:cNvSpPr txBox="1"/>
          <p:nvPr/>
        </p:nvSpPr>
        <p:spPr>
          <a:xfrm>
            <a:off x="3293" y="1357298"/>
            <a:ext cx="9140707" cy="397031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txBody>
          <a:bodyPr wrap="square" rtlCol="1">
            <a:spAutoFit/>
          </a:bodyPr>
          <a:lstStyle/>
          <a:p>
            <a:pPr algn="ctr"/>
            <a:endParaRPr lang="ar-SA" dirty="0" smtClean="0"/>
          </a:p>
          <a:p>
            <a:pPr algn="ctr"/>
            <a:r>
              <a:rPr lang="ar-SA" dirty="0" smtClean="0"/>
              <a:t>قسم </a:t>
            </a:r>
            <a:r>
              <a:rPr lang="ar-SA" dirty="0" smtClean="0"/>
              <a:t>الله تعالى الناس في هذه </a:t>
            </a:r>
            <a:r>
              <a:rPr lang="ar-SA" dirty="0" smtClean="0"/>
              <a:t>السورة </a:t>
            </a:r>
            <a:r>
              <a:rPr lang="ar-SA" dirty="0" smtClean="0"/>
              <a:t>الى </a:t>
            </a:r>
            <a:r>
              <a:rPr lang="ar-SA" dirty="0" smtClean="0"/>
              <a:t>ثلاثة أقسام</a:t>
            </a:r>
          </a:p>
          <a:p>
            <a:pPr algn="ctr"/>
            <a:endParaRPr lang="ar-SA" dirty="0" smtClean="0"/>
          </a:p>
          <a:p>
            <a:pPr algn="ctr"/>
            <a:endParaRPr lang="ar-SA" dirty="0" smtClean="0"/>
          </a:p>
          <a:p>
            <a:pPr algn="ctr"/>
            <a:r>
              <a:rPr lang="ar-SA" dirty="0" smtClean="0">
                <a:solidFill>
                  <a:srgbClr val="993A27"/>
                </a:solidFill>
              </a:rPr>
              <a:t>القسم الاول</a:t>
            </a:r>
            <a:r>
              <a:rPr lang="ar-SA" dirty="0" smtClean="0"/>
              <a:t>:الذين انعم الله عليهم وذلك بهدايتهم وتوفيقهم....</a:t>
            </a:r>
          </a:p>
          <a:p>
            <a:pPr algn="ctr"/>
            <a:endParaRPr lang="ar-SA" dirty="0" smtClean="0"/>
          </a:p>
          <a:p>
            <a:pPr algn="ctr"/>
            <a:endParaRPr lang="ar-SA" dirty="0" smtClean="0"/>
          </a:p>
          <a:p>
            <a:pPr algn="ctr"/>
            <a:r>
              <a:rPr lang="ar-SA" dirty="0" smtClean="0">
                <a:solidFill>
                  <a:srgbClr val="993A27"/>
                </a:solidFill>
              </a:rPr>
              <a:t>القسم الثاني:</a:t>
            </a:r>
            <a:r>
              <a:rPr lang="ar-SA" dirty="0" smtClean="0"/>
              <a:t>الذين غضب الله عليهم ,وهم الذين تركوا استكبارا وجحودا وعلى </a:t>
            </a:r>
            <a:r>
              <a:rPr lang="ar-SA" dirty="0" smtClean="0"/>
              <a:t>رأسهم </a:t>
            </a:r>
            <a:r>
              <a:rPr lang="ar-SA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”اليهود</a:t>
            </a:r>
            <a:r>
              <a:rPr lang="ar-SA" dirty="0" smtClean="0">
                <a:solidFill>
                  <a:schemeClr val="bg1"/>
                </a:solidFill>
              </a:rPr>
              <a:t>“</a:t>
            </a:r>
          </a:p>
          <a:p>
            <a:pPr algn="ctr"/>
            <a:endParaRPr lang="ar-SA" dirty="0" smtClean="0"/>
          </a:p>
          <a:p>
            <a:pPr algn="ctr"/>
            <a:endParaRPr lang="ar-SA" dirty="0" smtClean="0"/>
          </a:p>
          <a:p>
            <a:pPr algn="ctr"/>
            <a:r>
              <a:rPr lang="ar-SA" dirty="0" smtClean="0">
                <a:solidFill>
                  <a:srgbClr val="993A27"/>
                </a:solidFill>
              </a:rPr>
              <a:t>القسم الثالث:</a:t>
            </a:r>
            <a:r>
              <a:rPr lang="ar-SA" dirty="0" smtClean="0"/>
              <a:t>الذين </a:t>
            </a:r>
            <a:r>
              <a:rPr lang="ar-SA" dirty="0" smtClean="0"/>
              <a:t>ضلوا </a:t>
            </a:r>
            <a:r>
              <a:rPr lang="ar-SA" dirty="0" smtClean="0"/>
              <a:t>عن الصراط المستقيم وهم الذين تركوا الحق جهلا بسبب اعراضهم عن </a:t>
            </a:r>
          </a:p>
          <a:p>
            <a:pPr algn="ctr"/>
            <a:r>
              <a:rPr lang="ar-SA" dirty="0" smtClean="0"/>
              <a:t>الهدى والعلم وعلى </a:t>
            </a:r>
            <a:r>
              <a:rPr lang="ar-SA" dirty="0" smtClean="0"/>
              <a:t>رأسهم </a:t>
            </a:r>
            <a:r>
              <a:rPr lang="ar-SA" dirty="0" smtClean="0">
                <a:solidFill>
                  <a:schemeClr val="bg1"/>
                </a:solidFill>
              </a:rPr>
              <a:t>”</a:t>
            </a:r>
            <a:r>
              <a:rPr lang="ar-SA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النصارى“</a:t>
            </a:r>
          </a:p>
          <a:p>
            <a:pPr algn="ctr"/>
            <a:endParaRPr lang="ar-SA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ctr"/>
            <a:endParaRPr lang="ar-SA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35842" name="Picture 2" descr="https://upload.wikimedia.org/wikipedia/commons/2/27/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35749"/>
          </a:xfrm>
          <a:prstGeom prst="rect">
            <a:avLst/>
          </a:prstGeom>
          <a:noFill/>
        </p:spPr>
      </p:pic>
      <p:sp>
        <p:nvSpPr>
          <p:cNvPr id="5" name="مربع نص 4"/>
          <p:cNvSpPr txBox="1"/>
          <p:nvPr/>
        </p:nvSpPr>
        <p:spPr>
          <a:xfrm>
            <a:off x="1115616" y="1556792"/>
            <a:ext cx="7328549" cy="5016758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txBody>
          <a:bodyPr wrap="square" rtlCol="1">
            <a:spAutoFit/>
          </a:bodyPr>
          <a:lstStyle/>
          <a:p>
            <a:pPr algn="ctr"/>
            <a:endParaRPr lang="ar-SA" sz="20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ctr">
              <a:lnSpc>
                <a:spcPct val="200000"/>
              </a:lnSpc>
            </a:pPr>
            <a:r>
              <a:rPr lang="ar-SA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(بسم </a:t>
            </a:r>
            <a:r>
              <a:rPr lang="ar-SA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الله </a:t>
            </a:r>
            <a:r>
              <a:rPr lang="ar-SA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):</a:t>
            </a:r>
            <a:r>
              <a:rPr lang="ar-SA" sz="2000" dirty="0" smtClean="0">
                <a:solidFill>
                  <a:schemeClr val="accent6">
                    <a:lumMod val="50000"/>
                  </a:schemeClr>
                </a:solidFill>
              </a:rPr>
              <a:t>بإسم الله تعالى </a:t>
            </a:r>
            <a:r>
              <a:rPr lang="ar-SA" sz="2000" dirty="0" smtClean="0">
                <a:solidFill>
                  <a:schemeClr val="accent6">
                    <a:lumMod val="50000"/>
                  </a:schemeClr>
                </a:solidFill>
              </a:rPr>
              <a:t>أقرأ</a:t>
            </a:r>
            <a:endParaRPr lang="ar-SA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ar-SA" sz="2000" dirty="0" smtClean="0">
                <a:solidFill>
                  <a:schemeClr val="accent6">
                    <a:lumMod val="50000"/>
                  </a:schemeClr>
                </a:solidFill>
              </a:rPr>
              <a:t>****************************</a:t>
            </a:r>
          </a:p>
          <a:p>
            <a:pPr algn="ctr"/>
            <a:r>
              <a:rPr lang="ar-SA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(الرحمن,الرحيم</a:t>
            </a:r>
            <a:r>
              <a:rPr lang="ar-SA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) </a:t>
            </a:r>
            <a:r>
              <a:rPr lang="ar-SA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:</a:t>
            </a:r>
            <a:r>
              <a:rPr lang="ar-SA" sz="2000" dirty="0" smtClean="0">
                <a:solidFill>
                  <a:schemeClr val="accent6">
                    <a:lumMod val="50000"/>
                  </a:schemeClr>
                </a:solidFill>
              </a:rPr>
              <a:t>امان من اسماء الله تعالى..</a:t>
            </a:r>
          </a:p>
          <a:p>
            <a:pPr algn="ctr"/>
            <a:r>
              <a:rPr lang="ar-SA" sz="2000" dirty="0" smtClean="0">
                <a:solidFill>
                  <a:schemeClr val="accent6">
                    <a:lumMod val="50000"/>
                  </a:schemeClr>
                </a:solidFill>
              </a:rPr>
              <a:t>**********************************</a:t>
            </a:r>
          </a:p>
          <a:p>
            <a:pPr algn="ctr"/>
            <a:r>
              <a:rPr lang="ar-SA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(الحمد):</a:t>
            </a:r>
            <a:r>
              <a:rPr lang="ar-SA" sz="2000" dirty="0" smtClean="0">
                <a:solidFill>
                  <a:schemeClr val="accent6">
                    <a:lumMod val="50000"/>
                  </a:schemeClr>
                </a:solidFill>
              </a:rPr>
              <a:t>الثناء</a:t>
            </a:r>
          </a:p>
          <a:p>
            <a:pPr algn="ctr"/>
            <a:r>
              <a:rPr lang="ar-SA" sz="2000" dirty="0" smtClean="0">
                <a:solidFill>
                  <a:schemeClr val="accent6">
                    <a:lumMod val="50000"/>
                  </a:schemeClr>
                </a:solidFill>
              </a:rPr>
              <a:t>**************</a:t>
            </a:r>
          </a:p>
          <a:p>
            <a:pPr algn="ctr"/>
            <a:r>
              <a:rPr lang="ar-SA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(يوم الدين):</a:t>
            </a:r>
            <a:r>
              <a:rPr lang="ar-SA" sz="2000" dirty="0" smtClean="0">
                <a:solidFill>
                  <a:schemeClr val="accent6">
                    <a:lumMod val="50000"/>
                  </a:schemeClr>
                </a:solidFill>
              </a:rPr>
              <a:t>يوم الحساب..</a:t>
            </a:r>
          </a:p>
          <a:p>
            <a:pPr algn="ctr"/>
            <a:r>
              <a:rPr lang="ar-SA" sz="2000" dirty="0" smtClean="0">
                <a:solidFill>
                  <a:schemeClr val="accent6">
                    <a:lumMod val="50000"/>
                  </a:schemeClr>
                </a:solidFill>
              </a:rPr>
              <a:t>********************</a:t>
            </a:r>
          </a:p>
          <a:p>
            <a:pPr algn="ctr"/>
            <a:r>
              <a:rPr lang="ar-SA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(نعبد</a:t>
            </a:r>
            <a:r>
              <a:rPr lang="ar-SA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):</a:t>
            </a:r>
            <a:r>
              <a:rPr lang="ar-SA" sz="2000" dirty="0" err="1" smtClean="0">
                <a:solidFill>
                  <a:schemeClr val="accent6">
                    <a:lumMod val="50000"/>
                  </a:schemeClr>
                </a:solidFill>
              </a:rPr>
              <a:t>نوحد..</a:t>
            </a:r>
            <a:endParaRPr lang="ar-SA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ar-SA" sz="2000" dirty="0" smtClean="0">
                <a:solidFill>
                  <a:schemeClr val="accent6">
                    <a:lumMod val="50000"/>
                  </a:schemeClr>
                </a:solidFill>
              </a:rPr>
              <a:t>***********</a:t>
            </a:r>
          </a:p>
          <a:p>
            <a:pPr algn="ctr"/>
            <a:r>
              <a:rPr lang="ar-SA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(اهدنا):</a:t>
            </a:r>
            <a:r>
              <a:rPr lang="ar-SA" sz="2000" dirty="0" smtClean="0">
                <a:solidFill>
                  <a:schemeClr val="accent6">
                    <a:lumMod val="50000"/>
                  </a:schemeClr>
                </a:solidFill>
              </a:rPr>
              <a:t>دلنا </a:t>
            </a:r>
            <a:r>
              <a:rPr lang="ar-SA" sz="2000" dirty="0" smtClean="0">
                <a:solidFill>
                  <a:schemeClr val="accent6">
                    <a:lumMod val="50000"/>
                  </a:schemeClr>
                </a:solidFill>
              </a:rPr>
              <a:t>وأرشدنا </a:t>
            </a:r>
            <a:r>
              <a:rPr lang="ar-SA" sz="2000" dirty="0" smtClean="0">
                <a:solidFill>
                  <a:schemeClr val="accent6">
                    <a:lumMod val="50000"/>
                  </a:schemeClr>
                </a:solidFill>
              </a:rPr>
              <a:t>..</a:t>
            </a:r>
          </a:p>
          <a:p>
            <a:pPr algn="ctr"/>
            <a:r>
              <a:rPr lang="ar-SA" sz="2000" dirty="0" smtClean="0">
                <a:solidFill>
                  <a:schemeClr val="accent6">
                    <a:lumMod val="50000"/>
                  </a:schemeClr>
                </a:solidFill>
              </a:rPr>
              <a:t>*****************</a:t>
            </a:r>
          </a:p>
          <a:p>
            <a:pPr algn="ctr"/>
            <a:r>
              <a:rPr lang="ar-SA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(نستعين):</a:t>
            </a:r>
            <a:r>
              <a:rPr lang="ar-SA" sz="2000" dirty="0" smtClean="0">
                <a:solidFill>
                  <a:schemeClr val="accent6">
                    <a:lumMod val="50000"/>
                  </a:schemeClr>
                </a:solidFill>
              </a:rPr>
              <a:t>طلب العون..</a:t>
            </a:r>
          </a:p>
          <a:p>
            <a:pPr algn="ctr"/>
            <a:r>
              <a:rPr lang="ar-SA" sz="2000" dirty="0" err="1" smtClean="0">
                <a:solidFill>
                  <a:schemeClr val="accent6">
                    <a:lumMod val="50000"/>
                  </a:schemeClr>
                </a:solidFill>
              </a:rPr>
              <a:t>******************</a:t>
            </a:r>
            <a:endParaRPr lang="ar-SA" sz="20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2963845" y="500042"/>
            <a:ext cx="3565400" cy="76944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معاني الكلمات</a:t>
            </a:r>
            <a:endParaRPr lang="ar-SA" sz="4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  <p:bldP spid="6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32770" name="Picture 2" descr="http://images.all-free-download.com/images/wallpapers_large/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566" y="0"/>
            <a:ext cx="9165566" cy="6858000"/>
          </a:xfrm>
          <a:prstGeom prst="rect">
            <a:avLst/>
          </a:prstGeom>
          <a:noFill/>
        </p:spPr>
      </p:pic>
      <p:sp>
        <p:nvSpPr>
          <p:cNvPr id="5" name="مربع نص 4"/>
          <p:cNvSpPr txBox="1"/>
          <p:nvPr/>
        </p:nvSpPr>
        <p:spPr>
          <a:xfrm>
            <a:off x="8143947" y="285728"/>
            <a:ext cx="184730" cy="92333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SA" dirty="0" smtClean="0"/>
          </a:p>
          <a:p>
            <a:endParaRPr lang="ar-SA" dirty="0" smtClean="0"/>
          </a:p>
          <a:p>
            <a:endParaRPr lang="ar-SA" dirty="0"/>
          </a:p>
        </p:txBody>
      </p:sp>
      <p:sp>
        <p:nvSpPr>
          <p:cNvPr id="6" name="مربع نص 5"/>
          <p:cNvSpPr txBox="1"/>
          <p:nvPr/>
        </p:nvSpPr>
        <p:spPr>
          <a:xfrm>
            <a:off x="2771800" y="980728"/>
            <a:ext cx="5684633" cy="563231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1">
            <a:spAutoFit/>
          </a:bodyPr>
          <a:lstStyle/>
          <a:p>
            <a:r>
              <a:rPr lang="ar-SA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س 1عللي لما </a:t>
            </a:r>
            <a:r>
              <a:rPr lang="ar-SA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يأتي:</a:t>
            </a:r>
            <a:endParaRPr lang="ar-SA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endParaRPr lang="ar-SA" dirty="0" smtClean="0"/>
          </a:p>
          <a:p>
            <a:r>
              <a:rPr lang="ar-SA" dirty="0" smtClean="0"/>
              <a:t>أ-تسميه سوره الفاتحه بالحمد؟</a:t>
            </a:r>
          </a:p>
          <a:p>
            <a:r>
              <a:rPr lang="ar-SA" dirty="0" smtClean="0">
                <a:solidFill>
                  <a:schemeClr val="accent3">
                    <a:lumMod val="75000"/>
                  </a:schemeClr>
                </a:solidFill>
              </a:rPr>
              <a:t>لأنها </a:t>
            </a:r>
            <a:r>
              <a:rPr lang="ar-SA" dirty="0" smtClean="0">
                <a:solidFill>
                  <a:schemeClr val="accent3">
                    <a:lumMod val="75000"/>
                  </a:schemeClr>
                </a:solidFill>
              </a:rPr>
              <a:t>افتتحت بحمد لله تعالى..</a:t>
            </a:r>
          </a:p>
          <a:p>
            <a:endParaRPr lang="ar-SA" dirty="0" smtClean="0"/>
          </a:p>
          <a:p>
            <a:r>
              <a:rPr lang="ar-SA" dirty="0" smtClean="0"/>
              <a:t>ب-تسميه سورة الفاتحه </a:t>
            </a:r>
            <a:r>
              <a:rPr lang="ar-SA" dirty="0" smtClean="0"/>
              <a:t>بأم </a:t>
            </a:r>
            <a:r>
              <a:rPr lang="ar-SA" dirty="0" smtClean="0"/>
              <a:t>الكتاب؟</a:t>
            </a:r>
          </a:p>
          <a:p>
            <a:endParaRPr lang="ar-SA" dirty="0" smtClean="0"/>
          </a:p>
          <a:p>
            <a:r>
              <a:rPr lang="ar-SA" dirty="0" smtClean="0">
                <a:solidFill>
                  <a:schemeClr val="accent3">
                    <a:lumMod val="75000"/>
                  </a:schemeClr>
                </a:solidFill>
              </a:rPr>
              <a:t>لأنها </a:t>
            </a:r>
            <a:r>
              <a:rPr lang="ar-SA" dirty="0" smtClean="0">
                <a:solidFill>
                  <a:schemeClr val="accent3">
                    <a:lumMod val="75000"/>
                  </a:schemeClr>
                </a:solidFill>
              </a:rPr>
              <a:t>ام </a:t>
            </a:r>
            <a:r>
              <a:rPr lang="ar-SA" dirty="0" smtClean="0">
                <a:solidFill>
                  <a:schemeClr val="accent3">
                    <a:lumMod val="75000"/>
                  </a:schemeClr>
                </a:solidFill>
              </a:rPr>
              <a:t>الشيء </a:t>
            </a:r>
            <a:r>
              <a:rPr lang="ar-SA" dirty="0" smtClean="0">
                <a:solidFill>
                  <a:schemeClr val="accent3">
                    <a:lumMod val="75000"/>
                  </a:schemeClr>
                </a:solidFill>
              </a:rPr>
              <a:t>واصله</a:t>
            </a:r>
            <a:r>
              <a:rPr lang="ar-SA" dirty="0" smtClean="0"/>
              <a:t>..</a:t>
            </a:r>
          </a:p>
          <a:p>
            <a:endParaRPr lang="ar-SA" dirty="0" smtClean="0"/>
          </a:p>
          <a:p>
            <a:r>
              <a:rPr lang="ar-SA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س2عدد ثلاثا من فضائل سوره </a:t>
            </a:r>
            <a:r>
              <a:rPr lang="ar-SA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الفاتحة</a:t>
            </a:r>
            <a:endParaRPr lang="ar-SA" dirty="0" smtClean="0"/>
          </a:p>
          <a:p>
            <a:r>
              <a:rPr lang="ar-SA" dirty="0" smtClean="0"/>
              <a:t>1-اعظم سوره بالقرآن.</a:t>
            </a:r>
          </a:p>
          <a:p>
            <a:r>
              <a:rPr lang="ar-SA" dirty="0" smtClean="0"/>
              <a:t>2-ام القرآن الكريم.</a:t>
            </a:r>
          </a:p>
          <a:p>
            <a:r>
              <a:rPr lang="ar-SA" dirty="0" smtClean="0"/>
              <a:t>3-ان الصلاة </a:t>
            </a:r>
            <a:r>
              <a:rPr lang="ar-SA" dirty="0" smtClean="0"/>
              <a:t>لاتصح</a:t>
            </a:r>
            <a:r>
              <a:rPr lang="ar-SA" dirty="0" smtClean="0"/>
              <a:t> </a:t>
            </a:r>
            <a:r>
              <a:rPr lang="ar-SA" dirty="0" smtClean="0"/>
              <a:t>إلا </a:t>
            </a:r>
            <a:r>
              <a:rPr lang="ar-SA" dirty="0" smtClean="0"/>
              <a:t>بقراءتها.</a:t>
            </a:r>
          </a:p>
          <a:p>
            <a:endParaRPr lang="ar-SA" dirty="0" smtClean="0"/>
          </a:p>
          <a:p>
            <a:r>
              <a:rPr lang="ar-SA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س3 اختاري الكلمه </a:t>
            </a:r>
            <a:r>
              <a:rPr lang="ar-SA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المناسبة </a:t>
            </a:r>
            <a:r>
              <a:rPr lang="ar-SA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فيما يلي:</a:t>
            </a:r>
          </a:p>
          <a:p>
            <a:r>
              <a:rPr lang="ar-SA" dirty="0" smtClean="0"/>
              <a:t>اسم من اسماء الله يتضمن صفه الرحمه لجميع المخلوقات؟</a:t>
            </a:r>
          </a:p>
          <a:p>
            <a:r>
              <a:rPr lang="en-US" dirty="0" smtClean="0"/>
              <a:t>]</a:t>
            </a:r>
            <a:r>
              <a:rPr lang="ar-SA" dirty="0" smtClean="0"/>
              <a:t>الرحيم,</a:t>
            </a:r>
            <a:r>
              <a:rPr lang="ar-SA" u="sng" dirty="0" smtClean="0">
                <a:solidFill>
                  <a:schemeClr val="accent3">
                    <a:lumMod val="75000"/>
                  </a:schemeClr>
                </a:solidFill>
              </a:rPr>
              <a:t>الرحمن</a:t>
            </a:r>
            <a:r>
              <a:rPr lang="ar-SA" dirty="0" smtClean="0"/>
              <a:t>,مالك</a:t>
            </a:r>
            <a:r>
              <a:rPr lang="en-US" dirty="0" smtClean="0"/>
              <a:t>{</a:t>
            </a:r>
            <a:r>
              <a:rPr lang="ar-SA" dirty="0" smtClean="0"/>
              <a:t> </a:t>
            </a:r>
          </a:p>
          <a:p>
            <a:endParaRPr lang="ar-SA" dirty="0" smtClean="0"/>
          </a:p>
          <a:p>
            <a:r>
              <a:rPr lang="ar-SA" dirty="0" smtClean="0"/>
              <a:t>كل من عبد الله بما لم يشرعه؟</a:t>
            </a:r>
          </a:p>
          <a:p>
            <a:r>
              <a:rPr lang="en-US" dirty="0" smtClean="0"/>
              <a:t>]</a:t>
            </a:r>
            <a:r>
              <a:rPr lang="ar-SA" dirty="0" smtClean="0"/>
              <a:t>المغضوب عليهم,</a:t>
            </a:r>
            <a:r>
              <a:rPr lang="ar-SA" u="sng" dirty="0" smtClean="0">
                <a:solidFill>
                  <a:schemeClr val="accent3">
                    <a:lumMod val="75000"/>
                  </a:schemeClr>
                </a:solidFill>
              </a:rPr>
              <a:t>الضالين</a:t>
            </a:r>
            <a:r>
              <a:rPr lang="ar-SA" dirty="0" smtClean="0"/>
              <a:t>,المجوس</a:t>
            </a:r>
            <a:r>
              <a:rPr lang="en-US" dirty="0" smtClean="0"/>
              <a:t>{</a:t>
            </a:r>
            <a:endParaRPr lang="ar-SA" dirty="0" smtClean="0"/>
          </a:p>
        </p:txBody>
      </p:sp>
      <p:sp>
        <p:nvSpPr>
          <p:cNvPr id="7" name="مربع نص 6"/>
          <p:cNvSpPr txBox="1"/>
          <p:nvPr/>
        </p:nvSpPr>
        <p:spPr>
          <a:xfrm>
            <a:off x="3643306" y="142852"/>
            <a:ext cx="4246676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ar-SA" sz="40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*قومي نفسك*</a:t>
            </a:r>
            <a:endParaRPr lang="ar-SA" sz="4000" b="1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مستطيل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7" name="Picture 4" descr="http://imgscenter.com/images/2014/09/13/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" y="1000108"/>
            <a:ext cx="9144021" cy="5143512"/>
          </a:xfrm>
          <a:prstGeom prst="rect">
            <a:avLst/>
          </a:prstGeom>
          <a:noFill/>
        </p:spPr>
      </p:pic>
      <p:sp>
        <p:nvSpPr>
          <p:cNvPr id="8" name="مربع نص 7"/>
          <p:cNvSpPr txBox="1"/>
          <p:nvPr/>
        </p:nvSpPr>
        <p:spPr>
          <a:xfrm>
            <a:off x="0" y="1000108"/>
            <a:ext cx="2000232" cy="5078313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>
              <a:lnSpc>
                <a:spcPct val="200000"/>
              </a:lnSpc>
            </a:pPr>
            <a:r>
              <a:rPr lang="ar-SA" dirty="0" smtClean="0">
                <a:solidFill>
                  <a:schemeClr val="accent3">
                    <a:lumMod val="75000"/>
                  </a:schemeClr>
                </a:solidFill>
                <a:latin typeface="Berlin Sans FB" pitchFamily="34" charset="0"/>
              </a:rPr>
              <a:t>عمل طالبات 1/5</a:t>
            </a:r>
          </a:p>
          <a:p>
            <a:pPr>
              <a:lnSpc>
                <a:spcPct val="200000"/>
              </a:lnSpc>
            </a:pPr>
            <a:endParaRPr lang="ar-SA" dirty="0" smtClean="0">
              <a:latin typeface="Berlin Sans FB" pitchFamily="34" charset="0"/>
            </a:endParaRPr>
          </a:p>
          <a:p>
            <a:pPr>
              <a:lnSpc>
                <a:spcPct val="200000"/>
              </a:lnSpc>
            </a:pPr>
            <a:r>
              <a:rPr lang="ar-SA" dirty="0" smtClean="0">
                <a:latin typeface="Berlin Sans FB" pitchFamily="34" charset="0"/>
              </a:rPr>
              <a:t>سمية محمد بخش</a:t>
            </a:r>
            <a:br>
              <a:rPr lang="ar-SA" dirty="0" smtClean="0">
                <a:latin typeface="Berlin Sans FB" pitchFamily="34" charset="0"/>
              </a:rPr>
            </a:br>
            <a:r>
              <a:rPr lang="ar-SA" dirty="0" smtClean="0">
                <a:latin typeface="Berlin Sans FB" pitchFamily="34" charset="0"/>
              </a:rPr>
              <a:t>ماريا </a:t>
            </a:r>
            <a:r>
              <a:rPr lang="ar-SA" dirty="0" smtClean="0">
                <a:latin typeface="Berlin Sans FB" pitchFamily="34" charset="0"/>
              </a:rPr>
              <a:t>محمد سليم</a:t>
            </a:r>
            <a:endParaRPr lang="ar-SA" dirty="0" smtClean="0">
              <a:latin typeface="Berlin Sans FB" pitchFamily="34" charset="0"/>
            </a:endParaRPr>
          </a:p>
          <a:p>
            <a:pPr>
              <a:lnSpc>
                <a:spcPct val="200000"/>
              </a:lnSpc>
            </a:pPr>
            <a:r>
              <a:rPr lang="ar-SA" dirty="0" smtClean="0">
                <a:latin typeface="Berlin Sans FB" pitchFamily="34" charset="0"/>
              </a:rPr>
              <a:t>نورة محمد الأحمر</a:t>
            </a:r>
          </a:p>
          <a:p>
            <a:pPr>
              <a:lnSpc>
                <a:spcPct val="200000"/>
              </a:lnSpc>
            </a:pPr>
            <a:r>
              <a:rPr lang="ar-SA" dirty="0" err="1" smtClean="0">
                <a:latin typeface="Berlin Sans FB" pitchFamily="34" charset="0"/>
              </a:rPr>
              <a:t>ميساء</a:t>
            </a:r>
            <a:r>
              <a:rPr lang="ar-SA" dirty="0" smtClean="0">
                <a:latin typeface="Berlin Sans FB" pitchFamily="34" charset="0"/>
              </a:rPr>
              <a:t> </a:t>
            </a:r>
            <a:r>
              <a:rPr lang="ar-SA" dirty="0" smtClean="0">
                <a:latin typeface="Berlin Sans FB" pitchFamily="34" charset="0"/>
              </a:rPr>
              <a:t>محمد</a:t>
            </a:r>
            <a:endParaRPr lang="ar-SA" dirty="0" smtClean="0">
              <a:latin typeface="Berlin Sans FB" pitchFamily="34" charset="0"/>
            </a:endParaRPr>
          </a:p>
          <a:p>
            <a:pPr>
              <a:lnSpc>
                <a:spcPct val="200000"/>
              </a:lnSpc>
            </a:pPr>
            <a:r>
              <a:rPr lang="ar-SA" dirty="0" smtClean="0">
                <a:latin typeface="Berlin Sans FB" pitchFamily="34" charset="0"/>
              </a:rPr>
              <a:t>أحلام محمد نور</a:t>
            </a:r>
          </a:p>
          <a:p>
            <a:pPr>
              <a:lnSpc>
                <a:spcPct val="200000"/>
              </a:lnSpc>
            </a:pPr>
            <a:r>
              <a:rPr lang="ar-SA" dirty="0" smtClean="0">
                <a:latin typeface="Berlin Sans FB" pitchFamily="34" charset="0"/>
              </a:rPr>
              <a:t>دانه هشام الكعكي</a:t>
            </a:r>
          </a:p>
          <a:p>
            <a:endParaRPr lang="ar-SA" dirty="0" smtClean="0"/>
          </a:p>
          <a:p>
            <a:endParaRPr lang="ar-SA" dirty="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33794" name="Picture 2" descr="http://www.akhbarona.com/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مربع نص 4"/>
          <p:cNvSpPr txBox="1"/>
          <p:nvPr/>
        </p:nvSpPr>
        <p:spPr>
          <a:xfrm>
            <a:off x="6500826" y="1857364"/>
            <a:ext cx="18473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SA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38916" name="Picture 4" descr="http://www.topicaat.com/wp-content/uploads/2016/01/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مربع نص 5"/>
          <p:cNvSpPr txBox="1"/>
          <p:nvPr/>
        </p:nvSpPr>
        <p:spPr>
          <a:xfrm>
            <a:off x="5072034" y="4286256"/>
            <a:ext cx="4071966" cy="1938992"/>
          </a:xfrm>
          <a:prstGeom prst="rect">
            <a:avLst/>
          </a:prstGeom>
          <a:solidFill>
            <a:srgbClr val="660033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4000" dirty="0" smtClean="0">
                <a:solidFill>
                  <a:schemeClr val="bg1">
                    <a:lumMod val="95000"/>
                    <a:lumOff val="5000"/>
                  </a:schemeClr>
                </a:solidFill>
                <a:cs typeface="DecoType Naskh Special" pitchFamily="2" charset="-78"/>
              </a:rPr>
              <a:t>التعريـف بسورة الفاتحة</a:t>
            </a:r>
          </a:p>
          <a:p>
            <a:r>
              <a:rPr lang="ar-SA" sz="4000" dirty="0" smtClean="0">
                <a:latin typeface="Arabic Typesetting" pitchFamily="66" charset="-78"/>
                <a:cs typeface="Arabic Typesetting" pitchFamily="66" charset="-78"/>
              </a:rPr>
              <a:t>سورة الفاتحة مكيه, عدد آياتها سبع آيات 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30722" name="Picture 2" descr="http://up.3dlat.com/uploads/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مربع نص 5"/>
          <p:cNvSpPr txBox="1"/>
          <p:nvPr/>
        </p:nvSpPr>
        <p:spPr>
          <a:xfrm>
            <a:off x="4987247" y="500042"/>
            <a:ext cx="3244798" cy="73866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400" dirty="0" smtClean="0">
                <a:solidFill>
                  <a:schemeClr val="tx1">
                    <a:lumMod val="50000"/>
                  </a:schemeClr>
                </a:solidFill>
              </a:rPr>
              <a:t>سبب تسميتها بالفاتحة:</a:t>
            </a:r>
          </a:p>
          <a:p>
            <a:r>
              <a:rPr lang="ar-SA" dirty="0" smtClean="0">
                <a:solidFill>
                  <a:schemeClr val="tx1">
                    <a:lumMod val="75000"/>
                  </a:schemeClr>
                </a:solidFill>
              </a:rPr>
              <a:t>لافتتاح القرآن الكريم بها .</a:t>
            </a:r>
            <a:endParaRPr lang="ar-SA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31746" name="Picture 2" descr="http://www.tran33m.com/uploadcenter/uploads/06-2012/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5" name="مربع نص 4"/>
          <p:cNvSpPr txBox="1"/>
          <p:nvPr/>
        </p:nvSpPr>
        <p:spPr>
          <a:xfrm>
            <a:off x="2315522" y="1285860"/>
            <a:ext cx="6804000" cy="3903633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dirty="0" smtClean="0"/>
              <a:t>فضائل سورة الفاتحة:</a:t>
            </a:r>
          </a:p>
          <a:p>
            <a:endParaRPr lang="ar-SA" dirty="0" smtClean="0"/>
          </a:p>
          <a:p>
            <a:pPr>
              <a:lnSpc>
                <a:spcPts val="2160"/>
              </a:lnSpc>
              <a:spcBef>
                <a:spcPts val="600"/>
              </a:spcBef>
              <a:spcAft>
                <a:spcPts val="600"/>
              </a:spcAft>
            </a:pPr>
            <a:r>
              <a:rPr lang="ar-SA" dirty="0" smtClean="0"/>
              <a:t>*أنها أعظم سورة في القرآن .</a:t>
            </a:r>
          </a:p>
          <a:p>
            <a:pPr>
              <a:lnSpc>
                <a:spcPts val="2160"/>
              </a:lnSpc>
              <a:spcBef>
                <a:spcPts val="600"/>
              </a:spcBef>
              <a:spcAft>
                <a:spcPts val="600"/>
              </a:spcAft>
            </a:pPr>
            <a:r>
              <a:rPr lang="ar-SA" dirty="0" smtClean="0"/>
              <a:t>*أم القرآن الكريم.</a:t>
            </a:r>
          </a:p>
          <a:p>
            <a:pPr>
              <a:lnSpc>
                <a:spcPts val="2160"/>
              </a:lnSpc>
              <a:spcBef>
                <a:spcPts val="600"/>
              </a:spcBef>
              <a:spcAft>
                <a:spcPts val="600"/>
              </a:spcAft>
            </a:pPr>
            <a:r>
              <a:rPr lang="ar-SA" dirty="0" smtClean="0"/>
              <a:t>*أن الصلاة لا تصح إلا بها. </a:t>
            </a:r>
          </a:p>
          <a:p>
            <a:pPr>
              <a:lnSpc>
                <a:spcPts val="2160"/>
              </a:lnSpc>
              <a:spcBef>
                <a:spcPts val="600"/>
              </a:spcBef>
              <a:spcAft>
                <a:spcPts val="600"/>
              </a:spcAft>
            </a:pPr>
            <a:r>
              <a:rPr lang="ar-SA" dirty="0" smtClean="0"/>
              <a:t>*أن الله تعالى قسمها بينه وبين عبده نصفين فنصفها الاول حمد وثناء وتمجيد لله تعالى,ونصفها الثاني دعاء لله تعالى.</a:t>
            </a:r>
          </a:p>
          <a:p>
            <a:pPr>
              <a:lnSpc>
                <a:spcPts val="2160"/>
              </a:lnSpc>
              <a:spcBef>
                <a:spcPts val="600"/>
              </a:spcBef>
              <a:spcAft>
                <a:spcPts val="600"/>
              </a:spcAft>
            </a:pPr>
            <a:r>
              <a:rPr lang="ar-SA" dirty="0" smtClean="0"/>
              <a:t>*تقرأ لقضاء الحاجات.</a:t>
            </a:r>
          </a:p>
          <a:p>
            <a:pPr>
              <a:lnSpc>
                <a:spcPts val="2160"/>
              </a:lnSpc>
              <a:spcBef>
                <a:spcPts val="600"/>
              </a:spcBef>
              <a:spcAft>
                <a:spcPts val="600"/>
              </a:spcAft>
            </a:pPr>
            <a:r>
              <a:rPr lang="ar-SA" dirty="0" smtClean="0"/>
              <a:t>*شفاء من كل داء.</a:t>
            </a:r>
          </a:p>
          <a:p>
            <a:pPr>
              <a:lnSpc>
                <a:spcPts val="2160"/>
              </a:lnSpc>
              <a:spcBef>
                <a:spcPts val="600"/>
              </a:spcBef>
              <a:spcAft>
                <a:spcPts val="600"/>
              </a:spcAft>
            </a:pPr>
            <a:r>
              <a:rPr lang="ar-SA" dirty="0" smtClean="0"/>
              <a:t>*تقرأ في الرقية الشرعية 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ذ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32770" name="Picture 2" descr="http://www.gala-ben.com/up/uploads/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مربع نص 4"/>
          <p:cNvSpPr txBox="1"/>
          <p:nvPr/>
        </p:nvSpPr>
        <p:spPr>
          <a:xfrm>
            <a:off x="6300671" y="2143116"/>
            <a:ext cx="2170786" cy="249299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>
              <a:spcBef>
                <a:spcPts val="600"/>
              </a:spcBef>
            </a:pPr>
            <a:r>
              <a:rPr lang="ar-SA" dirty="0" smtClean="0"/>
              <a:t>أسماء سورة الفاتحة:</a:t>
            </a:r>
          </a:p>
          <a:p>
            <a:pPr algn="ctr">
              <a:spcBef>
                <a:spcPts val="600"/>
              </a:spcBef>
            </a:pPr>
            <a:endParaRPr lang="ar-SA" dirty="0" smtClean="0"/>
          </a:p>
          <a:p>
            <a:pPr algn="ctr">
              <a:spcBef>
                <a:spcPts val="600"/>
              </a:spcBef>
            </a:pPr>
            <a:r>
              <a:rPr lang="ar-SA" dirty="0" smtClean="0"/>
              <a:t>الفاتحة</a:t>
            </a:r>
          </a:p>
          <a:p>
            <a:pPr algn="ctr">
              <a:spcBef>
                <a:spcPts val="600"/>
              </a:spcBef>
            </a:pPr>
            <a:r>
              <a:rPr lang="ar-SA" dirty="0" smtClean="0"/>
              <a:t>الحمد</a:t>
            </a:r>
          </a:p>
          <a:p>
            <a:pPr algn="ctr">
              <a:spcBef>
                <a:spcPts val="600"/>
              </a:spcBef>
            </a:pPr>
            <a:r>
              <a:rPr lang="ar-SA" dirty="0" smtClean="0"/>
              <a:t>أم القرآن</a:t>
            </a:r>
          </a:p>
          <a:p>
            <a:pPr algn="ctr">
              <a:spcBef>
                <a:spcPts val="600"/>
              </a:spcBef>
            </a:pPr>
            <a:r>
              <a:rPr lang="ar-SA" dirty="0" smtClean="0"/>
              <a:t>السبع </a:t>
            </a:r>
            <a:r>
              <a:rPr lang="ar-SA" dirty="0" smtClean="0"/>
              <a:t>المثاني</a:t>
            </a:r>
            <a:endParaRPr lang="ar-SA" dirty="0" smtClean="0"/>
          </a:p>
          <a:p>
            <a:pPr algn="ctr">
              <a:spcBef>
                <a:spcPts val="600"/>
              </a:spcBef>
            </a:pPr>
            <a:r>
              <a:rPr lang="ar-SA" dirty="0" smtClean="0"/>
              <a:t>القرآن العظيم</a:t>
            </a:r>
            <a:endParaRPr lang="ar-SA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مستطيل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8" name="مستطيل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9" name="Picture 2" descr="https://i.ytimg.com/vi/za62Dg8jEzk/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0108"/>
            <a:ext cx="9144065" cy="5143536"/>
          </a:xfrm>
          <a:prstGeom prst="rect">
            <a:avLst/>
          </a:prstGeom>
          <a:noFill/>
        </p:spPr>
      </p:pic>
      <p:sp>
        <p:nvSpPr>
          <p:cNvPr id="12" name="مربع نص 11"/>
          <p:cNvSpPr txBox="1"/>
          <p:nvPr/>
        </p:nvSpPr>
        <p:spPr>
          <a:xfrm>
            <a:off x="0" y="928670"/>
            <a:ext cx="9144000" cy="523220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ar-SA" sz="24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محور مواضيع السورة :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endParaRPr lang="ar-SA" sz="2400" dirty="0" smtClean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ar-SA" sz="24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يَدُورُ مِحْوَرُ السُّورَةِ حَوْلَ أُصُولِ الدِّينِ وَفُرُوعِهِ ، وَالعَقِيدَةِ ، وَالعِبَادَةِ ، وَالتَّشْرِيعِ ، وَالاعْتِقَادِ باليَوْمِ الآخِرِ ، وَالإِيمَانِ بِصِفَاتِ الَّلهِ الحُسْنَى ، وَإِفْرَادِهِ بالعِبَادَةِ وَالاسْتِعَانَةِ وَالدُّعَاءِ ، وَالتَّوَجُّهِ إِلَيْهِ جَلَّ وَعَلاَ بطَلَبِ الهداية إلى الدِّينِ الحَقِّ وَالصِّرَاطِ المُسْتَقِيمِ ، وَالتَّضَرُّعِ إِلَيْهِ بالتَّثْبِيتِ عَلَى الإِيمَانِ وَنَهْجِ سَبِيلِ الصَّالِحِينَ ، وَتَجَنُّبِ طَرِيقِ المَغْضُوبِ عَلَيْهِمْ وَالضَّالِّينَ ، وَالإِخْبَارِ عَنْ قِصَصِ الأُمَمِ السَّابِقِينَ ، وَالاطَّلاَعِ عَلَى </a:t>
            </a:r>
            <a:r>
              <a:rPr lang="ar-SA" sz="24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مَعَارِجِ</a:t>
            </a:r>
            <a:r>
              <a:rPr lang="ar-SA" sz="24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 السُّعَدَاءِ وَمَنَازِلِ الأَشْقِيَاءِ ، وَالتَّعَبُّدِ بأَمْرِ الَّلهِ سُبْحَانَهُ وَنَهْيِهِ</a:t>
            </a:r>
            <a:endParaRPr lang="ar-SA" sz="24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39938" name="Picture 2" descr="http://1.bp.blogspot.com/-hN_odqGDtpI/UyYvGKBDZqI/AAAAAAAAXJM/lhwaFcHVwF4/s1600/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57585" cy="6858000"/>
          </a:xfrm>
          <a:prstGeom prst="rect">
            <a:avLst/>
          </a:prstGeom>
          <a:noFill/>
        </p:spPr>
      </p:pic>
      <p:sp>
        <p:nvSpPr>
          <p:cNvPr id="5" name="مربع نص 4"/>
          <p:cNvSpPr txBox="1"/>
          <p:nvPr/>
        </p:nvSpPr>
        <p:spPr>
          <a:xfrm>
            <a:off x="2285984" y="285728"/>
            <a:ext cx="4892686" cy="76944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400" dirty="0" smtClean="0"/>
              <a:t>تفسير سورة الفاتحة</a:t>
            </a:r>
            <a:endParaRPr lang="ar-SA" sz="4400" dirty="0"/>
          </a:p>
        </p:txBody>
      </p:sp>
      <p:sp>
        <p:nvSpPr>
          <p:cNvPr id="7" name="مربع نص 6"/>
          <p:cNvSpPr txBox="1"/>
          <p:nvPr/>
        </p:nvSpPr>
        <p:spPr>
          <a:xfrm>
            <a:off x="3857620" y="1857364"/>
            <a:ext cx="5286380" cy="4216539"/>
          </a:xfrm>
          <a:prstGeom prst="rect">
            <a:avLst/>
          </a:prstGeom>
          <a:solidFill>
            <a:schemeClr val="bg2"/>
          </a:solidFill>
        </p:spPr>
        <p:txBody>
          <a:bodyPr wrap="square" rtlCol="1">
            <a:spAutoFit/>
          </a:bodyPr>
          <a:lstStyle/>
          <a:p>
            <a:pPr algn="ctr"/>
            <a:endParaRPr lang="ar-SA" sz="2000" dirty="0" smtClean="0"/>
          </a:p>
          <a:p>
            <a:pPr algn="ctr"/>
            <a:r>
              <a:rPr lang="ar-SA" sz="2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( بسم الله الرحمٰن الرحيم )</a:t>
            </a:r>
          </a:p>
          <a:p>
            <a:endParaRPr lang="ar-SA" sz="2000" dirty="0" smtClean="0"/>
          </a:p>
          <a:p>
            <a:r>
              <a:rPr lang="ar-SA" sz="2400" dirty="0" smtClean="0"/>
              <a:t>معناها:</a:t>
            </a:r>
          </a:p>
          <a:p>
            <a:r>
              <a:rPr lang="ar-SA" sz="2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ar-SA" sz="2000" dirty="0" smtClean="0"/>
              <a:t>بسم الله: </a:t>
            </a:r>
            <a:r>
              <a:rPr lang="ar-SA" sz="2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أقرأ مستعينا بالله تعالى على قراءتي.</a:t>
            </a:r>
          </a:p>
          <a:p>
            <a:endParaRPr lang="ar-SA" sz="2000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r>
              <a:rPr lang="ar-SA" sz="2000" dirty="0" smtClean="0"/>
              <a:t>الرحمن: </a:t>
            </a:r>
            <a:r>
              <a:rPr lang="ar-SA" sz="2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اسم من أسماء الله يدل على أن رحمته سبحانه تشمل جميع الخلائق.</a:t>
            </a:r>
          </a:p>
          <a:p>
            <a:endParaRPr lang="ar-SA" sz="2000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r>
              <a:rPr lang="ar-SA" sz="2000" dirty="0" smtClean="0"/>
              <a:t>الرحمن:</a:t>
            </a:r>
            <a:r>
              <a:rPr lang="ar-SA" sz="2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اسم من أسماء  الله تعالى يدل على اختصاص رحمته بعبادة الصالحين.</a:t>
            </a:r>
          </a:p>
          <a:p>
            <a:endParaRPr lang="ar-SA" sz="36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7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صر نائب للنص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وان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40962" name="Picture 2" descr="http://www.w6w.net/album/264/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مربع نص 4"/>
          <p:cNvSpPr txBox="1"/>
          <p:nvPr/>
        </p:nvSpPr>
        <p:spPr>
          <a:xfrm>
            <a:off x="714348" y="285728"/>
            <a:ext cx="7643866" cy="6217087"/>
          </a:xfrm>
          <a:prstGeom prst="rect">
            <a:avLst/>
          </a:prstGeom>
          <a:solidFill>
            <a:schemeClr val="bg2"/>
          </a:solidFill>
        </p:spPr>
        <p:txBody>
          <a:bodyPr wrap="square" rtlCol="1">
            <a:spAutoFit/>
          </a:bodyPr>
          <a:lstStyle/>
          <a:p>
            <a:pPr algn="ctr"/>
            <a:endParaRPr lang="ar-SA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ar-SA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(</a:t>
            </a:r>
            <a:r>
              <a:rPr lang="ar-SA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الحمد لله رب العالمين </a:t>
            </a:r>
            <a:r>
              <a:rPr lang="ar-SA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)</a:t>
            </a:r>
          </a:p>
          <a:p>
            <a:pPr algn="ctr"/>
            <a:endParaRPr lang="ar-SA" dirty="0" smtClean="0"/>
          </a:p>
          <a:p>
            <a:r>
              <a:rPr lang="ar-SA" dirty="0" smtClean="0">
                <a:solidFill>
                  <a:schemeClr val="bg1"/>
                </a:solidFill>
              </a:rPr>
              <a:t>الحمد: </a:t>
            </a:r>
            <a:r>
              <a:rPr lang="ar-SA" dirty="0" smtClean="0"/>
              <a:t>وصف المحمود بالكمال مع المحبة والتعظيم في </a:t>
            </a:r>
            <a:r>
              <a:rPr lang="ar-SA" dirty="0" smtClean="0"/>
              <a:t>الحمد للاستغراق أي </a:t>
            </a:r>
            <a:r>
              <a:rPr lang="ar-SA" dirty="0" smtClean="0"/>
              <a:t>جميع أنواع المحامد لله وحده </a:t>
            </a:r>
            <a:r>
              <a:rPr lang="ar-SA" dirty="0" smtClean="0"/>
              <a:t>على </a:t>
            </a:r>
            <a:r>
              <a:rPr lang="ar-SA" dirty="0" smtClean="0"/>
              <a:t>جلب النفع ودفع الضر كله .</a:t>
            </a:r>
          </a:p>
          <a:p>
            <a:endParaRPr lang="ar-SA" dirty="0" smtClean="0"/>
          </a:p>
          <a:p>
            <a:r>
              <a:rPr lang="ar-SA" dirty="0" smtClean="0">
                <a:solidFill>
                  <a:schemeClr val="bg1"/>
                </a:solidFill>
              </a:rPr>
              <a:t>لله:</a:t>
            </a:r>
            <a:r>
              <a:rPr lang="ar-SA" dirty="0" smtClean="0"/>
              <a:t>اللام هنا للاستحقاق والاختصاص أي يستحق الله سبحانه الحمد الكامل ويختص بجميع أنواع المحامد الكاملة.</a:t>
            </a:r>
          </a:p>
          <a:p>
            <a:endParaRPr lang="ar-SA" dirty="0" smtClean="0"/>
          </a:p>
          <a:p>
            <a:r>
              <a:rPr lang="ar-SA" dirty="0" smtClean="0">
                <a:solidFill>
                  <a:schemeClr val="bg1"/>
                </a:solidFill>
              </a:rPr>
              <a:t>رب: </a:t>
            </a:r>
            <a:r>
              <a:rPr lang="ar-SA" dirty="0" smtClean="0"/>
              <a:t>الرب يكون بمعنى المالك والمربي لجميع العالمين .</a:t>
            </a:r>
          </a:p>
          <a:p>
            <a:endParaRPr lang="ar-SA" dirty="0" smtClean="0"/>
          </a:p>
          <a:p>
            <a:r>
              <a:rPr lang="ar-SA" dirty="0" smtClean="0">
                <a:solidFill>
                  <a:schemeClr val="bg1"/>
                </a:solidFill>
              </a:rPr>
              <a:t>العالمين: </a:t>
            </a:r>
            <a:r>
              <a:rPr lang="ar-SA" dirty="0" smtClean="0"/>
              <a:t>هم كل من سوى الله.</a:t>
            </a:r>
          </a:p>
          <a:p>
            <a:endParaRPr lang="ar-SA" dirty="0" smtClean="0"/>
          </a:p>
          <a:p>
            <a:pPr algn="ctr"/>
            <a:r>
              <a:rPr lang="ar-SA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(ملك يوم الدين)</a:t>
            </a:r>
          </a:p>
          <a:p>
            <a:pPr algn="ctr"/>
            <a:endParaRPr lang="ar-SA" dirty="0" smtClean="0"/>
          </a:p>
          <a:p>
            <a:pPr algn="ctr"/>
            <a:r>
              <a:rPr lang="ar-SA" dirty="0" smtClean="0">
                <a:solidFill>
                  <a:schemeClr val="bg1"/>
                </a:solidFill>
              </a:rPr>
              <a:t>مالك: </a:t>
            </a:r>
            <a:r>
              <a:rPr lang="ar-SA" dirty="0" smtClean="0"/>
              <a:t>هو من اتصف بصفة الملك التي من آثارها أنه يأمر وينهى ويثيب ويعاقب.</a:t>
            </a:r>
          </a:p>
          <a:p>
            <a:pPr algn="ctr"/>
            <a:endParaRPr lang="ar-SA" dirty="0" smtClean="0"/>
          </a:p>
          <a:p>
            <a:pPr algn="ctr"/>
            <a:r>
              <a:rPr lang="ar-SA" dirty="0" smtClean="0">
                <a:solidFill>
                  <a:schemeClr val="bg1"/>
                </a:solidFill>
              </a:rPr>
              <a:t>يوم الدين:</a:t>
            </a:r>
            <a:r>
              <a:rPr lang="ar-SA" dirty="0" smtClean="0"/>
              <a:t> يوم القيامة.</a:t>
            </a:r>
          </a:p>
          <a:p>
            <a:pPr algn="ctr"/>
            <a:endParaRPr lang="ar-SA" dirty="0" smtClean="0"/>
          </a:p>
          <a:p>
            <a:pPr algn="ctr"/>
            <a:r>
              <a:rPr lang="ar-SA" dirty="0" smtClean="0"/>
              <a:t>وأضاف ملكه ليوم القيامة لأن في ذلك اليوم يظهر للخلق كمال ملكه وعدله وحكمته.</a:t>
            </a:r>
          </a:p>
          <a:p>
            <a:endParaRPr lang="ar-SA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حركة">
  <a:themeElements>
    <a:clrScheme name="حركة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حركة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حركة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401</TotalTime>
  <Words>642</Words>
  <Application>Microsoft Office PowerPoint</Application>
  <PresentationFormat>عرض على الشاشة (3:4)‏</PresentationFormat>
  <Paragraphs>144</Paragraphs>
  <Slides>16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16</vt:i4>
      </vt:variant>
    </vt:vector>
  </HeadingPairs>
  <TitlesOfParts>
    <vt:vector size="17" baseType="lpstr">
      <vt:lpstr>حركة</vt:lpstr>
      <vt:lpstr>الشريحة 1</vt:lpstr>
      <vt:lpstr>الشريحة 2</vt:lpstr>
      <vt:lpstr>الشريحة 3</vt:lpstr>
      <vt:lpstr>الشريحة 4</vt:lpstr>
      <vt:lpstr>الشريحة 5</vt:lpstr>
      <vt:lpstr>ذ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User</dc:creator>
  <cp:lastModifiedBy>M17</cp:lastModifiedBy>
  <cp:revision>43</cp:revision>
  <dcterms:created xsi:type="dcterms:W3CDTF">2016-01-25T15:56:27Z</dcterms:created>
  <dcterms:modified xsi:type="dcterms:W3CDTF">2016-02-02T23:04:34Z</dcterms:modified>
</cp:coreProperties>
</file>