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4" r:id="rId2"/>
  </p:sldMasterIdLst>
  <p:notesMasterIdLst>
    <p:notesMasterId r:id="rId26"/>
  </p:notesMasterIdLst>
  <p:handoutMasterIdLst>
    <p:handoutMasterId r:id="rId27"/>
  </p:handoutMasterIdLst>
  <p:sldIdLst>
    <p:sldId id="468" r:id="rId3"/>
    <p:sldId id="361" r:id="rId4"/>
    <p:sldId id="306" r:id="rId5"/>
    <p:sldId id="369" r:id="rId6"/>
    <p:sldId id="309" r:id="rId7"/>
    <p:sldId id="374" r:id="rId8"/>
    <p:sldId id="450" r:id="rId9"/>
    <p:sldId id="453" r:id="rId10"/>
    <p:sldId id="459" r:id="rId11"/>
    <p:sldId id="392" r:id="rId12"/>
    <p:sldId id="394" r:id="rId13"/>
    <p:sldId id="397" r:id="rId14"/>
    <p:sldId id="402" r:id="rId15"/>
    <p:sldId id="404" r:id="rId16"/>
    <p:sldId id="408" r:id="rId17"/>
    <p:sldId id="305" r:id="rId18"/>
    <p:sldId id="465" r:id="rId19"/>
    <p:sldId id="422" r:id="rId20"/>
    <p:sldId id="430" r:id="rId21"/>
    <p:sldId id="434" r:id="rId22"/>
    <p:sldId id="301" r:id="rId23"/>
    <p:sldId id="300" r:id="rId24"/>
    <p:sldId id="302" r:id="rId25"/>
  </p:sldIdLst>
  <p:sldSz cx="6858000" cy="9144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rgbClr val="006600"/>
        </a:solidFill>
        <a:latin typeface="Comic Sans MS" panose="030F0702030302020204" pitchFamily="66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rgbClr val="006600"/>
        </a:solidFill>
        <a:latin typeface="Comic Sans MS" panose="030F0702030302020204" pitchFamily="66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rgbClr val="006600"/>
        </a:solidFill>
        <a:latin typeface="Comic Sans MS" panose="030F0702030302020204" pitchFamily="66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rgbClr val="006600"/>
        </a:solidFill>
        <a:latin typeface="Comic Sans MS" panose="030F0702030302020204" pitchFamily="66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rgbClr val="006600"/>
        </a:solidFill>
        <a:latin typeface="Comic Sans MS" panose="030F0702030302020204" pitchFamily="66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800" b="1" kern="1200">
        <a:solidFill>
          <a:srgbClr val="006600"/>
        </a:solidFill>
        <a:latin typeface="Comic Sans MS" panose="030F0702030302020204" pitchFamily="66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800" b="1" kern="1200">
        <a:solidFill>
          <a:srgbClr val="006600"/>
        </a:solidFill>
        <a:latin typeface="Comic Sans MS" panose="030F0702030302020204" pitchFamily="66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800" b="1" kern="1200">
        <a:solidFill>
          <a:srgbClr val="006600"/>
        </a:solidFill>
        <a:latin typeface="Comic Sans MS" panose="030F0702030302020204" pitchFamily="66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800" b="1" kern="1200">
        <a:solidFill>
          <a:srgbClr val="006600"/>
        </a:solidFill>
        <a:latin typeface="Comic Sans MS" panose="030F0702030302020204" pitchFamily="66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3300"/>
    <a:srgbClr val="333399"/>
    <a:srgbClr val="D8009F"/>
    <a:srgbClr val="006600"/>
    <a:srgbClr val="990000"/>
    <a:srgbClr val="D7D2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7" autoAdjust="0"/>
  </p:normalViewPr>
  <p:slideViewPr>
    <p:cSldViewPr>
      <p:cViewPr>
        <p:scale>
          <a:sx n="77" d="100"/>
          <a:sy n="77" d="100"/>
        </p:scale>
        <p:origin x="-1728" y="137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39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xmlns="" id="{2A227E98-218B-40C5-927F-715EF115943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xmlns="" id="{3D2ACA41-F85E-49AA-8B01-54B96DB72F2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>
            <a:extLst>
              <a:ext uri="{FF2B5EF4-FFF2-40B4-BE49-F238E27FC236}">
                <a16:creationId xmlns:a16="http://schemas.microsoft.com/office/drawing/2014/main" xmlns="" id="{8E5140D8-1B70-437A-AD46-4FC14A840E2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>
            <a:extLst>
              <a:ext uri="{FF2B5EF4-FFF2-40B4-BE49-F238E27FC236}">
                <a16:creationId xmlns:a16="http://schemas.microsoft.com/office/drawing/2014/main" xmlns="" id="{EFA26841-61C5-4EAD-A7DC-48BAD99B88C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4244BD3-4DF9-4AE3-B69F-E421615E2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90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90565625-5A7D-419C-9341-1E617FC0386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5CCC6DDD-A883-45C4-838B-D13C357F0C1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xmlns="" id="{D903E043-CE5B-4516-A445-4E15C7B600F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A627D523-F999-4260-B850-9D91230AA26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F26A8101-381D-41F7-963C-2902DD4C35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250EACC7-00F2-47B0-8CDD-B30EF5ECF1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325F14-3EBF-4519-841A-375A56CED0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8166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xmlns="" id="{0D7EF4ED-95FF-4282-8539-8F78B0397C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C70DBA2-3DFE-44E9-9428-4A05DFDB8002}" type="slidenum">
              <a:rPr lang="en-US" altLang="zh-TW" smtClean="0"/>
              <a:pPr>
                <a:spcBef>
                  <a:spcPct val="0"/>
                </a:spcBef>
              </a:pPr>
              <a:t>2</a:t>
            </a:fld>
            <a:endParaRPr lang="en-US" altLang="zh-TW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229367DB-3729-4E55-AD0F-D818CD2979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xmlns="" id="{5AF27FD3-EEB6-42E3-9821-8EAE8BA3A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58CBD7EF-BF01-4223-AD8F-E933981940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31343C3-FF61-4501-868A-9CEE0ECD27BC}" type="slidenum">
              <a:rPr lang="en-US" altLang="zh-TW" smtClean="0"/>
              <a:pPr>
                <a:spcBef>
                  <a:spcPct val="0"/>
                </a:spcBef>
              </a:pPr>
              <a:t>11</a:t>
            </a:fld>
            <a:endParaRPr lang="en-US" altLang="zh-TW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0DB204B2-1DE9-455C-95BC-FAD1950274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xmlns="" id="{00FC40ED-688B-4C20-8A7A-51E38DA73F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xmlns="" id="{AE2A861B-C86C-412C-9D89-991E07EDDB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BA05366-E4DC-4869-968D-70DC466CF446}" type="slidenum">
              <a:rPr lang="en-US" altLang="zh-TW" smtClean="0"/>
              <a:pPr>
                <a:spcBef>
                  <a:spcPct val="0"/>
                </a:spcBef>
              </a:pPr>
              <a:t>12</a:t>
            </a:fld>
            <a:endParaRPr lang="en-US" altLang="zh-TW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D93C194F-3E45-4466-9B61-77683FFD3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xmlns="" id="{87D1DD96-3E6A-4C9B-9BE2-33753176E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xmlns="" id="{B56976E7-6A61-4522-842B-33DA78765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184CDD3-75AE-4788-90F9-4226219D6C4A}" type="slidenum">
              <a:rPr lang="en-US" altLang="zh-TW" smtClean="0"/>
              <a:pPr>
                <a:spcBef>
                  <a:spcPct val="0"/>
                </a:spcBef>
              </a:pPr>
              <a:t>13</a:t>
            </a:fld>
            <a:endParaRPr lang="en-US" altLang="zh-TW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xmlns="" id="{9D0AED38-024F-4E4C-A2A0-517F529C8D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xmlns="" id="{DAEF0819-7D5E-4ECB-8AFA-BFB4CC4F13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A25E570B-4BEE-494B-A3EC-0AC85B9332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70ADE11-B062-47C3-B468-36C57391ACFA}" type="slidenum">
              <a:rPr lang="en-US" altLang="zh-TW" smtClean="0"/>
              <a:pPr>
                <a:spcBef>
                  <a:spcPct val="0"/>
                </a:spcBef>
              </a:pPr>
              <a:t>14</a:t>
            </a:fld>
            <a:endParaRPr lang="en-US" altLang="zh-TW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DF41FC64-E0A0-4C3D-A500-89F26CFB19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xmlns="" id="{034EB6A3-EECF-4126-8F4F-759BF8C69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xmlns="" id="{0C02740E-B327-48AB-A016-E97C67AEB9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C36B0CF-A1A6-4E25-869B-F964ECB72DDA}" type="slidenum">
              <a:rPr lang="en-US" altLang="zh-TW" smtClean="0"/>
              <a:pPr>
                <a:spcBef>
                  <a:spcPct val="0"/>
                </a:spcBef>
              </a:pPr>
              <a:t>15</a:t>
            </a:fld>
            <a:endParaRPr lang="en-US" altLang="zh-TW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xmlns="" id="{0760670D-62AE-40AA-9426-20E4F18D21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xmlns="" id="{4A852EEE-1FF6-44E6-82B7-2CF15FF898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207EB5DB-07B7-42E6-9778-39F1DDC159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1CD8D03-E37E-44F3-8F18-E07C7B2757D1}" type="slidenum">
              <a:rPr lang="en-US" altLang="zh-TW" smtClean="0"/>
              <a:pPr>
                <a:spcBef>
                  <a:spcPct val="0"/>
                </a:spcBef>
              </a:pPr>
              <a:t>16</a:t>
            </a:fld>
            <a:endParaRPr lang="en-US" altLang="zh-TW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xmlns="" id="{B1F7B8D7-5374-43AF-94CB-A03D43BBAC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xmlns="" id="{191C6C55-2767-4209-AF38-9962EFA3C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xmlns="" id="{BE59DD93-48B8-4EF1-9046-38ED7CC0A5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90288FA-FCD3-4C8F-BE92-5690D31F276F}" type="slidenum">
              <a:rPr lang="en-US" altLang="zh-TW" smtClean="0"/>
              <a:pPr>
                <a:spcBef>
                  <a:spcPct val="0"/>
                </a:spcBef>
              </a:pPr>
              <a:t>17</a:t>
            </a:fld>
            <a:endParaRPr lang="en-US" altLang="zh-TW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xmlns="" id="{B69C131F-4C7C-4844-8B1E-CF9DED2675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xmlns="" id="{2DF0285F-3007-4AB7-B5EC-35C2589503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xmlns="" id="{668AE974-424E-4D08-9780-2FDC366B0C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617D7B9-F5FF-401C-874F-459B9DD553B5}" type="slidenum">
              <a:rPr lang="en-US" altLang="zh-TW" smtClean="0"/>
              <a:pPr>
                <a:spcBef>
                  <a:spcPct val="0"/>
                </a:spcBef>
              </a:pPr>
              <a:t>18</a:t>
            </a:fld>
            <a:endParaRPr lang="en-US" altLang="zh-TW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xmlns="" id="{3C1BC51D-0D4C-4B8B-8F70-3EC4DEA523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xmlns="" id="{E48C13D4-5F57-49C8-96BE-4AA390C9C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xmlns="" id="{D373ABB8-8037-4CA8-B914-216C784B9A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4403023-C36C-430E-B043-1C735231F3D6}" type="slidenum">
              <a:rPr lang="en-US" altLang="zh-TW" smtClean="0"/>
              <a:pPr>
                <a:spcBef>
                  <a:spcPct val="0"/>
                </a:spcBef>
              </a:pPr>
              <a:t>19</a:t>
            </a:fld>
            <a:endParaRPr lang="en-US" altLang="zh-TW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xmlns="" id="{61D4383E-DF82-4E89-9563-97468EE92C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xmlns="" id="{6F9A3771-58AB-424B-990A-1526CB377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xmlns="" id="{2C98510C-D95F-4633-BF13-7B179DCC76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AF8D2C7-2E59-4A92-BFE3-75685ECD7EB6}" type="slidenum">
              <a:rPr lang="en-US" altLang="zh-TW" smtClean="0"/>
              <a:pPr>
                <a:spcBef>
                  <a:spcPct val="0"/>
                </a:spcBef>
              </a:pPr>
              <a:t>20</a:t>
            </a:fld>
            <a:endParaRPr lang="en-US" altLang="zh-TW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xmlns="" id="{E9D3C766-3D90-4965-9453-E4F7276015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xmlns="" id="{C8349EB5-3249-4D7B-8E56-3EDA4C2E3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xmlns="" id="{D5C8DA3B-D373-4E17-8AC4-123572C56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ECAA6C8-45ED-4262-A02A-EA775B51CCBB}" type="slidenum">
              <a:rPr lang="en-US" altLang="zh-TW" smtClean="0"/>
              <a:pPr>
                <a:spcBef>
                  <a:spcPct val="0"/>
                </a:spcBef>
              </a:pPr>
              <a:t>3</a:t>
            </a:fld>
            <a:endParaRPr lang="en-US" altLang="zh-TW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06866234-CBE5-41DB-BF05-AF4E751B0A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xmlns="" id="{ACA3D1FE-82E0-4BEA-8AE1-F2ED6E2C9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DE992-D3F4-42C5-8C68-0F5996864BCD}" type="slidenum">
              <a:rPr lang="ar-SA" smtClean="0"/>
              <a:pPr/>
              <a:t>21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Figure 4.4B A plant cell.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42A7B-4CCC-462B-8472-3374066A60BB}" type="slidenum">
              <a:rPr lang="ar-SA" smtClean="0"/>
              <a:pPr/>
              <a:t>22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Figure 4.4A An animal cell.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5E0986C3-1E96-485F-B04B-0C565C9993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49B3D51-F0EA-4C38-AE9D-E1FE98D0E38D}" type="slidenum">
              <a:rPr lang="en-US" altLang="zh-TW" smtClean="0"/>
              <a:pPr>
                <a:spcBef>
                  <a:spcPct val="0"/>
                </a:spcBef>
              </a:pPr>
              <a:t>4</a:t>
            </a:fld>
            <a:endParaRPr lang="en-US" altLang="zh-TW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1B07E048-12F6-43DA-B09E-9D3913FDE3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F078D2DB-76AD-4CCB-82C5-AC2537042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CF7AD8A3-4B05-49EB-AAA7-1A827CF720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9AF12FE-C9AC-4E4E-A555-E45FF5BF7FBD}" type="slidenum">
              <a:rPr lang="en-US" altLang="zh-TW" smtClean="0"/>
              <a:pPr>
                <a:spcBef>
                  <a:spcPct val="0"/>
                </a:spcBef>
              </a:pPr>
              <a:t>5</a:t>
            </a:fld>
            <a:endParaRPr lang="en-US" altLang="zh-TW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1145D3A5-7169-409D-99B2-B7A185A2C9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BCBEF47A-603E-435B-AE22-36768B5944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C90FE408-5EDF-4602-ABA2-4AB8FB135B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1B186EF-669E-41BF-A6EA-3057CED12066}" type="slidenum">
              <a:rPr lang="en-US" altLang="zh-TW" smtClean="0"/>
              <a:pPr>
                <a:spcBef>
                  <a:spcPct val="0"/>
                </a:spcBef>
              </a:pPr>
              <a:t>6</a:t>
            </a:fld>
            <a:endParaRPr lang="en-US" altLang="zh-TW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7EE7D90A-0EA3-4E98-AA2F-93E51296CE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4A892678-C16B-4042-84D4-55A8768CD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E10BD6BC-B6B4-452A-8208-3BD8CA53D3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8BE2DAB-4EDB-4264-B5EC-DA79613C1E65}" type="slidenum">
              <a:rPr lang="en-US" altLang="zh-TW" smtClean="0"/>
              <a:pPr>
                <a:spcBef>
                  <a:spcPct val="0"/>
                </a:spcBef>
              </a:pPr>
              <a:t>7</a:t>
            </a:fld>
            <a:endParaRPr lang="en-US" altLang="zh-TW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3D3CBABC-ECE2-437F-A8EC-E1D86BBD2B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xmlns="" id="{256CF14A-AF49-4B4D-9D09-903EACDEE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327BEA66-2831-439A-9DEB-B920BB2874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4F1075B-65A2-42C8-A64E-BAE13D82E845}" type="slidenum">
              <a:rPr lang="en-US" altLang="zh-TW" smtClean="0"/>
              <a:pPr>
                <a:spcBef>
                  <a:spcPct val="0"/>
                </a:spcBef>
              </a:pPr>
              <a:t>8</a:t>
            </a:fld>
            <a:endParaRPr lang="en-US" altLang="zh-TW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ECF12C3E-4ABC-41D7-8742-7B5A9DC61B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A8A2FCC2-4AD0-48B0-9994-F2D9C5775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ACA28D42-CC60-458D-BD1C-8F8981F813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AE0F63D-1157-47D0-B5FC-42153B5F2868}" type="slidenum">
              <a:rPr lang="en-US" altLang="zh-TW" smtClean="0"/>
              <a:pPr>
                <a:spcBef>
                  <a:spcPct val="0"/>
                </a:spcBef>
              </a:pPr>
              <a:t>9</a:t>
            </a:fld>
            <a:endParaRPr lang="en-US" altLang="zh-TW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3D6D0D54-4524-4C08-8BBB-55F0427E2F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xmlns="" id="{310BE4D9-7C59-4CA5-A6E5-E073FC5DF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15303017-2FB0-452D-B3A5-673F9DA597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7C9B72D-E19D-42BE-8473-6406669DF32F}" type="slidenum">
              <a:rPr lang="en-US" altLang="zh-TW" smtClean="0"/>
              <a:pPr>
                <a:spcBef>
                  <a:spcPct val="0"/>
                </a:spcBef>
              </a:pPr>
              <a:t>10</a:t>
            </a:fld>
            <a:endParaRPr lang="en-US" altLang="zh-TW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9DC2D2EB-33DF-4134-AF77-84E6A7F6B0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xmlns="" id="{38492068-ECDE-4F19-8B27-7279508B47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7150" y="4572000"/>
            <a:ext cx="3600450" cy="609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05D7E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7150" y="711200"/>
            <a:ext cx="3600450" cy="3759200"/>
          </a:xfrm>
        </p:spPr>
        <p:txBody>
          <a:bodyPr/>
          <a:lstStyle>
            <a:lvl1pPr algn="l">
              <a:defRPr sz="4800">
                <a:solidFill>
                  <a:srgbClr val="0099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E259385-A73C-48BB-8C5E-C8EE939404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E07C38A-4DCC-4B7F-84BF-F42AE8AB0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FA608E9-6A5F-4A82-979C-7898847FA7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EF4EA-C52F-4B18-A458-228F902EB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3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CE4D5E6-CE28-4486-AA2A-8A22806BB6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1166361-BD77-4D08-8ACA-B6E4C255CF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4044D2F-A404-4CB5-95C6-0F0CA93FE6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25823-0424-434E-8A9D-2BB60FFD8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5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3525" y="609600"/>
            <a:ext cx="1343025" cy="6705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4450" y="609600"/>
            <a:ext cx="3914775" cy="6705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6B8ED99-15B6-4B5D-B3F7-D6D502CFD0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F989B1C-96A3-44DC-830B-8C5E1B81A3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006BA22-3CD4-4E35-95FE-71AD9C012B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22155-06C6-467E-AC5C-61CD05E81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45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0" y="609600"/>
            <a:ext cx="5372100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14450" y="1524000"/>
            <a:ext cx="26289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57650" y="1524000"/>
            <a:ext cx="26289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8F96F3-172E-4D2B-A112-7E4E835D32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D0271C-DDE2-443B-899A-3CFA73F2B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ABCEA0B-E62C-4693-8F11-D460E5592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32171-69A0-439D-BB67-E3E230D10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32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0" y="609600"/>
            <a:ext cx="5372100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14450" y="1524000"/>
            <a:ext cx="26289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057650" y="1524000"/>
            <a:ext cx="2628900" cy="5791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195588-AC9E-4E1F-ADF8-CB53AB7FE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88E8CAC-4725-4CC7-9F39-985362E892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EA68CC-1BEE-4EB5-AAE4-19C4E791AE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DB38E-CB44-458E-B655-07D064E4F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78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0" y="609600"/>
            <a:ext cx="5372100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14450" y="1524000"/>
            <a:ext cx="2628900" cy="5791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7650" y="1524000"/>
            <a:ext cx="26289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070B64E-FCC2-4977-A59C-2B6B9F6F9E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D43355-302F-4B3D-9A39-8A38A4D3AF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B4E3D04-F6E7-4911-856C-77F158344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B1557-E29B-4665-9682-D70A61C10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36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art_hires_leopardfront">
            <a:extLst>
              <a:ext uri="{FF2B5EF4-FFF2-40B4-BE49-F238E27FC236}">
                <a16:creationId xmlns:a16="http://schemas.microsoft.com/office/drawing/2014/main" xmlns="" id="{7F01EE1B-6914-46F1-80EE-0053AEFE96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96" b="4932"/>
          <a:stretch>
            <a:fillRect/>
          </a:stretch>
        </p:blipFill>
        <p:spPr bwMode="auto">
          <a:xfrm>
            <a:off x="2382" y="0"/>
            <a:ext cx="6855619" cy="873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A0E75F52-E36D-4B8F-86B6-CDFDC3FC13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"/>
            <a:ext cx="6855619" cy="9141884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endParaRPr kumimoji="0" lang="ar-SA" altLang="en-US" sz="2400" b="0">
              <a:solidFill>
                <a:srgbClr val="000000"/>
              </a:solidFill>
              <a:latin typeface="Tahoma" panose="020B0604030504040204" pitchFamily="34" charset="0"/>
              <a:ea typeface="Arial Unicode MS" pitchFamily="34" charset="-128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A5899F2A-7F09-4A05-A8DB-6F5DC255D2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54001"/>
            <a:ext cx="2453879" cy="1462617"/>
          </a:xfrm>
          <a:prstGeom prst="rect">
            <a:avLst/>
          </a:prstGeom>
          <a:solidFill>
            <a:srgbClr val="F99D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endParaRPr kumimoji="0" lang="ar-SA" altLang="en-US" sz="2400" b="0">
              <a:solidFill>
                <a:srgbClr val="000000"/>
              </a:solidFill>
              <a:latin typeface="Tahoma" panose="020B0604030504040204" pitchFamily="34" charset="0"/>
              <a:ea typeface="Arial Unicode MS" pitchFamily="34" charset="-128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22ED14AB-6967-4355-9586-C9B70BE61E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53879" y="254001"/>
            <a:ext cx="4401740" cy="1462617"/>
          </a:xfrm>
          <a:prstGeom prst="rect">
            <a:avLst/>
          </a:prstGeom>
          <a:solidFill>
            <a:srgbClr val="6488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endParaRPr kumimoji="0" lang="ar-SA" altLang="en-US" sz="2400" b="0">
              <a:solidFill>
                <a:srgbClr val="000000"/>
              </a:solidFill>
              <a:latin typeface="Tahoma" panose="020B0604030504040204" pitchFamily="34" charset="0"/>
              <a:ea typeface="Arial Unicode MS" pitchFamily="34" charset="-128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2FBB4496-B680-4D4E-98B0-74A9D9E8C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8168218"/>
            <a:ext cx="6858000" cy="975783"/>
          </a:xfrm>
          <a:prstGeom prst="rect">
            <a:avLst/>
          </a:prstGeom>
          <a:solidFill>
            <a:srgbClr val="F4E0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endParaRPr kumimoji="0" lang="ar-SA" altLang="en-US" sz="2400" b="0">
              <a:solidFill>
                <a:srgbClr val="000000"/>
              </a:solidFill>
              <a:latin typeface="Tahoma" panose="020B0604030504040204" pitchFamily="34" charset="0"/>
              <a:ea typeface="Arial Unicode MS" pitchFamily="34" charset="-128"/>
            </a:endParaRP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xmlns="" id="{ABCA1C4F-51F2-4C41-8272-7F0556D473A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6922" y="8834968"/>
            <a:ext cx="6581775" cy="18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kumimoji="0" lang="en-US" altLang="en-US" sz="900" b="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  <a:endParaRPr kumimoji="0"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xmlns="" id="{1A713A7C-EC25-402B-804F-4A28700EAB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"/>
            <a:ext cx="6855619" cy="207433"/>
          </a:xfrm>
          <a:prstGeom prst="rect">
            <a:avLst/>
          </a:prstGeom>
          <a:solidFill>
            <a:srgbClr val="84A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endParaRPr kumimoji="0" lang="ar-SA" altLang="en-US" sz="2400" b="0">
              <a:solidFill>
                <a:srgbClr val="000000"/>
              </a:solidFill>
              <a:latin typeface="Tahoma" panose="020B0604030504040204" pitchFamily="34" charset="0"/>
              <a:ea typeface="Arial Unicode MS" pitchFamily="34" charset="-128"/>
            </a:endParaRP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xmlns="" id="{F3F00E30-C823-4134-A44C-5FC59322DB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703485"/>
            <a:ext cx="6855619" cy="1339849"/>
          </a:xfrm>
          <a:prstGeom prst="rect">
            <a:avLst/>
          </a:prstGeom>
          <a:solidFill>
            <a:srgbClr val="C2D6B2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0" rIns="0" bIns="0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>
              <a:defRPr/>
            </a:pPr>
            <a:r>
              <a:rPr kumimoji="0" lang="en-US" altLang="en-US" sz="1800" b="0">
                <a:solidFill>
                  <a:srgbClr val="000000"/>
                </a:solidFill>
                <a:latin typeface="Arial Narrow" panose="020B0606020202030204" pitchFamily="34" charset="0"/>
              </a:rPr>
              <a:t>PowerPoint Lectures for</a:t>
            </a:r>
          </a:p>
          <a:p>
            <a:pPr algn="l">
              <a:defRPr/>
            </a:pPr>
            <a:r>
              <a:rPr kumimoji="0" lang="en-US" altLang="en-US" sz="2200" i="1">
                <a:solidFill>
                  <a:srgbClr val="000000"/>
                </a:solidFill>
                <a:latin typeface="Arial Narrow" panose="020B0606020202030204" pitchFamily="34" charset="0"/>
              </a:rPr>
              <a:t>Biology: Concepts &amp; Connections, </a:t>
            </a:r>
            <a:r>
              <a:rPr kumimoji="0" lang="en-US" altLang="en-US" sz="1800" i="1">
                <a:solidFill>
                  <a:srgbClr val="000000"/>
                </a:solidFill>
                <a:latin typeface="Arial Narrow" panose="020B0606020202030204" pitchFamily="34" charset="0"/>
              </a:rPr>
              <a:t>Sixth Edition</a:t>
            </a:r>
          </a:p>
          <a:p>
            <a:pPr algn="l">
              <a:defRPr/>
            </a:pPr>
            <a:r>
              <a:rPr kumimoji="0" lang="en-US" altLang="en-US" sz="1800" i="1">
                <a:solidFill>
                  <a:srgbClr val="000000"/>
                </a:solidFill>
                <a:latin typeface="Arial Narrow" panose="020B0606020202030204" pitchFamily="34" charset="0"/>
              </a:rPr>
              <a:t>Campbell, Reece, Taylor, Simon, and Dickey</a:t>
            </a:r>
            <a:endParaRPr kumimoji="0"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xmlns="" id="{4DB383C8-9F36-4AAB-A549-16E3E0BD30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8163985"/>
            <a:ext cx="6858000" cy="146049"/>
          </a:xfrm>
          <a:prstGeom prst="rect">
            <a:avLst/>
          </a:prstGeom>
          <a:solidFill>
            <a:srgbClr val="F4CA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endParaRPr kumimoji="0" lang="ar-SA" altLang="en-US" sz="2400" b="0">
              <a:solidFill>
                <a:srgbClr val="000000"/>
              </a:solidFill>
              <a:latin typeface="Tahoma" panose="020B0604030504040204" pitchFamily="34" charset="0"/>
              <a:ea typeface="Arial Unicode MS" pitchFamily="34" charset="-128"/>
            </a:endParaRPr>
          </a:p>
        </p:txBody>
      </p:sp>
      <p:sp>
        <p:nvSpPr>
          <p:cNvPr id="50894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550319" y="254001"/>
            <a:ext cx="4250531" cy="1462617"/>
          </a:xfrm>
        </p:spPr>
        <p:txBody>
          <a:bodyPr rIns="0" anchor="ctr"/>
          <a:lstStyle>
            <a:lvl1pPr>
              <a:buFont typeface="Wingdings" pitchFamily="2" charset="2"/>
              <a:buNone/>
              <a:defRPr sz="5100">
                <a:solidFill>
                  <a:srgbClr val="0060AF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6923" y="254001"/>
            <a:ext cx="2316956" cy="1462617"/>
          </a:xfrm>
        </p:spPr>
        <p:txBody>
          <a:bodyPr anchor="ctr"/>
          <a:lstStyle>
            <a:lvl1pPr marL="0" indent="0">
              <a:defRPr sz="5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6293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9410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140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347" y="1706033"/>
            <a:ext cx="3233738" cy="67648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56385" y="1706033"/>
            <a:ext cx="3233738" cy="67648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17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606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EE5628E-ED4E-4CF6-BA65-89F9567C4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724994C-9131-4865-A973-33D943E9FE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045F645-1223-486D-8526-273316646C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B253A-E1D4-410E-A44D-9E0B3DCEC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59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4399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664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746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874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5025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66110" y="243417"/>
            <a:ext cx="1652588" cy="82274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47" y="243417"/>
            <a:ext cx="4843463" cy="82274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319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22" y="243418"/>
            <a:ext cx="6581775" cy="10964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8347" y="1706033"/>
            <a:ext cx="3233738" cy="6764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56385" y="1706033"/>
            <a:ext cx="3233738" cy="6764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33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58E0E99-EAF2-4032-8DA6-390F75C455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123B912-ECE7-4595-AC82-2B27227C4B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5BCD8C0-3815-477F-A685-81903E9AFE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3E6A5-458C-4A61-8610-792A9A907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3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4450" y="1524000"/>
            <a:ext cx="26289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57650" y="1524000"/>
            <a:ext cx="26289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83D7C93-2D14-401F-96AA-B843B945F4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EC9A819-BB57-41DB-9961-9B26EC0301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06D95C-E9FA-4E98-9B8B-FC1FEA914A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9CFCF-03B3-41FD-AAF3-42DB0E8A5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4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30AFB24-15DA-4323-B645-F2C8DFF9F6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0BE149E-6D53-4B1C-A64F-E951A1B325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F1DFC54B-C547-4EF4-8CA4-CEFEF2CC72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96E5-ADAF-4A1A-A6EF-A35A544B8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8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F03DB8A-262C-47C6-A71C-2E833FFC8E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EEF55DE-ADD3-4A6E-8647-42D4EB052E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126D1E7-E15B-4BD3-A0EC-F444501F41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BB164-DCA6-4F79-8355-61476E93F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2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526D0AA-DB35-452E-9D62-341B131661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2C8853C-906C-4C28-9CC4-48FB9589F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2D83C80-A7EA-4F68-AD8D-0DEA579973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6C792-D2D1-40F5-AC74-C63FBAEEA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1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1BCA28-7908-4D58-A502-F8D0C54ABA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5DF3F6D-AB21-4780-9CC8-613F5972BF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3125C25-B71C-4552-A008-96C043CC12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154AB-8C28-4F15-8A77-087AE8751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9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ECA0E2-A4D7-4A53-9F00-3DE1A84C72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9AD34D8-E92F-4729-98B1-91EA47E27D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DA779AF-F81A-4267-BB4D-9A9AFD03CC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D9850-83FF-433C-8B35-CBA57BFE5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4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1BADE1B8-59F7-4B0B-9D5B-4FFF1F249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14450" y="609600"/>
            <a:ext cx="5372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7B05BE9-5F46-4D6B-AAC2-DBAF14231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14450" y="1524000"/>
            <a:ext cx="53721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xmlns="" id="{33C5ED76-518F-453D-ABA0-0964BC1C36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85344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xmlns="" id="{95E6AEE0-5C6C-4049-8BA1-9B26435DB5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5344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xmlns="" id="{A60A33E2-C5F4-449E-9CA6-D8318BBCC4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29250" y="85344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21C3ED2-660C-4A59-ABCC-090D28030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D7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D7E"/>
          </a:solidFill>
          <a:latin typeface="Hemi Head 426" pitchFamily="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D7E"/>
          </a:solidFill>
          <a:latin typeface="Hemi Head 426" pitchFamily="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D7E"/>
          </a:solidFill>
          <a:latin typeface="Hemi Head 426" pitchFamily="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D7E"/>
          </a:solidFill>
          <a:latin typeface="Hemi Head 426" pitchFamily="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5D7E"/>
          </a:solidFill>
          <a:latin typeface="Hemi Head 426" pitchFamily="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5D7E"/>
          </a:solidFill>
          <a:latin typeface="Hemi Head 426" pitchFamily="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5D7E"/>
          </a:solidFill>
          <a:latin typeface="Hemi Head 426" pitchFamily="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5D7E"/>
          </a:solidFill>
          <a:latin typeface="Hemi Head 426" pitchFamily="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>
            <a:extLst>
              <a:ext uri="{FF2B5EF4-FFF2-40B4-BE49-F238E27FC236}">
                <a16:creationId xmlns:a16="http://schemas.microsoft.com/office/drawing/2014/main" xmlns="" id="{83749CC5-316F-4CD2-9358-5FB729908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6922" y="243418"/>
            <a:ext cx="6581775" cy="109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8">
            <a:extLst>
              <a:ext uri="{FF2B5EF4-FFF2-40B4-BE49-F238E27FC236}">
                <a16:creationId xmlns:a16="http://schemas.microsoft.com/office/drawing/2014/main" xmlns="" id="{38AD8B51-BAD4-4C67-BD3D-CCBBFB2EE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8347" y="1706033"/>
            <a:ext cx="6581775" cy="676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ransition/>
  <p:hf hdr="0" dt="0"/>
  <p:txStyles>
    <p:titleStyle>
      <a:lvl1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60325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41313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2pPr>
      <a:lvl3pPr marL="1485900" indent="-339725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3pPr>
      <a:lvl4pPr marL="2176463" indent="-347663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859088" indent="-347663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33162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7734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42306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46878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cmassengale\Application%20Data\Microsoft\Media%20Catalog\golgi1%5b1%5d.jpg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jpeg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8C5A836D-B234-4398-9844-FA4EB64701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923" y="0"/>
            <a:ext cx="6584156" cy="1727200"/>
          </a:xfrm>
        </p:spPr>
        <p:txBody>
          <a:bodyPr/>
          <a:lstStyle/>
          <a:p>
            <a:pPr marL="0" indent="0" algn="ctr">
              <a:defRPr/>
            </a:pPr>
            <a:r>
              <a:rPr lang="en-US" altLang="en-US" sz="3200" dirty="0" smtClean="0">
                <a:solidFill>
                  <a:schemeClr val="tx1"/>
                </a:solidFill>
                <a:latin typeface="+mn-lt"/>
                <a:ea typeface="Arial Unicode MS" pitchFamily="34" charset="-128"/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  <a:latin typeface="+mn-lt"/>
                <a:ea typeface="Arial Unicode MS" pitchFamily="34" charset="-128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+mn-lt"/>
                <a:ea typeface="Arial Unicode MS" pitchFamily="34" charset="-128"/>
              </a:rPr>
              <a:t>Chapter  3</a:t>
            </a:r>
            <a:br>
              <a:rPr lang="en-US" altLang="en-US" sz="3200" dirty="0" smtClean="0">
                <a:solidFill>
                  <a:schemeClr val="tx1"/>
                </a:solidFill>
                <a:latin typeface="+mn-lt"/>
                <a:ea typeface="Arial Unicode MS" pitchFamily="34" charset="-128"/>
              </a:rPr>
            </a:br>
            <a:r>
              <a:rPr lang="ar-SA" altLang="en-US" sz="2400" b="0" dirty="0">
                <a:solidFill>
                  <a:schemeClr val="tx1"/>
                </a:solidFill>
                <a:latin typeface="+mn-lt"/>
                <a:ea typeface="Arial Unicode MS" pitchFamily="34" charset="-128"/>
              </a:rPr>
              <a:t>الخلية الحية</a:t>
            </a:r>
            <a:r>
              <a:rPr lang="en-US" altLang="en-US" sz="3200" dirty="0">
                <a:solidFill>
                  <a:schemeClr val="tx1"/>
                </a:solidFill>
                <a:latin typeface="+mn-lt"/>
                <a:ea typeface="Arial Unicode MS" pitchFamily="34" charset="-128"/>
              </a:rPr>
              <a:t/>
            </a:r>
            <a:br>
              <a:rPr lang="en-US" altLang="en-US" sz="3200" dirty="0">
                <a:solidFill>
                  <a:schemeClr val="tx1"/>
                </a:solidFill>
                <a:latin typeface="+mn-lt"/>
                <a:ea typeface="Arial Unicode MS" pitchFamily="34" charset="-128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+mn-lt"/>
                <a:ea typeface="Arial Unicode MS" pitchFamily="34" charset="-128"/>
              </a:rPr>
              <a:t>The </a:t>
            </a:r>
            <a:r>
              <a:rPr lang="en-US" altLang="en-US" sz="3200" dirty="0">
                <a:solidFill>
                  <a:schemeClr val="tx1"/>
                </a:solidFill>
                <a:latin typeface="+mn-lt"/>
                <a:ea typeface="Arial Unicode MS" pitchFamily="34" charset="-128"/>
              </a:rPr>
              <a:t>Living Cell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508F1E8-5E28-4F0F-9C11-DE00AC90E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2048476"/>
            <a:ext cx="5943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2pPr>
            <a:lvl3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3pPr>
            <a:lvl4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4pPr>
            <a:lvl5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5pPr>
            <a:lvl6pPr marL="9080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6pPr>
            <a:lvl7pPr marL="13652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7pPr>
            <a:lvl8pPr marL="18224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8pPr>
            <a:lvl9pPr marL="22796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ar-SA" altLang="en-US" sz="1600" b="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الهيكل الأساسي للخلية</a:t>
            </a:r>
            <a:endParaRPr kumimoji="0" lang="en-US" altLang="en-US" sz="1600" b="0" kern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defRPr/>
            </a:pPr>
            <a:r>
              <a:rPr kumimoji="0" lang="en-US" altLang="en-US" sz="24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</a:t>
            </a:r>
            <a:r>
              <a:rPr kumimoji="0" lang="en-US" altLang="en-US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 of a Cell</a:t>
            </a:r>
          </a:p>
        </p:txBody>
      </p:sp>
      <p:pic>
        <p:nvPicPr>
          <p:cNvPr id="6148" name="Picture 4" descr="cell_structure[1]">
            <a:extLst>
              <a:ext uri="{FF2B5EF4-FFF2-40B4-BE49-F238E27FC236}">
                <a16:creationId xmlns:a16="http://schemas.microsoft.com/office/drawing/2014/main" xmlns="" id="{97844DB5-1B1F-4805-8026-6FEA6B2E6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5486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20F90466-6B14-4889-9A57-DD2880C0C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98451"/>
            <a:ext cx="3257550" cy="819149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Cytoskeleton</a:t>
            </a:r>
            <a:br>
              <a:rPr lang="en-US" altLang="en-US" sz="2400" b="1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ar-SA" altLang="en-US" sz="1800" b="1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الهيكل الخلوي</a:t>
            </a:r>
            <a:endParaRPr lang="en-US" altLang="en-US" sz="2400" b="1" dirty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7376D051-BB90-4C27-B468-2075D5791E5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14300" y="1263651"/>
            <a:ext cx="5029200" cy="3663951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Helps cell maintain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cell </a:t>
            </a:r>
            <a:r>
              <a:rPr lang="en-US" altLang="en-US" sz="20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shape</a:t>
            </a:r>
          </a:p>
          <a:p>
            <a:pPr marL="0" indent="0" eaLnBrk="1" hangingPunct="1">
              <a:buNone/>
            </a:pPr>
            <a:r>
              <a:rPr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يساعد الخلية في الحفاظ على شكل الخلية</a:t>
            </a:r>
            <a:endParaRPr lang="en-US" altLang="en-US" sz="16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Also help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move organelles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around</a:t>
            </a:r>
          </a:p>
          <a:p>
            <a:pPr marL="0" indent="0" eaLnBrk="1" hangingPunct="1">
              <a:buNone/>
            </a:pP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تساعد أيضا في تحريك </a:t>
            </a:r>
            <a:r>
              <a:rPr lang="ar-SA" altLang="en-US" sz="1600" dirty="0" err="1">
                <a:latin typeface="Tahoma" panose="020B0604030504040204" pitchFamily="34" charset="0"/>
                <a:cs typeface="Tahoma" panose="020B0604030504040204" pitchFamily="34" charset="0"/>
              </a:rPr>
              <a:t>العضيات</a:t>
            </a: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 حولها</a:t>
            </a:r>
            <a:endParaRPr lang="en-US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Made of </a:t>
            </a:r>
            <a:r>
              <a:rPr lang="en-US" altLang="en-US" sz="20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proteins</a:t>
            </a:r>
          </a:p>
          <a:p>
            <a:pPr marL="0" indent="0" eaLnBrk="1" hangingPunct="1">
              <a:buNone/>
            </a:pPr>
            <a:r>
              <a:rPr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مصنوعة من البروتينات</a:t>
            </a:r>
            <a:endParaRPr lang="en-US" altLang="en-US" sz="16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748" name="Picture 4" descr="human_skeleton">
            <a:extLst>
              <a:ext uri="{FF2B5EF4-FFF2-40B4-BE49-F238E27FC236}">
                <a16:creationId xmlns:a16="http://schemas.microsoft.com/office/drawing/2014/main" xmlns="" id="{4DADC25A-86C6-451C-8460-367567F2470A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2322" y="298451"/>
            <a:ext cx="1404938" cy="4345516"/>
          </a:xfrm>
        </p:spPr>
      </p:pic>
      <p:sp>
        <p:nvSpPr>
          <p:cNvPr id="31749" name="Rectangle 3">
            <a:extLst>
              <a:ext uri="{FF2B5EF4-FFF2-40B4-BE49-F238E27FC236}">
                <a16:creationId xmlns:a16="http://schemas.microsoft.com/office/drawing/2014/main" xmlns="" id="{8EF25BFF-F359-4C2A-A541-B42A6B743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104" y="4807921"/>
            <a:ext cx="184731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en-US" sz="1100" b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b="0">
              <a:latin typeface="Times New Roman" panose="02020603050405020304" pitchFamily="18" charset="0"/>
            </a:endParaRPr>
          </a:p>
        </p:txBody>
      </p:sp>
      <p:pic>
        <p:nvPicPr>
          <p:cNvPr id="31750" name="Picture 4" descr="bio_ch7_4844new">
            <a:extLst>
              <a:ext uri="{FF2B5EF4-FFF2-40B4-BE49-F238E27FC236}">
                <a16:creationId xmlns:a16="http://schemas.microsoft.com/office/drawing/2014/main" xmlns="" id="{90F1A464-BADC-4891-8B47-91BC3ABDD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0381" r="14063" b="8650"/>
          <a:stretch>
            <a:fillRect/>
          </a:stretch>
        </p:blipFill>
        <p:spPr bwMode="auto">
          <a:xfrm>
            <a:off x="2152835" y="3200400"/>
            <a:ext cx="326975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9185151B-FC6E-4700-9D0E-D41CA1AA4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50" y="609600"/>
            <a:ext cx="2857500" cy="8128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Centrioles</a:t>
            </a:r>
            <a:br>
              <a:rPr lang="en-US" altLang="en-US" sz="2800" b="1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ar-SA" altLang="en-US" sz="2400" b="1" dirty="0" err="1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مريكز</a:t>
            </a:r>
            <a:endParaRPr lang="en-US" altLang="en-US" sz="2400" b="1" dirty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1EC9CA2E-FBE8-4C44-81D3-789E7BF3F8A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14300" y="1828800"/>
            <a:ext cx="5200650" cy="60960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Found only in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animal 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cells</a:t>
            </a:r>
          </a:p>
          <a:p>
            <a:pPr marL="0" indent="0" eaLnBrk="1" hangingPunct="1">
              <a:buNone/>
            </a:pP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وجدت فقط في الخلايا الحيوانية</a:t>
            </a:r>
            <a:endParaRPr lang="en-US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Paired 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structures near 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nucleus</a:t>
            </a:r>
          </a:p>
          <a:p>
            <a:pPr marL="0" indent="0" eaLnBrk="1" hangingPunct="1">
              <a:buNone/>
            </a:pP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الهياكل المقترنة بالقرب من النواة</a:t>
            </a:r>
            <a:endParaRPr lang="en-US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Made of bundle of </a:t>
            </a:r>
            <a:r>
              <a:rPr lang="en-US" altLang="en-US" sz="20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microtubules</a:t>
            </a:r>
          </a:p>
          <a:p>
            <a:pPr marL="0" indent="0" eaLnBrk="1" hangingPunct="1">
              <a:buNone/>
            </a:pPr>
            <a:r>
              <a:rPr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مصنوعة من حزمة من الأنابيب الدقيقة</a:t>
            </a:r>
            <a:endParaRPr lang="en-US" altLang="en-US" sz="16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Appear during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cell division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forming </a:t>
            </a:r>
            <a:endParaRPr lang="en-US" altLang="en-US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0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mitotic spindle</a:t>
            </a:r>
          </a:p>
          <a:p>
            <a:pPr marL="0" indent="0" eaLnBrk="1" hangingPunct="1">
              <a:buNone/>
            </a:pPr>
            <a:r>
              <a:rPr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تظهر خلال انقسام الخلية تشكيل المغزل الانقسام</a:t>
            </a:r>
            <a:endParaRPr lang="en-US" altLang="en-US" sz="16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Help to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pull chromosome pairs apart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to opposite ends of the 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cell</a:t>
            </a:r>
          </a:p>
          <a:p>
            <a:pPr marL="0" indent="0" eaLnBrk="1" hangingPunct="1">
              <a:buNone/>
            </a:pP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تساعد على سحب أزواج الكروموسوم إلى طرفي نقيض من الخلية</a:t>
            </a:r>
            <a:endParaRPr lang="en-US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796" name="Picture 4" descr="tug of war">
            <a:extLst>
              <a:ext uri="{FF2B5EF4-FFF2-40B4-BE49-F238E27FC236}">
                <a16:creationId xmlns:a16="http://schemas.microsoft.com/office/drawing/2014/main" xmlns="" id="{4856826C-DEA2-4DFD-9086-452E29FEF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1905000" cy="267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centriole edited">
            <a:extLst>
              <a:ext uri="{FF2B5EF4-FFF2-40B4-BE49-F238E27FC236}">
                <a16:creationId xmlns:a16="http://schemas.microsoft.com/office/drawing/2014/main" xmlns="" id="{C975726C-DE9D-4701-BB72-18B9427480E5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12500" b="7481"/>
          <a:stretch/>
        </p:blipFill>
        <p:spPr>
          <a:xfrm>
            <a:off x="4876800" y="6019800"/>
            <a:ext cx="1771650" cy="2720763"/>
          </a:xfr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3FF961E7-B634-4454-9E63-973C535E9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450" y="101600"/>
            <a:ext cx="6629400" cy="9144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Mitochondrion (mitochondria</a:t>
            </a:r>
            <a:r>
              <a:rPr lang="en-US" altLang="en-US" sz="2400" b="1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en-US" altLang="en-US" sz="2400" b="1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ar-SA" altLang="en-US" sz="2400" b="1" dirty="0" err="1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الميتوكوندريا</a:t>
            </a:r>
            <a:r>
              <a:rPr lang="ar-SA" altLang="en-US" sz="2400" b="1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ar-SA" altLang="en-US" sz="2400" b="1" dirty="0" err="1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الميتوكوندريا</a:t>
            </a:r>
            <a:r>
              <a:rPr lang="ar-SA" altLang="en-US" sz="2400" b="1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en-US" sz="2400" b="1" dirty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B2225E29-36BB-4065-82D6-35498D9A085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05323" y="1600200"/>
            <a:ext cx="5168504" cy="731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“Powerhouse” of the cell (Site of cellular respiration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"القوة" للخلية (موقع التنفس الخلوي).</a:t>
            </a:r>
            <a:endParaRPr lang="en-US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More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active cells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like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muscle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cells have </a:t>
            </a:r>
            <a:r>
              <a:rPr lang="en-US" altLang="en-US" sz="2000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more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mitochondria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الخلايا الأكثر نشاطا مثل خلايا العضلات لديها أكثر من </a:t>
            </a:r>
            <a:r>
              <a:rPr lang="en-US" altLang="en-US" sz="16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ar-SA" altLang="en-US" sz="1600" dirty="0" err="1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الميتوكوندريا</a:t>
            </a:r>
            <a:endParaRPr lang="en-US" altLang="en-US" sz="16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Surrounded </a:t>
            </a:r>
            <a:r>
              <a:rPr lang="en-US" altLang="en-US" sz="20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double </a:t>
            </a:r>
            <a:r>
              <a:rPr lang="en-US" altLang="en-US" sz="20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membrane</a:t>
            </a:r>
          </a:p>
          <a:p>
            <a:pPr marL="0" indent="0" eaLnBrk="1" hangingPunct="1">
              <a:buNone/>
            </a:pPr>
            <a:r>
              <a:rPr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محاطة بغشاء </a:t>
            </a:r>
            <a:r>
              <a:rPr lang="ar-SA" altLang="en-US" sz="16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مزدوج      </a:t>
            </a:r>
            <a:endParaRPr lang="en-US" altLang="en-US" sz="16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Has its own </a:t>
            </a:r>
            <a:r>
              <a:rPr lang="en-US" altLang="en-US" sz="2000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DNA</a:t>
            </a:r>
          </a:p>
          <a:p>
            <a:pPr marL="0" indent="0" eaLnBrk="1" hangingPunct="1">
              <a:buNone/>
            </a:pPr>
            <a:r>
              <a:rPr lang="ar-SA" altLang="en-US" sz="1600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لديه </a:t>
            </a:r>
            <a:r>
              <a:rPr lang="ar-SA" altLang="en-US" sz="1600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الحمض النووي الخاص </a:t>
            </a:r>
            <a:r>
              <a:rPr lang="ar-SA" altLang="en-US" sz="1600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به</a:t>
            </a:r>
            <a:endParaRPr lang="en-US" altLang="en-US" sz="1600" dirty="0" smtClean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endParaRPr lang="en-US" altLang="en-US" sz="1600" dirty="0" smtClean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Folded inner membrane called CRISTAE (increases surface area</a:t>
            </a:r>
            <a:b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for more chemical Reactions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 eaLnBrk="1" hangingPunct="1">
              <a:buNone/>
            </a:pP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غشاء داخلي مطوي يسمى </a:t>
            </a:r>
            <a:r>
              <a:rPr lang="en-US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CRISTAE (</a:t>
            </a: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يزيد من مساحة السطح لمزيد من التفاعلات الكيميائية)</a:t>
            </a:r>
            <a:endParaRPr lang="en-US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endParaRPr lang="en-US" altLang="en-US" sz="1600" dirty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Interior </a:t>
            </a:r>
            <a:r>
              <a:rPr lang="en-US" altLang="en-US" sz="2000" dirty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called </a:t>
            </a:r>
            <a:r>
              <a:rPr lang="en-US" altLang="en-US" sz="20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Matrix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6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ar-SA" altLang="en-US" sz="16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الداخلية </a:t>
            </a:r>
            <a:r>
              <a:rPr lang="ar-SA" altLang="en-US" sz="1600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تسمى مصفوفة</a:t>
            </a:r>
            <a:endParaRPr lang="en-US" altLang="en-US" sz="1600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844" name="Picture 5" descr="mitochondria">
            <a:extLst>
              <a:ext uri="{FF2B5EF4-FFF2-40B4-BE49-F238E27FC236}">
                <a16:creationId xmlns:a16="http://schemas.microsoft.com/office/drawing/2014/main" xmlns="" id="{564A95DA-209F-48BE-9435-4A5D5E922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66"/>
          <a:stretch>
            <a:fillRect/>
          </a:stretch>
        </p:blipFill>
        <p:spPr bwMode="auto">
          <a:xfrm>
            <a:off x="4876800" y="6635578"/>
            <a:ext cx="1663304" cy="225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mitochondria">
            <a:extLst>
              <a:ext uri="{FF2B5EF4-FFF2-40B4-BE49-F238E27FC236}">
                <a16:creationId xmlns:a16="http://schemas.microsoft.com/office/drawing/2014/main" xmlns="" id="{DBD0E9D9-014C-48DC-A621-DF4E2D748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654" y="1253068"/>
            <a:ext cx="1543050" cy="359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69C76749-C3CB-4DD0-B144-9D7A623F8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" y="304800"/>
            <a:ext cx="6743700" cy="8128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Endoplasmic Reticulum </a:t>
            </a:r>
            <a:r>
              <a:rPr lang="en-US" altLang="en-US" sz="2400" b="1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– ER</a:t>
            </a:r>
            <a:br>
              <a:rPr lang="en-US" altLang="en-US" sz="2400" b="1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ar-SA" altLang="en-US" sz="2400" b="1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الشبكة </a:t>
            </a:r>
            <a:r>
              <a:rPr lang="ar-SA" altLang="en-US" sz="2400" b="1" dirty="0" err="1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الإندوبلازمية</a:t>
            </a:r>
            <a:r>
              <a:rPr lang="ar-SA" altLang="en-US" sz="2400" b="1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altLang="en-US" sz="2400" b="1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ER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DFB5298C-B28E-4039-A43D-2A1C68AC1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248834"/>
            <a:ext cx="1847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en-US" sz="1000">
              <a:solidFill>
                <a:srgbClr val="CC3399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xmlns="" id="{3D416DD5-D23F-4BD4-9AAA-A998D14CF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918" y="7086600"/>
            <a:ext cx="6686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2800" b="0" dirty="0">
                <a:latin typeface="Tahoma" panose="020B0604030504040204" pitchFamily="34" charset="0"/>
                <a:cs typeface="Tahoma" panose="020B0604030504040204" pitchFamily="34" charset="0"/>
              </a:rPr>
              <a:t>Two kinds of ER ---ROUGH &amp; SMOOTH</a:t>
            </a:r>
          </a:p>
        </p:txBody>
      </p:sp>
      <p:pic>
        <p:nvPicPr>
          <p:cNvPr id="37893" name="Picture 5" descr="smooth and rough">
            <a:extLst>
              <a:ext uri="{FF2B5EF4-FFF2-40B4-BE49-F238E27FC236}">
                <a16:creationId xmlns:a16="http://schemas.microsoft.com/office/drawing/2014/main" xmlns="" id="{791F287F-BF4B-470A-BC13-CF1B91FC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3" b="23563"/>
          <a:stretch>
            <a:fillRect/>
          </a:stretch>
        </p:blipFill>
        <p:spPr bwMode="auto">
          <a:xfrm>
            <a:off x="3657600" y="4114800"/>
            <a:ext cx="2995017" cy="285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>
            <a:extLst>
              <a:ext uri="{FF2B5EF4-FFF2-40B4-BE49-F238E27FC236}">
                <a16:creationId xmlns:a16="http://schemas.microsoft.com/office/drawing/2014/main" xmlns="" id="{E888B5C5-1C51-47B4-89AC-52933B45F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1422400"/>
            <a:ext cx="61150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0" lang="en-US" altLang="en-US" sz="3200">
              <a:solidFill>
                <a:srgbClr val="99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kumimoji="0" lang="en-US" altLang="en-US" sz="3200">
              <a:solidFill>
                <a:srgbClr val="990000"/>
              </a:solidFill>
            </a:endParaRPr>
          </a:p>
        </p:txBody>
      </p:sp>
      <p:sp>
        <p:nvSpPr>
          <p:cNvPr id="37895" name="Rectangle 8">
            <a:extLst>
              <a:ext uri="{FF2B5EF4-FFF2-40B4-BE49-F238E27FC236}">
                <a16:creationId xmlns:a16="http://schemas.microsoft.com/office/drawing/2014/main" xmlns="" id="{800F5CC5-F7DB-40AA-94E3-B65371355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" y="1248834"/>
            <a:ext cx="6400800" cy="1983317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Network of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hollow membrane </a:t>
            </a:r>
            <a:r>
              <a:rPr lang="en-US" altLang="en-US" sz="20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tubules</a:t>
            </a:r>
          </a:p>
          <a:p>
            <a:pPr marL="0" indent="0" eaLnBrk="1" hangingPunct="1">
              <a:buNone/>
            </a:pPr>
            <a:r>
              <a:rPr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شبكة من أنابيب الغشاء المجوف</a:t>
            </a:r>
            <a:endParaRPr lang="en-US" altLang="en-US" sz="16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Connects to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nuclear envelope &amp; cell </a:t>
            </a:r>
            <a:r>
              <a:rPr lang="en-US" altLang="en-US" sz="20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membrane</a:t>
            </a:r>
          </a:p>
          <a:p>
            <a:pPr marL="0" indent="0" eaLnBrk="1" hangingPunct="1">
              <a:buNone/>
            </a:pPr>
            <a:r>
              <a:rPr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يتصل المغلف النووي وغشاء الخلية</a:t>
            </a:r>
            <a:endParaRPr lang="en-US" altLang="en-US" sz="16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Functions in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Synthesis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of cell products &amp; </a:t>
            </a:r>
            <a:r>
              <a:rPr lang="en-US" altLang="en-US" sz="20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Transport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وظائف في تركيب المنتجات الخلوية والنقل</a:t>
            </a:r>
            <a:endParaRPr lang="en-US" altLang="en-US" sz="16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896" name="Picture 5" descr="rough er">
            <a:extLst>
              <a:ext uri="{FF2B5EF4-FFF2-40B4-BE49-F238E27FC236}">
                <a16:creationId xmlns:a16="http://schemas.microsoft.com/office/drawing/2014/main" xmlns="" id="{5EDFC9BF-3C0C-44D6-B56F-EE171F682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/>
          <a:stretch>
            <a:fillRect/>
          </a:stretch>
        </p:blipFill>
        <p:spPr bwMode="auto">
          <a:xfrm>
            <a:off x="10297" y="4114800"/>
            <a:ext cx="3133725" cy="284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F602E2BC-209D-4F4A-94F6-2FA37516B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5950" y="179918"/>
            <a:ext cx="4914900" cy="944033"/>
          </a:xfrm>
        </p:spPr>
        <p:txBody>
          <a:bodyPr/>
          <a:lstStyle/>
          <a:p>
            <a:pPr algn="l" eaLnBrk="1" hangingPunct="1"/>
            <a:r>
              <a:rPr lang="en-US" altLang="en-US" sz="2400" b="1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(Rough ER)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964E1FA6-D0AD-45F2-B178-63239080049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781175" y="1117601"/>
            <a:ext cx="5035154" cy="324061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Proteins are made by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ribosomes on ER </a:t>
            </a:r>
            <a:r>
              <a:rPr lang="en-US" altLang="en-US" sz="20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surface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ar-SA" altLang="en-US" sz="16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تصنع </a:t>
            </a:r>
            <a:r>
              <a:rPr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البروتينات بواسطة </a:t>
            </a:r>
            <a:r>
              <a:rPr lang="ar-SA" altLang="en-US" sz="1600" dirty="0" err="1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الريبوسومات</a:t>
            </a:r>
            <a:r>
              <a:rPr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على </a:t>
            </a:r>
            <a:r>
              <a:rPr lang="ar-SA" altLang="en-US" sz="16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سطح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ar-SA" altLang="en-US" sz="16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ER)</a:t>
            </a:r>
            <a:endParaRPr lang="en-US" altLang="en-US" sz="16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They are then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threaded into the interior </a:t>
            </a: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 the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Rough ER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to be modified and 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transported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ar-SA" alt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يتم </a:t>
            </a: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بعد </a:t>
            </a:r>
            <a:r>
              <a:rPr lang="ar-SA" alt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ذلك ربطها بداخل                                        </a:t>
            </a:r>
            <a:r>
              <a:rPr lang="en-US" alt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Rough ER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ar-SA" alt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لتعديلها ونقلها</a:t>
            </a:r>
            <a:endParaRPr lang="en-US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940" name="Picture 4" descr="rough e5r">
            <a:extLst>
              <a:ext uri="{FF2B5EF4-FFF2-40B4-BE49-F238E27FC236}">
                <a16:creationId xmlns:a16="http://schemas.microsoft.com/office/drawing/2014/main" xmlns="" id="{61D9CBED-636E-4417-9835-B61DF23B016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r="3856" b="8064"/>
          <a:stretch>
            <a:fillRect/>
          </a:stretch>
        </p:blipFill>
        <p:spPr>
          <a:xfrm>
            <a:off x="65485" y="63500"/>
            <a:ext cx="1714500" cy="4252384"/>
          </a:xfrm>
        </p:spPr>
      </p:pic>
      <p:pic>
        <p:nvPicPr>
          <p:cNvPr id="39941" name="Picture 6" descr="smooth%20er">
            <a:extLst>
              <a:ext uri="{FF2B5EF4-FFF2-40B4-BE49-F238E27FC236}">
                <a16:creationId xmlns:a16="http://schemas.microsoft.com/office/drawing/2014/main" xmlns="" id="{45026B4A-8144-4440-AE4E-1761F71CA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396568"/>
            <a:ext cx="1714500" cy="264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7" descr="ser2">
            <a:extLst>
              <a:ext uri="{FF2B5EF4-FFF2-40B4-BE49-F238E27FC236}">
                <a16:creationId xmlns:a16="http://schemas.microsoft.com/office/drawing/2014/main" xmlns="" id="{7E6CD8DC-1566-4D77-B61C-02C149082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470401"/>
            <a:ext cx="917972" cy="192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E30F2618-1B8E-4820-9E0F-EFB064AA9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641" y="4572001"/>
            <a:ext cx="2646759" cy="107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D7E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D7E"/>
                </a:solidFill>
                <a:latin typeface="Hemi Head 426" pitchFamily="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D7E"/>
                </a:solidFill>
                <a:latin typeface="Hemi Head 426" pitchFamily="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D7E"/>
                </a:solidFill>
                <a:latin typeface="Hemi Head 426" pitchFamily="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D7E"/>
                </a:solidFill>
                <a:latin typeface="Hemi Head 426" pitchFamily="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D7E"/>
                </a:solidFill>
                <a:latin typeface="Hemi Head 426" pitchFamily="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D7E"/>
                </a:solidFill>
                <a:latin typeface="Hemi Head 426" pitchFamily="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D7E"/>
                </a:solidFill>
                <a:latin typeface="Hemi Head 426" pitchFamily="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D7E"/>
                </a:solidFill>
                <a:latin typeface="Hemi Head 426" pitchFamily="2"/>
              </a:defRPr>
            </a:lvl9pPr>
          </a:lstStyle>
          <a:p>
            <a:pPr eaLnBrk="1" hangingPunct="1">
              <a:defRPr/>
            </a:pPr>
            <a:r>
              <a:rPr kumimoji="0" lang="en-US" altLang="en-US" sz="2400" kern="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Smooth ER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7B86BF96-8324-42D9-9BEC-7F39888B2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985" y="5858933"/>
            <a:ext cx="4992290" cy="264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kumimoji="0" lang="en-US" altLang="en-US" sz="2000" b="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Makes membrane lipids </a:t>
            </a:r>
            <a:r>
              <a:rPr kumimoji="0" lang="en-US" altLang="en-US" sz="2000" b="0" kern="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(steroids</a:t>
            </a:r>
            <a:r>
              <a:rPr kumimoji="0" lang="en-US" altLang="en-US" sz="2000" b="0" kern="0" dirty="0" smtClean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 eaLnBrk="1" hangingPunct="1">
              <a:buNone/>
              <a:defRPr/>
            </a:pPr>
            <a:r>
              <a:rPr kumimoji="0" lang="ar-SA" altLang="en-US" sz="1600" b="0" kern="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يجعل الدهون الغشائية (المنشطات)</a:t>
            </a:r>
            <a:endParaRPr kumimoji="0" lang="en-US" altLang="en-US" sz="1600" b="0" kern="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kumimoji="0" lang="en-US" altLang="en-US" sz="2000" b="0" kern="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Regulates calcium</a:t>
            </a:r>
            <a:r>
              <a:rPr kumimoji="0" lang="en-US" altLang="en-US" sz="2000" b="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(muscle cells</a:t>
            </a:r>
            <a:r>
              <a:rPr kumimoji="0" lang="en-US" altLang="en-US" sz="2000" b="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 eaLnBrk="1" hangingPunct="1">
              <a:buNone/>
              <a:defRPr/>
            </a:pPr>
            <a:r>
              <a:rPr kumimoji="0" lang="ar-SA" altLang="en-US" sz="1600" b="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ينظم الكالسيوم (خلايا العضلات)</a:t>
            </a:r>
            <a:endParaRPr kumimoji="0" lang="en-US" altLang="en-US" sz="1600" b="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kumimoji="0" lang="en-US" altLang="en-US" sz="2000" b="0" kern="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Destroys toxic</a:t>
            </a:r>
            <a:r>
              <a:rPr kumimoji="0" lang="en-US" altLang="en-US" sz="2000" b="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substances (Liver</a:t>
            </a:r>
            <a:r>
              <a:rPr kumimoji="0" lang="en-US" altLang="en-US" sz="2000" b="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 eaLnBrk="1" hangingPunct="1">
              <a:buNone/>
              <a:defRPr/>
            </a:pPr>
            <a:r>
              <a:rPr kumimoji="0" lang="ar-SA" altLang="en-US" sz="1600" b="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يدمر المواد السامة (الكبد)</a:t>
            </a:r>
            <a:endParaRPr kumimoji="0" lang="en-US" altLang="en-US" sz="1600" b="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910CE03F-625C-4018-B92D-215416FB1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448" y="137584"/>
            <a:ext cx="3015853" cy="10160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Ribosomes</a:t>
            </a:r>
            <a:br>
              <a:rPr lang="en-US" altLang="en-US" sz="2400" b="1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ar-SA" altLang="en-US" sz="2400" b="1" dirty="0" err="1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ريبوسوم</a:t>
            </a:r>
            <a:endParaRPr lang="en-US" altLang="en-US" sz="2400" b="1" dirty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B643D4A9-E7B8-4ED7-AC7C-EA89C7E76D4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9298" y="1138768"/>
            <a:ext cx="6492478" cy="4550833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Made of </a:t>
            </a:r>
            <a:r>
              <a:rPr lang="en-US" altLang="en-US" sz="2000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proteins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altLang="en-US" sz="2000" dirty="0" err="1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rRNA</a:t>
            </a:r>
            <a:endParaRPr lang="en-US" altLang="en-US" sz="2000" dirty="0" smtClean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مصنوعة من البروتينات </a:t>
            </a:r>
            <a:r>
              <a:rPr lang="ar-SA" altLang="en-US" sz="1600" dirty="0" err="1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والرنا</a:t>
            </a:r>
            <a:r>
              <a:rPr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altLang="en-US" sz="1600" dirty="0" err="1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الريبوسومي</a:t>
            </a:r>
            <a:endParaRPr lang="en-US" altLang="en-US" sz="16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“Protein factories” for 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cell</a:t>
            </a:r>
          </a:p>
          <a:p>
            <a:pPr marL="0" indent="0" eaLnBrk="1" hangingPunct="1">
              <a:buNone/>
            </a:pP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"مصانع البروتين" للخلية</a:t>
            </a:r>
            <a:endParaRPr lang="en-US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Join amino acids to make proteins through protein synthesis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Can be attached to Rough ER    Or   Be free (unattached) in the 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cytoplasm</a:t>
            </a:r>
            <a:endParaRPr lang="ar-SA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ar-SA" alt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انضمام </a:t>
            </a: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الأحماض الأمينية لصنع البروتينات من خلال </a:t>
            </a:r>
            <a:r>
              <a:rPr lang="ar-SA" alt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تركيب  البروتين</a:t>
            </a:r>
            <a:endParaRPr lang="en-US" altLang="en-US" sz="16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ar-SA" alt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يمكن </a:t>
            </a: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تركيبه </a:t>
            </a:r>
            <a:r>
              <a:rPr lang="ar-SA" alt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على</a:t>
            </a:r>
          </a:p>
          <a:p>
            <a:pPr eaLnBrk="1" hangingPunct="1">
              <a:buFontTx/>
              <a:buNone/>
            </a:pP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ar-SA" alt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ER </a:t>
            </a:r>
            <a:r>
              <a:rPr lang="en-US" alt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Rough) </a:t>
            </a:r>
          </a:p>
          <a:p>
            <a:pPr eaLnBrk="1" hangingPunct="1">
              <a:buFontTx/>
              <a:buNone/>
            </a:pP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أو كن حراً (غير مرفق) في السيتوبلازم</a:t>
            </a:r>
          </a:p>
          <a:p>
            <a:pPr eaLnBrk="1" hangingPunct="1">
              <a:buFontTx/>
              <a:buNone/>
            </a:pPr>
            <a:endParaRPr lang="en-US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036" name="Picture 5" descr="protein seq">
            <a:extLst>
              <a:ext uri="{FF2B5EF4-FFF2-40B4-BE49-F238E27FC236}">
                <a16:creationId xmlns:a16="http://schemas.microsoft.com/office/drawing/2014/main" xmlns="" id="{BD0AEC7F-17B3-4982-9A32-DB4D9D788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0CFF0"/>
              </a:clrFrom>
              <a:clrTo>
                <a:srgbClr val="90CF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6872817"/>
            <a:ext cx="1795463" cy="181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6">
            <a:extLst>
              <a:ext uri="{FF2B5EF4-FFF2-40B4-BE49-F238E27FC236}">
                <a16:creationId xmlns:a16="http://schemas.microsoft.com/office/drawing/2014/main" xmlns="" id="{350C6FEB-E82E-4CE4-A43C-9C468FE97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6872817"/>
            <a:ext cx="1071563" cy="189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7">
            <a:extLst>
              <a:ext uri="{FF2B5EF4-FFF2-40B4-BE49-F238E27FC236}">
                <a16:creationId xmlns:a16="http://schemas.microsoft.com/office/drawing/2014/main" xmlns="" id="{BDE6E71E-BEF1-4093-85BB-18DC9921E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7281271"/>
            <a:ext cx="52506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6000" dirty="0"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altLang="en-US" sz="6000" b="0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44039" name="Picture 6" descr="rough er">
            <a:extLst>
              <a:ext uri="{FF2B5EF4-FFF2-40B4-BE49-F238E27FC236}">
                <a16:creationId xmlns:a16="http://schemas.microsoft.com/office/drawing/2014/main" xmlns="" id="{6C03AFE6-4D1C-4EA3-9F1D-58CBBF7B4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000" y="5943600"/>
            <a:ext cx="2775347" cy="29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11762530-F3F5-4871-911F-BECB8BFEE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1" y="213784"/>
            <a:ext cx="3861197" cy="8128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Golgi </a:t>
            </a:r>
            <a:r>
              <a:rPr lang="en-US" altLang="en-US" sz="2000" b="1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Bodies</a:t>
            </a:r>
            <a:br>
              <a:rPr lang="en-US" altLang="en-US" sz="2000" b="1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ar-SA" altLang="en-US" sz="2000" b="1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جهاز </a:t>
            </a:r>
            <a:r>
              <a:rPr lang="ar-SA" altLang="en-US" sz="2000" b="1" dirty="0" err="1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جولجي</a:t>
            </a:r>
            <a:endParaRPr kumimoji="1" lang="en-US" altLang="en-US" sz="2000" b="1" i="1" dirty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83" name="Rectangle 7">
            <a:extLst>
              <a:ext uri="{FF2B5EF4-FFF2-40B4-BE49-F238E27FC236}">
                <a16:creationId xmlns:a16="http://schemas.microsoft.com/office/drawing/2014/main" xmlns="" id="{B21E3070-CA01-45F4-A5EC-2453B38F5C6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4300" y="1625600"/>
            <a:ext cx="4343400" cy="721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Stacks of </a:t>
            </a:r>
            <a:r>
              <a:rPr lang="en-US" altLang="en-US" sz="2000" dirty="0">
                <a:solidFill>
                  <a:srgbClr val="A5002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flattened </a:t>
            </a:r>
            <a:r>
              <a:rPr lang="en-US" altLang="en-US" sz="2000" dirty="0" smtClean="0">
                <a:solidFill>
                  <a:srgbClr val="A5002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sacs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ar-SA" altLang="en-US" sz="1600" dirty="0">
                <a:solidFill>
                  <a:srgbClr val="A5002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أكوام من الأكياس </a:t>
            </a:r>
            <a:r>
              <a:rPr lang="ar-SA" altLang="en-US" sz="1600" dirty="0" err="1" smtClean="0">
                <a:solidFill>
                  <a:srgbClr val="A5002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المسطحه</a:t>
            </a:r>
            <a:endParaRPr lang="en-US" altLang="en-US" sz="1600" dirty="0">
              <a:solidFill>
                <a:srgbClr val="A5002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Have a shipping side &amp; a receiving </a:t>
            </a:r>
            <a:r>
              <a:rPr lang="en-US" altLang="en-US" sz="2000" dirty="0" smtClean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side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ar-SA" altLang="en-US" sz="1600" dirty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لديك جانب الشحن وجانب الاستقبال</a:t>
            </a:r>
            <a:endParaRPr lang="en-US" altLang="en-US" sz="1600" dirty="0">
              <a:solidFill>
                <a:srgbClr val="3333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Receive </a:t>
            </a:r>
            <a:r>
              <a:rPr lang="en-US" altLang="en-US" sz="2000" dirty="0">
                <a:solidFill>
                  <a:srgbClr val="A5002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proteins</a:t>
            </a:r>
            <a:r>
              <a:rPr lang="en-US" altLang="en-US" sz="2000" dirty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made by </a:t>
            </a:r>
            <a:r>
              <a:rPr lang="en-US" altLang="en-US" sz="2000" dirty="0" smtClean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ar-SA" altLang="en-US" sz="1600" dirty="0" smtClean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تلقي </a:t>
            </a:r>
            <a:r>
              <a:rPr lang="ar-SA" altLang="en-US" sz="1600" dirty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البروتينات التي أدلى بها</a:t>
            </a:r>
            <a:r>
              <a:rPr lang="ar-SA" altLang="en-US" sz="2000" dirty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ar-SA" altLang="en-US" sz="2000" dirty="0" smtClean="0">
              <a:solidFill>
                <a:srgbClr val="3333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1600" dirty="0" smtClean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ER</a:t>
            </a:r>
            <a:endParaRPr lang="en-US" altLang="en-US" sz="1600" dirty="0">
              <a:solidFill>
                <a:srgbClr val="3333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A5002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Transport vesicles</a:t>
            </a:r>
            <a:r>
              <a:rPr lang="en-US" altLang="en-US" sz="2000" dirty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with modified proteins pinch off the ends</a:t>
            </a:r>
            <a:r>
              <a:rPr lang="en-US" altLang="en-US" sz="2000" dirty="0" smtClean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ar-SA" altLang="en-US" sz="1600" dirty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تنقل حويصلات البروتينات المعدلة من الأطراف</a:t>
            </a:r>
            <a:r>
              <a:rPr lang="ar-SA" altLang="en-US" sz="2000" dirty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2000" dirty="0">
              <a:solidFill>
                <a:srgbClr val="3333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Modify, sort, &amp; package 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molecules from ER for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storage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OR 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transport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out of cell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ar-SA" altLang="en-US" sz="1600" dirty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تعديل </a:t>
            </a:r>
            <a:r>
              <a:rPr lang="ar-SA" altLang="en-US" sz="1600" dirty="0" smtClean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،فرز وحزم الجزيئات من </a:t>
            </a:r>
            <a:endParaRPr lang="ar-SA" altLang="en-US" sz="1600" dirty="0">
              <a:solidFill>
                <a:srgbClr val="3333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1600" dirty="0" smtClean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ar-SA" altLang="en-US" sz="1600" dirty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للتخزين أو النقل خارج الخلية.</a:t>
            </a:r>
            <a:endParaRPr lang="en-US" altLang="en-US" sz="1600" dirty="0">
              <a:solidFill>
                <a:srgbClr val="3333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2470" name="golgi1[1].jpg">
            <a:hlinkClick r:id="" action="ppaction://media"/>
            <a:extLst>
              <a:ext uri="{FF2B5EF4-FFF2-40B4-BE49-F238E27FC236}">
                <a16:creationId xmlns:a16="http://schemas.microsoft.com/office/drawing/2014/main" xmlns="" id="{F9B76DE8-51DE-4DA0-9329-0330E66A0C18}"/>
              </a:ext>
            </a:extLst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7700" y="42333"/>
            <a:ext cx="2400300" cy="3200400"/>
          </a:xfrm>
        </p:spPr>
      </p:pic>
      <p:sp>
        <p:nvSpPr>
          <p:cNvPr id="46085" name="Text Box 5">
            <a:extLst>
              <a:ext uri="{FF2B5EF4-FFF2-40B4-BE49-F238E27FC236}">
                <a16:creationId xmlns:a16="http://schemas.microsoft.com/office/drawing/2014/main" xmlns="" id="{86A536F9-CF73-4149-BEEC-5A8807564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87332"/>
            <a:ext cx="640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altLang="en-US" sz="280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2470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50836831-DA0F-498F-97BF-78368D562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107" y="167217"/>
            <a:ext cx="2883694" cy="8128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Lysosomes</a:t>
            </a:r>
            <a:br>
              <a:rPr lang="en-US" altLang="en-US" sz="2400" b="1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ar-SA" altLang="en-US" sz="2400" b="1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الجسيمات المحللة</a:t>
            </a:r>
            <a:endParaRPr lang="en-US" altLang="en-US" sz="2400" b="1" dirty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131" name="Picture 1">
            <a:extLst>
              <a:ext uri="{FF2B5EF4-FFF2-40B4-BE49-F238E27FC236}">
                <a16:creationId xmlns:a16="http://schemas.microsoft.com/office/drawing/2014/main" xmlns="" id="{4615ABBD-A036-4FA8-B307-9052B8F4A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386" y="5638800"/>
            <a:ext cx="244554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3">
            <a:extLst>
              <a:ext uri="{FF2B5EF4-FFF2-40B4-BE49-F238E27FC236}">
                <a16:creationId xmlns:a16="http://schemas.microsoft.com/office/drawing/2014/main" xmlns="" id="{F29118EF-FFA0-4857-A744-393CE510F0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4300" y="1320800"/>
            <a:ext cx="4857750" cy="7655984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Contain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digestive </a:t>
            </a:r>
            <a:r>
              <a:rPr lang="en-US" altLang="en-US" sz="20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enzymes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تحتوي على الانزيمات الهاضمة</a:t>
            </a:r>
            <a:endParaRPr lang="en-US" altLang="en-US" sz="16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Break down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food, bacteria,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worn out cell parts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for cells </a:t>
            </a:r>
            <a:endParaRPr lang="en-US" altLang="en-US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تحطيم الغذاء ، والبكتيريا ، وتآكل أجزاء الخلايا للخلايا</a:t>
            </a:r>
            <a:endParaRPr lang="en-US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Programmed for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cell death (APOPTOSIS</a:t>
            </a:r>
            <a:r>
              <a:rPr lang="en-US" altLang="en-US" sz="20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مبرمجة لموت </a:t>
            </a:r>
            <a:r>
              <a:rPr lang="ar-SA" altLang="en-US" sz="16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الخلايا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6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(APOPTOSIS)</a:t>
            </a:r>
            <a:endParaRPr lang="en-US" altLang="en-US" sz="16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Lyse &amp;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release enzymes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to break down &amp; recycle cell parts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ليز وإطلاق الإنزيمات لتحطيم وإعادة تدوير أجزاء الخلية).</a:t>
            </a:r>
            <a:endParaRPr lang="en-US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Cells take in food by </a:t>
            </a:r>
            <a:r>
              <a:rPr lang="en-US" altLang="en-US" sz="20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phagocytosis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الخلايا تأخذ في الغذاء عن طريق البلعمة</a:t>
            </a:r>
            <a:endParaRPr lang="en-US" altLang="en-US" sz="16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Lysosomes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digest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the food &amp; get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rid of </a:t>
            </a:r>
            <a:r>
              <a:rPr lang="en-US" altLang="en-US" sz="20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wastes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ar-SA" altLang="en-US" sz="1600" dirty="0" err="1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الليسوسومات</a:t>
            </a:r>
            <a:r>
              <a:rPr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هضم الطعام والتخلص من النفايات</a:t>
            </a:r>
            <a:endParaRPr lang="en-US" altLang="en-US" sz="16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133" name="Picture 4">
            <a:extLst>
              <a:ext uri="{FF2B5EF4-FFF2-40B4-BE49-F238E27FC236}">
                <a16:creationId xmlns:a16="http://schemas.microsoft.com/office/drawing/2014/main" xmlns="" id="{65E537C0-96E4-4352-B439-D9BD52F98D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7"/>
          <a:stretch>
            <a:fillRect/>
          </a:stretch>
        </p:blipFill>
        <p:spPr>
          <a:xfrm>
            <a:off x="4800600" y="457200"/>
            <a:ext cx="1816894" cy="1907117"/>
          </a:xfr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F9438DE6-9909-43AD-822F-C5B21730D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635" y="91017"/>
            <a:ext cx="3714750" cy="8128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Cilia &amp; </a:t>
            </a:r>
            <a:r>
              <a:rPr lang="en-US" altLang="en-US" sz="2400" b="1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Flagella</a:t>
            </a:r>
            <a:endParaRPr lang="en-US" altLang="en-US" sz="2400" b="1" dirty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179" name="Rectangle 5">
            <a:extLst>
              <a:ext uri="{FF2B5EF4-FFF2-40B4-BE49-F238E27FC236}">
                <a16:creationId xmlns:a16="http://schemas.microsoft.com/office/drawing/2014/main" xmlns="" id="{F8E6BDA9-0797-4FC0-BD9E-E9AA03008A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4300" y="944034"/>
            <a:ext cx="4922044" cy="4900084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Function in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moving cells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, in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moving fluids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, or in small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particles across the cell surface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endParaRPr lang="en-US" altLang="en-US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تعمل في الخلايا المتحركة ، في السوائل المتحركة ، أو في الجزيئات الصغيرة عبر سطح الخلية</a:t>
            </a:r>
            <a:endParaRPr lang="en-US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Cilia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are shorter and more </a:t>
            </a:r>
            <a:endParaRPr lang="en-US" altLang="en-US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numerous 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cells</a:t>
            </a:r>
          </a:p>
          <a:p>
            <a:pPr marL="0" indent="0" eaLnBrk="1" hangingPunct="1">
              <a:buNone/>
            </a:pP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أهداب أقصر </a:t>
            </a:r>
            <a:r>
              <a:rPr lang="ar-SA" alt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وأكثر العديد </a:t>
            </a: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من </a:t>
            </a:r>
            <a:r>
              <a:rPr lang="ar-SA" alt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الخلايا</a:t>
            </a:r>
            <a:endParaRPr lang="en-US" altLang="en-US" sz="16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endParaRPr lang="en-US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Flagella are longer and fewer (usually 1-3) on cells</a:t>
            </a:r>
          </a:p>
          <a:p>
            <a:pPr marL="0" indent="0" eaLnBrk="1" hangingPunct="1">
              <a:buNone/>
            </a:pPr>
            <a:endParaRPr lang="en-US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180" name="Picture 8" descr="Sperm cell">
            <a:extLst>
              <a:ext uri="{FF2B5EF4-FFF2-40B4-BE49-F238E27FC236}">
                <a16:creationId xmlns:a16="http://schemas.microsoft.com/office/drawing/2014/main" xmlns="" id="{C490FBB8-E6F9-4EE0-B88F-F4A06457F2C7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2537" y="27518"/>
            <a:ext cx="1795463" cy="3168649"/>
          </a:xfrm>
        </p:spPr>
      </p:pic>
      <p:pic>
        <p:nvPicPr>
          <p:cNvPr id="50181" name="Picture 10" descr="Bacteria with flagella">
            <a:extLst>
              <a:ext uri="{FF2B5EF4-FFF2-40B4-BE49-F238E27FC236}">
                <a16:creationId xmlns:a16="http://schemas.microsoft.com/office/drawing/2014/main" xmlns="" id="{386579C5-7A78-4908-8143-B30550FA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39" y="6402918"/>
            <a:ext cx="1847850" cy="274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12" descr="Bacteria with cilia">
            <a:extLst>
              <a:ext uri="{FF2B5EF4-FFF2-40B4-BE49-F238E27FC236}">
                <a16:creationId xmlns:a16="http://schemas.microsoft.com/office/drawing/2014/main" xmlns="" id="{E6B8CAC9-1EAB-4FA6-821B-7FFBE67C5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t="4167" r="8333" b="8333"/>
          <a:stretch>
            <a:fillRect/>
          </a:stretch>
        </p:blipFill>
        <p:spPr bwMode="auto">
          <a:xfrm>
            <a:off x="5062537" y="3234267"/>
            <a:ext cx="1795463" cy="316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4" descr="cilia">
            <a:extLst>
              <a:ext uri="{FF2B5EF4-FFF2-40B4-BE49-F238E27FC236}">
                <a16:creationId xmlns:a16="http://schemas.microsoft.com/office/drawing/2014/main" xmlns="" id="{C7BFE54C-F358-4345-AD99-DF063FBB35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2370" y="6842786"/>
            <a:ext cx="2423585" cy="217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7" descr="sperm swimming">
            <a:extLst>
              <a:ext uri="{FF2B5EF4-FFF2-40B4-BE49-F238E27FC236}">
                <a16:creationId xmlns:a16="http://schemas.microsoft.com/office/drawing/2014/main" xmlns="" id="{EB14C790-8341-4F13-9280-5BA9D900CB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6720415"/>
            <a:ext cx="1504950" cy="247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5" descr="cilia anim">
            <a:extLst>
              <a:ext uri="{FF2B5EF4-FFF2-40B4-BE49-F238E27FC236}">
                <a16:creationId xmlns:a16="http://schemas.microsoft.com/office/drawing/2014/main" xmlns="" id="{97F9AC6C-2DEA-44E7-AC21-10B2ACF1DB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6297083"/>
            <a:ext cx="1478756" cy="289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>
            <a:extLst>
              <a:ext uri="{FF2B5EF4-FFF2-40B4-BE49-F238E27FC236}">
                <a16:creationId xmlns:a16="http://schemas.microsoft.com/office/drawing/2014/main" xmlns="" id="{C258597A-51C4-48D1-AC80-8DF4BBD57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2628900" cy="11176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Vacuoles</a:t>
            </a:r>
            <a:br>
              <a:rPr lang="en-US" altLang="en-US" sz="2400" b="1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ar-SA" altLang="en-US" sz="2400" b="1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الفجوات)</a:t>
            </a:r>
            <a:r>
              <a:rPr lang="en-US" altLang="en-US" sz="2400" b="1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en-US" sz="2400" b="1" dirty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xmlns="" id="{EBBCE11F-0D60-4170-A474-1522F3F178B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42875" y="1117600"/>
            <a:ext cx="4314825" cy="444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Fluid filled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sacks for 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storage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أكياس مملوءة بالسوائل للتخزين</a:t>
            </a:r>
            <a:endParaRPr lang="en-US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Small or absent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in animal 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cells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صغيرة أو </a:t>
            </a:r>
            <a:r>
              <a:rPr lang="ar-SA" alt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غائبة(</a:t>
            </a:r>
            <a:r>
              <a:rPr lang="ar-SA" altLang="en-US" sz="16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مفقوده</a:t>
            </a:r>
            <a:r>
              <a:rPr lang="ar-SA" alt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في الخلايا الحيوانية</a:t>
            </a:r>
            <a:endParaRPr lang="en-US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Plant 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cells 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have a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large Central </a:t>
            </a:r>
            <a:r>
              <a:rPr lang="en-US" altLang="en-US" sz="20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Vacuole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تحتوي الخلايا النباتية على فجوة مركزية كبيرة</a:t>
            </a:r>
            <a:endParaRPr lang="en-US" altLang="en-US" sz="16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In plants, they store Cell 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Sap</a:t>
            </a:r>
            <a:endParaRPr lang="ar-SA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في النباتات ، يقومون </a:t>
            </a:r>
            <a:r>
              <a:rPr lang="ar-SA" alt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بتخزين عصارة </a:t>
            </a:r>
            <a:r>
              <a:rPr lang="ar-SA" altLang="en-US" sz="16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الخليه</a:t>
            </a:r>
            <a:endParaRPr lang="ar-SA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Includes 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storage of sugars, proteins, minerals, lipids, wastes, salts, water, and 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enzymes</a:t>
            </a:r>
          </a:p>
          <a:p>
            <a:pPr marL="0" indent="0" eaLnBrk="1" hangingPunct="1">
              <a:buNone/>
            </a:pP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يشمل تخزين السكريات والبروتينات والمعادن والدهون والنفايات والأملاح والماء والإنزيمات</a:t>
            </a:r>
            <a:endParaRPr lang="en-US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2229" name="Picture 6" descr="plant cell 6767">
            <a:extLst>
              <a:ext uri="{FF2B5EF4-FFF2-40B4-BE49-F238E27FC236}">
                <a16:creationId xmlns:a16="http://schemas.microsoft.com/office/drawing/2014/main" xmlns="" id="{0E01E0AC-D00D-4F33-88AD-01D0B12A6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2971800" cy="278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9" descr="Plasmolysis">
            <a:extLst>
              <a:ext uri="{FF2B5EF4-FFF2-40B4-BE49-F238E27FC236}">
                <a16:creationId xmlns:a16="http://schemas.microsoft.com/office/drawing/2014/main" xmlns="" id="{B63A37FE-286D-40E0-A505-0327AF9F6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47" y="1600200"/>
            <a:ext cx="2357438" cy="303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7B8088D5-25F3-4851-BBA8-47F21AADD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03200"/>
            <a:ext cx="6343650" cy="812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latin typeface="Tahoma" panose="020B0604030504040204" pitchFamily="34" charset="0"/>
                <a:cs typeface="Tahoma" panose="020B0604030504040204" pitchFamily="34" charset="0"/>
              </a:rPr>
              <a:t>CELL </a:t>
            </a:r>
            <a:r>
              <a:rPr lang="en-US" altLang="en-US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THEORY</a:t>
            </a:r>
            <a:br>
              <a:rPr lang="en-US" altLang="en-US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ar-SA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ar-SA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نظرية الخلية</a:t>
            </a:r>
            <a:endParaRPr lang="en-US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F31B8D25-92EB-4521-8036-11B93E86B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" y="1168400"/>
            <a:ext cx="6572250" cy="68072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All living things are made of </a:t>
            </a:r>
            <a:r>
              <a:rPr lang="en-US" altLang="en-US" sz="18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cells</a:t>
            </a:r>
          </a:p>
          <a:p>
            <a:pPr marL="0" indent="0" eaLnBrk="1" hangingPunct="1">
              <a:buNone/>
            </a:pPr>
            <a:r>
              <a:rPr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جميع الكائنات الحية مصنوعة من الخلايا</a:t>
            </a:r>
            <a:endParaRPr lang="en-US" altLang="en-US" sz="16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Cells are the basic unit of </a:t>
            </a:r>
            <a:r>
              <a:rPr lang="en-US" altLang="en-US" sz="18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structure and function</a:t>
            </a:r>
            <a:r>
              <a:rPr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 in an organism (basic unit of life</a:t>
            </a:r>
            <a:r>
              <a:rPr lang="en-US" altLang="en-US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 eaLnBrk="1" hangingPunct="1">
              <a:buNone/>
            </a:pP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الخلايا هي الوحدة الأساسية للبنية والوظيفة في الكائن الحي (الوحدة الأساسية للحياة)</a:t>
            </a:r>
            <a:endParaRPr lang="en-US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Cells come from the </a:t>
            </a:r>
            <a:r>
              <a:rPr lang="en-US" altLang="en-US" sz="18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reproduction of existing cells</a:t>
            </a:r>
            <a:r>
              <a:rPr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 (cell division</a:t>
            </a:r>
            <a:r>
              <a:rPr lang="en-US" altLang="en-US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 eaLnBrk="1" hangingPunct="1">
              <a:buNone/>
            </a:pP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الخلايا تأتي من تكاثر الخلايا الموجودة (انقسام الخلايا)</a:t>
            </a:r>
            <a:endParaRPr lang="en-US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2" name="Picture 4" descr="dna to rna to prot">
            <a:extLst>
              <a:ext uri="{FF2B5EF4-FFF2-40B4-BE49-F238E27FC236}">
                <a16:creationId xmlns:a16="http://schemas.microsoft.com/office/drawing/2014/main" xmlns="" id="{DC17EE2A-BC41-4F64-941F-D0E0FE4BBA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95800"/>
            <a:ext cx="31956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6F62B588-2FBB-428B-949C-B85D177D04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22654"/>
            <a:ext cx="4057650" cy="9144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Chloroplasts</a:t>
            </a:r>
            <a:br>
              <a:rPr lang="en-US" altLang="en-US" sz="2400" b="1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ar-SA" altLang="en-US" sz="2400" b="1" dirty="0" err="1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البلاستيدات</a:t>
            </a:r>
            <a:r>
              <a:rPr lang="ar-SA" altLang="en-US" sz="2400" b="1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الخضراء</a:t>
            </a:r>
            <a:endParaRPr lang="en-US" altLang="en-US" sz="2400" b="1" dirty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xmlns="" id="{A4FF5A05-4EB3-415E-8F46-251F00CE07A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14300" y="1117600"/>
            <a:ext cx="4857750" cy="782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Found only in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producers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(organisms containing </a:t>
            </a:r>
            <a:r>
              <a:rPr lang="en-US" altLang="en-US" sz="2000" dirty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chlorophyll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وجدت فقط في المنتجين (الكائنات الحية التي تحتوي على الكلوروفيل).</a:t>
            </a:r>
            <a:endParaRPr lang="en-US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Use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energy from sunlight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to make own </a:t>
            </a:r>
            <a:r>
              <a:rPr lang="en-US" altLang="en-US" sz="2000" dirty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food (glucose</a:t>
            </a:r>
            <a:r>
              <a:rPr lang="en-US" altLang="en-US" sz="2000" dirty="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ar-SA" altLang="en-US" sz="1600" dirty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استخدام الطاقة من أشعة الشمس لصنع الطعام الخاص (الجلوكوز).</a:t>
            </a:r>
            <a:endParaRPr lang="en-US" altLang="en-US" sz="1600" dirty="0">
              <a:solidFill>
                <a:srgbClr val="00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Energy from sun stored in the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Chemical Bonds of Sugars</a:t>
            </a:r>
            <a:r>
              <a:rPr lang="en-US" altLang="en-US" sz="20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الطاقة من الشمس المخزنة في الروابط الكيميائية للسكريات.</a:t>
            </a:r>
            <a:endParaRPr lang="en-US" altLang="en-US" sz="16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Surrounded by double 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membrane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محاطة بغشاء مزدوج</a:t>
            </a:r>
            <a:endParaRPr lang="en-US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Outer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membrane </a:t>
            </a:r>
            <a:r>
              <a:rPr lang="en-US" altLang="en-US" sz="20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smooth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الغشاء الخارجي على نحو </a:t>
            </a:r>
            <a:r>
              <a:rPr lang="ar-SA" altLang="en-US" sz="16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سلس</a:t>
            </a:r>
            <a:r>
              <a:rPr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altLang="en-US" sz="16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(ناعم)</a:t>
            </a:r>
            <a:endParaRPr lang="en-US" altLang="en-US" sz="16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Inner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membrane modified into sacs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Stroma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– gel like material surrounding the sacs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ar-SA" altLang="en-US" sz="1600" dirty="0" err="1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ستروما</a:t>
            </a:r>
            <a:r>
              <a:rPr lang="ar-SA" altLang="en-US" sz="1600" dirty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- جل يشبه المواد المحيطة بالأكياس</a:t>
            </a:r>
            <a:endParaRPr lang="en-US" altLang="en-US" sz="1600" dirty="0">
              <a:solidFill>
                <a:srgbClr val="00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4276" name="Picture 9" descr="Detail_chloroplast_pyrenoid">
            <a:extLst>
              <a:ext uri="{FF2B5EF4-FFF2-40B4-BE49-F238E27FC236}">
                <a16:creationId xmlns:a16="http://schemas.microsoft.com/office/drawing/2014/main" xmlns="" id="{DEE11CF0-EF3C-4E05-A975-2F384D724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583" y="3124200"/>
            <a:ext cx="1819018" cy="292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18">
            <a:extLst>
              <a:ext uri="{FF2B5EF4-FFF2-40B4-BE49-F238E27FC236}">
                <a16:creationId xmlns:a16="http://schemas.microsoft.com/office/drawing/2014/main" xmlns="" id="{E7603792-1C06-4F9E-BB01-AD75B4A23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9"/>
          <a:stretch>
            <a:fillRect/>
          </a:stretch>
        </p:blipFill>
        <p:spPr bwMode="auto">
          <a:xfrm>
            <a:off x="4835096" y="6705600"/>
            <a:ext cx="1987154" cy="243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0" y="0"/>
            <a:ext cx="6726632" cy="9448800"/>
            <a:chOff x="-302634" y="36513"/>
            <a:chExt cx="9171997" cy="8801338"/>
          </a:xfrm>
        </p:grpSpPr>
        <p:pic>
          <p:nvPicPr>
            <p:cNvPr id="12292" name="Picture 7" descr="04_04bPlantCell-U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02634" y="120650"/>
              <a:ext cx="9097385" cy="871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3" name="Text Box 8"/>
            <p:cNvSpPr txBox="1">
              <a:spLocks noChangeArrowheads="1"/>
            </p:cNvSpPr>
            <p:nvPr/>
          </p:nvSpPr>
          <p:spPr bwMode="auto">
            <a:xfrm>
              <a:off x="6945313" y="1408113"/>
              <a:ext cx="1330325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/>
              <a:r>
                <a:rPr lang="en-US" sz="1700" b="1"/>
                <a:t>Smooth endoplasmic</a:t>
              </a:r>
            </a:p>
            <a:p>
              <a:pPr algn="ctr" rtl="0" eaLnBrk="0" hangingPunct="0"/>
              <a:r>
                <a:rPr lang="en-US" sz="1700" b="1"/>
                <a:t>Reticulum</a:t>
              </a:r>
              <a:endParaRPr lang="ar-SA" sz="1700" b="1"/>
            </a:p>
            <a:p>
              <a:pPr algn="ctr" rtl="0" eaLnBrk="0" hangingPunct="0"/>
              <a:r>
                <a:rPr lang="ar-SA" sz="1700" b="1"/>
                <a:t>الشبكة الاندوبلازمية الملساء</a:t>
              </a:r>
              <a:endParaRPr lang="en-US" sz="1700" b="1"/>
            </a:p>
          </p:txBody>
        </p:sp>
        <p:sp>
          <p:nvSpPr>
            <p:cNvPr id="12294" name="Text Box 9"/>
            <p:cNvSpPr txBox="1">
              <a:spLocks noChangeArrowheads="1"/>
            </p:cNvSpPr>
            <p:nvPr/>
          </p:nvSpPr>
          <p:spPr bwMode="auto">
            <a:xfrm>
              <a:off x="4164013" y="84138"/>
              <a:ext cx="27305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/>
              <a:r>
                <a:rPr lang="en-US" sz="1700" b="1"/>
                <a:t>Rough</a:t>
              </a:r>
            </a:p>
            <a:p>
              <a:pPr algn="ctr" rtl="0" eaLnBrk="0" hangingPunct="0"/>
              <a:r>
                <a:rPr lang="en-US" sz="1700" b="1"/>
                <a:t>Endoplasmic</a:t>
              </a:r>
              <a:r>
                <a:rPr lang="ar-SA" sz="1700" b="1"/>
                <a:t> </a:t>
              </a:r>
              <a:r>
                <a:rPr lang="en-US" sz="1700" b="1"/>
                <a:t>Reticulum</a:t>
              </a:r>
              <a:endParaRPr lang="ar-SA" sz="1700" b="1"/>
            </a:p>
            <a:p>
              <a:pPr algn="ctr" rtl="0" eaLnBrk="0" hangingPunct="0"/>
              <a:r>
                <a:rPr lang="ar-SA" sz="1700" b="1"/>
                <a:t>الشبكة الإندوبلازمية المحببة</a:t>
              </a:r>
              <a:endParaRPr lang="en-US" sz="1700" b="1"/>
            </a:p>
            <a:p>
              <a:pPr algn="ctr" rtl="0" eaLnBrk="0" hangingPunct="0">
                <a:lnSpc>
                  <a:spcPct val="80000"/>
                </a:lnSpc>
              </a:pPr>
              <a:endParaRPr lang="en-US" sz="1700" b="1"/>
            </a:p>
          </p:txBody>
        </p:sp>
        <p:sp>
          <p:nvSpPr>
            <p:cNvPr id="12295" name="Text Box 10"/>
            <p:cNvSpPr txBox="1">
              <a:spLocks noChangeArrowheads="1"/>
            </p:cNvSpPr>
            <p:nvPr/>
          </p:nvSpPr>
          <p:spPr bwMode="auto">
            <a:xfrm>
              <a:off x="6792913" y="2347913"/>
              <a:ext cx="2076450" cy="23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/>
              <a:r>
                <a:rPr lang="en-US" sz="1700" b="1" dirty="0"/>
                <a:t>CYTOSKELETON</a:t>
              </a:r>
              <a:endParaRPr lang="ar-SA" sz="1700" b="1" dirty="0"/>
            </a:p>
            <a:p>
              <a:pPr algn="ctr" rtl="0" eaLnBrk="0" hangingPunct="0"/>
              <a:r>
                <a:rPr lang="ar-SA" sz="1700" b="1" dirty="0"/>
                <a:t>الهيكل الخلوي</a:t>
              </a:r>
              <a:endParaRPr lang="en-US" sz="1700" b="1" dirty="0"/>
            </a:p>
          </p:txBody>
        </p:sp>
        <p:sp>
          <p:nvSpPr>
            <p:cNvPr id="12296" name="Text Box 11"/>
            <p:cNvSpPr txBox="1">
              <a:spLocks noChangeArrowheads="1"/>
            </p:cNvSpPr>
            <p:nvPr/>
          </p:nvSpPr>
          <p:spPr bwMode="auto">
            <a:xfrm>
              <a:off x="-50800" y="36513"/>
              <a:ext cx="1249363" cy="23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/>
              <a:r>
                <a:rPr lang="en-US" sz="1700" b="1"/>
                <a:t>NUCLEUS</a:t>
              </a:r>
              <a:endParaRPr lang="ar-SA" sz="1700" b="1"/>
            </a:p>
            <a:p>
              <a:pPr algn="ctr" rtl="0" eaLnBrk="0" hangingPunct="0"/>
              <a:r>
                <a:rPr lang="ar-SA" sz="1700" b="1"/>
                <a:t>النواة</a:t>
              </a:r>
              <a:endParaRPr lang="en-US" sz="1700" b="1"/>
            </a:p>
          </p:txBody>
        </p:sp>
        <p:sp>
          <p:nvSpPr>
            <p:cNvPr id="12297" name="Text Box 12"/>
            <p:cNvSpPr txBox="1">
              <a:spLocks noChangeArrowheads="1"/>
            </p:cNvSpPr>
            <p:nvPr/>
          </p:nvSpPr>
          <p:spPr bwMode="auto">
            <a:xfrm>
              <a:off x="1554163" y="273050"/>
              <a:ext cx="2035175" cy="23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/>
              <a:r>
                <a:rPr lang="en-US" sz="1500" b="1"/>
                <a:t>Nuclear envelope</a:t>
              </a:r>
              <a:endParaRPr lang="ar-SA" sz="1500" b="1"/>
            </a:p>
            <a:p>
              <a:pPr algn="ctr" rtl="0" eaLnBrk="0" hangingPunct="0"/>
              <a:r>
                <a:rPr lang="ar-SA" sz="1500" b="1"/>
                <a:t>غلاف نووي</a:t>
              </a:r>
              <a:endParaRPr lang="en-US" sz="1500" b="1"/>
            </a:p>
          </p:txBody>
        </p:sp>
        <p:sp>
          <p:nvSpPr>
            <p:cNvPr id="12298" name="Text Box 13"/>
            <p:cNvSpPr txBox="1">
              <a:spLocks noChangeArrowheads="1"/>
            </p:cNvSpPr>
            <p:nvPr/>
          </p:nvSpPr>
          <p:spPr bwMode="auto">
            <a:xfrm>
              <a:off x="322263" y="742950"/>
              <a:ext cx="2559050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/>
              <a:r>
                <a:rPr lang="en-US" sz="1500" b="1"/>
                <a:t>Chromosomes</a:t>
              </a:r>
              <a:r>
                <a:rPr lang="ar-SA" sz="1500" b="1"/>
                <a:t> كروموزومات </a:t>
              </a:r>
              <a:endParaRPr lang="en-US" sz="1500" b="1"/>
            </a:p>
          </p:txBody>
        </p:sp>
        <p:sp>
          <p:nvSpPr>
            <p:cNvPr id="12299" name="Text Box 14"/>
            <p:cNvSpPr txBox="1">
              <a:spLocks noChangeArrowheads="1"/>
            </p:cNvSpPr>
            <p:nvPr/>
          </p:nvSpPr>
          <p:spPr bwMode="auto">
            <a:xfrm>
              <a:off x="500063" y="1039813"/>
              <a:ext cx="1824037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/>
              <a:r>
                <a:rPr lang="en-US" sz="1500" b="1"/>
                <a:t>Nucleolus</a:t>
              </a:r>
              <a:r>
                <a:rPr lang="ar-SA" sz="1500" b="1"/>
                <a:t>نوية </a:t>
              </a:r>
              <a:endParaRPr lang="en-US" sz="1500" b="1"/>
            </a:p>
          </p:txBody>
        </p:sp>
        <p:sp>
          <p:nvSpPr>
            <p:cNvPr id="12300" name="Text Box 15"/>
            <p:cNvSpPr txBox="1">
              <a:spLocks noChangeArrowheads="1"/>
            </p:cNvSpPr>
            <p:nvPr/>
          </p:nvSpPr>
          <p:spPr bwMode="auto">
            <a:xfrm>
              <a:off x="5383213" y="942975"/>
              <a:ext cx="1400175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/>
              <a:r>
                <a:rPr lang="en-US" sz="1700" b="1"/>
                <a:t>Ribosomes</a:t>
              </a:r>
            </a:p>
            <a:p>
              <a:pPr algn="ctr" rtl="0" eaLnBrk="0" hangingPunct="0"/>
              <a:r>
                <a:rPr lang="ar-SA" sz="1700" b="1"/>
                <a:t>رايبوزومات</a:t>
              </a:r>
              <a:endParaRPr lang="en-US" sz="1700" b="1"/>
            </a:p>
          </p:txBody>
        </p:sp>
        <p:sp>
          <p:nvSpPr>
            <p:cNvPr id="12301" name="Text Box 16"/>
            <p:cNvSpPr txBox="1">
              <a:spLocks noChangeArrowheads="1"/>
            </p:cNvSpPr>
            <p:nvPr/>
          </p:nvSpPr>
          <p:spPr bwMode="auto">
            <a:xfrm>
              <a:off x="80963" y="1984375"/>
              <a:ext cx="2057400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/>
              <a:r>
                <a:rPr lang="en-US" sz="1700" b="1"/>
                <a:t>Golgi</a:t>
              </a:r>
              <a:r>
                <a:rPr lang="ar-SA" sz="1700" b="1"/>
                <a:t> </a:t>
              </a:r>
              <a:r>
                <a:rPr lang="en-US" sz="1700" b="1"/>
                <a:t>Apparatus</a:t>
              </a:r>
              <a:endParaRPr lang="ar-SA" sz="1700" b="1"/>
            </a:p>
            <a:p>
              <a:pPr algn="ctr" rtl="0" eaLnBrk="0" hangingPunct="0"/>
              <a:r>
                <a:rPr lang="ar-SA" sz="1700" b="1"/>
                <a:t>جهاز جولجي</a:t>
              </a:r>
              <a:endParaRPr lang="en-US" sz="1700" b="1"/>
            </a:p>
          </p:txBody>
        </p:sp>
        <p:sp>
          <p:nvSpPr>
            <p:cNvPr id="12302" name="Text Box 17"/>
            <p:cNvSpPr txBox="1">
              <a:spLocks noChangeArrowheads="1"/>
            </p:cNvSpPr>
            <p:nvPr/>
          </p:nvSpPr>
          <p:spPr bwMode="auto">
            <a:xfrm>
              <a:off x="500063" y="5848350"/>
              <a:ext cx="2298700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/>
              <a:r>
                <a:rPr lang="en-US" sz="1700" b="1" dirty="0"/>
                <a:t>Plasma membrane</a:t>
              </a:r>
              <a:endParaRPr lang="ar-SA" sz="1700" b="1" dirty="0"/>
            </a:p>
            <a:p>
              <a:pPr algn="ctr" rtl="0" eaLnBrk="0" hangingPunct="0"/>
              <a:r>
                <a:rPr lang="ar-SA" sz="1700" b="1" dirty="0"/>
                <a:t>الغشاء البلازمي</a:t>
              </a:r>
              <a:endParaRPr lang="en-US" sz="1700" b="1" dirty="0"/>
            </a:p>
          </p:txBody>
        </p:sp>
        <p:sp>
          <p:nvSpPr>
            <p:cNvPr id="12303" name="Text Box 18"/>
            <p:cNvSpPr txBox="1">
              <a:spLocks noChangeArrowheads="1"/>
            </p:cNvSpPr>
            <p:nvPr/>
          </p:nvSpPr>
          <p:spPr bwMode="auto">
            <a:xfrm>
              <a:off x="723106" y="4697413"/>
              <a:ext cx="1757363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/>
              <a:r>
                <a:rPr lang="en-US" sz="1700" b="1" dirty="0"/>
                <a:t>Mitochondrion</a:t>
              </a:r>
              <a:endParaRPr lang="ar-SA" sz="1700" b="1" dirty="0"/>
            </a:p>
            <a:p>
              <a:pPr algn="ctr" rtl="0" eaLnBrk="0" hangingPunct="0"/>
              <a:r>
                <a:rPr lang="ar-SA" sz="1700" b="1" dirty="0" err="1"/>
                <a:t>ميتوكوندريا</a:t>
              </a:r>
              <a:endParaRPr lang="en-US" sz="1700" b="1" dirty="0"/>
            </a:p>
          </p:txBody>
        </p:sp>
        <p:sp>
          <p:nvSpPr>
            <p:cNvPr id="12304" name="Text Box 19"/>
            <p:cNvSpPr txBox="1">
              <a:spLocks noChangeArrowheads="1"/>
            </p:cNvSpPr>
            <p:nvPr/>
          </p:nvSpPr>
          <p:spPr bwMode="auto">
            <a:xfrm>
              <a:off x="1247775" y="5272198"/>
              <a:ext cx="1403350" cy="25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/>
              <a:r>
                <a:rPr lang="en-US" sz="1700" b="1" dirty="0"/>
                <a:t>Peroxisome</a:t>
              </a:r>
              <a:endParaRPr lang="ar-SA" sz="1700" b="1" dirty="0"/>
            </a:p>
            <a:p>
              <a:pPr algn="ctr" rtl="0" eaLnBrk="0" hangingPunct="0"/>
              <a:r>
                <a:rPr lang="ar-SA" sz="1700" b="1" dirty="0" err="1"/>
                <a:t>البيروكسيسوم</a:t>
              </a:r>
              <a:endParaRPr lang="en-US" sz="1700" b="1" dirty="0"/>
            </a:p>
          </p:txBody>
        </p:sp>
        <p:sp>
          <p:nvSpPr>
            <p:cNvPr id="12305" name="Text Box 20"/>
            <p:cNvSpPr txBox="1">
              <a:spLocks noChangeArrowheads="1"/>
            </p:cNvSpPr>
            <p:nvPr/>
          </p:nvSpPr>
          <p:spPr bwMode="auto">
            <a:xfrm>
              <a:off x="107950" y="3632200"/>
              <a:ext cx="1401763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700" b="1"/>
                <a:t>Cell wall</a:t>
              </a:r>
              <a:endParaRPr lang="ar-SA" sz="1700" b="1"/>
            </a:p>
            <a:p>
              <a:pPr algn="ctr" rtl="0" eaLnBrk="0" hangingPunct="0">
                <a:lnSpc>
                  <a:spcPct val="80000"/>
                </a:lnSpc>
              </a:pPr>
              <a:r>
                <a:rPr lang="ar-SA" sz="1700" b="1"/>
                <a:t>الجدار الخلوي</a:t>
              </a:r>
              <a:endParaRPr lang="en-US" sz="1700" b="1"/>
            </a:p>
          </p:txBody>
        </p:sp>
        <p:sp>
          <p:nvSpPr>
            <p:cNvPr id="12306" name="Text Box 21"/>
            <p:cNvSpPr txBox="1">
              <a:spLocks noChangeArrowheads="1"/>
            </p:cNvSpPr>
            <p:nvPr/>
          </p:nvSpPr>
          <p:spPr bwMode="auto">
            <a:xfrm>
              <a:off x="322263" y="2651125"/>
              <a:ext cx="1619250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700" b="1"/>
                <a:t>Central vacuole</a:t>
              </a:r>
              <a:endParaRPr lang="ar-SA" sz="1700" b="1"/>
            </a:p>
            <a:p>
              <a:pPr algn="ctr" rtl="0" eaLnBrk="0" hangingPunct="0">
                <a:lnSpc>
                  <a:spcPct val="80000"/>
                </a:lnSpc>
              </a:pPr>
              <a:r>
                <a:rPr lang="ar-SA" sz="1700" b="1"/>
                <a:t>فجوة مركزية</a:t>
              </a:r>
              <a:endParaRPr lang="en-US" sz="1700" b="1"/>
            </a:p>
          </p:txBody>
        </p:sp>
        <p:sp>
          <p:nvSpPr>
            <p:cNvPr id="12307" name="Text Box 22"/>
            <p:cNvSpPr txBox="1">
              <a:spLocks noChangeArrowheads="1"/>
            </p:cNvSpPr>
            <p:nvPr/>
          </p:nvSpPr>
          <p:spPr bwMode="auto">
            <a:xfrm>
              <a:off x="7167563" y="3192463"/>
              <a:ext cx="1403350" cy="25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/>
              <a:r>
                <a:rPr lang="en-US" sz="1500" b="1" dirty="0"/>
                <a:t>Microtubule</a:t>
              </a:r>
              <a:endParaRPr lang="ar-SA" sz="1500" b="1" dirty="0"/>
            </a:p>
            <a:p>
              <a:pPr algn="ctr" rtl="0" eaLnBrk="0" hangingPunct="0"/>
              <a:r>
                <a:rPr lang="ar-SA" sz="1500" b="1" dirty="0" err="1"/>
                <a:t>الأنيبيبات</a:t>
              </a:r>
              <a:r>
                <a:rPr lang="ar-SA" sz="1500" b="1" dirty="0"/>
                <a:t> الدقيقة</a:t>
              </a:r>
              <a:endParaRPr lang="en-US" sz="1500" b="1" dirty="0"/>
            </a:p>
            <a:p>
              <a:pPr algn="ctr" rtl="0" eaLnBrk="0" hangingPunct="0">
                <a:lnSpc>
                  <a:spcPct val="80000"/>
                </a:lnSpc>
              </a:pPr>
              <a:endParaRPr lang="en-US" sz="1500" b="1" dirty="0"/>
            </a:p>
          </p:txBody>
        </p:sp>
        <p:sp>
          <p:nvSpPr>
            <p:cNvPr id="12308" name="Text Box 23"/>
            <p:cNvSpPr txBox="1">
              <a:spLocks noChangeArrowheads="1"/>
            </p:cNvSpPr>
            <p:nvPr/>
          </p:nvSpPr>
          <p:spPr bwMode="auto">
            <a:xfrm>
              <a:off x="7112000" y="3744913"/>
              <a:ext cx="1385888" cy="534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/>
              <a:r>
                <a:rPr lang="en-US" sz="1500" b="1"/>
                <a:t>Intermediate</a:t>
              </a:r>
            </a:p>
            <a:p>
              <a:pPr algn="ctr" rtl="0" eaLnBrk="0" hangingPunct="0"/>
              <a:r>
                <a:rPr lang="en-US" sz="1500" b="1"/>
                <a:t>filament</a:t>
              </a:r>
              <a:endParaRPr lang="ar-SA" sz="1500" b="1"/>
            </a:p>
            <a:p>
              <a:pPr algn="ctr" rtl="0" eaLnBrk="0" hangingPunct="0"/>
              <a:r>
                <a:rPr lang="ar-SA" sz="1500" b="1"/>
                <a:t>الخيوط المتوسطة</a:t>
              </a:r>
              <a:endParaRPr lang="en-US" sz="1500" b="1"/>
            </a:p>
          </p:txBody>
        </p:sp>
        <p:sp>
          <p:nvSpPr>
            <p:cNvPr id="12309" name="Text Box 24"/>
            <p:cNvSpPr txBox="1">
              <a:spLocks noChangeArrowheads="1"/>
            </p:cNvSpPr>
            <p:nvPr/>
          </p:nvSpPr>
          <p:spPr bwMode="auto">
            <a:xfrm>
              <a:off x="6983413" y="4538663"/>
              <a:ext cx="1619250" cy="249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/>
              <a:r>
                <a:rPr lang="en-US" sz="1500" b="1" dirty="0"/>
                <a:t>Microfilament</a:t>
              </a:r>
              <a:endParaRPr lang="ar-SA" sz="1500" b="1" dirty="0"/>
            </a:p>
            <a:p>
              <a:pPr algn="ctr" rtl="0" eaLnBrk="0" hangingPunct="0"/>
              <a:r>
                <a:rPr lang="ar-SA" sz="1500" b="1" dirty="0"/>
                <a:t>الخيوط الدقيقة</a:t>
              </a:r>
              <a:endParaRPr lang="en-US" sz="1500" b="1" dirty="0"/>
            </a:p>
          </p:txBody>
        </p:sp>
        <p:sp>
          <p:nvSpPr>
            <p:cNvPr id="12310" name="Line 25"/>
            <p:cNvSpPr>
              <a:spLocks noChangeShapeType="1"/>
            </p:cNvSpPr>
            <p:nvPr/>
          </p:nvSpPr>
          <p:spPr bwMode="auto">
            <a:xfrm flipV="1">
              <a:off x="4933950" y="922338"/>
              <a:ext cx="36513" cy="8620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Line 26"/>
            <p:cNvSpPr>
              <a:spLocks noChangeShapeType="1"/>
            </p:cNvSpPr>
            <p:nvPr/>
          </p:nvSpPr>
          <p:spPr bwMode="auto">
            <a:xfrm flipV="1">
              <a:off x="4991100" y="1146175"/>
              <a:ext cx="360363" cy="755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Line 27"/>
            <p:cNvSpPr>
              <a:spLocks noChangeShapeType="1"/>
            </p:cNvSpPr>
            <p:nvPr/>
          </p:nvSpPr>
          <p:spPr bwMode="auto">
            <a:xfrm flipH="1">
              <a:off x="5135563" y="1146175"/>
              <a:ext cx="215900" cy="638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Line 28"/>
            <p:cNvSpPr>
              <a:spLocks noChangeShapeType="1"/>
            </p:cNvSpPr>
            <p:nvPr/>
          </p:nvSpPr>
          <p:spPr bwMode="auto">
            <a:xfrm flipV="1">
              <a:off x="5321300" y="1657350"/>
              <a:ext cx="1230313" cy="3333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Line 29"/>
            <p:cNvSpPr>
              <a:spLocks noChangeShapeType="1"/>
            </p:cNvSpPr>
            <p:nvPr/>
          </p:nvSpPr>
          <p:spPr bwMode="auto">
            <a:xfrm flipH="1" flipV="1">
              <a:off x="5467350" y="2765425"/>
              <a:ext cx="1760538" cy="555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Line 30"/>
            <p:cNvSpPr>
              <a:spLocks noChangeShapeType="1"/>
            </p:cNvSpPr>
            <p:nvPr/>
          </p:nvSpPr>
          <p:spPr bwMode="auto">
            <a:xfrm flipH="1" flipV="1">
              <a:off x="5097463" y="3168650"/>
              <a:ext cx="208280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Line 31"/>
            <p:cNvSpPr>
              <a:spLocks noChangeShapeType="1"/>
            </p:cNvSpPr>
            <p:nvPr/>
          </p:nvSpPr>
          <p:spPr bwMode="auto">
            <a:xfrm flipH="1" flipV="1">
              <a:off x="5891213" y="3587750"/>
              <a:ext cx="1206500" cy="11096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Text Box 32"/>
            <p:cNvSpPr txBox="1">
              <a:spLocks noChangeArrowheads="1"/>
            </p:cNvSpPr>
            <p:nvPr/>
          </p:nvSpPr>
          <p:spPr bwMode="auto">
            <a:xfrm>
              <a:off x="3348225" y="6323807"/>
              <a:ext cx="2425700" cy="44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700" b="1" dirty="0"/>
                <a:t>Cell wall of</a:t>
              </a:r>
              <a:r>
                <a:rPr lang="ar-SA" sz="1700" b="1" dirty="0"/>
                <a:t> </a:t>
              </a:r>
              <a:r>
                <a:rPr lang="en-US" sz="1700" b="1" dirty="0"/>
                <a:t>adjacent cell</a:t>
              </a:r>
              <a:endParaRPr lang="ar-SA" sz="1700" b="1" dirty="0"/>
            </a:p>
            <a:p>
              <a:pPr algn="ctr" rtl="0" eaLnBrk="0" hangingPunct="0">
                <a:lnSpc>
                  <a:spcPct val="80000"/>
                </a:lnSpc>
              </a:pPr>
              <a:r>
                <a:rPr lang="ar-SA" sz="1700" b="1" dirty="0"/>
                <a:t>جدار خلوي لخلية مجاورة</a:t>
              </a:r>
              <a:endParaRPr lang="en-US" sz="1700" b="1" dirty="0"/>
            </a:p>
          </p:txBody>
        </p:sp>
        <p:sp>
          <p:nvSpPr>
            <p:cNvPr id="12318" name="Line 33"/>
            <p:cNvSpPr>
              <a:spLocks noChangeShapeType="1"/>
            </p:cNvSpPr>
            <p:nvPr/>
          </p:nvSpPr>
          <p:spPr bwMode="auto">
            <a:xfrm flipV="1">
              <a:off x="3581400" y="5153025"/>
              <a:ext cx="787400" cy="920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Line 34"/>
            <p:cNvSpPr>
              <a:spLocks noChangeShapeType="1"/>
            </p:cNvSpPr>
            <p:nvPr/>
          </p:nvSpPr>
          <p:spPr bwMode="auto">
            <a:xfrm flipV="1">
              <a:off x="2970213" y="4279900"/>
              <a:ext cx="1314450" cy="14922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Line 35"/>
            <p:cNvSpPr>
              <a:spLocks noChangeShapeType="1"/>
            </p:cNvSpPr>
            <p:nvPr/>
          </p:nvSpPr>
          <p:spPr bwMode="auto">
            <a:xfrm flipV="1">
              <a:off x="2874963" y="3908425"/>
              <a:ext cx="1155700" cy="1390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Line 36"/>
            <p:cNvSpPr>
              <a:spLocks noChangeShapeType="1"/>
            </p:cNvSpPr>
            <p:nvPr/>
          </p:nvSpPr>
          <p:spPr bwMode="auto">
            <a:xfrm flipV="1">
              <a:off x="2716213" y="3606800"/>
              <a:ext cx="1524000" cy="11874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Line 37"/>
            <p:cNvSpPr>
              <a:spLocks noChangeShapeType="1"/>
            </p:cNvSpPr>
            <p:nvPr/>
          </p:nvSpPr>
          <p:spPr bwMode="auto">
            <a:xfrm flipV="1">
              <a:off x="2032000" y="3819525"/>
              <a:ext cx="1206500" cy="4222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Line 38"/>
            <p:cNvSpPr>
              <a:spLocks noChangeShapeType="1"/>
            </p:cNvSpPr>
            <p:nvPr/>
          </p:nvSpPr>
          <p:spPr bwMode="auto">
            <a:xfrm flipV="1">
              <a:off x="1263650" y="3663950"/>
              <a:ext cx="2024063" cy="1333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Line 39"/>
            <p:cNvSpPr>
              <a:spLocks noChangeShapeType="1"/>
            </p:cNvSpPr>
            <p:nvPr/>
          </p:nvSpPr>
          <p:spPr bwMode="auto">
            <a:xfrm flipV="1">
              <a:off x="1687513" y="3228975"/>
              <a:ext cx="1758950" cy="904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Line 40"/>
            <p:cNvSpPr>
              <a:spLocks noChangeShapeType="1"/>
            </p:cNvSpPr>
            <p:nvPr/>
          </p:nvSpPr>
          <p:spPr bwMode="auto">
            <a:xfrm flipV="1">
              <a:off x="1987550" y="2746375"/>
              <a:ext cx="1801813" cy="1158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Line 41"/>
            <p:cNvSpPr>
              <a:spLocks noChangeShapeType="1"/>
            </p:cNvSpPr>
            <p:nvPr/>
          </p:nvSpPr>
          <p:spPr bwMode="auto">
            <a:xfrm>
              <a:off x="1789113" y="2333625"/>
              <a:ext cx="1485900" cy="158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Text Box 42"/>
            <p:cNvSpPr txBox="1">
              <a:spLocks noChangeArrowheads="1"/>
            </p:cNvSpPr>
            <p:nvPr/>
          </p:nvSpPr>
          <p:spPr bwMode="auto">
            <a:xfrm>
              <a:off x="157163" y="3152775"/>
              <a:ext cx="1619250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700" b="1"/>
                <a:t>Chloroplast</a:t>
              </a:r>
              <a:endParaRPr lang="ar-SA" sz="1700" b="1"/>
            </a:p>
            <a:p>
              <a:pPr algn="ctr" rtl="0" eaLnBrk="0" hangingPunct="0">
                <a:lnSpc>
                  <a:spcPct val="80000"/>
                </a:lnSpc>
              </a:pPr>
              <a:r>
                <a:rPr lang="ar-SA" sz="1700" b="1"/>
                <a:t>بلاستيدة خضراء</a:t>
              </a:r>
              <a:endParaRPr lang="en-US" sz="1700" b="1"/>
            </a:p>
          </p:txBody>
        </p:sp>
        <p:sp>
          <p:nvSpPr>
            <p:cNvPr id="12328" name="Text Box 43"/>
            <p:cNvSpPr txBox="1">
              <a:spLocks noChangeArrowheads="1"/>
            </p:cNvSpPr>
            <p:nvPr/>
          </p:nvSpPr>
          <p:spPr bwMode="auto">
            <a:xfrm>
              <a:off x="331788" y="4130675"/>
              <a:ext cx="1617662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700" b="1" dirty="0" err="1"/>
                <a:t>Plasmodesmata</a:t>
              </a:r>
              <a:endParaRPr lang="ar-SA" sz="1700" b="1" dirty="0"/>
            </a:p>
            <a:p>
              <a:pPr algn="ctr" rtl="0" eaLnBrk="0" hangingPunct="0">
                <a:lnSpc>
                  <a:spcPct val="80000"/>
                </a:lnSpc>
              </a:pPr>
              <a:r>
                <a:rPr lang="ar-SA" sz="1700" b="1" dirty="0" err="1"/>
                <a:t>بلازموديزماتا</a:t>
              </a:r>
              <a:endParaRPr lang="en-US" sz="1700" b="1" dirty="0"/>
            </a:p>
          </p:txBody>
        </p:sp>
        <p:sp>
          <p:nvSpPr>
            <p:cNvPr id="12329" name="Line 44"/>
            <p:cNvSpPr>
              <a:spLocks noChangeShapeType="1"/>
            </p:cNvSpPr>
            <p:nvPr/>
          </p:nvSpPr>
          <p:spPr bwMode="auto">
            <a:xfrm>
              <a:off x="3027363" y="641350"/>
              <a:ext cx="681037" cy="4794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Line 45"/>
            <p:cNvSpPr>
              <a:spLocks noChangeShapeType="1"/>
            </p:cNvSpPr>
            <p:nvPr/>
          </p:nvSpPr>
          <p:spPr bwMode="auto">
            <a:xfrm>
              <a:off x="2741613" y="930275"/>
              <a:ext cx="1104900" cy="330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1" name="Line 46"/>
            <p:cNvSpPr>
              <a:spLocks noChangeShapeType="1"/>
            </p:cNvSpPr>
            <p:nvPr/>
          </p:nvSpPr>
          <p:spPr bwMode="auto">
            <a:xfrm>
              <a:off x="2133600" y="1185863"/>
              <a:ext cx="1846263" cy="3635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Line 48"/>
            <p:cNvSpPr>
              <a:spLocks noChangeShapeType="1"/>
            </p:cNvSpPr>
            <p:nvPr/>
          </p:nvSpPr>
          <p:spPr bwMode="auto">
            <a:xfrm>
              <a:off x="7802563" y="2863850"/>
              <a:ext cx="0" cy="1158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Text Box 49"/>
            <p:cNvSpPr txBox="1">
              <a:spLocks noChangeArrowheads="1"/>
            </p:cNvSpPr>
            <p:nvPr/>
          </p:nvSpPr>
          <p:spPr bwMode="auto">
            <a:xfrm>
              <a:off x="217488" y="1320800"/>
              <a:ext cx="177800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500" b="1"/>
                <a:t>Nuclear pore</a:t>
              </a:r>
              <a:r>
                <a:rPr lang="ar-SA" sz="1500" b="1"/>
                <a:t>ثقب نووي </a:t>
              </a:r>
            </a:p>
          </p:txBody>
        </p:sp>
        <p:sp>
          <p:nvSpPr>
            <p:cNvPr id="12335" name="Line 50"/>
            <p:cNvSpPr>
              <a:spLocks noChangeShapeType="1"/>
            </p:cNvSpPr>
            <p:nvPr/>
          </p:nvSpPr>
          <p:spPr bwMode="auto">
            <a:xfrm>
              <a:off x="2152650" y="1382713"/>
              <a:ext cx="1274763" cy="292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6" name="Rectangle 51"/>
            <p:cNvSpPr>
              <a:spLocks noChangeArrowheads="1"/>
            </p:cNvSpPr>
            <p:nvPr/>
          </p:nvSpPr>
          <p:spPr bwMode="auto">
            <a:xfrm>
              <a:off x="42863" y="1528763"/>
              <a:ext cx="2135187" cy="446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eaLnBrk="0" hangingPunct="0"/>
              <a:r>
                <a:rPr lang="en-US" sz="1500" b="1"/>
                <a:t>Nuclear </a:t>
              </a:r>
              <a:r>
                <a:rPr lang="en-GB" sz="1500" b="1"/>
                <a:t>sap</a:t>
              </a:r>
              <a:r>
                <a:rPr lang="ar-SA" sz="1500" b="1"/>
                <a:t>سائل نووي </a:t>
              </a:r>
              <a:endParaRPr lang="en-US" sz="1500" b="1"/>
            </a:p>
          </p:txBody>
        </p:sp>
        <p:sp>
          <p:nvSpPr>
            <p:cNvPr id="12337" name="Line 52"/>
            <p:cNvSpPr>
              <a:spLocks noChangeShapeType="1"/>
            </p:cNvSpPr>
            <p:nvPr/>
          </p:nvSpPr>
          <p:spPr bwMode="auto">
            <a:xfrm>
              <a:off x="2100263" y="1733550"/>
              <a:ext cx="2008187" cy="1349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Line 55"/>
            <p:cNvSpPr>
              <a:spLocks noChangeShapeType="1"/>
            </p:cNvSpPr>
            <p:nvPr/>
          </p:nvSpPr>
          <p:spPr bwMode="auto">
            <a:xfrm>
              <a:off x="1141413" y="166688"/>
              <a:ext cx="4968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1" name="Rectangle 52"/>
          <p:cNvSpPr>
            <a:spLocks noChangeArrowheads="1"/>
          </p:cNvSpPr>
          <p:nvPr/>
        </p:nvSpPr>
        <p:spPr bwMode="auto">
          <a:xfrm>
            <a:off x="3745123" y="8229600"/>
            <a:ext cx="29033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The Plant cell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53762" y="381000"/>
            <a:ext cx="6451837" cy="7848600"/>
            <a:chOff x="150813" y="44450"/>
            <a:chExt cx="8816975" cy="6584950"/>
          </a:xfrm>
        </p:grpSpPr>
        <p:pic>
          <p:nvPicPr>
            <p:cNvPr id="11268" name="Picture 7" descr="04_04aAnimalCell-U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1650" y="44450"/>
              <a:ext cx="8140700" cy="658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9" name="Text Box 8"/>
            <p:cNvSpPr txBox="1">
              <a:spLocks noChangeArrowheads="1"/>
            </p:cNvSpPr>
            <p:nvPr/>
          </p:nvSpPr>
          <p:spPr bwMode="auto">
            <a:xfrm>
              <a:off x="2725738" y="825500"/>
              <a:ext cx="2374900" cy="842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900" b="1"/>
                <a:t>Smooth endoplasmic</a:t>
              </a:r>
            </a:p>
            <a:p>
              <a:pPr algn="ctr" rtl="0" eaLnBrk="0" hangingPunct="0">
                <a:lnSpc>
                  <a:spcPct val="80000"/>
                </a:lnSpc>
              </a:pPr>
              <a:r>
                <a:rPr lang="en-US" sz="1900" b="1"/>
                <a:t>Reticulum</a:t>
              </a:r>
              <a:endParaRPr lang="ar-SA" sz="1900" b="1"/>
            </a:p>
            <a:p>
              <a:pPr algn="ctr" rtl="0" eaLnBrk="0" hangingPunct="0">
                <a:lnSpc>
                  <a:spcPct val="80000"/>
                </a:lnSpc>
              </a:pPr>
              <a:r>
                <a:rPr lang="ar-SA" sz="1900" b="1"/>
                <a:t>الشبكة الاندوبلازمية الملساء</a:t>
              </a:r>
              <a:endParaRPr lang="en-US" sz="1900" b="1"/>
            </a:p>
          </p:txBody>
        </p:sp>
        <p:sp>
          <p:nvSpPr>
            <p:cNvPr id="11270" name="Text Box 9"/>
            <p:cNvSpPr txBox="1">
              <a:spLocks noChangeArrowheads="1"/>
            </p:cNvSpPr>
            <p:nvPr/>
          </p:nvSpPr>
          <p:spPr bwMode="auto">
            <a:xfrm>
              <a:off x="952500" y="1682750"/>
              <a:ext cx="1503363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900" b="1" dirty="0"/>
                <a:t>Rough</a:t>
              </a:r>
            </a:p>
            <a:p>
              <a:pPr algn="ctr" rtl="0" eaLnBrk="0" hangingPunct="0">
                <a:lnSpc>
                  <a:spcPct val="80000"/>
                </a:lnSpc>
              </a:pPr>
              <a:r>
                <a:rPr lang="en-US" sz="1900" b="1" dirty="0"/>
                <a:t>endoplasmic</a:t>
              </a:r>
            </a:p>
            <a:p>
              <a:pPr algn="ctr" rtl="0" eaLnBrk="0" hangingPunct="0">
                <a:lnSpc>
                  <a:spcPct val="80000"/>
                </a:lnSpc>
              </a:pPr>
              <a:r>
                <a:rPr lang="en-US" sz="1900" b="1" dirty="0"/>
                <a:t>Reticulum</a:t>
              </a:r>
              <a:endParaRPr lang="ar-SA" sz="1900" b="1" dirty="0"/>
            </a:p>
            <a:p>
              <a:pPr algn="ctr" rtl="0" eaLnBrk="0" hangingPunct="0">
                <a:lnSpc>
                  <a:spcPct val="80000"/>
                </a:lnSpc>
              </a:pPr>
              <a:r>
                <a:rPr lang="ar-SA" sz="1900" b="1" dirty="0"/>
                <a:t>الشبة </a:t>
              </a:r>
              <a:r>
                <a:rPr lang="ar-SA" sz="1900" b="1" dirty="0" err="1"/>
                <a:t>الإندوبلازمية</a:t>
              </a:r>
              <a:r>
                <a:rPr lang="ar-SA" sz="1900" b="1" dirty="0"/>
                <a:t> المحببة</a:t>
              </a:r>
              <a:endParaRPr lang="en-US" sz="1900" b="1" dirty="0"/>
            </a:p>
          </p:txBody>
        </p:sp>
        <p:sp>
          <p:nvSpPr>
            <p:cNvPr id="11271" name="Text Box 10"/>
            <p:cNvSpPr txBox="1">
              <a:spLocks noChangeArrowheads="1"/>
            </p:cNvSpPr>
            <p:nvPr/>
          </p:nvSpPr>
          <p:spPr bwMode="auto">
            <a:xfrm>
              <a:off x="571500" y="4768850"/>
              <a:ext cx="2078038" cy="23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900" b="1"/>
                <a:t>CYTOSKELETON</a:t>
              </a:r>
              <a:endParaRPr lang="ar-SA" sz="1900" b="1"/>
            </a:p>
            <a:p>
              <a:pPr algn="ctr" rtl="0" eaLnBrk="0" hangingPunct="0">
                <a:lnSpc>
                  <a:spcPct val="80000"/>
                </a:lnSpc>
              </a:pPr>
              <a:r>
                <a:rPr lang="ar-SA" sz="1900" b="1"/>
                <a:t>الهيكل الخلوي</a:t>
              </a:r>
              <a:endParaRPr lang="en-US" sz="1900" b="1"/>
            </a:p>
          </p:txBody>
        </p:sp>
        <p:sp>
          <p:nvSpPr>
            <p:cNvPr id="11272" name="Text Box 11"/>
            <p:cNvSpPr txBox="1">
              <a:spLocks noChangeArrowheads="1"/>
            </p:cNvSpPr>
            <p:nvPr/>
          </p:nvSpPr>
          <p:spPr bwMode="auto">
            <a:xfrm>
              <a:off x="5345113" y="161925"/>
              <a:ext cx="1246187" cy="23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900" b="1"/>
                <a:t>NUCLEUS</a:t>
              </a:r>
            </a:p>
            <a:p>
              <a:pPr algn="ctr" rtl="0" eaLnBrk="0" hangingPunct="0">
                <a:lnSpc>
                  <a:spcPct val="80000"/>
                </a:lnSpc>
              </a:pPr>
              <a:r>
                <a:rPr lang="ar-SA" sz="1900" b="1"/>
                <a:t>النواة </a:t>
              </a:r>
              <a:endParaRPr lang="en-US" sz="1900" b="1"/>
            </a:p>
          </p:txBody>
        </p:sp>
        <p:sp>
          <p:nvSpPr>
            <p:cNvPr id="11273" name="Text Box 12"/>
            <p:cNvSpPr txBox="1">
              <a:spLocks noChangeArrowheads="1"/>
            </p:cNvSpPr>
            <p:nvPr/>
          </p:nvSpPr>
          <p:spPr bwMode="auto">
            <a:xfrm>
              <a:off x="6469063" y="590550"/>
              <a:ext cx="2033587" cy="23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500" b="1"/>
                <a:t>Nuclear envelope</a:t>
              </a:r>
              <a:endParaRPr lang="ar-SA" sz="1500" b="1"/>
            </a:p>
            <a:p>
              <a:pPr algn="ctr" rtl="0" eaLnBrk="0" hangingPunct="0">
                <a:lnSpc>
                  <a:spcPct val="80000"/>
                </a:lnSpc>
              </a:pPr>
              <a:r>
                <a:rPr lang="ar-SA" sz="1500" b="1"/>
                <a:t>غلاف نووي</a:t>
              </a:r>
              <a:endParaRPr lang="en-US" sz="1500" b="1"/>
            </a:p>
          </p:txBody>
        </p:sp>
        <p:sp>
          <p:nvSpPr>
            <p:cNvPr id="11274" name="Text Box 13"/>
            <p:cNvSpPr txBox="1">
              <a:spLocks noChangeArrowheads="1"/>
            </p:cNvSpPr>
            <p:nvPr/>
          </p:nvSpPr>
          <p:spPr bwMode="auto">
            <a:xfrm>
              <a:off x="7088188" y="1039813"/>
              <a:ext cx="17145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500" b="1"/>
                <a:t>Chromosomes</a:t>
              </a:r>
              <a:endParaRPr lang="ar-SA" sz="1500" b="1"/>
            </a:p>
            <a:p>
              <a:pPr algn="ctr" rtl="0" eaLnBrk="0" hangingPunct="0">
                <a:lnSpc>
                  <a:spcPct val="80000"/>
                </a:lnSpc>
              </a:pPr>
              <a:r>
                <a:rPr lang="ar-SA" sz="1500" b="1"/>
                <a:t>كروموزومات</a:t>
              </a:r>
              <a:endParaRPr lang="en-US" sz="1500" b="1"/>
            </a:p>
          </p:txBody>
        </p:sp>
        <p:sp>
          <p:nvSpPr>
            <p:cNvPr id="11275" name="Text Box 14"/>
            <p:cNvSpPr txBox="1">
              <a:spLocks noChangeArrowheads="1"/>
            </p:cNvSpPr>
            <p:nvPr/>
          </p:nvSpPr>
          <p:spPr bwMode="auto">
            <a:xfrm>
              <a:off x="6837363" y="1435100"/>
              <a:ext cx="1169987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500" b="1"/>
                <a:t>Nucleolus</a:t>
              </a:r>
              <a:endParaRPr lang="ar-SA" sz="1500" b="1"/>
            </a:p>
            <a:p>
              <a:pPr algn="ctr" rtl="0" eaLnBrk="0" hangingPunct="0">
                <a:lnSpc>
                  <a:spcPct val="80000"/>
                </a:lnSpc>
              </a:pPr>
              <a:r>
                <a:rPr lang="ar-SA" sz="1500" b="1"/>
                <a:t>نوية</a:t>
              </a:r>
              <a:endParaRPr lang="en-US" sz="1500" b="1"/>
            </a:p>
          </p:txBody>
        </p:sp>
        <p:sp>
          <p:nvSpPr>
            <p:cNvPr id="11276" name="Text Box 15"/>
            <p:cNvSpPr txBox="1">
              <a:spLocks noChangeArrowheads="1"/>
            </p:cNvSpPr>
            <p:nvPr/>
          </p:nvSpPr>
          <p:spPr bwMode="auto">
            <a:xfrm>
              <a:off x="7348538" y="3927475"/>
              <a:ext cx="1401762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900" b="1"/>
                <a:t>Ribosomes</a:t>
              </a:r>
            </a:p>
            <a:p>
              <a:pPr algn="ctr" rtl="0" eaLnBrk="0" hangingPunct="0">
                <a:lnSpc>
                  <a:spcPct val="80000"/>
                </a:lnSpc>
              </a:pPr>
              <a:r>
                <a:rPr lang="ar-SA" sz="1900" b="1"/>
                <a:t>رايبوزومات</a:t>
              </a:r>
              <a:endParaRPr lang="en-US" sz="1900" b="1"/>
            </a:p>
          </p:txBody>
        </p:sp>
        <p:sp>
          <p:nvSpPr>
            <p:cNvPr id="11277" name="Text Box 16"/>
            <p:cNvSpPr txBox="1">
              <a:spLocks noChangeArrowheads="1"/>
            </p:cNvSpPr>
            <p:nvPr/>
          </p:nvSpPr>
          <p:spPr bwMode="auto">
            <a:xfrm>
              <a:off x="7034213" y="4600575"/>
              <a:ext cx="127317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900" b="1"/>
                <a:t>Golgi</a:t>
              </a:r>
            </a:p>
            <a:p>
              <a:pPr algn="ctr" rtl="0" eaLnBrk="0" hangingPunct="0">
                <a:lnSpc>
                  <a:spcPct val="80000"/>
                </a:lnSpc>
              </a:pPr>
              <a:r>
                <a:rPr lang="en-US" sz="1900" b="1"/>
                <a:t>Apparatus</a:t>
              </a:r>
              <a:endParaRPr lang="ar-SA" sz="1900" b="1"/>
            </a:p>
            <a:p>
              <a:pPr algn="ctr" rtl="0" eaLnBrk="0" hangingPunct="0">
                <a:lnSpc>
                  <a:spcPct val="80000"/>
                </a:lnSpc>
              </a:pPr>
              <a:r>
                <a:rPr lang="ar-SA" sz="1900" b="1"/>
                <a:t>جهاز جولجي</a:t>
              </a:r>
              <a:endParaRPr lang="en-US" sz="1900" b="1"/>
            </a:p>
          </p:txBody>
        </p:sp>
        <p:sp>
          <p:nvSpPr>
            <p:cNvPr id="11278" name="Text Box 17"/>
            <p:cNvSpPr txBox="1">
              <a:spLocks noChangeArrowheads="1"/>
            </p:cNvSpPr>
            <p:nvPr/>
          </p:nvSpPr>
          <p:spPr bwMode="auto">
            <a:xfrm>
              <a:off x="6088063" y="5500688"/>
              <a:ext cx="2298700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900" b="1"/>
                <a:t>Plasma membrane</a:t>
              </a:r>
              <a:endParaRPr lang="ar-SA" sz="1900" b="1"/>
            </a:p>
            <a:p>
              <a:pPr algn="ctr" rtl="0" eaLnBrk="0" hangingPunct="0">
                <a:lnSpc>
                  <a:spcPct val="80000"/>
                </a:lnSpc>
              </a:pPr>
              <a:r>
                <a:rPr lang="ar-SA" sz="1900" b="1"/>
                <a:t>الغشاء البلازمي</a:t>
              </a:r>
              <a:endParaRPr lang="en-US" sz="1900" b="1"/>
            </a:p>
          </p:txBody>
        </p:sp>
        <p:sp>
          <p:nvSpPr>
            <p:cNvPr id="11279" name="Text Box 18"/>
            <p:cNvSpPr txBox="1">
              <a:spLocks noChangeArrowheads="1"/>
            </p:cNvSpPr>
            <p:nvPr/>
          </p:nvSpPr>
          <p:spPr bwMode="auto">
            <a:xfrm>
              <a:off x="5383213" y="6142038"/>
              <a:ext cx="1758950" cy="25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900" b="1"/>
                <a:t>Mitochondrion</a:t>
              </a:r>
              <a:endParaRPr lang="ar-SA" sz="1900" b="1"/>
            </a:p>
            <a:p>
              <a:pPr algn="ctr" rtl="0" eaLnBrk="0" hangingPunct="0">
                <a:lnSpc>
                  <a:spcPct val="80000"/>
                </a:lnSpc>
              </a:pPr>
              <a:r>
                <a:rPr lang="ar-SA" sz="1900" b="1"/>
                <a:t>ميتوكوندريا</a:t>
              </a:r>
              <a:endParaRPr lang="en-US" sz="1900" b="1"/>
            </a:p>
          </p:txBody>
        </p:sp>
        <p:sp>
          <p:nvSpPr>
            <p:cNvPr id="11280" name="Text Box 19"/>
            <p:cNvSpPr txBox="1">
              <a:spLocks noChangeArrowheads="1"/>
            </p:cNvSpPr>
            <p:nvPr/>
          </p:nvSpPr>
          <p:spPr bwMode="auto">
            <a:xfrm>
              <a:off x="182563" y="4227513"/>
              <a:ext cx="1403350" cy="25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900" b="1" dirty="0"/>
                <a:t>Peroxisome</a:t>
              </a:r>
              <a:endParaRPr lang="ar-SA" sz="1900" b="1" dirty="0"/>
            </a:p>
            <a:p>
              <a:pPr algn="ctr" rtl="0" eaLnBrk="0" hangingPunct="0">
                <a:lnSpc>
                  <a:spcPct val="80000"/>
                </a:lnSpc>
              </a:pPr>
              <a:r>
                <a:rPr lang="ar-SA" sz="1900" b="1" dirty="0" err="1"/>
                <a:t>البيروكسيسوم</a:t>
              </a:r>
              <a:endParaRPr lang="en-US" sz="1900" b="1" dirty="0"/>
            </a:p>
          </p:txBody>
        </p:sp>
        <p:sp>
          <p:nvSpPr>
            <p:cNvPr id="11281" name="Text Box 20"/>
            <p:cNvSpPr txBox="1">
              <a:spLocks noChangeArrowheads="1"/>
            </p:cNvSpPr>
            <p:nvPr/>
          </p:nvSpPr>
          <p:spPr bwMode="auto">
            <a:xfrm>
              <a:off x="806450" y="3713163"/>
              <a:ext cx="1401763" cy="25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900" b="1" dirty="0"/>
                <a:t>Centriole</a:t>
              </a:r>
              <a:endParaRPr lang="ar-SA" sz="1900" b="1" dirty="0"/>
            </a:p>
            <a:p>
              <a:pPr algn="ctr" rtl="0" eaLnBrk="0" hangingPunct="0">
                <a:lnSpc>
                  <a:spcPct val="80000"/>
                </a:lnSpc>
              </a:pPr>
              <a:r>
                <a:rPr lang="ar-SA" sz="1900" b="1" dirty="0"/>
                <a:t>جسيم مركزي</a:t>
              </a:r>
              <a:endParaRPr lang="en-US" sz="1900" b="1" dirty="0"/>
            </a:p>
          </p:txBody>
        </p:sp>
        <p:sp>
          <p:nvSpPr>
            <p:cNvPr id="11282" name="Text Box 21"/>
            <p:cNvSpPr txBox="1">
              <a:spLocks noChangeArrowheads="1"/>
            </p:cNvSpPr>
            <p:nvPr/>
          </p:nvSpPr>
          <p:spPr bwMode="auto">
            <a:xfrm>
              <a:off x="925513" y="3111500"/>
              <a:ext cx="14033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900" b="1" dirty="0"/>
                <a:t>Lysosome</a:t>
              </a:r>
              <a:endParaRPr lang="ar-SA" sz="1900" b="1" dirty="0"/>
            </a:p>
            <a:p>
              <a:pPr algn="ctr" rtl="0" eaLnBrk="0" hangingPunct="0">
                <a:lnSpc>
                  <a:spcPct val="80000"/>
                </a:lnSpc>
              </a:pPr>
              <a:r>
                <a:rPr lang="ar-SA" sz="1900" b="1" dirty="0"/>
                <a:t>جسيم هاضم</a:t>
              </a:r>
              <a:endParaRPr lang="en-US" sz="1900" b="1" dirty="0"/>
            </a:p>
          </p:txBody>
        </p:sp>
        <p:sp>
          <p:nvSpPr>
            <p:cNvPr id="11283" name="Line 22"/>
            <p:cNvSpPr>
              <a:spLocks noChangeShapeType="1"/>
            </p:cNvSpPr>
            <p:nvPr/>
          </p:nvSpPr>
          <p:spPr bwMode="auto">
            <a:xfrm>
              <a:off x="2482850" y="2038350"/>
              <a:ext cx="1365250" cy="9810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Line 23"/>
            <p:cNvSpPr>
              <a:spLocks noChangeShapeType="1"/>
            </p:cNvSpPr>
            <p:nvPr/>
          </p:nvSpPr>
          <p:spPr bwMode="auto">
            <a:xfrm>
              <a:off x="3395663" y="1498600"/>
              <a:ext cx="414337" cy="5492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Line 24"/>
            <p:cNvSpPr>
              <a:spLocks noChangeShapeType="1"/>
            </p:cNvSpPr>
            <p:nvPr/>
          </p:nvSpPr>
          <p:spPr bwMode="auto">
            <a:xfrm>
              <a:off x="2214563" y="3336925"/>
              <a:ext cx="698500" cy="254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Line 25"/>
            <p:cNvSpPr>
              <a:spLocks noChangeShapeType="1"/>
            </p:cNvSpPr>
            <p:nvPr/>
          </p:nvSpPr>
          <p:spPr bwMode="auto">
            <a:xfrm flipV="1">
              <a:off x="5613400" y="831850"/>
              <a:ext cx="1016000" cy="711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Line 26"/>
            <p:cNvSpPr>
              <a:spLocks noChangeShapeType="1"/>
            </p:cNvSpPr>
            <p:nvPr/>
          </p:nvSpPr>
          <p:spPr bwMode="auto">
            <a:xfrm flipV="1">
              <a:off x="5726113" y="1196975"/>
              <a:ext cx="1416050" cy="7016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Line 27"/>
            <p:cNvSpPr>
              <a:spLocks noChangeShapeType="1"/>
            </p:cNvSpPr>
            <p:nvPr/>
          </p:nvSpPr>
          <p:spPr bwMode="auto">
            <a:xfrm flipV="1">
              <a:off x="5351463" y="1536700"/>
              <a:ext cx="1550987" cy="901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Line 28"/>
            <p:cNvSpPr>
              <a:spLocks noChangeShapeType="1"/>
            </p:cNvSpPr>
            <p:nvPr/>
          </p:nvSpPr>
          <p:spPr bwMode="auto">
            <a:xfrm flipH="1" flipV="1">
              <a:off x="5543550" y="5000625"/>
              <a:ext cx="493713" cy="584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Line 29"/>
            <p:cNvSpPr>
              <a:spLocks noChangeShapeType="1"/>
            </p:cNvSpPr>
            <p:nvPr/>
          </p:nvSpPr>
          <p:spPr bwMode="auto">
            <a:xfrm flipH="1" flipV="1">
              <a:off x="5745163" y="4092575"/>
              <a:ext cx="1250950" cy="6000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Line 30"/>
            <p:cNvSpPr>
              <a:spLocks noChangeShapeType="1"/>
            </p:cNvSpPr>
            <p:nvPr/>
          </p:nvSpPr>
          <p:spPr bwMode="auto">
            <a:xfrm>
              <a:off x="6762750" y="3352800"/>
              <a:ext cx="552450" cy="688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Line 31"/>
            <p:cNvSpPr>
              <a:spLocks noChangeShapeType="1"/>
            </p:cNvSpPr>
            <p:nvPr/>
          </p:nvSpPr>
          <p:spPr bwMode="auto">
            <a:xfrm flipH="1" flipV="1">
              <a:off x="6596063" y="3905250"/>
              <a:ext cx="719137" cy="1365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Line 32"/>
            <p:cNvSpPr>
              <a:spLocks noChangeShapeType="1"/>
            </p:cNvSpPr>
            <p:nvPr/>
          </p:nvSpPr>
          <p:spPr bwMode="auto">
            <a:xfrm flipH="1" flipV="1">
              <a:off x="6640513" y="3606800"/>
              <a:ext cx="674687" cy="4381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Line 33"/>
            <p:cNvSpPr>
              <a:spLocks noChangeShapeType="1"/>
            </p:cNvSpPr>
            <p:nvPr/>
          </p:nvSpPr>
          <p:spPr bwMode="auto">
            <a:xfrm flipH="1" flipV="1">
              <a:off x="4583113" y="4895850"/>
              <a:ext cx="755650" cy="13335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Line 34"/>
            <p:cNvSpPr>
              <a:spLocks noChangeShapeType="1"/>
            </p:cNvSpPr>
            <p:nvPr/>
          </p:nvSpPr>
          <p:spPr bwMode="auto">
            <a:xfrm flipH="1">
              <a:off x="1649413" y="4483100"/>
              <a:ext cx="1555750" cy="63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Text Box 35"/>
            <p:cNvSpPr txBox="1">
              <a:spLocks noChangeArrowheads="1"/>
            </p:cNvSpPr>
            <p:nvPr/>
          </p:nvSpPr>
          <p:spPr bwMode="auto">
            <a:xfrm>
              <a:off x="585788" y="5416550"/>
              <a:ext cx="1401762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500" b="1" dirty="0"/>
                <a:t>Microtubule</a:t>
              </a:r>
              <a:endParaRPr lang="ar-SA" sz="1500" b="1" dirty="0"/>
            </a:p>
            <a:p>
              <a:pPr algn="ctr" rtl="0" eaLnBrk="0" hangingPunct="0">
                <a:lnSpc>
                  <a:spcPct val="80000"/>
                </a:lnSpc>
              </a:pPr>
              <a:r>
                <a:rPr lang="ar-SA" sz="1500" b="1" dirty="0" err="1"/>
                <a:t>الأنيبيبات</a:t>
              </a:r>
              <a:r>
                <a:rPr lang="ar-SA" sz="1500" b="1" dirty="0"/>
                <a:t> الدقيقة</a:t>
              </a:r>
              <a:endParaRPr lang="en-US" sz="1500" b="1" dirty="0"/>
            </a:p>
          </p:txBody>
        </p:sp>
        <p:sp>
          <p:nvSpPr>
            <p:cNvPr id="11297" name="Text Box 36"/>
            <p:cNvSpPr txBox="1">
              <a:spLocks noChangeArrowheads="1"/>
            </p:cNvSpPr>
            <p:nvPr/>
          </p:nvSpPr>
          <p:spPr bwMode="auto">
            <a:xfrm>
              <a:off x="150813" y="5888038"/>
              <a:ext cx="1385887" cy="534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500" b="1"/>
                <a:t>Intermediate</a:t>
              </a:r>
            </a:p>
            <a:p>
              <a:pPr algn="ctr" rtl="0" eaLnBrk="0" hangingPunct="0">
                <a:lnSpc>
                  <a:spcPct val="80000"/>
                </a:lnSpc>
              </a:pPr>
              <a:r>
                <a:rPr lang="en-US" sz="1500" b="1"/>
                <a:t>filament</a:t>
              </a:r>
              <a:endParaRPr lang="ar-SA" sz="1500" b="1"/>
            </a:p>
            <a:p>
              <a:pPr algn="ctr" rtl="0" eaLnBrk="0" hangingPunct="0">
                <a:lnSpc>
                  <a:spcPct val="80000"/>
                </a:lnSpc>
              </a:pPr>
              <a:r>
                <a:rPr lang="ar-SA" sz="1500" b="1"/>
                <a:t>الخيوط المتوسطة</a:t>
              </a:r>
              <a:endParaRPr lang="en-US" sz="1500" b="1"/>
            </a:p>
          </p:txBody>
        </p:sp>
        <p:sp>
          <p:nvSpPr>
            <p:cNvPr id="11298" name="Text Box 37"/>
            <p:cNvSpPr txBox="1">
              <a:spLocks noChangeArrowheads="1"/>
            </p:cNvSpPr>
            <p:nvPr/>
          </p:nvSpPr>
          <p:spPr bwMode="auto">
            <a:xfrm>
              <a:off x="1633554" y="6207125"/>
              <a:ext cx="1620837" cy="24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500" b="1" dirty="0"/>
                <a:t>Microfilament</a:t>
              </a:r>
              <a:endParaRPr lang="ar-SA" sz="1500" b="1" dirty="0"/>
            </a:p>
            <a:p>
              <a:pPr algn="ctr" rtl="0" eaLnBrk="0" hangingPunct="0">
                <a:lnSpc>
                  <a:spcPct val="80000"/>
                </a:lnSpc>
              </a:pPr>
              <a:r>
                <a:rPr lang="ar-SA" sz="1500" b="1" dirty="0"/>
                <a:t>الخيوط الدقيقة</a:t>
              </a:r>
              <a:endParaRPr lang="en-US" sz="1500" b="1" dirty="0"/>
            </a:p>
          </p:txBody>
        </p:sp>
        <p:sp>
          <p:nvSpPr>
            <p:cNvPr id="11299" name="Line 38"/>
            <p:cNvSpPr>
              <a:spLocks noChangeShapeType="1"/>
            </p:cNvSpPr>
            <p:nvPr/>
          </p:nvSpPr>
          <p:spPr bwMode="auto">
            <a:xfrm>
              <a:off x="1909763" y="5486400"/>
              <a:ext cx="4651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Line 39"/>
            <p:cNvSpPr>
              <a:spLocks noChangeShapeType="1"/>
            </p:cNvSpPr>
            <p:nvPr/>
          </p:nvSpPr>
          <p:spPr bwMode="auto">
            <a:xfrm flipV="1">
              <a:off x="2379663" y="4740275"/>
              <a:ext cx="820737" cy="749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1" name="Line 40"/>
            <p:cNvSpPr>
              <a:spLocks noChangeShapeType="1"/>
            </p:cNvSpPr>
            <p:nvPr/>
          </p:nvSpPr>
          <p:spPr bwMode="auto">
            <a:xfrm flipV="1">
              <a:off x="1354138" y="5864225"/>
              <a:ext cx="1076325" cy="2619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2" name="Line 41"/>
            <p:cNvSpPr>
              <a:spLocks noChangeShapeType="1"/>
            </p:cNvSpPr>
            <p:nvPr/>
          </p:nvSpPr>
          <p:spPr bwMode="auto">
            <a:xfrm flipV="1">
              <a:off x="2430463" y="4733925"/>
              <a:ext cx="992187" cy="11334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Line 43"/>
            <p:cNvSpPr>
              <a:spLocks noChangeShapeType="1"/>
            </p:cNvSpPr>
            <p:nvPr/>
          </p:nvSpPr>
          <p:spPr bwMode="auto">
            <a:xfrm flipV="1">
              <a:off x="2495550" y="4962525"/>
              <a:ext cx="811213" cy="12017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Line 44"/>
            <p:cNvSpPr>
              <a:spLocks noChangeShapeType="1"/>
            </p:cNvSpPr>
            <p:nvPr/>
          </p:nvSpPr>
          <p:spPr bwMode="auto">
            <a:xfrm flipH="1" flipV="1">
              <a:off x="2057400" y="3843338"/>
              <a:ext cx="1516063" cy="2635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Line 45"/>
            <p:cNvSpPr>
              <a:spLocks noChangeShapeType="1"/>
            </p:cNvSpPr>
            <p:nvPr/>
          </p:nvSpPr>
          <p:spPr bwMode="auto">
            <a:xfrm flipV="1">
              <a:off x="6180138" y="2055813"/>
              <a:ext cx="1528762" cy="2238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Text Box 46"/>
            <p:cNvSpPr txBox="1">
              <a:spLocks noChangeArrowheads="1"/>
            </p:cNvSpPr>
            <p:nvPr/>
          </p:nvSpPr>
          <p:spPr bwMode="auto">
            <a:xfrm>
              <a:off x="7688263" y="1809750"/>
              <a:ext cx="1171575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500" b="1"/>
                <a:t>Nuclear pore</a:t>
              </a:r>
              <a:endParaRPr lang="ar-SA" sz="1500" b="1"/>
            </a:p>
            <a:p>
              <a:pPr algn="ctr" rtl="0" eaLnBrk="0" hangingPunct="0">
                <a:lnSpc>
                  <a:spcPct val="80000"/>
                </a:lnSpc>
              </a:pPr>
              <a:r>
                <a:rPr lang="ar-SA" sz="1500" b="1"/>
                <a:t>ثقب نووي</a:t>
              </a:r>
            </a:p>
          </p:txBody>
        </p:sp>
        <p:sp>
          <p:nvSpPr>
            <p:cNvPr id="11307" name="Line 47"/>
            <p:cNvSpPr>
              <a:spLocks noChangeShapeType="1"/>
            </p:cNvSpPr>
            <p:nvPr/>
          </p:nvSpPr>
          <p:spPr bwMode="auto">
            <a:xfrm flipV="1">
              <a:off x="6065838" y="2409825"/>
              <a:ext cx="1647825" cy="377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Text Box 48"/>
            <p:cNvSpPr txBox="1">
              <a:spLocks noChangeArrowheads="1"/>
            </p:cNvSpPr>
            <p:nvPr/>
          </p:nvSpPr>
          <p:spPr bwMode="auto">
            <a:xfrm>
              <a:off x="7796213" y="2284413"/>
              <a:ext cx="1171575" cy="25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500" b="1"/>
                <a:t>Nuclear </a:t>
              </a:r>
              <a:r>
                <a:rPr lang="en-GB" sz="1500" b="1"/>
                <a:t>sap</a:t>
              </a:r>
              <a:endParaRPr lang="ar-SA" sz="1500" b="1"/>
            </a:p>
            <a:p>
              <a:pPr algn="ctr" rtl="0" eaLnBrk="0" hangingPunct="0">
                <a:lnSpc>
                  <a:spcPct val="80000"/>
                </a:lnSpc>
              </a:pPr>
              <a:r>
                <a:rPr lang="ar-SA" sz="1500" b="1"/>
                <a:t>سائل نووي</a:t>
              </a:r>
            </a:p>
          </p:txBody>
        </p:sp>
        <p:sp>
          <p:nvSpPr>
            <p:cNvPr id="11310" name="Line 50"/>
            <p:cNvSpPr>
              <a:spLocks noChangeShapeType="1"/>
            </p:cNvSpPr>
            <p:nvPr/>
          </p:nvSpPr>
          <p:spPr bwMode="auto">
            <a:xfrm>
              <a:off x="6329363" y="474663"/>
              <a:ext cx="2730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52"/>
            <p:cNvSpPr>
              <a:spLocks noChangeShapeType="1"/>
            </p:cNvSpPr>
            <p:nvPr/>
          </p:nvSpPr>
          <p:spPr bwMode="auto">
            <a:xfrm>
              <a:off x="1579563" y="5165725"/>
              <a:ext cx="0" cy="1079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7" name="Rectangle 49"/>
          <p:cNvSpPr>
            <a:spLocks noChangeArrowheads="1"/>
          </p:cNvSpPr>
          <p:nvPr/>
        </p:nvSpPr>
        <p:spPr bwMode="auto">
          <a:xfrm>
            <a:off x="1863027" y="8229600"/>
            <a:ext cx="3288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The Animal cell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406400"/>
            <a:ext cx="6686550" cy="1518920"/>
          </a:xfrm>
        </p:spPr>
        <p:txBody>
          <a:bodyPr/>
          <a:lstStyle/>
          <a:p>
            <a:r>
              <a:rPr lang="en-US" sz="2000" b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between plant and animal </a:t>
            </a:r>
            <a:r>
              <a:rPr lang="en-US" sz="2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cells</a:t>
            </a:r>
            <a:br>
              <a:rPr lang="en-US" sz="2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SA" sz="2000" b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مقارنة بين الخلايا النباتية والحيوانية</a:t>
            </a:r>
            <a:endParaRPr lang="en-US" sz="2000" b="1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255350"/>
              </p:ext>
            </p:extLst>
          </p:nvPr>
        </p:nvGraphicFramePr>
        <p:xfrm>
          <a:off x="228600" y="1981200"/>
          <a:ext cx="6400800" cy="5848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12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Animal </a:t>
                      </a:r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cell</a:t>
                      </a:r>
                    </a:p>
                    <a:p>
                      <a:pPr algn="ctr"/>
                      <a:r>
                        <a:rPr lang="ar-SA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الخلية</a:t>
                      </a:r>
                      <a:r>
                        <a:rPr lang="ar-SA" sz="20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الحيوانية</a:t>
                      </a:r>
                      <a:endParaRPr lang="en-US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Plant </a:t>
                      </a:r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cell</a:t>
                      </a:r>
                    </a:p>
                    <a:p>
                      <a:pPr algn="ctr"/>
                      <a:r>
                        <a:rPr lang="ar-SA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الخلية</a:t>
                      </a:r>
                      <a:r>
                        <a:rPr lang="ar-SA" sz="20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ar-SA" sz="2400" b="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النباتيه</a:t>
                      </a:r>
                      <a:endParaRPr lang="en-US" sz="2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Organelle</a:t>
                      </a:r>
                    </a:p>
                    <a:p>
                      <a:pPr algn="ctr"/>
                      <a:r>
                        <a:rPr lang="ar-SA" sz="2000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عضيات</a:t>
                      </a:r>
                      <a:endParaRPr lang="en-US" sz="2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70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Present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يوجد</a:t>
                      </a:r>
                      <a:endParaRPr lang="en-US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Present</a:t>
                      </a: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ar-SA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يوجد</a:t>
                      </a:r>
                      <a:endParaRPr lang="en-US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Cell </a:t>
                      </a:r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membrane</a:t>
                      </a:r>
                    </a:p>
                    <a:p>
                      <a:pPr algn="ctr"/>
                      <a:r>
                        <a:rPr lang="ar-SA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غشاء الخلية</a:t>
                      </a:r>
                      <a:endParaRPr lang="en-US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70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Present</a:t>
                      </a: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Present</a:t>
                      </a: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True </a:t>
                      </a:r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organelles</a:t>
                      </a:r>
                    </a:p>
                    <a:p>
                      <a:pPr algn="ctr"/>
                      <a:r>
                        <a:rPr lang="ar-SA" sz="2000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العضيات</a:t>
                      </a:r>
                      <a:r>
                        <a:rPr lang="ar-SA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الحقيقية</a:t>
                      </a:r>
                      <a:endParaRPr lang="en-US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70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</a:p>
                    <a:p>
                      <a:pPr algn="ctr"/>
                      <a:r>
                        <a:rPr lang="ar-SA" sz="2000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لايوجد</a:t>
                      </a:r>
                      <a:endParaRPr lang="en-US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Present</a:t>
                      </a: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Cell </a:t>
                      </a:r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wall</a:t>
                      </a:r>
                    </a:p>
                    <a:p>
                      <a:pPr algn="ctr"/>
                      <a:r>
                        <a:rPr lang="ar-SA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جدار الخلية</a:t>
                      </a:r>
                      <a:endParaRPr lang="en-US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0436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Small or </a:t>
                      </a:r>
                      <a:r>
                        <a:rPr lang="en-US" alt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absent</a:t>
                      </a:r>
                    </a:p>
                    <a:p>
                      <a:pPr algn="ctr"/>
                      <a:r>
                        <a:rPr lang="ar-SA" altLang="en-US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صغيرة</a:t>
                      </a:r>
                      <a:r>
                        <a:rPr lang="ar-SA" altLang="en-US" sz="20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أو غائبه</a:t>
                      </a:r>
                      <a:r>
                        <a:rPr lang="en-US" altLang="en-US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Present</a:t>
                      </a: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Vacuoles</a:t>
                      </a:r>
                    </a:p>
                    <a:p>
                      <a:pPr algn="ctr"/>
                      <a:r>
                        <a:rPr lang="ar-SA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الفجوات</a:t>
                      </a:r>
                      <a:endParaRPr lang="en-US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71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Present</a:t>
                      </a: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Chloroplasts</a:t>
                      </a:r>
                    </a:p>
                    <a:p>
                      <a:pPr algn="ctr"/>
                      <a:r>
                        <a:rPr lang="ar-SA" sz="1800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البلاستيدات</a:t>
                      </a:r>
                      <a:r>
                        <a:rPr lang="ar-SA" sz="18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الخضراء</a:t>
                      </a:r>
                      <a:endParaRPr lang="en-US" sz="18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212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Present</a:t>
                      </a: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Centriole</a:t>
                      </a:r>
                    </a:p>
                    <a:p>
                      <a:pPr algn="ctr"/>
                      <a:r>
                        <a:rPr lang="ar-SA" sz="2000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مريكز</a:t>
                      </a:r>
                      <a:endParaRPr lang="en-US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xmlns="" id="{3BBA1AFA-D5A2-4D6E-BCDE-E4F534D35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7909580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6600"/>
              </a:solidFill>
            </a:endParaRPr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xmlns="" id="{9BD74D69-8E29-4FDB-AD2D-FA0E3F82C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89984"/>
            <a:ext cx="6286500" cy="812800"/>
          </a:xfrm>
        </p:spPr>
        <p:txBody>
          <a:bodyPr/>
          <a:lstStyle/>
          <a:p>
            <a:pPr eaLnBrk="1" hangingPunct="1"/>
            <a:r>
              <a:rPr kumimoji="1" lang="en-US" altLang="en-US" sz="2400" b="1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Prokaryotes – The first </a:t>
            </a:r>
            <a:r>
              <a:rPr kumimoji="1" lang="en-US" altLang="en-US" sz="2400" b="1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Cells</a:t>
            </a:r>
            <a:br>
              <a:rPr kumimoji="1" lang="en-US" altLang="en-US" sz="2400" b="1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1" lang="ar-SA" altLang="en-US" sz="2000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1" lang="ar-SA" altLang="en-US" sz="1800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بدائيات </a:t>
            </a:r>
            <a:r>
              <a:rPr kumimoji="1" lang="ar-SA" altLang="en-US" sz="1800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النوى - الخلايا </a:t>
            </a:r>
            <a:r>
              <a:rPr kumimoji="1" lang="ar-SA" altLang="en-US" sz="1800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الأولى)</a:t>
            </a:r>
            <a:endParaRPr lang="en-US" altLang="en-US" sz="1800" dirty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0" name="Rectangle 7">
            <a:extLst>
              <a:ext uri="{FF2B5EF4-FFF2-40B4-BE49-F238E27FC236}">
                <a16:creationId xmlns:a16="http://schemas.microsoft.com/office/drawing/2014/main" xmlns="" id="{962CCD44-C2A2-4A89-89A6-41284EF10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" y="1151467"/>
            <a:ext cx="6629400" cy="7789333"/>
          </a:xfrm>
        </p:spPr>
        <p:txBody>
          <a:bodyPr/>
          <a:lstStyle/>
          <a:p>
            <a:pPr eaLnBrk="1" hangingPunct="1"/>
            <a:r>
              <a:rPr kumimoji="1"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Cells that </a:t>
            </a:r>
            <a:r>
              <a:rPr kumimoji="1" lang="en-US" altLang="en-US" sz="18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lack a nucleus or membrane-bound </a:t>
            </a:r>
            <a:r>
              <a:rPr kumimoji="1" lang="en-US" altLang="en-US" sz="18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organelles</a:t>
            </a:r>
          </a:p>
          <a:p>
            <a:pPr marL="0" indent="0" eaLnBrk="1" hangingPunct="1">
              <a:buNone/>
            </a:pPr>
            <a:r>
              <a:rPr kumimoji="1" lang="ar-SA" altLang="en-US" sz="18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الخلايا التي تفتقر إلى نواة أو </a:t>
            </a:r>
            <a:r>
              <a:rPr kumimoji="1" lang="ar-SA" altLang="en-US" sz="1800" dirty="0" err="1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عضيات</a:t>
            </a:r>
            <a:r>
              <a:rPr kumimoji="1" lang="ar-SA" altLang="en-US" sz="18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مرتبطة بالغشاء</a:t>
            </a:r>
            <a:endParaRPr kumimoji="1" lang="en-US" altLang="en-US" sz="18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kumimoji="1"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Includes </a:t>
            </a:r>
            <a:r>
              <a:rPr kumimoji="1" lang="en-US" altLang="en-US" sz="18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bacteria</a:t>
            </a:r>
          </a:p>
          <a:p>
            <a:pPr marL="0" indent="0" eaLnBrk="1" hangingPunct="1">
              <a:buNone/>
            </a:pPr>
            <a:r>
              <a:rPr kumimoji="1"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يشمل </a:t>
            </a:r>
            <a:r>
              <a:rPr kumimoji="1" lang="ar-SA" altLang="en-US" sz="16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البكتيريا        </a:t>
            </a:r>
            <a:endParaRPr kumimoji="1" lang="en-US" altLang="en-US" sz="16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kumimoji="1"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Simplest type of </a:t>
            </a:r>
            <a:r>
              <a:rPr kumimoji="1" lang="en-US" altLang="en-US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cell</a:t>
            </a:r>
          </a:p>
          <a:p>
            <a:pPr marL="0" indent="0" eaLnBrk="1" hangingPunct="1">
              <a:buNone/>
            </a:pPr>
            <a:r>
              <a:rPr kumimoji="1" lang="en-US" alt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kumimoji="1" lang="ar-SA" alt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أبسط </a:t>
            </a:r>
            <a:r>
              <a:rPr kumimoji="1"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نوع من الخلايا</a:t>
            </a:r>
            <a:endParaRPr kumimoji="1" lang="en-US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kumimoji="1"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Single, </a:t>
            </a:r>
            <a:r>
              <a:rPr kumimoji="1" lang="en-US" altLang="en-US" sz="18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circular </a:t>
            </a:r>
            <a:r>
              <a:rPr kumimoji="1" lang="en-US" altLang="en-US" sz="18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chromosome</a:t>
            </a:r>
          </a:p>
          <a:p>
            <a:pPr marL="0" indent="0" eaLnBrk="1" hangingPunct="1">
              <a:buNone/>
            </a:pPr>
            <a:r>
              <a:rPr kumimoji="1"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واحد ، كروموسوم </a:t>
            </a:r>
            <a:r>
              <a:rPr kumimoji="1" lang="ar-SA" altLang="en-US" sz="16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دائري        </a:t>
            </a:r>
            <a:endParaRPr kumimoji="1" lang="en-US" altLang="en-US" sz="16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kumimoji="1" lang="en-US" altLang="en-US" sz="18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Nucleoid region</a:t>
            </a:r>
            <a:r>
              <a:rPr kumimoji="1"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 (center) contains the </a:t>
            </a:r>
            <a:r>
              <a:rPr kumimoji="1" lang="en-US" altLang="en-US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DNA</a:t>
            </a:r>
          </a:p>
          <a:p>
            <a:pPr marL="0" indent="0" eaLnBrk="1" hangingPunct="1">
              <a:buNone/>
            </a:pPr>
            <a:r>
              <a:rPr kumimoji="1" lang="en-US" alt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1" lang="ar-SA" alt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تحتوي </a:t>
            </a:r>
            <a:r>
              <a:rPr kumimoji="1" lang="ar-SA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المنطقة النووية (الوسط) على الحمض النووي</a:t>
            </a:r>
            <a:endParaRPr kumimoji="1" lang="en-US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kumimoji="1"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Surrounded by </a:t>
            </a:r>
            <a:r>
              <a:rPr kumimoji="1"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cell membrane &amp; cell wall</a:t>
            </a:r>
            <a:r>
              <a:rPr kumimoji="1"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altLang="en-US" sz="2000" dirty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(peptidoglycan</a:t>
            </a:r>
            <a:r>
              <a:rPr kumimoji="1" lang="en-US" altLang="en-US" sz="2000" dirty="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 eaLnBrk="1" hangingPunct="1">
              <a:buNone/>
            </a:pPr>
            <a:r>
              <a:rPr kumimoji="1" lang="ar-SA" altLang="en-US" sz="1600" dirty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محاطة بغشاء الخلية وجدار الخلية (</a:t>
            </a:r>
            <a:r>
              <a:rPr kumimoji="1" lang="ar-SA" altLang="en-US" sz="1600" dirty="0" err="1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ببتيدوجليكان</a:t>
            </a:r>
            <a:r>
              <a:rPr kumimoji="1" lang="ar-SA" altLang="en-US" sz="1600" dirty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1" lang="en-US" altLang="en-US" sz="1600" dirty="0">
              <a:solidFill>
                <a:srgbClr val="00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kumimoji="1"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Contain </a:t>
            </a:r>
            <a:r>
              <a:rPr kumimoji="1" lang="en-US" altLang="en-US" sz="18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ribosomes </a:t>
            </a:r>
            <a:r>
              <a:rPr kumimoji="1"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(no membrane)</a:t>
            </a:r>
            <a:r>
              <a:rPr kumimoji="1" lang="en-US" altLang="en-US" sz="18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in their cytoplasm to </a:t>
            </a:r>
            <a:r>
              <a:rPr kumimoji="1" lang="en-US" altLang="en-US" sz="18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make </a:t>
            </a:r>
            <a:r>
              <a:rPr kumimoji="1" lang="en-US" altLang="en-US" sz="18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proteins</a:t>
            </a:r>
          </a:p>
          <a:p>
            <a:pPr marL="0" indent="0" eaLnBrk="1" hangingPunct="1">
              <a:buNone/>
            </a:pPr>
            <a:r>
              <a:rPr kumimoji="1"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تحتوي </a:t>
            </a:r>
            <a:r>
              <a:rPr kumimoji="1" lang="ar-SA" altLang="en-US" sz="1600" dirty="0" err="1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الريبوسومات</a:t>
            </a:r>
            <a:r>
              <a:rPr kumimoji="1"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(بدون غشاء) في السيتوبلازم الخاص بهم لصنع البروتينات</a:t>
            </a:r>
            <a:endParaRPr kumimoji="1" lang="en-US" altLang="en-US" sz="16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21" name="Picture 1">
            <a:extLst>
              <a:ext uri="{FF2B5EF4-FFF2-40B4-BE49-F238E27FC236}">
                <a16:creationId xmlns:a16="http://schemas.microsoft.com/office/drawing/2014/main" xmlns="" id="{E34F902B-5173-42C1-9B9E-EDDCA9799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553200"/>
            <a:ext cx="1981200" cy="237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xmlns="" id="{971252A1-B5A2-4859-873E-3D9C28B4C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7909580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6600"/>
              </a:solidFill>
            </a:endParaRP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xmlns="" id="{44065BD1-115D-458D-800E-3DD15B149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6283980"/>
            <a:ext cx="4743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6600"/>
              </a:solidFill>
            </a:endParaRPr>
          </a:p>
        </p:txBody>
      </p:sp>
      <p:sp>
        <p:nvSpPr>
          <p:cNvPr id="11268" name="Rectangle 5">
            <a:extLst>
              <a:ext uri="{FF2B5EF4-FFF2-40B4-BE49-F238E27FC236}">
                <a16:creationId xmlns:a16="http://schemas.microsoft.com/office/drawing/2014/main" xmlns="" id="{2C5749CC-FA4B-4532-B188-D017B4F9E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450" y="349251"/>
            <a:ext cx="3028950" cy="812800"/>
          </a:xfrm>
        </p:spPr>
        <p:txBody>
          <a:bodyPr/>
          <a:lstStyle/>
          <a:p>
            <a:pPr eaLnBrk="1" hangingPunct="1"/>
            <a:r>
              <a:rPr kumimoji="1" lang="en-US" altLang="en-US" sz="2800" b="1" dirty="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Eukaryotes</a:t>
            </a:r>
            <a:br>
              <a:rPr kumimoji="1" lang="en-US" altLang="en-US" sz="2800" b="1" dirty="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1" lang="en-US" altLang="en-US" sz="2000" dirty="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1" lang="ar-SA" altLang="en-US" sz="2000" dirty="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حقيقيات النواة</a:t>
            </a:r>
            <a:r>
              <a:rPr kumimoji="1" lang="en-US" altLang="en-US" sz="2000" dirty="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69" name="Rectangle 6">
            <a:extLst>
              <a:ext uri="{FF2B5EF4-FFF2-40B4-BE49-F238E27FC236}">
                <a16:creationId xmlns:a16="http://schemas.microsoft.com/office/drawing/2014/main" xmlns="" id="{6E22CB7E-6162-4103-8BF2-1E43A740CA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450" y="1504951"/>
            <a:ext cx="6572250" cy="75078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1" lang="en-US" altLang="en-US" sz="1800" dirty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Cells that have </a:t>
            </a:r>
            <a:r>
              <a:rPr kumimoji="1" lang="en-US" altLang="en-US" sz="18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nucleus and membrane-bound </a:t>
            </a:r>
            <a:r>
              <a:rPr kumimoji="1" lang="en-US" altLang="en-US" sz="18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organelles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kumimoji="1"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الخلايا التي تحتوي على نواة </a:t>
            </a:r>
            <a:r>
              <a:rPr kumimoji="1" lang="ar-SA" altLang="en-US" sz="1600" dirty="0" err="1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وعضيات</a:t>
            </a:r>
            <a:r>
              <a:rPr kumimoji="1"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مرتبطة بالغشاء</a:t>
            </a:r>
            <a:endParaRPr kumimoji="1" lang="en-US" altLang="en-US" sz="16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kumimoji="1" lang="en-US" altLang="en-US" sz="1800" dirty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Includes </a:t>
            </a:r>
            <a:r>
              <a:rPr kumimoji="1" lang="en-US" altLang="en-US" sz="1800" dirty="0" err="1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protists</a:t>
            </a:r>
            <a:r>
              <a:rPr kumimoji="1" lang="en-US" altLang="en-US" sz="1800" dirty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fungi, plants, and </a:t>
            </a:r>
            <a:r>
              <a:rPr kumimoji="1" lang="en-US" altLang="en-US" sz="1800" dirty="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animals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kumimoji="1" lang="ar-SA" altLang="en-US" sz="1600" dirty="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يشمل </a:t>
            </a:r>
            <a:r>
              <a:rPr kumimoji="1" lang="ar-SA" altLang="en-US" sz="1600" dirty="0" err="1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الخليه</a:t>
            </a:r>
            <a:r>
              <a:rPr kumimoji="1" lang="ar-SA" altLang="en-US" sz="1600" dirty="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ar-SA" altLang="en-US" sz="1600" dirty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والفطريات والنباتات والحيوانات</a:t>
            </a:r>
            <a:endParaRPr kumimoji="1" lang="en-US" altLang="en-US" sz="1600" dirty="0">
              <a:solidFill>
                <a:srgbClr val="00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kumimoji="1" lang="en-US" altLang="en-US" sz="2000" dirty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More </a:t>
            </a:r>
            <a:r>
              <a:rPr kumimoji="1"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complex</a:t>
            </a:r>
            <a:r>
              <a:rPr kumimoji="1" lang="en-US" altLang="en-US" sz="2000" dirty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type of </a:t>
            </a:r>
            <a:r>
              <a:rPr kumimoji="1" lang="en-US" altLang="en-US" sz="2000" dirty="0" smtClean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cells  </a:t>
            </a:r>
            <a:endParaRPr kumimoji="1" lang="en-US" altLang="en-US" sz="2000" dirty="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Clr>
                <a:srgbClr val="333399"/>
              </a:buClr>
              <a:buNone/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 Contain 3 basic cell structures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ar-SA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  </a:t>
            </a:r>
            <a:endParaRPr lang="ar-SA" altLang="en-US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Clr>
                <a:srgbClr val="333399"/>
              </a:buClr>
              <a:buNone/>
            </a:pPr>
            <a:r>
              <a:rPr lang="en-US" altLang="en-US" sz="2000" dirty="0" smtClean="0">
                <a:solidFill>
                  <a:srgbClr val="A5002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Nucleus    </a:t>
            </a:r>
            <a:r>
              <a:rPr lang="en-US" altLang="en-US" sz="1800" dirty="0" smtClean="0">
                <a:solidFill>
                  <a:srgbClr val="A5002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ar-SA" altLang="en-US" sz="1800" dirty="0" smtClean="0">
                <a:solidFill>
                  <a:srgbClr val="A5002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نواة</a:t>
            </a:r>
            <a:r>
              <a:rPr lang="en-US" altLang="en-US" sz="1800" dirty="0" smtClean="0">
                <a:solidFill>
                  <a:srgbClr val="A5002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en-US" sz="1800" dirty="0">
              <a:solidFill>
                <a:srgbClr val="A5002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rgbClr val="333399"/>
              </a:buClr>
            </a:pPr>
            <a:r>
              <a:rPr lang="en-US" altLang="en-US" sz="2000" dirty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Cell </a:t>
            </a:r>
            <a:r>
              <a:rPr lang="en-US" altLang="en-US" sz="2000" dirty="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Membrane     </a:t>
            </a:r>
            <a:r>
              <a:rPr lang="en-US" altLang="en-US" sz="1800" dirty="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ar-SA" altLang="en-US" sz="1800" dirty="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(غشاء </a:t>
            </a:r>
            <a:r>
              <a:rPr lang="ar-SA" altLang="en-US" sz="1800" dirty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الخلية</a:t>
            </a:r>
            <a:endParaRPr lang="en-US" altLang="en-US" sz="1800" dirty="0">
              <a:solidFill>
                <a:srgbClr val="00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rgbClr val="333399"/>
              </a:buClr>
            </a:pPr>
            <a:r>
              <a:rPr lang="en-US" altLang="en-US" sz="2000" dirty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Cytoplasm with </a:t>
            </a:r>
            <a:r>
              <a:rPr lang="en-US" altLang="en-US" sz="2000" dirty="0" smtClean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organelles  </a:t>
            </a:r>
            <a:r>
              <a:rPr lang="en-US" altLang="en-US" sz="1800" dirty="0" smtClean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ar-SA" altLang="en-US" sz="1800" dirty="0" smtClean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(السيتوبلازم </a:t>
            </a:r>
            <a:r>
              <a:rPr lang="ar-SA" altLang="en-US" sz="1800" dirty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مع </a:t>
            </a:r>
            <a:r>
              <a:rPr lang="ar-SA" altLang="en-US" sz="1800" dirty="0" err="1" smtClean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العضيات</a:t>
            </a:r>
            <a:endParaRPr lang="en-US" altLang="en-US" sz="1800" dirty="0">
              <a:solidFill>
                <a:srgbClr val="3333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70" name="Picture 7" descr="animalcell">
            <a:extLst>
              <a:ext uri="{FF2B5EF4-FFF2-40B4-BE49-F238E27FC236}">
                <a16:creationId xmlns:a16="http://schemas.microsoft.com/office/drawing/2014/main" xmlns="" id="{BE08C1AE-18C6-4315-B809-BF75E3663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953000"/>
            <a:ext cx="2646759" cy="365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2D4EDF20-06C3-4951-A0DB-B4A8DC18E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75685"/>
            <a:ext cx="6800850" cy="1449916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latin typeface="Tahoma" panose="020B0604030504040204" pitchFamily="34" charset="0"/>
                <a:cs typeface="Tahoma" panose="020B0604030504040204" pitchFamily="34" charset="0"/>
              </a:rPr>
              <a:t>Two Main Types of Eukaryotic </a:t>
            </a:r>
            <a:r>
              <a:rPr lang="en-US" altLang="en-US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Cells</a:t>
            </a:r>
            <a:br>
              <a:rPr lang="en-US" altLang="en-US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ar-SA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نوعان رئيسيان من خلايا حقيقية النواة</a:t>
            </a:r>
            <a:endParaRPr lang="en-US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5" name="Picture 3" descr="plant_cell2[1]">
            <a:extLst>
              <a:ext uri="{FF2B5EF4-FFF2-40B4-BE49-F238E27FC236}">
                <a16:creationId xmlns:a16="http://schemas.microsoft.com/office/drawing/2014/main" xmlns="" id="{C171E5EB-3421-44A0-8811-C626FE98F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3" y="2032000"/>
            <a:ext cx="2892027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:a16="http://schemas.microsoft.com/office/drawing/2014/main" xmlns="" id="{15115FDB-7B9C-4813-8F4E-BEEFAA66B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669" y="5867400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Plant Cell</a:t>
            </a:r>
          </a:p>
        </p:txBody>
      </p:sp>
      <p:pic>
        <p:nvPicPr>
          <p:cNvPr id="13317" name="Picture 5" descr="andiagram[1]">
            <a:extLst>
              <a:ext uri="{FF2B5EF4-FFF2-40B4-BE49-F238E27FC236}">
                <a16:creationId xmlns:a16="http://schemas.microsoft.com/office/drawing/2014/main" xmlns="" id="{22688C13-FF27-4ABF-8557-0FE959751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273" y="2235201"/>
            <a:ext cx="3025378" cy="317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>
            <a:extLst>
              <a:ext uri="{FF2B5EF4-FFF2-40B4-BE49-F238E27FC236}">
                <a16:creationId xmlns:a16="http://schemas.microsoft.com/office/drawing/2014/main" xmlns="" id="{0499B601-5528-4315-AE72-2E3DD0A7C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650" y="5867400"/>
            <a:ext cx="1771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A5002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Animal Cell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BBE607F7-57CD-49E8-A885-B1A4577F6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7935" y="209551"/>
            <a:ext cx="5829300" cy="8128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Cell or Plasma </a:t>
            </a:r>
            <a:r>
              <a:rPr lang="en-US" altLang="en-US" sz="2400" b="1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Membrane</a:t>
            </a:r>
            <a:br>
              <a:rPr lang="en-US" altLang="en-US" sz="2400" b="1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ar-SA" altLang="en-US" sz="2000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غشاء الخلية أو البلازما</a:t>
            </a:r>
            <a:endParaRPr lang="en-US" altLang="en-US" sz="2000" dirty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411" name="Group 5">
            <a:extLst>
              <a:ext uri="{FF2B5EF4-FFF2-40B4-BE49-F238E27FC236}">
                <a16:creationId xmlns:a16="http://schemas.microsoft.com/office/drawing/2014/main" xmlns="" id="{28217525-DA82-4723-B8A0-0DDE89C81BE7}"/>
              </a:ext>
            </a:extLst>
          </p:cNvPr>
          <p:cNvGrpSpPr>
            <a:grpSpLocks/>
          </p:cNvGrpSpPr>
          <p:nvPr/>
        </p:nvGrpSpPr>
        <p:grpSpPr bwMode="auto">
          <a:xfrm>
            <a:off x="493064" y="4725609"/>
            <a:ext cx="5810250" cy="4427067"/>
            <a:chOff x="268" y="1124"/>
            <a:chExt cx="5167" cy="2156"/>
          </a:xfrm>
        </p:grpSpPr>
        <p:pic>
          <p:nvPicPr>
            <p:cNvPr id="17413" name="Picture 6" descr="sb4834a04">
              <a:extLst>
                <a:ext uri="{FF2B5EF4-FFF2-40B4-BE49-F238E27FC236}">
                  <a16:creationId xmlns:a16="http://schemas.microsoft.com/office/drawing/2014/main" xmlns="" id="{D3DC4540-CC7D-4782-B2C1-A1D87F949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1272"/>
              <a:ext cx="4647" cy="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Text Box 7">
              <a:extLst>
                <a:ext uri="{FF2B5EF4-FFF2-40B4-BE49-F238E27FC236}">
                  <a16:creationId xmlns:a16="http://schemas.microsoft.com/office/drawing/2014/main" xmlns="" id="{63C53E9F-A864-42C7-B993-FF776024A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" y="1124"/>
              <a:ext cx="86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en-US" sz="1800" dirty="0">
                  <a:latin typeface="Arial" panose="020B0604020202020204" pitchFamily="34" charset="0"/>
                </a:rPr>
                <a:t>Outside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en-US" sz="1800" dirty="0">
                  <a:latin typeface="Arial" panose="020B0604020202020204" pitchFamily="34" charset="0"/>
                </a:rPr>
                <a:t>of cell</a:t>
              </a:r>
            </a:p>
          </p:txBody>
        </p:sp>
        <p:sp>
          <p:nvSpPr>
            <p:cNvPr id="17415" name="Text Box 8">
              <a:extLst>
                <a:ext uri="{FF2B5EF4-FFF2-40B4-BE49-F238E27FC236}">
                  <a16:creationId xmlns:a16="http://schemas.microsoft.com/office/drawing/2014/main" xmlns="" id="{BA4E3A51-B81F-4DF9-87D0-1E9C1D84B0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" y="2732"/>
              <a:ext cx="123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en-US" sz="1800">
                  <a:latin typeface="Arial" panose="020B0604020202020204" pitchFamily="34" charset="0"/>
                </a:rPr>
                <a:t>Inside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en-US" sz="1800">
                  <a:latin typeface="Arial" panose="020B0604020202020204" pitchFamily="34" charset="0"/>
                </a:rPr>
                <a:t>of cell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en-US" sz="1800">
                  <a:latin typeface="Arial" panose="020B0604020202020204" pitchFamily="34" charset="0"/>
                </a:rPr>
                <a:t>(cytoplasm)</a:t>
              </a:r>
            </a:p>
          </p:txBody>
        </p:sp>
        <p:sp>
          <p:nvSpPr>
            <p:cNvPr id="17416" name="Text Box 9">
              <a:extLst>
                <a:ext uri="{FF2B5EF4-FFF2-40B4-BE49-F238E27FC236}">
                  <a16:creationId xmlns:a16="http://schemas.microsoft.com/office/drawing/2014/main" xmlns="" id="{9D336DD1-454E-4A33-8489-4504D5FC4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" y="1997"/>
              <a:ext cx="97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en-US" sz="1600" b="0">
                  <a:latin typeface="Arial" panose="020B0604020202020204" pitchFamily="34" charset="0"/>
                </a:rPr>
                <a:t>Cell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en-US" sz="1600" b="0">
                  <a:latin typeface="Arial" panose="020B0604020202020204" pitchFamily="34" charset="0"/>
                </a:rPr>
                <a:t>membrane</a:t>
              </a:r>
              <a:endParaRPr kumimoji="0" lang="en-US" altLang="en-US" sz="1800" b="0">
                <a:latin typeface="Arial" panose="020B0604020202020204" pitchFamily="34" charset="0"/>
              </a:endParaRPr>
            </a:p>
          </p:txBody>
        </p:sp>
        <p:sp>
          <p:nvSpPr>
            <p:cNvPr id="17417" name="Text Box 10">
              <a:extLst>
                <a:ext uri="{FF2B5EF4-FFF2-40B4-BE49-F238E27FC236}">
                  <a16:creationId xmlns:a16="http://schemas.microsoft.com/office/drawing/2014/main" xmlns="" id="{BA4E3183-9D26-4C01-8A05-CBC85D672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6" y="1763"/>
              <a:ext cx="779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en-US" sz="1600" b="0">
                  <a:latin typeface="Arial" panose="020B0604020202020204" pitchFamily="34" charset="0"/>
                </a:rPr>
                <a:t>Proteins</a:t>
              </a:r>
              <a:endParaRPr kumimoji="0" lang="en-US" altLang="en-US" sz="1800" b="0">
                <a:latin typeface="Arial" panose="020B0604020202020204" pitchFamily="34" charset="0"/>
              </a:endParaRPr>
            </a:p>
          </p:txBody>
        </p:sp>
        <p:sp>
          <p:nvSpPr>
            <p:cNvPr id="17418" name="Text Box 11">
              <a:extLst>
                <a:ext uri="{FF2B5EF4-FFF2-40B4-BE49-F238E27FC236}">
                  <a16:creationId xmlns:a16="http://schemas.microsoft.com/office/drawing/2014/main" xmlns="" id="{A569C354-E61C-4914-AF3B-13400BADB5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" y="2899"/>
              <a:ext cx="75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en-US" sz="1600" b="0">
                  <a:latin typeface="Arial" panose="020B0604020202020204" pitchFamily="34" charset="0"/>
                </a:rPr>
                <a:t>Protein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en-US" sz="1600" b="0">
                  <a:latin typeface="Arial" panose="020B0604020202020204" pitchFamily="34" charset="0"/>
                </a:rPr>
                <a:t>channel</a:t>
              </a:r>
              <a:endParaRPr kumimoji="0" lang="en-US" altLang="en-US" sz="1800" b="0">
                <a:latin typeface="Arial" panose="020B0604020202020204" pitchFamily="34" charset="0"/>
              </a:endParaRPr>
            </a:p>
          </p:txBody>
        </p:sp>
        <p:sp>
          <p:nvSpPr>
            <p:cNvPr id="17419" name="Text Box 12">
              <a:extLst>
                <a:ext uri="{FF2B5EF4-FFF2-40B4-BE49-F238E27FC236}">
                  <a16:creationId xmlns:a16="http://schemas.microsoft.com/office/drawing/2014/main" xmlns="" id="{9A582F2A-93E4-4E25-A64B-5FD801534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2" y="2983"/>
              <a:ext cx="10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en-US" sz="1600" b="0">
                  <a:latin typeface="Arial" panose="020B0604020202020204" pitchFamily="34" charset="0"/>
                </a:rPr>
                <a:t>Lipid bilayer</a:t>
              </a:r>
              <a:endParaRPr kumimoji="0" lang="en-US" altLang="en-US" sz="1800" b="0">
                <a:latin typeface="Arial" panose="020B0604020202020204" pitchFamily="34" charset="0"/>
              </a:endParaRPr>
            </a:p>
          </p:txBody>
        </p:sp>
        <p:sp>
          <p:nvSpPr>
            <p:cNvPr id="17420" name="Text Box 13">
              <a:extLst>
                <a:ext uri="{FF2B5EF4-FFF2-40B4-BE49-F238E27FC236}">
                  <a16:creationId xmlns:a16="http://schemas.microsoft.com/office/drawing/2014/main" xmlns="" id="{78898254-9199-4DC0-AF28-95B79DC06E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8" y="1561"/>
              <a:ext cx="118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en-US" sz="1600" b="0">
                  <a:latin typeface="Arial" panose="020B0604020202020204" pitchFamily="34" charset="0"/>
                </a:rPr>
                <a:t>Carbohydrate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en-US" sz="1600" b="0">
                  <a:latin typeface="Arial" panose="020B0604020202020204" pitchFamily="34" charset="0"/>
                </a:rPr>
                <a:t>chains</a:t>
              </a:r>
              <a:endParaRPr kumimoji="0" lang="en-US" altLang="en-US" sz="1800" b="0">
                <a:latin typeface="Arial" panose="020B0604020202020204" pitchFamily="34" charset="0"/>
              </a:endParaRPr>
            </a:p>
          </p:txBody>
        </p:sp>
      </p:grpSp>
      <p:sp>
        <p:nvSpPr>
          <p:cNvPr id="17412" name="Rectangle 15">
            <a:extLst>
              <a:ext uri="{FF2B5EF4-FFF2-40B4-BE49-F238E27FC236}">
                <a16:creationId xmlns:a16="http://schemas.microsoft.com/office/drawing/2014/main" xmlns="" id="{B3FB9D33-DA0E-498B-AEAC-8B95317F1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25" y="1312333"/>
            <a:ext cx="6686550" cy="2810475"/>
          </a:xfrm>
        </p:spPr>
        <p:txBody>
          <a:bodyPr/>
          <a:lstStyle/>
          <a:p>
            <a:pPr marL="169863" indent="-169863" eaLnBrk="1" hangingPunct="1">
              <a:lnSpc>
                <a:spcPct val="90000"/>
              </a:lnSpc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Composed of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double layer of phospholipids 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altLang="en-US" sz="20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proteins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تتألف من طبقة مزدوجة من </a:t>
            </a:r>
            <a:r>
              <a:rPr lang="ar-SA" altLang="en-US" sz="1600" dirty="0" err="1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الفسفورات</a:t>
            </a:r>
            <a:r>
              <a:rPr lang="ar-SA" altLang="en-US" sz="16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والبروتينات</a:t>
            </a:r>
            <a:endParaRPr lang="en-US" altLang="en-US" sz="16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69863" indent="-169863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Surrounds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outside of all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cells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16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ar-SA" altLang="en-US" sz="16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يحيط </a:t>
            </a:r>
            <a:r>
              <a:rPr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خارج كل الخلايا</a:t>
            </a:r>
            <a:endParaRPr lang="en-US" altLang="en-US" sz="16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69863" indent="-169863" eaLnBrk="1" hangingPunct="1">
              <a:lnSpc>
                <a:spcPct val="90000"/>
              </a:lnSpc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Controls what </a:t>
            </a:r>
            <a:r>
              <a:rPr lang="en-US" altLang="en-US" sz="20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enters or leaves the cell</a:t>
            </a:r>
            <a:r>
              <a:rPr lang="en-US" altLang="en-US" sz="20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16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ar-SA" altLang="en-US" sz="160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يتحكم </a:t>
            </a:r>
            <a:r>
              <a:rPr lang="ar-SA" altLang="en-US" sz="160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في ما يدخل أو يترك الخلية.</a:t>
            </a:r>
            <a:endParaRPr lang="en-US" altLang="en-US" sz="160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xmlns="" id="{2E307E1C-83A5-4917-824B-1A86C224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6157D4-CF61-4A46-8CC7-90A32E05667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pic>
        <p:nvPicPr>
          <p:cNvPr id="23555" name="Picture 2" descr="plant cell">
            <a:extLst>
              <a:ext uri="{FF2B5EF4-FFF2-40B4-BE49-F238E27FC236}">
                <a16:creationId xmlns:a16="http://schemas.microsoft.com/office/drawing/2014/main" xmlns="" id="{CE88398B-E6A3-4D64-A68C-6909B0341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58995"/>
            <a:ext cx="2590799" cy="3103605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Rectangle 3">
            <a:extLst>
              <a:ext uri="{FF2B5EF4-FFF2-40B4-BE49-F238E27FC236}">
                <a16:creationId xmlns:a16="http://schemas.microsoft.com/office/drawing/2014/main" xmlns="" id="{C9813EF6-FF92-4C01-A9E9-9F6D0ECF3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" y="1356784"/>
            <a:ext cx="4179094" cy="727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484188" indent="-2936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190500" lvl="1" indent="0" eaLnBrk="1" hangingPunct="1">
              <a:spcBef>
                <a:spcPct val="0"/>
              </a:spcBef>
              <a:buNone/>
            </a:pPr>
            <a:r>
              <a:rPr lang="ar-SA" altLang="zh-TW" sz="1800" b="0" u="sng" dirty="0" smtClean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أغشية الخلايا</a:t>
            </a:r>
            <a:r>
              <a:rPr lang="en-US" altLang="zh-TW" sz="1800" b="0" u="sng" dirty="0" smtClean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zh-TW" sz="1800" u="sng" dirty="0" smtClean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Cell </a:t>
            </a:r>
            <a:r>
              <a:rPr lang="en-US" altLang="zh-TW" sz="1800" u="sng" dirty="0" err="1" smtClean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membrane</a:t>
            </a:r>
            <a:r>
              <a:rPr lang="en-US" altLang="zh-TW" sz="1800" dirty="0" err="1" smtClean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lie</a:t>
            </a:r>
            <a:r>
              <a:rPr lang="en-US" altLang="zh-TW" sz="1800" dirty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zh-TW" sz="1800" dirty="0" smtClean="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90500" lvl="1" indent="0" eaLnBrk="1" hangingPunct="1">
              <a:spcBef>
                <a:spcPct val="0"/>
              </a:spcBef>
              <a:buNone/>
            </a:pPr>
            <a:r>
              <a:rPr lang="en-US" altLang="zh-TW" sz="2400" dirty="0" smtClean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b="0" dirty="0" smtClean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immediately </a:t>
            </a:r>
            <a:r>
              <a:rPr lang="en-US" altLang="zh-TW" b="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against the cell wall </a:t>
            </a:r>
            <a:r>
              <a:rPr lang="en-US" altLang="zh-TW" b="0" dirty="0">
                <a:latin typeface="Tahoma" panose="020B0604030504040204" pitchFamily="34" charset="0"/>
                <a:cs typeface="Tahoma" panose="020B0604030504040204" pitchFamily="34" charset="0"/>
              </a:rPr>
              <a:t>in plant </a:t>
            </a:r>
            <a:r>
              <a:rPr lang="en-US" altLang="zh-TW" b="0" dirty="0" smtClean="0">
                <a:latin typeface="Tahoma" panose="020B0604030504040204" pitchFamily="34" charset="0"/>
                <a:cs typeface="Tahoma" panose="020B0604030504040204" pitchFamily="34" charset="0"/>
              </a:rPr>
              <a:t>cells</a:t>
            </a:r>
          </a:p>
          <a:p>
            <a:pPr marL="190500" lvl="1" indent="0" eaLnBrk="1" hangingPunct="1">
              <a:spcBef>
                <a:spcPct val="0"/>
              </a:spcBef>
              <a:buNone/>
            </a:pPr>
            <a:r>
              <a:rPr lang="ar-SA" altLang="zh-TW" sz="1600" b="0" dirty="0">
                <a:latin typeface="Tahoma" panose="020B0604030504040204" pitchFamily="34" charset="0"/>
                <a:cs typeface="Tahoma" panose="020B0604030504040204" pitchFamily="34" charset="0"/>
              </a:rPr>
              <a:t>على  </a:t>
            </a:r>
            <a:r>
              <a:rPr lang="ar-SA" altLang="zh-TW" sz="16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     ضد </a:t>
            </a:r>
            <a:r>
              <a:rPr lang="ar-SA" altLang="zh-TW" sz="1600" b="0" dirty="0">
                <a:latin typeface="Tahoma" panose="020B0604030504040204" pitchFamily="34" charset="0"/>
                <a:cs typeface="Tahoma" panose="020B0604030504040204" pitchFamily="34" charset="0"/>
              </a:rPr>
              <a:t>جدار الخلية في الخلايا النباتية</a:t>
            </a:r>
            <a:endParaRPr lang="en-US" altLang="zh-TW" sz="1600" b="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zh-TW" b="0" dirty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Pushes out against the cell wall to maintain cell </a:t>
            </a:r>
            <a:r>
              <a:rPr lang="en-US" altLang="zh-TW" b="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shape</a:t>
            </a:r>
            <a:r>
              <a:rPr lang="en-US" altLang="zh-TW" b="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.</a:t>
            </a:r>
          </a:p>
          <a:p>
            <a:pPr marL="190500" lvl="1" indent="0" eaLnBrk="1" hangingPunct="1">
              <a:spcBef>
                <a:spcPct val="0"/>
              </a:spcBef>
              <a:buNone/>
            </a:pPr>
            <a:r>
              <a:rPr lang="en-US" altLang="zh-TW" sz="1600" b="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  </a:t>
            </a:r>
            <a:r>
              <a:rPr lang="ar-SA" altLang="zh-TW" sz="1600" b="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يدفع </a:t>
            </a:r>
            <a:r>
              <a:rPr lang="ar-SA" altLang="zh-TW" sz="1600" b="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ضد جدار الخلية للحفاظ على شكل </a:t>
            </a:r>
            <a:r>
              <a:rPr lang="en-US" altLang="zh-TW" sz="1600" b="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      </a:t>
            </a:r>
            <a:r>
              <a:rPr lang="ar-SA" altLang="zh-TW" sz="1600" b="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الخلية</a:t>
            </a:r>
            <a:endParaRPr lang="en-US" altLang="zh-TW" sz="1600" b="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lvl="1" algn="just" eaLnBrk="1" hangingPunct="1">
              <a:spcBef>
                <a:spcPct val="0"/>
              </a:spcBef>
              <a:buFontTx/>
              <a:buChar char="•"/>
            </a:pPr>
            <a:r>
              <a:rPr kumimoji="0" lang="en-US" altLang="en-US" b="0" u="sng" dirty="0">
                <a:latin typeface="Tahoma" panose="020B0604030504040204" pitchFamily="34" charset="0"/>
                <a:cs typeface="Tahoma" panose="020B0604030504040204" pitchFamily="34" charset="0"/>
              </a:rPr>
              <a:t>Cell wall </a:t>
            </a:r>
            <a:r>
              <a:rPr kumimoji="0" lang="en-US" altLang="en-US" b="0" dirty="0">
                <a:latin typeface="Tahoma" panose="020B0604030504040204" pitchFamily="34" charset="0"/>
                <a:cs typeface="Tahoma" panose="020B0604030504040204" pitchFamily="34" charset="0"/>
              </a:rPr>
              <a:t>found </a:t>
            </a:r>
            <a:r>
              <a:rPr kumimoji="0" lang="en-US" altLang="en-US" b="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outside of the cell </a:t>
            </a:r>
            <a:r>
              <a:rPr kumimoji="0" lang="en-US" altLang="en-US" b="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membrane</a:t>
            </a:r>
          </a:p>
          <a:p>
            <a:pPr marL="190500" lvl="1" indent="0" algn="just" eaLnBrk="1" hangingPunct="1">
              <a:spcBef>
                <a:spcPct val="0"/>
              </a:spcBef>
              <a:buNone/>
            </a:pPr>
            <a:r>
              <a:rPr kumimoji="0" lang="en-US" altLang="en-US" sz="1600" b="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kumimoji="0" lang="ar-SA" altLang="en-US" sz="1600" b="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جدار </a:t>
            </a:r>
            <a:r>
              <a:rPr kumimoji="0" lang="ar-SA" altLang="en-US" sz="1600" b="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الخلية الموجودة خارج غشاء الخلية</a:t>
            </a:r>
            <a:endParaRPr kumimoji="0" lang="en-US" altLang="en-US" sz="1600" b="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spcBef>
                <a:spcPct val="0"/>
              </a:spcBef>
              <a:buFontTx/>
              <a:buChar char="•"/>
            </a:pPr>
            <a:r>
              <a:rPr lang="en-US" altLang="zh-TW" b="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Nonliving</a:t>
            </a:r>
            <a:r>
              <a:rPr lang="en-US" altLang="zh-TW" b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b="0" dirty="0" smtClean="0">
                <a:latin typeface="Tahoma" panose="020B0604030504040204" pitchFamily="34" charset="0"/>
                <a:cs typeface="Tahoma" panose="020B0604030504040204" pitchFamily="34" charset="0"/>
              </a:rPr>
              <a:t>layer</a:t>
            </a:r>
          </a:p>
          <a:p>
            <a:pPr marL="190500" lvl="1" indent="0" algn="just" eaLnBrk="1" hangingPunct="1">
              <a:spcBef>
                <a:spcPct val="0"/>
              </a:spcBef>
              <a:buNone/>
            </a:pPr>
            <a:r>
              <a:rPr kumimoji="0" lang="en-US" altLang="en-US" sz="1600" b="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kumimoji="0" lang="ar-SA" altLang="en-US" sz="1600" b="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طبقة </a:t>
            </a:r>
            <a:r>
              <a:rPr kumimoji="0" lang="ar-SA" altLang="en-US" sz="1600" b="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غير حية</a:t>
            </a:r>
            <a:endParaRPr kumimoji="0" lang="en-US" altLang="en-US" sz="1600" b="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buFontTx/>
              <a:buChar char="•"/>
            </a:pPr>
            <a:r>
              <a:rPr kumimoji="0" lang="en-US" altLang="en-US" b="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Supports</a:t>
            </a:r>
            <a:r>
              <a:rPr kumimoji="0" lang="en-US" altLang="en-US" b="0" dirty="0"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kumimoji="0" lang="en-US" altLang="en-US" b="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protects</a:t>
            </a:r>
            <a:r>
              <a:rPr kumimoji="0" lang="en-US" altLang="en-US" b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b="0" dirty="0" smtClean="0">
                <a:latin typeface="Tahoma" panose="020B0604030504040204" pitchFamily="34" charset="0"/>
                <a:cs typeface="Tahoma" panose="020B0604030504040204" pitchFamily="34" charset="0"/>
              </a:rPr>
              <a:t>cell</a:t>
            </a:r>
          </a:p>
          <a:p>
            <a:pPr marL="190500" lvl="1" indent="0" algn="just" eaLnBrk="1" hangingPunct="1">
              <a:lnSpc>
                <a:spcPct val="90000"/>
              </a:lnSpc>
              <a:buNone/>
            </a:pPr>
            <a:r>
              <a:rPr kumimoji="0" lang="en-US" altLang="en-US" sz="16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             </a:t>
            </a:r>
            <a:r>
              <a:rPr kumimoji="0" lang="ar-SA" altLang="en-US" sz="16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يدعم </a:t>
            </a:r>
            <a:r>
              <a:rPr kumimoji="0" lang="ar-SA" altLang="en-US" sz="1600" b="0" dirty="0">
                <a:latin typeface="Tahoma" panose="020B0604030504040204" pitchFamily="34" charset="0"/>
                <a:cs typeface="Tahoma" panose="020B0604030504040204" pitchFamily="34" charset="0"/>
              </a:rPr>
              <a:t>ويحمي الخلية</a:t>
            </a:r>
            <a:endParaRPr kumimoji="0" lang="en-US" altLang="en-US" sz="1600" b="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buFontTx/>
              <a:buChar char="•"/>
            </a:pPr>
            <a:r>
              <a:rPr lang="en-US" altLang="zh-TW" sz="1800" b="0" dirty="0">
                <a:latin typeface="Tahoma" panose="020B0604030504040204" pitchFamily="34" charset="0"/>
                <a:cs typeface="Tahoma" panose="020B0604030504040204" pitchFamily="34" charset="0"/>
              </a:rPr>
              <a:t>Found in plants, fungi, &amp; </a:t>
            </a:r>
            <a:r>
              <a:rPr lang="en-US" altLang="zh-TW" sz="18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bacteria</a:t>
            </a:r>
          </a:p>
          <a:p>
            <a:pPr marL="190500" lvl="1" indent="0" algn="just" eaLnBrk="1" hangingPunct="1">
              <a:lnSpc>
                <a:spcPct val="90000"/>
              </a:lnSpc>
              <a:buNone/>
            </a:pPr>
            <a:r>
              <a:rPr lang="en-US" altLang="zh-TW" sz="16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ar-SA" altLang="zh-TW" sz="16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وجدت </a:t>
            </a:r>
            <a:r>
              <a:rPr lang="ar-SA" altLang="zh-TW" sz="1600" b="0" dirty="0">
                <a:latin typeface="Tahoma" panose="020B0604030504040204" pitchFamily="34" charset="0"/>
                <a:cs typeface="Tahoma" panose="020B0604030504040204" pitchFamily="34" charset="0"/>
              </a:rPr>
              <a:t>في النباتات والفطريات والبكتيريا</a:t>
            </a:r>
            <a:endParaRPr lang="en-US" altLang="zh-TW" sz="1600" b="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57" name="Rectangle 7">
            <a:extLst>
              <a:ext uri="{FF2B5EF4-FFF2-40B4-BE49-F238E27FC236}">
                <a16:creationId xmlns:a16="http://schemas.microsoft.com/office/drawing/2014/main" xmlns="" id="{E6631BD5-1892-4DD7-B99A-680779800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" y="101600"/>
            <a:ext cx="6629400" cy="1016000"/>
          </a:xfrm>
        </p:spPr>
        <p:txBody>
          <a:bodyPr/>
          <a:lstStyle/>
          <a:p>
            <a:pPr eaLnBrk="1" hangingPunct="1"/>
            <a:r>
              <a:rPr lang="en-US" altLang="zh-TW" sz="2400" b="1" dirty="0">
                <a:solidFill>
                  <a:schemeClr val="accent2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Cell Membrane and wall in </a:t>
            </a:r>
            <a:r>
              <a:rPr lang="en-US" altLang="zh-TW" sz="2400" b="1" dirty="0" smtClean="0">
                <a:solidFill>
                  <a:schemeClr val="accent2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Plants</a:t>
            </a:r>
            <a:br>
              <a:rPr lang="en-US" altLang="zh-TW" sz="2400" b="1" dirty="0" smtClean="0">
                <a:solidFill>
                  <a:schemeClr val="accent2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</a:br>
            <a:r>
              <a:rPr lang="ar-SA" altLang="zh-TW" sz="2000" dirty="0">
                <a:solidFill>
                  <a:schemeClr val="accent2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غشاء الخلية والجدار في النباتات</a:t>
            </a:r>
            <a:endParaRPr lang="en-US" altLang="zh-TW" sz="2000" dirty="0">
              <a:solidFill>
                <a:schemeClr val="accent2"/>
              </a:solidFill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</p:txBody>
      </p:sp>
      <p:sp>
        <p:nvSpPr>
          <p:cNvPr id="23558" name="AutoShape 9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9D747057-1054-444A-8721-DEFB585A1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8229600"/>
            <a:ext cx="285750" cy="812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6600"/>
              </a:solidFill>
            </a:endParaRPr>
          </a:p>
        </p:txBody>
      </p:sp>
      <p:sp>
        <p:nvSpPr>
          <p:cNvPr id="23559" name="AutoShape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2821944A-73F4-482A-ADDD-FB8BE613D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8229600"/>
            <a:ext cx="228600" cy="914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6600"/>
              </a:solidFill>
            </a:endParaRPr>
          </a:p>
        </p:txBody>
      </p:sp>
      <p:sp>
        <p:nvSpPr>
          <p:cNvPr id="23560" name="Text Box 11">
            <a:extLst>
              <a:ext uri="{FF2B5EF4-FFF2-40B4-BE49-F238E27FC236}">
                <a16:creationId xmlns:a16="http://schemas.microsoft.com/office/drawing/2014/main" xmlns="" id="{4FB0D185-3BD5-42D2-925F-61FE8D0A6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547737"/>
            <a:ext cx="19431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</a:rPr>
              <a:t>Cell </a:t>
            </a:r>
            <a:r>
              <a:rPr lang="en-US" altLang="en-US" sz="1800" dirty="0" smtClean="0">
                <a:solidFill>
                  <a:schemeClr val="tx2"/>
                </a:solidFill>
              </a:rPr>
              <a:t>membrane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1800" dirty="0">
                <a:solidFill>
                  <a:schemeClr val="tx2"/>
                </a:solidFill>
              </a:rPr>
              <a:t>غشاء الخلية</a:t>
            </a:r>
            <a:endParaRPr lang="en-US" altLang="en-US" sz="1800" dirty="0">
              <a:solidFill>
                <a:schemeClr val="tx2"/>
              </a:solidFill>
            </a:endParaRPr>
          </a:p>
        </p:txBody>
      </p:sp>
      <p:sp>
        <p:nvSpPr>
          <p:cNvPr id="23561" name="Line 12">
            <a:extLst>
              <a:ext uri="{FF2B5EF4-FFF2-40B4-BE49-F238E27FC236}">
                <a16:creationId xmlns:a16="http://schemas.microsoft.com/office/drawing/2014/main" xmlns="" id="{0BD6E4EB-5BC8-48E6-B471-6B39F330C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750" y="2159001"/>
            <a:ext cx="197644" cy="8424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23562" name="Rectangle 4">
            <a:extLst>
              <a:ext uri="{FF2B5EF4-FFF2-40B4-BE49-F238E27FC236}">
                <a16:creationId xmlns:a16="http://schemas.microsoft.com/office/drawing/2014/main" xmlns="" id="{FBCA9EA7-42F7-40F6-8FCF-E16B97074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1763185"/>
            <a:ext cx="1143000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/>
              <a:t>Cell </a:t>
            </a:r>
            <a:r>
              <a:rPr lang="en-US" altLang="zh-TW" sz="1800" dirty="0" smtClean="0"/>
              <a:t>wall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zh-TW" sz="1800" dirty="0"/>
              <a:t>جدار الخلية</a:t>
            </a:r>
            <a:endParaRPr lang="en-US" altLang="zh-TW" sz="1800" dirty="0"/>
          </a:p>
        </p:txBody>
      </p:sp>
      <p:sp>
        <p:nvSpPr>
          <p:cNvPr id="23563" name="Line 12">
            <a:extLst>
              <a:ext uri="{FF2B5EF4-FFF2-40B4-BE49-F238E27FC236}">
                <a16:creationId xmlns:a16="http://schemas.microsoft.com/office/drawing/2014/main" xmlns="" id="{AFD2893F-A7E3-40B2-9AB1-485D5F885A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1" y="2235201"/>
            <a:ext cx="297656" cy="90381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lant cell">
            <a:extLst>
              <a:ext uri="{FF2B5EF4-FFF2-40B4-BE49-F238E27FC236}">
                <a16:creationId xmlns:a16="http://schemas.microsoft.com/office/drawing/2014/main" xmlns="" id="{2219D37D-F143-4423-BAEC-C06DA5B2C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38400"/>
            <a:ext cx="2490788" cy="29718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147E4AE1-C450-4A59-814F-1EF8C4EB9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1604434"/>
            <a:ext cx="3780235" cy="723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284163" indent="-277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FontTx/>
              <a:buChar char="•"/>
            </a:pPr>
            <a:r>
              <a:rPr lang="en-US" altLang="zh-TW" b="0" dirty="0">
                <a:solidFill>
                  <a:srgbClr val="66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Jelly-like </a:t>
            </a:r>
            <a:r>
              <a:rPr lang="en-US" altLang="zh-TW" b="0" dirty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substance enclosed</a:t>
            </a:r>
            <a:r>
              <a:rPr lang="en-US" altLang="zh-TW" b="0" dirty="0">
                <a:solidFill>
                  <a:srgbClr val="66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b="0" dirty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en-US" altLang="zh-TW" b="0" dirty="0">
                <a:solidFill>
                  <a:srgbClr val="66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cell </a:t>
            </a:r>
            <a:r>
              <a:rPr lang="en-US" altLang="zh-TW" b="0" dirty="0" smtClean="0">
                <a:solidFill>
                  <a:srgbClr val="66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membrane</a:t>
            </a:r>
          </a:p>
          <a:p>
            <a:pPr marL="6350" lvl="1" indent="0" algn="just" eaLnBrk="1" hangingPunct="1">
              <a:spcBef>
                <a:spcPct val="0"/>
              </a:spcBef>
              <a:buNone/>
            </a:pPr>
            <a:r>
              <a:rPr lang="ar-SA" altLang="zh-TW" sz="1600" b="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مادة تشبه الهلام محاطة بغشاء الخلية</a:t>
            </a:r>
            <a:endParaRPr lang="en-US" altLang="zh-TW" sz="1600" b="0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spcBef>
                <a:spcPct val="0"/>
              </a:spcBef>
              <a:buFontTx/>
              <a:buChar char="•"/>
            </a:pPr>
            <a:r>
              <a:rPr lang="en-US" altLang="zh-TW" b="0" dirty="0">
                <a:solidFill>
                  <a:srgbClr val="66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Provides a medium for </a:t>
            </a:r>
            <a:r>
              <a:rPr lang="en-US" altLang="zh-TW" b="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chemical reactions</a:t>
            </a:r>
            <a:r>
              <a:rPr lang="en-US" altLang="zh-TW" b="0" dirty="0">
                <a:solidFill>
                  <a:srgbClr val="66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to take </a:t>
            </a:r>
            <a:r>
              <a:rPr lang="en-US" altLang="zh-TW" b="0" dirty="0" smtClean="0">
                <a:solidFill>
                  <a:srgbClr val="66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place</a:t>
            </a:r>
          </a:p>
          <a:p>
            <a:pPr marL="6350" lvl="1" indent="0" algn="just" eaLnBrk="1" hangingPunct="1">
              <a:spcBef>
                <a:spcPct val="0"/>
              </a:spcBef>
              <a:buNone/>
            </a:pPr>
            <a:r>
              <a:rPr lang="ar-SA" altLang="zh-TW" sz="1600" b="0" dirty="0">
                <a:solidFill>
                  <a:srgbClr val="66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يوفر وسيلة للتفاعلات الكيميائية تحدث</a:t>
            </a:r>
            <a:endParaRPr lang="en-US" altLang="zh-TW" sz="1600" b="0" dirty="0">
              <a:solidFill>
                <a:srgbClr val="6633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spcBef>
                <a:spcPct val="0"/>
              </a:spcBef>
              <a:buFontTx/>
              <a:buChar char="•"/>
            </a:pPr>
            <a:r>
              <a:rPr lang="en-US" altLang="zh-TW" b="0" dirty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Contains </a:t>
            </a:r>
            <a:r>
              <a:rPr lang="en-US" altLang="zh-TW" b="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organelle</a:t>
            </a:r>
            <a:r>
              <a:rPr lang="en-US" altLang="zh-TW" b="0" dirty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 to carry out specific </a:t>
            </a:r>
            <a:r>
              <a:rPr lang="en-US" altLang="zh-TW" b="0" dirty="0" smtClean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jobs</a:t>
            </a:r>
          </a:p>
          <a:p>
            <a:pPr marL="6350" lvl="1" indent="0" algn="just" eaLnBrk="1" hangingPunct="1">
              <a:spcBef>
                <a:spcPct val="0"/>
              </a:spcBef>
              <a:buNone/>
            </a:pPr>
            <a:r>
              <a:rPr lang="ar-SA" altLang="zh-TW" sz="1600" b="0" dirty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يحتوي على </a:t>
            </a:r>
            <a:r>
              <a:rPr lang="ar-SA" altLang="zh-TW" sz="1600" b="0" dirty="0" err="1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عضيات</a:t>
            </a:r>
            <a:r>
              <a:rPr lang="ar-SA" altLang="zh-TW" sz="1600" b="0" dirty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لتنفيذ وظائف محددة</a:t>
            </a:r>
            <a:endParaRPr lang="en-US" altLang="zh-TW" sz="1600" b="0" dirty="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04" name="Rectangle 7">
            <a:extLst>
              <a:ext uri="{FF2B5EF4-FFF2-40B4-BE49-F238E27FC236}">
                <a16:creationId xmlns:a16="http://schemas.microsoft.com/office/drawing/2014/main" xmlns="" id="{3A0CEADB-1A76-4986-A063-B79AAF18AB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5233"/>
            <a:ext cx="4229100" cy="812800"/>
          </a:xfrm>
        </p:spPr>
        <p:txBody>
          <a:bodyPr/>
          <a:lstStyle/>
          <a:p>
            <a:pPr eaLnBrk="1" hangingPunct="1"/>
            <a:r>
              <a:rPr lang="en-US" altLang="zh-TW" sz="2000" b="1" dirty="0">
                <a:solidFill>
                  <a:srgbClr val="0000FF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Cytoplasm of a Cell </a:t>
            </a:r>
            <a:r>
              <a:rPr lang="en-US" altLang="zh-TW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/>
            </a:r>
            <a:br>
              <a:rPr lang="en-US" altLang="zh-TW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</a:br>
            <a:r>
              <a:rPr lang="ar-SA" altLang="zh-TW" sz="1800" dirty="0">
                <a:solidFill>
                  <a:srgbClr val="0000FF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السيتوبلازم للخلية</a:t>
            </a:r>
            <a:endParaRPr lang="en-US" altLang="zh-TW" sz="2000" dirty="0">
              <a:solidFill>
                <a:srgbClr val="0000FF"/>
              </a:solidFill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</p:txBody>
      </p:sp>
      <p:sp>
        <p:nvSpPr>
          <p:cNvPr id="25605" name="AutoShape 9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1E0388F9-FA18-4061-9435-DC6055A66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8229600"/>
            <a:ext cx="285750" cy="812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6600"/>
              </a:solidFill>
            </a:endParaRPr>
          </a:p>
        </p:txBody>
      </p:sp>
      <p:sp>
        <p:nvSpPr>
          <p:cNvPr id="25606" name="AutoShape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30386896-4380-4D0A-B7E3-A63012158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8229600"/>
            <a:ext cx="228600" cy="914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6600"/>
              </a:solidFill>
            </a:endParaRPr>
          </a:p>
        </p:txBody>
      </p:sp>
      <p:sp>
        <p:nvSpPr>
          <p:cNvPr id="25607" name="Text Box 11">
            <a:extLst>
              <a:ext uri="{FF2B5EF4-FFF2-40B4-BE49-F238E27FC236}">
                <a16:creationId xmlns:a16="http://schemas.microsoft.com/office/drawing/2014/main" xmlns="" id="{7BCDB690-8A4E-4183-8578-63FE46643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50" y="1259926"/>
            <a:ext cx="1600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err="1" smtClean="0">
                <a:solidFill>
                  <a:srgbClr val="006600"/>
                </a:solidFill>
              </a:rPr>
              <a:t>Cytoplam</a:t>
            </a:r>
            <a:endParaRPr lang="en-US" altLang="en-US" sz="2000" dirty="0" smtClean="0">
              <a:solidFill>
                <a:srgbClr val="00660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dirty="0">
                <a:solidFill>
                  <a:srgbClr val="006600"/>
                </a:solidFill>
              </a:rPr>
              <a:t>السيتوبلازم</a:t>
            </a:r>
            <a:endParaRPr lang="en-US" altLang="en-US" dirty="0">
              <a:solidFill>
                <a:srgbClr val="006600"/>
              </a:solidFill>
            </a:endParaRPr>
          </a:p>
        </p:txBody>
      </p:sp>
      <p:sp>
        <p:nvSpPr>
          <p:cNvPr id="25608" name="Line 12">
            <a:extLst>
              <a:ext uri="{FF2B5EF4-FFF2-40B4-BE49-F238E27FC236}">
                <a16:creationId xmlns:a16="http://schemas.microsoft.com/office/drawing/2014/main" xmlns="" id="{D646C1F1-6F5A-4519-81A4-5407CC6450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2214034"/>
            <a:ext cx="742950" cy="2053167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9902625E-2A78-4D5F-A5AF-8E7669174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1117601"/>
            <a:ext cx="6686550" cy="7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484188" indent="-2936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FontTx/>
              <a:buChar char="•"/>
            </a:pPr>
            <a:r>
              <a:rPr lang="en-US" altLang="zh-TW" sz="1800" b="0" dirty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Controls the normal activities of the </a:t>
            </a:r>
            <a:r>
              <a:rPr lang="en-US" altLang="zh-TW" sz="1800" b="0" dirty="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cell</a:t>
            </a:r>
          </a:p>
          <a:p>
            <a:pPr marL="190500" lvl="1" indent="0" algn="just" eaLnBrk="1" hangingPunct="1">
              <a:spcBef>
                <a:spcPct val="0"/>
              </a:spcBef>
              <a:buNone/>
            </a:pPr>
            <a:r>
              <a:rPr lang="en-US" altLang="zh-TW" sz="1600" b="0" dirty="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ar-SA" altLang="zh-TW" sz="1600" b="0" dirty="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يتحكم </a:t>
            </a:r>
            <a:r>
              <a:rPr lang="ar-SA" altLang="zh-TW" sz="1600" b="0" dirty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في الأنشطة الطبيعية </a:t>
            </a:r>
            <a:r>
              <a:rPr lang="ar-SA" altLang="zh-TW" sz="1600" b="0" dirty="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للخلية</a:t>
            </a:r>
            <a:r>
              <a:rPr lang="en-US" altLang="zh-TW" sz="1600" b="0" dirty="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altLang="zh-TW" sz="1600" b="0" dirty="0">
              <a:solidFill>
                <a:srgbClr val="00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spcBef>
                <a:spcPct val="0"/>
              </a:spcBef>
              <a:buFontTx/>
              <a:buChar char="•"/>
            </a:pPr>
            <a:r>
              <a:rPr lang="en-US" altLang="zh-TW" sz="1800" b="0" dirty="0">
                <a:latin typeface="Tahoma" panose="020B0604030504040204" pitchFamily="34" charset="0"/>
                <a:cs typeface="Tahoma" panose="020B0604030504040204" pitchFamily="34" charset="0"/>
              </a:rPr>
              <a:t>Contains the DNA in </a:t>
            </a:r>
            <a:r>
              <a:rPr lang="en-US" altLang="zh-TW" sz="18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chromosomes</a:t>
            </a:r>
          </a:p>
          <a:p>
            <a:pPr marL="190500" lvl="1" indent="0" algn="just" eaLnBrk="1" hangingPunct="1">
              <a:spcBef>
                <a:spcPct val="0"/>
              </a:spcBef>
              <a:buNone/>
            </a:pPr>
            <a:r>
              <a:rPr lang="ar-SA" altLang="zh-TW" sz="1600" b="0" dirty="0">
                <a:latin typeface="Tahoma" panose="020B0604030504040204" pitchFamily="34" charset="0"/>
                <a:cs typeface="Tahoma" panose="020B0604030504040204" pitchFamily="34" charset="0"/>
              </a:rPr>
              <a:t>يحتوي على الحمض النووي في الكروموسومات</a:t>
            </a:r>
            <a:endParaRPr lang="en-US" altLang="zh-TW" sz="1600" b="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spcBef>
                <a:spcPct val="0"/>
              </a:spcBef>
              <a:buFontTx/>
              <a:buChar char="•"/>
            </a:pPr>
            <a:r>
              <a:rPr lang="en-US" altLang="zh-TW" sz="1800" b="0" dirty="0">
                <a:latin typeface="Tahoma" panose="020B0604030504040204" pitchFamily="34" charset="0"/>
                <a:cs typeface="Tahoma" panose="020B0604030504040204" pitchFamily="34" charset="0"/>
              </a:rPr>
              <a:t>Usually the largest </a:t>
            </a:r>
            <a:r>
              <a:rPr lang="en-US" altLang="zh-TW" sz="18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organelle</a:t>
            </a:r>
          </a:p>
          <a:p>
            <a:pPr marL="190500" lvl="1" indent="0" algn="just" eaLnBrk="1" hangingPunct="1">
              <a:spcBef>
                <a:spcPct val="0"/>
              </a:spcBef>
              <a:buNone/>
            </a:pPr>
            <a:r>
              <a:rPr lang="ar-SA" altLang="zh-TW" sz="1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عادة </a:t>
            </a:r>
            <a:r>
              <a:rPr lang="ar-SA" altLang="zh-TW" sz="1400" b="0" dirty="0">
                <a:latin typeface="Tahoma" panose="020B0604030504040204" pitchFamily="34" charset="0"/>
                <a:cs typeface="Tahoma" panose="020B0604030504040204" pitchFamily="34" charset="0"/>
              </a:rPr>
              <a:t>أكبر </a:t>
            </a:r>
            <a:r>
              <a:rPr lang="ar-SA" altLang="zh-TW" sz="1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عضو</a:t>
            </a:r>
          </a:p>
          <a:p>
            <a:pPr marL="190500" lvl="1" indent="0" algn="just" eaLnBrk="1" hangingPunct="1">
              <a:spcBef>
                <a:spcPct val="0"/>
              </a:spcBef>
              <a:buNone/>
            </a:pPr>
            <a:r>
              <a:rPr lang="en-US" altLang="zh-TW" sz="1800" b="0" dirty="0" smtClean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Each </a:t>
            </a:r>
            <a:r>
              <a:rPr lang="en-US" altLang="zh-TW" sz="1800" b="0" dirty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cell has fixed number </a:t>
            </a:r>
            <a:r>
              <a:rPr lang="en-US" altLang="zh-TW" sz="1800" b="0" dirty="0" smtClean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 marL="190500" lvl="1" indent="0" algn="just" eaLnBrk="1" hangingPunct="1">
              <a:spcBef>
                <a:spcPct val="0"/>
              </a:spcBef>
              <a:buNone/>
            </a:pPr>
            <a:r>
              <a:rPr lang="en-US" altLang="zh-TW" sz="1800" b="0" dirty="0" smtClean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1800" b="0" dirty="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chromosomes that carry </a:t>
            </a:r>
            <a:r>
              <a:rPr lang="en-US" altLang="zh-TW" sz="1800" b="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genes</a:t>
            </a:r>
          </a:p>
          <a:p>
            <a:pPr marL="190500" lvl="1" indent="0" algn="just" eaLnBrk="1" hangingPunct="1">
              <a:spcBef>
                <a:spcPct val="0"/>
              </a:spcBef>
              <a:buNone/>
            </a:pPr>
            <a:r>
              <a:rPr lang="ar-SA" altLang="zh-TW" sz="1600" b="0" dirty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تحتوي كل خلية على عدد ثابت من الكروموسومات التي تحمل الجينات</a:t>
            </a:r>
            <a:endParaRPr lang="en-US" altLang="zh-TW" sz="1600" b="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spcBef>
                <a:spcPct val="0"/>
              </a:spcBef>
              <a:buFontTx/>
              <a:buChar char="•"/>
            </a:pPr>
            <a:r>
              <a:rPr lang="en-US" altLang="zh-TW" sz="1800" b="0" dirty="0">
                <a:solidFill>
                  <a:srgbClr val="DC2A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Genes control cell </a:t>
            </a:r>
            <a:r>
              <a:rPr lang="en-US" altLang="zh-TW" sz="1800" b="0" dirty="0" smtClean="0">
                <a:solidFill>
                  <a:srgbClr val="DC2A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characteristics</a:t>
            </a:r>
          </a:p>
          <a:p>
            <a:pPr marL="190500" lvl="1" indent="0" algn="just" eaLnBrk="1" hangingPunct="1">
              <a:spcBef>
                <a:spcPct val="0"/>
              </a:spcBef>
              <a:buNone/>
            </a:pPr>
            <a:r>
              <a:rPr lang="ar-SA" altLang="zh-TW" sz="1600" b="0" dirty="0">
                <a:solidFill>
                  <a:srgbClr val="DC2A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تتحكم الجينات في خصائص </a:t>
            </a:r>
            <a:r>
              <a:rPr lang="ar-SA" altLang="zh-TW" sz="1600" b="0" dirty="0" smtClean="0">
                <a:solidFill>
                  <a:srgbClr val="DC2A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الخلية   </a:t>
            </a:r>
            <a:endParaRPr lang="en-US" altLang="zh-TW" sz="1600" b="0" dirty="0">
              <a:solidFill>
                <a:srgbClr val="DC2A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spcBef>
                <a:spcPct val="0"/>
              </a:spcBef>
              <a:buFontTx/>
              <a:buChar char="•"/>
            </a:pPr>
            <a:r>
              <a:rPr lang="en-US" altLang="zh-TW" u="sng" dirty="0">
                <a:latin typeface="Tahoma" panose="020B0604030504040204" pitchFamily="34" charset="0"/>
                <a:cs typeface="Tahoma" panose="020B0604030504040204" pitchFamily="34" charset="0"/>
              </a:rPr>
              <a:t>Nuclear </a:t>
            </a:r>
            <a:r>
              <a:rPr lang="en-US" altLang="zh-TW" u="sng" dirty="0" smtClean="0">
                <a:latin typeface="Tahoma" panose="020B0604030504040204" pitchFamily="34" charset="0"/>
                <a:cs typeface="Tahoma" panose="020B0604030504040204" pitchFamily="34" charset="0"/>
              </a:rPr>
              <a:t>Envelope   ( </a:t>
            </a:r>
            <a:r>
              <a:rPr lang="ar-SA" altLang="zh-TW" u="sng" dirty="0" smtClean="0">
                <a:latin typeface="Tahoma" panose="020B0604030504040204" pitchFamily="34" charset="0"/>
                <a:cs typeface="Tahoma" panose="020B0604030504040204" pitchFamily="34" charset="0"/>
              </a:rPr>
              <a:t>(المغلف النووي</a:t>
            </a:r>
            <a:endParaRPr lang="en-US" altLang="zh-TW" u="sng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spcBef>
                <a:spcPct val="0"/>
              </a:spcBef>
              <a:buFontTx/>
              <a:buChar char="•"/>
            </a:pPr>
            <a:r>
              <a:rPr lang="en-US" altLang="zh-TW" b="0" dirty="0">
                <a:latin typeface="Tahoma" panose="020B0604030504040204" pitchFamily="34" charset="0"/>
                <a:cs typeface="Tahoma" panose="020B0604030504040204" pitchFamily="34" charset="0"/>
              </a:rPr>
              <a:t>Double membrane surrounding </a:t>
            </a:r>
            <a:r>
              <a:rPr lang="en-US" altLang="zh-TW" b="0" dirty="0" smtClean="0">
                <a:latin typeface="Tahoma" panose="020B0604030504040204" pitchFamily="34" charset="0"/>
                <a:cs typeface="Tahoma" panose="020B0604030504040204" pitchFamily="34" charset="0"/>
              </a:rPr>
              <a:t>nucleus</a:t>
            </a:r>
          </a:p>
          <a:p>
            <a:pPr marL="190500" lvl="1" indent="0" algn="just" eaLnBrk="1" hangingPunct="1">
              <a:spcBef>
                <a:spcPct val="0"/>
              </a:spcBef>
              <a:buNone/>
            </a:pPr>
            <a:r>
              <a:rPr lang="ar-SA" altLang="zh-TW" sz="1600" b="0" dirty="0">
                <a:latin typeface="Tahoma" panose="020B0604030504040204" pitchFamily="34" charset="0"/>
                <a:cs typeface="Tahoma" panose="020B0604030504040204" pitchFamily="34" charset="0"/>
              </a:rPr>
              <a:t>غشاء مزدوج يحيط بالنواة</a:t>
            </a:r>
            <a:endParaRPr lang="en-US" altLang="zh-TW" sz="1600" b="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spcBef>
                <a:spcPct val="0"/>
              </a:spcBef>
              <a:buFontTx/>
              <a:buChar char="•"/>
            </a:pPr>
            <a:r>
              <a:rPr lang="en-US" altLang="zh-TW" b="0" dirty="0">
                <a:latin typeface="Tahoma" panose="020B0604030504040204" pitchFamily="34" charset="0"/>
                <a:cs typeface="Tahoma" panose="020B0604030504040204" pitchFamily="34" charset="0"/>
              </a:rPr>
              <a:t>Also called nuclear </a:t>
            </a:r>
            <a:r>
              <a:rPr lang="en-US" altLang="zh-TW" b="0" dirty="0" smtClean="0">
                <a:latin typeface="Tahoma" panose="020B0604030504040204" pitchFamily="34" charset="0"/>
                <a:cs typeface="Tahoma" panose="020B0604030504040204" pitchFamily="34" charset="0"/>
              </a:rPr>
              <a:t>membrane</a:t>
            </a:r>
          </a:p>
          <a:p>
            <a:pPr marL="190500" lvl="1" indent="0" algn="just" eaLnBrk="1" hangingPunct="1">
              <a:spcBef>
                <a:spcPct val="0"/>
              </a:spcBef>
              <a:buNone/>
            </a:pPr>
            <a:r>
              <a:rPr lang="ar-SA" altLang="zh-TW" sz="1600" b="0" dirty="0">
                <a:latin typeface="Tahoma" panose="020B0604030504040204" pitchFamily="34" charset="0"/>
                <a:cs typeface="Tahoma" panose="020B0604030504040204" pitchFamily="34" charset="0"/>
              </a:rPr>
              <a:t>وتسمى أيضا الغشاء النووي</a:t>
            </a:r>
            <a:endParaRPr lang="en-US" altLang="zh-TW" sz="1600" b="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spcBef>
                <a:spcPct val="0"/>
              </a:spcBef>
              <a:buFontTx/>
              <a:buChar char="•"/>
            </a:pPr>
            <a:r>
              <a:rPr lang="en-US" altLang="zh-TW" sz="1800" b="0" dirty="0">
                <a:latin typeface="Tahoma" panose="020B0604030504040204" pitchFamily="34" charset="0"/>
                <a:cs typeface="Tahoma" panose="020B0604030504040204" pitchFamily="34" charset="0"/>
              </a:rPr>
              <a:t>Contains nuclear pores for materials </a:t>
            </a:r>
            <a:endParaRPr lang="en-US" altLang="zh-TW" sz="1800" b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90500" lvl="1" indent="0" algn="just" eaLnBrk="1" hangingPunct="1">
              <a:spcBef>
                <a:spcPct val="0"/>
              </a:spcBef>
              <a:buNone/>
            </a:pPr>
            <a:r>
              <a:rPr lang="en-US" altLang="zh-TW" sz="18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altLang="zh-TW" sz="1800" b="0" dirty="0">
                <a:latin typeface="Tahoma" panose="020B0604030504040204" pitchFamily="34" charset="0"/>
                <a:cs typeface="Tahoma" panose="020B0604030504040204" pitchFamily="34" charset="0"/>
              </a:rPr>
              <a:t>enter &amp; leave </a:t>
            </a:r>
            <a:r>
              <a:rPr lang="en-US" altLang="zh-TW" sz="18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nucleus</a:t>
            </a:r>
          </a:p>
          <a:p>
            <a:pPr marL="190500" lvl="1" indent="0" algn="just" eaLnBrk="1" hangingPunct="1">
              <a:spcBef>
                <a:spcPct val="0"/>
              </a:spcBef>
              <a:buNone/>
            </a:pPr>
            <a:r>
              <a:rPr lang="ar-SA" altLang="zh-TW" sz="1600" b="0" dirty="0">
                <a:latin typeface="Tahoma" panose="020B0604030504040204" pitchFamily="34" charset="0"/>
                <a:cs typeface="Tahoma" panose="020B0604030504040204" pitchFamily="34" charset="0"/>
              </a:rPr>
              <a:t>يحتوي على مسام نووية لمواد تدخل وتخرج من النواة</a:t>
            </a:r>
            <a:endParaRPr lang="en-US" altLang="zh-TW" sz="1600" b="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spcBef>
                <a:spcPct val="0"/>
              </a:spcBef>
              <a:buFontTx/>
              <a:buChar char="•"/>
            </a:pPr>
            <a:endParaRPr lang="en-US" altLang="zh-TW" sz="3200" u="sng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xmlns="" id="{1DC5B0D0-B9A7-4156-A3A6-498D82A6D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62984"/>
            <a:ext cx="6858000" cy="812800"/>
          </a:xfrm>
        </p:spPr>
        <p:txBody>
          <a:bodyPr/>
          <a:lstStyle/>
          <a:p>
            <a:pPr eaLnBrk="1" hangingPunct="1"/>
            <a:r>
              <a:rPr lang="en-US" altLang="zh-TW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Nucleus  (</a:t>
            </a:r>
            <a:r>
              <a:rPr lang="ar-SA" altLang="zh-TW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(نواة</a:t>
            </a:r>
            <a:endParaRPr lang="en-US" altLang="zh-TW" sz="2400" b="1" dirty="0">
              <a:solidFill>
                <a:srgbClr val="0000FF"/>
              </a:solidFill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</p:txBody>
      </p:sp>
      <p:sp>
        <p:nvSpPr>
          <p:cNvPr id="27652" name="AutoShape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DF2C2EF4-1D03-4D15-8379-7E38D10C0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8229600"/>
            <a:ext cx="228600" cy="914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6600"/>
              </a:solidFill>
            </a:endParaRPr>
          </a:p>
        </p:txBody>
      </p:sp>
      <p:pic>
        <p:nvPicPr>
          <p:cNvPr id="27653" name="Picture 15" descr="50310500">
            <a:extLst>
              <a:ext uri="{FF2B5EF4-FFF2-40B4-BE49-F238E27FC236}">
                <a16:creationId xmlns:a16="http://schemas.microsoft.com/office/drawing/2014/main" xmlns="" id="{F62C6ADC-473B-4CF2-B55D-19E68F0F6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343400"/>
            <a:ext cx="1676994" cy="170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 descr="5_11">
            <a:extLst>
              <a:ext uri="{FF2B5EF4-FFF2-40B4-BE49-F238E27FC236}">
                <a16:creationId xmlns:a16="http://schemas.microsoft.com/office/drawing/2014/main" xmlns="" id="{8C761DF8-6280-4BE3-8C81-83A89157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4" r="34428"/>
          <a:stretch>
            <a:fillRect/>
          </a:stretch>
        </p:blipFill>
        <p:spPr bwMode="auto">
          <a:xfrm>
            <a:off x="5410200" y="381000"/>
            <a:ext cx="1288852" cy="284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d_scientist">
  <a:themeElements>
    <a:clrScheme name="mad_scientis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d_scientist">
      <a:majorFont>
        <a:latin typeface="Hemi Head 426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99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99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lnDef>
  </a:objectDefaults>
  <a:extraClrSchemeLst>
    <a:extraClrScheme>
      <a:clrScheme name="mad_scientis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d_scientis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d_scientis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d_scientis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d_scientis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d_scientis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d_scientis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C4eActiveLectureQuestions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tri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8000" tIns="0" rIns="13680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tri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8000" tIns="0" rIns="13680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Designs\mad_scientist.pot</Template>
  <TotalTime>4326</TotalTime>
  <Words>1573</Words>
  <Application>Microsoft Office PowerPoint</Application>
  <PresentationFormat>عرض على الشاشة (3:4)‏</PresentationFormat>
  <Paragraphs>383</Paragraphs>
  <Slides>23</Slides>
  <Notes>21</Notes>
  <HiddenSlides>0</HiddenSlides>
  <MMClips>1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23</vt:i4>
      </vt:variant>
    </vt:vector>
  </HeadingPairs>
  <TitlesOfParts>
    <vt:vector size="25" baseType="lpstr">
      <vt:lpstr>mad_scientist</vt:lpstr>
      <vt:lpstr>1_CC4eActiveLectureQuestions</vt:lpstr>
      <vt:lpstr> Chapter  3 الخلية الحية The Living Cell</vt:lpstr>
      <vt:lpstr>CELL THEORY ((نظرية الخلية</vt:lpstr>
      <vt:lpstr>Prokaryotes – The first Cells (بدائيات النوى - الخلايا الأولى)</vt:lpstr>
      <vt:lpstr>Eukaryotes (حقيقيات النواة)</vt:lpstr>
      <vt:lpstr>Two Main Types of Eukaryotic Cells نوعان رئيسيان من خلايا حقيقية النواة</vt:lpstr>
      <vt:lpstr>Cell or Plasma Membrane غشاء الخلية أو البلازما</vt:lpstr>
      <vt:lpstr>Cell Membrane and wall in Plants غشاء الخلية والجدار في النباتات</vt:lpstr>
      <vt:lpstr>Cytoplasm of a Cell  السيتوبلازم للخلية</vt:lpstr>
      <vt:lpstr>Nucleus  ((نواة</vt:lpstr>
      <vt:lpstr>Cytoskeleton الهيكل الخلوي</vt:lpstr>
      <vt:lpstr>Centrioles مريكز</vt:lpstr>
      <vt:lpstr>Mitochondrion (mitochondria) الميتوكوندريا (الميتوكوندريا)</vt:lpstr>
      <vt:lpstr>Endoplasmic Reticulum – ER الشبكة الإندوبلازمية - ER</vt:lpstr>
      <vt:lpstr>(Rough ER)</vt:lpstr>
      <vt:lpstr>Ribosomes ريبوسوم</vt:lpstr>
      <vt:lpstr>Golgi Bodies جهاز جولجي</vt:lpstr>
      <vt:lpstr>Lysosomes الجسيمات المحللة</vt:lpstr>
      <vt:lpstr>Cilia &amp; Flagella</vt:lpstr>
      <vt:lpstr>Vacuoles الفجوات))</vt:lpstr>
      <vt:lpstr>Chloroplasts البلاستيدات الخضراء</vt:lpstr>
      <vt:lpstr>عرض تقديمي في PowerPoint</vt:lpstr>
      <vt:lpstr>عرض تقديمي في PowerPoint</vt:lpstr>
      <vt:lpstr>Comparison between plant and animal cells مقارنة بين الخلايا النباتية والحيوانية</vt:lpstr>
    </vt:vector>
  </TitlesOfParts>
  <Company>Aristo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The Basic Structure of a Cell</dc:title>
  <dc:creator>Terry</dc:creator>
  <cp:lastModifiedBy>dell</cp:lastModifiedBy>
  <cp:revision>199</cp:revision>
  <dcterms:created xsi:type="dcterms:W3CDTF">2000-06-10T01:40:41Z</dcterms:created>
  <dcterms:modified xsi:type="dcterms:W3CDTF">2019-09-25T00:13:09Z</dcterms:modified>
</cp:coreProperties>
</file>