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0" r:id="rId1"/>
  </p:sldMasterIdLst>
  <p:notesMasterIdLst>
    <p:notesMasterId r:id="rId4"/>
  </p:notesMasterIdLst>
  <p:sldIdLst>
    <p:sldId id="286" r:id="rId2"/>
    <p:sldId id="287" r:id="rId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96E6AC-A85F-4649-864E-8CB810E60F99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549CC0-A3D8-D64D-B6CF-F298763592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4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9CC0-A3D8-D64D-B6CF-F298763592C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117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0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110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3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9591334" y="216901"/>
            <a:ext cx="3058497" cy="26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94041" y="206183"/>
            <a:ext cx="2678553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1217566" y="3155302"/>
            <a:ext cx="1987236" cy="214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0767201" y="5078684"/>
            <a:ext cx="2128303" cy="221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9383126" y="4533550"/>
            <a:ext cx="2678553" cy="102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8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4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4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4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0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68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5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1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18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r" defTabSz="914418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5A94937-4568-120A-8C4D-64B60CF7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21080"/>
              </p:ext>
            </p:extLst>
          </p:nvPr>
        </p:nvGraphicFramePr>
        <p:xfrm>
          <a:off x="266700" y="1049337"/>
          <a:ext cx="11461145" cy="5497068"/>
        </p:xfrm>
        <a:graphic>
          <a:graphicData uri="http://schemas.openxmlformats.org/drawingml/2006/table">
            <a:tbl>
              <a:tblPr rtl="1" firstRow="1" bandRow="1"/>
              <a:tblGrid>
                <a:gridCol w="1398391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766065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054699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1976809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2293506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29707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  <a:endParaRPr lang="ar-SA" sz="20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  <a:endParaRPr lang="ar-SA" sz="20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6504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000" b="1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  <a:endParaRPr lang="ar-SA" sz="20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تلاوة: سورة الكهف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 – ٢٠ )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b="1" dirty="0"/>
                        <a:t>الايمان بالقدر</a:t>
                      </a:r>
                      <a:endParaRPr lang="ar-SA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b="1" dirty="0"/>
                        <a:t>أحكام الأطعمة والأشربة</a:t>
                      </a:r>
                      <a:endParaRPr lang="ar-SA" sz="18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cs typeface="+mn-cs"/>
                        </a:rPr>
                        <a:t>إخلاص العمل لله تعالى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 سورة الحجرات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 – ٥ )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078774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2000" b="1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  <a:endParaRPr lang="ar-SA" sz="20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  <a:endParaRPr lang="ar-SA" sz="18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</a:t>
                      </a:r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أن تبين الطالبة المراد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با</a:t>
                      </a:r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لقدر.</a:t>
                      </a:r>
                    </a:p>
                    <a:p>
                      <a:pPr algn="ctr" rtl="1"/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تبين الطالبة حكم الإيمان بالقدر .</a:t>
                      </a:r>
                    </a:p>
                    <a:p>
                      <a:pPr algn="ctr" rtl="1"/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تبين الطالبة مراتب بالقدر.</a:t>
                      </a:r>
                    </a:p>
                    <a:p>
                      <a:pPr marL="11113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933450" algn="r"/>
                        </a:tabLst>
                      </a:pPr>
                      <a:endParaRPr lang="ar-SA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Montserrat Light"/>
                        </a:rPr>
                        <a:t>*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أن تبين الطالبة القاعدة الشرعية: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 (أنَّ الأصلَ في الأطعمةِ والأشربةِ الإباحةُ ).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Montserrat Light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</a:t>
                      </a:r>
                      <a:r>
                        <a:rPr lang="ar-SA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أن تقرأ الطالبة الحديث قراءة صحيحة 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تقدم الطالبة ترجمة موجزة لراوي الحديث.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توضح الطالبة أن إخلاص العمل لله تعالى أساس في قبول العبادات.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تستنبط الطالبة الفوائد من الحديث.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   أن تقرأ الطالبة الآيات قراءة سليمة.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تبين الطالبة معاني الكلمات الغريبة.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تفسر الطالبة الآيات المحددة من سورة الحجرات 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توضح الطالبة كيفية التأدب مع النبي ﷺ بعد وفاته 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939499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SA" sz="18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السورة مع مراعاة الأحكام التجويدية 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</a:t>
                      </a:r>
                      <a:r>
                        <a:rPr lang="ar-SA" sz="1800" b="1">
                          <a:cs typeface="+mn-cs"/>
                        </a:rPr>
                        <a:t>صفحة (١٦٣)</a:t>
                      </a:r>
                      <a:endParaRPr lang="ar-SA" sz="1800" b="1" dirty="0"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800" b="1" dirty="0"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(١٢٠)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الثاني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(٦٦)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 السؤال الثاني.</a:t>
                      </a:r>
                      <a:endParaRPr lang="ar-SA" sz="18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4" name="صورة 13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F4B6E437-A77D-616B-ED71-C924DEC8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0852451" y="0"/>
            <a:ext cx="1288143" cy="925286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A5EB3D5-75F5-4E34-8CFB-EEAD856514D9}"/>
              </a:ext>
            </a:extLst>
          </p:cNvPr>
          <p:cNvGrpSpPr/>
          <p:nvPr/>
        </p:nvGrpSpPr>
        <p:grpSpPr>
          <a:xfrm>
            <a:off x="1825698" y="462643"/>
            <a:ext cx="8985633" cy="522095"/>
            <a:chOff x="2317909" y="2097803"/>
            <a:chExt cx="11169488" cy="730933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7ABC860A-1687-9CAE-6235-3EEA10F17704}"/>
                </a:ext>
              </a:extLst>
            </p:cNvPr>
            <p:cNvGrpSpPr/>
            <p:nvPr/>
          </p:nvGrpSpPr>
          <p:grpSpPr>
            <a:xfrm>
              <a:off x="2317909" y="2097803"/>
              <a:ext cx="11169488" cy="730933"/>
              <a:chOff x="2847202" y="1069442"/>
              <a:chExt cx="10262372" cy="730933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76F4801E-D181-E7C9-1A43-29A8D7A13A05}"/>
                  </a:ext>
                </a:extLst>
              </p:cNvPr>
              <p:cNvGrpSpPr/>
              <p:nvPr/>
            </p:nvGrpSpPr>
            <p:grpSpPr>
              <a:xfrm>
                <a:off x="2883798" y="1069442"/>
                <a:ext cx="10225776" cy="647700"/>
                <a:chOff x="2883798" y="1069442"/>
                <a:chExt cx="10225776" cy="647700"/>
              </a:xfrm>
            </p:grpSpPr>
            <p:sp>
              <p:nvSpPr>
                <p:cNvPr id="21" name="مستطيل مستدير الزوايا 20">
                  <a:extLst>
                    <a:ext uri="{FF2B5EF4-FFF2-40B4-BE49-F238E27FC236}">
                      <a16:creationId xmlns:a16="http://schemas.microsoft.com/office/drawing/2014/main" id="{E4C504F4-A3FE-13A2-7B1A-69E86D867542}"/>
                    </a:ext>
                  </a:extLst>
                </p:cNvPr>
                <p:cNvSpPr/>
                <p:nvPr/>
              </p:nvSpPr>
              <p:spPr>
                <a:xfrm>
                  <a:off x="11811617" y="1069442"/>
                  <a:ext cx="1297957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326578">
                    <a:defRPr/>
                  </a:pPr>
                  <a:endParaRPr lang="ar-SA" sz="240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مستطيل مستدير الزوايا 21">
                  <a:extLst>
                    <a:ext uri="{FF2B5EF4-FFF2-40B4-BE49-F238E27FC236}">
                      <a16:creationId xmlns:a16="http://schemas.microsoft.com/office/drawing/2014/main" id="{5D918303-8850-E225-7F2D-2C0E3A3A3170}"/>
                    </a:ext>
                  </a:extLst>
                </p:cNvPr>
                <p:cNvSpPr/>
                <p:nvPr/>
              </p:nvSpPr>
              <p:spPr>
                <a:xfrm>
                  <a:off x="2883798" y="1069442"/>
                  <a:ext cx="9809851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defTabSz="326578">
                    <a:defRPr/>
                  </a:pPr>
                  <a:endParaRPr lang="ar-SA" sz="2400" dirty="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BF46C4E2-18E5-6626-AFFF-C9069B9387D6}"/>
                  </a:ext>
                </a:extLst>
              </p:cNvPr>
              <p:cNvSpPr txBox="1"/>
              <p:nvPr/>
            </p:nvSpPr>
            <p:spPr>
              <a:xfrm>
                <a:off x="9963608" y="1157944"/>
                <a:ext cx="2730042" cy="5601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326578">
                  <a:defRPr/>
                </a:pPr>
                <a:r>
                  <a:rPr lang="ar-SA" sz="2000" b="1" dirty="0">
                    <a:solidFill>
                      <a:srgbClr val="28675C"/>
                    </a:solidFill>
                    <a:latin typeface="Aptos" panose="02110004020202020204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15C871E-C098-6CDB-34BC-31F219D84FA1}"/>
                  </a:ext>
                </a:extLst>
              </p:cNvPr>
              <p:cNvSpPr txBox="1"/>
              <p:nvPr/>
            </p:nvSpPr>
            <p:spPr>
              <a:xfrm>
                <a:off x="2847202" y="1154044"/>
                <a:ext cx="550548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 – ٥/ ٣</a:t>
                </a: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/ ١٤٤٧هـ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- ٢٤ - ٢٨ / ٨ / ٢٠٢٥</a:t>
                </a: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09F80CA-8FF1-FFCD-53A9-BC2746002318}"/>
                </a:ext>
              </a:extLst>
            </p:cNvPr>
            <p:cNvSpPr txBox="1"/>
            <p:nvPr/>
          </p:nvSpPr>
          <p:spPr>
            <a:xfrm>
              <a:off x="8335922" y="2182404"/>
              <a:ext cx="191129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326578">
                <a:defRPr/>
              </a:pPr>
              <a:r>
                <a:rPr lang="ar-SA" sz="2400" b="1" dirty="0">
                  <a:solidFill>
                    <a:srgbClr val="C00000"/>
                  </a:solidFill>
                  <a:latin typeface="Aptos" panose="02110004020202020204"/>
                  <a:cs typeface="Arial" panose="020B0604020202020204" pitchFamily="34" charset="0"/>
                </a:rPr>
                <a:t>الثالث متوسط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2323EF-0207-EC0C-F220-C5EACB95B185}"/>
              </a:ext>
            </a:extLst>
          </p:cNvPr>
          <p:cNvSpPr txBox="1"/>
          <p:nvPr/>
        </p:nvSpPr>
        <p:spPr>
          <a:xfrm>
            <a:off x="39614" y="134615"/>
            <a:ext cx="1818126" cy="5320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326578" rtl="0">
              <a:defRPr/>
            </a:pPr>
            <a:r>
              <a:rPr lang="ar-SA" sz="2857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96391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الوجه الإنساني, لقطة شاشة, رسوم متحركة&#10;&#10;تم إنشاء الوصف تلقائياً">
            <a:extLst>
              <a:ext uri="{FF2B5EF4-FFF2-40B4-BE49-F238E27FC236}">
                <a16:creationId xmlns:a16="http://schemas.microsoft.com/office/drawing/2014/main" id="{FA1583AA-FE58-358F-3718-D6E81307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58" y="41317"/>
            <a:ext cx="8916637" cy="67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7737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249</Words>
  <Application>Microsoft Macintosh PowerPoint</Application>
  <PresentationFormat>شاشة عريضة</PresentationFormat>
  <Paragraphs>52</Paragraphs>
  <Slides>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STC-Regular</vt:lpstr>
      <vt:lpstr>Tahoma</vt:lpstr>
      <vt:lpstr>1_نسق Office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omaimah me</dc:creator>
  <cp:lastModifiedBy>اميمه الشنقيطي</cp:lastModifiedBy>
  <cp:revision>32</cp:revision>
  <dcterms:created xsi:type="dcterms:W3CDTF">2024-08-21T16:42:25Z</dcterms:created>
  <dcterms:modified xsi:type="dcterms:W3CDTF">2025-08-19T12:18:07Z</dcterms:modified>
</cp:coreProperties>
</file>