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80" r:id="rId1"/>
  </p:sldMasterIdLst>
  <p:notesMasterIdLst>
    <p:notesMasterId r:id="rId4"/>
  </p:notesMasterIdLst>
  <p:sldIdLst>
    <p:sldId id="286" r:id="rId2"/>
    <p:sldId id="287" r:id="rId3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580"/>
  </p:normalViewPr>
  <p:slideViewPr>
    <p:cSldViewPr snapToGrid="0">
      <p:cViewPr varScale="1">
        <p:scale>
          <a:sx n="107" d="100"/>
          <a:sy n="107" d="100"/>
        </p:scale>
        <p:origin x="736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596E6AC-A85F-4649-864E-8CB810E60F99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8549CC0-A3D8-D64D-B6CF-F298763592C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55408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549CC0-A3D8-D64D-B6CF-F298763592CD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81174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9" indent="0" algn="ctr">
              <a:buNone/>
              <a:defRPr sz="2000"/>
            </a:lvl2pPr>
            <a:lvl3pPr marL="914418" indent="0" algn="ctr">
              <a:buNone/>
              <a:defRPr sz="1800"/>
            </a:lvl3pPr>
            <a:lvl4pPr marL="1371627" indent="0" algn="ctr">
              <a:buNone/>
              <a:defRPr sz="1600"/>
            </a:lvl4pPr>
            <a:lvl5pPr marL="1828837" indent="0" algn="ctr">
              <a:buNone/>
              <a:defRPr sz="1600"/>
            </a:lvl5pPr>
            <a:lvl6pPr marL="2286046" indent="0" algn="ctr">
              <a:buNone/>
              <a:defRPr sz="1600"/>
            </a:lvl6pPr>
            <a:lvl7pPr marL="2743255" indent="0" algn="ctr">
              <a:buNone/>
              <a:defRPr sz="1600"/>
            </a:lvl7pPr>
            <a:lvl8pPr marL="3200464" indent="0" algn="ctr">
              <a:buNone/>
              <a:defRPr sz="1600"/>
            </a:lvl8pPr>
            <a:lvl9pPr marL="3657673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1091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71109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25388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20"/>
          <p:cNvPicPr preferRelativeResize="0"/>
          <p:nvPr/>
        </p:nvPicPr>
        <p:blipFill rotWithShape="1">
          <a:blip r:embed="rId2">
            <a:alphaModFix/>
          </a:blip>
          <a:srcRect l="16098" t="13538" r="23107" b="7240"/>
          <a:stretch/>
        </p:blipFill>
        <p:spPr>
          <a:xfrm flipH="1">
            <a:off x="9591334" y="216901"/>
            <a:ext cx="3058497" cy="2656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0"/>
          <p:cNvPicPr preferRelativeResize="0"/>
          <p:nvPr/>
        </p:nvPicPr>
        <p:blipFill rotWithShape="1">
          <a:blip r:embed="rId3">
            <a:alphaModFix/>
          </a:blip>
          <a:srcRect l="4430" t="24261" r="14715" b="29261"/>
          <a:stretch/>
        </p:blipFill>
        <p:spPr>
          <a:xfrm rot="2402629">
            <a:off x="-94041" y="206183"/>
            <a:ext cx="2678553" cy="102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0"/>
          <p:cNvPicPr preferRelativeResize="0"/>
          <p:nvPr/>
        </p:nvPicPr>
        <p:blipFill rotWithShape="1">
          <a:blip r:embed="rId4">
            <a:alphaModFix/>
          </a:blip>
          <a:srcRect l="18161" t="4903" r="27979" b="7691"/>
          <a:stretch/>
        </p:blipFill>
        <p:spPr>
          <a:xfrm>
            <a:off x="-1217566" y="3155302"/>
            <a:ext cx="1987236" cy="2149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26534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21"/>
          <p:cNvPicPr preferRelativeResize="0"/>
          <p:nvPr/>
        </p:nvPicPr>
        <p:blipFill rotWithShape="1">
          <a:blip r:embed="rId2">
            <a:alphaModFix/>
          </a:blip>
          <a:srcRect l="21352" t="10743" r="29873" b="13112"/>
          <a:stretch/>
        </p:blipFill>
        <p:spPr>
          <a:xfrm>
            <a:off x="10767201" y="5078684"/>
            <a:ext cx="2128303" cy="2214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1"/>
          <p:cNvPicPr preferRelativeResize="0"/>
          <p:nvPr/>
        </p:nvPicPr>
        <p:blipFill rotWithShape="1">
          <a:blip r:embed="rId3">
            <a:alphaModFix/>
          </a:blip>
          <a:srcRect l="4430" t="24261" r="14715" b="29261"/>
          <a:stretch/>
        </p:blipFill>
        <p:spPr>
          <a:xfrm rot="2402629">
            <a:off x="9383126" y="4533550"/>
            <a:ext cx="2678553" cy="1026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6805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7489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9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18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2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3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4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55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6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7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64413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66276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8" indent="0">
              <a:buNone/>
              <a:defRPr sz="1800" b="1"/>
            </a:lvl3pPr>
            <a:lvl4pPr marL="1371627" indent="0">
              <a:buNone/>
              <a:defRPr sz="1600" b="1"/>
            </a:lvl4pPr>
            <a:lvl5pPr marL="1828837" indent="0">
              <a:buNone/>
              <a:defRPr sz="1600" b="1"/>
            </a:lvl5pPr>
            <a:lvl6pPr marL="2286046" indent="0">
              <a:buNone/>
              <a:defRPr sz="1600" b="1"/>
            </a:lvl6pPr>
            <a:lvl7pPr marL="2743255" indent="0">
              <a:buNone/>
              <a:defRPr sz="1600" b="1"/>
            </a:lvl7pPr>
            <a:lvl8pPr marL="3200464" indent="0">
              <a:buNone/>
              <a:defRPr sz="1600" b="1"/>
            </a:lvl8pPr>
            <a:lvl9pPr marL="3657673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8" indent="0">
              <a:buNone/>
              <a:defRPr sz="1800" b="1"/>
            </a:lvl3pPr>
            <a:lvl4pPr marL="1371627" indent="0">
              <a:buNone/>
              <a:defRPr sz="1600" b="1"/>
            </a:lvl4pPr>
            <a:lvl5pPr marL="1828837" indent="0">
              <a:buNone/>
              <a:defRPr sz="1600" b="1"/>
            </a:lvl5pPr>
            <a:lvl6pPr marL="2286046" indent="0">
              <a:buNone/>
              <a:defRPr sz="1600" b="1"/>
            </a:lvl6pPr>
            <a:lvl7pPr marL="2743255" indent="0">
              <a:buNone/>
              <a:defRPr sz="1600" b="1"/>
            </a:lvl7pPr>
            <a:lvl8pPr marL="3200464" indent="0">
              <a:buNone/>
              <a:defRPr sz="1600" b="1"/>
            </a:lvl8pPr>
            <a:lvl9pPr marL="3657673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50471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34029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068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9" indent="0">
              <a:buNone/>
              <a:defRPr sz="1400"/>
            </a:lvl2pPr>
            <a:lvl3pPr marL="914418" indent="0">
              <a:buNone/>
              <a:defRPr sz="1200"/>
            </a:lvl3pPr>
            <a:lvl4pPr marL="1371627" indent="0">
              <a:buNone/>
              <a:defRPr sz="1000"/>
            </a:lvl4pPr>
            <a:lvl5pPr marL="1828837" indent="0">
              <a:buNone/>
              <a:defRPr sz="1000"/>
            </a:lvl5pPr>
            <a:lvl6pPr marL="2286046" indent="0">
              <a:buNone/>
              <a:defRPr sz="1000"/>
            </a:lvl6pPr>
            <a:lvl7pPr marL="2743255" indent="0">
              <a:buNone/>
              <a:defRPr sz="1000"/>
            </a:lvl7pPr>
            <a:lvl8pPr marL="3200464" indent="0">
              <a:buNone/>
              <a:defRPr sz="1000"/>
            </a:lvl8pPr>
            <a:lvl9pPr marL="3657673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753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9" indent="0">
              <a:buNone/>
              <a:defRPr sz="2800"/>
            </a:lvl2pPr>
            <a:lvl3pPr marL="914418" indent="0">
              <a:buNone/>
              <a:defRPr sz="2400"/>
            </a:lvl3pPr>
            <a:lvl4pPr marL="1371627" indent="0">
              <a:buNone/>
              <a:defRPr sz="2000"/>
            </a:lvl4pPr>
            <a:lvl5pPr marL="1828837" indent="0">
              <a:buNone/>
              <a:defRPr sz="2000"/>
            </a:lvl5pPr>
            <a:lvl6pPr marL="2286046" indent="0">
              <a:buNone/>
              <a:defRPr sz="2000"/>
            </a:lvl6pPr>
            <a:lvl7pPr marL="2743255" indent="0">
              <a:buNone/>
              <a:defRPr sz="2000"/>
            </a:lvl7pPr>
            <a:lvl8pPr marL="3200464" indent="0">
              <a:buNone/>
              <a:defRPr sz="2000"/>
            </a:lvl8pPr>
            <a:lvl9pPr marL="3657673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9" indent="0">
              <a:buNone/>
              <a:defRPr sz="1400"/>
            </a:lvl2pPr>
            <a:lvl3pPr marL="914418" indent="0">
              <a:buNone/>
              <a:defRPr sz="1200"/>
            </a:lvl3pPr>
            <a:lvl4pPr marL="1371627" indent="0">
              <a:buNone/>
              <a:defRPr sz="1000"/>
            </a:lvl4pPr>
            <a:lvl5pPr marL="1828837" indent="0">
              <a:buNone/>
              <a:defRPr sz="1000"/>
            </a:lvl5pPr>
            <a:lvl6pPr marL="2286046" indent="0">
              <a:buNone/>
              <a:defRPr sz="1000"/>
            </a:lvl6pPr>
            <a:lvl7pPr marL="2743255" indent="0">
              <a:buNone/>
              <a:defRPr sz="1000"/>
            </a:lvl7pPr>
            <a:lvl8pPr marL="3200464" indent="0">
              <a:buNone/>
              <a:defRPr sz="1000"/>
            </a:lvl8pPr>
            <a:lvl9pPr marL="3657673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05525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54176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</p:sldLayoutIdLst>
  <p:txStyles>
    <p:titleStyle>
      <a:lvl1pPr algn="l" defTabSz="914418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r" defTabSz="914418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4" indent="-228605" algn="r" defTabSz="914418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3" indent="-228605" algn="r" defTabSz="914418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32" indent="-228605" algn="r" defTabSz="914418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41" indent="-228605" algn="r" defTabSz="914418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50" indent="-228605" algn="r" defTabSz="914418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59" indent="-228605" algn="r" defTabSz="914418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69" indent="-228605" algn="r" defTabSz="914418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78" indent="-228605" algn="r" defTabSz="914418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1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9" algn="r" defTabSz="91441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8" algn="r" defTabSz="91441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7" algn="r" defTabSz="91441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7" algn="r" defTabSz="91441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46" algn="r" defTabSz="91441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55" algn="r" defTabSz="91441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64" algn="r" defTabSz="91441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73" algn="r" defTabSz="91441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35A94937-4568-120A-8C4D-64B60CF769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0921080"/>
              </p:ext>
            </p:extLst>
          </p:nvPr>
        </p:nvGraphicFramePr>
        <p:xfrm>
          <a:off x="266700" y="1049337"/>
          <a:ext cx="11461145" cy="5497068"/>
        </p:xfrm>
        <a:graphic>
          <a:graphicData uri="http://schemas.openxmlformats.org/drawingml/2006/table">
            <a:tbl>
              <a:tblPr rtl="1" firstRow="1" bandRow="1"/>
              <a:tblGrid>
                <a:gridCol w="1398391">
                  <a:extLst>
                    <a:ext uri="{9D8B030D-6E8A-4147-A177-3AD203B41FA5}">
                      <a16:colId xmlns:a16="http://schemas.microsoft.com/office/drawing/2014/main" val="300235442"/>
                    </a:ext>
                  </a:extLst>
                </a:gridCol>
                <a:gridCol w="1766065">
                  <a:extLst>
                    <a:ext uri="{9D8B030D-6E8A-4147-A177-3AD203B41FA5}">
                      <a16:colId xmlns:a16="http://schemas.microsoft.com/office/drawing/2014/main" val="285386622"/>
                    </a:ext>
                  </a:extLst>
                </a:gridCol>
                <a:gridCol w="1971675">
                  <a:extLst>
                    <a:ext uri="{9D8B030D-6E8A-4147-A177-3AD203B41FA5}">
                      <a16:colId xmlns:a16="http://schemas.microsoft.com/office/drawing/2014/main" val="3080048594"/>
                    </a:ext>
                  </a:extLst>
                </a:gridCol>
                <a:gridCol w="2054699">
                  <a:extLst>
                    <a:ext uri="{9D8B030D-6E8A-4147-A177-3AD203B41FA5}">
                      <a16:colId xmlns:a16="http://schemas.microsoft.com/office/drawing/2014/main" val="3479071150"/>
                    </a:ext>
                  </a:extLst>
                </a:gridCol>
                <a:gridCol w="1976809">
                  <a:extLst>
                    <a:ext uri="{9D8B030D-6E8A-4147-A177-3AD203B41FA5}">
                      <a16:colId xmlns:a16="http://schemas.microsoft.com/office/drawing/2014/main" val="1923932561"/>
                    </a:ext>
                  </a:extLst>
                </a:gridCol>
                <a:gridCol w="2293506">
                  <a:extLst>
                    <a:ext uri="{9D8B030D-6E8A-4147-A177-3AD203B41FA5}">
                      <a16:colId xmlns:a16="http://schemas.microsoft.com/office/drawing/2014/main" val="2646116139"/>
                    </a:ext>
                  </a:extLst>
                </a:gridCol>
              </a:tblGrid>
              <a:tr h="429707">
                <a:tc>
                  <a:txBody>
                    <a:bodyPr/>
                    <a:lstStyle/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2000" b="1">
                          <a:solidFill>
                            <a:schemeClr val="bg1"/>
                          </a:solidFill>
                          <a:cs typeface="+mn-cs"/>
                        </a:rPr>
                        <a:t>اليوم</a:t>
                      </a:r>
                      <a:endParaRPr lang="ar-SA" sz="20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cs typeface="+mn-cs"/>
                        </a:rPr>
                        <a:t>الأحد</a:t>
                      </a:r>
                      <a:endParaRPr lang="ar-SA" sz="18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cs typeface="+mn-cs"/>
                        </a:rPr>
                        <a:t>الإثنين</a:t>
                      </a:r>
                      <a:endParaRPr lang="ar-SA" sz="18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cs typeface="+mn-cs"/>
                        </a:rPr>
                        <a:t>الثلاثاء</a:t>
                      </a:r>
                      <a:endParaRPr lang="ar-SA" sz="18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cs typeface="+mn-cs"/>
                        </a:rPr>
                        <a:t>الأربعاء</a:t>
                      </a:r>
                      <a:endParaRPr lang="ar-SA" sz="18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cs typeface="+mn-cs"/>
                        </a:rPr>
                        <a:t>الخميس</a:t>
                      </a:r>
                      <a:endParaRPr lang="ar-SA" sz="18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487983"/>
                  </a:ext>
                </a:extLst>
              </a:tr>
              <a:tr h="361346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ar-SA" sz="2000" b="1">
                          <a:solidFill>
                            <a:schemeClr val="bg1"/>
                          </a:solidFill>
                          <a:cs typeface="+mn-cs"/>
                        </a:rPr>
                        <a:t>المادة</a:t>
                      </a:r>
                      <a:endParaRPr lang="ar-SA" sz="20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cs typeface="+mn-cs"/>
                        </a:rPr>
                        <a:t>قرآن</a:t>
                      </a:r>
                      <a:endParaRPr lang="ar-SA" sz="18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cs typeface="+mn-cs"/>
                        </a:rPr>
                        <a:t>توحيد</a:t>
                      </a:r>
                      <a:endParaRPr lang="ar-SA" sz="18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cs typeface="+mn-cs"/>
                        </a:rPr>
                        <a:t>فقه</a:t>
                      </a:r>
                      <a:endParaRPr lang="ar-SA" sz="18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cs typeface="+mn-cs"/>
                        </a:rPr>
                        <a:t>حديث</a:t>
                      </a:r>
                      <a:endParaRPr lang="ar-SA" sz="18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cs typeface="+mn-cs"/>
                        </a:rPr>
                        <a:t>تفسير</a:t>
                      </a:r>
                      <a:endParaRPr lang="ar-SA" sz="18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5647450"/>
                  </a:ext>
                </a:extLst>
              </a:tr>
              <a:tr h="65042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2000" b="1">
                          <a:solidFill>
                            <a:srgbClr val="C00000"/>
                          </a:solidFill>
                          <a:cs typeface="+mn-cs"/>
                        </a:rPr>
                        <a:t>موضوع الدرس</a:t>
                      </a:r>
                      <a:endParaRPr lang="ar-SA" sz="2000" b="1" dirty="0">
                        <a:solidFill>
                          <a:srgbClr val="C00000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18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تلاوة: سورة الكهف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ar-SA" sz="18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( ١ – ٢٠ )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b="1" dirty="0"/>
                        <a:t>الايمان بالقدر</a:t>
                      </a:r>
                      <a:endParaRPr lang="ar-SA" sz="1800" b="1" i="0" u="none" strike="noStrike" cap="none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  <a:cs typeface="+mn-cs"/>
                        <a:sym typeface="Arial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18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b="1" dirty="0"/>
                        <a:t>أحكام الأطعمة والأشربة</a:t>
                      </a:r>
                      <a:endParaRPr lang="ar-SA" sz="18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1800" b="1" dirty="0">
                          <a:cs typeface="+mn-cs"/>
                        </a:rPr>
                        <a:t>إخلاص العمل لله تعالى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18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تفسير سورة الحجرات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ar-SA" sz="18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( ١ – ٥ )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986813"/>
                  </a:ext>
                </a:extLst>
              </a:tr>
              <a:tr h="3078774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ar-SA" sz="2000" b="1">
                          <a:solidFill>
                            <a:srgbClr val="C00000"/>
                          </a:solidFill>
                          <a:cs typeface="+mn-cs"/>
                        </a:rPr>
                        <a:t>هدف التعلم</a:t>
                      </a:r>
                      <a:endParaRPr lang="ar-SA" sz="2000" b="1" dirty="0">
                        <a:solidFill>
                          <a:srgbClr val="C00000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 i="0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+mn-cs"/>
                          <a:sym typeface="Arial"/>
                        </a:rPr>
                        <a:t>* أن تقرأ الطالبة الآيات قراءة سليمة.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 i="0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+mn-cs"/>
                          <a:sym typeface="Arial"/>
                        </a:rPr>
                        <a:t>* أن تبين الطالبة الأحكام التجويدية.</a:t>
                      </a:r>
                      <a:endParaRPr lang="ar-SA" sz="1800" b="1" i="0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TC-Regular"/>
                        <a:ea typeface="Arial"/>
                        <a:cs typeface="+mn-cs"/>
                        <a:sym typeface="Arial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* </a:t>
                      </a:r>
                      <a:r>
                        <a:rPr lang="ar-SA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أن تبين الطالبة المراد </a:t>
                      </a:r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با</a:t>
                      </a:r>
                      <a:r>
                        <a:rPr lang="ar-SA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لقدر.</a:t>
                      </a:r>
                    </a:p>
                    <a:p>
                      <a:pPr algn="ctr" rtl="1"/>
                      <a:r>
                        <a:rPr lang="ar-SA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*أن تبين الطالبة حكم الإيمان بالقدر .</a:t>
                      </a:r>
                    </a:p>
                    <a:p>
                      <a:pPr algn="ctr" rtl="1"/>
                      <a:r>
                        <a:rPr lang="ar-SA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* أن تبين الطالبة مراتب بالقدر.</a:t>
                      </a:r>
                    </a:p>
                    <a:p>
                      <a:pPr marL="11113" marR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80000"/>
                        <a:buFont typeface="Arial" panose="020B0604020202020204" pitchFamily="34" charset="0"/>
                        <a:buNone/>
                        <a:tabLst>
                          <a:tab pos="933450" algn="r"/>
                        </a:tabLst>
                      </a:pPr>
                      <a:endParaRPr lang="ar-SA" sz="2000" b="1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  <a:sym typeface="Montserrat Light"/>
                        </a:rPr>
                        <a:t>* </a:t>
                      </a:r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أن تبين الطالبة القاعدة الشرعية:</a:t>
                      </a:r>
                    </a:p>
                    <a:p>
                      <a:pPr algn="ctr" rtl="1"/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 (أنَّ الأصلَ في الأطعمةِ والأشربةِ الإباحةُ ).</a:t>
                      </a:r>
                    </a:p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endParaRPr lang="ar-SA" sz="1600" b="1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+mn-cs"/>
                        <a:sym typeface="Montserrat Light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* </a:t>
                      </a:r>
                      <a:r>
                        <a:rPr lang="ar-SA" sz="18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أن تقرأ الطالبة الحديث قراءة صحيحة .</a:t>
                      </a:r>
                    </a:p>
                    <a:p>
                      <a:pPr algn="ctr" rtl="1"/>
                      <a:r>
                        <a:rPr lang="ar-SA" sz="18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* أن تقدم الطالبة ترجمة موجزة لراوي الحديث.</a:t>
                      </a:r>
                    </a:p>
                    <a:p>
                      <a:pPr algn="ctr" rtl="1"/>
                      <a:r>
                        <a:rPr lang="ar-SA" sz="18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*أن توضح الطالبة أن إخلاص العمل لله تعالى أساس في قبول العبادات.</a:t>
                      </a:r>
                    </a:p>
                    <a:p>
                      <a:pPr algn="ctr" rtl="1"/>
                      <a:r>
                        <a:rPr lang="ar-SA" sz="18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*أن تستنبط الطالبة الفوائد من الحديث.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+mn-cs"/>
                        </a:rPr>
                        <a:t>* </a:t>
                      </a:r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   أن تقرأ الطالبة الآيات قراءة سليمة.</a:t>
                      </a:r>
                    </a:p>
                    <a:p>
                      <a:pPr algn="ctr" rtl="1"/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*أن تبين الطالبة معاني الكلمات الغريبة.</a:t>
                      </a:r>
                    </a:p>
                    <a:p>
                      <a:pPr algn="ctr" rtl="1"/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*أن تفسر الطالبة الآيات المحددة من سورة الحجرات .</a:t>
                      </a:r>
                    </a:p>
                    <a:p>
                      <a:pPr algn="ctr" rtl="1"/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* أن تستنبط الطالبة الفوائد من الآيات.</a:t>
                      </a:r>
                    </a:p>
                    <a:p>
                      <a:pPr algn="ctr" rtl="1"/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* أن توضح الطالبة كيفية التأدب مع النبي ﷺ بعد وفاته .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609537"/>
                  </a:ext>
                </a:extLst>
              </a:tr>
              <a:tr h="939499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ar-SA" sz="2000" b="1" dirty="0">
                          <a:solidFill>
                            <a:srgbClr val="C00000"/>
                          </a:solidFill>
                          <a:cs typeface="+mn-cs"/>
                        </a:rPr>
                        <a:t>الواجبات المنزلية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cs typeface="+mn-cs"/>
                        </a:rPr>
                        <a:t> </a:t>
                      </a:r>
                      <a:r>
                        <a:rPr lang="ar-SA" sz="1800" b="1" i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+mn-cs"/>
                          <a:sym typeface="Arial"/>
                        </a:rPr>
                        <a:t>التدريب على تلاوة السورة مع مراعاة الأحكام التجويدية .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 dirty="0">
                          <a:cs typeface="+mn-cs"/>
                        </a:rPr>
                        <a:t>الكتاب صفحة (١٦)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 dirty="0">
                          <a:cs typeface="+mn-cs"/>
                        </a:rPr>
                        <a:t>السؤال الأول .</a:t>
                      </a:r>
                      <a:endParaRPr lang="ar-SA" sz="1800" b="1" i="0" u="none" strike="noStrike" cap="none" dirty="0">
                        <a:solidFill>
                          <a:srgbClr val="0070C0"/>
                        </a:solidFill>
                        <a:latin typeface="Arial"/>
                        <a:ea typeface="Arial"/>
                        <a:cs typeface="+mn-cs"/>
                        <a:sym typeface="Arial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 dirty="0">
                          <a:cs typeface="+mn-cs"/>
                        </a:rPr>
                        <a:t>الكتاب </a:t>
                      </a:r>
                      <a:r>
                        <a:rPr lang="ar-SA" sz="1800" b="1">
                          <a:cs typeface="+mn-cs"/>
                        </a:rPr>
                        <a:t>صفحة (١٦٣)</a:t>
                      </a:r>
                      <a:endParaRPr lang="ar-SA" sz="1800" b="1" dirty="0">
                        <a:cs typeface="+mn-cs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 dirty="0">
                          <a:cs typeface="+mn-cs"/>
                        </a:rPr>
                        <a:t>السؤال الأول .</a:t>
                      </a:r>
                      <a:endParaRPr lang="ar-SA" sz="1800" b="1" i="0" u="none" strike="noStrike" cap="none" dirty="0">
                        <a:solidFill>
                          <a:srgbClr val="016B35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+mn-cs"/>
                        <a:sym typeface="Open Sans"/>
                      </a:endParaRPr>
                    </a:p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endParaRPr lang="ar-SA" sz="1800" b="1" dirty="0"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 dirty="0">
                          <a:cs typeface="+mn-cs"/>
                        </a:rPr>
                        <a:t>الكتاب صفحة (١٢٠)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 dirty="0">
                          <a:cs typeface="+mn-cs"/>
                        </a:rPr>
                        <a:t>السؤال الثاني .</a:t>
                      </a:r>
                      <a:endParaRPr lang="ar-SA" sz="1800" b="1" i="0" u="none" strike="noStrike" cap="none" dirty="0">
                        <a:solidFill>
                          <a:srgbClr val="016B35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+mn-cs"/>
                        <a:sym typeface="Open San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 dirty="0">
                          <a:cs typeface="+mn-cs"/>
                        </a:rPr>
                        <a:t>الكتاب صفحة (٦٦)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 dirty="0">
                          <a:cs typeface="+mn-cs"/>
                        </a:rPr>
                        <a:t> السؤال الثاني.</a:t>
                      </a:r>
                      <a:endParaRPr lang="ar-SA" sz="1800" b="0" i="0" u="none" strike="noStrike" cap="none" dirty="0">
                        <a:solidFill>
                          <a:srgbClr val="0070C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+mn-cs"/>
                        <a:sym typeface="Arial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551326"/>
                  </a:ext>
                </a:extLst>
              </a:tr>
            </a:tbl>
          </a:graphicData>
        </a:graphic>
      </p:graphicFrame>
      <p:pic>
        <p:nvPicPr>
          <p:cNvPr id="14" name="صورة 13" descr="صورة تحتوي على نص, الخط, الرسومات, تصميم الجرافيك&#10;&#10;تم إنشاء الوصف تلقائياً">
            <a:extLst>
              <a:ext uri="{FF2B5EF4-FFF2-40B4-BE49-F238E27FC236}">
                <a16:creationId xmlns:a16="http://schemas.microsoft.com/office/drawing/2014/main" id="{F4B6E437-A77D-616B-ED71-C924DEC8D7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000" t="23000" r="16000" b="26000"/>
          <a:stretch/>
        </p:blipFill>
        <p:spPr>
          <a:xfrm>
            <a:off x="10852451" y="0"/>
            <a:ext cx="1288143" cy="925286"/>
          </a:xfrm>
          <a:prstGeom prst="rect">
            <a:avLst/>
          </a:prstGeom>
        </p:spPr>
      </p:pic>
      <p:grpSp>
        <p:nvGrpSpPr>
          <p:cNvPr id="15" name="مجموعة 14">
            <a:extLst>
              <a:ext uri="{FF2B5EF4-FFF2-40B4-BE49-F238E27FC236}">
                <a16:creationId xmlns:a16="http://schemas.microsoft.com/office/drawing/2014/main" id="{9A5EB3D5-75F5-4E34-8CFB-EEAD856514D9}"/>
              </a:ext>
            </a:extLst>
          </p:cNvPr>
          <p:cNvGrpSpPr/>
          <p:nvPr/>
        </p:nvGrpSpPr>
        <p:grpSpPr>
          <a:xfrm>
            <a:off x="1825698" y="462643"/>
            <a:ext cx="8985633" cy="522095"/>
            <a:chOff x="2317909" y="2097803"/>
            <a:chExt cx="11169488" cy="730933"/>
          </a:xfrm>
        </p:grpSpPr>
        <p:grpSp>
          <p:nvGrpSpPr>
            <p:cNvPr id="16" name="مجموعة 15">
              <a:extLst>
                <a:ext uri="{FF2B5EF4-FFF2-40B4-BE49-F238E27FC236}">
                  <a16:creationId xmlns:a16="http://schemas.microsoft.com/office/drawing/2014/main" id="{7ABC860A-1687-9CAE-6235-3EEA10F17704}"/>
                </a:ext>
              </a:extLst>
            </p:cNvPr>
            <p:cNvGrpSpPr/>
            <p:nvPr/>
          </p:nvGrpSpPr>
          <p:grpSpPr>
            <a:xfrm>
              <a:off x="2317909" y="2097803"/>
              <a:ext cx="11169488" cy="730933"/>
              <a:chOff x="2847202" y="1069442"/>
              <a:chExt cx="10262372" cy="730933"/>
            </a:xfrm>
          </p:grpSpPr>
          <p:grpSp>
            <p:nvGrpSpPr>
              <p:cNvPr id="18" name="مجموعة 17">
                <a:extLst>
                  <a:ext uri="{FF2B5EF4-FFF2-40B4-BE49-F238E27FC236}">
                    <a16:creationId xmlns:a16="http://schemas.microsoft.com/office/drawing/2014/main" id="{76F4801E-D181-E7C9-1A43-29A8D7A13A05}"/>
                  </a:ext>
                </a:extLst>
              </p:cNvPr>
              <p:cNvGrpSpPr/>
              <p:nvPr/>
            </p:nvGrpSpPr>
            <p:grpSpPr>
              <a:xfrm>
                <a:off x="2883798" y="1069442"/>
                <a:ext cx="10225776" cy="647700"/>
                <a:chOff x="2883798" y="1069442"/>
                <a:chExt cx="10225776" cy="647700"/>
              </a:xfrm>
            </p:grpSpPr>
            <p:sp>
              <p:nvSpPr>
                <p:cNvPr id="21" name="مستطيل مستدير الزوايا 20">
                  <a:extLst>
                    <a:ext uri="{FF2B5EF4-FFF2-40B4-BE49-F238E27FC236}">
                      <a16:creationId xmlns:a16="http://schemas.microsoft.com/office/drawing/2014/main" id="{E4C504F4-A3FE-13A2-7B1A-69E86D867542}"/>
                    </a:ext>
                  </a:extLst>
                </p:cNvPr>
                <p:cNvSpPr/>
                <p:nvPr/>
              </p:nvSpPr>
              <p:spPr>
                <a:xfrm>
                  <a:off x="11811617" y="1069442"/>
                  <a:ext cx="1297957" cy="6477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AC9E8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326578">
                    <a:defRPr/>
                  </a:pPr>
                  <a:endParaRPr lang="ar-SA" sz="2400">
                    <a:solidFill>
                      <a:prstClr val="white"/>
                    </a:solidFill>
                    <a:latin typeface="Aptos" panose="0211000402020202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مستطيل مستدير الزوايا 21">
                  <a:extLst>
                    <a:ext uri="{FF2B5EF4-FFF2-40B4-BE49-F238E27FC236}">
                      <a16:creationId xmlns:a16="http://schemas.microsoft.com/office/drawing/2014/main" id="{5D918303-8850-E225-7F2D-2C0E3A3A3170}"/>
                    </a:ext>
                  </a:extLst>
                </p:cNvPr>
                <p:cNvSpPr/>
                <p:nvPr/>
              </p:nvSpPr>
              <p:spPr>
                <a:xfrm>
                  <a:off x="2883798" y="1069442"/>
                  <a:ext cx="9809851" cy="647700"/>
                </a:xfrm>
                <a:prstGeom prst="roundRect">
                  <a:avLst>
                    <a:gd name="adj" fmla="val 0"/>
                  </a:avLst>
                </a:prstGeom>
                <a:solidFill>
                  <a:srgbClr val="F0EDE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defTabSz="326578">
                    <a:defRPr/>
                  </a:pPr>
                  <a:endParaRPr lang="ar-SA" sz="2400" dirty="0">
                    <a:solidFill>
                      <a:prstClr val="white"/>
                    </a:solidFill>
                    <a:latin typeface="Aptos" panose="02110004020202020204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9" name="مربع نص 18">
                <a:extLst>
                  <a:ext uri="{FF2B5EF4-FFF2-40B4-BE49-F238E27FC236}">
                    <a16:creationId xmlns:a16="http://schemas.microsoft.com/office/drawing/2014/main" id="{BF46C4E2-18E5-6626-AFFF-C9069B9387D6}"/>
                  </a:ext>
                </a:extLst>
              </p:cNvPr>
              <p:cNvSpPr txBox="1"/>
              <p:nvPr/>
            </p:nvSpPr>
            <p:spPr>
              <a:xfrm>
                <a:off x="9963608" y="1157944"/>
                <a:ext cx="2730042" cy="560154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defTabSz="326578">
                  <a:defRPr/>
                </a:pPr>
                <a:r>
                  <a:rPr lang="ar-SA" sz="2000" b="1" dirty="0">
                    <a:solidFill>
                      <a:srgbClr val="28675C"/>
                    </a:solidFill>
                    <a:latin typeface="Aptos" panose="02110004020202020204"/>
                    <a:cs typeface="Arial" panose="020B0604020202020204" pitchFamily="34" charset="0"/>
                  </a:rPr>
                  <a:t>الخطة الأسبوعية للصف : </a:t>
                </a:r>
              </a:p>
            </p:txBody>
          </p:sp>
          <p:sp>
            <p:nvSpPr>
              <p:cNvPr id="20" name="مربع نص 19">
                <a:extLst>
                  <a:ext uri="{FF2B5EF4-FFF2-40B4-BE49-F238E27FC236}">
                    <a16:creationId xmlns:a16="http://schemas.microsoft.com/office/drawing/2014/main" id="{015C871E-C098-6CDB-34BC-31F219D84FA1}"/>
                  </a:ext>
                </a:extLst>
              </p:cNvPr>
              <p:cNvSpPr txBox="1"/>
              <p:nvPr/>
            </p:nvSpPr>
            <p:spPr>
              <a:xfrm>
                <a:off x="2847202" y="1154044"/>
                <a:ext cx="5505486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marL="0" marR="0" lvl="0" indent="0" algn="r" defTabSz="4572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١ – ٥/ ٣</a:t>
                </a:r>
                <a:r>
                  <a:rPr kumimoji="0" 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/ ١٤٤٧هـ </a:t>
                </a:r>
                <a:r>
                  <a:rPr kumimoji="0" 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- ٢٤ - ٢٨ / ٨ / ٢٠٢٥</a:t>
                </a:r>
              </a:p>
            </p:txBody>
          </p:sp>
        </p:grpSp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309F80CA-8FF1-FFCD-53A9-BC2746002318}"/>
                </a:ext>
              </a:extLst>
            </p:cNvPr>
            <p:cNvSpPr txBox="1"/>
            <p:nvPr/>
          </p:nvSpPr>
          <p:spPr>
            <a:xfrm>
              <a:off x="8335922" y="2182404"/>
              <a:ext cx="1911296" cy="646331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defTabSz="326578">
                <a:defRPr/>
              </a:pPr>
              <a:r>
                <a:rPr lang="ar-SA" sz="2400" b="1" dirty="0">
                  <a:solidFill>
                    <a:srgbClr val="C00000"/>
                  </a:solidFill>
                  <a:latin typeface="Aptos" panose="02110004020202020204"/>
                  <a:cs typeface="Arial" panose="020B0604020202020204" pitchFamily="34" charset="0"/>
                </a:rPr>
                <a:t>الثالث متوسط</a:t>
              </a:r>
            </a:p>
          </p:txBody>
        </p:sp>
      </p:grp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F12323EF-0207-EC0C-F220-C5EACB95B185}"/>
              </a:ext>
            </a:extLst>
          </p:cNvPr>
          <p:cNvSpPr txBox="1"/>
          <p:nvPr/>
        </p:nvSpPr>
        <p:spPr>
          <a:xfrm>
            <a:off x="39614" y="134615"/>
            <a:ext cx="1818126" cy="53200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defTabSz="326578" rtl="0">
              <a:defRPr/>
            </a:pPr>
            <a:r>
              <a:rPr lang="ar-SA" sz="2857" b="1" dirty="0">
                <a:solidFill>
                  <a:srgbClr val="C00000"/>
                </a:solidFill>
                <a:latin typeface="Aptos" panose="02110004020202020204"/>
                <a:cs typeface="Arial" panose="020B0604020202020204" pitchFamily="34" charset="0"/>
              </a:rPr>
              <a:t>الأسبوع الأول</a:t>
            </a:r>
          </a:p>
        </p:txBody>
      </p:sp>
    </p:spTree>
    <p:extLst>
      <p:ext uri="{BB962C8B-B14F-4D97-AF65-F5344CB8AC3E}">
        <p14:creationId xmlns:p14="http://schemas.microsoft.com/office/powerpoint/2010/main" val="2963914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 descr="صورة تحتوي على نص, الوجه الإنساني, لقطة شاشة, رسوم متحركة&#10;&#10;تم إنشاء الوصف تلقائياً">
            <a:extLst>
              <a:ext uri="{FF2B5EF4-FFF2-40B4-BE49-F238E27FC236}">
                <a16:creationId xmlns:a16="http://schemas.microsoft.com/office/drawing/2014/main" id="{FA1583AA-FE58-358F-3718-D6E81307AB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658" y="41317"/>
            <a:ext cx="8916637" cy="6775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207737"/>
      </p:ext>
    </p:extLst>
  </p:cSld>
  <p:clrMapOvr>
    <a:masterClrMapping/>
  </p:clrMapOvr>
</p:sld>
</file>

<file path=ppt/theme/theme1.xml><?xml version="1.0" encoding="utf-8"?>
<a:theme xmlns:a="http://schemas.openxmlformats.org/drawingml/2006/main" name="1_نسق Office">
  <a:themeElements>
    <a:clrScheme name="نسق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نسق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249</Words>
  <Application>Microsoft Macintosh PowerPoint</Application>
  <PresentationFormat>شاشة عريضة</PresentationFormat>
  <Paragraphs>52</Paragraphs>
  <Slides>2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8" baseType="lpstr">
      <vt:lpstr>Aptos</vt:lpstr>
      <vt:lpstr>Aptos Display</vt:lpstr>
      <vt:lpstr>Arial</vt:lpstr>
      <vt:lpstr>STC-Regular</vt:lpstr>
      <vt:lpstr>Tahoma</vt:lpstr>
      <vt:lpstr>1_نسق Office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omaimah me</dc:creator>
  <cp:lastModifiedBy>اميمه الشنقيطي</cp:lastModifiedBy>
  <cp:revision>32</cp:revision>
  <dcterms:created xsi:type="dcterms:W3CDTF">2024-08-21T16:42:25Z</dcterms:created>
  <dcterms:modified xsi:type="dcterms:W3CDTF">2025-08-19T12:18:07Z</dcterms:modified>
</cp:coreProperties>
</file>