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6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4" r:id="rId11"/>
    <p:sldId id="307" r:id="rId12"/>
    <p:sldId id="309" r:id="rId13"/>
    <p:sldId id="310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1A27C1FF-DBD8-49DE-97D5-026CF83D514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AB5BC1AC-943F-4CB5-A301-919090DD1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3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6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90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0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9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5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9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3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7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=""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976" y="4057129"/>
            <a:ext cx="7766936" cy="1577340"/>
          </a:xfrm>
        </p:spPr>
        <p:txBody>
          <a:bodyPr>
            <a:normAutofit fontScale="90000"/>
          </a:bodyPr>
          <a:lstStyle/>
          <a:p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6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ألعابنا و ألعابكم (1)</a:t>
            </a:r>
            <a:r>
              <a:rPr lang="en-US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BH" sz="6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4076" y="5232550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الرّابع الابتدائي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endParaRPr lang="ar-BH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7">
            <a:extLst>
              <a:ext uri="{FF2B5EF4-FFF2-40B4-BE49-F238E27FC236}">
                <a16:creationId xmlns="" xmlns:a16="http://schemas.microsoft.com/office/drawing/2014/main" id="{5BA305D1-C304-46EB-B4B1-426C2825E1C4}"/>
              </a:ext>
            </a:extLst>
          </p:cNvPr>
          <p:cNvSpPr txBox="1"/>
          <p:nvPr/>
        </p:nvSpPr>
        <p:spPr>
          <a:xfrm>
            <a:off x="929953" y="2045842"/>
            <a:ext cx="103589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درس في ماد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الل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غة العربي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b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60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القراءة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096" y="-92790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(2)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28010"/>
            <a:ext cx="11402956" cy="545108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أَضَعُ علامة (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  <a:sym typeface="Webdings" panose="05030102010509060703" pitchFamily="18" charset="2"/>
              </a:rPr>
              <a:t>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 أمام كُلِّ فكرةٍ وردت في النص:</a:t>
            </a: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أميّزُ الحقيقة من الخيال فيما يأتي:</a:t>
            </a:r>
          </a:p>
          <a:p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شَرَدَ فكر الجد.</a:t>
            </a:r>
          </a:p>
          <a:p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يلف الخيط حولها.</a:t>
            </a:r>
          </a:p>
          <a:p>
            <a:pPr marL="0" indent="0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6" name="جدول 7">
            <a:extLst>
              <a:ext uri="{FF2B5EF4-FFF2-40B4-BE49-F238E27FC236}">
                <a16:creationId xmlns="" xmlns:a16="http://schemas.microsoft.com/office/drawing/2014/main" id="{1D5C6D71-1636-4C5E-BA62-8E2685CA7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57008"/>
              </p:ext>
            </p:extLst>
          </p:nvPr>
        </p:nvGraphicFramePr>
        <p:xfrm>
          <a:off x="2221123" y="2171338"/>
          <a:ext cx="8596667" cy="209586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32581">
                  <a:extLst>
                    <a:ext uri="{9D8B030D-6E8A-4147-A177-3AD203B41FA5}">
                      <a16:colId xmlns="" xmlns:a16="http://schemas.microsoft.com/office/drawing/2014/main" val="2383337142"/>
                    </a:ext>
                  </a:extLst>
                </a:gridCol>
                <a:gridCol w="864086">
                  <a:extLst>
                    <a:ext uri="{9D8B030D-6E8A-4147-A177-3AD203B41FA5}">
                      <a16:colId xmlns="" xmlns:a16="http://schemas.microsoft.com/office/drawing/2014/main" val="1421871600"/>
                    </a:ext>
                  </a:extLst>
                </a:gridCol>
              </a:tblGrid>
              <a:tr h="539776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انشغال الأولاد بجهاز الحاسوب.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6311191"/>
                  </a:ext>
                </a:extLst>
              </a:tr>
              <a:tr h="738213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غضب الجد من انشغال أحفاده باللعب لساعات طويلة.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1400255"/>
                  </a:ext>
                </a:extLst>
              </a:tr>
              <a:tr h="81787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noProof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استرجاع الجد ذكريات الماضي وألعاب الأولاد القديمة.</a:t>
                      </a:r>
                      <a:endParaRPr lang="en-US" sz="2800" b="1" kern="1200" noProof="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648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2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4293B68-5B70-4DE9-8509-D884FF6742A9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003B341-A034-4B18-946E-72317ABE28E3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874294" y="1452097"/>
            <a:ext cx="10515600" cy="479229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أَضَعُ علامة (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  <a:sym typeface="Webdings" panose="05030102010509060703" pitchFamily="18" charset="2"/>
              </a:rPr>
              <a:t>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 أمام كُلِّ فكرةٍ وردت في النص:</a:t>
            </a:r>
          </a:p>
          <a:p>
            <a:pPr marL="514350" indent="-514350">
              <a:buAutoNum type="arabicPeriod"/>
            </a:pPr>
            <a:endParaRPr lang="ar-BH" dirty="0"/>
          </a:p>
          <a:p>
            <a:pPr marL="514350" indent="-514350">
              <a:buAutoNum type="arabicPeriod"/>
            </a:pPr>
            <a:endParaRPr lang="ar-BH" dirty="0"/>
          </a:p>
          <a:p>
            <a:pPr marL="514350" indent="-514350">
              <a:buAutoNum type="arabicPeriod"/>
            </a:pPr>
            <a:endParaRPr lang="ar-BH" dirty="0"/>
          </a:p>
          <a:p>
            <a:pPr marL="514350" indent="-514350">
              <a:buAutoNum type="arabicPeriod"/>
            </a:pPr>
            <a:endParaRPr lang="ar-BH" dirty="0"/>
          </a:p>
          <a:p>
            <a:pPr marL="514350" indent="-514350">
              <a:buAutoNum type="arabicPeriod"/>
            </a:pPr>
            <a:endParaRPr lang="ar-BH" dirty="0"/>
          </a:p>
          <a:p>
            <a:pPr marL="0" indent="0">
              <a:buNone/>
            </a:pPr>
            <a:r>
              <a:rPr lang="ar-BH" dirty="0"/>
              <a:t>2. 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أميّزُ الحقيقة من الخيال فيما يلي:</a:t>
            </a:r>
          </a:p>
          <a:p>
            <a:r>
              <a:rPr lang="ar-BH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شرد فكر الجد.( </a:t>
            </a: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خيال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)</a:t>
            </a:r>
          </a:p>
          <a:p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يلف الخيط حولها.(  </a:t>
            </a:r>
            <a:r>
              <a:rPr lang="ar-BH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حقيقة</a:t>
            </a:r>
            <a:r>
              <a:rPr lang="ar-BH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)</a:t>
            </a:r>
          </a:p>
          <a:p>
            <a:pPr marL="0" indent="0">
              <a:buNone/>
            </a:pPr>
            <a:endParaRPr lang="ar-BH" dirty="0"/>
          </a:p>
        </p:txBody>
      </p:sp>
      <p:graphicFrame>
        <p:nvGraphicFramePr>
          <p:cNvPr id="9" name="جدول 7">
            <a:extLst>
              <a:ext uri="{FF2B5EF4-FFF2-40B4-BE49-F238E27FC236}">
                <a16:creationId xmlns="" xmlns:a16="http://schemas.microsoft.com/office/drawing/2014/main" id="{1D5C6D71-1636-4C5E-BA62-8E2685CA7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21253"/>
              </p:ext>
            </p:extLst>
          </p:nvPr>
        </p:nvGraphicFramePr>
        <p:xfrm>
          <a:off x="2358888" y="2092511"/>
          <a:ext cx="8533374" cy="20399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75650">
                  <a:extLst>
                    <a:ext uri="{9D8B030D-6E8A-4147-A177-3AD203B41FA5}">
                      <a16:colId xmlns="" xmlns:a16="http://schemas.microsoft.com/office/drawing/2014/main" val="2383337142"/>
                    </a:ext>
                  </a:extLst>
                </a:gridCol>
                <a:gridCol w="857724">
                  <a:extLst>
                    <a:ext uri="{9D8B030D-6E8A-4147-A177-3AD203B41FA5}">
                      <a16:colId xmlns="" xmlns:a16="http://schemas.microsoft.com/office/drawing/2014/main" val="1421871600"/>
                    </a:ext>
                  </a:extLst>
                </a:gridCol>
              </a:tblGrid>
              <a:tr h="507082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انشغال الأولاد بجهاز الحاسوب.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dirty="0">
                          <a:solidFill>
                            <a:srgbClr val="00B050"/>
                          </a:solidFill>
                          <a:sym typeface="Webdings" panose="05030102010509060703" pitchFamily="18" charset="2"/>
                        </a:rPr>
                        <a:t></a:t>
                      </a:r>
                      <a:endParaRPr 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6311191"/>
                  </a:ext>
                </a:extLst>
              </a:tr>
              <a:tr h="721964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غضب الجد من انشغال أحفاده باللعب لساعات طويلة.</a:t>
                      </a:r>
                      <a:endParaRPr lang="en-US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1400255"/>
                  </a:ext>
                </a:extLst>
              </a:tr>
              <a:tr h="79987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noProof="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استرجاع الجد ذكريات الماضي وألعاب الأولاد القديمة.</a:t>
                      </a:r>
                      <a:endParaRPr lang="en-US" sz="2800" b="1" kern="1200" noProof="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n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dirty="0">
                          <a:solidFill>
                            <a:srgbClr val="00B050"/>
                          </a:solidFill>
                          <a:sym typeface="Webdings" panose="05030102010509060703" pitchFamily="18" charset="2"/>
                        </a:rPr>
                        <a:t></a:t>
                      </a:r>
                      <a:endParaRPr lang="en-US" sz="24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6485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1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001" y="466254"/>
            <a:ext cx="2925453" cy="652473"/>
          </a:xfrm>
        </p:spPr>
        <p:txBody>
          <a:bodyPr>
            <a:normAutofit fontScale="90000"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(3)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10769600" y="11294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894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يقضي الأولاد وقتهم في الألعاب دون الاندماج بالحياة الاجتماعية. أُوضِّحُ إحدى مساوئ هذا السلوك من وجهة نظري. </a:t>
            </a:r>
          </a:p>
          <a:p>
            <a:pPr marL="0" indent="0">
              <a:buNone/>
            </a:pPr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..................................................................................................................................................</a:t>
            </a:r>
            <a:endParaRPr lang="ar-BH" sz="3600" dirty="0"/>
          </a:p>
        </p:txBody>
      </p:sp>
    </p:spTree>
    <p:extLst>
      <p:ext uri="{BB962C8B-B14F-4D97-AF65-F5344CB8AC3E}">
        <p14:creationId xmlns:p14="http://schemas.microsoft.com/office/powerpoint/2010/main" val="32965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EF690425-E891-4BE0-A993-1E109914DA01}"/>
              </a:ext>
            </a:extLst>
          </p:cNvPr>
          <p:cNvSpPr txBox="1">
            <a:spLocks/>
          </p:cNvSpPr>
          <p:nvPr/>
        </p:nvSpPr>
        <p:spPr>
          <a:xfrm>
            <a:off x="10769600" y="11294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EB14C3C-2E0E-4EE2-AB7A-DA21096C8427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44C04681-807A-4D03-AF4B-131EB7E612FA}"/>
              </a:ext>
            </a:extLst>
          </p:cNvPr>
          <p:cNvSpPr txBox="1">
            <a:spLocks/>
          </p:cNvSpPr>
          <p:nvPr/>
        </p:nvSpPr>
        <p:spPr>
          <a:xfrm>
            <a:off x="823349" y="22265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BH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يقضي الأولاد وقتهم في الألعاب دون الاندماج بالحياة الاجتماعية. أُوضِّحُ أحدَ مساوئ هذا السلوك من وجهة نظري. </a:t>
            </a:r>
          </a:p>
          <a:p>
            <a:r>
              <a:rPr lang="ar-BH" sz="4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عُزْلَةُ الطّفلِ عمّن حولَهُ.</a:t>
            </a:r>
            <a:endParaRPr lang="en-US" sz="40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sz="4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افتقاد مهارات التواصل مع الأقران.</a:t>
            </a:r>
            <a:endParaRPr lang="ar-BH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53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ar-BH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 smtClean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 smtClean="0"/>
          </a:p>
        </p:txBody>
      </p:sp>
    </p:spTree>
    <p:extLst>
      <p:ext uri="{BB962C8B-B14F-4D97-AF65-F5344CB8AC3E}">
        <p14:creationId xmlns:p14="http://schemas.microsoft.com/office/powerpoint/2010/main" val="164664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/>
          <a:stretch/>
        </p:blipFill>
        <p:spPr>
          <a:xfrm>
            <a:off x="1567543" y="337189"/>
            <a:ext cx="5737476" cy="584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عنوان 1">
            <a:extLst>
              <a:ext uri="{FF2B5EF4-FFF2-40B4-BE49-F238E27FC236}">
                <a16:creationId xmlns="" xmlns:a16="http://schemas.microsoft.com/office/drawing/2014/main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594" y="1645919"/>
            <a:ext cx="3715334" cy="3533463"/>
          </a:xfrm>
        </p:spPr>
        <p:txBody>
          <a:bodyPr>
            <a:noAutofit/>
          </a:bodyPr>
          <a:lstStyle/>
          <a:p>
            <a:pPr algn="ctr" rtl="1"/>
            <a:r>
              <a:rPr lang="ar-BH" sz="6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أقرأُ النّص ثم أجيب عمّا يليه من أسئلة</a:t>
            </a:r>
            <a:endParaRPr lang="en-US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12F1EA1-F0E8-45ED-BB3D-19FBFDC8E9EB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50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713828" y="13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3930143" y="1185071"/>
            <a:ext cx="416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معاني المفردات</a:t>
            </a:r>
            <a:endParaRPr lang="en-US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7">
            <a:extLst>
              <a:ext uri="{FF2B5EF4-FFF2-40B4-BE49-F238E27FC236}">
                <a16:creationId xmlns="" xmlns:a16="http://schemas.microsoft.com/office/drawing/2014/main" id="{10A6DA25-2237-401E-8FBF-ABA4578DE813}"/>
              </a:ext>
            </a:extLst>
          </p:cNvPr>
          <p:cNvGraphicFramePr>
            <a:graphicFrameLocks noGrp="1"/>
          </p:cNvGraphicFramePr>
          <p:nvPr/>
        </p:nvGraphicFramePr>
        <p:xfrm>
          <a:off x="2125168" y="1808126"/>
          <a:ext cx="7963631" cy="457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472">
                  <a:extLst>
                    <a:ext uri="{9D8B030D-6E8A-4147-A177-3AD203B41FA5}">
                      <a16:colId xmlns="" xmlns:a16="http://schemas.microsoft.com/office/drawing/2014/main" val="1147244517"/>
                    </a:ext>
                  </a:extLst>
                </a:gridCol>
                <a:gridCol w="2189159">
                  <a:extLst>
                    <a:ext uri="{9D8B030D-6E8A-4147-A177-3AD203B41FA5}">
                      <a16:colId xmlns="" xmlns:a16="http://schemas.microsoft.com/office/drawing/2014/main" val="2651125887"/>
                    </a:ext>
                  </a:extLst>
                </a:gridCol>
              </a:tblGrid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المعنى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الكلمة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0562839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مُخْتَلَف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شَتَّى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6677987"/>
                  </a:ext>
                </a:extLst>
              </a:tr>
              <a:tr h="730109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يُحقِّق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يُحرِزْ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542323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ظَهَرَتْ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تَراءَتْ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290676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ثَبَتوا في مَكانِهِم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تَسَمَّروا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4247066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تَتابَعَتْ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تَوالَتْ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6450284"/>
                  </a:ext>
                </a:extLst>
              </a:tr>
              <a:tr h="556955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سنُّ</a:t>
                      </a:r>
                      <a:r>
                        <a:rPr lang="ar-BH" sz="3600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الطُّفُولة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الصِّبا</a:t>
                      </a:r>
                      <a:endParaRPr lang="en-US" sz="36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995789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1298" y="240637"/>
            <a:ext cx="39950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6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أَلْعابُنا وألْعابُكم 1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429973" y="18490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5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أَلْعابُنا وألْعابُكم 1</a:t>
            </a:r>
            <a:endParaRPr lang="ar-BH" sz="5400" dirty="0"/>
          </a:p>
        </p:txBody>
      </p:sp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FB634383-4A2F-480C-B82F-5BAB8AC2034F}"/>
              </a:ext>
            </a:extLst>
          </p:cNvPr>
          <p:cNvSpPr txBox="1"/>
          <p:nvPr/>
        </p:nvSpPr>
        <p:spPr>
          <a:xfrm>
            <a:off x="429973" y="1950472"/>
            <a:ext cx="108568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الفكرة العام</a:t>
            </a:r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للنص السابق: </a:t>
            </a:r>
            <a:r>
              <a:rPr lang="ar-BH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استرجاع الجد ماضي طفولته في ظل انشغال الأولاد بالحاسوب.  </a:t>
            </a:r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شرح </a:t>
            </a:r>
            <a:r>
              <a:rPr lang="ar-BH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العنوان: </a:t>
            </a:r>
            <a:r>
              <a:rPr lang="ar-BH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يكشف العنوان مقارنة واضحة بين ألعاب الأطفال في الزمن </a:t>
            </a:r>
            <a:r>
              <a:rPr lang="ar-BH" sz="4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القديم، </a:t>
            </a:r>
            <a:r>
              <a:rPr lang="ar-BH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وبين الألعاب الحديثة التي يمارسها أطفالنا </a:t>
            </a:r>
            <a:r>
              <a:rPr lang="ar-BH" sz="4400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اليوم.</a:t>
            </a:r>
            <a:endParaRPr lang="ar-BH" sz="44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ar-BH" sz="4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=""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1862592" y="1081757"/>
            <a:ext cx="877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أقرأُ شرح النَّص بتمعُّن، 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ثُمّ </a:t>
            </a:r>
            <a:r>
              <a:rPr lang="ar-BH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أجيبُ عم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 يليه من أسئلة: </a:t>
            </a:r>
            <a:endParaRPr lang="en-US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94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5" name="جدول 5">
            <a:extLst>
              <a:ext uri="{FF2B5EF4-FFF2-40B4-BE49-F238E27FC236}">
                <a16:creationId xmlns=""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583224"/>
              </p:ext>
            </p:extLst>
          </p:nvPr>
        </p:nvGraphicFramePr>
        <p:xfrm>
          <a:off x="640080" y="1096018"/>
          <a:ext cx="9877218" cy="520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6340">
                  <a:extLst>
                    <a:ext uri="{9D8B030D-6E8A-4147-A177-3AD203B41FA5}">
                      <a16:colId xmlns="" xmlns:a16="http://schemas.microsoft.com/office/drawing/2014/main" val="4040688169"/>
                    </a:ext>
                  </a:extLst>
                </a:gridCol>
                <a:gridCol w="3523613">
                  <a:extLst>
                    <a:ext uri="{9D8B030D-6E8A-4147-A177-3AD203B41FA5}">
                      <a16:colId xmlns="" xmlns:a16="http://schemas.microsoft.com/office/drawing/2014/main" val="345725764"/>
                    </a:ext>
                  </a:extLst>
                </a:gridCol>
                <a:gridCol w="1347265">
                  <a:extLst>
                    <a:ext uri="{9D8B030D-6E8A-4147-A177-3AD203B41FA5}">
                      <a16:colId xmlns="" xmlns:a16="http://schemas.microsoft.com/office/drawing/2014/main" val="2578692530"/>
                    </a:ext>
                  </a:extLst>
                </a:gridCol>
              </a:tblGrid>
              <a:tr h="956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استرجاع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الجد ذكريات الماضي وألعاب الأولاد القديمة</a:t>
                      </a:r>
                      <a:endParaRPr lang="en-US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انشغال الأولاد بجهاز الحاسوب</a:t>
                      </a:r>
                      <a:r>
                        <a:rPr lang="ar-BH" sz="32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ar-BH" sz="32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الأفكار الرئيسة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6915430"/>
                  </a:ext>
                </a:extLst>
              </a:tr>
              <a:tr h="4142401">
                <a:tc>
                  <a:txBody>
                    <a:bodyPr/>
                    <a:lstStyle/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شَرَدَ</a:t>
                      </a: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فكرُ الجَد: يدلُّ على عَدَم انسجام الجَد مع الألعاب الحَديثة وحَنينَهُ للألْعاب القَديمة.</a:t>
                      </a: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توالَت أمامهُ صَفَحَات الماضي: شبَّهَ الكاتب ذكريات ماضي الجَد بصَفَحات الكِتاب المُتَتَابِعة.</a:t>
                      </a: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استوقفتهُ ذكريات: شَبَّه الكاتب الذكريات بالإنسان الذي يستوقِف إنسانًا آخر.  </a:t>
                      </a:r>
                    </a:p>
                    <a:p>
                      <a:pPr marL="457200" indent="-4572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baseline="0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تَراءَتْ أمامَ عَينيهِ صورٌ: شَبَّهَ الكاتب الذكريات بالصور الظاهرة.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عدّد الكاتب الأفعال التي كان الأطفال يقومون بها أثناء انشغالهم باللعب: تسمّروا، يتبادلون، يحرز، أمضوا.</a:t>
                      </a:r>
                    </a:p>
                    <a:p>
                      <a:pPr marL="342900" indent="-342900" algn="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ar-BH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وصف الجدّ وهو يراقب أحفاده أثناء لعبهم (جلس يراقب).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ar-SA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الشّرح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03703359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=""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429973" y="18490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5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أَلْعابُنا وألْعابُكم 1</a:t>
            </a:r>
            <a:endParaRPr lang="ar-BH" sz="5400" dirty="0"/>
          </a:p>
        </p:txBody>
      </p:sp>
    </p:spTree>
    <p:extLst>
      <p:ext uri="{BB962C8B-B14F-4D97-AF65-F5344CB8AC3E}">
        <p14:creationId xmlns:p14="http://schemas.microsoft.com/office/powerpoint/2010/main" val="32278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175" y="260814"/>
            <a:ext cx="2028009" cy="1320800"/>
          </a:xfrm>
        </p:spPr>
        <p:txBody>
          <a:bodyPr>
            <a:norm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368" y="1405628"/>
            <a:ext cx="9223625" cy="518320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1:يكشف العنوان مضمون </a:t>
            </a:r>
            <a:r>
              <a:rPr lang="ar-BH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النص، أوضّحُ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ذلك من خلال فهمي للنص السابق.</a:t>
            </a:r>
          </a:p>
          <a:p>
            <a:pPr marL="0" indent="0" algn="r" rtl="1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2: استوقفت الجدَّ ذكرياتٌ </a:t>
            </a:r>
            <a:r>
              <a:rPr lang="ar-BH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عديدةٌ، 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أذكرُ اثنتينِ منها.</a:t>
            </a:r>
          </a:p>
          <a:p>
            <a:pPr marL="0" indent="0" algn="r" rtl="1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3:ذكر الكاتب كيفية اللعب بالدَّوَّامَةِ، أُوضّحُ كيفية استخدامها كما فهمتُ من النص.</a:t>
            </a:r>
          </a:p>
          <a:p>
            <a:pPr marL="0" indent="0" algn="r" rtl="1">
              <a:buNone/>
            </a:pP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0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889" y="0"/>
            <a:ext cx="2025738" cy="1320800"/>
          </a:xfrm>
        </p:spPr>
        <p:txBody>
          <a:bodyPr>
            <a:norm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(1)</a:t>
            </a:r>
            <a:endParaRPr lang="en-GB" sz="44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729" y="1210554"/>
            <a:ext cx="9256542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4: أستخرجُ من النص السابق مرادف كل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كلمة مما يأتي: 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يُحرِز: ............................</a:t>
            </a: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تراءَت: ..........................</a:t>
            </a: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تَسَمَّروا: .........................</a:t>
            </a:r>
          </a:p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5: أُحدِّدُ في النصِّ ما يدل على:</a:t>
            </a:r>
          </a:p>
          <a:p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انصراف ذهن الجَدِّ في التفكير بالماضي.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قضاء الأحفاد الكثيرَ من الوقتِ أمامَ الحاسوبِ.</a:t>
            </a:r>
          </a:p>
          <a:p>
            <a:pPr marL="0" indent="0">
              <a:buNone/>
            </a:pP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................................................................................</a:t>
            </a: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366DB91-81B2-484A-86A8-738F3A935340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4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7679326-6273-4E85-A742-1A2D9177CD0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155522" y="0"/>
            <a:ext cx="219579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65368" y="1405628"/>
            <a:ext cx="9223625" cy="5183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1:يكشف العنوان مضمون النص ،أوضّحُ ذلك من خلال فهمي للنص السابق.</a:t>
            </a:r>
          </a:p>
          <a:p>
            <a:pPr marL="0" indent="0" defTabSz="457200">
              <a:buClr>
                <a:schemeClr val="accent1">
                  <a:lumMod val="75000"/>
                </a:schemeClr>
              </a:buClr>
              <a:buSzPct val="80000"/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يقوم العنوان على مقارنة بين طبيعة ألعاب جيل الجد في الزمن الماضي، وطبيعة ألعاب جيل الأحفادِ في الزمن الحاضر.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2: استوقفت الجدَّ ذكرياتٌ عديدةُ ، أذكرُ اثنتينِ منها.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الحي الذي يسكنه/ رفاق الصبا/ الألعاب القديمة.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3:ذكر الكاتب كيفية اللعب بالدَّوَّامَةِ، أُوضّحُ كيفية استخدامها كما فهمتُ من النص.</a:t>
            </a:r>
          </a:p>
          <a:p>
            <a:pPr marL="0" indent="0" algn="r" rtl="1">
              <a:buNone/>
            </a:pPr>
            <a:r>
              <a:rPr lang="ar-BH" sz="32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البدْءُ بِلفِّ الخيط حول الدوَّامة، ثم القذفُ بها إلى الأرض لتبدأ بالدوران.</a:t>
            </a:r>
          </a:p>
          <a:p>
            <a:pPr marL="0" indent="0" algn="r" rtl="1">
              <a:buNone/>
            </a:pPr>
            <a:endParaRPr lang="ar-BH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11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112D1251-44AC-4B04-B30D-8980E8DD2EB3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25E9591-6A00-4E6A-AE02-8D12FF2FD847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63080" y="797976"/>
            <a:ext cx="9256542" cy="52620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4: أستخرجُ من النص السابق مرادف كل</a:t>
            </a:r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كلمة مما يأتي: 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</a:t>
            </a:r>
            <a:r>
              <a:rPr lang="ar-BH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يُحرِز</a:t>
            </a: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يحقق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تراءَت: </a:t>
            </a: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ظهرت</a:t>
            </a: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تَسَمَّروا: </a:t>
            </a: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ثبتوا</a:t>
            </a:r>
            <a:r>
              <a:rPr lang="ar-BH" sz="36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</a:t>
            </a:r>
            <a:r>
              <a:rPr lang="ar-BH" sz="36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مكانهم</a:t>
            </a:r>
          </a:p>
          <a:p>
            <a:pPr marL="0" indent="0">
              <a:buNone/>
            </a:pPr>
            <a:r>
              <a:rPr lang="ar-BH" sz="11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BH" sz="11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5: أُحدِّدُ في النصِّ ما يدلُّ على:</a:t>
            </a:r>
          </a:p>
          <a:p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انصراف ذهن الجد في التفكير بالماضي.</a:t>
            </a:r>
          </a:p>
          <a:p>
            <a:pPr marL="0" indent="0"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شرد فكر الجد.</a:t>
            </a:r>
            <a:endParaRPr lang="ar-SA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BH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قضاء الأحفاد الكثير من الوقت أمام الحاسوب.</a:t>
            </a:r>
          </a:p>
          <a:p>
            <a:pPr marL="0" indent="0">
              <a:buNone/>
            </a:pPr>
            <a:r>
              <a:rPr lang="ar-BH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أمضوا ساعات وهم على هذه الحال.</a:t>
            </a:r>
          </a:p>
          <a:p>
            <a:pPr marL="0" indent="0" algn="r" rtl="1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ar-BH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27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386</TotalTime>
  <Words>714</Words>
  <Application>Microsoft Office PowerPoint</Application>
  <PresentationFormat>Widescreen</PresentationFormat>
  <Paragraphs>142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Times New Roman</vt:lpstr>
      <vt:lpstr>Traditional Arabic</vt:lpstr>
      <vt:lpstr>Webdings</vt:lpstr>
      <vt:lpstr>قالب الدروس</vt:lpstr>
      <vt:lpstr>                 ألعابنا و ألعابكم (1) </vt:lpstr>
      <vt:lpstr>أقرأُ النّص ثم أجيب عمّا يليه من أسئلة</vt:lpstr>
      <vt:lpstr>PowerPoint Presentation</vt:lpstr>
      <vt:lpstr>PowerPoint Presentation</vt:lpstr>
      <vt:lpstr>PowerPoint Presentation</vt:lpstr>
      <vt:lpstr>نشاط (1)</vt:lpstr>
      <vt:lpstr>نشاط (1)</vt:lpstr>
      <vt:lpstr>PowerPoint Presentation</vt:lpstr>
      <vt:lpstr>PowerPoint Presentation</vt:lpstr>
      <vt:lpstr>نشاط (2)</vt:lpstr>
      <vt:lpstr>PowerPoint Presentation</vt:lpstr>
      <vt:lpstr>نشاط (3)</vt:lpstr>
      <vt:lpstr>PowerPoint Presentation</vt:lpstr>
      <vt:lpstr>انتهى الدرس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2020-03-04T09:58:15Z</dcterms:created>
  <dcterms:modified xsi:type="dcterms:W3CDTF">2020-03-12T19:43:06Z</dcterms:modified>
</cp:coreProperties>
</file>