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Lst>
  <p:sldSz cy="10693400" cx="75565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2" roundtripDataSignature="AMtx7mjHZ44OnBD8onaoy5ykF3i5mS49w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56B29B1-4891-4D24-BF54-04D657085A7D}">
  <a:tblStyle styleId="{656B29B1-4891-4D24-BF54-04D657085A7D}"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11" Type="http://schemas.openxmlformats.org/officeDocument/2006/relationships/slide" Target="slides/slide5.xml"/><Relationship Id="rId10" Type="http://schemas.openxmlformats.org/officeDocument/2006/relationships/slide" Target="slides/slide4.xml"/><Relationship Id="rId12" Type="http://customschemas.google.com/relationships/presentationmetadata" Target="metadata"/><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62c1b99f479e102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g62c1b99f479e102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1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1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1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1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5"/>
          <p:cNvSpPr/>
          <p:nvPr>
            <p:ph idx="2" type="pic"/>
          </p:nvPr>
        </p:nvSpPr>
        <p:spPr>
          <a:xfrm>
            <a:off x="1792288" y="612775"/>
            <a:ext cx="5486400" cy="4114800"/>
          </a:xfrm>
          <a:prstGeom prst="rect">
            <a:avLst/>
          </a:prstGeom>
          <a:noFill/>
          <a:ln>
            <a:noFill/>
          </a:ln>
        </p:spPr>
      </p:sp>
      <p:sp>
        <p:nvSpPr>
          <p:cNvPr id="64" name="Google Shape;64;p1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6"/>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7"/>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7"/>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EG"/>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5.jpg"/><Relationship Id="rId5" Type="http://schemas.openxmlformats.org/officeDocument/2006/relationships/image" Target="../media/image2.png"/><Relationship Id="rId6"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2858744" y="1594245"/>
            <a:ext cx="1842571" cy="2675239"/>
          </a:xfrm>
          <a:custGeom>
            <a:rect b="b" l="l" r="r" t="t"/>
            <a:pathLst>
              <a:path extrusionOk="0" h="2675239" w="1842571">
                <a:moveTo>
                  <a:pt x="0" y="0"/>
                </a:moveTo>
                <a:lnTo>
                  <a:pt x="1842571" y="0"/>
                </a:lnTo>
                <a:lnTo>
                  <a:pt x="1842571" y="2675239"/>
                </a:lnTo>
                <a:lnTo>
                  <a:pt x="0" y="2675239"/>
                </a:lnTo>
                <a:lnTo>
                  <a:pt x="0" y="0"/>
                </a:lnTo>
                <a:close/>
              </a:path>
            </a:pathLst>
          </a:custGeom>
          <a:blipFill rotWithShape="1">
            <a:blip r:embed="rId3">
              <a:alphaModFix/>
            </a:blip>
            <a:stretch>
              <a:fillRect b="0" l="0" r="0" t="0"/>
            </a:stretch>
          </a:blipFill>
          <a:ln>
            <a:noFill/>
          </a:ln>
        </p:spPr>
      </p:sp>
      <p:sp>
        <p:nvSpPr>
          <p:cNvPr id="85" name="Google Shape;85;p1"/>
          <p:cNvSpPr txBox="1"/>
          <p:nvPr/>
        </p:nvSpPr>
        <p:spPr>
          <a:xfrm>
            <a:off x="377662" y="4326635"/>
            <a:ext cx="6804676" cy="1400556"/>
          </a:xfrm>
          <a:prstGeom prst="rect">
            <a:avLst/>
          </a:prstGeom>
          <a:noFill/>
          <a:ln>
            <a:noFill/>
          </a:ln>
        </p:spPr>
        <p:txBody>
          <a:bodyPr anchorCtr="0" anchor="t" bIns="0" lIns="0" spcFirstLastPara="1" rIns="0" wrap="square" tIns="0">
            <a:spAutoFit/>
          </a:bodyPr>
          <a:lstStyle/>
          <a:p>
            <a:pPr indent="0" lvl="0" marL="0" marR="0" rtl="1" algn="ctr">
              <a:lnSpc>
                <a:spcPct val="143000"/>
              </a:lnSpc>
              <a:spcBef>
                <a:spcPts val="0"/>
              </a:spcBef>
              <a:spcAft>
                <a:spcPts val="0"/>
              </a:spcAft>
              <a:buNone/>
            </a:pPr>
            <a:r>
              <a:rPr b="1" i="0" lang="ar-EG" sz="3900" u="none" cap="none" strike="noStrike">
                <a:solidFill>
                  <a:srgbClr val="000000"/>
                </a:solidFill>
                <a:latin typeface="Arial"/>
                <a:ea typeface="Arial"/>
                <a:cs typeface="Arial"/>
                <a:sym typeface="Arial"/>
              </a:rPr>
              <a:t>سجل</a:t>
            </a:r>
            <a:endParaRPr/>
          </a:p>
          <a:p>
            <a:pPr indent="0" lvl="0" marL="0" marR="0" rtl="1" algn="ctr">
              <a:lnSpc>
                <a:spcPct val="143000"/>
              </a:lnSpc>
              <a:spcBef>
                <a:spcPts val="0"/>
              </a:spcBef>
              <a:spcAft>
                <a:spcPts val="0"/>
              </a:spcAft>
              <a:buNone/>
            </a:pPr>
            <a:r>
              <a:rPr b="1" i="0" lang="ar-EG" sz="3900" u="none" cap="none" strike="noStrike">
                <a:solidFill>
                  <a:srgbClr val="000000"/>
                </a:solidFill>
                <a:latin typeface="Arial"/>
                <a:ea typeface="Arial"/>
                <a:cs typeface="Arial"/>
                <a:sym typeface="Arial"/>
              </a:rPr>
              <a:t>مسابقات الأنشطة الطلابية </a:t>
            </a:r>
            <a:endParaRPr/>
          </a:p>
        </p:txBody>
      </p:sp>
      <p:sp>
        <p:nvSpPr>
          <p:cNvPr id="86" name="Google Shape;86;p1"/>
          <p:cNvSpPr txBox="1"/>
          <p:nvPr/>
        </p:nvSpPr>
        <p:spPr>
          <a:xfrm>
            <a:off x="1422399" y="6798044"/>
            <a:ext cx="4715202" cy="508953"/>
          </a:xfrm>
          <a:prstGeom prst="rect">
            <a:avLst/>
          </a:prstGeom>
          <a:noFill/>
          <a:ln>
            <a:noFill/>
          </a:ln>
        </p:spPr>
        <p:txBody>
          <a:bodyPr anchorCtr="0" anchor="t" bIns="0" lIns="0" spcFirstLastPara="1" rIns="0" wrap="square" tIns="0">
            <a:spAutoFit/>
          </a:bodyPr>
          <a:lstStyle/>
          <a:p>
            <a:pPr indent="0" lvl="0" marL="0" marR="0" rtl="1" algn="ctr">
              <a:lnSpc>
                <a:spcPct val="169747"/>
              </a:lnSpc>
              <a:spcBef>
                <a:spcPts val="0"/>
              </a:spcBef>
              <a:spcAft>
                <a:spcPts val="0"/>
              </a:spcAft>
              <a:buNone/>
            </a:pPr>
            <a:r>
              <a:rPr b="1" i="0" lang="ar-EG" sz="2499" u="none" cap="none" strike="noStrike">
                <a:solidFill>
                  <a:srgbClr val="000000"/>
                </a:solidFill>
                <a:latin typeface="Arial"/>
                <a:ea typeface="Arial"/>
                <a:cs typeface="Arial"/>
                <a:sym typeface="Arial"/>
              </a:rPr>
              <a:t>للعام الدراسي ١٤٤٨ هـ </a:t>
            </a:r>
            <a:endParaRPr/>
          </a:p>
        </p:txBody>
      </p:sp>
      <p:sp>
        <p:nvSpPr>
          <p:cNvPr id="87" name="Google Shape;87;p1"/>
          <p:cNvSpPr txBox="1"/>
          <p:nvPr/>
        </p:nvSpPr>
        <p:spPr>
          <a:xfrm>
            <a:off x="1285620" y="6289091"/>
            <a:ext cx="4988760" cy="508953"/>
          </a:xfrm>
          <a:prstGeom prst="rect">
            <a:avLst/>
          </a:prstGeom>
          <a:noFill/>
          <a:ln>
            <a:noFill/>
          </a:ln>
        </p:spPr>
        <p:txBody>
          <a:bodyPr anchorCtr="0" anchor="t" bIns="0" lIns="0" spcFirstLastPara="1" rIns="0" wrap="square" tIns="0">
            <a:spAutoFit/>
          </a:bodyPr>
          <a:lstStyle/>
          <a:p>
            <a:pPr indent="0" lvl="0" marL="0" marR="0" rtl="1" algn="ctr">
              <a:lnSpc>
                <a:spcPct val="169747"/>
              </a:lnSpc>
              <a:spcBef>
                <a:spcPts val="0"/>
              </a:spcBef>
              <a:spcAft>
                <a:spcPts val="0"/>
              </a:spcAft>
              <a:buNone/>
            </a:pPr>
            <a:r>
              <a:rPr b="1" i="0" lang="ar-EG" sz="2499" u="none" cap="none" strike="noStrike">
                <a:solidFill>
                  <a:srgbClr val="000000"/>
                </a:solidFill>
                <a:latin typeface="Arial"/>
                <a:ea typeface="Arial"/>
                <a:cs typeface="Arial"/>
                <a:sym typeface="Arial"/>
              </a:rPr>
              <a:t>الفصل الدراسي الأول </a:t>
            </a:r>
            <a:endParaRPr/>
          </a:p>
        </p:txBody>
      </p:sp>
      <p:sp>
        <p:nvSpPr>
          <p:cNvPr id="88" name="Google Shape;88;p1"/>
          <p:cNvSpPr txBox="1"/>
          <p:nvPr/>
        </p:nvSpPr>
        <p:spPr>
          <a:xfrm>
            <a:off x="4960803" y="7593199"/>
            <a:ext cx="1216075" cy="559435"/>
          </a:xfrm>
          <a:prstGeom prst="rect">
            <a:avLst/>
          </a:prstGeom>
          <a:noFill/>
          <a:ln>
            <a:noFill/>
          </a:ln>
        </p:spPr>
        <p:txBody>
          <a:bodyPr anchorCtr="0" anchor="t" bIns="0" lIns="0" spcFirstLastPara="1" rIns="0" wrap="square" tIns="0">
            <a:spAutoFit/>
          </a:bodyPr>
          <a:lstStyle/>
          <a:p>
            <a:pPr indent="0" lvl="0" marL="0" marR="0" rtl="1" algn="ctr">
              <a:lnSpc>
                <a:spcPct val="140025"/>
              </a:lnSpc>
              <a:spcBef>
                <a:spcPts val="0"/>
              </a:spcBef>
              <a:spcAft>
                <a:spcPts val="0"/>
              </a:spcAft>
              <a:buNone/>
            </a:pPr>
            <a:r>
              <a:rPr b="1" i="0" lang="ar-EG" sz="1599" u="none" cap="none" strike="noStrike">
                <a:solidFill>
                  <a:srgbClr val="000000"/>
                </a:solidFill>
                <a:latin typeface="Arial"/>
                <a:ea typeface="Arial"/>
                <a:cs typeface="Arial"/>
                <a:sym typeface="Arial"/>
              </a:rPr>
              <a:t>رائد/ة النشاط </a:t>
            </a:r>
            <a:endParaRPr/>
          </a:p>
          <a:p>
            <a:pPr indent="0" lvl="0" marL="0" marR="0" rtl="1" algn="ctr">
              <a:lnSpc>
                <a:spcPct val="140025"/>
              </a:lnSpc>
              <a:spcBef>
                <a:spcPts val="0"/>
              </a:spcBef>
              <a:spcAft>
                <a:spcPts val="0"/>
              </a:spcAft>
              <a:buNone/>
            </a:pPr>
            <a:r>
              <a:t/>
            </a:r>
            <a:endParaRPr b="1" i="0" sz="1599" u="none" cap="none" strike="noStrike">
              <a:solidFill>
                <a:srgbClr val="000000"/>
              </a:solidFill>
              <a:latin typeface="Arial"/>
              <a:ea typeface="Arial"/>
              <a:cs typeface="Arial"/>
              <a:sym typeface="Arial"/>
            </a:endParaRPr>
          </a:p>
        </p:txBody>
      </p:sp>
      <p:sp>
        <p:nvSpPr>
          <p:cNvPr id="89" name="Google Shape;89;p1"/>
          <p:cNvSpPr txBox="1"/>
          <p:nvPr/>
        </p:nvSpPr>
        <p:spPr>
          <a:xfrm>
            <a:off x="1021682" y="7593199"/>
            <a:ext cx="1411635" cy="559435"/>
          </a:xfrm>
          <a:prstGeom prst="rect">
            <a:avLst/>
          </a:prstGeom>
          <a:noFill/>
          <a:ln>
            <a:noFill/>
          </a:ln>
        </p:spPr>
        <p:txBody>
          <a:bodyPr anchorCtr="0" anchor="t" bIns="0" lIns="0" spcFirstLastPara="1" rIns="0" wrap="square" tIns="0">
            <a:spAutoFit/>
          </a:bodyPr>
          <a:lstStyle/>
          <a:p>
            <a:pPr indent="0" lvl="0" marL="0" marR="0" rtl="1" algn="ctr">
              <a:lnSpc>
                <a:spcPct val="140025"/>
              </a:lnSpc>
              <a:spcBef>
                <a:spcPts val="0"/>
              </a:spcBef>
              <a:spcAft>
                <a:spcPts val="0"/>
              </a:spcAft>
              <a:buNone/>
            </a:pPr>
            <a:r>
              <a:rPr b="1" i="0" lang="ar-EG" sz="1599" u="none" cap="none" strike="noStrike">
                <a:solidFill>
                  <a:srgbClr val="000000"/>
                </a:solidFill>
                <a:latin typeface="Arial"/>
                <a:ea typeface="Arial"/>
                <a:cs typeface="Arial"/>
                <a:sym typeface="Arial"/>
              </a:rPr>
              <a:t>مدير/ة المدرسة </a:t>
            </a:r>
            <a:endParaRPr/>
          </a:p>
          <a:p>
            <a:pPr indent="0" lvl="0" marL="0" marR="0" rtl="1" algn="ctr">
              <a:lnSpc>
                <a:spcPct val="140025"/>
              </a:lnSpc>
              <a:spcBef>
                <a:spcPts val="0"/>
              </a:spcBef>
              <a:spcAft>
                <a:spcPts val="0"/>
              </a:spcAft>
              <a:buNone/>
            </a:pPr>
            <a:r>
              <a:t/>
            </a:r>
            <a:endParaRPr b="1" i="0" sz="1599" u="none" cap="none" strike="noStrike">
              <a:solidFill>
                <a:srgbClr val="000000"/>
              </a:solidFill>
              <a:latin typeface="Arial"/>
              <a:ea typeface="Arial"/>
              <a:cs typeface="Arial"/>
              <a:sym typeface="Arial"/>
            </a:endParaRPr>
          </a:p>
        </p:txBody>
      </p:sp>
      <p:sp>
        <p:nvSpPr>
          <p:cNvPr id="90" name="Google Shape;90;p1"/>
          <p:cNvSpPr txBox="1"/>
          <p:nvPr/>
        </p:nvSpPr>
        <p:spPr>
          <a:xfrm>
            <a:off x="2167930" y="8703484"/>
            <a:ext cx="3224140" cy="937636"/>
          </a:xfrm>
          <a:prstGeom prst="rect">
            <a:avLst/>
          </a:prstGeom>
          <a:noFill/>
          <a:ln>
            <a:noFill/>
          </a:ln>
        </p:spPr>
        <p:txBody>
          <a:bodyPr anchorCtr="0" anchor="t" bIns="0" lIns="0" spcFirstLastPara="1" rIns="0" wrap="square" tIns="0">
            <a:spAutoFit/>
          </a:bodyPr>
          <a:lstStyle/>
          <a:p>
            <a:pPr indent="0" lvl="0" marL="0" marR="0" rtl="1" algn="ctr">
              <a:lnSpc>
                <a:spcPct val="140043"/>
              </a:lnSpc>
              <a:spcBef>
                <a:spcPts val="0"/>
              </a:spcBef>
              <a:spcAft>
                <a:spcPts val="0"/>
              </a:spcAft>
              <a:buNone/>
            </a:pPr>
            <a:r>
              <a:rPr b="1" i="0" lang="ar-EG" sz="1366" u="none" cap="none" strike="noStrike">
                <a:solidFill>
                  <a:srgbClr val="FF3131"/>
                </a:solidFill>
                <a:latin typeface="Oi"/>
                <a:ea typeface="Oi"/>
                <a:cs typeface="Oi"/>
                <a:sym typeface="Oi"/>
              </a:rPr>
              <a:t>هديتي لرواد النشاط </a:t>
            </a:r>
            <a:endParaRPr/>
          </a:p>
          <a:p>
            <a:pPr indent="0" lvl="0" marL="0" marR="0" rtl="1" algn="ctr">
              <a:lnSpc>
                <a:spcPct val="140043"/>
              </a:lnSpc>
              <a:spcBef>
                <a:spcPts val="0"/>
              </a:spcBef>
              <a:spcAft>
                <a:spcPts val="0"/>
              </a:spcAft>
              <a:buNone/>
            </a:pPr>
            <a:r>
              <a:rPr b="1" i="0" lang="ar-EG" sz="1366" u="none" cap="none" strike="noStrike">
                <a:solidFill>
                  <a:srgbClr val="FF3131"/>
                </a:solidFill>
                <a:latin typeface="Oi"/>
                <a:ea typeface="Oi"/>
                <a:cs typeface="Oi"/>
                <a:sym typeface="Oi"/>
              </a:rPr>
              <a:t>لا نسمح ولا نحلل بيعها وتداولها تجارياً</a:t>
            </a:r>
            <a:endParaRPr/>
          </a:p>
          <a:p>
            <a:pPr indent="0" lvl="0" marL="0" marR="0" rtl="1" algn="ctr">
              <a:lnSpc>
                <a:spcPct val="140043"/>
              </a:lnSpc>
              <a:spcBef>
                <a:spcPts val="0"/>
              </a:spcBef>
              <a:spcAft>
                <a:spcPts val="0"/>
              </a:spcAft>
              <a:buNone/>
            </a:pPr>
            <a:r>
              <a:t/>
            </a:r>
            <a:endParaRPr b="1" i="0" sz="1366" u="none" cap="none" strike="noStrike">
              <a:solidFill>
                <a:srgbClr val="FF3131"/>
              </a:solidFill>
              <a:latin typeface="Oi"/>
              <a:ea typeface="Oi"/>
              <a:cs typeface="Oi"/>
              <a:sym typeface="Oi"/>
            </a:endParaRPr>
          </a:p>
          <a:p>
            <a:pPr indent="0" lvl="0" marL="0" marR="0" rtl="1" algn="ctr">
              <a:lnSpc>
                <a:spcPct val="140043"/>
              </a:lnSpc>
              <a:spcBef>
                <a:spcPts val="0"/>
              </a:spcBef>
              <a:spcAft>
                <a:spcPts val="0"/>
              </a:spcAft>
              <a:buNone/>
            </a:pPr>
            <a:r>
              <a:rPr b="1" i="0" lang="ar-EG" sz="1366" u="none" cap="none" strike="noStrike">
                <a:solidFill>
                  <a:srgbClr val="FF3131"/>
                </a:solidFill>
                <a:latin typeface="Oi"/>
                <a:ea typeface="Oi"/>
                <a:cs typeface="Oi"/>
                <a:sym typeface="Oi"/>
              </a:rPr>
              <a:t>مانستغنى عن دعواتكم</a:t>
            </a:r>
            <a:endParaRPr/>
          </a:p>
        </p:txBody>
      </p:sp>
      <p:grpSp>
        <p:nvGrpSpPr>
          <p:cNvPr id="91" name="Google Shape;91;p1"/>
          <p:cNvGrpSpPr/>
          <p:nvPr/>
        </p:nvGrpSpPr>
        <p:grpSpPr>
          <a:xfrm>
            <a:off x="0" y="0"/>
            <a:ext cx="7560059" cy="1428178"/>
            <a:chOff x="0" y="0"/>
            <a:chExt cx="10080079" cy="1904238"/>
          </a:xfrm>
        </p:grpSpPr>
        <p:sp>
          <p:nvSpPr>
            <p:cNvPr id="92" name="Google Shape;92;p1"/>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4">
                <a:alphaModFix/>
              </a:blip>
              <a:stretch>
                <a:fillRect b="0" l="0" r="0" t="0"/>
              </a:stretch>
            </a:blipFill>
            <a:ln>
              <a:noFill/>
            </a:ln>
          </p:spPr>
        </p:sp>
        <p:sp>
          <p:nvSpPr>
            <p:cNvPr id="93" name="Google Shape;93;p1"/>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5">
                <a:alphaModFix/>
              </a:blip>
              <a:stretch>
                <a:fillRect b="0" l="0" r="0" t="0"/>
              </a:stretch>
            </a:blipFill>
            <a:ln>
              <a:noFill/>
            </a:ln>
          </p:spPr>
        </p:sp>
        <p:sp>
          <p:nvSpPr>
            <p:cNvPr id="94" name="Google Shape;94;p1"/>
            <p:cNvSpPr txBox="1"/>
            <p:nvPr/>
          </p:nvSpPr>
          <p:spPr>
            <a:xfrm>
              <a:off x="3716554" y="346845"/>
              <a:ext cx="1893665" cy="747979"/>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None/>
              </a:pPr>
              <a:r>
                <a:rPr b="1" i="0" lang="ar-EG" sz="900" u="none" cap="none" strike="noStrike">
                  <a:solidFill>
                    <a:srgbClr val="FFFFFF"/>
                  </a:solidFill>
                  <a:latin typeface="Arial"/>
                  <a:ea typeface="Arial"/>
                  <a:cs typeface="Arial"/>
                  <a:sym typeface="Arial"/>
                </a:rPr>
                <a:t>الإدارة العامة للتعليم بمنطقة </a:t>
              </a:r>
              <a:endParaRPr/>
            </a:p>
            <a:p>
              <a:pPr indent="0" lvl="0" marL="0" marR="0" rtl="1" algn="r">
                <a:lnSpc>
                  <a:spcPct val="166666"/>
                </a:lnSpc>
                <a:spcBef>
                  <a:spcPts val="0"/>
                </a:spcBef>
                <a:spcAft>
                  <a:spcPts val="0"/>
                </a:spcAft>
                <a:buNone/>
              </a:pPr>
              <a:r>
                <a:t/>
              </a:r>
              <a:endParaRPr b="1" i="0" sz="900" u="none" cap="none" strike="noStrike">
                <a:solidFill>
                  <a:srgbClr val="FFFFFF"/>
                </a:solidFill>
                <a:latin typeface="Arial"/>
                <a:ea typeface="Arial"/>
                <a:cs typeface="Arial"/>
                <a:sym typeface="Arial"/>
              </a:endParaRPr>
            </a:p>
          </p:txBody>
        </p:sp>
        <p:sp>
          <p:nvSpPr>
            <p:cNvPr id="95" name="Google Shape;95;p1"/>
            <p:cNvSpPr txBox="1"/>
            <p:nvPr/>
          </p:nvSpPr>
          <p:spPr>
            <a:xfrm>
              <a:off x="2491391" y="1293053"/>
              <a:ext cx="4836530" cy="352425"/>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None/>
              </a:pPr>
              <a:r>
                <a:rPr b="1" i="0" lang="ar-EG" sz="1500" u="none" cap="none" strike="noStrike">
                  <a:solidFill>
                    <a:srgbClr val="FFFFFF"/>
                  </a:solidFill>
                  <a:latin typeface="Arial"/>
                  <a:ea typeface="Arial"/>
                  <a:cs typeface="Arial"/>
                  <a:sym typeface="Arial"/>
                </a:rPr>
                <a:t>مدرسة </a:t>
              </a:r>
              <a:endParaRPr/>
            </a:p>
          </p:txBody>
        </p:sp>
      </p:grpSp>
      <p:grpSp>
        <p:nvGrpSpPr>
          <p:cNvPr id="96" name="Google Shape;96;p1"/>
          <p:cNvGrpSpPr/>
          <p:nvPr/>
        </p:nvGrpSpPr>
        <p:grpSpPr>
          <a:xfrm>
            <a:off x="1040968" y="9999902"/>
            <a:ext cx="6717547" cy="715519"/>
            <a:chOff x="-1820" y="-141750"/>
            <a:chExt cx="8956729" cy="954025"/>
          </a:xfrm>
        </p:grpSpPr>
        <p:grpSp>
          <p:nvGrpSpPr>
            <p:cNvPr id="97" name="Google Shape;97;p1"/>
            <p:cNvGrpSpPr/>
            <p:nvPr/>
          </p:nvGrpSpPr>
          <p:grpSpPr>
            <a:xfrm>
              <a:off x="0" y="-141750"/>
              <a:ext cx="8954909" cy="922797"/>
              <a:chOff x="0" y="-38100"/>
              <a:chExt cx="2406928" cy="248032"/>
            </a:xfrm>
          </p:grpSpPr>
          <p:sp>
            <p:nvSpPr>
              <p:cNvPr id="98" name="Google Shape;98;p1"/>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0" name="Google Shape;100;p1"/>
            <p:cNvGrpSpPr/>
            <p:nvPr/>
          </p:nvGrpSpPr>
          <p:grpSpPr>
            <a:xfrm>
              <a:off x="-1820" y="-4"/>
              <a:ext cx="815912" cy="812279"/>
              <a:chOff x="-33258" y="-75"/>
              <a:chExt cx="14906544" cy="14840178"/>
            </a:xfrm>
          </p:grpSpPr>
          <p:sp>
            <p:nvSpPr>
              <p:cNvPr id="101" name="Google Shape;101;p1"/>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6">
                  <a:alphaModFix/>
                </a:blip>
                <a:stretch>
                  <a:fillRect b="0" l="-29643" r="-29643"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 name="Google Shape;104;p1"/>
            <p:cNvSpPr txBox="1"/>
            <p:nvPr/>
          </p:nvSpPr>
          <p:spPr>
            <a:xfrm>
              <a:off x="5328346" y="233043"/>
              <a:ext cx="3283562" cy="27686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None/>
              </a:pPr>
              <a:r>
                <a:rPr b="1" i="0" lang="ar-EG" sz="1200" u="none" cap="none" strike="noStrike">
                  <a:solidFill>
                    <a:srgbClr val="CCE2E3"/>
                  </a:solidFill>
                  <a:latin typeface="Arial"/>
                  <a:ea typeface="Arial"/>
                  <a:cs typeface="Arial"/>
                  <a:sym typeface="Arial"/>
                </a:rPr>
                <a:t>رائد/ة النشاط:</a:t>
              </a:r>
              <a:endParaRPr/>
            </a:p>
          </p:txBody>
        </p:sp>
        <p:sp>
          <p:nvSpPr>
            <p:cNvPr id="105" name="Google Shape;105;p1"/>
            <p:cNvSpPr txBox="1"/>
            <p:nvPr/>
          </p:nvSpPr>
          <p:spPr>
            <a:xfrm>
              <a:off x="1342340" y="233043"/>
              <a:ext cx="3283562" cy="27686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None/>
              </a:pPr>
              <a:r>
                <a:rPr b="1" i="0" lang="ar-EG" sz="1200" u="none" cap="none" strike="noStrike">
                  <a:solidFill>
                    <a:srgbClr val="CCE2E3"/>
                  </a:solidFill>
                  <a:latin typeface="Arial"/>
                  <a:ea typeface="Arial"/>
                  <a:cs typeface="Arial"/>
                  <a:sym typeface="Arial"/>
                </a:rPr>
                <a:t>مدير/ة المدرسة:</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
          <p:cNvSpPr txBox="1"/>
          <p:nvPr/>
        </p:nvSpPr>
        <p:spPr>
          <a:xfrm>
            <a:off x="343800" y="2245944"/>
            <a:ext cx="6872459" cy="7007860"/>
          </a:xfrm>
          <a:prstGeom prst="rect">
            <a:avLst/>
          </a:prstGeom>
          <a:noFill/>
          <a:ln>
            <a:noFill/>
          </a:ln>
        </p:spPr>
        <p:txBody>
          <a:bodyPr anchorCtr="0" anchor="t" bIns="0" lIns="0" spcFirstLastPara="1" rIns="0" wrap="square" tIns="0">
            <a:spAutoFit/>
          </a:bodyPr>
          <a:lstStyle/>
          <a:p>
            <a:pPr indent="0" lvl="0" marL="0" marR="0" rtl="1" algn="r">
              <a:lnSpc>
                <a:spcPct val="175000"/>
              </a:lnSpc>
              <a:spcBef>
                <a:spcPts val="0"/>
              </a:spcBef>
              <a:spcAft>
                <a:spcPts val="0"/>
              </a:spcAft>
              <a:buNone/>
            </a:pPr>
            <a:r>
              <a:rPr b="1" i="0" lang="ar-EG" sz="1400" u="none" cap="none" strike="noStrike">
                <a:solidFill>
                  <a:srgbClr val="000000"/>
                </a:solidFill>
                <a:latin typeface="Arial"/>
                <a:ea typeface="Arial"/>
                <a:cs typeface="Arial"/>
                <a:sym typeface="Arial"/>
              </a:rPr>
              <a:t>1- تختار المدرسة المسابقات بما يتناسب مع الخطة الزمنية المعتمدة، وخصائص الطلاب وقدراتهم، وتوفر الكوادر والإمكانات المتاحة، على أن تكون المسابقات ضمن الخطة المعتمدة من المركز والواردة في الملحق.</a:t>
            </a:r>
            <a:endParaRPr/>
          </a:p>
          <a:p>
            <a:pPr indent="0" lvl="0" marL="0" marR="0" rtl="1" algn="r">
              <a:lnSpc>
                <a:spcPct val="175000"/>
              </a:lnSpc>
              <a:spcBef>
                <a:spcPts val="0"/>
              </a:spcBef>
              <a:spcAft>
                <a:spcPts val="0"/>
              </a:spcAft>
              <a:buNone/>
            </a:pPr>
            <a:r>
              <a:t/>
            </a:r>
            <a:endParaRPr b="1" i="0" sz="1400" u="none" cap="none" strike="noStrike">
              <a:solidFill>
                <a:srgbClr val="000000"/>
              </a:solidFill>
              <a:latin typeface="Arial"/>
              <a:ea typeface="Arial"/>
              <a:cs typeface="Arial"/>
              <a:sym typeface="Arial"/>
            </a:endParaRPr>
          </a:p>
          <a:p>
            <a:pPr indent="0" lvl="0" marL="0" marR="0" rtl="1" algn="r">
              <a:lnSpc>
                <a:spcPct val="175000"/>
              </a:lnSpc>
              <a:spcBef>
                <a:spcPts val="0"/>
              </a:spcBef>
              <a:spcAft>
                <a:spcPts val="0"/>
              </a:spcAft>
              <a:buNone/>
            </a:pPr>
            <a:r>
              <a:rPr b="1" i="0" lang="ar-EG" sz="1400" u="none" cap="none" strike="noStrike">
                <a:solidFill>
                  <a:srgbClr val="000000"/>
                </a:solidFill>
                <a:latin typeface="Arial"/>
                <a:ea typeface="Arial"/>
                <a:cs typeface="Arial"/>
                <a:sym typeface="Arial"/>
              </a:rPr>
              <a:t> 2- تراعي المدرسة إشراك أكبر عدد من الطلاب في المسابقات بما يحقق العدالة وتكافؤ الفرص، مع تفعيل أدوار ذوي العلاقة من عناصر المنظومة التعليمية والجهات المنظمة للمسابقات بما يسهم في تعزيز دافعية الطلاب للتعلم، وتنمية مهاراتهم وقدراتهم، ودعم نواتج التعلم المستهدفة.</a:t>
            </a:r>
            <a:endParaRPr/>
          </a:p>
          <a:p>
            <a:pPr indent="0" lvl="0" marL="0" marR="0" rtl="1" algn="r">
              <a:lnSpc>
                <a:spcPct val="175000"/>
              </a:lnSpc>
              <a:spcBef>
                <a:spcPts val="0"/>
              </a:spcBef>
              <a:spcAft>
                <a:spcPts val="0"/>
              </a:spcAft>
              <a:buNone/>
            </a:pPr>
            <a:r>
              <a:t/>
            </a:r>
            <a:endParaRPr b="1" i="0" sz="1400" u="none" cap="none" strike="noStrike">
              <a:solidFill>
                <a:srgbClr val="000000"/>
              </a:solidFill>
              <a:latin typeface="Arial"/>
              <a:ea typeface="Arial"/>
              <a:cs typeface="Arial"/>
              <a:sym typeface="Arial"/>
            </a:endParaRPr>
          </a:p>
          <a:p>
            <a:pPr indent="0" lvl="0" marL="0" marR="0" rtl="1" algn="r">
              <a:lnSpc>
                <a:spcPct val="175000"/>
              </a:lnSpc>
              <a:spcBef>
                <a:spcPts val="0"/>
              </a:spcBef>
              <a:spcAft>
                <a:spcPts val="0"/>
              </a:spcAft>
              <a:buNone/>
            </a:pPr>
            <a:r>
              <a:rPr b="1" i="0" lang="ar-EG" sz="1400" u="none" cap="none" strike="noStrike">
                <a:solidFill>
                  <a:srgbClr val="000000"/>
                </a:solidFill>
                <a:latin typeface="Arial"/>
                <a:ea typeface="Arial"/>
                <a:cs typeface="Arial"/>
                <a:sym typeface="Arial"/>
              </a:rPr>
              <a:t>3- تعمل المدرسة على تفعيل برامج إعداد وتأهيل الطلاب للمسابقات المعتمدة من المركز ضمن حصص النشاط، بما يسهم في تنمية قدراتهم واستثمار اليوم الدراسي بفاعلية، مع الالتزام بالجدول الدراسي المعتمد وعدم التأثير على سير العملية التعليمية.</a:t>
            </a:r>
            <a:endParaRPr/>
          </a:p>
          <a:p>
            <a:pPr indent="0" lvl="0" marL="0" marR="0" rtl="1" algn="r">
              <a:lnSpc>
                <a:spcPct val="175000"/>
              </a:lnSpc>
              <a:spcBef>
                <a:spcPts val="0"/>
              </a:spcBef>
              <a:spcAft>
                <a:spcPts val="0"/>
              </a:spcAft>
              <a:buNone/>
            </a:pPr>
            <a:r>
              <a:t/>
            </a:r>
            <a:endParaRPr b="1" i="0" sz="1400" u="none" cap="none" strike="noStrike">
              <a:solidFill>
                <a:srgbClr val="000000"/>
              </a:solidFill>
              <a:latin typeface="Arial"/>
              <a:ea typeface="Arial"/>
              <a:cs typeface="Arial"/>
              <a:sym typeface="Arial"/>
            </a:endParaRPr>
          </a:p>
          <a:p>
            <a:pPr indent="0" lvl="0" marL="0" marR="0" rtl="1" algn="r">
              <a:lnSpc>
                <a:spcPct val="175000"/>
              </a:lnSpc>
              <a:spcBef>
                <a:spcPts val="0"/>
              </a:spcBef>
              <a:spcAft>
                <a:spcPts val="0"/>
              </a:spcAft>
              <a:buNone/>
            </a:pPr>
            <a:r>
              <a:rPr b="1" i="0" lang="ar-EG" sz="1400" u="none" cap="none" strike="noStrike">
                <a:solidFill>
                  <a:srgbClr val="000000"/>
                </a:solidFill>
                <a:latin typeface="Arial"/>
                <a:ea typeface="Arial"/>
                <a:cs typeface="Arial"/>
                <a:sym typeface="Arial"/>
              </a:rPr>
              <a:t>4- تلتزم المدرسة والجهة المنفذة للمسابقات بتطبيق الإجراءات اللازمة لضمان خصوصية البيانات، وحماية الطالب، والمحافظة على سلامته أثناء تنفيذ المسابقات وبرامجها المرتبطة.</a:t>
            </a:r>
            <a:endParaRPr/>
          </a:p>
          <a:p>
            <a:pPr indent="0" lvl="0" marL="0" marR="0" rtl="1" algn="r">
              <a:lnSpc>
                <a:spcPct val="175000"/>
              </a:lnSpc>
              <a:spcBef>
                <a:spcPts val="0"/>
              </a:spcBef>
              <a:spcAft>
                <a:spcPts val="0"/>
              </a:spcAft>
              <a:buNone/>
            </a:pPr>
            <a:r>
              <a:t/>
            </a:r>
            <a:endParaRPr b="1" i="0" sz="1400" u="none" cap="none" strike="noStrike">
              <a:solidFill>
                <a:srgbClr val="000000"/>
              </a:solidFill>
              <a:latin typeface="Arial"/>
              <a:ea typeface="Arial"/>
              <a:cs typeface="Arial"/>
              <a:sym typeface="Arial"/>
            </a:endParaRPr>
          </a:p>
          <a:p>
            <a:pPr indent="0" lvl="0" marL="0" marR="0" rtl="1" algn="r">
              <a:lnSpc>
                <a:spcPct val="175000"/>
              </a:lnSpc>
              <a:spcBef>
                <a:spcPts val="0"/>
              </a:spcBef>
              <a:spcAft>
                <a:spcPts val="0"/>
              </a:spcAft>
              <a:buNone/>
            </a:pPr>
            <a:r>
              <a:rPr b="1" i="0" lang="ar-EG" sz="1400" u="none" cap="none" strike="noStrike">
                <a:solidFill>
                  <a:srgbClr val="000000"/>
                </a:solidFill>
                <a:latin typeface="Arial"/>
                <a:ea typeface="Arial"/>
                <a:cs typeface="Arial"/>
                <a:sym typeface="Arial"/>
              </a:rPr>
              <a:t>5- تستخدم المدرسة أدوات تقويم مناسبة لرصد تقدم الطلاب في المسابقات، وقياس مدى تحقق نواتج التعلم المستهدفة في المسابقات، وفق أدوات التقويم المحددة لكل مسابقة، وبما يسهم في تحسين جودة المسابقات ورفع فاعليتها.</a:t>
            </a:r>
            <a:endParaRPr/>
          </a:p>
          <a:p>
            <a:pPr indent="0" lvl="0" marL="0" marR="0" rtl="1" algn="r">
              <a:lnSpc>
                <a:spcPct val="175000"/>
              </a:lnSpc>
              <a:spcBef>
                <a:spcPts val="0"/>
              </a:spcBef>
              <a:spcAft>
                <a:spcPts val="0"/>
              </a:spcAft>
              <a:buNone/>
            </a:pPr>
            <a:r>
              <a:t/>
            </a:r>
            <a:endParaRPr b="1" i="0" sz="1400" u="none" cap="none" strike="noStrike">
              <a:solidFill>
                <a:srgbClr val="000000"/>
              </a:solidFill>
              <a:latin typeface="Arial"/>
              <a:ea typeface="Arial"/>
              <a:cs typeface="Arial"/>
              <a:sym typeface="Arial"/>
            </a:endParaRPr>
          </a:p>
          <a:p>
            <a:pPr indent="0" lvl="0" marL="0" marR="0" rtl="1" algn="r">
              <a:lnSpc>
                <a:spcPct val="175000"/>
              </a:lnSpc>
              <a:spcBef>
                <a:spcPts val="0"/>
              </a:spcBef>
              <a:spcAft>
                <a:spcPts val="0"/>
              </a:spcAft>
              <a:buNone/>
            </a:pPr>
            <a:r>
              <a:rPr b="1" i="0" lang="ar-EG" sz="1400" u="none" cap="none" strike="noStrike">
                <a:solidFill>
                  <a:srgbClr val="000000"/>
                </a:solidFill>
                <a:latin typeface="Arial"/>
                <a:ea typeface="Arial"/>
                <a:cs typeface="Arial"/>
                <a:sym typeface="Arial"/>
              </a:rPr>
              <a:t>6- يمكن للإدارة التعليمية اقتراح مسابقات تتوافق مع أولوياتها التربوية واحتياجاتها المجتمعية، بعد الحصول على الموافقات اللازمة من المركز الوطني للمناهج تمهيدا لتضمينها ضمن خطط الأنشطة الطلابية في المدارس.</a:t>
            </a:r>
            <a:endParaRPr/>
          </a:p>
        </p:txBody>
      </p:sp>
      <p:grpSp>
        <p:nvGrpSpPr>
          <p:cNvPr id="111" name="Google Shape;111;p2"/>
          <p:cNvGrpSpPr/>
          <p:nvPr/>
        </p:nvGrpSpPr>
        <p:grpSpPr>
          <a:xfrm>
            <a:off x="0" y="0"/>
            <a:ext cx="7560059" cy="1428178"/>
            <a:chOff x="0" y="0"/>
            <a:chExt cx="10080079" cy="1904238"/>
          </a:xfrm>
        </p:grpSpPr>
        <p:sp>
          <p:nvSpPr>
            <p:cNvPr id="112" name="Google Shape;112;p2"/>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113" name="Google Shape;113;p2"/>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114" name="Google Shape;114;p2"/>
            <p:cNvSpPr txBox="1"/>
            <p:nvPr/>
          </p:nvSpPr>
          <p:spPr>
            <a:xfrm>
              <a:off x="3716554" y="346845"/>
              <a:ext cx="1893665" cy="747979"/>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None/>
              </a:pPr>
              <a:r>
                <a:rPr b="1" i="0" lang="ar-EG" sz="900" u="none" cap="none" strike="noStrike">
                  <a:solidFill>
                    <a:srgbClr val="FFFFFF"/>
                  </a:solidFill>
                  <a:latin typeface="Arial"/>
                  <a:ea typeface="Arial"/>
                  <a:cs typeface="Arial"/>
                  <a:sym typeface="Arial"/>
                </a:rPr>
                <a:t>الإدارة العامة للتعليم بمنطقة </a:t>
              </a:r>
              <a:endParaRPr/>
            </a:p>
            <a:p>
              <a:pPr indent="0" lvl="0" marL="0" marR="0" rtl="1" algn="r">
                <a:lnSpc>
                  <a:spcPct val="166666"/>
                </a:lnSpc>
                <a:spcBef>
                  <a:spcPts val="0"/>
                </a:spcBef>
                <a:spcAft>
                  <a:spcPts val="0"/>
                </a:spcAft>
                <a:buNone/>
              </a:pPr>
              <a:r>
                <a:t/>
              </a:r>
              <a:endParaRPr b="1" i="0" sz="900" u="none" cap="none" strike="noStrike">
                <a:solidFill>
                  <a:srgbClr val="FFFFFF"/>
                </a:solidFill>
                <a:latin typeface="Arial"/>
                <a:ea typeface="Arial"/>
                <a:cs typeface="Arial"/>
                <a:sym typeface="Arial"/>
              </a:endParaRPr>
            </a:p>
          </p:txBody>
        </p:sp>
        <p:sp>
          <p:nvSpPr>
            <p:cNvPr id="115" name="Google Shape;115;p2"/>
            <p:cNvSpPr txBox="1"/>
            <p:nvPr/>
          </p:nvSpPr>
          <p:spPr>
            <a:xfrm>
              <a:off x="2491391" y="1293053"/>
              <a:ext cx="4836530" cy="352425"/>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None/>
              </a:pPr>
              <a:r>
                <a:rPr b="1" i="0" lang="ar-EG" sz="1500" u="none" cap="none" strike="noStrike">
                  <a:solidFill>
                    <a:srgbClr val="FFFFFF"/>
                  </a:solidFill>
                  <a:latin typeface="Arial"/>
                  <a:ea typeface="Arial"/>
                  <a:cs typeface="Arial"/>
                  <a:sym typeface="Arial"/>
                </a:rPr>
                <a:t>مدرسة </a:t>
              </a:r>
              <a:endParaRPr/>
            </a:p>
          </p:txBody>
        </p:sp>
      </p:grpSp>
      <p:sp>
        <p:nvSpPr>
          <p:cNvPr id="116" name="Google Shape;116;p2"/>
          <p:cNvSpPr/>
          <p:nvPr/>
        </p:nvSpPr>
        <p:spPr>
          <a:xfrm>
            <a:off x="1290186" y="1507865"/>
            <a:ext cx="4979562" cy="590212"/>
          </a:xfrm>
          <a:custGeom>
            <a:rect b="b" l="l" r="r" t="t"/>
            <a:pathLst>
              <a:path extrusionOk="0" h="660146" w="5569586">
                <a:moveTo>
                  <a:pt x="292481" y="0"/>
                </a:moveTo>
                <a:lnTo>
                  <a:pt x="5277231" y="0"/>
                </a:lnTo>
                <a:cubicBezTo>
                  <a:pt x="5360289" y="0"/>
                  <a:pt x="5412359" y="-127"/>
                  <a:pt x="5447411" y="14478"/>
                </a:cubicBezTo>
                <a:lnTo>
                  <a:pt x="5444744" y="20955"/>
                </a:lnTo>
                <a:lnTo>
                  <a:pt x="5447157" y="14351"/>
                </a:lnTo>
                <a:cubicBezTo>
                  <a:pt x="5497449" y="32639"/>
                  <a:pt x="5536946" y="72263"/>
                  <a:pt x="5555234" y="122428"/>
                </a:cubicBezTo>
                <a:lnTo>
                  <a:pt x="5548630" y="124841"/>
                </a:lnTo>
                <a:lnTo>
                  <a:pt x="5555108" y="122174"/>
                </a:lnTo>
                <a:cubicBezTo>
                  <a:pt x="5569840" y="157353"/>
                  <a:pt x="5569586" y="209423"/>
                  <a:pt x="5569586" y="292354"/>
                </a:cubicBezTo>
                <a:lnTo>
                  <a:pt x="5562601" y="292354"/>
                </a:lnTo>
                <a:lnTo>
                  <a:pt x="5569586" y="292354"/>
                </a:lnTo>
                <a:lnTo>
                  <a:pt x="5569586" y="367792"/>
                </a:lnTo>
                <a:lnTo>
                  <a:pt x="5562601" y="367792"/>
                </a:lnTo>
                <a:lnTo>
                  <a:pt x="5569586" y="367792"/>
                </a:lnTo>
                <a:cubicBezTo>
                  <a:pt x="5569586" y="450850"/>
                  <a:pt x="5569713" y="502920"/>
                  <a:pt x="5555108" y="537972"/>
                </a:cubicBezTo>
                <a:lnTo>
                  <a:pt x="5548630" y="535305"/>
                </a:lnTo>
                <a:lnTo>
                  <a:pt x="5555234" y="537718"/>
                </a:lnTo>
                <a:cubicBezTo>
                  <a:pt x="5536946" y="588010"/>
                  <a:pt x="5497322" y="627507"/>
                  <a:pt x="5447157" y="645795"/>
                </a:cubicBezTo>
                <a:lnTo>
                  <a:pt x="5444744" y="639191"/>
                </a:lnTo>
                <a:lnTo>
                  <a:pt x="5447411" y="645668"/>
                </a:lnTo>
                <a:cubicBezTo>
                  <a:pt x="5412232" y="660400"/>
                  <a:pt x="5360162" y="660146"/>
                  <a:pt x="5277231" y="660146"/>
                </a:cubicBezTo>
                <a:lnTo>
                  <a:pt x="292481" y="660146"/>
                </a:lnTo>
                <a:cubicBezTo>
                  <a:pt x="209423" y="660146"/>
                  <a:pt x="157353" y="660273"/>
                  <a:pt x="122301" y="645668"/>
                </a:cubicBezTo>
                <a:lnTo>
                  <a:pt x="124968" y="639191"/>
                </a:lnTo>
                <a:lnTo>
                  <a:pt x="122555" y="645795"/>
                </a:lnTo>
                <a:cubicBezTo>
                  <a:pt x="72263" y="627507"/>
                  <a:pt x="32766" y="587883"/>
                  <a:pt x="14478" y="537718"/>
                </a:cubicBezTo>
                <a:lnTo>
                  <a:pt x="21082" y="535305"/>
                </a:lnTo>
                <a:lnTo>
                  <a:pt x="14605" y="537972"/>
                </a:lnTo>
                <a:cubicBezTo>
                  <a:pt x="-127" y="503047"/>
                  <a:pt x="0" y="450850"/>
                  <a:pt x="0" y="367919"/>
                </a:cubicBezTo>
                <a:lnTo>
                  <a:pt x="6985" y="367919"/>
                </a:lnTo>
                <a:lnTo>
                  <a:pt x="0" y="367919"/>
                </a:lnTo>
                <a:lnTo>
                  <a:pt x="0" y="292481"/>
                </a:lnTo>
                <a:lnTo>
                  <a:pt x="6985" y="292481"/>
                </a:lnTo>
                <a:lnTo>
                  <a:pt x="0" y="292481"/>
                </a:lnTo>
                <a:cubicBezTo>
                  <a:pt x="0" y="209423"/>
                  <a:pt x="-127" y="157353"/>
                  <a:pt x="14605" y="122174"/>
                </a:cubicBezTo>
                <a:lnTo>
                  <a:pt x="21082" y="124841"/>
                </a:lnTo>
                <a:lnTo>
                  <a:pt x="14478" y="122428"/>
                </a:lnTo>
                <a:cubicBezTo>
                  <a:pt x="32766" y="72263"/>
                  <a:pt x="72263" y="32766"/>
                  <a:pt x="122555" y="14478"/>
                </a:cubicBezTo>
                <a:lnTo>
                  <a:pt x="124968" y="21082"/>
                </a:lnTo>
                <a:lnTo>
                  <a:pt x="122301" y="14605"/>
                </a:lnTo>
                <a:cubicBezTo>
                  <a:pt x="157353" y="-127"/>
                  <a:pt x="209423" y="0"/>
                  <a:pt x="292481" y="0"/>
                </a:cubicBezTo>
                <a:lnTo>
                  <a:pt x="292481" y="6985"/>
                </a:lnTo>
                <a:lnTo>
                  <a:pt x="292481" y="0"/>
                </a:lnTo>
                <a:moveTo>
                  <a:pt x="292481" y="13970"/>
                </a:moveTo>
                <a:cubicBezTo>
                  <a:pt x="207899" y="13970"/>
                  <a:pt x="159512" y="14097"/>
                  <a:pt x="127635" y="27432"/>
                </a:cubicBezTo>
                <a:lnTo>
                  <a:pt x="127508" y="27432"/>
                </a:lnTo>
                <a:lnTo>
                  <a:pt x="127381" y="27432"/>
                </a:lnTo>
                <a:cubicBezTo>
                  <a:pt x="81026" y="44323"/>
                  <a:pt x="44450" y="80772"/>
                  <a:pt x="27559" y="127254"/>
                </a:cubicBezTo>
                <a:lnTo>
                  <a:pt x="27559" y="127381"/>
                </a:lnTo>
                <a:lnTo>
                  <a:pt x="27559" y="127508"/>
                </a:lnTo>
                <a:cubicBezTo>
                  <a:pt x="14224" y="159385"/>
                  <a:pt x="14097" y="207772"/>
                  <a:pt x="14097" y="292354"/>
                </a:cubicBezTo>
                <a:lnTo>
                  <a:pt x="14097" y="367792"/>
                </a:lnTo>
                <a:cubicBezTo>
                  <a:pt x="14097" y="452374"/>
                  <a:pt x="14224" y="500761"/>
                  <a:pt x="27559" y="532638"/>
                </a:cubicBezTo>
                <a:lnTo>
                  <a:pt x="27559" y="532765"/>
                </a:lnTo>
                <a:lnTo>
                  <a:pt x="27559" y="532892"/>
                </a:lnTo>
                <a:cubicBezTo>
                  <a:pt x="44450" y="579247"/>
                  <a:pt x="80899" y="615823"/>
                  <a:pt x="127381" y="632714"/>
                </a:cubicBezTo>
                <a:lnTo>
                  <a:pt x="127508" y="632714"/>
                </a:lnTo>
                <a:lnTo>
                  <a:pt x="127635" y="632714"/>
                </a:lnTo>
                <a:cubicBezTo>
                  <a:pt x="159512" y="646049"/>
                  <a:pt x="207899" y="646176"/>
                  <a:pt x="292481" y="646176"/>
                </a:cubicBezTo>
                <a:lnTo>
                  <a:pt x="5277231" y="646176"/>
                </a:lnTo>
                <a:cubicBezTo>
                  <a:pt x="5361813" y="646176"/>
                  <a:pt x="5410200" y="646049"/>
                  <a:pt x="5442077" y="632714"/>
                </a:cubicBezTo>
                <a:lnTo>
                  <a:pt x="5442204" y="632714"/>
                </a:lnTo>
                <a:lnTo>
                  <a:pt x="5442331" y="632714"/>
                </a:lnTo>
                <a:cubicBezTo>
                  <a:pt x="5488686" y="615823"/>
                  <a:pt x="5525262" y="579374"/>
                  <a:pt x="5542027" y="532892"/>
                </a:cubicBezTo>
                <a:lnTo>
                  <a:pt x="5542027" y="532765"/>
                </a:lnTo>
                <a:lnTo>
                  <a:pt x="5542027" y="532638"/>
                </a:lnTo>
                <a:cubicBezTo>
                  <a:pt x="5555361" y="500761"/>
                  <a:pt x="5555489" y="452374"/>
                  <a:pt x="5555489" y="367792"/>
                </a:cubicBezTo>
                <a:lnTo>
                  <a:pt x="5555489" y="292481"/>
                </a:lnTo>
                <a:cubicBezTo>
                  <a:pt x="5555489" y="207899"/>
                  <a:pt x="5555361" y="159512"/>
                  <a:pt x="5542027" y="127635"/>
                </a:cubicBezTo>
                <a:lnTo>
                  <a:pt x="5542027" y="127508"/>
                </a:lnTo>
                <a:lnTo>
                  <a:pt x="5542027" y="127381"/>
                </a:lnTo>
                <a:cubicBezTo>
                  <a:pt x="5525136" y="81026"/>
                  <a:pt x="5488686" y="44450"/>
                  <a:pt x="5442331" y="27559"/>
                </a:cubicBezTo>
                <a:lnTo>
                  <a:pt x="5442204" y="27559"/>
                </a:lnTo>
                <a:lnTo>
                  <a:pt x="5442077" y="27559"/>
                </a:lnTo>
                <a:cubicBezTo>
                  <a:pt x="5410200" y="14224"/>
                  <a:pt x="5361813" y="14097"/>
                  <a:pt x="5277231" y="14097"/>
                </a:cubicBezTo>
                <a:lnTo>
                  <a:pt x="292481" y="14097"/>
                </a:lnTo>
                <a:close/>
              </a:path>
            </a:pathLst>
          </a:custGeom>
          <a:solidFill>
            <a:srgbClr val="0085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
          <p:cNvSpPr txBox="1"/>
          <p:nvPr/>
        </p:nvSpPr>
        <p:spPr>
          <a:xfrm>
            <a:off x="1395951" y="1637649"/>
            <a:ext cx="4768097" cy="299720"/>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1" i="0" lang="ar-EG" sz="1700" u="none" cap="none" strike="noStrike">
                <a:solidFill>
                  <a:srgbClr val="308588"/>
                </a:solidFill>
                <a:latin typeface="Arial"/>
                <a:ea typeface="Arial"/>
                <a:cs typeface="Arial"/>
                <a:sym typeface="Arial"/>
              </a:rPr>
              <a:t>ضوابط تنظيم المسابقات في الخطة الدراسية </a:t>
            </a:r>
            <a:endParaRPr/>
          </a:p>
        </p:txBody>
      </p:sp>
      <p:grpSp>
        <p:nvGrpSpPr>
          <p:cNvPr id="118" name="Google Shape;118;p2"/>
          <p:cNvGrpSpPr/>
          <p:nvPr/>
        </p:nvGrpSpPr>
        <p:grpSpPr>
          <a:xfrm>
            <a:off x="1040968" y="9999902"/>
            <a:ext cx="6717547" cy="715519"/>
            <a:chOff x="-1820" y="-141750"/>
            <a:chExt cx="8956729" cy="954025"/>
          </a:xfrm>
        </p:grpSpPr>
        <p:grpSp>
          <p:nvGrpSpPr>
            <p:cNvPr id="119" name="Google Shape;119;p2"/>
            <p:cNvGrpSpPr/>
            <p:nvPr/>
          </p:nvGrpSpPr>
          <p:grpSpPr>
            <a:xfrm>
              <a:off x="0" y="-141750"/>
              <a:ext cx="8954909" cy="922797"/>
              <a:chOff x="0" y="-38100"/>
              <a:chExt cx="2406928" cy="248032"/>
            </a:xfrm>
          </p:grpSpPr>
          <p:sp>
            <p:nvSpPr>
              <p:cNvPr id="120" name="Google Shape;120;p2"/>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2" name="Google Shape;122;p2"/>
            <p:cNvGrpSpPr/>
            <p:nvPr/>
          </p:nvGrpSpPr>
          <p:grpSpPr>
            <a:xfrm>
              <a:off x="-1820" y="-4"/>
              <a:ext cx="815912" cy="812279"/>
              <a:chOff x="-33258" y="-75"/>
              <a:chExt cx="14906544" cy="14840178"/>
            </a:xfrm>
          </p:grpSpPr>
          <p:sp>
            <p:nvSpPr>
              <p:cNvPr id="123" name="Google Shape;123;p2"/>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643" r="-29643"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 name="Google Shape;126;p2"/>
            <p:cNvSpPr txBox="1"/>
            <p:nvPr/>
          </p:nvSpPr>
          <p:spPr>
            <a:xfrm>
              <a:off x="5328346" y="233043"/>
              <a:ext cx="3283562" cy="27686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None/>
              </a:pPr>
              <a:r>
                <a:rPr b="1" i="0" lang="ar-EG" sz="1200" u="none" cap="none" strike="noStrike">
                  <a:solidFill>
                    <a:srgbClr val="CCE2E3"/>
                  </a:solidFill>
                  <a:latin typeface="Arial"/>
                  <a:ea typeface="Arial"/>
                  <a:cs typeface="Arial"/>
                  <a:sym typeface="Arial"/>
                </a:rPr>
                <a:t>رائد/ة النشاط:</a:t>
              </a:r>
              <a:endParaRPr/>
            </a:p>
          </p:txBody>
        </p:sp>
        <p:sp>
          <p:nvSpPr>
            <p:cNvPr id="127" name="Google Shape;127;p2"/>
            <p:cNvSpPr txBox="1"/>
            <p:nvPr/>
          </p:nvSpPr>
          <p:spPr>
            <a:xfrm>
              <a:off x="1342340" y="233043"/>
              <a:ext cx="3283562" cy="27686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None/>
              </a:pPr>
              <a:r>
                <a:rPr b="1" i="0" lang="ar-EG" sz="1200" u="none" cap="none" strike="noStrike">
                  <a:solidFill>
                    <a:srgbClr val="CCE2E3"/>
                  </a:solidFill>
                  <a:latin typeface="Arial"/>
                  <a:ea typeface="Arial"/>
                  <a:cs typeface="Arial"/>
                  <a:sym typeface="Arial"/>
                </a:rPr>
                <a:t>مدير/ة المدرسة:</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graphicFrame>
        <p:nvGraphicFramePr>
          <p:cNvPr id="132" name="Google Shape;132;g62c1b99f479e1022_0"/>
          <p:cNvGraphicFramePr/>
          <p:nvPr/>
        </p:nvGraphicFramePr>
        <p:xfrm>
          <a:off x="591425" y="2057818"/>
          <a:ext cx="3000000" cy="3000000"/>
        </p:xfrm>
        <a:graphic>
          <a:graphicData uri="http://schemas.openxmlformats.org/drawingml/2006/table">
            <a:tbl>
              <a:tblPr>
                <a:noFill/>
                <a:tableStyleId>{656B29B1-4891-4D24-BF54-04D657085A7D}</a:tableStyleId>
              </a:tblPr>
              <a:tblGrid>
                <a:gridCol w="1003300"/>
                <a:gridCol w="1122975"/>
                <a:gridCol w="611250"/>
                <a:gridCol w="1113750"/>
                <a:gridCol w="2118625"/>
                <a:gridCol w="403750"/>
              </a:tblGrid>
              <a:tr h="410750">
                <a:tc>
                  <a:txBody>
                    <a:bodyPr/>
                    <a:lstStyle/>
                    <a:p>
                      <a:pPr indent="0" lvl="0" marL="0" marR="0" rtl="1" algn="ctr">
                        <a:lnSpc>
                          <a:spcPct val="140040"/>
                        </a:lnSpc>
                        <a:spcBef>
                          <a:spcPts val="0"/>
                        </a:spcBef>
                        <a:spcAft>
                          <a:spcPts val="0"/>
                        </a:spcAft>
                        <a:buNone/>
                      </a:pPr>
                      <a:r>
                        <a:rPr b="1" lang="ar-EG" sz="999" u="none" cap="none" strike="noStrike">
                          <a:solidFill>
                            <a:srgbClr val="000000"/>
                          </a:solidFill>
                          <a:latin typeface="Arial"/>
                          <a:ea typeface="Arial"/>
                          <a:cs typeface="Arial"/>
                          <a:sym typeface="Arial"/>
                        </a:rPr>
                        <a:t>المعلم المسؤول</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2E3"/>
                    </a:solidFill>
                  </a:tcPr>
                </a:tc>
                <a:tc>
                  <a:txBody>
                    <a:bodyPr/>
                    <a:lstStyle/>
                    <a:p>
                      <a:pPr indent="0" lvl="0" marL="0" marR="0" rtl="1" algn="ctr">
                        <a:lnSpc>
                          <a:spcPct val="140040"/>
                        </a:lnSpc>
                        <a:spcBef>
                          <a:spcPts val="0"/>
                        </a:spcBef>
                        <a:spcAft>
                          <a:spcPts val="0"/>
                        </a:spcAft>
                        <a:buNone/>
                      </a:pPr>
                      <a:r>
                        <a:rPr b="1" lang="ar-EG" sz="999" u="none" cap="none" strike="noStrike">
                          <a:solidFill>
                            <a:srgbClr val="000000"/>
                          </a:solidFill>
                          <a:latin typeface="Arial"/>
                          <a:ea typeface="Arial"/>
                          <a:cs typeface="Arial"/>
                          <a:sym typeface="Arial"/>
                        </a:rPr>
                        <a:t>تاريخ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2E3"/>
                    </a:solidFill>
                  </a:tcPr>
                </a:tc>
                <a:tc>
                  <a:txBody>
                    <a:bodyPr/>
                    <a:lstStyle/>
                    <a:p>
                      <a:pPr indent="0" lvl="0" marL="0" marR="0" rtl="1" algn="ctr">
                        <a:lnSpc>
                          <a:spcPct val="140021"/>
                        </a:lnSpc>
                        <a:spcBef>
                          <a:spcPts val="0"/>
                        </a:spcBef>
                        <a:spcAft>
                          <a:spcPts val="0"/>
                        </a:spcAft>
                        <a:buNone/>
                      </a:pPr>
                      <a:r>
                        <a:rPr b="1" lang="ar-EG" sz="932" u="none" cap="none" strike="noStrike">
                          <a:solidFill>
                            <a:srgbClr val="000000"/>
                          </a:solidFill>
                          <a:latin typeface="Arial"/>
                          <a:ea typeface="Arial"/>
                          <a:cs typeface="Arial"/>
                          <a:sym typeface="Arial"/>
                        </a:rPr>
                        <a:t>عدد الطلاب المشاركين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2E3"/>
                    </a:solidFill>
                  </a:tcPr>
                </a:tc>
                <a:tc>
                  <a:txBody>
                    <a:bodyPr/>
                    <a:lstStyle/>
                    <a:p>
                      <a:pPr indent="0" lvl="0" marL="0" marR="0" rtl="1"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نوع المسابقة</a:t>
                      </a:r>
                      <a:endParaRPr sz="1100" u="none" cap="none" strike="noStrike"/>
                    </a:p>
                    <a:p>
                      <a:pPr indent="0" lvl="0" marL="0" marR="0" rtl="1" algn="ctr">
                        <a:lnSpc>
                          <a:spcPct val="140021"/>
                        </a:lnSpc>
                        <a:spcBef>
                          <a:spcPts val="0"/>
                        </a:spcBef>
                        <a:spcAft>
                          <a:spcPts val="0"/>
                        </a:spcAft>
                        <a:buNone/>
                      </a:pPr>
                      <a:r>
                        <a:rPr b="1" lang="ar-EG" sz="932" u="none" cap="none" strike="noStrike">
                          <a:solidFill>
                            <a:srgbClr val="000000"/>
                          </a:solidFill>
                          <a:latin typeface="Arial"/>
                          <a:ea typeface="Arial"/>
                          <a:cs typeface="Arial"/>
                          <a:sym typeface="Arial"/>
                        </a:rPr>
                        <a:t>إدارية - وزارية - عالمية</a:t>
                      </a:r>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1" algn="ctr">
                        <a:lnSpc>
                          <a:spcPct val="140036"/>
                        </a:lnSpc>
                        <a:spcBef>
                          <a:spcPts val="0"/>
                        </a:spcBef>
                        <a:spcAft>
                          <a:spcPts val="0"/>
                        </a:spcAft>
                        <a:buNone/>
                      </a:pPr>
                      <a:r>
                        <a:rPr b="1" lang="ar-EG" sz="1104"/>
                        <a:t>المسابقة / البرنامج</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2E3"/>
                    </a:solidFill>
                  </a:tcPr>
                </a:tc>
                <a:tc>
                  <a:txBody>
                    <a:bodyPr/>
                    <a:lstStyle/>
                    <a:p>
                      <a:pPr indent="0" lvl="0" marL="0" marR="0" rtl="1"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2E3"/>
                    </a:solidFill>
                  </a:tcPr>
                </a:tc>
              </a:tr>
              <a:tr h="322225">
                <a:tc>
                  <a:txBody>
                    <a:bodyPr/>
                    <a:lstStyle/>
                    <a:p>
                      <a:pPr indent="0" lvl="0" marL="0" marR="0" rtl="0" algn="l">
                        <a:lnSpc>
                          <a:spcPct val="152636"/>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1</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2</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0" algn="l">
                        <a:lnSpc>
                          <a:spcPct val="152636"/>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3</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29225">
                <a:tc>
                  <a:txBody>
                    <a:bodyPr/>
                    <a:lstStyle/>
                    <a:p>
                      <a:pPr indent="0" lvl="0" marL="0" marR="0" rtl="0" algn="l">
                        <a:lnSpc>
                          <a:spcPct val="152636"/>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4</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0" algn="l">
                        <a:lnSpc>
                          <a:spcPct val="152636"/>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5</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0" algn="l">
                        <a:lnSpc>
                          <a:spcPct val="152636"/>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6</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7</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8</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9</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10</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11</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12</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13</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14</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15</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16</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17</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18</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19</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08225">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27181"/>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545"/>
                        </a:lnSpc>
                        <a:spcBef>
                          <a:spcPts val="0"/>
                        </a:spcBef>
                        <a:spcAft>
                          <a:spcPts val="0"/>
                        </a:spcAft>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4C8"/>
                    </a:solidFill>
                  </a:tcPr>
                </a:tc>
                <a:tc>
                  <a:txBody>
                    <a:bodyPr/>
                    <a:lstStyle/>
                    <a:p>
                      <a:pPr indent="0" lvl="0" marL="0" marR="0" rtl="0" algn="ctr">
                        <a:lnSpc>
                          <a:spcPct val="140036"/>
                        </a:lnSpc>
                        <a:spcBef>
                          <a:spcPts val="0"/>
                        </a:spcBef>
                        <a:spcAft>
                          <a:spcPts val="0"/>
                        </a:spcAft>
                        <a:buNone/>
                      </a:pPr>
                      <a:r>
                        <a:t/>
                      </a:r>
                      <a:endParaRPr b="1" sz="1104" u="none" cap="none" strike="noStrike">
                        <a:solidFill>
                          <a:srgbClr val="000000"/>
                        </a:solidFill>
                        <a:latin typeface="Arial"/>
                        <a:ea typeface="Arial"/>
                        <a:cs typeface="Arial"/>
                        <a:sym typeface="Arial"/>
                      </a:endParaRPr>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0" algn="ctr">
                        <a:lnSpc>
                          <a:spcPct val="140036"/>
                        </a:lnSpc>
                        <a:spcBef>
                          <a:spcPts val="0"/>
                        </a:spcBef>
                        <a:spcAft>
                          <a:spcPts val="0"/>
                        </a:spcAft>
                        <a:buNone/>
                      </a:pPr>
                      <a:r>
                        <a:rPr b="1" lang="ar-EG" sz="1104" u="none" cap="none" strike="noStrike">
                          <a:solidFill>
                            <a:srgbClr val="000000"/>
                          </a:solidFill>
                          <a:latin typeface="Arial"/>
                          <a:ea typeface="Arial"/>
                          <a:cs typeface="Arial"/>
                          <a:sym typeface="Arial"/>
                        </a:rPr>
                        <a:t>20</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bl>
          </a:graphicData>
        </a:graphic>
      </p:graphicFrame>
      <p:graphicFrame>
        <p:nvGraphicFramePr>
          <p:cNvPr id="133" name="Google Shape;133;g62c1b99f479e1022_0"/>
          <p:cNvGraphicFramePr/>
          <p:nvPr/>
        </p:nvGraphicFramePr>
        <p:xfrm>
          <a:off x="593181" y="1676828"/>
          <a:ext cx="3000000" cy="3000000"/>
        </p:xfrm>
        <a:graphic>
          <a:graphicData uri="http://schemas.openxmlformats.org/drawingml/2006/table">
            <a:tbl>
              <a:tblPr>
                <a:noFill/>
                <a:tableStyleId>{656B29B1-4891-4D24-BF54-04D657085A7D}</a:tableStyleId>
              </a:tblPr>
              <a:tblGrid>
                <a:gridCol w="2124550"/>
                <a:gridCol w="2124550"/>
                <a:gridCol w="2124550"/>
              </a:tblGrid>
              <a:tr h="187150">
                <a:tc gridSpan="3">
                  <a:txBody>
                    <a:bodyPr/>
                    <a:lstStyle/>
                    <a:p>
                      <a:pPr indent="0" lvl="0" marL="0" marR="0" rtl="1" algn="ctr">
                        <a:lnSpc>
                          <a:spcPct val="139916"/>
                        </a:lnSpc>
                        <a:spcBef>
                          <a:spcPts val="0"/>
                        </a:spcBef>
                        <a:spcAft>
                          <a:spcPts val="0"/>
                        </a:spcAft>
                        <a:buNone/>
                      </a:pPr>
                      <a:r>
                        <a:rPr b="1" lang="ar-EG" sz="1800" u="none" cap="none" strike="noStrike">
                          <a:solidFill>
                            <a:srgbClr val="FFFFFF"/>
                          </a:solidFill>
                          <a:latin typeface="Arial"/>
                          <a:ea typeface="Arial"/>
                          <a:cs typeface="Arial"/>
                          <a:sym typeface="Arial"/>
                        </a:rPr>
                        <a:t>المسابقات والبرامج المستجدة من ( الوزارة - إدارة النشاط )</a:t>
                      </a:r>
                      <a:endParaRPr sz="18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3945"/>
                    </a:solidFill>
                  </a:tcPr>
                </a:tc>
                <a:tc hMerge="1"/>
                <a:tc hMerge="1"/>
              </a:tr>
            </a:tbl>
          </a:graphicData>
        </a:graphic>
      </p:graphicFrame>
      <p:sp>
        <p:nvSpPr>
          <p:cNvPr id="134" name="Google Shape;134;g62c1b99f479e1022_0"/>
          <p:cNvSpPr txBox="1"/>
          <p:nvPr/>
        </p:nvSpPr>
        <p:spPr>
          <a:xfrm>
            <a:off x="386992" y="9629476"/>
            <a:ext cx="6786000" cy="219600"/>
          </a:xfrm>
          <a:prstGeom prst="rect">
            <a:avLst/>
          </a:prstGeom>
          <a:noFill/>
          <a:ln>
            <a:noFill/>
          </a:ln>
        </p:spPr>
        <p:txBody>
          <a:bodyPr anchorCtr="0" anchor="t" bIns="0" lIns="0" spcFirstLastPara="1" rIns="0" wrap="square" tIns="0">
            <a:spAutoFit/>
          </a:bodyPr>
          <a:lstStyle/>
          <a:p>
            <a:pPr indent="0" lvl="0" marL="0" marR="0" rtl="1" algn="ctr">
              <a:lnSpc>
                <a:spcPct val="140040"/>
              </a:lnSpc>
              <a:spcBef>
                <a:spcPts val="0"/>
              </a:spcBef>
              <a:spcAft>
                <a:spcPts val="0"/>
              </a:spcAft>
              <a:buNone/>
            </a:pPr>
            <a:r>
              <a:rPr b="1" i="0" lang="ar-EG" sz="999" u="none" cap="none" strike="noStrike">
                <a:solidFill>
                  <a:srgbClr val="FF3131"/>
                </a:solidFill>
                <a:latin typeface="Arial"/>
                <a:ea typeface="Arial"/>
                <a:cs typeface="Arial"/>
                <a:sym typeface="Arial"/>
              </a:rPr>
              <a:t> تختار المدرسة المسابقات ضمن الخطة المعتمدة من المركز الوطني للمناهج بالاضافة إلى المسابقات المقترحة من الإدارة العامة للتعليم .</a:t>
            </a:r>
            <a:endParaRPr/>
          </a:p>
        </p:txBody>
      </p:sp>
      <p:grpSp>
        <p:nvGrpSpPr>
          <p:cNvPr id="135" name="Google Shape;135;g62c1b99f479e1022_0"/>
          <p:cNvGrpSpPr/>
          <p:nvPr/>
        </p:nvGrpSpPr>
        <p:grpSpPr>
          <a:xfrm>
            <a:off x="-25" y="-10"/>
            <a:ext cx="7560059" cy="1428179"/>
            <a:chOff x="0" y="0"/>
            <a:chExt cx="10080079" cy="1904238"/>
          </a:xfrm>
        </p:grpSpPr>
        <p:sp>
          <p:nvSpPr>
            <p:cNvPr id="136" name="Google Shape;136;g62c1b99f479e1022_0"/>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137" name="Google Shape;137;g62c1b99f479e1022_0"/>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138" name="Google Shape;138;g62c1b99f479e1022_0"/>
            <p:cNvSpPr txBox="1"/>
            <p:nvPr/>
          </p:nvSpPr>
          <p:spPr>
            <a:xfrm>
              <a:off x="3716554" y="346845"/>
              <a:ext cx="1893600" cy="6228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None/>
              </a:pPr>
              <a:r>
                <a:rPr b="1" i="0" lang="ar-EG" sz="900" u="none" cap="none" strike="noStrike">
                  <a:solidFill>
                    <a:srgbClr val="FFFFFF"/>
                  </a:solidFill>
                  <a:latin typeface="Arial"/>
                  <a:ea typeface="Arial"/>
                  <a:cs typeface="Arial"/>
                  <a:sym typeface="Arial"/>
                </a:rPr>
                <a:t>الإدارة العامة للتعليم بمنطقة </a:t>
              </a:r>
              <a:endParaRPr/>
            </a:p>
            <a:p>
              <a:pPr indent="0" lvl="0" marL="0" marR="0" rtl="1" algn="r">
                <a:lnSpc>
                  <a:spcPct val="166666"/>
                </a:lnSpc>
                <a:spcBef>
                  <a:spcPts val="0"/>
                </a:spcBef>
                <a:spcAft>
                  <a:spcPts val="0"/>
                </a:spcAft>
                <a:buNone/>
              </a:pPr>
              <a:r>
                <a:t/>
              </a:r>
              <a:endParaRPr b="1" i="0" sz="900" u="none" cap="none" strike="noStrike">
                <a:solidFill>
                  <a:srgbClr val="FFFFFF"/>
                </a:solidFill>
                <a:latin typeface="Arial"/>
                <a:ea typeface="Arial"/>
                <a:cs typeface="Arial"/>
                <a:sym typeface="Arial"/>
              </a:endParaRPr>
            </a:p>
          </p:txBody>
        </p:sp>
        <p:sp>
          <p:nvSpPr>
            <p:cNvPr id="139" name="Google Shape;139;g62c1b99f479e1022_0"/>
            <p:cNvSpPr txBox="1"/>
            <p:nvPr/>
          </p:nvSpPr>
          <p:spPr>
            <a:xfrm>
              <a:off x="2491391" y="1293053"/>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None/>
              </a:pPr>
              <a:r>
                <a:rPr b="1" i="0" lang="ar-EG" sz="1500" u="none" cap="none" strike="noStrike">
                  <a:solidFill>
                    <a:srgbClr val="FFFFFF"/>
                  </a:solidFill>
                  <a:latin typeface="Arial"/>
                  <a:ea typeface="Arial"/>
                  <a:cs typeface="Arial"/>
                  <a:sym typeface="Arial"/>
                </a:rPr>
                <a:t>مدرسة </a:t>
              </a:r>
              <a:endParaRPr/>
            </a:p>
          </p:txBody>
        </p:sp>
      </p:grpSp>
      <p:grpSp>
        <p:nvGrpSpPr>
          <p:cNvPr id="140" name="Google Shape;140;g62c1b99f479e1022_0"/>
          <p:cNvGrpSpPr/>
          <p:nvPr/>
        </p:nvGrpSpPr>
        <p:grpSpPr>
          <a:xfrm>
            <a:off x="1040969" y="9999902"/>
            <a:ext cx="6717596" cy="715129"/>
            <a:chOff x="-1819" y="-141751"/>
            <a:chExt cx="8956795" cy="953505"/>
          </a:xfrm>
        </p:grpSpPr>
        <p:grpSp>
          <p:nvGrpSpPr>
            <p:cNvPr id="141" name="Google Shape;141;g62c1b99f479e1022_0"/>
            <p:cNvGrpSpPr/>
            <p:nvPr/>
          </p:nvGrpSpPr>
          <p:grpSpPr>
            <a:xfrm>
              <a:off x="0" y="-141751"/>
              <a:ext cx="8954976" cy="923056"/>
              <a:chOff x="0" y="-38100"/>
              <a:chExt cx="2406928" cy="248100"/>
            </a:xfrm>
          </p:grpSpPr>
          <p:sp>
            <p:nvSpPr>
              <p:cNvPr id="142" name="Google Shape;142;g62c1b99f479e1022_0"/>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g62c1b99f479e1022_0"/>
              <p:cNvSpPr txBox="1"/>
              <p:nvPr/>
            </p:nvSpPr>
            <p:spPr>
              <a:xfrm>
                <a:off x="0" y="-38100"/>
                <a:ext cx="2406900" cy="248100"/>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4" name="Google Shape;144;g62c1b99f479e1022_0"/>
            <p:cNvGrpSpPr/>
            <p:nvPr/>
          </p:nvGrpSpPr>
          <p:grpSpPr>
            <a:xfrm>
              <a:off x="-1819" y="-4"/>
              <a:ext cx="815388" cy="811758"/>
              <a:chOff x="-33258" y="-75"/>
              <a:chExt cx="14906544" cy="14840178"/>
            </a:xfrm>
          </p:grpSpPr>
          <p:sp>
            <p:nvSpPr>
              <p:cNvPr id="145" name="Google Shape;145;g62c1b99f479e1022_0"/>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g62c1b99f479e1022_0"/>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g62c1b99f479e1022_0"/>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641" r="-29651"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8" name="Google Shape;148;g62c1b99f479e1022_0"/>
            <p:cNvSpPr txBox="1"/>
            <p:nvPr/>
          </p:nvSpPr>
          <p:spPr>
            <a:xfrm>
              <a:off x="5328346" y="23304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None/>
              </a:pPr>
              <a:r>
                <a:rPr b="1" i="0" lang="ar-EG" sz="1200" u="none" cap="none" strike="noStrike">
                  <a:solidFill>
                    <a:srgbClr val="CCE2E3"/>
                  </a:solidFill>
                  <a:latin typeface="Arial"/>
                  <a:ea typeface="Arial"/>
                  <a:cs typeface="Arial"/>
                  <a:sym typeface="Arial"/>
                </a:rPr>
                <a:t>رائد/ة النشاط:</a:t>
              </a:r>
              <a:endParaRPr/>
            </a:p>
          </p:txBody>
        </p:sp>
        <p:sp>
          <p:nvSpPr>
            <p:cNvPr id="149" name="Google Shape;149;g62c1b99f479e1022_0"/>
            <p:cNvSpPr txBox="1"/>
            <p:nvPr/>
          </p:nvSpPr>
          <p:spPr>
            <a:xfrm>
              <a:off x="1342340" y="23304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None/>
              </a:pPr>
              <a:r>
                <a:rPr b="1" i="0" lang="ar-EG" sz="1200" u="none" cap="none" strike="noStrike">
                  <a:solidFill>
                    <a:srgbClr val="CCE2E3"/>
                  </a:solidFill>
                  <a:latin typeface="Arial"/>
                  <a:ea typeface="Arial"/>
                  <a:cs typeface="Arial"/>
                  <a:sym typeface="Arial"/>
                </a:rPr>
                <a:t>مدير/ة المدرسة:</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4"/>
          <p:cNvSpPr/>
          <p:nvPr/>
        </p:nvSpPr>
        <p:spPr>
          <a:xfrm>
            <a:off x="1412732" y="1513945"/>
            <a:ext cx="4734685" cy="743963"/>
          </a:xfrm>
          <a:custGeom>
            <a:rect b="b" l="l" r="r" t="t"/>
            <a:pathLst>
              <a:path extrusionOk="0" h="743966" w="4734688">
                <a:moveTo>
                  <a:pt x="325882" y="0"/>
                </a:moveTo>
                <a:lnTo>
                  <a:pt x="4408805" y="0"/>
                </a:lnTo>
                <a:cubicBezTo>
                  <a:pt x="4501642" y="0"/>
                  <a:pt x="4559554" y="-127"/>
                  <a:pt x="4598670" y="16129"/>
                </a:cubicBezTo>
                <a:lnTo>
                  <a:pt x="4596003" y="22606"/>
                </a:lnTo>
                <a:lnTo>
                  <a:pt x="4598416" y="16002"/>
                </a:lnTo>
                <a:cubicBezTo>
                  <a:pt x="4654296" y="36322"/>
                  <a:pt x="4698365" y="80391"/>
                  <a:pt x="4718685" y="136271"/>
                </a:cubicBezTo>
                <a:lnTo>
                  <a:pt x="4712081" y="138684"/>
                </a:lnTo>
                <a:lnTo>
                  <a:pt x="4718559" y="136017"/>
                </a:lnTo>
                <a:cubicBezTo>
                  <a:pt x="4734815" y="175133"/>
                  <a:pt x="4734687" y="233045"/>
                  <a:pt x="4734687" y="325882"/>
                </a:cubicBezTo>
                <a:lnTo>
                  <a:pt x="4727703" y="325882"/>
                </a:lnTo>
                <a:lnTo>
                  <a:pt x="4734687" y="325882"/>
                </a:lnTo>
                <a:lnTo>
                  <a:pt x="4734687" y="418084"/>
                </a:lnTo>
                <a:lnTo>
                  <a:pt x="4727703" y="418084"/>
                </a:lnTo>
                <a:lnTo>
                  <a:pt x="4734687" y="418084"/>
                </a:lnTo>
                <a:cubicBezTo>
                  <a:pt x="4734687" y="510921"/>
                  <a:pt x="4734815" y="568833"/>
                  <a:pt x="4718559" y="607949"/>
                </a:cubicBezTo>
                <a:lnTo>
                  <a:pt x="4712081" y="605282"/>
                </a:lnTo>
                <a:lnTo>
                  <a:pt x="4718685" y="607695"/>
                </a:lnTo>
                <a:cubicBezTo>
                  <a:pt x="4698365" y="663575"/>
                  <a:pt x="4654296" y="707644"/>
                  <a:pt x="4598416" y="727964"/>
                </a:cubicBezTo>
                <a:lnTo>
                  <a:pt x="4596003" y="721360"/>
                </a:lnTo>
                <a:lnTo>
                  <a:pt x="4598670" y="727837"/>
                </a:lnTo>
                <a:cubicBezTo>
                  <a:pt x="4559554" y="744093"/>
                  <a:pt x="4501642" y="743966"/>
                  <a:pt x="4408805" y="743966"/>
                </a:cubicBezTo>
                <a:lnTo>
                  <a:pt x="325882" y="743966"/>
                </a:lnTo>
                <a:cubicBezTo>
                  <a:pt x="233045" y="743966"/>
                  <a:pt x="175133" y="744093"/>
                  <a:pt x="136017" y="727837"/>
                </a:cubicBezTo>
                <a:lnTo>
                  <a:pt x="138684" y="721360"/>
                </a:lnTo>
                <a:lnTo>
                  <a:pt x="136271" y="727964"/>
                </a:lnTo>
                <a:cubicBezTo>
                  <a:pt x="80391" y="707644"/>
                  <a:pt x="36322" y="663575"/>
                  <a:pt x="16002" y="607695"/>
                </a:cubicBezTo>
                <a:lnTo>
                  <a:pt x="22606" y="605282"/>
                </a:lnTo>
                <a:lnTo>
                  <a:pt x="16129" y="607949"/>
                </a:lnTo>
                <a:cubicBezTo>
                  <a:pt x="-127" y="568833"/>
                  <a:pt x="0" y="510794"/>
                  <a:pt x="0" y="418084"/>
                </a:cubicBezTo>
                <a:lnTo>
                  <a:pt x="6985" y="418084"/>
                </a:lnTo>
                <a:lnTo>
                  <a:pt x="0" y="418084"/>
                </a:lnTo>
                <a:lnTo>
                  <a:pt x="0" y="325882"/>
                </a:lnTo>
                <a:lnTo>
                  <a:pt x="6985" y="325882"/>
                </a:lnTo>
                <a:lnTo>
                  <a:pt x="0" y="325882"/>
                </a:lnTo>
                <a:cubicBezTo>
                  <a:pt x="0" y="233045"/>
                  <a:pt x="-127" y="175133"/>
                  <a:pt x="16129" y="136017"/>
                </a:cubicBezTo>
                <a:lnTo>
                  <a:pt x="22606" y="138684"/>
                </a:lnTo>
                <a:lnTo>
                  <a:pt x="16002" y="136271"/>
                </a:lnTo>
                <a:cubicBezTo>
                  <a:pt x="36322" y="80391"/>
                  <a:pt x="80391" y="36322"/>
                  <a:pt x="136271" y="16002"/>
                </a:cubicBezTo>
                <a:lnTo>
                  <a:pt x="138684" y="22606"/>
                </a:lnTo>
                <a:lnTo>
                  <a:pt x="136017" y="16129"/>
                </a:lnTo>
                <a:cubicBezTo>
                  <a:pt x="175133" y="-127"/>
                  <a:pt x="233045" y="0"/>
                  <a:pt x="325882" y="0"/>
                </a:cubicBezTo>
                <a:lnTo>
                  <a:pt x="325882" y="6985"/>
                </a:lnTo>
                <a:lnTo>
                  <a:pt x="325882" y="0"/>
                </a:lnTo>
                <a:moveTo>
                  <a:pt x="325882" y="13970"/>
                </a:moveTo>
                <a:cubicBezTo>
                  <a:pt x="231521" y="13970"/>
                  <a:pt x="177292" y="14097"/>
                  <a:pt x="141478" y="29083"/>
                </a:cubicBezTo>
                <a:lnTo>
                  <a:pt x="141351" y="29083"/>
                </a:lnTo>
                <a:lnTo>
                  <a:pt x="141224" y="29083"/>
                </a:lnTo>
                <a:cubicBezTo>
                  <a:pt x="89154" y="48133"/>
                  <a:pt x="48133" y="89154"/>
                  <a:pt x="29210" y="141097"/>
                </a:cubicBezTo>
                <a:lnTo>
                  <a:pt x="29210" y="141224"/>
                </a:lnTo>
                <a:lnTo>
                  <a:pt x="29210" y="141351"/>
                </a:lnTo>
                <a:cubicBezTo>
                  <a:pt x="14224" y="177165"/>
                  <a:pt x="14097" y="231521"/>
                  <a:pt x="14097" y="325755"/>
                </a:cubicBezTo>
                <a:lnTo>
                  <a:pt x="14097" y="417957"/>
                </a:lnTo>
                <a:cubicBezTo>
                  <a:pt x="14097" y="512318"/>
                  <a:pt x="14224" y="566547"/>
                  <a:pt x="29210" y="602361"/>
                </a:cubicBezTo>
                <a:lnTo>
                  <a:pt x="29210" y="602488"/>
                </a:lnTo>
                <a:lnTo>
                  <a:pt x="29210" y="602615"/>
                </a:lnTo>
                <a:cubicBezTo>
                  <a:pt x="48133" y="654685"/>
                  <a:pt x="89154" y="695579"/>
                  <a:pt x="141097" y="714502"/>
                </a:cubicBezTo>
                <a:lnTo>
                  <a:pt x="141224" y="714502"/>
                </a:lnTo>
                <a:lnTo>
                  <a:pt x="141351" y="714502"/>
                </a:lnTo>
                <a:cubicBezTo>
                  <a:pt x="177165" y="729488"/>
                  <a:pt x="231521" y="729615"/>
                  <a:pt x="325755" y="729615"/>
                </a:cubicBezTo>
                <a:lnTo>
                  <a:pt x="4408805" y="729615"/>
                </a:lnTo>
                <a:cubicBezTo>
                  <a:pt x="4503166" y="729615"/>
                  <a:pt x="4557395" y="729488"/>
                  <a:pt x="4593209" y="714502"/>
                </a:cubicBezTo>
                <a:lnTo>
                  <a:pt x="4593336" y="714502"/>
                </a:lnTo>
                <a:lnTo>
                  <a:pt x="4593463" y="714502"/>
                </a:lnTo>
                <a:cubicBezTo>
                  <a:pt x="4645533" y="695579"/>
                  <a:pt x="4686427" y="654558"/>
                  <a:pt x="4705350" y="602615"/>
                </a:cubicBezTo>
                <a:lnTo>
                  <a:pt x="4705350" y="602488"/>
                </a:lnTo>
                <a:lnTo>
                  <a:pt x="4705350" y="602361"/>
                </a:lnTo>
                <a:cubicBezTo>
                  <a:pt x="4720336" y="566547"/>
                  <a:pt x="4720463" y="512191"/>
                  <a:pt x="4720463" y="417957"/>
                </a:cubicBezTo>
                <a:lnTo>
                  <a:pt x="4720463" y="325882"/>
                </a:lnTo>
                <a:cubicBezTo>
                  <a:pt x="4720463" y="231521"/>
                  <a:pt x="4720336" y="177292"/>
                  <a:pt x="4705350" y="141478"/>
                </a:cubicBezTo>
                <a:lnTo>
                  <a:pt x="4705350" y="141351"/>
                </a:lnTo>
                <a:lnTo>
                  <a:pt x="4705350" y="141224"/>
                </a:lnTo>
                <a:cubicBezTo>
                  <a:pt x="4686427" y="89154"/>
                  <a:pt x="4645406" y="48260"/>
                  <a:pt x="4593463" y="29337"/>
                </a:cubicBezTo>
                <a:lnTo>
                  <a:pt x="4593336" y="29337"/>
                </a:lnTo>
                <a:lnTo>
                  <a:pt x="4593209" y="29337"/>
                </a:lnTo>
                <a:cubicBezTo>
                  <a:pt x="4557395" y="14351"/>
                  <a:pt x="4503039" y="14224"/>
                  <a:pt x="4408805" y="14224"/>
                </a:cubicBezTo>
                <a:lnTo>
                  <a:pt x="325882" y="14224"/>
                </a:lnTo>
                <a:close/>
              </a:path>
            </a:pathLst>
          </a:custGeom>
          <a:solidFill>
            <a:srgbClr val="0085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4"/>
          <p:cNvSpPr txBox="1"/>
          <p:nvPr/>
        </p:nvSpPr>
        <p:spPr>
          <a:xfrm>
            <a:off x="1445075" y="1537273"/>
            <a:ext cx="4669850" cy="640080"/>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1" i="0" lang="ar-EG" sz="1800" u="none" cap="none" strike="noStrike">
                <a:solidFill>
                  <a:srgbClr val="000000"/>
                </a:solidFill>
                <a:latin typeface="Arial"/>
                <a:ea typeface="Arial"/>
                <a:cs typeface="Arial"/>
                <a:sym typeface="Arial"/>
              </a:rPr>
              <a:t>جدول حصص النشاط خلال الأسبوع</a:t>
            </a:r>
            <a:endParaRPr/>
          </a:p>
          <a:p>
            <a:pPr indent="0" lvl="0" marL="0" marR="0" rtl="1" algn="ctr">
              <a:lnSpc>
                <a:spcPct val="140000"/>
              </a:lnSpc>
              <a:spcBef>
                <a:spcPts val="0"/>
              </a:spcBef>
              <a:spcAft>
                <a:spcPts val="0"/>
              </a:spcAft>
              <a:buNone/>
            </a:pPr>
            <a:r>
              <a:rPr b="1" i="0" lang="ar-EG" sz="1800" u="none" cap="none" strike="noStrike">
                <a:solidFill>
                  <a:srgbClr val="000000"/>
                </a:solidFill>
                <a:latin typeface="Arial"/>
                <a:ea typeface="Arial"/>
                <a:cs typeface="Arial"/>
                <a:sym typeface="Arial"/>
              </a:rPr>
              <a:t>الفصل الدراسي الأول</a:t>
            </a:r>
            <a:endParaRPr/>
          </a:p>
        </p:txBody>
      </p:sp>
      <p:graphicFrame>
        <p:nvGraphicFramePr>
          <p:cNvPr id="156" name="Google Shape;156;p4"/>
          <p:cNvGraphicFramePr/>
          <p:nvPr/>
        </p:nvGraphicFramePr>
        <p:xfrm>
          <a:off x="316799" y="2655338"/>
          <a:ext cx="3000000" cy="3000000"/>
        </p:xfrm>
        <a:graphic>
          <a:graphicData uri="http://schemas.openxmlformats.org/drawingml/2006/table">
            <a:tbl>
              <a:tblPr>
                <a:noFill/>
                <a:tableStyleId>{656B29B1-4891-4D24-BF54-04D657085A7D}</a:tableStyleId>
              </a:tblPr>
              <a:tblGrid>
                <a:gridCol w="826000"/>
                <a:gridCol w="857600"/>
                <a:gridCol w="857600"/>
                <a:gridCol w="857600"/>
                <a:gridCol w="857600"/>
                <a:gridCol w="857600"/>
                <a:gridCol w="857600"/>
                <a:gridCol w="954775"/>
              </a:tblGrid>
              <a:tr h="481000">
                <a:tc gridSpan="8">
                  <a:txBody>
                    <a:bodyPr/>
                    <a:lstStyle/>
                    <a:p>
                      <a:pPr indent="0" lvl="0" marL="0" marR="0" rtl="1" algn="ctr">
                        <a:lnSpc>
                          <a:spcPct val="140026"/>
                        </a:lnSpc>
                        <a:spcBef>
                          <a:spcPts val="0"/>
                        </a:spcBef>
                        <a:spcAft>
                          <a:spcPts val="0"/>
                        </a:spcAft>
                        <a:buNone/>
                      </a:pPr>
                      <a:r>
                        <a:rPr b="1" lang="ar-EG" sz="1800" u="none" cap="none" strike="noStrike">
                          <a:solidFill>
                            <a:srgbClr val="FFFFFF"/>
                          </a:solidFill>
                          <a:latin typeface="Arial"/>
                          <a:ea typeface="Arial"/>
                          <a:cs typeface="Arial"/>
                          <a:sym typeface="Arial"/>
                        </a:rPr>
                        <a:t> جدول حصص النشاط - الفصل الدراسي الأول للعام الدراسي ١٤٤٨ هـ</a:t>
                      </a:r>
                      <a:endParaRPr sz="18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857B"/>
                    </a:solidFill>
                  </a:tcPr>
                </a:tc>
                <a:tc hMerge="1"/>
                <a:tc hMerge="1"/>
                <a:tc hMerge="1"/>
                <a:tc hMerge="1"/>
                <a:tc hMerge="1"/>
                <a:tc hMerge="1"/>
                <a:tc hMerge="1"/>
              </a:tr>
              <a:tr h="718000">
                <a:tc>
                  <a:txBody>
                    <a:bodyPr/>
                    <a:lstStyle/>
                    <a:p>
                      <a:pPr indent="0" lvl="0" marL="0" marR="0" rtl="1" algn="ctr">
                        <a:lnSpc>
                          <a:spcPct val="140033"/>
                        </a:lnSpc>
                        <a:spcBef>
                          <a:spcPts val="0"/>
                        </a:spcBef>
                        <a:spcAft>
                          <a:spcPts val="0"/>
                        </a:spcAft>
                        <a:buNone/>
                      </a:pPr>
                      <a:r>
                        <a:rPr b="1" lang="ar-EG" u="none" cap="none" strike="noStrike">
                          <a:solidFill>
                            <a:srgbClr val="000000"/>
                          </a:solidFill>
                          <a:latin typeface="Arial"/>
                          <a:ea typeface="Arial"/>
                          <a:cs typeface="Arial"/>
                          <a:sym typeface="Arial"/>
                        </a:rPr>
                        <a:t>الحصة السابعة</a:t>
                      </a:r>
                      <a:endParaRPr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40040"/>
                        </a:lnSpc>
                        <a:spcBef>
                          <a:spcPts val="0"/>
                        </a:spcBef>
                        <a:spcAft>
                          <a:spcPts val="0"/>
                        </a:spcAft>
                        <a:buNone/>
                      </a:pPr>
                      <a:r>
                        <a:rPr b="1" lang="ar-EG" u="none" cap="none" strike="noStrike">
                          <a:solidFill>
                            <a:srgbClr val="000000"/>
                          </a:solidFill>
                          <a:latin typeface="Arial"/>
                          <a:ea typeface="Arial"/>
                          <a:cs typeface="Arial"/>
                          <a:sym typeface="Arial"/>
                        </a:rPr>
                        <a:t>الحصة السادسة</a:t>
                      </a:r>
                      <a:endParaRPr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40036"/>
                        </a:lnSpc>
                        <a:spcBef>
                          <a:spcPts val="0"/>
                        </a:spcBef>
                        <a:spcAft>
                          <a:spcPts val="0"/>
                        </a:spcAft>
                        <a:buNone/>
                      </a:pPr>
                      <a:r>
                        <a:rPr b="1" lang="ar-EG" u="none" cap="none" strike="noStrike">
                          <a:solidFill>
                            <a:srgbClr val="000000"/>
                          </a:solidFill>
                          <a:latin typeface="Arial"/>
                          <a:ea typeface="Arial"/>
                          <a:cs typeface="Arial"/>
                          <a:sym typeface="Arial"/>
                        </a:rPr>
                        <a:t>الحصة الخامسة</a:t>
                      </a:r>
                      <a:endParaRPr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40033"/>
                        </a:lnSpc>
                        <a:spcBef>
                          <a:spcPts val="0"/>
                        </a:spcBef>
                        <a:spcAft>
                          <a:spcPts val="0"/>
                        </a:spcAft>
                        <a:buNone/>
                      </a:pPr>
                      <a:r>
                        <a:rPr b="1" lang="ar-EG" u="none" cap="none" strike="noStrike">
                          <a:solidFill>
                            <a:srgbClr val="000000"/>
                          </a:solidFill>
                          <a:latin typeface="Arial"/>
                          <a:ea typeface="Arial"/>
                          <a:cs typeface="Arial"/>
                          <a:sym typeface="Arial"/>
                        </a:rPr>
                        <a:t>الحصة الرابعة</a:t>
                      </a:r>
                      <a:endParaRPr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40033"/>
                        </a:lnSpc>
                        <a:spcBef>
                          <a:spcPts val="0"/>
                        </a:spcBef>
                        <a:spcAft>
                          <a:spcPts val="0"/>
                        </a:spcAft>
                        <a:buNone/>
                      </a:pPr>
                      <a:r>
                        <a:rPr b="1" lang="ar-EG" u="none" cap="none" strike="noStrike">
                          <a:solidFill>
                            <a:srgbClr val="000000"/>
                          </a:solidFill>
                          <a:latin typeface="Arial"/>
                          <a:ea typeface="Arial"/>
                          <a:cs typeface="Arial"/>
                          <a:sym typeface="Arial"/>
                        </a:rPr>
                        <a:t>الحصة الثالثة</a:t>
                      </a:r>
                      <a:endParaRPr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40033"/>
                        </a:lnSpc>
                        <a:spcBef>
                          <a:spcPts val="0"/>
                        </a:spcBef>
                        <a:spcAft>
                          <a:spcPts val="0"/>
                        </a:spcAft>
                        <a:buNone/>
                      </a:pPr>
                      <a:r>
                        <a:rPr b="1" lang="ar-EG" u="none" cap="none" strike="noStrike">
                          <a:solidFill>
                            <a:srgbClr val="000000"/>
                          </a:solidFill>
                          <a:latin typeface="Arial"/>
                          <a:ea typeface="Arial"/>
                          <a:cs typeface="Arial"/>
                          <a:sym typeface="Arial"/>
                        </a:rPr>
                        <a:t>الحصة الثانية</a:t>
                      </a:r>
                      <a:endParaRPr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40033"/>
                        </a:lnSpc>
                        <a:spcBef>
                          <a:spcPts val="0"/>
                        </a:spcBef>
                        <a:spcAft>
                          <a:spcPts val="0"/>
                        </a:spcAft>
                        <a:buNone/>
                      </a:pPr>
                      <a:r>
                        <a:rPr b="1" lang="ar-EG" u="none" cap="none" strike="noStrike">
                          <a:solidFill>
                            <a:srgbClr val="000000"/>
                          </a:solidFill>
                          <a:latin typeface="Arial"/>
                          <a:ea typeface="Arial"/>
                          <a:cs typeface="Arial"/>
                          <a:sym typeface="Arial"/>
                        </a:rPr>
                        <a:t>الحصة الأولى</a:t>
                      </a:r>
                      <a:endParaRPr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40050"/>
                        </a:lnSpc>
                        <a:spcBef>
                          <a:spcPts val="0"/>
                        </a:spcBef>
                        <a:spcAft>
                          <a:spcPts val="0"/>
                        </a:spcAft>
                        <a:buNone/>
                      </a:pPr>
                      <a:r>
                        <a:rPr b="1" lang="ar-EG" u="none" cap="none" strike="noStrike">
                          <a:solidFill>
                            <a:srgbClr val="FFFFFF"/>
                          </a:solidFill>
                          <a:latin typeface="Arial"/>
                          <a:ea typeface="Arial"/>
                          <a:cs typeface="Arial"/>
                          <a:sym typeface="Arial"/>
                        </a:rPr>
                        <a:t>اليوم / الحصة</a:t>
                      </a:r>
                      <a:endParaRPr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857B"/>
                    </a:solidFill>
                  </a:tcPr>
                </a:tc>
              </a:tr>
              <a:tr h="497825">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40033"/>
                        </a:lnSpc>
                        <a:spcBef>
                          <a:spcPts val="0"/>
                        </a:spcBef>
                        <a:spcAft>
                          <a:spcPts val="0"/>
                        </a:spcAft>
                        <a:buNone/>
                      </a:pPr>
                      <a:r>
                        <a:rPr b="1" lang="ar-EG" u="none" cap="none" strike="noStrike">
                          <a:solidFill>
                            <a:srgbClr val="FFFFFF"/>
                          </a:solidFill>
                          <a:latin typeface="Arial"/>
                          <a:ea typeface="Arial"/>
                          <a:cs typeface="Arial"/>
                          <a:sym typeface="Arial"/>
                        </a:rPr>
                        <a:t>الأحد</a:t>
                      </a:r>
                      <a:endParaRPr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857B"/>
                    </a:solidFill>
                  </a:tcPr>
                </a:tc>
              </a:tr>
              <a:tr h="497825">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40033"/>
                        </a:lnSpc>
                        <a:spcBef>
                          <a:spcPts val="0"/>
                        </a:spcBef>
                        <a:spcAft>
                          <a:spcPts val="0"/>
                        </a:spcAft>
                        <a:buNone/>
                      </a:pPr>
                      <a:r>
                        <a:rPr b="1" lang="ar-EG" u="none" cap="none" strike="noStrike">
                          <a:solidFill>
                            <a:srgbClr val="FFFFFF"/>
                          </a:solidFill>
                          <a:latin typeface="Arial"/>
                          <a:ea typeface="Arial"/>
                          <a:cs typeface="Arial"/>
                          <a:sym typeface="Arial"/>
                        </a:rPr>
                        <a:t>الإثنين</a:t>
                      </a:r>
                      <a:endParaRPr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857B"/>
                    </a:solidFill>
                  </a:tcPr>
                </a:tc>
              </a:tr>
              <a:tr h="497825">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40033"/>
                        </a:lnSpc>
                        <a:spcBef>
                          <a:spcPts val="0"/>
                        </a:spcBef>
                        <a:spcAft>
                          <a:spcPts val="0"/>
                        </a:spcAft>
                        <a:buNone/>
                      </a:pPr>
                      <a:r>
                        <a:rPr b="1" lang="ar-EG" u="none" cap="none" strike="noStrike">
                          <a:solidFill>
                            <a:srgbClr val="FFFFFF"/>
                          </a:solidFill>
                          <a:latin typeface="Arial"/>
                          <a:ea typeface="Arial"/>
                          <a:cs typeface="Arial"/>
                          <a:sym typeface="Arial"/>
                        </a:rPr>
                        <a:t>الثلاثاء</a:t>
                      </a:r>
                      <a:endParaRPr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857B"/>
                    </a:solidFill>
                  </a:tcPr>
                </a:tc>
              </a:tr>
              <a:tr h="497825">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40033"/>
                        </a:lnSpc>
                        <a:spcBef>
                          <a:spcPts val="0"/>
                        </a:spcBef>
                        <a:spcAft>
                          <a:spcPts val="0"/>
                        </a:spcAft>
                        <a:buNone/>
                      </a:pPr>
                      <a:r>
                        <a:rPr b="1" lang="ar-EG" u="none" cap="none" strike="noStrike">
                          <a:solidFill>
                            <a:srgbClr val="FFFFFF"/>
                          </a:solidFill>
                          <a:latin typeface="Arial"/>
                          <a:ea typeface="Arial"/>
                          <a:cs typeface="Arial"/>
                          <a:sym typeface="Arial"/>
                        </a:rPr>
                        <a:t>الأربعاء</a:t>
                      </a:r>
                      <a:endParaRPr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857B"/>
                    </a:solidFill>
                  </a:tcPr>
                </a:tc>
              </a:tr>
              <a:tr h="497825">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01727"/>
                        </a:lnSpc>
                        <a:spcBef>
                          <a:spcPts val="0"/>
                        </a:spcBef>
                        <a:spcAft>
                          <a:spcPts val="0"/>
                        </a:spcAft>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1" algn="ctr">
                        <a:lnSpc>
                          <a:spcPct val="140033"/>
                        </a:lnSpc>
                        <a:spcBef>
                          <a:spcPts val="0"/>
                        </a:spcBef>
                        <a:spcAft>
                          <a:spcPts val="0"/>
                        </a:spcAft>
                        <a:buNone/>
                      </a:pPr>
                      <a:r>
                        <a:rPr b="1" lang="ar-EG" u="none" cap="none" strike="noStrike">
                          <a:solidFill>
                            <a:srgbClr val="FFFFFF"/>
                          </a:solidFill>
                          <a:latin typeface="Arial"/>
                          <a:ea typeface="Arial"/>
                          <a:cs typeface="Arial"/>
                          <a:sym typeface="Arial"/>
                        </a:rPr>
                        <a:t>الخميس</a:t>
                      </a:r>
                      <a:endParaRPr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857B"/>
                    </a:solidFill>
                  </a:tcPr>
                </a:tc>
              </a:tr>
            </a:tbl>
          </a:graphicData>
        </a:graphic>
      </p:graphicFrame>
      <p:sp>
        <p:nvSpPr>
          <p:cNvPr id="157" name="Google Shape;157;p4"/>
          <p:cNvSpPr txBox="1"/>
          <p:nvPr/>
        </p:nvSpPr>
        <p:spPr>
          <a:xfrm>
            <a:off x="929754" y="7398788"/>
            <a:ext cx="5700492" cy="845820"/>
          </a:xfrm>
          <a:prstGeom prst="rect">
            <a:avLst/>
          </a:prstGeom>
          <a:noFill/>
          <a:ln>
            <a:noFill/>
          </a:ln>
        </p:spPr>
        <p:txBody>
          <a:bodyPr anchorCtr="0" anchor="t" bIns="0" lIns="0" spcFirstLastPara="1" rIns="0" wrap="square" tIns="0">
            <a:spAutoFit/>
          </a:bodyPr>
          <a:lstStyle/>
          <a:p>
            <a:pPr indent="0" lvl="0" marL="0" marR="0" rtl="1" algn="ctr">
              <a:lnSpc>
                <a:spcPct val="139916"/>
              </a:lnSpc>
              <a:spcBef>
                <a:spcPts val="0"/>
              </a:spcBef>
              <a:spcAft>
                <a:spcPts val="0"/>
              </a:spcAft>
              <a:buNone/>
            </a:pPr>
            <a:r>
              <a:rPr b="1" i="0" lang="ar-EG" sz="1200" u="none" cap="none" strike="noStrike">
                <a:solidFill>
                  <a:srgbClr val="FF3131"/>
                </a:solidFill>
                <a:latin typeface="Arial"/>
                <a:ea typeface="Arial"/>
                <a:cs typeface="Arial"/>
                <a:sym typeface="Arial"/>
              </a:rPr>
              <a:t>تفعيل برامج إعداد وتأهيل الطلاب للمسابقات المعتمدة من المركز تكون ضمن حصص النشاط </a:t>
            </a:r>
            <a:endParaRPr/>
          </a:p>
          <a:p>
            <a:pPr indent="0" lvl="0" marL="0" marR="0" rtl="1" algn="ctr">
              <a:lnSpc>
                <a:spcPct val="139916"/>
              </a:lnSpc>
              <a:spcBef>
                <a:spcPts val="0"/>
              </a:spcBef>
              <a:spcAft>
                <a:spcPts val="0"/>
              </a:spcAft>
              <a:buNone/>
            </a:pPr>
            <a:r>
              <a:rPr b="1" i="0" lang="ar-EG" sz="1200" u="none" cap="none" strike="noStrike">
                <a:solidFill>
                  <a:srgbClr val="FF3131"/>
                </a:solidFill>
                <a:latin typeface="Arial"/>
                <a:ea typeface="Arial"/>
                <a:cs typeface="Arial"/>
                <a:sym typeface="Arial"/>
              </a:rPr>
              <a:t>بما يسهم في تنمية قدراتهم واستثمار اليوم الدراسي بفاعلية،</a:t>
            </a:r>
            <a:endParaRPr/>
          </a:p>
          <a:p>
            <a:pPr indent="0" lvl="0" marL="0" marR="0" rtl="1" algn="ctr">
              <a:lnSpc>
                <a:spcPct val="139916"/>
              </a:lnSpc>
              <a:spcBef>
                <a:spcPts val="0"/>
              </a:spcBef>
              <a:spcAft>
                <a:spcPts val="0"/>
              </a:spcAft>
              <a:buNone/>
            </a:pPr>
            <a:r>
              <a:rPr b="1" i="0" lang="ar-EG" sz="1200" u="none" cap="none" strike="noStrike">
                <a:solidFill>
                  <a:srgbClr val="FF3131"/>
                </a:solidFill>
                <a:latin typeface="Arial"/>
                <a:ea typeface="Arial"/>
                <a:cs typeface="Arial"/>
                <a:sym typeface="Arial"/>
              </a:rPr>
              <a:t> مع الالتزام بالجدول الدراسي المعتمد وعدم التأثير على سير العملية التعليمية.</a:t>
            </a:r>
            <a:endParaRPr/>
          </a:p>
        </p:txBody>
      </p:sp>
      <p:grpSp>
        <p:nvGrpSpPr>
          <p:cNvPr id="158" name="Google Shape;158;p4"/>
          <p:cNvGrpSpPr/>
          <p:nvPr/>
        </p:nvGrpSpPr>
        <p:grpSpPr>
          <a:xfrm>
            <a:off x="0" y="0"/>
            <a:ext cx="7560059" cy="1428178"/>
            <a:chOff x="0" y="0"/>
            <a:chExt cx="10080079" cy="1904238"/>
          </a:xfrm>
        </p:grpSpPr>
        <p:sp>
          <p:nvSpPr>
            <p:cNvPr id="159" name="Google Shape;159;p4"/>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160" name="Google Shape;160;p4"/>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161" name="Google Shape;161;p4"/>
            <p:cNvSpPr txBox="1"/>
            <p:nvPr/>
          </p:nvSpPr>
          <p:spPr>
            <a:xfrm>
              <a:off x="3716554" y="346845"/>
              <a:ext cx="1893665" cy="747979"/>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None/>
              </a:pPr>
              <a:r>
                <a:rPr b="1" i="0" lang="ar-EG" sz="900" u="none" cap="none" strike="noStrike">
                  <a:solidFill>
                    <a:srgbClr val="FFFFFF"/>
                  </a:solidFill>
                  <a:latin typeface="Arial"/>
                  <a:ea typeface="Arial"/>
                  <a:cs typeface="Arial"/>
                  <a:sym typeface="Arial"/>
                </a:rPr>
                <a:t>الإدارة العامة للتعليم بمنطقة </a:t>
              </a:r>
              <a:endParaRPr/>
            </a:p>
            <a:p>
              <a:pPr indent="0" lvl="0" marL="0" marR="0" rtl="1" algn="r">
                <a:lnSpc>
                  <a:spcPct val="166666"/>
                </a:lnSpc>
                <a:spcBef>
                  <a:spcPts val="0"/>
                </a:spcBef>
                <a:spcAft>
                  <a:spcPts val="0"/>
                </a:spcAft>
                <a:buNone/>
              </a:pPr>
              <a:r>
                <a:t/>
              </a:r>
              <a:endParaRPr b="1" i="0" sz="900" u="none" cap="none" strike="noStrike">
                <a:solidFill>
                  <a:srgbClr val="FFFFFF"/>
                </a:solidFill>
                <a:latin typeface="Arial"/>
                <a:ea typeface="Arial"/>
                <a:cs typeface="Arial"/>
                <a:sym typeface="Arial"/>
              </a:endParaRPr>
            </a:p>
          </p:txBody>
        </p:sp>
        <p:sp>
          <p:nvSpPr>
            <p:cNvPr id="162" name="Google Shape;162;p4"/>
            <p:cNvSpPr txBox="1"/>
            <p:nvPr/>
          </p:nvSpPr>
          <p:spPr>
            <a:xfrm>
              <a:off x="2491391" y="1293053"/>
              <a:ext cx="4836530" cy="352425"/>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None/>
              </a:pPr>
              <a:r>
                <a:rPr b="1" i="0" lang="ar-EG" sz="1500" u="none" cap="none" strike="noStrike">
                  <a:solidFill>
                    <a:srgbClr val="FFFFFF"/>
                  </a:solidFill>
                  <a:latin typeface="Arial"/>
                  <a:ea typeface="Arial"/>
                  <a:cs typeface="Arial"/>
                  <a:sym typeface="Arial"/>
                </a:rPr>
                <a:t>مدرسة </a:t>
              </a:r>
              <a:endParaRPr/>
            </a:p>
          </p:txBody>
        </p:sp>
      </p:grpSp>
      <p:grpSp>
        <p:nvGrpSpPr>
          <p:cNvPr id="163" name="Google Shape;163;p4"/>
          <p:cNvGrpSpPr/>
          <p:nvPr/>
        </p:nvGrpSpPr>
        <p:grpSpPr>
          <a:xfrm>
            <a:off x="1040968" y="9999902"/>
            <a:ext cx="6717547" cy="715519"/>
            <a:chOff x="-1820" y="-141750"/>
            <a:chExt cx="8956729" cy="954025"/>
          </a:xfrm>
        </p:grpSpPr>
        <p:grpSp>
          <p:nvGrpSpPr>
            <p:cNvPr id="164" name="Google Shape;164;p4"/>
            <p:cNvGrpSpPr/>
            <p:nvPr/>
          </p:nvGrpSpPr>
          <p:grpSpPr>
            <a:xfrm>
              <a:off x="0" y="-141750"/>
              <a:ext cx="8954909" cy="922797"/>
              <a:chOff x="0" y="-38100"/>
              <a:chExt cx="2406928" cy="248032"/>
            </a:xfrm>
          </p:grpSpPr>
          <p:sp>
            <p:nvSpPr>
              <p:cNvPr id="165" name="Google Shape;165;p4"/>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4"/>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67" name="Google Shape;167;p4"/>
            <p:cNvGrpSpPr/>
            <p:nvPr/>
          </p:nvGrpSpPr>
          <p:grpSpPr>
            <a:xfrm>
              <a:off x="-1820" y="-4"/>
              <a:ext cx="815912" cy="812279"/>
              <a:chOff x="-33258" y="-75"/>
              <a:chExt cx="14906544" cy="14840178"/>
            </a:xfrm>
          </p:grpSpPr>
          <p:sp>
            <p:nvSpPr>
              <p:cNvPr id="168" name="Google Shape;168;p4"/>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4"/>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4"/>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643" r="-29643"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1" name="Google Shape;171;p4"/>
            <p:cNvSpPr txBox="1"/>
            <p:nvPr/>
          </p:nvSpPr>
          <p:spPr>
            <a:xfrm>
              <a:off x="5328346" y="233043"/>
              <a:ext cx="3283562" cy="27686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None/>
              </a:pPr>
              <a:r>
                <a:rPr b="1" i="0" lang="ar-EG" sz="1200" u="none" cap="none" strike="noStrike">
                  <a:solidFill>
                    <a:srgbClr val="CCE2E3"/>
                  </a:solidFill>
                  <a:latin typeface="Arial"/>
                  <a:ea typeface="Arial"/>
                  <a:cs typeface="Arial"/>
                  <a:sym typeface="Arial"/>
                </a:rPr>
                <a:t>رائد/ة النشاط:</a:t>
              </a:r>
              <a:endParaRPr/>
            </a:p>
          </p:txBody>
        </p:sp>
        <p:sp>
          <p:nvSpPr>
            <p:cNvPr id="172" name="Google Shape;172;p4"/>
            <p:cNvSpPr txBox="1"/>
            <p:nvPr/>
          </p:nvSpPr>
          <p:spPr>
            <a:xfrm>
              <a:off x="1342340" y="233043"/>
              <a:ext cx="3283562" cy="27686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None/>
              </a:pPr>
              <a:r>
                <a:rPr b="1" i="0" lang="ar-EG" sz="1200" u="none" cap="none" strike="noStrike">
                  <a:solidFill>
                    <a:srgbClr val="CCE2E3"/>
                  </a:solidFill>
                  <a:latin typeface="Arial"/>
                  <a:ea typeface="Arial"/>
                  <a:cs typeface="Arial"/>
                  <a:sym typeface="Arial"/>
                </a:rPr>
                <a:t>مدير/ة المدرسة:</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2DCD7"/>
        </a:solidFill>
      </p:bgPr>
    </p:bg>
    <p:spTree>
      <p:nvGrpSpPr>
        <p:cNvPr id="176" name="Shape 176"/>
        <p:cNvGrpSpPr/>
        <p:nvPr/>
      </p:nvGrpSpPr>
      <p:grpSpPr>
        <a:xfrm>
          <a:off x="0" y="0"/>
          <a:ext cx="0" cy="0"/>
          <a:chOff x="0" y="0"/>
          <a:chExt cx="0" cy="0"/>
        </a:xfrm>
      </p:grpSpPr>
      <p:sp>
        <p:nvSpPr>
          <p:cNvPr id="177" name="Google Shape;177;p5"/>
          <p:cNvSpPr/>
          <p:nvPr/>
        </p:nvSpPr>
        <p:spPr>
          <a:xfrm>
            <a:off x="1308136" y="3293706"/>
            <a:ext cx="4943728" cy="4104589"/>
          </a:xfrm>
          <a:custGeom>
            <a:rect b="b" l="l" r="r" t="t"/>
            <a:pathLst>
              <a:path extrusionOk="0" h="4104589" w="4943728">
                <a:moveTo>
                  <a:pt x="0" y="0"/>
                </a:moveTo>
                <a:lnTo>
                  <a:pt x="4943728" y="0"/>
                </a:lnTo>
                <a:lnTo>
                  <a:pt x="4943728" y="4104588"/>
                </a:lnTo>
                <a:lnTo>
                  <a:pt x="0" y="4104588"/>
                </a:lnTo>
                <a:lnTo>
                  <a:pt x="0" y="0"/>
                </a:lnTo>
                <a:close/>
              </a:path>
            </a:pathLst>
          </a:custGeom>
          <a:blipFill rotWithShape="1">
            <a:blip r:embed="rId3">
              <a:alphaModFix/>
            </a:blip>
            <a:stretch>
              <a:fillRect b="0" l="0" r="0" t="0"/>
            </a:stretch>
          </a:blipFill>
          <a:ln>
            <a:noFill/>
          </a:ln>
        </p:spPr>
      </p:sp>
      <p:grpSp>
        <p:nvGrpSpPr>
          <p:cNvPr id="178" name="Google Shape;178;p5"/>
          <p:cNvGrpSpPr/>
          <p:nvPr/>
        </p:nvGrpSpPr>
        <p:grpSpPr>
          <a:xfrm>
            <a:off x="1040968" y="9999902"/>
            <a:ext cx="6717547" cy="715519"/>
            <a:chOff x="-1820" y="-141750"/>
            <a:chExt cx="8956729" cy="954025"/>
          </a:xfrm>
        </p:grpSpPr>
        <p:grpSp>
          <p:nvGrpSpPr>
            <p:cNvPr id="179" name="Google Shape;179;p5"/>
            <p:cNvGrpSpPr/>
            <p:nvPr/>
          </p:nvGrpSpPr>
          <p:grpSpPr>
            <a:xfrm>
              <a:off x="0" y="-141750"/>
              <a:ext cx="8954909" cy="922797"/>
              <a:chOff x="0" y="-38100"/>
              <a:chExt cx="2406928" cy="248032"/>
            </a:xfrm>
          </p:grpSpPr>
          <p:sp>
            <p:nvSpPr>
              <p:cNvPr id="180" name="Google Shape;180;p5"/>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5"/>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82" name="Google Shape;182;p5"/>
            <p:cNvGrpSpPr/>
            <p:nvPr/>
          </p:nvGrpSpPr>
          <p:grpSpPr>
            <a:xfrm>
              <a:off x="-1820" y="-4"/>
              <a:ext cx="815912" cy="812279"/>
              <a:chOff x="-33258" y="-75"/>
              <a:chExt cx="14906544" cy="14840178"/>
            </a:xfrm>
          </p:grpSpPr>
          <p:sp>
            <p:nvSpPr>
              <p:cNvPr id="183" name="Google Shape;183;p5"/>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5"/>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5"/>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4">
                  <a:alphaModFix/>
                </a:blip>
                <a:stretch>
                  <a:fillRect b="0" l="-29643" r="-29643"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 name="Google Shape;186;p5"/>
            <p:cNvSpPr txBox="1"/>
            <p:nvPr/>
          </p:nvSpPr>
          <p:spPr>
            <a:xfrm>
              <a:off x="5328346" y="233043"/>
              <a:ext cx="3283562" cy="27686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None/>
              </a:pPr>
              <a:r>
                <a:rPr b="1" i="0" lang="ar-EG" sz="1200" u="none" cap="none" strike="noStrike">
                  <a:solidFill>
                    <a:srgbClr val="CCE2E3"/>
                  </a:solidFill>
                  <a:latin typeface="Arial"/>
                  <a:ea typeface="Arial"/>
                  <a:cs typeface="Arial"/>
                  <a:sym typeface="Arial"/>
                </a:rPr>
                <a:t>رائد/ة النشاط:</a:t>
              </a:r>
              <a:endParaRPr/>
            </a:p>
          </p:txBody>
        </p:sp>
        <p:sp>
          <p:nvSpPr>
            <p:cNvPr id="187" name="Google Shape;187;p5"/>
            <p:cNvSpPr txBox="1"/>
            <p:nvPr/>
          </p:nvSpPr>
          <p:spPr>
            <a:xfrm>
              <a:off x="1342340" y="233043"/>
              <a:ext cx="3283562" cy="27686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None/>
              </a:pPr>
              <a:r>
                <a:rPr b="1" i="0" lang="ar-EG" sz="1200" u="none" cap="none" strike="noStrike">
                  <a:solidFill>
                    <a:srgbClr val="CCE2E3"/>
                  </a:solidFill>
                  <a:latin typeface="Arial"/>
                  <a:ea typeface="Arial"/>
                  <a:cs typeface="Arial"/>
                  <a:sym typeface="Arial"/>
                </a:rPr>
                <a:t>مدير/ة المدرسة:</a:t>
              </a:r>
              <a:endParaRPr/>
            </a:p>
          </p:txBody>
        </p:sp>
      </p:grpSp>
      <p:grpSp>
        <p:nvGrpSpPr>
          <p:cNvPr id="188" name="Google Shape;188;p5"/>
          <p:cNvGrpSpPr/>
          <p:nvPr/>
        </p:nvGrpSpPr>
        <p:grpSpPr>
          <a:xfrm>
            <a:off x="0" y="0"/>
            <a:ext cx="7560059" cy="1428178"/>
            <a:chOff x="0" y="0"/>
            <a:chExt cx="10080079" cy="1904238"/>
          </a:xfrm>
        </p:grpSpPr>
        <p:sp>
          <p:nvSpPr>
            <p:cNvPr id="189" name="Google Shape;189;p5"/>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5">
                <a:alphaModFix/>
              </a:blip>
              <a:stretch>
                <a:fillRect b="0" l="0" r="0" t="0"/>
              </a:stretch>
            </a:blipFill>
            <a:ln>
              <a:noFill/>
            </a:ln>
          </p:spPr>
        </p:sp>
        <p:sp>
          <p:nvSpPr>
            <p:cNvPr id="190" name="Google Shape;190;p5"/>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6">
                <a:alphaModFix/>
              </a:blip>
              <a:stretch>
                <a:fillRect b="0" l="0" r="0" t="0"/>
              </a:stretch>
            </a:blipFill>
            <a:ln>
              <a:noFill/>
            </a:ln>
          </p:spPr>
        </p:sp>
        <p:sp>
          <p:nvSpPr>
            <p:cNvPr id="191" name="Google Shape;191;p5"/>
            <p:cNvSpPr txBox="1"/>
            <p:nvPr/>
          </p:nvSpPr>
          <p:spPr>
            <a:xfrm>
              <a:off x="3716554" y="346845"/>
              <a:ext cx="1893665" cy="747979"/>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None/>
              </a:pPr>
              <a:r>
                <a:rPr b="1" i="0" lang="ar-EG" sz="900" u="none" cap="none" strike="noStrike">
                  <a:solidFill>
                    <a:srgbClr val="FFFFFF"/>
                  </a:solidFill>
                  <a:latin typeface="Arial"/>
                  <a:ea typeface="Arial"/>
                  <a:cs typeface="Arial"/>
                  <a:sym typeface="Arial"/>
                </a:rPr>
                <a:t>الإدارة العامة للتعليم بمنطقة </a:t>
              </a:r>
              <a:endParaRPr/>
            </a:p>
            <a:p>
              <a:pPr indent="0" lvl="0" marL="0" marR="0" rtl="1" algn="r">
                <a:lnSpc>
                  <a:spcPct val="166666"/>
                </a:lnSpc>
                <a:spcBef>
                  <a:spcPts val="0"/>
                </a:spcBef>
                <a:spcAft>
                  <a:spcPts val="0"/>
                </a:spcAft>
                <a:buNone/>
              </a:pPr>
              <a:r>
                <a:t/>
              </a:r>
              <a:endParaRPr b="1" i="0" sz="900" u="none" cap="none" strike="noStrike">
                <a:solidFill>
                  <a:srgbClr val="FFFFFF"/>
                </a:solidFill>
                <a:latin typeface="Arial"/>
                <a:ea typeface="Arial"/>
                <a:cs typeface="Arial"/>
                <a:sym typeface="Arial"/>
              </a:endParaRPr>
            </a:p>
          </p:txBody>
        </p:sp>
        <p:sp>
          <p:nvSpPr>
            <p:cNvPr id="192" name="Google Shape;192;p5"/>
            <p:cNvSpPr txBox="1"/>
            <p:nvPr/>
          </p:nvSpPr>
          <p:spPr>
            <a:xfrm>
              <a:off x="2491391" y="1293053"/>
              <a:ext cx="4836530" cy="352425"/>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None/>
              </a:pPr>
              <a:r>
                <a:rPr b="1" i="0" lang="ar-EG" sz="1500" u="none" cap="none" strike="noStrike">
                  <a:solidFill>
                    <a:srgbClr val="FFFFFF"/>
                  </a:solidFill>
                  <a:latin typeface="Arial"/>
                  <a:ea typeface="Arial"/>
                  <a:cs typeface="Arial"/>
                  <a:sym typeface="Arial"/>
                </a:rPr>
                <a:t>مدرسة </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