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93" r:id="rId3"/>
    <p:sldId id="500" r:id="rId4"/>
    <p:sldId id="524" r:id="rId5"/>
    <p:sldId id="518" r:id="rId6"/>
    <p:sldId id="526" r:id="rId7"/>
    <p:sldId id="527" r:id="rId8"/>
    <p:sldId id="528" r:id="rId9"/>
    <p:sldId id="523" r:id="rId10"/>
    <p:sldId id="530" r:id="rId11"/>
    <p:sldId id="531" r:id="rId12"/>
    <p:sldId id="529" r:id="rId13"/>
    <p:sldId id="509" r:id="rId14"/>
    <p:sldId id="533" r:id="rId15"/>
    <p:sldId id="479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144" y="-96"/>
      </p:cViewPr>
      <p:guideLst>
        <p:guide orient="horz" pos="1624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115562" y="-20800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عناصر الخرائط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9863" y="243357"/>
            <a:ext cx="1075025" cy="2565526"/>
            <a:chOff x="1066346" y="181057"/>
            <a:chExt cx="1075025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3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7172910" y="2139296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</a:t>
              </a:r>
              <a:r>
                <a:rPr lang="ar-SY" b="1" dirty="0" smtClean="0">
                  <a:solidFill>
                    <a:schemeClr val="bg1"/>
                  </a:solidFill>
                </a:rPr>
                <a:t> ما نوع مقياس الرسم؟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8432800" y="2815538"/>
            <a:ext cx="1707070" cy="394622"/>
            <a:chOff x="7371858" y="202267"/>
            <a:chExt cx="1707070" cy="394622"/>
          </a:xfrm>
        </p:grpSpPr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7371858" y="202267"/>
              <a:ext cx="1707070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مقياس نسبي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5954" y="2866930"/>
            <a:ext cx="515768" cy="562875"/>
            <a:chOff x="5087224" y="694918"/>
            <a:chExt cx="515768" cy="1464078"/>
          </a:xfrm>
        </p:grpSpPr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45725"/>
              <a:ext cx="524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endParaRPr lang="en-US" sz="20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960092" y="4820563"/>
            <a:ext cx="4238028" cy="474459"/>
            <a:chOff x="5891761" y="405271"/>
            <a:chExt cx="4238028" cy="474459"/>
          </a:xfrm>
        </p:grpSpPr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5891761" y="405271"/>
              <a:ext cx="4238028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 6 سم على الخريطة يمثل 3 كم على الطبيعة</a:t>
              </a: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3279" y="4803174"/>
            <a:ext cx="509974" cy="562457"/>
            <a:chOff x="5093018" y="696006"/>
            <a:chExt cx="509974" cy="1462990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45727"/>
              <a:ext cx="524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endParaRPr lang="en-US" sz="14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552091" y="3725528"/>
            <a:ext cx="7718350" cy="677696"/>
            <a:chOff x="6819482" y="2432398"/>
            <a:chExt cx="7718346" cy="677696"/>
          </a:xfrm>
        </p:grpSpPr>
        <p:sp>
          <p:nvSpPr>
            <p:cNvPr id="51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41301" y="-719733"/>
              <a:ext cx="677696" cy="698195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513471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5" y="2463763"/>
              <a:ext cx="71474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</a:t>
              </a:r>
              <a:r>
                <a:rPr lang="ar-SY" b="1" dirty="0" smtClean="0">
                  <a:solidFill>
                    <a:schemeClr val="bg1"/>
                  </a:solidFill>
                </a:rPr>
                <a:t> يحسب الطلبة طول هذا الطريق على الطبيعة , علماً أن المسافة على الطبيعة = المسافة على الخريطة * مقام مقياس الرسم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4787900" y="1304665"/>
            <a:ext cx="5720830" cy="474459"/>
            <a:chOff x="4408959" y="405271"/>
            <a:chExt cx="5720830" cy="474459"/>
          </a:xfrm>
        </p:grpSpPr>
        <p:sp>
          <p:nvSpPr>
            <p:cNvPr id="48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4408959" y="405271"/>
              <a:ext cx="5720830" cy="36933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طول الطريق على الخريطة ( 6سم ) بمقياس رسم ( 1 : </a:t>
              </a:r>
              <a:r>
                <a:rPr lang="ar-SY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50,000 ) 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6761637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5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5" y="3508450"/>
            <a:ext cx="916396" cy="64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90"/>
            <a:chOff x="1130424" y="335569"/>
            <a:chExt cx="1023647" cy="2365990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7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631676" y="651496"/>
            <a:ext cx="7206410" cy="1566630"/>
            <a:chOff x="236376" y="2497026"/>
            <a:chExt cx="7206410" cy="1566630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1132058" y="2575741"/>
              <a:ext cx="60964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6- اتجاه الخريطة: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المؤشر الذي يُبيّن اتجاه الشمال , و الاتجاهات الأخرى على الخريطة, و في الأغلب يُرمز له بمؤشّر يُشير إلى الشمال في أعلى الخريطة أو أسفلها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3679107" y="2265995"/>
            <a:ext cx="7206410" cy="1566630"/>
            <a:chOff x="236376" y="2497026"/>
            <a:chExt cx="7206410" cy="1566630"/>
          </a:xfrm>
        </p:grpSpPr>
        <p:sp>
          <p:nvSpPr>
            <p:cNvPr id="3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883362" y="2769639"/>
              <a:ext cx="6295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, و يُرسم مؤشّر الاتجاه بعدّة أشكال , و يُعدُّ توجيه الخريطة أول عمل يقوم به مستعملو الخريطة في الدراسات الميدانية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6" b="100000" l="9825" r="100000">
                        <a14:foregroundMark x1="79298" y1="12953" x2="63158" y2="22280"/>
                        <a14:foregroundMark x1="41053" y1="10363" x2="28421" y2="21244"/>
                        <a14:foregroundMark x1="43509" y1="33161" x2="28772" y2="41969"/>
                        <a14:foregroundMark x1="82456" y1="32642" x2="66316" y2="36788"/>
                        <a14:foregroundMark x1="82807" y1="52850" x2="62105" y2="64249"/>
                        <a14:foregroundMark x1="42105" y1="54404" x2="29474" y2="61917"/>
                        <a14:foregroundMark x1="47018" y1="76425" x2="31228" y2="82902"/>
                        <a14:foregroundMark x1="83509" y1="75648" x2="61754" y2="84715"/>
                        <a14:backgroundMark x1="87368" y1="8549" x2="15789" y2="7772"/>
                        <a14:backgroundMark x1="51228" y1="7772" x2="54035" y2="89637"/>
                        <a14:backgroundMark x1="91228" y1="70466" x2="14035" y2="70725"/>
                        <a14:backgroundMark x1="86667" y1="29793" x2="13684" y2="27979"/>
                        <a14:backgroundMark x1="16842" y1="8549" x2="17544" y2="88860"/>
                        <a14:backgroundMark x1="87368" y1="89637" x2="13684" y2="88342"/>
                        <a14:backgroundMark x1="87368" y1="4404" x2="11579" y2="4404"/>
                        <a14:backgroundMark x1="85965" y1="92228" x2="85965" y2="93264"/>
                        <a14:backgroundMark x1="25614" y1="92487" x2="25614" y2="94041"/>
                        <a14:backgroundMark x1="24912" y1="94041" x2="15789" y2="93264"/>
                        <a14:backgroundMark x1="23860" y1="93523" x2="11228" y2="93264"/>
                        <a14:backgroundMark x1="12632" y1="84715" x2="15088" y2="93523"/>
                        <a14:backgroundMark x1="85965" y1="91710" x2="85965" y2="95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6881" r="12981"/>
          <a:stretch/>
        </p:blipFill>
        <p:spPr>
          <a:xfrm>
            <a:off x="7086601" y="3693139"/>
            <a:ext cx="1701800" cy="316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40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" y="3527487"/>
            <a:ext cx="876660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04647" y="352652"/>
            <a:ext cx="1010947" cy="2411014"/>
            <a:chOff x="1130424" y="335568"/>
            <a:chExt cx="1010947" cy="2411014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335568"/>
              <a:ext cx="461665" cy="24110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8105461" y="262676"/>
            <a:ext cx="2540313" cy="489723"/>
            <a:chOff x="5203282" y="157027"/>
            <a:chExt cx="1822108" cy="62277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7"/>
              <a:ext cx="1822108" cy="62277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0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توجيه الخريطة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3822700" y="2413166"/>
            <a:ext cx="6586371" cy="492866"/>
            <a:chOff x="1719412" y="202267"/>
            <a:chExt cx="6586371" cy="492866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1719412" y="202267"/>
              <a:ext cx="6586371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قراءة الخريطة , و مقارنتها بالظواهر الطبيعية و البشرية التي على سطح الأرض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6666947" y="583017"/>
              <a:ext cx="1429671" cy="11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xmlns="" id="{1695F0D6-9AB7-48FF-98CE-2DA4D06C4DEB}"/>
              </a:ext>
            </a:extLst>
          </p:cNvPr>
          <p:cNvGrpSpPr/>
          <p:nvPr/>
        </p:nvGrpSpPr>
        <p:grpSpPr>
          <a:xfrm>
            <a:off x="3912216" y="3158932"/>
            <a:ext cx="6522255" cy="369332"/>
            <a:chOff x="2575622" y="300172"/>
            <a:chExt cx="6152226" cy="369332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xmlns="" id="{A3BA94AE-04AE-4354-9DAE-DACB7FAEDE81}"/>
                </a:ext>
              </a:extLst>
            </p:cNvPr>
            <p:cNvSpPr txBox="1"/>
            <p:nvPr/>
          </p:nvSpPr>
          <p:spPr>
            <a:xfrm>
              <a:off x="2575622" y="300172"/>
              <a:ext cx="6152226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تعيين موقع الراصد على الخريطة , إذا كان هذا الموقع مجهولاً.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xmlns="" id="{A76A3181-492E-40DD-9A53-7FF2069842AD}"/>
                </a:ext>
              </a:extLst>
            </p:cNvPr>
            <p:cNvSpPr txBox="1"/>
            <p:nvPr/>
          </p:nvSpPr>
          <p:spPr>
            <a:xfrm>
              <a:off x="5478821" y="504960"/>
              <a:ext cx="1241876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xmlns="" id="{6CAEE3DF-B2DB-422A-B23C-B687DA7716A9}"/>
              </a:ext>
            </a:extLst>
          </p:cNvPr>
          <p:cNvGrpSpPr/>
          <p:nvPr/>
        </p:nvGrpSpPr>
        <p:grpSpPr>
          <a:xfrm>
            <a:off x="3556000" y="3715681"/>
            <a:ext cx="6899622" cy="529070"/>
            <a:chOff x="1487334" y="386615"/>
            <a:chExt cx="6899622" cy="529070"/>
          </a:xfrm>
        </p:grpSpPr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xmlns="" id="{D1753B27-D49D-499D-871E-5B846982531A}"/>
                </a:ext>
              </a:extLst>
            </p:cNvPr>
            <p:cNvSpPr txBox="1"/>
            <p:nvPr/>
          </p:nvSpPr>
          <p:spPr>
            <a:xfrm>
              <a:off x="1487334" y="386615"/>
              <a:ext cx="6899622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إضافة معلومات و تفصيلات جديدة مثل رسم طريق أُنشِئ حديثاً , و لم يوضّح في الخريطة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xmlns="" id="{0CD80FCD-DAF5-4794-85B8-8FECD58F735E}"/>
                </a:ext>
              </a:extLst>
            </p:cNvPr>
            <p:cNvSpPr txBox="1"/>
            <p:nvPr/>
          </p:nvSpPr>
          <p:spPr>
            <a:xfrm>
              <a:off x="5383520" y="654075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xmlns="" id="{820A097F-7900-47A5-B88F-ED5F68367FAF}"/>
              </a:ext>
            </a:extLst>
          </p:cNvPr>
          <p:cNvGrpSpPr/>
          <p:nvPr/>
        </p:nvGrpSpPr>
        <p:grpSpPr>
          <a:xfrm>
            <a:off x="3556000" y="4541644"/>
            <a:ext cx="6891800" cy="409209"/>
            <a:chOff x="1745266" y="196547"/>
            <a:chExt cx="6891800" cy="409209"/>
          </a:xfrm>
        </p:grpSpPr>
        <p:sp>
          <p:nvSpPr>
            <p:cNvPr id="30" name="TextBox 48">
              <a:extLst>
                <a:ext uri="{FF2B5EF4-FFF2-40B4-BE49-F238E27FC236}">
                  <a16:creationId xmlns:a16="http://schemas.microsoft.com/office/drawing/2014/main" xmlns="" id="{74AE3D0E-3B8B-469D-AA11-52DC4A9E049A}"/>
                </a:ext>
              </a:extLst>
            </p:cNvPr>
            <p:cNvSpPr txBox="1"/>
            <p:nvPr/>
          </p:nvSpPr>
          <p:spPr>
            <a:xfrm>
              <a:off x="1745266" y="196547"/>
              <a:ext cx="6891800" cy="3693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استعمالها دليلاً يُرشد السيّاح و الرحّالين إلى الاتجاهات الصحيحة لخط سيرهم.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xmlns="" id="{B563F699-AC80-43B9-98AC-4A2BB29E8768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431271" y="2346815"/>
            <a:ext cx="515768" cy="562875"/>
            <a:chOff x="5087224" y="694918"/>
            <a:chExt cx="515768" cy="1464078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432392" y="3124870"/>
            <a:ext cx="503205" cy="561967"/>
            <a:chOff x="5099787" y="697279"/>
            <a:chExt cx="503205" cy="1461717"/>
          </a:xfrm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9787" y="697279"/>
              <a:ext cx="436098" cy="9493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E8D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436278" y="3796527"/>
            <a:ext cx="504024" cy="562027"/>
            <a:chOff x="5098968" y="697125"/>
            <a:chExt cx="504024" cy="1461871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8968" y="697125"/>
              <a:ext cx="436098" cy="953821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476469" y="4465372"/>
            <a:ext cx="512067" cy="562608"/>
            <a:chOff x="5090925" y="695613"/>
            <a:chExt cx="512067" cy="1463383"/>
          </a:xfrm>
        </p:grpSpPr>
        <p:sp>
          <p:nvSpPr>
            <p:cNvPr id="48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0925" y="695613"/>
              <a:ext cx="436098" cy="998145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4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4787900" y="1304665"/>
            <a:ext cx="5720830" cy="646331"/>
            <a:chOff x="4408959" y="405271"/>
            <a:chExt cx="5720830" cy="646331"/>
          </a:xfrm>
        </p:grpSpPr>
        <p:sp>
          <p:nvSpPr>
            <p:cNvPr id="70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4408959" y="405271"/>
              <a:ext cx="5720830" cy="646331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هو أن يكون اتجاله الشمال الموضّح على الخريطة منطبقاً على اتجاه الشّمال في الطبيعة , و لتوجيه الخريطة فوائد عديدة, من أهمّها: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6761637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8" y="3543300"/>
            <a:ext cx="839666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الحديثة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sp>
        <p:nvSpPr>
          <p:cNvPr id="60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6726022" y="1467218"/>
            <a:ext cx="3789517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أولاً-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التوجيه بالظواهر أو امتداد الطريق :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8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852575" y="475722"/>
            <a:ext cx="3732151" cy="456888"/>
            <a:chOff x="5203282" y="157026"/>
            <a:chExt cx="1822108" cy="680359"/>
          </a:xfrm>
        </p:grpSpPr>
        <p:sp>
          <p:nvSpPr>
            <p:cNvPr id="59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648114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89445" y="241575"/>
              <a:ext cx="1656522" cy="5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توجيه الخريطة له طريقتان , هما: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5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875957" y="3343178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944176" y="3354945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6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873641" y="236444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938710" y="239233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5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349172" y="2336288"/>
            <a:ext cx="4307884" cy="457200"/>
            <a:chOff x="801082" y="2646425"/>
            <a:chExt cx="4307884" cy="457200"/>
          </a:xfrm>
        </p:grpSpPr>
        <p:sp>
          <p:nvSpPr>
            <p:cNvPr id="66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745313" y="836000"/>
              <a:ext cx="457200" cy="407804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7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8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801082" y="2720146"/>
              <a:ext cx="411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نأخذُ مكاننا في بقعة محدّدة على امتداد الطريق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468474" y="3345446"/>
            <a:ext cx="4190896" cy="457200"/>
            <a:chOff x="-645529" y="3373091"/>
            <a:chExt cx="5754494" cy="457200"/>
          </a:xfrm>
        </p:grpSpPr>
        <p:sp>
          <p:nvSpPr>
            <p:cNvPr id="7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955106" y="772456"/>
              <a:ext cx="457200" cy="56584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85413" y="3428237"/>
              <a:ext cx="4830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نوضح ما يقابل هذه البقعة على الخريطة</a:t>
              </a:r>
              <a:endParaRPr lang="ar-SY" b="1" dirty="0"/>
            </a:p>
          </p:txBody>
        </p:sp>
      </p:grpSp>
      <p:sp>
        <p:nvSpPr>
          <p:cNvPr id="7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939767" y="433567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007986" y="434744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5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4566348" y="4203289"/>
            <a:ext cx="6169532" cy="923330"/>
            <a:chOff x="-3362381" y="3396332"/>
            <a:chExt cx="8471346" cy="923330"/>
          </a:xfrm>
        </p:grpSpPr>
        <p:sp>
          <p:nvSpPr>
            <p:cNvPr id="76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412275" y="-311333"/>
              <a:ext cx="868640" cy="833268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784252"/>
              <a:ext cx="193923" cy="14151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8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362381" y="3396332"/>
              <a:ext cx="8375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نجعل الخريطة في وضع أفقي ثم نحرّكها يمنة و يسرة و عندما ينطبق امتداد الخط الذي يُمثل الطريق في الخريطة على نظيره في الطبيعة , تكون الخريطة قد تحقّق توجيهها</a:t>
              </a:r>
              <a:endParaRPr lang="ar-SY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78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57" grpId="0" animBg="1"/>
      <p:bldP spid="62" grpId="0"/>
      <p:bldP spid="63" grpId="0" animBg="1"/>
      <p:bldP spid="64" grpId="0"/>
      <p:bldP spid="73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8" y="3543300"/>
            <a:ext cx="839666" cy="59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58334" y="251828"/>
            <a:ext cx="1058079" cy="2565527"/>
            <a:chOff x="1083292" y="181057"/>
            <a:chExt cx="1058079" cy="2565527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83292" y="181057"/>
              <a:ext cx="461665" cy="25655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الحديثة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sp>
        <p:nvSpPr>
          <p:cNvPr id="79" name="TextBox 12">
            <a:extLst>
              <a:ext uri="{FF2B5EF4-FFF2-40B4-BE49-F238E27FC236}">
                <a16:creationId xmlns:a16="http://schemas.microsoft.com/office/drawing/2014/main" xmlns="" id="{B277E786-314D-4BE6-ABA8-C874D38F76CD}"/>
              </a:ext>
            </a:extLst>
          </p:cNvPr>
          <p:cNvSpPr txBox="1"/>
          <p:nvPr/>
        </p:nvSpPr>
        <p:spPr>
          <a:xfrm>
            <a:off x="6910730" y="693752"/>
            <a:ext cx="3802813" cy="4001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ثانياً- </a:t>
            </a:r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التوجيه بالبوصلة: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04395" y="241109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172614" y="242285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8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912475" y="1566893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949819" y="1581683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4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6464206" y="1538740"/>
            <a:ext cx="4307884" cy="457200"/>
            <a:chOff x="801082" y="2646425"/>
            <a:chExt cx="4307884" cy="457200"/>
          </a:xfrm>
        </p:grpSpPr>
        <p:sp>
          <p:nvSpPr>
            <p:cNvPr id="85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745313" y="836000"/>
              <a:ext cx="457200" cy="407804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6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801082" y="2720146"/>
              <a:ext cx="4117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وضع الخريطة بشكل أفقي على سطح مستوٍ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712830" y="2375258"/>
            <a:ext cx="7251178" cy="457200"/>
            <a:chOff x="-4847585" y="3373091"/>
            <a:chExt cx="9956550" cy="457200"/>
          </a:xfrm>
        </p:grpSpPr>
        <p:sp>
          <p:nvSpPr>
            <p:cNvPr id="89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33090" y="-1049561"/>
              <a:ext cx="457200" cy="930250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0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4847585" y="3428237"/>
              <a:ext cx="976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وضع البوصلة فوق الخريطة في مكان مجاور لسهم اتجاه الشّمال المرسوم في الخريطة</a:t>
              </a:r>
              <a:endParaRPr lang="ar-SY" b="1" dirty="0"/>
            </a:p>
          </p:txBody>
        </p:sp>
      </p:grpSp>
      <p:sp>
        <p:nvSpPr>
          <p:cNvPr id="9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22652" y="3263356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190871" y="3275123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458828" y="3227524"/>
            <a:ext cx="7536137" cy="782027"/>
            <a:chOff x="-5238858" y="3373091"/>
            <a:chExt cx="10347823" cy="782027"/>
          </a:xfrm>
        </p:grpSpPr>
        <p:sp>
          <p:nvSpPr>
            <p:cNvPr id="9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-503973" y="-1361793"/>
              <a:ext cx="782027" cy="1025179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693347"/>
              <a:ext cx="193923" cy="14151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5238858" y="3417025"/>
              <a:ext cx="1010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إبقاء البوصلة ثابتة في وضعها السابق , و تحريك الخريطة يميناً و يساراً إلى أن ينطبق محور الإبرة المغناطيسية على امتداد سهم الشّمال , و بذلك تكون الخريطة وُجِّهَت توجيهاً صحيحاً</a:t>
              </a:r>
              <a:endParaRPr lang="ar-SY" b="1" dirty="0"/>
            </a:p>
          </p:txBody>
        </p:sp>
      </p:grpSp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5" b="100000" l="0" r="100000">
                        <a14:foregroundMark x1="91765" y1="15385" x2="87227" y2="63609"/>
                        <a14:foregroundMark x1="87227" y1="63609" x2="47731" y2="87574"/>
                        <a14:foregroundMark x1="77815" y1="66272" x2="29412" y2="76331"/>
                        <a14:foregroundMark x1="48067" y1="23964" x2="17983" y2="39941"/>
                        <a14:foregroundMark x1="64706" y1="13314" x2="17647" y2="15976"/>
                        <a14:foregroundMark x1="17647" y1="15976" x2="15126" y2="66272"/>
                        <a14:foregroundMark x1="13950" y1="24556" x2="16134" y2="71006"/>
                        <a14:foregroundMark x1="39496" y1="37278" x2="13109" y2="72781"/>
                        <a14:foregroundMark x1="32269" y1="39941" x2="12773" y2="58876"/>
                        <a14:foregroundMark x1="45882" y1="23964" x2="24370" y2="29290"/>
                        <a14:foregroundMark x1="93277" y1="13905" x2="17647" y2="10651"/>
                        <a14:foregroundMark x1="23025" y1="13314" x2="22185" y2="31953"/>
                        <a14:foregroundMark x1="15126" y1="13905" x2="15126" y2="13905"/>
                        <a14:foregroundMark x1="54118" y1="10651" x2="54118" y2="10651"/>
                        <a14:foregroundMark x1="92101" y1="19231" x2="92605" y2="74852"/>
                        <a14:foregroundMark x1="91429" y1="74260" x2="70252" y2="80769"/>
                        <a14:foregroundMark x1="87227" y1="52367" x2="59496" y2="68935"/>
                        <a14:foregroundMark x1="92101" y1="10651" x2="46555" y2="11243"/>
                        <a14:foregroundMark x1="93277" y1="14793" x2="96303" y2="72189"/>
                        <a14:foregroundMark x1="95462" y1="75444" x2="86891" y2="85503"/>
                        <a14:foregroundMark x1="90252" y1="91420" x2="55630" y2="88757"/>
                        <a14:foregroundMark x1="87563" y1="35799" x2="67731" y2="55030"/>
                        <a14:foregroundMark x1="51933" y1="73669" x2="36807" y2="85503"/>
                        <a14:foregroundMark x1="96639" y1="10651" x2="96639" y2="24556"/>
                        <a14:foregroundMark x1="77815" y1="10651" x2="60168" y2="10059"/>
                        <a14:foregroundMark x1="77815" y1="8580" x2="61681" y2="8580"/>
                        <a14:foregroundMark x1="85714" y1="88166" x2="68067" y2="93491"/>
                        <a14:foregroundMark x1="68067" y1="90237" x2="56807" y2="90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3293" b="-1"/>
          <a:stretch/>
        </p:blipFill>
        <p:spPr bwMode="auto">
          <a:xfrm>
            <a:off x="5450345" y="4144394"/>
            <a:ext cx="4437966" cy="271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9" grpId="0" animBg="1"/>
      <p:bldP spid="80" grpId="0" animBg="1"/>
      <p:bldP spid="81" grpId="0"/>
      <p:bldP spid="82" grpId="0" animBg="1"/>
      <p:bldP spid="83" grpId="0"/>
      <p:bldP spid="92" grpId="0" animBg="1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59417" y="342900"/>
            <a:ext cx="1023647" cy="2443212"/>
            <a:chOff x="1130424" y="258346"/>
            <a:chExt cx="1023647" cy="244321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926724" y="251637"/>
            <a:ext cx="3245817" cy="801045"/>
            <a:chOff x="5203282" y="157026"/>
            <a:chExt cx="1822108" cy="895506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89445" y="305647"/>
              <a:ext cx="1656522" cy="72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عناصر الخرائط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44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36991"/>
            <a:ext cx="5937965" cy="438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Rectangle: Rounded Corners 5">
            <a:extLst>
              <a:ext uri="{FF2B5EF4-FFF2-40B4-BE49-F238E27FC236}">
                <a16:creationId xmlns:a16="http://schemas.microsoft.com/office/drawing/2014/main" xmlns="" id="{AC896EFE-4A9E-43AC-B16E-73A23D735A69}"/>
              </a:ext>
            </a:extLst>
          </p:cNvPr>
          <p:cNvSpPr/>
          <p:nvPr/>
        </p:nvSpPr>
        <p:spPr>
          <a:xfrm>
            <a:off x="4876800" y="1464335"/>
            <a:ext cx="5857421" cy="611996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4597400" y="1546464"/>
            <a:ext cx="596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يعتمد رسم الخريطة على عناصر مهمّة لا بد من توافرها فيها </a:t>
            </a:r>
            <a:endParaRPr lang="en-US" sz="20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" y="3558730"/>
            <a:ext cx="769478" cy="54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0806" y="381512"/>
            <a:ext cx="1023646" cy="2365989"/>
            <a:chOff x="1130425" y="335569"/>
            <a:chExt cx="102364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455548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770831" y="1490350"/>
            <a:ext cx="7218046" cy="1363483"/>
            <a:chOff x="224740" y="2497026"/>
            <a:chExt cx="7218046" cy="1363483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24740" y="3066162"/>
              <a:ext cx="7111548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58787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74390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عنوان الخريطة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الاسم الذي يُحدّد موضوع الخريطة و المكان الذي تمثله, مثال: خريطة الأقاليم المناخية في العالم , موضوعها : الأقاليم المناخية أما المكان الذي تمثّله فهو العالم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4376600" y="2797073"/>
            <a:ext cx="6527874" cy="1251794"/>
            <a:chOff x="914912" y="2497026"/>
            <a:chExt cx="6527874" cy="1251794"/>
          </a:xfrm>
        </p:grpSpPr>
        <p:sp>
          <p:nvSpPr>
            <p:cNvPr id="3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174623" y="2954473"/>
              <a:ext cx="5155267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2293950" y="2497026"/>
              <a:ext cx="5148836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2346173" y="2578438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2346173" y="2734466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663356"/>
              <a:ext cx="6345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إطار الخريطة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ما يُحيط بالخريطة من الخارج , </a:t>
              </a:r>
              <a:r>
                <a:rPr lang="ar-SY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من أهم فوائد الإطار: </a:t>
              </a:r>
              <a:endPara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6656815" y="4126843"/>
            <a:ext cx="3506222" cy="369332"/>
            <a:chOff x="4799561" y="202267"/>
            <a:chExt cx="3506222" cy="369332"/>
          </a:xfrm>
        </p:grpSpPr>
        <p:sp>
          <p:nvSpPr>
            <p:cNvPr id="4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853472" y="202267"/>
              <a:ext cx="3452311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تحديد الجزء الذي تمثّله الخريطة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4799561" y="456262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85237" y="4060492"/>
            <a:ext cx="515768" cy="562875"/>
            <a:chOff x="5087224" y="694918"/>
            <a:chExt cx="515768" cy="1464078"/>
          </a:xfrm>
        </p:grpSpPr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917130" y="4675669"/>
            <a:ext cx="4238028" cy="474459"/>
            <a:chOff x="5891761" y="405271"/>
            <a:chExt cx="4238028" cy="474459"/>
          </a:xfrm>
        </p:grpSpPr>
        <p:sp>
          <p:nvSpPr>
            <p:cNvPr id="63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5891761" y="405271"/>
              <a:ext cx="4238028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تسهيل وضع شبكة خطوط الطول و دوائر العرض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03875" y="4657805"/>
            <a:ext cx="509974" cy="562457"/>
            <a:chOff x="5093018" y="696006"/>
            <a:chExt cx="509974" cy="1462990"/>
          </a:xfrm>
        </p:grpSpPr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Group 53">
            <a:extLst>
              <a:ext uri="{FF2B5EF4-FFF2-40B4-BE49-F238E27FC236}">
                <a16:creationId xmlns:a16="http://schemas.microsoft.com/office/drawing/2014/main" xmlns="" id="{132DF330-EBD6-4745-88BF-E674C6DA25AE}"/>
              </a:ext>
            </a:extLst>
          </p:cNvPr>
          <p:cNvGrpSpPr/>
          <p:nvPr/>
        </p:nvGrpSpPr>
        <p:grpSpPr>
          <a:xfrm>
            <a:off x="5993330" y="5343161"/>
            <a:ext cx="4201261" cy="369332"/>
            <a:chOff x="5743881" y="551473"/>
            <a:chExt cx="4201261" cy="369332"/>
          </a:xfrm>
        </p:grpSpPr>
        <p:sp>
          <p:nvSpPr>
            <p:cNvPr id="73" name="TextBox 54">
              <a:extLst>
                <a:ext uri="{FF2B5EF4-FFF2-40B4-BE49-F238E27FC236}">
                  <a16:creationId xmlns:a16="http://schemas.microsoft.com/office/drawing/2014/main" xmlns="" id="{B81A8AC2-C4F4-4D9E-BA63-909CAB9B4AF6}"/>
                </a:ext>
              </a:extLst>
            </p:cNvPr>
            <p:cNvSpPr txBox="1"/>
            <p:nvPr/>
          </p:nvSpPr>
          <p:spPr>
            <a:xfrm>
              <a:off x="5743881" y="551473"/>
              <a:ext cx="4201261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تحديد الأماكن التي تُخصص لبقية عناصر الخريطة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55">
              <a:extLst>
                <a:ext uri="{FF2B5EF4-FFF2-40B4-BE49-F238E27FC236}">
                  <a16:creationId xmlns:a16="http://schemas.microsoft.com/office/drawing/2014/main" xmlns="" id="{5D91C35C-9C74-4DA1-BC8A-AFA933B6ACDB}"/>
                </a:ext>
              </a:extLst>
            </p:cNvPr>
            <p:cNvSpPr txBox="1"/>
            <p:nvPr/>
          </p:nvSpPr>
          <p:spPr>
            <a:xfrm>
              <a:off x="6003948" y="587571"/>
              <a:ext cx="2153856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5949" y="5350947"/>
            <a:ext cx="528930" cy="544272"/>
            <a:chOff x="5074062" y="743307"/>
            <a:chExt cx="528930" cy="1415689"/>
          </a:xfrm>
        </p:grpSpPr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74062" y="743307"/>
              <a:ext cx="436098" cy="991189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44373" y="1039350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6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2" y="3604396"/>
            <a:ext cx="760990" cy="5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90"/>
            <a:chOff x="1130424" y="335569"/>
            <a:chExt cx="1023647" cy="2365990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7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782467" y="1490350"/>
            <a:ext cx="7206410" cy="1566630"/>
            <a:chOff x="236376" y="2497026"/>
            <a:chExt cx="7206410" cy="1566630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85128" y="2507326"/>
              <a:ext cx="6160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شبكة الإحداثيات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يُقصَدُ بها خطوط الطول و دوائر العرض, و إذا لم تُرسم يُكتفى يرسم شرطات صغيرة على حواف الإطار الداخلي للخريطة و من ثم كتابة أرقام تلك الخطوط و الدوائر , بحيث تُسهل قراءتها , </a:t>
              </a:r>
              <a:r>
                <a:rPr lang="ar-SY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من فوائدها: </a:t>
              </a:r>
              <a:endPara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864469" y="3457080"/>
            <a:ext cx="4245907" cy="369332"/>
            <a:chOff x="4059876" y="202267"/>
            <a:chExt cx="4245907" cy="369332"/>
          </a:xfrm>
        </p:grpSpPr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059876" y="202267"/>
              <a:ext cx="4245907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تُستعمل في تحديد الوقت و مواقع الأماكن تحديداً دقيقاً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4799561" y="456262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32576" y="3390729"/>
            <a:ext cx="515768" cy="562875"/>
            <a:chOff x="5087224" y="694918"/>
            <a:chExt cx="515768" cy="1464078"/>
          </a:xfrm>
        </p:grpSpPr>
        <p:sp>
          <p:nvSpPr>
            <p:cNvPr id="5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864469" y="4005906"/>
            <a:ext cx="4238028" cy="474459"/>
            <a:chOff x="5891761" y="405271"/>
            <a:chExt cx="4238028" cy="474459"/>
          </a:xfrm>
        </p:grpSpPr>
        <p:sp>
          <p:nvSpPr>
            <p:cNvPr id="58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5891761" y="405271"/>
              <a:ext cx="4238028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تحديد المناخ السائد على سطح الأرض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51214" y="3988042"/>
            <a:ext cx="509974" cy="562457"/>
            <a:chOff x="5093018" y="696006"/>
            <a:chExt cx="509974" cy="1462990"/>
          </a:xfrm>
        </p:grpSpPr>
        <p:sp>
          <p:nvSpPr>
            <p:cNvPr id="81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9863" y="243357"/>
            <a:ext cx="1075025" cy="2565526"/>
            <a:chOff x="1066346" y="181057"/>
            <a:chExt cx="1075025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895874" y="1248356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ما فوائد خطوط الطول و دوائر العرض؟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3962400" y="2285420"/>
            <a:ext cx="6257861" cy="369332"/>
            <a:chOff x="2047923" y="202267"/>
            <a:chExt cx="6257861" cy="369332"/>
          </a:xfrm>
        </p:grpSpPr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2047923" y="202267"/>
              <a:ext cx="6257861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تحديد المواقع على سطح الأرض عند التقاء تقاطع خط الطول مع دوائر العرض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4799561" y="456262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2460" y="2219069"/>
            <a:ext cx="515768" cy="562875"/>
            <a:chOff x="5087224" y="694918"/>
            <a:chExt cx="515768" cy="1464078"/>
          </a:xfrm>
        </p:grpSpPr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5974353" y="2834246"/>
            <a:ext cx="4238028" cy="474459"/>
            <a:chOff x="5891761" y="405271"/>
            <a:chExt cx="4238028" cy="474459"/>
          </a:xfrm>
        </p:grpSpPr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5891761" y="405271"/>
              <a:ext cx="4238028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معرفة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مختلف جهات الأرض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61098" y="2816382"/>
            <a:ext cx="509974" cy="562457"/>
            <a:chOff x="5093018" y="696006"/>
            <a:chExt cx="509974" cy="1462990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53">
            <a:extLst>
              <a:ext uri="{FF2B5EF4-FFF2-40B4-BE49-F238E27FC236}">
                <a16:creationId xmlns:a16="http://schemas.microsoft.com/office/drawing/2014/main" xmlns="" id="{132DF330-EBD6-4745-88BF-E674C6DA25AE}"/>
              </a:ext>
            </a:extLst>
          </p:cNvPr>
          <p:cNvGrpSpPr/>
          <p:nvPr/>
        </p:nvGrpSpPr>
        <p:grpSpPr>
          <a:xfrm>
            <a:off x="6050553" y="3501738"/>
            <a:ext cx="4201261" cy="369332"/>
            <a:chOff x="5743881" y="551473"/>
            <a:chExt cx="4201261" cy="369332"/>
          </a:xfrm>
        </p:grpSpPr>
        <p:sp>
          <p:nvSpPr>
            <p:cNvPr id="38" name="TextBox 54">
              <a:extLst>
                <a:ext uri="{FF2B5EF4-FFF2-40B4-BE49-F238E27FC236}">
                  <a16:creationId xmlns:a16="http://schemas.microsoft.com/office/drawing/2014/main" xmlns="" id="{B81A8AC2-C4F4-4D9E-BA63-909CAB9B4AF6}"/>
                </a:ext>
              </a:extLst>
            </p:cNvPr>
            <p:cNvSpPr txBox="1"/>
            <p:nvPr/>
          </p:nvSpPr>
          <p:spPr>
            <a:xfrm>
              <a:off x="5743881" y="551473"/>
              <a:ext cx="4201261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معرفة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المناطق الحرارية على سطح الأرض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5">
              <a:extLst>
                <a:ext uri="{FF2B5EF4-FFF2-40B4-BE49-F238E27FC236}">
                  <a16:creationId xmlns:a16="http://schemas.microsoft.com/office/drawing/2014/main" xmlns="" id="{5D91C35C-9C74-4DA1-BC8A-AFA933B6ACDB}"/>
                </a:ext>
              </a:extLst>
            </p:cNvPr>
            <p:cNvSpPr txBox="1"/>
            <p:nvPr/>
          </p:nvSpPr>
          <p:spPr>
            <a:xfrm>
              <a:off x="6003948" y="587571"/>
              <a:ext cx="2153856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303172" y="3509524"/>
            <a:ext cx="528930" cy="544272"/>
            <a:chOff x="5074062" y="743307"/>
            <a:chExt cx="528930" cy="1415689"/>
          </a:xfrm>
        </p:grpSpPr>
        <p:sp>
          <p:nvSpPr>
            <p:cNvPr id="47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74062" y="743307"/>
              <a:ext cx="436098" cy="991189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44373" y="1039350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" y="3580371"/>
            <a:ext cx="808482" cy="57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0806" y="381512"/>
            <a:ext cx="1023646" cy="2365989"/>
            <a:chOff x="1130425" y="335569"/>
            <a:chExt cx="102364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539529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647557" y="743135"/>
            <a:ext cx="7206410" cy="1566630"/>
            <a:chOff x="236376" y="2497026"/>
            <a:chExt cx="7206410" cy="1566630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4- مفتاح الخريطة: يحتوي على مجموعة من 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أ- </a:t>
              </a:r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الرموز التي تُمَثِّل الظواهر و المعالم على الخريطة</a:t>
              </a:r>
            </a:p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ب-</a:t>
              </a:r>
              <a:r>
                <a:rPr lang="ar-SY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المصطلحات التي تُفسِّر ما تعنيه الرموز المستعملة في الخريطة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3679107" y="2182988"/>
            <a:ext cx="7206410" cy="1566630"/>
            <a:chOff x="236376" y="2497026"/>
            <a:chExt cx="7206410" cy="1566630"/>
          </a:xfrm>
        </p:grpSpPr>
        <p:sp>
          <p:nvSpPr>
            <p:cNvPr id="3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32952" y="2522811"/>
              <a:ext cx="6071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</a:t>
              </a:r>
              <a:r>
                <a:rPr lang="ar-SY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لهذا يُساعد مفتاح </a:t>
              </a:r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الخريطة على </a:t>
              </a:r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قراءة المعلومات التي تُعْرَض فيها, و فهم مدلولاتها. و تختلف الرموز من خريطة إلى أخرى , و تتنوّع حسب الظواهر الطبيعية و البشرية, و حتى نتمكّن من معرفة معاني هذه الرموز لابد من قراءة مفتاح الخريطة.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9723" y1="3769" x2="26680" y2="6208"/>
                        <a14:foregroundMark x1="90514" y1="7539" x2="20158" y2="12639"/>
                        <a14:foregroundMark x1="29051" y1="5100" x2="17391" y2="5765"/>
                        <a14:foregroundMark x1="13636" y1="6208" x2="12253" y2="10421"/>
                        <a14:foregroundMark x1="20158" y1="12639" x2="11067" y2="12639"/>
                        <a14:foregroundMark x1="58103" y1="10865" x2="93083" y2="9534"/>
                        <a14:foregroundMark x1="50593" y1="12860" x2="50988" y2="18404"/>
                        <a14:foregroundMark x1="50988" y1="18404" x2="21146" y2="18404"/>
                        <a14:foregroundMark x1="20356" y1="18404" x2="20356" y2="18404"/>
                        <a14:foregroundMark x1="19368" y1="20843" x2="19368" y2="20843"/>
                        <a14:foregroundMark x1="18577" y1="23060" x2="18577" y2="23060"/>
                        <a14:foregroundMark x1="52174" y1="18847" x2="84190" y2="18404"/>
                        <a14:foregroundMark x1="84190" y1="19290" x2="84190" y2="19290"/>
                        <a14:foregroundMark x1="85178" y1="19956" x2="85178" y2="19956"/>
                        <a14:foregroundMark x1="85968" y1="22173" x2="85968" y2="22173"/>
                        <a14:foregroundMark x1="40514" y1="18847" x2="40909" y2="23060"/>
                        <a14:foregroundMark x1="62846" y1="19290" x2="62451" y2="24169"/>
                        <a14:foregroundMark x1="62253" y1="35920" x2="62451" y2="42572"/>
                        <a14:foregroundMark x1="42095" y1="34368" x2="42095" y2="34368"/>
                        <a14:foregroundMark x1="40909" y1="35477" x2="40909" y2="41463"/>
                        <a14:foregroundMark x1="18182" y1="36364" x2="18182" y2="41463"/>
                        <a14:foregroundMark x1="84585" y1="36807" x2="86759" y2="28825"/>
                        <a14:foregroundMark x1="85178" y1="36364" x2="85178" y2="42129"/>
                        <a14:foregroundMark x1="39526" y1="44346" x2="36364" y2="88692"/>
                        <a14:foregroundMark x1="62846" y1="50554" x2="62846" y2="81818"/>
                        <a14:foregroundMark x1="88538" y1="41020" x2="83794" y2="86918"/>
                        <a14:foregroundMark x1="68972" y1="25499" x2="61462" y2="31707"/>
                        <a14:foregroundMark x1="44664" y1="28381" x2="35771" y2="28381"/>
                        <a14:foregroundMark x1="26482" y1="26829" x2="8498" y2="27273"/>
                        <a14:foregroundMark x1="92292" y1="10865" x2="72134" y2="10421"/>
                        <a14:foregroundMark x1="46443" y1="4213" x2="13636" y2="1330"/>
                        <a14:foregroundMark x1="18182" y1="36807" x2="18182" y2="36807"/>
                        <a14:foregroundMark x1="17787" y1="40576" x2="17787" y2="40576"/>
                        <a14:foregroundMark x1="40909" y1="40133" x2="40909" y2="40133"/>
                        <a14:foregroundMark x1="40119" y1="35920" x2="40119" y2="35920"/>
                        <a14:foregroundMark x1="62253" y1="37251" x2="62253" y2="37251"/>
                        <a14:foregroundMark x1="62253" y1="42572" x2="62253" y2="42572"/>
                        <a14:foregroundMark x1="84980" y1="37694" x2="84980" y2="37694"/>
                        <a14:foregroundMark x1="84980" y1="42129" x2="84980" y2="42129"/>
                        <a14:foregroundMark x1="17787" y1="23503" x2="17787" y2="23503"/>
                        <a14:foregroundMark x1="19368" y1="21729" x2="19368" y2="21729"/>
                        <a14:foregroundMark x1="19368" y1="19734" x2="19368" y2="19734"/>
                        <a14:foregroundMark x1="85968" y1="19956" x2="85968" y2="19956"/>
                        <a14:foregroundMark x1="85178" y1="21286" x2="85178" y2="21286"/>
                        <a14:foregroundMark x1="86364" y1="23060" x2="86364" y2="23060"/>
                        <a14:foregroundMark x1="18182" y1="36807" x2="18182" y2="36807"/>
                        <a14:foregroundMark x1="17787" y1="38359" x2="17787" y2="38359"/>
                        <a14:foregroundMark x1="18577" y1="38803" x2="18577" y2="38803"/>
                        <a14:foregroundMark x1="50593" y1="17517" x2="50593" y2="17517"/>
                        <a14:foregroundMark x1="50593" y1="13747" x2="50593" y2="13747"/>
                        <a14:backgroundMark x1="95652" y1="17517" x2="98617" y2="89135"/>
                        <a14:backgroundMark x1="73320" y1="21729" x2="74506" y2="44346"/>
                        <a14:backgroundMark x1="65613" y1="21729" x2="65613" y2="21729"/>
                        <a14:backgroundMark x1="59881" y1="21286" x2="42490" y2="22173"/>
                        <a14:backgroundMark x1="71542" y1="23060" x2="64822" y2="22173"/>
                        <a14:backgroundMark x1="64822" y1="19734" x2="64822" y2="19734"/>
                        <a14:backgroundMark x1="21542" y1="21286" x2="37945" y2="21286"/>
                        <a14:backgroundMark x1="84585" y1="15521" x2="54348" y2="16408"/>
                        <a14:backgroundMark x1="49407" y1="17073" x2="20158" y2="1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3" r="4471"/>
          <a:stretch/>
        </p:blipFill>
        <p:spPr>
          <a:xfrm>
            <a:off x="5968999" y="3459261"/>
            <a:ext cx="3425237" cy="339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0007" y="268112"/>
            <a:ext cx="1025513" cy="2565526"/>
            <a:chOff x="1115858" y="285668"/>
            <a:chExt cx="1025513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858" y="285668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الحديثة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895874" y="1248356"/>
            <a:ext cx="4097531" cy="438804"/>
            <a:chOff x="6819482" y="2432398"/>
            <a:chExt cx="409752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</a:t>
              </a:r>
              <a:r>
                <a:rPr lang="ar-SY" b="1" dirty="0" smtClean="0">
                  <a:solidFill>
                    <a:schemeClr val="bg1"/>
                  </a:solidFill>
                </a:rPr>
                <a:t> هل يُمكننا فهم الخرائط بلا مفتاح؟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3731165" y="2331145"/>
            <a:ext cx="6408705" cy="646331"/>
            <a:chOff x="2670223" y="202267"/>
            <a:chExt cx="6408705" cy="646331"/>
          </a:xfrm>
        </p:grpSpPr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2670223" y="202267"/>
              <a:ext cx="6408705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يعرف محتوى الخريطة دون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مفتاحها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حيث تصعب قراءة ما تحويه وتصبح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غير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مفهومة ولا يتحقق الهدف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منها 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4799561" y="456262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45954" y="2382537"/>
            <a:ext cx="515768" cy="562875"/>
            <a:chOff x="5087224" y="694918"/>
            <a:chExt cx="515768" cy="1464078"/>
          </a:xfrm>
        </p:grpSpPr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45725"/>
              <a:ext cx="524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endParaRPr lang="en-US" sz="20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50">
            <a:extLst>
              <a:ext uri="{FF2B5EF4-FFF2-40B4-BE49-F238E27FC236}">
                <a16:creationId xmlns:a16="http://schemas.microsoft.com/office/drawing/2014/main" xmlns="" id="{D9408D58-9B03-4B33-AC68-0A1E04E08358}"/>
              </a:ext>
            </a:extLst>
          </p:cNvPr>
          <p:cNvGrpSpPr/>
          <p:nvPr/>
        </p:nvGrpSpPr>
        <p:grpSpPr>
          <a:xfrm>
            <a:off x="3768177" y="4735191"/>
            <a:ext cx="6367366" cy="474459"/>
            <a:chOff x="3762423" y="405271"/>
            <a:chExt cx="6367366" cy="474459"/>
          </a:xfrm>
        </p:grpSpPr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xmlns="" id="{A1A80090-FB8C-4208-A320-99774D9F5237}"/>
                </a:ext>
              </a:extLst>
            </p:cNvPr>
            <p:cNvSpPr txBox="1"/>
            <p:nvPr/>
          </p:nvSpPr>
          <p:spPr>
            <a:xfrm>
              <a:off x="3762423" y="405271"/>
              <a:ext cx="6367366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يُساعد مفتاح الخريطة على قراءة المعلومات التي تُعْرَض فيها, و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فهم </a:t>
              </a:r>
              <a:r>
                <a:rPr lang="ar-SY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مدلولاتها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xmlns="" id="{E0A1095B-DE5F-4D2F-BA53-CCAEAC190359}"/>
                </a:ext>
              </a:extLst>
            </p:cNvPr>
            <p:cNvSpPr txBox="1"/>
            <p:nvPr/>
          </p:nvSpPr>
          <p:spPr>
            <a:xfrm>
              <a:off x="5891761" y="643798"/>
              <a:ext cx="2142658" cy="23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255479" y="4740437"/>
            <a:ext cx="509974" cy="562457"/>
            <a:chOff x="5093018" y="696006"/>
            <a:chExt cx="509974" cy="1462990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3018" y="696006"/>
              <a:ext cx="436098" cy="9866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45727"/>
              <a:ext cx="524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endParaRPr lang="en-US" sz="1400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6935518" y="3725528"/>
            <a:ext cx="4097531" cy="438804"/>
            <a:chOff x="6819482" y="2432398"/>
            <a:chExt cx="4097529" cy="438804"/>
          </a:xfrm>
        </p:grpSpPr>
        <p:sp>
          <p:nvSpPr>
            <p:cNvPr id="51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4" y="2463763"/>
              <a:ext cx="3526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</a:t>
              </a:r>
              <a:r>
                <a:rPr lang="ar-SY" b="1" dirty="0" smtClean="0">
                  <a:solidFill>
                    <a:schemeClr val="bg1"/>
                  </a:solidFill>
                </a:rPr>
                <a:t> ما أهمية مفتاح الخريطة؟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6" y="3605770"/>
            <a:ext cx="772583" cy="54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4057" y="374763"/>
            <a:ext cx="1037144" cy="2365989"/>
            <a:chOff x="1116927" y="335569"/>
            <a:chExt cx="1037144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6927" y="455548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730973" y="1512567"/>
            <a:ext cx="7206410" cy="1566630"/>
            <a:chOff x="236376" y="2497026"/>
            <a:chExt cx="7206410" cy="1566630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5- مقياس الرسم 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يصعبُ تمثيل الأماكن و الأشياء الأخرى التي تكون على سطح الأرض بأحجامها و أبعادها الحقيقية على الخريطة, و ذلك لكبر حجمها, لذا نرسم الخريطة وفق مقياس رسم محدّد و يوضع على الأغلب في أسفل الخريطة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3762523" y="3199727"/>
            <a:ext cx="7206410" cy="1566630"/>
            <a:chOff x="236376" y="2497026"/>
            <a:chExt cx="7206410" cy="1566630"/>
          </a:xfrm>
        </p:grpSpPr>
        <p:sp>
          <p:nvSpPr>
            <p:cNvPr id="3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32952" y="2551029"/>
              <a:ext cx="6295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إنّ: مقياس الرسم هو النسبة بين  البعد على الخريطة و ما يُقابله على الطبيعة</a:t>
              </a:r>
            </a:p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مثال : </a:t>
              </a:r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إذا كان مقياس رسم خريطة يساوي( 1: 100,000) فهو يعني أنّ كل سنتيمتر واحد على الخريطة يقابله ( 100,000 )  سنتيمتر على الطبيعة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8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5" y="3527487"/>
            <a:ext cx="876660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04647" y="352652"/>
            <a:ext cx="1010947" cy="2411014"/>
            <a:chOff x="1130424" y="335568"/>
            <a:chExt cx="1010947" cy="2411014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335568"/>
              <a:ext cx="461665" cy="24110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عناصر الخرائط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731001" y="262676"/>
            <a:ext cx="3914774" cy="489723"/>
            <a:chOff x="5203282" y="157027"/>
            <a:chExt cx="1822108" cy="62277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7"/>
              <a:ext cx="1822108" cy="622775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50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طرق قياس المسافات على الخريطة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2515626" y="1081419"/>
            <a:ext cx="7664659" cy="646331"/>
            <a:chOff x="641124" y="202267"/>
            <a:chExt cx="7664659" cy="646331"/>
          </a:xfrm>
        </p:grpSpPr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41124" y="202267"/>
              <a:ext cx="7664659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المِسطرة العادية: على سبيل المثال : لو كانت المسافة على الخريطة 10 سم و مقياس الرسم لهذه الخريطة هو 1: 1000 لكانت المسافة على سطح الأرض هي 10 * 1000 = 10,000 سم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5580284" y="344146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xmlns="" id="{1695F0D6-9AB7-48FF-98CE-2DA4D06C4DEB}"/>
              </a:ext>
            </a:extLst>
          </p:cNvPr>
          <p:cNvGrpSpPr/>
          <p:nvPr/>
        </p:nvGrpSpPr>
        <p:grpSpPr>
          <a:xfrm>
            <a:off x="6540499" y="2021791"/>
            <a:ext cx="3627108" cy="369332"/>
            <a:chOff x="5306518" y="300172"/>
            <a:chExt cx="3421330" cy="369332"/>
          </a:xfrm>
        </p:grpSpPr>
        <p:sp>
          <p:nvSpPr>
            <p:cNvPr id="20" name="TextBox 42">
              <a:extLst>
                <a:ext uri="{FF2B5EF4-FFF2-40B4-BE49-F238E27FC236}">
                  <a16:creationId xmlns:a16="http://schemas.microsoft.com/office/drawing/2014/main" xmlns="" id="{A3BA94AE-04AE-4354-9DAE-DACB7FAEDE81}"/>
                </a:ext>
              </a:extLst>
            </p:cNvPr>
            <p:cNvSpPr txBox="1"/>
            <p:nvPr/>
          </p:nvSpPr>
          <p:spPr>
            <a:xfrm>
              <a:off x="5306518" y="300172"/>
              <a:ext cx="3421330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الخيط : يُستعمل في قياس المسافات المتعرجة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xmlns="" id="{A76A3181-492E-40DD-9A53-7FF2069842AD}"/>
                </a:ext>
              </a:extLst>
            </p:cNvPr>
            <p:cNvSpPr txBox="1"/>
            <p:nvPr/>
          </p:nvSpPr>
          <p:spPr>
            <a:xfrm>
              <a:off x="7041931" y="344146"/>
              <a:ext cx="1174452" cy="32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:a16="http://schemas.microsoft.com/office/drawing/2014/main" xmlns="" id="{6CAEE3DF-B2DB-422A-B23C-B687DA7716A9}"/>
              </a:ext>
            </a:extLst>
          </p:cNvPr>
          <p:cNvGrpSpPr/>
          <p:nvPr/>
        </p:nvGrpSpPr>
        <p:grpSpPr>
          <a:xfrm>
            <a:off x="6581669" y="2713649"/>
            <a:ext cx="3588985" cy="529070"/>
            <a:chOff x="4797971" y="386615"/>
            <a:chExt cx="3588985" cy="529070"/>
          </a:xfrm>
        </p:grpSpPr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xmlns="" id="{D1753B27-D49D-499D-871E-5B846982531A}"/>
                </a:ext>
              </a:extLst>
            </p:cNvPr>
            <p:cNvSpPr txBox="1"/>
            <p:nvPr/>
          </p:nvSpPr>
          <p:spPr>
            <a:xfrm>
              <a:off x="4797971" y="386615"/>
              <a:ext cx="3588985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عجلة قياس المسافات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xmlns="" id="{0CD80FCD-DAF5-4794-85B8-8FECD58F735E}"/>
                </a:ext>
              </a:extLst>
            </p:cNvPr>
            <p:cNvSpPr txBox="1"/>
            <p:nvPr/>
          </p:nvSpPr>
          <p:spPr>
            <a:xfrm>
              <a:off x="5383520" y="654075"/>
              <a:ext cx="2636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92445" y="1194647"/>
            <a:ext cx="515768" cy="562875"/>
            <a:chOff x="5087224" y="694918"/>
            <a:chExt cx="515768" cy="1464078"/>
          </a:xfrm>
        </p:grpSpPr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65528" y="1987729"/>
            <a:ext cx="503205" cy="561967"/>
            <a:chOff x="5099787" y="697279"/>
            <a:chExt cx="503205" cy="1461717"/>
          </a:xfrm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9787" y="697279"/>
              <a:ext cx="436098" cy="9493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E8D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3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167991" y="2659287"/>
            <a:ext cx="504024" cy="562027"/>
            <a:chOff x="5098968" y="697125"/>
            <a:chExt cx="504024" cy="1461871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8968" y="697125"/>
              <a:ext cx="436098" cy="953821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9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" b="100000" l="837" r="100000">
                        <a14:foregroundMark x1="43305" y1="45429" x2="31172" y2="86704"/>
                        <a14:foregroundMark x1="69456" y1="42936" x2="53452" y2="79224"/>
                        <a14:foregroundMark x1="94247" y1="43767" x2="78556" y2="87812"/>
                        <a14:foregroundMark x1="86192" y1="34072" x2="86192" y2="34072"/>
                        <a14:foregroundMark x1="85460" y1="31579" x2="85460" y2="31579"/>
                        <a14:foregroundMark x1="84623" y1="31302" x2="84623" y2="31302"/>
                        <a14:foregroundMark x1="84414" y1="29363" x2="84414" y2="29363"/>
                        <a14:foregroundMark x1="83577" y1="29363" x2="83577" y2="29363"/>
                        <a14:foregroundMark x1="82636" y1="29363" x2="48849" y2="28255"/>
                        <a14:foregroundMark x1="48954" y1="23269" x2="49163" y2="27424"/>
                        <a14:foregroundMark x1="49163" y1="27978" x2="49163" y2="27978"/>
                        <a14:foregroundMark x1="49372" y1="23269" x2="49372" y2="23269"/>
                        <a14:foregroundMark x1="48431" y1="28809" x2="36715" y2="28255"/>
                        <a14:foregroundMark x1="36715" y1="30194" x2="36715" y2="30194"/>
                        <a14:foregroundMark x1="36715" y1="30748" x2="36715" y2="30748"/>
                        <a14:foregroundMark x1="37029" y1="33518" x2="37029" y2="33518"/>
                        <a14:foregroundMark x1="37238" y1="31302" x2="37238" y2="31302"/>
                        <a14:foregroundMark x1="37238" y1="28809" x2="12552" y2="28809"/>
                        <a14:foregroundMark x1="11925" y1="31579" x2="11925" y2="31579"/>
                        <a14:foregroundMark x1="12657" y1="28255" x2="12657" y2="28255"/>
                        <a14:foregroundMark x1="11297" y1="33518" x2="11297" y2="33518"/>
                        <a14:foregroundMark x1="10879" y1="36842" x2="10879" y2="36842"/>
                        <a14:foregroundMark x1="61297" y1="30194" x2="61297" y2="30194"/>
                        <a14:foregroundMark x1="61297" y1="30748" x2="61297" y2="30748"/>
                        <a14:foregroundMark x1="61297" y1="32687" x2="61297" y2="32687"/>
                        <a14:foregroundMark x1="61088" y1="34903" x2="61088" y2="34903"/>
                        <a14:backgroundMark x1="94038" y1="8587" x2="86192" y2="16620"/>
                        <a14:backgroundMark x1="80544" y1="22715" x2="51674" y2="24931"/>
                        <a14:backgroundMark x1="47594" y1="24931" x2="18515" y2="24654"/>
                        <a14:backgroundMark x1="74791" y1="37673" x2="73222" y2="99446"/>
                        <a14:backgroundMark x1="57741" y1="32964" x2="39958" y2="32964"/>
                        <a14:backgroundMark x1="48954" y1="36842" x2="48849" y2="98615"/>
                        <a14:backgroundMark x1="36192" y1="33518" x2="13598" y2="32687"/>
                        <a14:backgroundMark x1="25523" y1="44875" x2="24582" y2="99446"/>
                        <a14:backgroundMark x1="97908" y1="44321" x2="99582" y2="99169"/>
                        <a14:backgroundMark x1="82427" y1="32687" x2="62657" y2="32964"/>
                        <a14:backgroundMark x1="79289" y1="33518" x2="84100" y2="33518"/>
                        <a14:backgroundMark x1="84623" y1="35457" x2="84623" y2="35457"/>
                        <a14:backgroundMark x1="81799" y1="31579" x2="77092" y2="31579"/>
                        <a14:backgroundMark x1="82113" y1="31302" x2="80126" y2="31302"/>
                        <a14:backgroundMark x1="77510" y1="1939" x2="18201" y2="1939"/>
                        <a14:backgroundMark x1="14121" y1="29363" x2="13075" y2="31302"/>
                        <a14:backgroundMark x1="11611" y1="34349" x2="11611" y2="34349"/>
                        <a14:backgroundMark x1="50941" y1="24931" x2="49582" y2="27424"/>
                        <a14:backgroundMark x1="85983" y1="32687" x2="86192" y2="31302"/>
                        <a14:backgroundMark x1="84623" y1="34349" x2="84623" y2="34349"/>
                        <a14:backgroundMark x1="84833" y1="32687" x2="84833" y2="32687"/>
                        <a14:backgroundMark x1="85460" y1="36011" x2="85460" y2="36011"/>
                        <a14:backgroundMark x1="48640" y1="25485" x2="48640" y2="25485"/>
                        <a14:backgroundMark x1="48640" y1="27424" x2="48640" y2="27424"/>
                        <a14:backgroundMark x1="48640" y1="23546" x2="48640" y2="23546"/>
                        <a14:backgroundMark x1="36192" y1="30748" x2="36192" y2="30748"/>
                        <a14:backgroundMark x1="36402" y1="31025" x2="36402" y2="31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00" y="3309422"/>
            <a:ext cx="7839572" cy="296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881</Words>
  <Application>Microsoft Office PowerPoint</Application>
  <PresentationFormat>مخصص</PresentationFormat>
  <Paragraphs>144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2126</cp:revision>
  <dcterms:created xsi:type="dcterms:W3CDTF">2020-10-10T04:32:51Z</dcterms:created>
  <dcterms:modified xsi:type="dcterms:W3CDTF">2021-08-25T05:55:30Z</dcterms:modified>
</cp:coreProperties>
</file>