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6" r:id="rId3"/>
    <p:sldId id="283" r:id="rId4"/>
    <p:sldId id="278" r:id="rId5"/>
    <p:sldId id="279" r:id="rId6"/>
    <p:sldId id="277" r:id="rId7"/>
    <p:sldId id="282" r:id="rId8"/>
    <p:sldId id="285" r:id="rId9"/>
    <p:sldId id="284" r:id="rId10"/>
    <p:sldId id="286" r:id="rId11"/>
    <p:sldId id="288" r:id="rId12"/>
    <p:sldId id="287" r:id="rId13"/>
    <p:sldId id="281" r:id="rId14"/>
    <p:sldId id="280"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FF0066"/>
    <a:srgbClr val="1A9649"/>
    <a:srgbClr val="FFCCCC"/>
    <a:srgbClr val="FF9999"/>
    <a:srgbClr val="FF7C8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5" d="100"/>
          <a:sy n="75" d="100"/>
        </p:scale>
        <p:origin x="-1116"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055EFCA2-DD46-418C-ABAD-11A1EA975EA0}" type="datetimeFigureOut">
              <a:rPr lang="ar-SA" smtClean="0"/>
              <a:pPr/>
              <a:t>09/04/1441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D4467DE-AA84-462C-A1CC-6007ACCA9A47}"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55EFCA2-DD46-418C-ABAD-11A1EA975EA0}" type="datetimeFigureOut">
              <a:rPr lang="ar-SA" smtClean="0"/>
              <a:pPr/>
              <a:t>09/04/1441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D4467DE-AA84-462C-A1CC-6007ACCA9A47}"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10.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 y="0"/>
            <a:ext cx="9144000" cy="6858000"/>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10344" y="25936"/>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467544" y="2708920"/>
            <a:ext cx="8229600" cy="1143000"/>
          </a:xfrm>
        </p:spPr>
        <p:txBody>
          <a:bodyPr>
            <a:normAutofit fontScale="90000"/>
          </a:bodyPr>
          <a:lstStyle/>
          <a:p>
            <a:pPr algn="r">
              <a:lnSpc>
                <a:spcPct val="150000"/>
              </a:lnSpc>
            </a:pPr>
            <a:r>
              <a:rPr lang="ar-SA" sz="3100" dirty="0">
                <a:solidFill>
                  <a:schemeClr val="accent1">
                    <a:lumMod val="75000"/>
                  </a:schemeClr>
                </a:solidFill>
              </a:rPr>
              <a:t>- تقديم غذاءً متوازنًا وصحيًا للأبناء لمساعدتهم على زيادة التركيز.</a:t>
            </a:r>
            <a:br>
              <a:rPr lang="ar-SA" sz="3100" dirty="0">
                <a:solidFill>
                  <a:schemeClr val="accent1">
                    <a:lumMod val="75000"/>
                  </a:schemeClr>
                </a:solidFill>
              </a:rPr>
            </a:br>
            <a:r>
              <a:rPr lang="ar-SA" sz="3100" dirty="0">
                <a:solidFill>
                  <a:schemeClr val="accent1">
                    <a:lumMod val="75000"/>
                  </a:schemeClr>
                </a:solidFill>
              </a:rPr>
              <a:t>- تقديم وجبات بينية من المكسرات والعصائر الطبيعية والفاكهة والخضار كالجزر والخس، فجميعها تقدم الفيتامينات والدهون غير المشبعة الضرورية للدماغ</a:t>
            </a:r>
            <a:r>
              <a:rPr lang="ar-SA" sz="2800" dirty="0">
                <a:solidFill>
                  <a:schemeClr val="accent1">
                    <a:lumMod val="75000"/>
                  </a:schemeClr>
                </a:solidFill>
              </a:rPr>
              <a:t>.</a:t>
            </a:r>
            <a:br>
              <a:rPr lang="ar-SA" sz="2800" dirty="0">
                <a:solidFill>
                  <a:schemeClr val="accent1">
                    <a:lumMod val="75000"/>
                  </a:schemeClr>
                </a:solidFill>
              </a:rPr>
            </a:br>
            <a:br>
              <a:rPr lang="ar-SA" sz="2800" dirty="0">
                <a:solidFill>
                  <a:schemeClr val="accent1">
                    <a:lumMod val="75000"/>
                  </a:schemeClr>
                </a:solidFill>
              </a:rPr>
            </a:br>
            <a:endParaRPr lang="ar-SA" sz="2800" dirty="0">
              <a:solidFill>
                <a:schemeClr val="accent1">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467544" y="2276872"/>
            <a:ext cx="8229600" cy="1143000"/>
          </a:xfrm>
        </p:spPr>
        <p:txBody>
          <a:bodyPr>
            <a:noAutofit/>
          </a:bodyPr>
          <a:lstStyle/>
          <a:p>
            <a:pPr algn="r">
              <a:lnSpc>
                <a:spcPct val="200000"/>
              </a:lnSpc>
            </a:pPr>
            <a:r>
              <a:rPr lang="ar-SA" sz="2800" dirty="0">
                <a:solidFill>
                  <a:schemeClr val="accent1">
                    <a:lumMod val="75000"/>
                  </a:schemeClr>
                </a:solidFill>
              </a:rPr>
              <a:t>- مساعدتهم على تنظيم مواعيد النوم والاستيقاظ، بحيث لا تقل عدد ساعات نومهم عن 8 ساعات.</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1500174"/>
            <a:ext cx="8229600" cy="1143000"/>
          </a:xfrm>
        </p:spPr>
        <p:txBody>
          <a:bodyPr/>
          <a:lstStyle/>
          <a:p>
            <a:endParaRPr lang="ar-SA" dirty="0"/>
          </a:p>
        </p:txBody>
      </p:sp>
      <p:sp>
        <p:nvSpPr>
          <p:cNvPr id="3" name="مستطيل 2"/>
          <p:cNvSpPr/>
          <p:nvPr/>
        </p:nvSpPr>
        <p:spPr>
          <a:xfrm>
            <a:off x="1403648" y="2420888"/>
            <a:ext cx="6847459" cy="2677656"/>
          </a:xfrm>
          <a:prstGeom prst="rect">
            <a:avLst/>
          </a:prstGeom>
        </p:spPr>
        <p:txBody>
          <a:bodyPr wrap="square">
            <a:spAutoFit/>
          </a:bodyPr>
          <a:lstStyle/>
          <a:p>
            <a:pPr marL="457200" indent="-457200">
              <a:lnSpc>
                <a:spcPct val="150000"/>
              </a:lnSpc>
              <a:buFontTx/>
              <a:buChar char="-"/>
            </a:pPr>
            <a:r>
              <a:rPr lang="ar-SA" sz="2800" dirty="0">
                <a:solidFill>
                  <a:schemeClr val="accent1">
                    <a:lumMod val="75000"/>
                  </a:schemeClr>
                </a:solidFill>
              </a:rPr>
              <a:t>تذكير الأبناء بأهمية الاستيقاظ مبكرًا وأداء الصلاة في وقتها .</a:t>
            </a:r>
          </a:p>
          <a:p>
            <a:pPr marL="457200" indent="-457200">
              <a:lnSpc>
                <a:spcPct val="150000"/>
              </a:lnSpc>
              <a:buFontTx/>
              <a:buChar char="-"/>
            </a:pPr>
            <a:r>
              <a:rPr lang="ar-SA" sz="2800" dirty="0">
                <a:solidFill>
                  <a:schemeClr val="accent1">
                    <a:lumMod val="75000"/>
                  </a:schemeClr>
                </a:solidFill>
              </a:rPr>
              <a:t>الاهتمام بتنظيم الغرفة أثناء المذاكرة ، لأن ذلك يساعد على زيادة التركيز.</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467544" y="2564904"/>
            <a:ext cx="8229600" cy="1143000"/>
          </a:xfrm>
        </p:spPr>
        <p:txBody>
          <a:bodyPr>
            <a:noAutofit/>
          </a:bodyPr>
          <a:lstStyle/>
          <a:p>
            <a:pPr algn="r">
              <a:lnSpc>
                <a:spcPct val="200000"/>
              </a:lnSpc>
            </a:pPr>
            <a:r>
              <a:rPr lang="ar-SA" sz="2800" dirty="0">
                <a:solidFill>
                  <a:schemeClr val="accent1">
                    <a:lumMod val="75000"/>
                  </a:schemeClr>
                </a:solidFill>
              </a:rPr>
              <a:t>- الثقة بهم وبث معنى «الثقة في النفس» في نفوسهم، والتأكيد لهم بأنهم قادرون على النجاح والتفوق.</a:t>
            </a:r>
            <a:br>
              <a:rPr lang="ar-SA" sz="2800" dirty="0">
                <a:solidFill>
                  <a:schemeClr val="accent1">
                    <a:lumMod val="75000"/>
                  </a:schemeClr>
                </a:solidFill>
              </a:rPr>
            </a:br>
            <a:r>
              <a:rPr lang="ar-SA" sz="2800" dirty="0">
                <a:solidFill>
                  <a:schemeClr val="accent1">
                    <a:lumMod val="75000"/>
                  </a:schemeClr>
                </a:solidFill>
              </a:rPr>
              <a:t>- تجنب لوم الأبناء بعد أداء الاختبار، بل تذكيرهم بالتعلم من الأخطاء ثم المضي قدمًا.</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1500174"/>
            <a:ext cx="8229600" cy="1143000"/>
          </a:xfrm>
        </p:spPr>
        <p:txBody>
          <a:bodyPr/>
          <a:lstStyle/>
          <a:p>
            <a:endParaRPr lang="ar-SA" dirty="0"/>
          </a:p>
        </p:txBody>
      </p:sp>
      <p:sp>
        <p:nvSpPr>
          <p:cNvPr id="3" name="مستطيل 2"/>
          <p:cNvSpPr/>
          <p:nvPr/>
        </p:nvSpPr>
        <p:spPr>
          <a:xfrm>
            <a:off x="1369858" y="2721114"/>
            <a:ext cx="6487673" cy="523220"/>
          </a:xfrm>
          <a:prstGeom prst="rect">
            <a:avLst/>
          </a:prstGeom>
        </p:spPr>
        <p:txBody>
          <a:bodyPr wrap="none">
            <a:spAutoFit/>
          </a:bodyPr>
          <a:lstStyle/>
          <a:p>
            <a:pPr algn="ctr"/>
            <a:r>
              <a:rPr lang="ar-SA" sz="2800" dirty="0">
                <a:solidFill>
                  <a:schemeClr val="accent1">
                    <a:lumMod val="75000"/>
                  </a:schemeClr>
                </a:solidFill>
              </a:rPr>
              <a:t>ارجو لكم ولأبنائكم فترة امتحانات مريحة ونتائج متميزة.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71472" y="2571744"/>
            <a:ext cx="8229600" cy="1143000"/>
          </a:xfrm>
        </p:spPr>
        <p:txBody>
          <a:bodyPr>
            <a:noAutofit/>
          </a:bodyPr>
          <a:lstStyle/>
          <a:p>
            <a:pPr algn="r">
              <a:lnSpc>
                <a:spcPct val="200000"/>
              </a:lnSpc>
            </a:pPr>
            <a:r>
              <a:rPr lang="ar-EG" sz="2400" dirty="0">
                <a:solidFill>
                  <a:schemeClr val="accent1">
                    <a:lumMod val="75000"/>
                  </a:schemeClr>
                </a:solidFill>
              </a:rPr>
              <a:t>من خصائص النمو في هذه المرحلة </a:t>
            </a:r>
            <a:r>
              <a:rPr lang="ar-SA" sz="2400" dirty="0">
                <a:solidFill>
                  <a:schemeClr val="accent1">
                    <a:lumMod val="75000"/>
                  </a:schemeClr>
                </a:solidFill>
              </a:rPr>
              <a:t> الحساسية </a:t>
            </a:r>
            <a:r>
              <a:rPr lang="ar-SA" sz="2400" dirty="0" err="1">
                <a:solidFill>
                  <a:schemeClr val="accent1">
                    <a:lumMod val="75000"/>
                  </a:schemeClr>
                </a:solidFill>
              </a:rPr>
              <a:t>الإنفعالية</a:t>
            </a:r>
            <a:r>
              <a:rPr lang="ar-SA" sz="2400" dirty="0">
                <a:solidFill>
                  <a:schemeClr val="accent1">
                    <a:lumMod val="75000"/>
                  </a:schemeClr>
                </a:solidFill>
              </a:rPr>
              <a:t> : </a:t>
            </a:r>
            <a:br>
              <a:rPr lang="ar-SA" sz="2400" dirty="0">
                <a:solidFill>
                  <a:schemeClr val="accent1">
                    <a:lumMod val="75000"/>
                  </a:schemeClr>
                </a:solidFill>
              </a:rPr>
            </a:br>
            <a:r>
              <a:rPr lang="ar-SA" sz="2400" dirty="0">
                <a:solidFill>
                  <a:schemeClr val="accent1">
                    <a:lumMod val="75000"/>
                  </a:schemeClr>
                </a:solidFill>
              </a:rPr>
              <a:t> الغضب بسرعة , الرضا بسرعة , الاهتمام بردود أفعال الآخرين , و الشعور بالذنب الشديد عند الخطأ</a:t>
            </a:r>
            <a:r>
              <a:rPr lang="en-US" sz="2400" dirty="0">
                <a:solidFill>
                  <a:schemeClr val="accent1">
                    <a:lumMod val="75000"/>
                  </a:schemeClr>
                </a:solidFill>
              </a:rPr>
              <a:t>. </a:t>
            </a:r>
            <a:br>
              <a:rPr lang="en-US" sz="2400" dirty="0"/>
            </a:br>
            <a:endParaRPr lang="ar-SA"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71472" y="2571744"/>
            <a:ext cx="8229600" cy="1143000"/>
          </a:xfrm>
        </p:spPr>
        <p:txBody>
          <a:bodyPr>
            <a:noAutofit/>
          </a:bodyPr>
          <a:lstStyle/>
          <a:p>
            <a:pPr algn="r">
              <a:lnSpc>
                <a:spcPct val="200000"/>
              </a:lnSpc>
            </a:pPr>
            <a:r>
              <a:rPr lang="ar-EG" sz="2400" dirty="0">
                <a:solidFill>
                  <a:schemeClr val="accent1">
                    <a:lumMod val="75000"/>
                  </a:schemeClr>
                </a:solidFill>
              </a:rPr>
              <a:t>- التزام الوالدين </a:t>
            </a:r>
            <a:r>
              <a:rPr lang="ar-SA" sz="2400" dirty="0">
                <a:solidFill>
                  <a:schemeClr val="accent1">
                    <a:lumMod val="75000"/>
                  </a:schemeClr>
                </a:solidFill>
              </a:rPr>
              <a:t>ب</a:t>
            </a:r>
            <a:r>
              <a:rPr lang="ar-EG" sz="2400" dirty="0">
                <a:solidFill>
                  <a:schemeClr val="accent1">
                    <a:lumMod val="75000"/>
                  </a:schemeClr>
                </a:solidFill>
              </a:rPr>
              <a:t>الهدوء و</a:t>
            </a:r>
            <a:r>
              <a:rPr lang="ar-SA" sz="2400" dirty="0">
                <a:solidFill>
                  <a:schemeClr val="accent1">
                    <a:lumMod val="75000"/>
                  </a:schemeClr>
                </a:solidFill>
              </a:rPr>
              <a:t> </a:t>
            </a:r>
            <a:r>
              <a:rPr lang="ar-EG" sz="2400" dirty="0">
                <a:solidFill>
                  <a:schemeClr val="accent1">
                    <a:lumMod val="75000"/>
                  </a:schemeClr>
                </a:solidFill>
              </a:rPr>
              <a:t>الاطمئنان و</a:t>
            </a:r>
            <a:r>
              <a:rPr lang="ar-SA" sz="2400" dirty="0">
                <a:solidFill>
                  <a:schemeClr val="accent1">
                    <a:lumMod val="75000"/>
                  </a:schemeClr>
                </a:solidFill>
              </a:rPr>
              <a:t> </a:t>
            </a:r>
            <a:r>
              <a:rPr lang="ar-EG" sz="2400" dirty="0">
                <a:solidFill>
                  <a:schemeClr val="accent1">
                    <a:lumMod val="75000"/>
                  </a:schemeClr>
                </a:solidFill>
              </a:rPr>
              <a:t>الابتعاد عن التوتر و</a:t>
            </a:r>
            <a:r>
              <a:rPr lang="ar-SA" sz="2400" dirty="0">
                <a:solidFill>
                  <a:schemeClr val="accent1">
                    <a:lumMod val="75000"/>
                  </a:schemeClr>
                </a:solidFill>
              </a:rPr>
              <a:t> </a:t>
            </a:r>
            <a:r>
              <a:rPr lang="ar-EG" sz="2400" dirty="0">
                <a:solidFill>
                  <a:schemeClr val="accent1">
                    <a:lumMod val="75000"/>
                  </a:schemeClr>
                </a:solidFill>
              </a:rPr>
              <a:t>القلق الزائدين و</a:t>
            </a:r>
            <a:r>
              <a:rPr lang="ar-SA" sz="2400" dirty="0">
                <a:solidFill>
                  <a:schemeClr val="accent1">
                    <a:lumMod val="75000"/>
                  </a:schemeClr>
                </a:solidFill>
              </a:rPr>
              <a:t> </a:t>
            </a:r>
            <a:r>
              <a:rPr lang="ar-EG" sz="2400" dirty="0">
                <a:solidFill>
                  <a:schemeClr val="accent1">
                    <a:lumMod val="75000"/>
                  </a:schemeClr>
                </a:solidFill>
              </a:rPr>
              <a:t>ما يتبعهما من شد عصبي و</a:t>
            </a:r>
            <a:r>
              <a:rPr lang="ar-SA" sz="2400" dirty="0">
                <a:solidFill>
                  <a:schemeClr val="accent1">
                    <a:lumMod val="75000"/>
                  </a:schemeClr>
                </a:solidFill>
              </a:rPr>
              <a:t> </a:t>
            </a:r>
            <a:r>
              <a:rPr lang="ar-EG" sz="2400" dirty="0">
                <a:solidFill>
                  <a:schemeClr val="accent1">
                    <a:lumMod val="75000"/>
                  </a:schemeClr>
                </a:solidFill>
              </a:rPr>
              <a:t>أصوات مرتفعة و</a:t>
            </a:r>
            <a:r>
              <a:rPr lang="ar-SA" sz="2400" dirty="0">
                <a:solidFill>
                  <a:schemeClr val="accent1">
                    <a:lumMod val="75000"/>
                  </a:schemeClr>
                </a:solidFill>
              </a:rPr>
              <a:t> </a:t>
            </a:r>
            <a:r>
              <a:rPr lang="ar-EG" sz="2400" dirty="0">
                <a:solidFill>
                  <a:schemeClr val="accent1">
                    <a:lumMod val="75000"/>
                  </a:schemeClr>
                </a:solidFill>
              </a:rPr>
              <a:t>ضغط على الأبناء من أجل المذاكرة،لأن ذلك التوتر و</a:t>
            </a:r>
            <a:r>
              <a:rPr lang="ar-SA" sz="2400" dirty="0">
                <a:solidFill>
                  <a:schemeClr val="accent1">
                    <a:lumMod val="75000"/>
                  </a:schemeClr>
                </a:solidFill>
              </a:rPr>
              <a:t> </a:t>
            </a:r>
            <a:r>
              <a:rPr lang="ar-EG" sz="2400" dirty="0">
                <a:solidFill>
                  <a:schemeClr val="accent1">
                    <a:lumMod val="75000"/>
                  </a:schemeClr>
                </a:solidFill>
              </a:rPr>
              <a:t>القلق الزائد ينتقل للأبناء بشكل تلقائي</a:t>
            </a:r>
            <a:r>
              <a:rPr lang="ar-SA" sz="2400" dirty="0">
                <a:solidFill>
                  <a:schemeClr val="accent1">
                    <a:lumMod val="75000"/>
                  </a:schemeClr>
                </a:solidFill>
              </a:rPr>
              <a:t> </a:t>
            </a:r>
            <a:r>
              <a:rPr lang="ar-EG" sz="2400" dirty="0">
                <a:solidFill>
                  <a:schemeClr val="accent1">
                    <a:lumMod val="75000"/>
                  </a:schemeClr>
                </a:solidFill>
              </a:rPr>
              <a:t>، و</a:t>
            </a:r>
            <a:r>
              <a:rPr lang="ar-SA" sz="2400" dirty="0">
                <a:solidFill>
                  <a:schemeClr val="accent1">
                    <a:lumMod val="75000"/>
                  </a:schemeClr>
                </a:solidFill>
              </a:rPr>
              <a:t> </a:t>
            </a:r>
            <a:r>
              <a:rPr lang="ar-EG" sz="2400" dirty="0">
                <a:solidFill>
                  <a:schemeClr val="accent1">
                    <a:lumMod val="75000"/>
                  </a:schemeClr>
                </a:solidFill>
              </a:rPr>
              <a:t>يؤثر على مستوى تركيزهم، و</a:t>
            </a:r>
            <a:r>
              <a:rPr lang="ar-SA" sz="2400" dirty="0">
                <a:solidFill>
                  <a:schemeClr val="accent1">
                    <a:lumMod val="75000"/>
                  </a:schemeClr>
                </a:solidFill>
              </a:rPr>
              <a:t> </a:t>
            </a:r>
            <a:r>
              <a:rPr lang="ar-EG" sz="2400" dirty="0">
                <a:solidFill>
                  <a:schemeClr val="accent1">
                    <a:lumMod val="75000"/>
                  </a:schemeClr>
                </a:solidFill>
              </a:rPr>
              <a:t>قد يربك قدرتهم على المذاكرة.</a:t>
            </a:r>
            <a:br>
              <a:rPr lang="en-US" sz="2400" dirty="0"/>
            </a:br>
            <a:endParaRPr lang="ar-SA"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428596" y="2500306"/>
            <a:ext cx="8229600" cy="1143000"/>
          </a:xfrm>
        </p:spPr>
        <p:txBody>
          <a:bodyPr>
            <a:normAutofit fontScale="90000"/>
          </a:bodyPr>
          <a:lstStyle/>
          <a:p>
            <a:pPr algn="r">
              <a:lnSpc>
                <a:spcPct val="200000"/>
              </a:lnSpc>
            </a:pPr>
            <a:br>
              <a:rPr lang="ar-SA" sz="3100" dirty="0">
                <a:solidFill>
                  <a:schemeClr val="accent1">
                    <a:lumMod val="75000"/>
                  </a:schemeClr>
                </a:solidFill>
              </a:rPr>
            </a:br>
            <a:r>
              <a:rPr lang="ar-EG" sz="3100" dirty="0">
                <a:solidFill>
                  <a:schemeClr val="accent1">
                    <a:lumMod val="75000"/>
                  </a:schemeClr>
                </a:solidFill>
              </a:rPr>
              <a:t>من خصائص </a:t>
            </a:r>
            <a:r>
              <a:rPr lang="ar-SA" sz="3100" dirty="0">
                <a:solidFill>
                  <a:schemeClr val="accent1">
                    <a:lumMod val="75000"/>
                  </a:schemeClr>
                </a:solidFill>
              </a:rPr>
              <a:t>النمو في هذه المرحلة </a:t>
            </a:r>
            <a:r>
              <a:rPr lang="ar-EG" sz="3100" dirty="0">
                <a:solidFill>
                  <a:schemeClr val="accent1">
                    <a:lumMod val="75000"/>
                  </a:schemeClr>
                </a:solidFill>
              </a:rPr>
              <a:t>:</a:t>
            </a:r>
            <a:br>
              <a:rPr lang="en-US" sz="3100" dirty="0">
                <a:solidFill>
                  <a:schemeClr val="accent1">
                    <a:lumMod val="75000"/>
                  </a:schemeClr>
                </a:solidFill>
              </a:rPr>
            </a:br>
            <a:r>
              <a:rPr lang="ar-SA" sz="3100" dirty="0">
                <a:solidFill>
                  <a:schemeClr val="accent1">
                    <a:lumMod val="75000"/>
                  </a:schemeClr>
                </a:solidFill>
              </a:rPr>
              <a:t>انخفاض مفهوم الذات </a:t>
            </a:r>
            <a:br>
              <a:rPr lang="en-US" sz="3100" dirty="0">
                <a:solidFill>
                  <a:schemeClr val="accent1">
                    <a:lumMod val="75000"/>
                  </a:schemeClr>
                </a:solidFill>
              </a:rPr>
            </a:br>
            <a:r>
              <a:rPr lang="ar-SA" sz="3100" dirty="0">
                <a:solidFill>
                  <a:schemeClr val="accent1">
                    <a:lumMod val="75000"/>
                  </a:schemeClr>
                </a:solidFill>
              </a:rPr>
              <a:t>ينظر إلى نفسه بأنه غير كفء وغير ذكي .</a:t>
            </a:r>
            <a:br>
              <a:rPr lang="en-US" sz="3100" dirty="0">
                <a:solidFill>
                  <a:schemeClr val="accent1">
                    <a:lumMod val="75000"/>
                  </a:schemeClr>
                </a:solidFill>
              </a:rPr>
            </a:br>
            <a:br>
              <a:rPr lang="en-US" dirty="0">
                <a:solidFill>
                  <a:schemeClr val="accent1">
                    <a:lumMod val="75000"/>
                  </a:schemeClr>
                </a:solidFill>
              </a:rPr>
            </a:br>
            <a:endParaRPr lang="ar-SA" dirty="0">
              <a:solidFill>
                <a:schemeClr val="accent1">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1928802"/>
            <a:ext cx="8229600" cy="1143000"/>
          </a:xfrm>
        </p:spPr>
        <p:txBody>
          <a:bodyPr>
            <a:normAutofit fontScale="90000"/>
          </a:bodyPr>
          <a:lstStyle/>
          <a:p>
            <a:pPr algn="r">
              <a:lnSpc>
                <a:spcPct val="200000"/>
              </a:lnSpc>
            </a:pPr>
            <a:r>
              <a:rPr lang="en-US" dirty="0"/>
              <a:t> </a:t>
            </a:r>
            <a:br>
              <a:rPr lang="en-US" dirty="0"/>
            </a:br>
            <a:r>
              <a:rPr lang="ar-EG" sz="3100" dirty="0"/>
              <a:t>- </a:t>
            </a:r>
            <a:r>
              <a:rPr lang="ar-EG" sz="3100" dirty="0">
                <a:solidFill>
                  <a:schemeClr val="accent1">
                    <a:lumMod val="75000"/>
                  </a:schemeClr>
                </a:solidFill>
              </a:rPr>
              <a:t>الحرص على أن يمتدح الوالدان كل جهد يبذله الأبناء في مذاكرتهم وأن يدعوا لهم بالتوفيق على مسمع منهم، وأن يربتوا على أكتافهم؛ لأن ذلك يرفع من معنوياتهم، ويدفعهم لبذل المزيد من الجهد في المذاكرة.</a:t>
            </a:r>
            <a:br>
              <a:rPr lang="en-US" dirty="0">
                <a:solidFill>
                  <a:schemeClr val="accent1">
                    <a:lumMod val="75000"/>
                  </a:schemeClr>
                </a:solidFill>
              </a:rPr>
            </a:br>
            <a:endParaRPr lang="ar-SA" dirty="0">
              <a:solidFill>
                <a:schemeClr val="accent1">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2714620"/>
            <a:ext cx="8229600" cy="1143000"/>
          </a:xfrm>
        </p:spPr>
        <p:txBody>
          <a:bodyPr>
            <a:noAutofit/>
          </a:bodyPr>
          <a:lstStyle/>
          <a:p>
            <a:pPr algn="r">
              <a:lnSpc>
                <a:spcPct val="200000"/>
              </a:lnSpc>
            </a:pPr>
            <a:r>
              <a:rPr lang="ar-EG" sz="2800" dirty="0">
                <a:solidFill>
                  <a:schemeClr val="accent1">
                    <a:lumMod val="75000"/>
                  </a:schemeClr>
                </a:solidFill>
              </a:rPr>
              <a:t>- تجنب العبارات المحبطة التي كثيرا ما تقال في فتر</a:t>
            </a:r>
            <a:r>
              <a:rPr lang="ar-SA" sz="2800" dirty="0">
                <a:solidFill>
                  <a:schemeClr val="accent1">
                    <a:lumMod val="75000"/>
                  </a:schemeClr>
                </a:solidFill>
              </a:rPr>
              <a:t>ة </a:t>
            </a:r>
            <a:r>
              <a:rPr lang="ar-EG" sz="2800" dirty="0">
                <a:solidFill>
                  <a:schemeClr val="accent1">
                    <a:lumMod val="75000"/>
                  </a:schemeClr>
                </a:solidFill>
              </a:rPr>
              <a:t>الاستعداد للامتحانات </a:t>
            </a:r>
            <a:r>
              <a:rPr lang="ar-SA" sz="2800" dirty="0">
                <a:solidFill>
                  <a:schemeClr val="accent1">
                    <a:lumMod val="75000"/>
                  </a:schemeClr>
                </a:solidFill>
              </a:rPr>
              <a:t>وخلاله </a:t>
            </a:r>
            <a:r>
              <a:rPr lang="ar-EG" sz="2800" dirty="0">
                <a:solidFill>
                  <a:schemeClr val="accent1">
                    <a:lumMod val="75000"/>
                  </a:schemeClr>
                </a:solidFill>
              </a:rPr>
              <a:t>مثل: ضيعت وقتك في اللعب والآن تذاكر</a:t>
            </a:r>
            <a:r>
              <a:rPr lang="ar-SA" sz="2800" dirty="0">
                <a:solidFill>
                  <a:schemeClr val="accent1">
                    <a:lumMod val="75000"/>
                  </a:schemeClr>
                </a:solidFill>
              </a:rPr>
              <a:t> </a:t>
            </a:r>
            <a:r>
              <a:rPr lang="ar-EG" sz="2800" dirty="0" err="1">
                <a:solidFill>
                  <a:schemeClr val="accent1">
                    <a:lumMod val="75000"/>
                  </a:schemeClr>
                </a:solidFill>
              </a:rPr>
              <a:t>إلخ</a:t>
            </a:r>
            <a:r>
              <a:rPr lang="ar-EG" sz="2800" dirty="0">
                <a:solidFill>
                  <a:schemeClr val="accent1">
                    <a:lumMod val="75000"/>
                  </a:schemeClr>
                </a:solidFill>
              </a:rPr>
              <a:t>"؛ فمثل هذه العبارات تبث الإحباط في نفوس الأبناء، وتفقدهم الأمل في تحقيق ما يطمحون إليه من نجاح وتفوق.</a:t>
            </a:r>
            <a:br>
              <a:rPr lang="en-US" sz="2800" dirty="0">
                <a:solidFill>
                  <a:schemeClr val="accent1">
                    <a:lumMod val="75000"/>
                  </a:schemeClr>
                </a:solidFill>
              </a:rPr>
            </a:br>
            <a:endParaRPr lang="ar-SA" sz="2800" dirty="0">
              <a:solidFill>
                <a:schemeClr val="accent1">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2643182"/>
            <a:ext cx="8229600" cy="1143000"/>
          </a:xfrm>
        </p:spPr>
        <p:txBody>
          <a:bodyPr>
            <a:normAutofit fontScale="90000"/>
          </a:bodyPr>
          <a:lstStyle/>
          <a:p>
            <a:pPr algn="r">
              <a:lnSpc>
                <a:spcPct val="150000"/>
              </a:lnSpc>
            </a:pPr>
            <a:r>
              <a:rPr lang="en-US" dirty="0"/>
              <a:t> </a:t>
            </a:r>
            <a:br>
              <a:rPr lang="en-US" dirty="0"/>
            </a:br>
            <a:r>
              <a:rPr lang="ar-EG" sz="2700" dirty="0">
                <a:solidFill>
                  <a:schemeClr val="accent1">
                    <a:lumMod val="75000"/>
                  </a:schemeClr>
                </a:solidFill>
              </a:rPr>
              <a:t>- لا للمقارنة، فكثير من الآباء خاصة في أيام الامتحانات يقارنون أبناءهم بغيرهم من المتفوقين دراسيا، ويصرون على أن يكونوا مثلهم، ويتخذوا إلى ذلك كل السبل من عتاب ولوم وغيره، والبعض منهم يعتبر المقارنة حافزا لدفع الأبناء للاجتهاد في المذاكرة، ولتشجيعهم للحصول على أعلى الدرجات، وعكس ما يظنون، فإن أسلوب المقارنة لا يأتي إلا بنتائج عكسية؛ لأنه يولد شعورا بالإحباط لدى الأبناء.. ويعزز لديهم عدم الثقة بالنفس.. ويفقدهم احترامهم وتقديرهم لذواتهم، وهذا كله ينعكس على مستوى تحصيلهم.</a:t>
            </a:r>
            <a:br>
              <a:rPr lang="en-US" dirty="0"/>
            </a:b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2714620"/>
            <a:ext cx="8229600" cy="1143000"/>
          </a:xfrm>
        </p:spPr>
        <p:txBody>
          <a:bodyPr>
            <a:normAutofit fontScale="90000"/>
          </a:bodyPr>
          <a:lstStyle/>
          <a:p>
            <a:pPr algn="r">
              <a:lnSpc>
                <a:spcPct val="200000"/>
              </a:lnSpc>
            </a:pPr>
            <a:r>
              <a:rPr lang="ar-EG" sz="3100" dirty="0">
                <a:solidFill>
                  <a:schemeClr val="accent1">
                    <a:lumMod val="75000"/>
                  </a:schemeClr>
                </a:solidFill>
              </a:rPr>
              <a:t>- التعامل بواقعية مع قدرات الأبناء، وعدم توقع حصولهم على درجات لا تناسب قدراتهم  </a:t>
            </a:r>
            <a:r>
              <a:rPr lang="ar-EG" sz="3100" dirty="0" err="1">
                <a:solidFill>
                  <a:schemeClr val="accent1">
                    <a:lumMod val="75000"/>
                  </a:schemeClr>
                </a:solidFill>
              </a:rPr>
              <a:t>التحصيلية</a:t>
            </a:r>
            <a:r>
              <a:rPr lang="ar-EG" sz="3100" dirty="0">
                <a:solidFill>
                  <a:schemeClr val="accent1">
                    <a:lumMod val="75000"/>
                  </a:schemeClr>
                </a:solidFill>
              </a:rPr>
              <a:t>، وتجنب الضغط عليهم ليحصّلوا هذه الدرجات، ولكن يطالبون بما يستطيعون تحقيقه بالفعل، وبما يناسب قدراتهم.</a:t>
            </a:r>
            <a:br>
              <a:rPr lang="en-US" dirty="0"/>
            </a:b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
        <p:nvSpPr>
          <p:cNvPr id="2" name="عنوان 1"/>
          <p:cNvSpPr>
            <a:spLocks noGrp="1"/>
          </p:cNvSpPr>
          <p:nvPr>
            <p:ph type="title"/>
          </p:nvPr>
        </p:nvSpPr>
        <p:spPr>
          <a:xfrm>
            <a:off x="500034" y="3286124"/>
            <a:ext cx="8229600" cy="1143000"/>
          </a:xfrm>
        </p:spPr>
        <p:txBody>
          <a:bodyPr>
            <a:normAutofit fontScale="90000"/>
          </a:bodyPr>
          <a:lstStyle/>
          <a:p>
            <a:pPr algn="r">
              <a:lnSpc>
                <a:spcPct val="200000"/>
              </a:lnSpc>
            </a:pPr>
            <a:r>
              <a:rPr lang="ar-EG" sz="3100" dirty="0">
                <a:solidFill>
                  <a:schemeClr val="accent1">
                    <a:lumMod val="75000"/>
                  </a:schemeClr>
                </a:solidFill>
              </a:rPr>
              <a:t>- إشاعة حالة من الاستبشار والتفاؤل، والتعامل مع الأبناء على أساس أن أيام الامتحانات هي أيام قطاف ثمار مذاكرتهم واجتهادهم الذي دام طوال العام، مع الحرص على بث الثقة في نفوسهم من خلال تذكيرهم بأن الله لا يضيع أجر من أحسن عملا، وأن لكل مجتهد نصيبًا، وأن من زرع حصد، وغير ذلك من هذه المعاني.</a:t>
            </a:r>
            <a:br>
              <a:rPr lang="en-US" dirty="0"/>
            </a:b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TotalTime>
  <Words>264</Words>
  <Application>Microsoft Office PowerPoint</Application>
  <PresentationFormat>عرض على الشاشة (4:3)</PresentationFormat>
  <Paragraphs>14</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سمة Office</vt:lpstr>
      <vt:lpstr>عرض تقديمي في PowerPoint</vt:lpstr>
      <vt:lpstr>من خصائص النمو في هذه المرحلة  الحساسية الإنفعالية :   الغضب بسرعة , الرضا بسرعة , الاهتمام بردود أفعال الآخرين , و الشعور بالذنب الشديد عند الخطأ.  </vt:lpstr>
      <vt:lpstr>- التزام الوالدين بالهدوء و الاطمئنان و الابتعاد عن التوتر و القلق الزائدين و ما يتبعهما من شد عصبي و أصوات مرتفعة و ضغط على الأبناء من أجل المذاكرة،لأن ذلك التوتر و القلق الزائد ينتقل للأبناء بشكل تلقائي ، و يؤثر على مستوى تركيزهم، و قد يربك قدرتهم على المذاكرة. </vt:lpstr>
      <vt:lpstr> من خصائص النمو في هذه المرحلة : انخفاض مفهوم الذات  ينظر إلى نفسه بأنه غير كفء وغير ذكي .  </vt:lpstr>
      <vt:lpstr>  - الحرص على أن يمتدح الوالدان كل جهد يبذله الأبناء في مذاكرتهم وأن يدعوا لهم بالتوفيق على مسمع منهم، وأن يربتوا على أكتافهم؛ لأن ذلك يرفع من معنوياتهم، ويدفعهم لبذل المزيد من الجهد في المذاكرة. </vt:lpstr>
      <vt:lpstr>- تجنب العبارات المحبطة التي كثيرا ما تقال في فترة الاستعداد للامتحانات وخلاله مثل: ضيعت وقتك في اللعب والآن تذاكر إلخ"؛ فمثل هذه العبارات تبث الإحباط في نفوس الأبناء، وتفقدهم الأمل في تحقيق ما يطمحون إليه من نجاح وتفوق. </vt:lpstr>
      <vt:lpstr>  - لا للمقارنة، فكثير من الآباء خاصة في أيام الامتحانات يقارنون أبناءهم بغيرهم من المتفوقين دراسيا، ويصرون على أن يكونوا مثلهم، ويتخذوا إلى ذلك كل السبل من عتاب ولوم وغيره، والبعض منهم يعتبر المقارنة حافزا لدفع الأبناء للاجتهاد في المذاكرة، ولتشجيعهم للحصول على أعلى الدرجات، وعكس ما يظنون، فإن أسلوب المقارنة لا يأتي إلا بنتائج عكسية؛ لأنه يولد شعورا بالإحباط لدى الأبناء.. ويعزز لديهم عدم الثقة بالنفس.. ويفقدهم احترامهم وتقديرهم لذواتهم، وهذا كله ينعكس على مستوى تحصيلهم. </vt:lpstr>
      <vt:lpstr>- التعامل بواقعية مع قدرات الأبناء، وعدم توقع حصولهم على درجات لا تناسب قدراتهم  التحصيلية، وتجنب الضغط عليهم ليحصّلوا هذه الدرجات، ولكن يطالبون بما يستطيعون تحقيقه بالفعل، وبما يناسب قدراتهم. </vt:lpstr>
      <vt:lpstr>- إشاعة حالة من الاستبشار والتفاؤل، والتعامل مع الأبناء على أساس أن أيام الامتحانات هي أيام قطاف ثمار مذاكرتهم واجتهادهم الذي دام طوال العام، مع الحرص على بث الثقة في نفوسهم من خلال تذكيرهم بأن الله لا يضيع أجر من أحسن عملا، وأن لكل مجتهد نصيبًا، وأن من زرع حصد، وغير ذلك من هذه المعاني. </vt:lpstr>
      <vt:lpstr>- تقديم غذاءً متوازنًا وصحيًا للأبناء لمساعدتهم على زيادة التركيز. - تقديم وجبات بينية من المكسرات والعصائر الطبيعية والفاكهة والخضار كالجزر والخس، فجميعها تقدم الفيتامينات والدهون غير المشبعة الضرورية للدماغ.  </vt:lpstr>
      <vt:lpstr>- مساعدتهم على تنظيم مواعيد النوم والاستيقاظ، بحيث لا تقل عدد ساعات نومهم عن 8 ساعات.</vt:lpstr>
      <vt:lpstr>عرض تقديمي في PowerPoint</vt:lpstr>
      <vt:lpstr>- الثقة بهم وبث معنى «الثقة في النفس» في نفوسهم، والتأكيد لهم بأنهم قادرون على النجاح والتفوق. - تجنب لوم الأبناء بعد أداء الاختبار، بل تذكيرهم بالتعلم من الأخطاء ثم المضي قدمًا.</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الاستعداد للامتحان </dc:title>
  <dc:creator>Haifa</dc:creator>
  <cp:lastModifiedBy>عبدالله النويصر</cp:lastModifiedBy>
  <cp:revision>25</cp:revision>
  <dcterms:created xsi:type="dcterms:W3CDTF">2016-12-25T14:05:20Z</dcterms:created>
  <dcterms:modified xsi:type="dcterms:W3CDTF">2019-12-06T12:16:07Z</dcterms:modified>
</cp:coreProperties>
</file>