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0"/>
  </p:notesMasterIdLst>
  <p:sldIdLst>
    <p:sldId id="280" r:id="rId2"/>
    <p:sldId id="293" r:id="rId3"/>
    <p:sldId id="294" r:id="rId4"/>
    <p:sldId id="256" r:id="rId5"/>
    <p:sldId id="295" r:id="rId6"/>
    <p:sldId id="296" r:id="rId7"/>
    <p:sldId id="297" r:id="rId8"/>
    <p:sldId id="298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C493"/>
    <a:srgbClr val="FA8B78"/>
    <a:srgbClr val="FA9478"/>
    <a:srgbClr val="F98E79"/>
    <a:srgbClr val="FE9F74"/>
    <a:srgbClr val="F796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128" autoAdjust="0"/>
  </p:normalViewPr>
  <p:slideViewPr>
    <p:cSldViewPr>
      <p:cViewPr varScale="1">
        <p:scale>
          <a:sx n="69" d="100"/>
          <a:sy n="69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AF8EAA8-EAD2-4814-A920-761BD6ADC7E4}" type="datetimeFigureOut">
              <a:rPr lang="ar-SA" smtClean="0"/>
              <a:t>17/03/35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E44E951-0051-4F63-9226-F3BEA2BD89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6421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815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8158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8158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815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8158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815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8158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815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17/03/35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9571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17/03/35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6727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17/03/35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9907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17/03/35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4908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17/03/35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510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17/03/35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3180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17/03/35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051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17/03/35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305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17/03/35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121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17/03/35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1415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17/03/35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4366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C9305-B9F7-4ED4-B76F-3D5A5F3AC1C0}" type="datetimeFigureOut">
              <a:rPr lang="ar-SA" smtClean="0"/>
              <a:t>17/03/35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2116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 Box 103"/>
          <p:cNvSpPr txBox="1">
            <a:spLocks noChangeArrowheads="1"/>
          </p:cNvSpPr>
          <p:nvPr/>
        </p:nvSpPr>
        <p:spPr bwMode="auto">
          <a:xfrm>
            <a:off x="1916334" y="2383671"/>
            <a:ext cx="32288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درجات الحرارة</a:t>
            </a:r>
            <a:endParaRPr lang="en-US" sz="2000" b="1" dirty="0"/>
          </a:p>
        </p:txBody>
      </p:sp>
      <p:grpSp>
        <p:nvGrpSpPr>
          <p:cNvPr id="11" name="مجموعة 10"/>
          <p:cNvGrpSpPr/>
          <p:nvPr/>
        </p:nvGrpSpPr>
        <p:grpSpPr>
          <a:xfrm>
            <a:off x="755576" y="3142100"/>
            <a:ext cx="935067" cy="2628900"/>
            <a:chOff x="321911" y="3035301"/>
            <a:chExt cx="935067" cy="2628900"/>
          </a:xfrm>
        </p:grpSpPr>
        <p:grpSp>
          <p:nvGrpSpPr>
            <p:cNvPr id="50" name="Group 102"/>
            <p:cNvGrpSpPr>
              <a:grpSpLocks/>
            </p:cNvGrpSpPr>
            <p:nvPr/>
          </p:nvGrpSpPr>
          <p:grpSpPr bwMode="auto">
            <a:xfrm>
              <a:off x="590228" y="3035301"/>
              <a:ext cx="666750" cy="2628900"/>
              <a:chOff x="2594" y="2183"/>
              <a:chExt cx="420" cy="1656"/>
            </a:xfrm>
          </p:grpSpPr>
          <p:sp>
            <p:nvSpPr>
              <p:cNvPr id="62" name="Text Box 93"/>
              <p:cNvSpPr txBox="1">
                <a:spLocks noChangeArrowheads="1"/>
              </p:cNvSpPr>
              <p:nvPr/>
            </p:nvSpPr>
            <p:spPr bwMode="auto">
              <a:xfrm>
                <a:off x="2676" y="3589"/>
                <a:ext cx="33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20</a:t>
                </a:r>
                <a:endParaRPr lang="en-US" sz="2000" b="1" dirty="0"/>
              </a:p>
            </p:txBody>
          </p:sp>
          <p:sp>
            <p:nvSpPr>
              <p:cNvPr id="63" name="Text Box 94"/>
              <p:cNvSpPr txBox="1">
                <a:spLocks noChangeArrowheads="1"/>
              </p:cNvSpPr>
              <p:nvPr/>
            </p:nvSpPr>
            <p:spPr bwMode="auto">
              <a:xfrm>
                <a:off x="2676" y="3294"/>
                <a:ext cx="33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40</a:t>
                </a:r>
                <a:endParaRPr lang="en-US" sz="2000" b="1" dirty="0"/>
              </a:p>
            </p:txBody>
          </p:sp>
          <p:sp>
            <p:nvSpPr>
              <p:cNvPr id="64" name="Text Box 95"/>
              <p:cNvSpPr txBox="1">
                <a:spLocks noChangeArrowheads="1"/>
              </p:cNvSpPr>
              <p:nvPr/>
            </p:nvSpPr>
            <p:spPr bwMode="auto">
              <a:xfrm>
                <a:off x="2676" y="3022"/>
                <a:ext cx="33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60</a:t>
                </a:r>
                <a:endParaRPr lang="en-US" sz="2000" b="1" dirty="0"/>
              </a:p>
            </p:txBody>
          </p:sp>
          <p:sp>
            <p:nvSpPr>
              <p:cNvPr id="65" name="Text Box 96"/>
              <p:cNvSpPr txBox="1">
                <a:spLocks noChangeArrowheads="1"/>
              </p:cNvSpPr>
              <p:nvPr/>
            </p:nvSpPr>
            <p:spPr bwMode="auto">
              <a:xfrm>
                <a:off x="2676" y="2750"/>
                <a:ext cx="33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80</a:t>
                </a:r>
                <a:endParaRPr lang="en-US" sz="2000" b="1" dirty="0"/>
              </a:p>
            </p:txBody>
          </p:sp>
          <p:sp>
            <p:nvSpPr>
              <p:cNvPr id="66" name="Text Box 97"/>
              <p:cNvSpPr txBox="1">
                <a:spLocks noChangeArrowheads="1"/>
              </p:cNvSpPr>
              <p:nvPr/>
            </p:nvSpPr>
            <p:spPr bwMode="auto">
              <a:xfrm>
                <a:off x="2594" y="2455"/>
                <a:ext cx="42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100</a:t>
                </a:r>
                <a:endParaRPr lang="en-US" sz="2000" b="1" dirty="0"/>
              </a:p>
            </p:txBody>
          </p:sp>
          <p:sp>
            <p:nvSpPr>
              <p:cNvPr id="67" name="Text Box 98"/>
              <p:cNvSpPr txBox="1">
                <a:spLocks noChangeArrowheads="1"/>
              </p:cNvSpPr>
              <p:nvPr/>
            </p:nvSpPr>
            <p:spPr bwMode="auto">
              <a:xfrm>
                <a:off x="2594" y="2183"/>
                <a:ext cx="42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120</a:t>
                </a:r>
                <a:endParaRPr lang="en-US" sz="2000" b="1" dirty="0"/>
              </a:p>
            </p:txBody>
          </p:sp>
        </p:grpSp>
        <p:sp>
          <p:nvSpPr>
            <p:cNvPr id="52" name="Text Box 104"/>
            <p:cNvSpPr txBox="1">
              <a:spLocks noChangeArrowheads="1"/>
            </p:cNvSpPr>
            <p:nvPr/>
          </p:nvSpPr>
          <p:spPr bwMode="auto">
            <a:xfrm rot="16200000">
              <a:off x="-540889" y="4226612"/>
              <a:ext cx="2125709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66"/>
                  </a:soli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2000" b="1" dirty="0" smtClean="0"/>
                <a:t>الدرجات الفهرنهايتية</a:t>
              </a:r>
              <a:endParaRPr lang="en-US" sz="2000" b="1" dirty="0"/>
            </a:p>
          </p:txBody>
        </p:sp>
      </p:grpSp>
      <p:grpSp>
        <p:nvGrpSpPr>
          <p:cNvPr id="12" name="مجموعة 11"/>
          <p:cNvGrpSpPr/>
          <p:nvPr/>
        </p:nvGrpSpPr>
        <p:grpSpPr>
          <a:xfrm>
            <a:off x="1928836" y="5984071"/>
            <a:ext cx="3302000" cy="757297"/>
            <a:chOff x="1425252" y="5988051"/>
            <a:chExt cx="3302000" cy="757297"/>
          </a:xfrm>
        </p:grpSpPr>
        <p:grpSp>
          <p:nvGrpSpPr>
            <p:cNvPr id="53" name="Group 112"/>
            <p:cNvGrpSpPr>
              <a:grpSpLocks/>
            </p:cNvGrpSpPr>
            <p:nvPr/>
          </p:nvGrpSpPr>
          <p:grpSpPr bwMode="auto">
            <a:xfrm>
              <a:off x="1425252" y="5988051"/>
              <a:ext cx="3302000" cy="396875"/>
              <a:chOff x="3120" y="3884"/>
              <a:chExt cx="2080" cy="250"/>
            </a:xfrm>
          </p:grpSpPr>
          <p:sp>
            <p:nvSpPr>
              <p:cNvPr id="55" name="Text Box 105"/>
              <p:cNvSpPr txBox="1">
                <a:spLocks noChangeArrowheads="1"/>
              </p:cNvSpPr>
              <p:nvPr/>
            </p:nvSpPr>
            <p:spPr bwMode="auto">
              <a:xfrm>
                <a:off x="3120" y="3884"/>
                <a:ext cx="3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5</a:t>
                </a:r>
                <a:endParaRPr lang="en-US" sz="2000" b="1" dirty="0"/>
              </a:p>
            </p:txBody>
          </p:sp>
          <p:sp>
            <p:nvSpPr>
              <p:cNvPr id="56" name="Text Box 106"/>
              <p:cNvSpPr txBox="1">
                <a:spLocks noChangeArrowheads="1"/>
              </p:cNvSpPr>
              <p:nvPr/>
            </p:nvSpPr>
            <p:spPr bwMode="auto">
              <a:xfrm>
                <a:off x="3376" y="3884"/>
                <a:ext cx="3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10</a:t>
                </a:r>
                <a:endParaRPr lang="en-US" sz="2000" b="1" dirty="0"/>
              </a:p>
            </p:txBody>
          </p:sp>
          <p:sp>
            <p:nvSpPr>
              <p:cNvPr id="57" name="Text Box 107"/>
              <p:cNvSpPr txBox="1">
                <a:spLocks noChangeArrowheads="1"/>
              </p:cNvSpPr>
              <p:nvPr/>
            </p:nvSpPr>
            <p:spPr bwMode="auto">
              <a:xfrm>
                <a:off x="3886" y="3884"/>
                <a:ext cx="3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20</a:t>
                </a:r>
                <a:endParaRPr lang="en-US" sz="2000" b="1" dirty="0"/>
              </a:p>
            </p:txBody>
          </p:sp>
          <p:sp>
            <p:nvSpPr>
              <p:cNvPr id="58" name="Text Box 108"/>
              <p:cNvSpPr txBox="1">
                <a:spLocks noChangeArrowheads="1"/>
              </p:cNvSpPr>
              <p:nvPr/>
            </p:nvSpPr>
            <p:spPr bwMode="auto">
              <a:xfrm>
                <a:off x="3614" y="3884"/>
                <a:ext cx="3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15</a:t>
                </a:r>
                <a:endParaRPr lang="en-US" sz="2000" b="1" dirty="0"/>
              </a:p>
            </p:txBody>
          </p:sp>
          <p:sp>
            <p:nvSpPr>
              <p:cNvPr id="59" name="Text Box 109"/>
              <p:cNvSpPr txBox="1">
                <a:spLocks noChangeArrowheads="1"/>
              </p:cNvSpPr>
              <p:nvPr/>
            </p:nvSpPr>
            <p:spPr bwMode="auto">
              <a:xfrm>
                <a:off x="4140" y="3884"/>
                <a:ext cx="3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25</a:t>
                </a:r>
                <a:endParaRPr lang="en-US" sz="2000" b="1" dirty="0"/>
              </a:p>
            </p:txBody>
          </p:sp>
          <p:sp>
            <p:nvSpPr>
              <p:cNvPr id="60" name="Text Box 110"/>
              <p:cNvSpPr txBox="1">
                <a:spLocks noChangeArrowheads="1"/>
              </p:cNvSpPr>
              <p:nvPr/>
            </p:nvSpPr>
            <p:spPr bwMode="auto">
              <a:xfrm>
                <a:off x="4639" y="3884"/>
                <a:ext cx="3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35</a:t>
                </a:r>
                <a:endParaRPr lang="en-US" sz="2000" b="1" dirty="0"/>
              </a:p>
            </p:txBody>
          </p:sp>
          <p:sp>
            <p:nvSpPr>
              <p:cNvPr id="61" name="Text Box 111"/>
              <p:cNvSpPr txBox="1">
                <a:spLocks noChangeArrowheads="1"/>
              </p:cNvSpPr>
              <p:nvPr/>
            </p:nvSpPr>
            <p:spPr bwMode="auto">
              <a:xfrm>
                <a:off x="4412" y="3884"/>
                <a:ext cx="3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30</a:t>
                </a:r>
                <a:endParaRPr lang="en-US" sz="2000" b="1" dirty="0"/>
              </a:p>
            </p:txBody>
          </p:sp>
          <p:sp>
            <p:nvSpPr>
              <p:cNvPr id="138" name="Text Box 110"/>
              <p:cNvSpPr txBox="1">
                <a:spLocks noChangeArrowheads="1"/>
              </p:cNvSpPr>
              <p:nvPr/>
            </p:nvSpPr>
            <p:spPr bwMode="auto">
              <a:xfrm>
                <a:off x="4884" y="3884"/>
                <a:ext cx="3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40</a:t>
                </a:r>
                <a:endParaRPr lang="en-US" sz="2000" b="1" dirty="0"/>
              </a:p>
            </p:txBody>
          </p:sp>
        </p:grpSp>
        <p:sp>
          <p:nvSpPr>
            <p:cNvPr id="54" name="Text Box 113"/>
            <p:cNvSpPr txBox="1">
              <a:spLocks noChangeArrowheads="1"/>
            </p:cNvSpPr>
            <p:nvPr/>
          </p:nvSpPr>
          <p:spPr bwMode="auto">
            <a:xfrm>
              <a:off x="2160266" y="6345238"/>
              <a:ext cx="2085975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66"/>
                  </a:soli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2000" b="1" dirty="0" smtClean="0"/>
                <a:t>الدرجات </a:t>
              </a:r>
              <a:r>
                <a:rPr lang="ar-SA" sz="2000" b="1" dirty="0" err="1" smtClean="0"/>
                <a:t>السيليزية</a:t>
              </a:r>
              <a:endParaRPr lang="en-US" sz="2000" b="1" dirty="0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913" y="2863565"/>
            <a:ext cx="3743146" cy="316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8" name="Text Box 115"/>
          <p:cNvSpPr txBox="1">
            <a:spLocks noChangeArrowheads="1"/>
          </p:cNvSpPr>
          <p:nvPr/>
        </p:nvSpPr>
        <p:spPr bwMode="auto">
          <a:xfrm>
            <a:off x="2420791" y="4740434"/>
            <a:ext cx="3222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●</a:t>
            </a:r>
          </a:p>
        </p:txBody>
      </p:sp>
      <p:sp>
        <p:nvSpPr>
          <p:cNvPr id="109" name="Text Box 116"/>
          <p:cNvSpPr txBox="1">
            <a:spLocks noChangeArrowheads="1"/>
          </p:cNvSpPr>
          <p:nvPr/>
        </p:nvSpPr>
        <p:spPr bwMode="auto">
          <a:xfrm>
            <a:off x="3226734" y="4309099"/>
            <a:ext cx="322262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●</a:t>
            </a:r>
          </a:p>
        </p:txBody>
      </p:sp>
      <p:sp>
        <p:nvSpPr>
          <p:cNvPr id="110" name="Text Box 117"/>
          <p:cNvSpPr txBox="1">
            <a:spLocks noChangeArrowheads="1"/>
          </p:cNvSpPr>
          <p:nvPr/>
        </p:nvSpPr>
        <p:spPr bwMode="auto">
          <a:xfrm>
            <a:off x="4046531" y="3904761"/>
            <a:ext cx="322263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●</a:t>
            </a:r>
          </a:p>
        </p:txBody>
      </p:sp>
      <p:sp>
        <p:nvSpPr>
          <p:cNvPr id="111" name="Text Box 118"/>
          <p:cNvSpPr txBox="1">
            <a:spLocks noChangeArrowheads="1"/>
          </p:cNvSpPr>
          <p:nvPr/>
        </p:nvSpPr>
        <p:spPr bwMode="auto">
          <a:xfrm>
            <a:off x="4808177" y="3517011"/>
            <a:ext cx="322262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●</a:t>
            </a:r>
          </a:p>
        </p:txBody>
      </p:sp>
      <p:sp>
        <p:nvSpPr>
          <p:cNvPr id="114" name="Line 121"/>
          <p:cNvSpPr>
            <a:spLocks noChangeShapeType="1"/>
          </p:cNvSpPr>
          <p:nvPr/>
        </p:nvSpPr>
        <p:spPr bwMode="auto">
          <a:xfrm flipV="1">
            <a:off x="1763767" y="3544721"/>
            <a:ext cx="3467069" cy="175137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46" name="Text Box 115"/>
          <p:cNvSpPr txBox="1">
            <a:spLocks noChangeArrowheads="1"/>
          </p:cNvSpPr>
          <p:nvPr/>
        </p:nvSpPr>
        <p:spPr bwMode="auto">
          <a:xfrm>
            <a:off x="1588781" y="5161446"/>
            <a:ext cx="3222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●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043583"/>
            <a:ext cx="4314825" cy="6572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8640"/>
            <a:ext cx="2276475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4" name="Line 121"/>
          <p:cNvSpPr>
            <a:spLocks noChangeShapeType="1"/>
          </p:cNvSpPr>
          <p:nvPr/>
        </p:nvSpPr>
        <p:spPr bwMode="auto">
          <a:xfrm flipH="1" flipV="1">
            <a:off x="3804886" y="4256231"/>
            <a:ext cx="1699" cy="169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45" name="Line 121"/>
          <p:cNvSpPr>
            <a:spLocks noChangeShapeType="1"/>
          </p:cNvSpPr>
          <p:nvPr/>
        </p:nvSpPr>
        <p:spPr bwMode="auto">
          <a:xfrm flipV="1">
            <a:off x="1762651" y="4283589"/>
            <a:ext cx="2052000" cy="1385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692115"/>
            <a:ext cx="183832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مجموعة 1"/>
          <p:cNvGrpSpPr/>
          <p:nvPr/>
        </p:nvGrpSpPr>
        <p:grpSpPr>
          <a:xfrm>
            <a:off x="6183213" y="3677348"/>
            <a:ext cx="2819400" cy="1554913"/>
            <a:chOff x="6183213" y="3677348"/>
            <a:chExt cx="2819400" cy="1554913"/>
          </a:xfrm>
        </p:grpSpPr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83213" y="3677348"/>
              <a:ext cx="2819400" cy="333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6256" y="4240650"/>
              <a:ext cx="1752600" cy="371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81031" y="4908411"/>
              <a:ext cx="1647825" cy="323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47" name="Text Box 103"/>
          <p:cNvSpPr txBox="1">
            <a:spLocks noChangeArrowheads="1"/>
          </p:cNvSpPr>
          <p:nvPr/>
        </p:nvSpPr>
        <p:spPr bwMode="auto">
          <a:xfrm>
            <a:off x="5724128" y="4902176"/>
            <a:ext cx="126173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baseline="30000" dirty="0" smtClean="0">
                <a:solidFill>
                  <a:srgbClr val="FF0000"/>
                </a:solidFill>
              </a:rPr>
              <a:t>5</a:t>
            </a:r>
            <a:r>
              <a:rPr lang="ar-SA" sz="2000" b="1" dirty="0" smtClean="0">
                <a:solidFill>
                  <a:srgbClr val="FF0000"/>
                </a:solidFill>
              </a:rPr>
              <a:t>77 تقريبا</a:t>
            </a:r>
            <a:endParaRPr lang="en-US" sz="2000" b="1" dirty="0">
              <a:solidFill>
                <a:srgbClr val="FF0000"/>
              </a:solidFill>
            </a:endParaRP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2467" y="147946"/>
            <a:ext cx="3811419" cy="6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6184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9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108" grpId="0"/>
      <p:bldP spid="109" grpId="0"/>
      <p:bldP spid="110" grpId="0"/>
      <p:bldP spid="111" grpId="0"/>
      <p:bldP spid="114" grpId="0" animBg="1"/>
      <p:bldP spid="146" grpId="0"/>
      <p:bldP spid="144" grpId="0" animBg="1"/>
      <p:bldP spid="145" grpId="0" animBg="1"/>
      <p:bldP spid="14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 Box 103"/>
          <p:cNvSpPr txBox="1">
            <a:spLocks noChangeArrowheads="1"/>
          </p:cNvSpPr>
          <p:nvPr/>
        </p:nvSpPr>
        <p:spPr bwMode="auto">
          <a:xfrm>
            <a:off x="5364088" y="4558253"/>
            <a:ext cx="32288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النشاط الاجتماعي</a:t>
            </a:r>
            <a:endParaRPr lang="en-US" sz="2000" b="1" dirty="0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2467" y="147946"/>
            <a:ext cx="3811419" cy="6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711" y="1340768"/>
            <a:ext cx="4324350" cy="15716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679" y="3501008"/>
            <a:ext cx="3457575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4044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 Box 103"/>
          <p:cNvSpPr txBox="1">
            <a:spLocks noChangeArrowheads="1"/>
          </p:cNvSpPr>
          <p:nvPr/>
        </p:nvSpPr>
        <p:spPr bwMode="auto">
          <a:xfrm>
            <a:off x="5148064" y="2852936"/>
            <a:ext cx="366089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8  ،  18  ،  38  ،  78  ،        ،       </a:t>
            </a:r>
            <a:endParaRPr lang="en-US" sz="2000" b="1" dirty="0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2467" y="147946"/>
            <a:ext cx="3811419" cy="6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303040"/>
            <a:ext cx="3400425" cy="6858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103"/>
          <p:cNvSpPr txBox="1">
            <a:spLocks noChangeArrowheads="1"/>
          </p:cNvSpPr>
          <p:nvPr/>
        </p:nvSpPr>
        <p:spPr bwMode="auto">
          <a:xfrm>
            <a:off x="5735638" y="2866217"/>
            <a:ext cx="70857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>
                <a:solidFill>
                  <a:srgbClr val="FF0000"/>
                </a:solidFill>
              </a:rPr>
              <a:t>158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8" name="Text Box 103"/>
          <p:cNvSpPr txBox="1">
            <a:spLocks noChangeArrowheads="1"/>
          </p:cNvSpPr>
          <p:nvPr/>
        </p:nvSpPr>
        <p:spPr bwMode="auto">
          <a:xfrm>
            <a:off x="5115276" y="2866217"/>
            <a:ext cx="70857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>
                <a:solidFill>
                  <a:srgbClr val="FF0000"/>
                </a:solidFill>
              </a:rPr>
              <a:t>318</a:t>
            </a:r>
            <a:endParaRPr lang="en-US" sz="2000" b="1" dirty="0">
              <a:solidFill>
                <a:srgbClr val="FF0000"/>
              </a:solidFill>
            </a:endParaRPr>
          </a:p>
        </p:txBody>
      </p:sp>
      <p:grpSp>
        <p:nvGrpSpPr>
          <p:cNvPr id="5" name="مجموعة 4"/>
          <p:cNvGrpSpPr/>
          <p:nvPr/>
        </p:nvGrpSpPr>
        <p:grpSpPr>
          <a:xfrm>
            <a:off x="8028384" y="2204864"/>
            <a:ext cx="736129" cy="1624246"/>
            <a:chOff x="8028384" y="1988840"/>
            <a:chExt cx="736129" cy="1624246"/>
          </a:xfrm>
        </p:grpSpPr>
        <p:sp>
          <p:nvSpPr>
            <p:cNvPr id="4" name="قوس 3"/>
            <p:cNvSpPr/>
            <p:nvPr/>
          </p:nvSpPr>
          <p:spPr>
            <a:xfrm rot="10800000">
              <a:off x="8028384" y="1988840"/>
              <a:ext cx="736129" cy="1213556"/>
            </a:xfrm>
            <a:prstGeom prst="arc">
              <a:avLst>
                <a:gd name="adj1" fmla="val 14010284"/>
                <a:gd name="adj2" fmla="val 18434004"/>
              </a:avLst>
            </a:prstGeom>
            <a:ln w="38100"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2" name="Text Box 103"/>
            <p:cNvSpPr txBox="1">
              <a:spLocks noChangeArrowheads="1"/>
            </p:cNvSpPr>
            <p:nvPr/>
          </p:nvSpPr>
          <p:spPr bwMode="auto">
            <a:xfrm>
              <a:off x="8039894" y="3212976"/>
              <a:ext cx="708570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66"/>
                  </a:soli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 smtClean="0">
                  <a:solidFill>
                    <a:srgbClr val="0070C0"/>
                  </a:solidFill>
                </a:rPr>
                <a:t>+ 10</a:t>
              </a:r>
              <a:endParaRPr lang="en-US" sz="2000" b="1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14" name="مجموعة 13"/>
          <p:cNvGrpSpPr/>
          <p:nvPr/>
        </p:nvGrpSpPr>
        <p:grpSpPr>
          <a:xfrm>
            <a:off x="7380312" y="2204864"/>
            <a:ext cx="736129" cy="1624246"/>
            <a:chOff x="8028384" y="1988840"/>
            <a:chExt cx="736129" cy="1624246"/>
          </a:xfrm>
        </p:grpSpPr>
        <p:sp>
          <p:nvSpPr>
            <p:cNvPr id="15" name="قوس 14"/>
            <p:cNvSpPr/>
            <p:nvPr/>
          </p:nvSpPr>
          <p:spPr>
            <a:xfrm rot="10800000">
              <a:off x="8028384" y="1988840"/>
              <a:ext cx="736129" cy="1213556"/>
            </a:xfrm>
            <a:prstGeom prst="arc">
              <a:avLst>
                <a:gd name="adj1" fmla="val 14010284"/>
                <a:gd name="adj2" fmla="val 18434004"/>
              </a:avLst>
            </a:prstGeom>
            <a:ln w="38100"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6" name="Text Box 103"/>
            <p:cNvSpPr txBox="1">
              <a:spLocks noChangeArrowheads="1"/>
            </p:cNvSpPr>
            <p:nvPr/>
          </p:nvSpPr>
          <p:spPr bwMode="auto">
            <a:xfrm>
              <a:off x="8039894" y="3212976"/>
              <a:ext cx="708570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66"/>
                  </a:soli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 smtClean="0">
                  <a:solidFill>
                    <a:srgbClr val="0070C0"/>
                  </a:solidFill>
                </a:rPr>
                <a:t>+ 20</a:t>
              </a:r>
              <a:endParaRPr lang="en-US" sz="2000" b="1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17" name="مجموعة 16"/>
          <p:cNvGrpSpPr/>
          <p:nvPr/>
        </p:nvGrpSpPr>
        <p:grpSpPr>
          <a:xfrm>
            <a:off x="6732240" y="2204864"/>
            <a:ext cx="736129" cy="1624246"/>
            <a:chOff x="8028384" y="1988840"/>
            <a:chExt cx="736129" cy="1624246"/>
          </a:xfrm>
        </p:grpSpPr>
        <p:sp>
          <p:nvSpPr>
            <p:cNvPr id="18" name="قوس 17"/>
            <p:cNvSpPr/>
            <p:nvPr/>
          </p:nvSpPr>
          <p:spPr>
            <a:xfrm rot="10800000">
              <a:off x="8028384" y="1988840"/>
              <a:ext cx="736129" cy="1213556"/>
            </a:xfrm>
            <a:prstGeom prst="arc">
              <a:avLst>
                <a:gd name="adj1" fmla="val 14010284"/>
                <a:gd name="adj2" fmla="val 18434004"/>
              </a:avLst>
            </a:prstGeom>
            <a:ln w="38100"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9" name="Text Box 103"/>
            <p:cNvSpPr txBox="1">
              <a:spLocks noChangeArrowheads="1"/>
            </p:cNvSpPr>
            <p:nvPr/>
          </p:nvSpPr>
          <p:spPr bwMode="auto">
            <a:xfrm>
              <a:off x="8039894" y="3212976"/>
              <a:ext cx="708570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66"/>
                  </a:soli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 smtClean="0">
                  <a:solidFill>
                    <a:srgbClr val="0070C0"/>
                  </a:solidFill>
                </a:rPr>
                <a:t>+ 40</a:t>
              </a:r>
              <a:endParaRPr lang="en-US" sz="2000" b="1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20" name="مجموعة 19"/>
          <p:cNvGrpSpPr/>
          <p:nvPr/>
        </p:nvGrpSpPr>
        <p:grpSpPr>
          <a:xfrm>
            <a:off x="6084168" y="2204864"/>
            <a:ext cx="736129" cy="1624246"/>
            <a:chOff x="8028384" y="1988840"/>
            <a:chExt cx="736129" cy="1624246"/>
          </a:xfrm>
        </p:grpSpPr>
        <p:sp>
          <p:nvSpPr>
            <p:cNvPr id="21" name="قوس 20"/>
            <p:cNvSpPr/>
            <p:nvPr/>
          </p:nvSpPr>
          <p:spPr>
            <a:xfrm rot="10800000">
              <a:off x="8028384" y="1988840"/>
              <a:ext cx="736129" cy="1213556"/>
            </a:xfrm>
            <a:prstGeom prst="arc">
              <a:avLst>
                <a:gd name="adj1" fmla="val 14010284"/>
                <a:gd name="adj2" fmla="val 18434004"/>
              </a:avLst>
            </a:prstGeom>
            <a:ln w="38100"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2" name="Text Box 103"/>
            <p:cNvSpPr txBox="1">
              <a:spLocks noChangeArrowheads="1"/>
            </p:cNvSpPr>
            <p:nvPr/>
          </p:nvSpPr>
          <p:spPr bwMode="auto">
            <a:xfrm>
              <a:off x="8039894" y="3212976"/>
              <a:ext cx="708570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66"/>
                  </a:soli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 smtClean="0">
                  <a:solidFill>
                    <a:srgbClr val="0070C0"/>
                  </a:solidFill>
                </a:rPr>
                <a:t>+ 80</a:t>
              </a:r>
              <a:endParaRPr lang="en-US" sz="2000" b="1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23" name="مجموعة 22"/>
          <p:cNvGrpSpPr/>
          <p:nvPr/>
        </p:nvGrpSpPr>
        <p:grpSpPr>
          <a:xfrm>
            <a:off x="5225828" y="2204864"/>
            <a:ext cx="930348" cy="1624246"/>
            <a:chOff x="7834165" y="1988840"/>
            <a:chExt cx="930348" cy="1624246"/>
          </a:xfrm>
        </p:grpSpPr>
        <p:sp>
          <p:nvSpPr>
            <p:cNvPr id="24" name="قوس 23"/>
            <p:cNvSpPr/>
            <p:nvPr/>
          </p:nvSpPr>
          <p:spPr>
            <a:xfrm rot="10800000">
              <a:off x="8028384" y="1988840"/>
              <a:ext cx="736129" cy="1213556"/>
            </a:xfrm>
            <a:prstGeom prst="arc">
              <a:avLst>
                <a:gd name="adj1" fmla="val 14010284"/>
                <a:gd name="adj2" fmla="val 18434004"/>
              </a:avLst>
            </a:prstGeom>
            <a:ln w="38100"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5" name="Text Box 103"/>
            <p:cNvSpPr txBox="1">
              <a:spLocks noChangeArrowheads="1"/>
            </p:cNvSpPr>
            <p:nvPr/>
          </p:nvSpPr>
          <p:spPr bwMode="auto">
            <a:xfrm>
              <a:off x="7834165" y="3212976"/>
              <a:ext cx="914300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66"/>
                  </a:soli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 smtClean="0">
                  <a:solidFill>
                    <a:srgbClr val="0070C0"/>
                  </a:solidFill>
                </a:rPr>
                <a:t>+ 160</a:t>
              </a:r>
              <a:endParaRPr lang="en-US" sz="20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26" name="Text Box 103"/>
          <p:cNvSpPr txBox="1">
            <a:spLocks noChangeArrowheads="1"/>
          </p:cNvSpPr>
          <p:nvPr/>
        </p:nvSpPr>
        <p:spPr bwMode="auto">
          <a:xfrm>
            <a:off x="1763688" y="5157192"/>
            <a:ext cx="705678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8        ،        18        ،        38        ،        78        ،                   ،       </a:t>
            </a:r>
            <a:endParaRPr lang="en-US" sz="2000" b="1" dirty="0"/>
          </a:p>
        </p:txBody>
      </p:sp>
      <p:sp>
        <p:nvSpPr>
          <p:cNvPr id="27" name="Text Box 103"/>
          <p:cNvSpPr txBox="1">
            <a:spLocks noChangeArrowheads="1"/>
          </p:cNvSpPr>
          <p:nvPr/>
        </p:nvSpPr>
        <p:spPr bwMode="auto">
          <a:xfrm>
            <a:off x="2423270" y="5170473"/>
            <a:ext cx="70857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>
                <a:solidFill>
                  <a:srgbClr val="FF0000"/>
                </a:solidFill>
              </a:rPr>
              <a:t>158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28" name="Text Box 103"/>
          <p:cNvSpPr txBox="1">
            <a:spLocks noChangeArrowheads="1"/>
          </p:cNvSpPr>
          <p:nvPr/>
        </p:nvSpPr>
        <p:spPr bwMode="auto">
          <a:xfrm>
            <a:off x="983110" y="5170473"/>
            <a:ext cx="70857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>
                <a:solidFill>
                  <a:srgbClr val="FF0000"/>
                </a:solidFill>
              </a:rPr>
              <a:t>318</a:t>
            </a:r>
            <a:endParaRPr lang="en-US" sz="2000" b="1" dirty="0">
              <a:solidFill>
                <a:srgbClr val="FF0000"/>
              </a:solidFill>
            </a:endParaRPr>
          </a:p>
        </p:txBody>
      </p:sp>
      <p:grpSp>
        <p:nvGrpSpPr>
          <p:cNvPr id="29" name="مجموعة 28"/>
          <p:cNvGrpSpPr/>
          <p:nvPr/>
        </p:nvGrpSpPr>
        <p:grpSpPr>
          <a:xfrm>
            <a:off x="7266748" y="4653131"/>
            <a:ext cx="1609699" cy="1628424"/>
            <a:chOff x="7758720" y="1797417"/>
            <a:chExt cx="1073131" cy="1876662"/>
          </a:xfrm>
        </p:grpSpPr>
        <p:sp>
          <p:nvSpPr>
            <p:cNvPr id="30" name="قوس 29"/>
            <p:cNvSpPr/>
            <p:nvPr/>
          </p:nvSpPr>
          <p:spPr>
            <a:xfrm rot="10800000">
              <a:off x="7758720" y="1797417"/>
              <a:ext cx="989739" cy="1415551"/>
            </a:xfrm>
            <a:prstGeom prst="arc">
              <a:avLst>
                <a:gd name="adj1" fmla="val 12253492"/>
                <a:gd name="adj2" fmla="val 20420121"/>
              </a:avLst>
            </a:prstGeom>
            <a:ln w="38100"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1" name="Text Box 103"/>
            <p:cNvSpPr txBox="1">
              <a:spLocks noChangeArrowheads="1"/>
            </p:cNvSpPr>
            <p:nvPr/>
          </p:nvSpPr>
          <p:spPr bwMode="auto">
            <a:xfrm>
              <a:off x="7882444" y="3212976"/>
              <a:ext cx="949407" cy="4611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66"/>
                  </a:soli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 smtClean="0">
                  <a:solidFill>
                    <a:srgbClr val="0070C0"/>
                  </a:solidFill>
                </a:rPr>
                <a:t>2 × 8 + 2</a:t>
              </a:r>
              <a:endParaRPr lang="en-US" sz="2000" b="1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4" name="مجموعة 53"/>
          <p:cNvGrpSpPr/>
          <p:nvPr/>
        </p:nvGrpSpPr>
        <p:grpSpPr>
          <a:xfrm>
            <a:off x="5796130" y="4653131"/>
            <a:ext cx="1484610" cy="1628424"/>
            <a:chOff x="7758720" y="1797417"/>
            <a:chExt cx="989739" cy="1876662"/>
          </a:xfrm>
        </p:grpSpPr>
        <p:sp>
          <p:nvSpPr>
            <p:cNvPr id="55" name="قوس 54"/>
            <p:cNvSpPr/>
            <p:nvPr/>
          </p:nvSpPr>
          <p:spPr>
            <a:xfrm rot="10800000">
              <a:off x="7758720" y="1797417"/>
              <a:ext cx="989739" cy="1415551"/>
            </a:xfrm>
            <a:prstGeom prst="arc">
              <a:avLst>
                <a:gd name="adj1" fmla="val 12253492"/>
                <a:gd name="adj2" fmla="val 20420121"/>
              </a:avLst>
            </a:prstGeom>
            <a:ln w="38100"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6" name="Text Box 103"/>
            <p:cNvSpPr txBox="1">
              <a:spLocks noChangeArrowheads="1"/>
            </p:cNvSpPr>
            <p:nvPr/>
          </p:nvSpPr>
          <p:spPr bwMode="auto">
            <a:xfrm>
              <a:off x="7758721" y="3212976"/>
              <a:ext cx="949407" cy="4611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66"/>
                  </a:soli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 smtClean="0">
                  <a:solidFill>
                    <a:srgbClr val="0070C0"/>
                  </a:solidFill>
                </a:rPr>
                <a:t>2 × 18 + 2</a:t>
              </a:r>
              <a:endParaRPr lang="en-US" sz="2000" b="1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57" name="مجموعة 56"/>
          <p:cNvGrpSpPr/>
          <p:nvPr/>
        </p:nvGrpSpPr>
        <p:grpSpPr>
          <a:xfrm>
            <a:off x="4311678" y="4653131"/>
            <a:ext cx="1484610" cy="1628424"/>
            <a:chOff x="7758720" y="1797417"/>
            <a:chExt cx="989739" cy="1876662"/>
          </a:xfrm>
        </p:grpSpPr>
        <p:sp>
          <p:nvSpPr>
            <p:cNvPr id="58" name="قوس 57"/>
            <p:cNvSpPr/>
            <p:nvPr/>
          </p:nvSpPr>
          <p:spPr>
            <a:xfrm rot="10800000">
              <a:off x="7758720" y="1797417"/>
              <a:ext cx="989739" cy="1415551"/>
            </a:xfrm>
            <a:prstGeom prst="arc">
              <a:avLst>
                <a:gd name="adj1" fmla="val 12253492"/>
                <a:gd name="adj2" fmla="val 20420121"/>
              </a:avLst>
            </a:prstGeom>
            <a:ln w="38100"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9" name="Text Box 103"/>
            <p:cNvSpPr txBox="1">
              <a:spLocks noChangeArrowheads="1"/>
            </p:cNvSpPr>
            <p:nvPr/>
          </p:nvSpPr>
          <p:spPr bwMode="auto">
            <a:xfrm>
              <a:off x="7758721" y="3212976"/>
              <a:ext cx="949407" cy="4611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66"/>
                  </a:soli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 smtClean="0">
                  <a:solidFill>
                    <a:srgbClr val="0070C0"/>
                  </a:solidFill>
                </a:rPr>
                <a:t>2 × 38 + 2</a:t>
              </a:r>
              <a:endParaRPr lang="en-US" sz="2000" b="1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60" name="مجموعة 59"/>
          <p:cNvGrpSpPr/>
          <p:nvPr/>
        </p:nvGrpSpPr>
        <p:grpSpPr>
          <a:xfrm>
            <a:off x="2827220" y="4653131"/>
            <a:ext cx="1484610" cy="1628424"/>
            <a:chOff x="7758720" y="1797417"/>
            <a:chExt cx="989739" cy="1876662"/>
          </a:xfrm>
        </p:grpSpPr>
        <p:sp>
          <p:nvSpPr>
            <p:cNvPr id="61" name="قوس 60"/>
            <p:cNvSpPr/>
            <p:nvPr/>
          </p:nvSpPr>
          <p:spPr>
            <a:xfrm rot="10800000">
              <a:off x="7758720" y="1797417"/>
              <a:ext cx="989739" cy="1415551"/>
            </a:xfrm>
            <a:prstGeom prst="arc">
              <a:avLst>
                <a:gd name="adj1" fmla="val 12253492"/>
                <a:gd name="adj2" fmla="val 20420121"/>
              </a:avLst>
            </a:prstGeom>
            <a:ln w="38100"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2" name="Text Box 103"/>
            <p:cNvSpPr txBox="1">
              <a:spLocks noChangeArrowheads="1"/>
            </p:cNvSpPr>
            <p:nvPr/>
          </p:nvSpPr>
          <p:spPr bwMode="auto">
            <a:xfrm>
              <a:off x="7758721" y="3212976"/>
              <a:ext cx="949407" cy="4611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66"/>
                  </a:soli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 smtClean="0">
                  <a:solidFill>
                    <a:srgbClr val="0070C0"/>
                  </a:solidFill>
                </a:rPr>
                <a:t>2 × 78 + 2</a:t>
              </a:r>
              <a:endParaRPr lang="en-US" sz="2000" b="1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63" name="مجموعة 62"/>
          <p:cNvGrpSpPr/>
          <p:nvPr/>
        </p:nvGrpSpPr>
        <p:grpSpPr>
          <a:xfrm>
            <a:off x="1187627" y="4660242"/>
            <a:ext cx="1639748" cy="1628424"/>
            <a:chOff x="7655295" y="1797417"/>
            <a:chExt cx="1093164" cy="1876662"/>
          </a:xfrm>
        </p:grpSpPr>
        <p:sp>
          <p:nvSpPr>
            <p:cNvPr id="64" name="قوس 63"/>
            <p:cNvSpPr/>
            <p:nvPr/>
          </p:nvSpPr>
          <p:spPr>
            <a:xfrm rot="10800000">
              <a:off x="7758720" y="1797417"/>
              <a:ext cx="989739" cy="1415551"/>
            </a:xfrm>
            <a:prstGeom prst="arc">
              <a:avLst>
                <a:gd name="adj1" fmla="val 12253492"/>
                <a:gd name="adj2" fmla="val 20420121"/>
              </a:avLst>
            </a:prstGeom>
            <a:ln w="38100"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5" name="Text Box 103"/>
            <p:cNvSpPr txBox="1">
              <a:spLocks noChangeArrowheads="1"/>
            </p:cNvSpPr>
            <p:nvPr/>
          </p:nvSpPr>
          <p:spPr bwMode="auto">
            <a:xfrm>
              <a:off x="7655295" y="3212976"/>
              <a:ext cx="1052834" cy="4611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66"/>
                  </a:soli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 smtClean="0">
                  <a:solidFill>
                    <a:srgbClr val="0070C0"/>
                  </a:solidFill>
                </a:rPr>
                <a:t>2 × 158+ 2</a:t>
              </a:r>
              <a:endParaRPr lang="en-US" sz="20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66" name="Text Box 103"/>
          <p:cNvSpPr txBox="1">
            <a:spLocks noChangeArrowheads="1"/>
          </p:cNvSpPr>
          <p:nvPr/>
        </p:nvSpPr>
        <p:spPr bwMode="auto">
          <a:xfrm>
            <a:off x="4311830" y="4241894"/>
            <a:ext cx="12682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>
                <a:solidFill>
                  <a:srgbClr val="FF0000"/>
                </a:solidFill>
              </a:rPr>
              <a:t>حل آخر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298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7" grpId="0"/>
      <p:bldP spid="8" grpId="0"/>
      <p:bldP spid="26" grpId="0"/>
      <p:bldP spid="27" grpId="0"/>
      <p:bldP spid="28" grpId="0"/>
      <p:bldP spid="6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2467" y="147946"/>
            <a:ext cx="3811419" cy="6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6135" y="1237878"/>
            <a:ext cx="4219575" cy="15430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208445"/>
              </p:ext>
            </p:extLst>
          </p:nvPr>
        </p:nvGraphicFramePr>
        <p:xfrm>
          <a:off x="971598" y="3501008"/>
          <a:ext cx="7794112" cy="129614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74264"/>
                <a:gridCol w="974264"/>
                <a:gridCol w="974264"/>
                <a:gridCol w="974264"/>
                <a:gridCol w="974264"/>
                <a:gridCol w="974264"/>
                <a:gridCol w="974264"/>
                <a:gridCol w="974264"/>
              </a:tblGrid>
              <a:tr h="648072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اليوم</a:t>
                      </a:r>
                      <a:endParaRPr lang="ar-SA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الخميس</a:t>
                      </a:r>
                      <a:endParaRPr lang="ar-SA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الجمعة</a:t>
                      </a:r>
                      <a:endParaRPr lang="ar-SA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السبت</a:t>
                      </a:r>
                      <a:endParaRPr lang="ar-SA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الأحد</a:t>
                      </a:r>
                      <a:endParaRPr lang="ar-SA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الاثنين</a:t>
                      </a:r>
                      <a:endParaRPr lang="ar-SA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الثلاثاء</a:t>
                      </a:r>
                      <a:endParaRPr lang="ar-SA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الأربعاء</a:t>
                      </a:r>
                      <a:endParaRPr lang="ar-SA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chemeClr val="bg1"/>
                          </a:solidFill>
                        </a:rPr>
                        <a:t>الزمن</a:t>
                      </a:r>
                      <a:endParaRPr lang="ar-SA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112" name="Text Box 103"/>
          <p:cNvSpPr txBox="1">
            <a:spLocks noChangeArrowheads="1"/>
          </p:cNvSpPr>
          <p:nvPr/>
        </p:nvSpPr>
        <p:spPr bwMode="auto">
          <a:xfrm>
            <a:off x="7006417" y="4306951"/>
            <a:ext cx="5645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8</a:t>
            </a:r>
            <a:endParaRPr lang="en-US" sz="2000" b="1" dirty="0"/>
          </a:p>
        </p:txBody>
      </p:sp>
      <p:sp>
        <p:nvSpPr>
          <p:cNvPr id="113" name="Text Box 103"/>
          <p:cNvSpPr txBox="1">
            <a:spLocks noChangeArrowheads="1"/>
          </p:cNvSpPr>
          <p:nvPr/>
        </p:nvSpPr>
        <p:spPr bwMode="auto">
          <a:xfrm>
            <a:off x="6026015" y="4306951"/>
            <a:ext cx="5645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16</a:t>
            </a:r>
            <a:endParaRPr lang="en-US" sz="2000" b="1" dirty="0"/>
          </a:p>
        </p:txBody>
      </p:sp>
      <p:sp>
        <p:nvSpPr>
          <p:cNvPr id="114" name="Text Box 103"/>
          <p:cNvSpPr txBox="1">
            <a:spLocks noChangeArrowheads="1"/>
          </p:cNvSpPr>
          <p:nvPr/>
        </p:nvSpPr>
        <p:spPr bwMode="auto">
          <a:xfrm>
            <a:off x="5062201" y="4306951"/>
            <a:ext cx="5645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32</a:t>
            </a:r>
            <a:endParaRPr lang="en-US" sz="2000" b="1" dirty="0"/>
          </a:p>
        </p:txBody>
      </p:sp>
      <p:sp>
        <p:nvSpPr>
          <p:cNvPr id="115" name="Text Box 103"/>
          <p:cNvSpPr txBox="1">
            <a:spLocks noChangeArrowheads="1"/>
          </p:cNvSpPr>
          <p:nvPr/>
        </p:nvSpPr>
        <p:spPr bwMode="auto">
          <a:xfrm>
            <a:off x="4081799" y="4306951"/>
            <a:ext cx="5645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64</a:t>
            </a:r>
            <a:endParaRPr lang="en-US" sz="2000" b="1" dirty="0"/>
          </a:p>
        </p:txBody>
      </p:sp>
      <p:sp>
        <p:nvSpPr>
          <p:cNvPr id="119" name="Text Box 103"/>
          <p:cNvSpPr txBox="1">
            <a:spLocks noChangeArrowheads="1"/>
          </p:cNvSpPr>
          <p:nvPr/>
        </p:nvSpPr>
        <p:spPr bwMode="auto">
          <a:xfrm>
            <a:off x="4364076" y="5373216"/>
            <a:ext cx="422886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في يوم الأحد سوف يمشي مدة تزيد على ساعة 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070935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 tmFilter="0,0; .5, 1; 1, 1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/>
      <p:bldP spid="113" grpId="0"/>
      <p:bldP spid="114" grpId="0"/>
      <p:bldP spid="115" grpId="0"/>
      <p:bldP spid="1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2467" y="147946"/>
            <a:ext cx="3811419" cy="6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9" name="Text Box 103"/>
          <p:cNvSpPr txBox="1">
            <a:spLocks noChangeArrowheads="1"/>
          </p:cNvSpPr>
          <p:nvPr/>
        </p:nvSpPr>
        <p:spPr bwMode="auto">
          <a:xfrm>
            <a:off x="5508104" y="4293096"/>
            <a:ext cx="25281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في يومي الأحد والثلاثاء .</a:t>
            </a:r>
            <a:endParaRPr lang="en-US" sz="20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3452" y="1268760"/>
            <a:ext cx="4210050" cy="15525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4143" y="3284984"/>
            <a:ext cx="2409825" cy="263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سهم لأعلى 2"/>
          <p:cNvSpPr/>
          <p:nvPr/>
        </p:nvSpPr>
        <p:spPr>
          <a:xfrm flipV="1">
            <a:off x="3442021" y="3573016"/>
            <a:ext cx="252028" cy="694209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سهم لأعلى 12"/>
          <p:cNvSpPr/>
          <p:nvPr/>
        </p:nvSpPr>
        <p:spPr>
          <a:xfrm flipV="1">
            <a:off x="2852116" y="3573016"/>
            <a:ext cx="252028" cy="694209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29241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/>
      <p:bldP spid="3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2467" y="147946"/>
            <a:ext cx="3811419" cy="6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9" name="Text Box 103"/>
          <p:cNvSpPr txBox="1">
            <a:spLocks noChangeArrowheads="1"/>
          </p:cNvSpPr>
          <p:nvPr/>
        </p:nvSpPr>
        <p:spPr bwMode="auto">
          <a:xfrm>
            <a:off x="6300192" y="2092786"/>
            <a:ext cx="25281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نلاحظ من التحليل أن :</a:t>
            </a:r>
            <a:endParaRPr lang="en-US" sz="2000" b="1" dirty="0"/>
          </a:p>
        </p:txBody>
      </p:sp>
      <p:grpSp>
        <p:nvGrpSpPr>
          <p:cNvPr id="7" name="مجموعة 6"/>
          <p:cNvGrpSpPr/>
          <p:nvPr/>
        </p:nvGrpSpPr>
        <p:grpSpPr>
          <a:xfrm>
            <a:off x="763421" y="2884874"/>
            <a:ext cx="1080000" cy="1800000"/>
            <a:chOff x="1547664" y="1988840"/>
            <a:chExt cx="1080000" cy="1800000"/>
          </a:xfrm>
        </p:grpSpPr>
        <p:cxnSp>
          <p:nvCxnSpPr>
            <p:cNvPr id="4" name="رابط مستقيم 3"/>
            <p:cNvCxnSpPr/>
            <p:nvPr/>
          </p:nvCxnSpPr>
          <p:spPr>
            <a:xfrm>
              <a:off x="1979712" y="1988840"/>
              <a:ext cx="0" cy="18000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رابط مستقيم 5"/>
            <p:cNvCxnSpPr/>
            <p:nvPr/>
          </p:nvCxnSpPr>
          <p:spPr>
            <a:xfrm flipH="1">
              <a:off x="1547664" y="2276872"/>
              <a:ext cx="10800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Text Box 103"/>
          <p:cNvSpPr txBox="1">
            <a:spLocks noChangeArrowheads="1"/>
          </p:cNvSpPr>
          <p:nvPr/>
        </p:nvSpPr>
        <p:spPr bwMode="auto">
          <a:xfrm>
            <a:off x="1195469" y="2844804"/>
            <a:ext cx="65591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783</a:t>
            </a:r>
            <a:endParaRPr lang="en-US" sz="2000" b="1" dirty="0"/>
          </a:p>
        </p:txBody>
      </p:sp>
      <p:sp>
        <p:nvSpPr>
          <p:cNvPr id="15" name="Text Box 103"/>
          <p:cNvSpPr txBox="1">
            <a:spLocks noChangeArrowheads="1"/>
          </p:cNvSpPr>
          <p:nvPr/>
        </p:nvSpPr>
        <p:spPr bwMode="auto">
          <a:xfrm>
            <a:off x="683568" y="2851204"/>
            <a:ext cx="51190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</a:t>
            </a:r>
            <a:endParaRPr lang="en-US" sz="2000" b="1" dirty="0"/>
          </a:p>
        </p:txBody>
      </p:sp>
      <p:sp>
        <p:nvSpPr>
          <p:cNvPr id="16" name="Text Box 103"/>
          <p:cNvSpPr txBox="1">
            <a:spLocks noChangeArrowheads="1"/>
          </p:cNvSpPr>
          <p:nvPr/>
        </p:nvSpPr>
        <p:spPr bwMode="auto">
          <a:xfrm>
            <a:off x="1195469" y="3201177"/>
            <a:ext cx="65591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261</a:t>
            </a:r>
            <a:endParaRPr lang="en-US" sz="2000" b="1" dirty="0"/>
          </a:p>
        </p:txBody>
      </p:sp>
      <p:sp>
        <p:nvSpPr>
          <p:cNvPr id="17" name="Text Box 103"/>
          <p:cNvSpPr txBox="1">
            <a:spLocks noChangeArrowheads="1"/>
          </p:cNvSpPr>
          <p:nvPr/>
        </p:nvSpPr>
        <p:spPr bwMode="auto">
          <a:xfrm>
            <a:off x="683568" y="3207577"/>
            <a:ext cx="51190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</a:t>
            </a:r>
            <a:endParaRPr lang="en-US" sz="2000" b="1" dirty="0"/>
          </a:p>
        </p:txBody>
      </p:sp>
      <p:sp>
        <p:nvSpPr>
          <p:cNvPr id="18" name="Text Box 103"/>
          <p:cNvSpPr txBox="1">
            <a:spLocks noChangeArrowheads="1"/>
          </p:cNvSpPr>
          <p:nvPr/>
        </p:nvSpPr>
        <p:spPr bwMode="auto">
          <a:xfrm>
            <a:off x="1195469" y="3562151"/>
            <a:ext cx="65591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87</a:t>
            </a:r>
            <a:endParaRPr lang="en-US" sz="2000" b="1" dirty="0"/>
          </a:p>
        </p:txBody>
      </p:sp>
      <p:sp>
        <p:nvSpPr>
          <p:cNvPr id="19" name="Text Box 103"/>
          <p:cNvSpPr txBox="1">
            <a:spLocks noChangeArrowheads="1"/>
          </p:cNvSpPr>
          <p:nvPr/>
        </p:nvSpPr>
        <p:spPr bwMode="auto">
          <a:xfrm>
            <a:off x="683568" y="3568551"/>
            <a:ext cx="51190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</a:t>
            </a:r>
            <a:endParaRPr lang="en-US" sz="2000" b="1" dirty="0"/>
          </a:p>
        </p:txBody>
      </p:sp>
      <p:sp>
        <p:nvSpPr>
          <p:cNvPr id="20" name="Text Box 103"/>
          <p:cNvSpPr txBox="1">
            <a:spLocks noChangeArrowheads="1"/>
          </p:cNvSpPr>
          <p:nvPr/>
        </p:nvSpPr>
        <p:spPr bwMode="auto">
          <a:xfrm>
            <a:off x="1195469" y="3918524"/>
            <a:ext cx="65591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29</a:t>
            </a:r>
            <a:endParaRPr lang="en-US" sz="2000" b="1" dirty="0"/>
          </a:p>
        </p:txBody>
      </p:sp>
      <p:sp>
        <p:nvSpPr>
          <p:cNvPr id="21" name="Text Box 103"/>
          <p:cNvSpPr txBox="1">
            <a:spLocks noChangeArrowheads="1"/>
          </p:cNvSpPr>
          <p:nvPr/>
        </p:nvSpPr>
        <p:spPr bwMode="auto">
          <a:xfrm>
            <a:off x="683568" y="3924924"/>
            <a:ext cx="51190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29</a:t>
            </a:r>
            <a:endParaRPr lang="en-US" sz="2000" b="1" dirty="0"/>
          </a:p>
        </p:txBody>
      </p:sp>
      <p:sp>
        <p:nvSpPr>
          <p:cNvPr id="22" name="Text Box 103"/>
          <p:cNvSpPr txBox="1">
            <a:spLocks noChangeArrowheads="1"/>
          </p:cNvSpPr>
          <p:nvPr/>
        </p:nvSpPr>
        <p:spPr bwMode="auto">
          <a:xfrm>
            <a:off x="1196894" y="4278564"/>
            <a:ext cx="65591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1</a:t>
            </a:r>
            <a:endParaRPr lang="en-US" sz="2000" b="1" dirty="0"/>
          </a:p>
        </p:txBody>
      </p:sp>
      <p:sp>
        <p:nvSpPr>
          <p:cNvPr id="24" name="Text Box 103"/>
          <p:cNvSpPr txBox="1">
            <a:spLocks noChangeArrowheads="1"/>
          </p:cNvSpPr>
          <p:nvPr/>
        </p:nvSpPr>
        <p:spPr bwMode="auto">
          <a:xfrm>
            <a:off x="6713885" y="2812866"/>
            <a:ext cx="21144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783  =  1 ×  783</a:t>
            </a:r>
            <a:endParaRPr lang="en-US" sz="2000" b="1" dirty="0"/>
          </a:p>
        </p:txBody>
      </p:sp>
      <p:sp>
        <p:nvSpPr>
          <p:cNvPr id="25" name="Text Box 103"/>
          <p:cNvSpPr txBox="1">
            <a:spLocks noChangeArrowheads="1"/>
          </p:cNvSpPr>
          <p:nvPr/>
        </p:nvSpPr>
        <p:spPr bwMode="auto">
          <a:xfrm>
            <a:off x="6713886" y="3561275"/>
            <a:ext cx="21144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783  =  3 ×  261</a:t>
            </a:r>
            <a:endParaRPr lang="en-US" sz="2000" b="1" dirty="0"/>
          </a:p>
        </p:txBody>
      </p:sp>
      <p:sp>
        <p:nvSpPr>
          <p:cNvPr id="26" name="Text Box 103"/>
          <p:cNvSpPr txBox="1">
            <a:spLocks noChangeArrowheads="1"/>
          </p:cNvSpPr>
          <p:nvPr/>
        </p:nvSpPr>
        <p:spPr bwMode="auto">
          <a:xfrm>
            <a:off x="6713886" y="4303921"/>
            <a:ext cx="21144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783  =  9 ×  87</a:t>
            </a:r>
            <a:endParaRPr lang="en-US" sz="2000" b="1" dirty="0"/>
          </a:p>
        </p:txBody>
      </p:sp>
      <p:sp>
        <p:nvSpPr>
          <p:cNvPr id="27" name="Text Box 103"/>
          <p:cNvSpPr txBox="1">
            <a:spLocks noChangeArrowheads="1"/>
          </p:cNvSpPr>
          <p:nvPr/>
        </p:nvSpPr>
        <p:spPr bwMode="auto">
          <a:xfrm>
            <a:off x="6713886" y="5015495"/>
            <a:ext cx="21144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783  =  27 ×  29</a:t>
            </a:r>
            <a:endParaRPr lang="en-US" sz="2000" b="1" dirty="0"/>
          </a:p>
        </p:txBody>
      </p:sp>
      <p:sp>
        <p:nvSpPr>
          <p:cNvPr id="8" name="سهم إلى اليسار 7"/>
          <p:cNvSpPr/>
          <p:nvPr/>
        </p:nvSpPr>
        <p:spPr>
          <a:xfrm>
            <a:off x="5735477" y="2754713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8" name="Text Box 103"/>
          <p:cNvSpPr txBox="1">
            <a:spLocks noChangeArrowheads="1"/>
          </p:cNvSpPr>
          <p:nvPr/>
        </p:nvSpPr>
        <p:spPr bwMode="auto">
          <a:xfrm>
            <a:off x="3491880" y="2818182"/>
            <a:ext cx="21144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1  +  783  =  784</a:t>
            </a:r>
            <a:endParaRPr lang="en-US" sz="2000" b="1" dirty="0"/>
          </a:p>
        </p:txBody>
      </p:sp>
      <p:sp>
        <p:nvSpPr>
          <p:cNvPr id="29" name="سهم إلى اليسار 28"/>
          <p:cNvSpPr/>
          <p:nvPr/>
        </p:nvSpPr>
        <p:spPr>
          <a:xfrm>
            <a:off x="5735477" y="349695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Text Box 103"/>
          <p:cNvSpPr txBox="1">
            <a:spLocks noChangeArrowheads="1"/>
          </p:cNvSpPr>
          <p:nvPr/>
        </p:nvSpPr>
        <p:spPr bwMode="auto">
          <a:xfrm>
            <a:off x="3491880" y="3560419"/>
            <a:ext cx="21144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3  +  261  =  264</a:t>
            </a:r>
            <a:endParaRPr lang="en-US" sz="2000" b="1" dirty="0"/>
          </a:p>
        </p:txBody>
      </p:sp>
      <p:sp>
        <p:nvSpPr>
          <p:cNvPr id="31" name="سهم إلى اليسار 30"/>
          <p:cNvSpPr/>
          <p:nvPr/>
        </p:nvSpPr>
        <p:spPr>
          <a:xfrm>
            <a:off x="5735477" y="4253451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2" name="Text Box 103"/>
          <p:cNvSpPr txBox="1">
            <a:spLocks noChangeArrowheads="1"/>
          </p:cNvSpPr>
          <p:nvPr/>
        </p:nvSpPr>
        <p:spPr bwMode="auto">
          <a:xfrm>
            <a:off x="3491880" y="4316920"/>
            <a:ext cx="21144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9  +   87   =  96</a:t>
            </a:r>
            <a:endParaRPr lang="en-US" sz="2000" b="1" dirty="0"/>
          </a:p>
        </p:txBody>
      </p:sp>
      <p:sp>
        <p:nvSpPr>
          <p:cNvPr id="33" name="سهم إلى اليسار 32"/>
          <p:cNvSpPr/>
          <p:nvPr/>
        </p:nvSpPr>
        <p:spPr>
          <a:xfrm>
            <a:off x="5735477" y="495117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4" name="Text Box 103"/>
          <p:cNvSpPr txBox="1">
            <a:spLocks noChangeArrowheads="1"/>
          </p:cNvSpPr>
          <p:nvPr/>
        </p:nvSpPr>
        <p:spPr bwMode="auto">
          <a:xfrm>
            <a:off x="3491880" y="5014639"/>
            <a:ext cx="21144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27  +   29 =  56</a:t>
            </a:r>
            <a:endParaRPr lang="en-US" sz="2000" b="1" dirty="0"/>
          </a:p>
        </p:txBody>
      </p:sp>
      <p:sp>
        <p:nvSpPr>
          <p:cNvPr id="35" name="Text Box 103"/>
          <p:cNvSpPr txBox="1">
            <a:spLocks noChangeArrowheads="1"/>
          </p:cNvSpPr>
          <p:nvPr/>
        </p:nvSpPr>
        <p:spPr bwMode="auto">
          <a:xfrm>
            <a:off x="3059832" y="4901098"/>
            <a:ext cx="60134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b="1" dirty="0" smtClean="0">
                <a:solidFill>
                  <a:srgbClr val="00B050"/>
                </a:solidFill>
                <a:latin typeface="Californian FB"/>
              </a:rPr>
              <a:t>√</a:t>
            </a:r>
            <a:endParaRPr lang="en-US" sz="3200" b="1" dirty="0">
              <a:solidFill>
                <a:srgbClr val="00B050"/>
              </a:solidFill>
            </a:endParaRPr>
          </a:p>
        </p:txBody>
      </p:sp>
      <p:sp>
        <p:nvSpPr>
          <p:cNvPr id="37" name="Text Box 103"/>
          <p:cNvSpPr txBox="1">
            <a:spLocks noChangeArrowheads="1"/>
          </p:cNvSpPr>
          <p:nvPr/>
        </p:nvSpPr>
        <p:spPr bwMode="auto">
          <a:xfrm>
            <a:off x="3075199" y="2696560"/>
            <a:ext cx="53025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b="1" dirty="0" smtClean="0">
                <a:solidFill>
                  <a:srgbClr val="FF0000"/>
                </a:solidFill>
                <a:latin typeface="Cambria Math"/>
                <a:ea typeface="Cambria Math"/>
              </a:rPr>
              <a:t>⤬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8" name="Text Box 103"/>
          <p:cNvSpPr txBox="1">
            <a:spLocks noChangeArrowheads="1"/>
          </p:cNvSpPr>
          <p:nvPr/>
        </p:nvSpPr>
        <p:spPr bwMode="auto">
          <a:xfrm>
            <a:off x="3075199" y="3452227"/>
            <a:ext cx="53025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b="1" dirty="0" smtClean="0">
                <a:solidFill>
                  <a:srgbClr val="FF0000"/>
                </a:solidFill>
                <a:latin typeface="Cambria Math"/>
                <a:ea typeface="Cambria Math"/>
              </a:rPr>
              <a:t>⤬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9" name="Text Box 103"/>
          <p:cNvSpPr txBox="1">
            <a:spLocks noChangeArrowheads="1"/>
          </p:cNvSpPr>
          <p:nvPr/>
        </p:nvSpPr>
        <p:spPr bwMode="auto">
          <a:xfrm>
            <a:off x="3075199" y="4181018"/>
            <a:ext cx="53025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b="1" dirty="0" smtClean="0">
                <a:solidFill>
                  <a:srgbClr val="FF0000"/>
                </a:solidFill>
                <a:latin typeface="Cambria Math"/>
                <a:ea typeface="Cambria Math"/>
              </a:rPr>
              <a:t>⤬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40" name="Text Box 103"/>
          <p:cNvSpPr txBox="1">
            <a:spLocks noChangeArrowheads="1"/>
          </p:cNvSpPr>
          <p:nvPr/>
        </p:nvSpPr>
        <p:spPr bwMode="auto">
          <a:xfrm>
            <a:off x="6224682" y="5765194"/>
            <a:ext cx="260363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العددان هما  27  ،  29</a:t>
            </a:r>
            <a:endParaRPr lang="en-US" sz="2000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9896" y="1052736"/>
            <a:ext cx="3733800" cy="7524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1190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 tmFilter="0,0; .5, 1; 1, 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 tmFilter="0,0; .5, 1; 1, 1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 tmFilter="0,0; .5, 1; 1, 1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500" tmFilter="0,0; .5, 1; 1, 1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 tmFilter="0,0; .5, 1; 1, 1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7" dur="500" tmFilter="0,0; .5, 1; 1, 1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7" grpId="0"/>
      <p:bldP spid="8" grpId="0" animBg="1"/>
      <p:bldP spid="28" grpId="0"/>
      <p:bldP spid="29" grpId="0" animBg="1"/>
      <p:bldP spid="30" grpId="0"/>
      <p:bldP spid="31" grpId="0" animBg="1"/>
      <p:bldP spid="32" grpId="0"/>
      <p:bldP spid="33" grpId="0" animBg="1"/>
      <p:bldP spid="34" grpId="0"/>
      <p:bldP spid="35" grpId="0"/>
      <p:bldP spid="37" grpId="0"/>
      <p:bldP spid="38" grpId="0"/>
      <p:bldP spid="39" grpId="0"/>
      <p:bldP spid="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2467" y="147946"/>
            <a:ext cx="3811419" cy="6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" name="Text Box 103"/>
          <p:cNvSpPr txBox="1">
            <a:spLocks noChangeArrowheads="1"/>
          </p:cNvSpPr>
          <p:nvPr/>
        </p:nvSpPr>
        <p:spPr bwMode="auto">
          <a:xfrm>
            <a:off x="755576" y="3068960"/>
            <a:ext cx="80531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AutoNum type="arabicPlain"/>
            </a:pPr>
            <a:r>
              <a:rPr lang="ar-SA" sz="2000" b="1" dirty="0" smtClean="0"/>
              <a:t>،  2  ،  3  ،  4  ،  5  ،  6  ،  7  ،  8  ،  9  ،  10  ،  11  ،  12  ،  13  ،  14 ،</a:t>
            </a:r>
          </a:p>
          <a:p>
            <a:pPr>
              <a:spcBef>
                <a:spcPct val="50000"/>
              </a:spcBef>
            </a:pPr>
            <a:r>
              <a:rPr lang="ar-SA" sz="2000" b="1" dirty="0" smtClean="0"/>
              <a:t> </a:t>
            </a:r>
            <a:endParaRPr lang="ar-SA" sz="2000" b="1" dirty="0"/>
          </a:p>
          <a:p>
            <a:pPr>
              <a:spcBef>
                <a:spcPct val="50000"/>
              </a:spcBef>
            </a:pPr>
            <a:r>
              <a:rPr lang="ar-SA" sz="2000" b="1" dirty="0" smtClean="0"/>
              <a:t>15  ،  16  ،  17  ،  18  ،  19  ،  20  .......................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176" y="1232173"/>
            <a:ext cx="4000500" cy="8286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Text Box 103"/>
          <p:cNvSpPr txBox="1">
            <a:spLocks noChangeArrowheads="1"/>
          </p:cNvSpPr>
          <p:nvPr/>
        </p:nvSpPr>
        <p:spPr bwMode="auto">
          <a:xfrm>
            <a:off x="3779912" y="4685074"/>
            <a:ext cx="50133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نبحث عن عدد إذا ضربناه في نفسه يكون آحاد الناتج  4 </a:t>
            </a:r>
          </a:p>
        </p:txBody>
      </p:sp>
      <p:sp>
        <p:nvSpPr>
          <p:cNvPr id="2" name="شكل بيضاوي 1"/>
          <p:cNvSpPr/>
          <p:nvPr/>
        </p:nvSpPr>
        <p:spPr>
          <a:xfrm>
            <a:off x="7770795" y="3013540"/>
            <a:ext cx="457200" cy="4572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شكل بيضاوي 40"/>
          <p:cNvSpPr/>
          <p:nvPr/>
        </p:nvSpPr>
        <p:spPr>
          <a:xfrm>
            <a:off x="4732604" y="3013540"/>
            <a:ext cx="457200" cy="4572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2" name="شكل بيضاوي 41"/>
          <p:cNvSpPr/>
          <p:nvPr/>
        </p:nvSpPr>
        <p:spPr>
          <a:xfrm>
            <a:off x="2367462" y="3013540"/>
            <a:ext cx="457200" cy="4572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3" name="شكل بيضاوي 42"/>
          <p:cNvSpPr/>
          <p:nvPr/>
        </p:nvSpPr>
        <p:spPr>
          <a:xfrm>
            <a:off x="6446544" y="3928449"/>
            <a:ext cx="457200" cy="4572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Text Box 103"/>
          <p:cNvSpPr txBox="1">
            <a:spLocks noChangeArrowheads="1"/>
          </p:cNvSpPr>
          <p:nvPr/>
        </p:nvSpPr>
        <p:spPr bwMode="auto">
          <a:xfrm>
            <a:off x="7716783" y="2613430"/>
            <a:ext cx="56522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45" name="Text Box 103"/>
          <p:cNvSpPr txBox="1">
            <a:spLocks noChangeArrowheads="1"/>
          </p:cNvSpPr>
          <p:nvPr/>
        </p:nvSpPr>
        <p:spPr bwMode="auto">
          <a:xfrm>
            <a:off x="4688027" y="2609773"/>
            <a:ext cx="56522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>
                <a:solidFill>
                  <a:srgbClr val="FF0000"/>
                </a:solidFill>
              </a:rPr>
              <a:t>64</a:t>
            </a:r>
          </a:p>
        </p:txBody>
      </p:sp>
      <p:sp>
        <p:nvSpPr>
          <p:cNvPr id="46" name="Text Box 103"/>
          <p:cNvSpPr txBox="1">
            <a:spLocks noChangeArrowheads="1"/>
          </p:cNvSpPr>
          <p:nvPr/>
        </p:nvSpPr>
        <p:spPr bwMode="auto">
          <a:xfrm>
            <a:off x="2237301" y="2613430"/>
            <a:ext cx="7067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>
                <a:solidFill>
                  <a:srgbClr val="FF0000"/>
                </a:solidFill>
              </a:rPr>
              <a:t>144</a:t>
            </a:r>
          </a:p>
        </p:txBody>
      </p:sp>
      <p:sp>
        <p:nvSpPr>
          <p:cNvPr id="47" name="Text Box 103"/>
          <p:cNvSpPr txBox="1">
            <a:spLocks noChangeArrowheads="1"/>
          </p:cNvSpPr>
          <p:nvPr/>
        </p:nvSpPr>
        <p:spPr bwMode="auto">
          <a:xfrm>
            <a:off x="6314275" y="3540281"/>
            <a:ext cx="7067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>
                <a:solidFill>
                  <a:srgbClr val="FF0000"/>
                </a:solidFill>
              </a:rPr>
              <a:t>324</a:t>
            </a:r>
          </a:p>
        </p:txBody>
      </p:sp>
      <p:sp>
        <p:nvSpPr>
          <p:cNvPr id="48" name="Text Box 103"/>
          <p:cNvSpPr txBox="1">
            <a:spLocks noChangeArrowheads="1"/>
          </p:cNvSpPr>
          <p:nvPr/>
        </p:nvSpPr>
        <p:spPr bwMode="auto">
          <a:xfrm>
            <a:off x="5508103" y="5405154"/>
            <a:ext cx="327106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أي أن العدد المطلوب هو العدد  18</a:t>
            </a:r>
          </a:p>
        </p:txBody>
      </p:sp>
    </p:spTree>
    <p:extLst>
      <p:ext uri="{BB962C8B-B14F-4D97-AF65-F5344CB8AC3E}">
        <p14:creationId xmlns:p14="http://schemas.microsoft.com/office/powerpoint/2010/main" val="43220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50"/>
                            </p:stCondLst>
                            <p:childTnLst>
                              <p:par>
                                <p:cTn id="18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 tmFilter="0,0; .5, 1; 1, 1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2" grpId="0" animBg="1"/>
      <p:bldP spid="41" grpId="0" animBg="1"/>
      <p:bldP spid="42" grpId="0" animBg="1"/>
      <p:bldP spid="43" grpId="0" animBg="1"/>
      <p:bldP spid="44" grpId="0"/>
      <p:bldP spid="45" grpId="0"/>
      <p:bldP spid="46" grpId="0"/>
      <p:bldP spid="47" grpId="0"/>
      <p:bldP spid="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2467" y="147946"/>
            <a:ext cx="3811419" cy="6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176" y="1232173"/>
            <a:ext cx="4000500" cy="8286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8" name="Text Box 103"/>
          <p:cNvSpPr txBox="1">
            <a:spLocks noChangeArrowheads="1"/>
          </p:cNvSpPr>
          <p:nvPr/>
        </p:nvSpPr>
        <p:spPr bwMode="auto">
          <a:xfrm>
            <a:off x="7277604" y="3983287"/>
            <a:ext cx="125483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2 × 3 × 3</a:t>
            </a:r>
          </a:p>
        </p:txBody>
      </p:sp>
      <p:grpSp>
        <p:nvGrpSpPr>
          <p:cNvPr id="15" name="مجموعة 14"/>
          <p:cNvGrpSpPr/>
          <p:nvPr/>
        </p:nvGrpSpPr>
        <p:grpSpPr>
          <a:xfrm>
            <a:off x="2187891" y="2676982"/>
            <a:ext cx="1080000" cy="2376000"/>
            <a:chOff x="1547664" y="1988840"/>
            <a:chExt cx="1080000" cy="2376000"/>
          </a:xfrm>
        </p:grpSpPr>
        <p:cxnSp>
          <p:nvCxnSpPr>
            <p:cNvPr id="16" name="رابط مستقيم 15"/>
            <p:cNvCxnSpPr/>
            <p:nvPr/>
          </p:nvCxnSpPr>
          <p:spPr>
            <a:xfrm>
              <a:off x="1979712" y="1988840"/>
              <a:ext cx="0" cy="23760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flipH="1">
              <a:off x="1547664" y="2276872"/>
              <a:ext cx="10800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" name="Text Box 103"/>
          <p:cNvSpPr txBox="1">
            <a:spLocks noChangeArrowheads="1"/>
          </p:cNvSpPr>
          <p:nvPr/>
        </p:nvSpPr>
        <p:spPr bwMode="auto">
          <a:xfrm>
            <a:off x="2619939" y="2636912"/>
            <a:ext cx="65591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324</a:t>
            </a:r>
            <a:endParaRPr lang="en-US" sz="2000" b="1" dirty="0"/>
          </a:p>
        </p:txBody>
      </p:sp>
      <p:sp>
        <p:nvSpPr>
          <p:cNvPr id="19" name="Text Box 103"/>
          <p:cNvSpPr txBox="1">
            <a:spLocks noChangeArrowheads="1"/>
          </p:cNvSpPr>
          <p:nvPr/>
        </p:nvSpPr>
        <p:spPr bwMode="auto">
          <a:xfrm>
            <a:off x="2121893" y="2645044"/>
            <a:ext cx="51190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2</a:t>
            </a:r>
            <a:endParaRPr lang="en-US" sz="2000" b="1" dirty="0"/>
          </a:p>
        </p:txBody>
      </p:sp>
      <p:sp>
        <p:nvSpPr>
          <p:cNvPr id="20" name="Text Box 103"/>
          <p:cNvSpPr txBox="1">
            <a:spLocks noChangeArrowheads="1"/>
          </p:cNvSpPr>
          <p:nvPr/>
        </p:nvSpPr>
        <p:spPr bwMode="auto">
          <a:xfrm>
            <a:off x="2619939" y="2993285"/>
            <a:ext cx="65591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162</a:t>
            </a:r>
            <a:endParaRPr lang="en-US" sz="2000" b="1" dirty="0"/>
          </a:p>
        </p:txBody>
      </p:sp>
      <p:sp>
        <p:nvSpPr>
          <p:cNvPr id="21" name="Text Box 103"/>
          <p:cNvSpPr txBox="1">
            <a:spLocks noChangeArrowheads="1"/>
          </p:cNvSpPr>
          <p:nvPr/>
        </p:nvSpPr>
        <p:spPr bwMode="auto">
          <a:xfrm>
            <a:off x="2108038" y="2999685"/>
            <a:ext cx="51190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2</a:t>
            </a:r>
            <a:endParaRPr lang="en-US" sz="2000" b="1" dirty="0"/>
          </a:p>
        </p:txBody>
      </p:sp>
      <p:sp>
        <p:nvSpPr>
          <p:cNvPr id="22" name="Text Box 103"/>
          <p:cNvSpPr txBox="1">
            <a:spLocks noChangeArrowheads="1"/>
          </p:cNvSpPr>
          <p:nvPr/>
        </p:nvSpPr>
        <p:spPr bwMode="auto">
          <a:xfrm>
            <a:off x="2619939" y="3354259"/>
            <a:ext cx="65591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81</a:t>
            </a:r>
            <a:endParaRPr lang="en-US" sz="2000" b="1" dirty="0"/>
          </a:p>
        </p:txBody>
      </p:sp>
      <p:sp>
        <p:nvSpPr>
          <p:cNvPr id="23" name="Text Box 103"/>
          <p:cNvSpPr txBox="1">
            <a:spLocks noChangeArrowheads="1"/>
          </p:cNvSpPr>
          <p:nvPr/>
        </p:nvSpPr>
        <p:spPr bwMode="auto">
          <a:xfrm>
            <a:off x="2108038" y="3360659"/>
            <a:ext cx="51190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</a:t>
            </a:r>
            <a:endParaRPr lang="en-US" sz="2000" b="1" dirty="0"/>
          </a:p>
        </p:txBody>
      </p:sp>
      <p:sp>
        <p:nvSpPr>
          <p:cNvPr id="24" name="Text Box 103"/>
          <p:cNvSpPr txBox="1">
            <a:spLocks noChangeArrowheads="1"/>
          </p:cNvSpPr>
          <p:nvPr/>
        </p:nvSpPr>
        <p:spPr bwMode="auto">
          <a:xfrm>
            <a:off x="2619939" y="3710632"/>
            <a:ext cx="65591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27</a:t>
            </a:r>
            <a:endParaRPr lang="en-US" sz="2000" b="1" dirty="0"/>
          </a:p>
        </p:txBody>
      </p:sp>
      <p:sp>
        <p:nvSpPr>
          <p:cNvPr id="25" name="Text Box 103"/>
          <p:cNvSpPr txBox="1">
            <a:spLocks noChangeArrowheads="1"/>
          </p:cNvSpPr>
          <p:nvPr/>
        </p:nvSpPr>
        <p:spPr bwMode="auto">
          <a:xfrm>
            <a:off x="2108038" y="3717032"/>
            <a:ext cx="51190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</a:t>
            </a:r>
            <a:endParaRPr lang="en-US" sz="2000" b="1" dirty="0"/>
          </a:p>
        </p:txBody>
      </p:sp>
      <p:sp>
        <p:nvSpPr>
          <p:cNvPr id="27" name="Text Box 103"/>
          <p:cNvSpPr txBox="1">
            <a:spLocks noChangeArrowheads="1"/>
          </p:cNvSpPr>
          <p:nvPr/>
        </p:nvSpPr>
        <p:spPr bwMode="auto">
          <a:xfrm>
            <a:off x="2619939" y="4058989"/>
            <a:ext cx="65591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9</a:t>
            </a:r>
            <a:endParaRPr lang="en-US" sz="2000" b="1" dirty="0"/>
          </a:p>
        </p:txBody>
      </p:sp>
      <p:sp>
        <p:nvSpPr>
          <p:cNvPr id="28" name="Text Box 103"/>
          <p:cNvSpPr txBox="1">
            <a:spLocks noChangeArrowheads="1"/>
          </p:cNvSpPr>
          <p:nvPr/>
        </p:nvSpPr>
        <p:spPr bwMode="auto">
          <a:xfrm>
            <a:off x="2108038" y="4065389"/>
            <a:ext cx="51190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</a:t>
            </a:r>
            <a:endParaRPr lang="en-US" sz="2000" b="1" dirty="0"/>
          </a:p>
        </p:txBody>
      </p:sp>
      <p:sp>
        <p:nvSpPr>
          <p:cNvPr id="29" name="Text Box 103"/>
          <p:cNvSpPr txBox="1">
            <a:spLocks noChangeArrowheads="1"/>
          </p:cNvSpPr>
          <p:nvPr/>
        </p:nvSpPr>
        <p:spPr bwMode="auto">
          <a:xfrm>
            <a:off x="2619939" y="4415362"/>
            <a:ext cx="65591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</a:t>
            </a:r>
            <a:endParaRPr lang="en-US" sz="2000" b="1" dirty="0"/>
          </a:p>
        </p:txBody>
      </p:sp>
      <p:sp>
        <p:nvSpPr>
          <p:cNvPr id="30" name="Text Box 103"/>
          <p:cNvSpPr txBox="1">
            <a:spLocks noChangeArrowheads="1"/>
          </p:cNvSpPr>
          <p:nvPr/>
        </p:nvSpPr>
        <p:spPr bwMode="auto">
          <a:xfrm>
            <a:off x="2108038" y="4421762"/>
            <a:ext cx="51190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3</a:t>
            </a:r>
            <a:endParaRPr lang="en-US" sz="2000" b="1" dirty="0"/>
          </a:p>
        </p:txBody>
      </p:sp>
      <p:sp>
        <p:nvSpPr>
          <p:cNvPr id="31" name="Text Box 103"/>
          <p:cNvSpPr txBox="1">
            <a:spLocks noChangeArrowheads="1"/>
          </p:cNvSpPr>
          <p:nvPr/>
        </p:nvSpPr>
        <p:spPr bwMode="auto">
          <a:xfrm>
            <a:off x="2619939" y="4765214"/>
            <a:ext cx="65591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1</a:t>
            </a:r>
            <a:endParaRPr lang="en-US" sz="2000" b="1" dirty="0"/>
          </a:p>
        </p:txBody>
      </p:sp>
      <p:sp>
        <p:nvSpPr>
          <p:cNvPr id="3" name="مستطيل 2"/>
          <p:cNvSpPr/>
          <p:nvPr/>
        </p:nvSpPr>
        <p:spPr>
          <a:xfrm>
            <a:off x="7277604" y="3939842"/>
            <a:ext cx="1309318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4" name="Text Box 103"/>
          <p:cNvSpPr txBox="1">
            <a:spLocks noChangeArrowheads="1"/>
          </p:cNvSpPr>
          <p:nvPr/>
        </p:nvSpPr>
        <p:spPr bwMode="auto">
          <a:xfrm>
            <a:off x="5436096" y="3982910"/>
            <a:ext cx="125483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2 × 3 × 3</a:t>
            </a:r>
          </a:p>
        </p:txBody>
      </p:sp>
      <p:sp>
        <p:nvSpPr>
          <p:cNvPr id="35" name="مستطيل 34"/>
          <p:cNvSpPr/>
          <p:nvPr/>
        </p:nvSpPr>
        <p:spPr>
          <a:xfrm>
            <a:off x="5436096" y="3939465"/>
            <a:ext cx="1309318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7" name="Text Box 103"/>
          <p:cNvSpPr txBox="1">
            <a:spLocks noChangeArrowheads="1"/>
          </p:cNvSpPr>
          <p:nvPr/>
        </p:nvSpPr>
        <p:spPr bwMode="auto">
          <a:xfrm>
            <a:off x="6776538" y="3982700"/>
            <a:ext cx="46836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×</a:t>
            </a:r>
          </a:p>
        </p:txBody>
      </p:sp>
      <p:sp>
        <p:nvSpPr>
          <p:cNvPr id="38" name="Text Box 103"/>
          <p:cNvSpPr txBox="1">
            <a:spLocks noChangeArrowheads="1"/>
          </p:cNvSpPr>
          <p:nvPr/>
        </p:nvSpPr>
        <p:spPr bwMode="auto">
          <a:xfrm>
            <a:off x="7593604" y="3531761"/>
            <a:ext cx="61487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39" name="Text Box 103"/>
          <p:cNvSpPr txBox="1">
            <a:spLocks noChangeArrowheads="1"/>
          </p:cNvSpPr>
          <p:nvPr/>
        </p:nvSpPr>
        <p:spPr bwMode="auto">
          <a:xfrm>
            <a:off x="5779548" y="3531761"/>
            <a:ext cx="61487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50" name="Text Box 103"/>
          <p:cNvSpPr txBox="1">
            <a:spLocks noChangeArrowheads="1"/>
          </p:cNvSpPr>
          <p:nvPr/>
        </p:nvSpPr>
        <p:spPr bwMode="auto">
          <a:xfrm>
            <a:off x="5508103" y="4973106"/>
            <a:ext cx="327106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أي أن العدد المطلوب هو العدد  18</a:t>
            </a:r>
          </a:p>
        </p:txBody>
      </p:sp>
      <p:sp>
        <p:nvSpPr>
          <p:cNvPr id="51" name="Text Box 103"/>
          <p:cNvSpPr txBox="1">
            <a:spLocks noChangeArrowheads="1"/>
          </p:cNvSpPr>
          <p:nvPr/>
        </p:nvSpPr>
        <p:spPr bwMode="auto">
          <a:xfrm>
            <a:off x="4808177" y="2708920"/>
            <a:ext cx="39709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نقسم العوامل إلى مجموعتين متساويتين</a:t>
            </a:r>
          </a:p>
        </p:txBody>
      </p:sp>
    </p:spTree>
    <p:extLst>
      <p:ext uri="{BB962C8B-B14F-4D97-AF65-F5344CB8AC3E}">
        <p14:creationId xmlns:p14="http://schemas.microsoft.com/office/powerpoint/2010/main" val="4037619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 tmFilter="0,0; .5, 1; 1, 1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 tmFilter="0,0; .5, 1; 1, 1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7" grpId="0"/>
      <p:bldP spid="28" grpId="0"/>
      <p:bldP spid="29" grpId="0"/>
      <p:bldP spid="30" grpId="0"/>
      <p:bldP spid="31" grpId="0"/>
      <p:bldP spid="3" grpId="0" animBg="1"/>
      <p:bldP spid="34" grpId="0"/>
      <p:bldP spid="35" grpId="0" animBg="1"/>
      <p:bldP spid="37" grpId="0"/>
      <p:bldP spid="38" grpId="0"/>
      <p:bldP spid="39" grpId="0"/>
      <p:bldP spid="50" grpId="0"/>
      <p:bldP spid="51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2259</TotalTime>
  <Words>287</Words>
  <Application>Microsoft Office PowerPoint</Application>
  <PresentationFormat>عرض على الشاشة (3:4)‏</PresentationFormat>
  <Paragraphs>116</Paragraphs>
  <Slides>8</Slides>
  <Notes>8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تركي الحارثي</dc:creator>
  <cp:lastModifiedBy>تركي الحارثي</cp:lastModifiedBy>
  <cp:revision>208</cp:revision>
  <dcterms:created xsi:type="dcterms:W3CDTF">2013-12-12T20:17:43Z</dcterms:created>
  <dcterms:modified xsi:type="dcterms:W3CDTF">2014-01-18T08:17:39Z</dcterms:modified>
</cp:coreProperties>
</file>